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751" r:id="rId2"/>
    <p:sldId id="1216" r:id="rId3"/>
    <p:sldId id="1217" r:id="rId4"/>
    <p:sldId id="1218" r:id="rId5"/>
    <p:sldId id="1230" r:id="rId6"/>
    <p:sldId id="774" r:id="rId7"/>
    <p:sldId id="1232" r:id="rId8"/>
    <p:sldId id="341" r:id="rId9"/>
    <p:sldId id="773" r:id="rId10"/>
    <p:sldId id="409" r:id="rId11"/>
    <p:sldId id="769" r:id="rId12"/>
    <p:sldId id="358" r:id="rId13"/>
    <p:sldId id="407" r:id="rId14"/>
    <p:sldId id="408" r:id="rId15"/>
    <p:sldId id="380" r:id="rId16"/>
    <p:sldId id="383" r:id="rId17"/>
    <p:sldId id="384" r:id="rId18"/>
    <p:sldId id="385" r:id="rId19"/>
    <p:sldId id="767" r:id="rId20"/>
    <p:sldId id="381" r:id="rId21"/>
    <p:sldId id="382" r:id="rId22"/>
    <p:sldId id="1233" r:id="rId23"/>
    <p:sldId id="1234" r:id="rId24"/>
    <p:sldId id="375" r:id="rId25"/>
    <p:sldId id="374" r:id="rId26"/>
    <p:sldId id="303" r:id="rId27"/>
    <p:sldId id="1231" r:id="rId28"/>
    <p:sldId id="340" r:id="rId29"/>
    <p:sldId id="346" r:id="rId30"/>
    <p:sldId id="754" r:id="rId31"/>
    <p:sldId id="406" r:id="rId32"/>
    <p:sldId id="348" r:id="rId33"/>
    <p:sldId id="768" r:id="rId34"/>
    <p:sldId id="327" r:id="rId35"/>
    <p:sldId id="330" r:id="rId36"/>
    <p:sldId id="400" r:id="rId37"/>
    <p:sldId id="279" r:id="rId38"/>
    <p:sldId id="319" r:id="rId39"/>
    <p:sldId id="353" r:id="rId40"/>
    <p:sldId id="297" r:id="rId41"/>
    <p:sldId id="775" r:id="rId42"/>
    <p:sldId id="776" r:id="rId43"/>
    <p:sldId id="349" r:id="rId44"/>
    <p:sldId id="350" r:id="rId45"/>
    <p:sldId id="351" r:id="rId46"/>
    <p:sldId id="356" r:id="rId47"/>
    <p:sldId id="352" r:id="rId48"/>
    <p:sldId id="777" r:id="rId49"/>
    <p:sldId id="398" r:id="rId50"/>
    <p:sldId id="370" r:id="rId51"/>
    <p:sldId id="371" r:id="rId52"/>
    <p:sldId id="377" r:id="rId53"/>
    <p:sldId id="778" r:id="rId54"/>
    <p:sldId id="779" r:id="rId55"/>
    <p:sldId id="372" r:id="rId56"/>
    <p:sldId id="780" r:id="rId57"/>
    <p:sldId id="781" r:id="rId58"/>
    <p:sldId id="396" r:id="rId59"/>
    <p:sldId id="782" r:id="rId60"/>
    <p:sldId id="354" r:id="rId61"/>
    <p:sldId id="783" r:id="rId62"/>
    <p:sldId id="357" r:id="rId63"/>
    <p:sldId id="397" r:id="rId64"/>
    <p:sldId id="784" r:id="rId65"/>
    <p:sldId id="359" r:id="rId66"/>
    <p:sldId id="1215" r:id="rId67"/>
    <p:sldId id="1072" r:id="rId68"/>
  </p:sldIdLst>
  <p:sldSz cx="9144000" cy="6858000" type="screen4x3"/>
  <p:notesSz cx="6858000" cy="9144000"/>
  <p:defaultTex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90929"/>
  </p:normalViewPr>
  <p:slideViewPr>
    <p:cSldViewPr>
      <p:cViewPr varScale="1">
        <p:scale>
          <a:sx n="121" d="100"/>
          <a:sy n="121" d="100"/>
        </p:scale>
        <p:origin x="-6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DC28D29A-C89F-43B3-B628-F12647DADA3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ru-RU"/>
          </a:p>
        </p:txBody>
      </p:sp>
      <p:sp>
        <p:nvSpPr>
          <p:cNvPr id="6147" name="Rectangle 3">
            <a:extLst>
              <a:ext uri="{FF2B5EF4-FFF2-40B4-BE49-F238E27FC236}">
                <a16:creationId xmlns:a16="http://schemas.microsoft.com/office/drawing/2014/main" xmlns="" id="{A98E60F7-4B76-43EC-8EEB-2B2E4869632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ru-RU"/>
          </a:p>
        </p:txBody>
      </p:sp>
      <p:sp>
        <p:nvSpPr>
          <p:cNvPr id="2052" name="Rectangle 4">
            <a:extLst>
              <a:ext uri="{FF2B5EF4-FFF2-40B4-BE49-F238E27FC236}">
                <a16:creationId xmlns:a16="http://schemas.microsoft.com/office/drawing/2014/main" xmlns="" id="{27D89D3A-D7F7-473E-9A5C-BDB52E72FA3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a:extLst>
              <a:ext uri="{FF2B5EF4-FFF2-40B4-BE49-F238E27FC236}">
                <a16:creationId xmlns:a16="http://schemas.microsoft.com/office/drawing/2014/main" xmlns="" id="{84EE4940-A122-4153-B168-6854D30BB56E}"/>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150" name="Rectangle 6">
            <a:extLst>
              <a:ext uri="{FF2B5EF4-FFF2-40B4-BE49-F238E27FC236}">
                <a16:creationId xmlns:a16="http://schemas.microsoft.com/office/drawing/2014/main" xmlns="" id="{8944C96C-AD2F-446C-A631-60F8FE4E925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ru-RU"/>
          </a:p>
        </p:txBody>
      </p:sp>
      <p:sp>
        <p:nvSpPr>
          <p:cNvPr id="6151" name="Rectangle 7">
            <a:extLst>
              <a:ext uri="{FF2B5EF4-FFF2-40B4-BE49-F238E27FC236}">
                <a16:creationId xmlns:a16="http://schemas.microsoft.com/office/drawing/2014/main" xmlns="" id="{D05B956D-FD5E-475C-983D-B1581BC2E8E8}"/>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FEBE881-90EB-4811-A093-0E309F639707}"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xmlns="" val="406693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3EC3C774-4C75-49CA-B5D8-D5E0FAC94BA1}"/>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4BDEF4F-A1C2-4E4E-8401-F8E6AC032139}" type="slidenum">
              <a:rPr lang="ru-RU" altLang="ru-RU"/>
              <a:pPr algn="r" eaLnBrk="1" hangingPunct="1">
                <a:spcBef>
                  <a:spcPct val="0"/>
                </a:spcBef>
              </a:pPr>
              <a:t>11</a:t>
            </a:fld>
            <a:endParaRPr lang="ru-RU" altLang="ru-RU"/>
          </a:p>
        </p:txBody>
      </p:sp>
      <p:sp>
        <p:nvSpPr>
          <p:cNvPr id="86019" name="Rectangle 2">
            <a:extLst>
              <a:ext uri="{FF2B5EF4-FFF2-40B4-BE49-F238E27FC236}">
                <a16:creationId xmlns:a16="http://schemas.microsoft.com/office/drawing/2014/main" xmlns="" id="{72B6FDFD-DA42-4803-B17F-111CCC8AAA09}"/>
              </a:ext>
            </a:extLst>
          </p:cNvPr>
          <p:cNvSpPr>
            <a:spLocks noGrp="1" noRot="1" noChangeAspect="1" noChangeArrowheads="1" noTextEdit="1"/>
          </p:cNvSpPr>
          <p:nvPr>
            <p:ph type="sldImg"/>
          </p:nvPr>
        </p:nvSpPr>
        <p:spPr>
          <a:solidFill>
            <a:srgbClr val="FFFFFF"/>
          </a:solidFill>
          <a:ln/>
        </p:spPr>
      </p:sp>
      <p:sp>
        <p:nvSpPr>
          <p:cNvPr id="86020" name="Rectangle 3">
            <a:extLst>
              <a:ext uri="{FF2B5EF4-FFF2-40B4-BE49-F238E27FC236}">
                <a16:creationId xmlns:a16="http://schemas.microsoft.com/office/drawing/2014/main" xmlns="" id="{46F3DF18-302B-494F-A125-0C7297AE5F9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63856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3791BD5A-913A-4018-8FD3-ADE2F3D8C8D1}"/>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D3A3067-9A17-49B5-9F2F-747CBDAE4A8D}" type="slidenum">
              <a:rPr lang="ru-RU" altLang="ru-RU"/>
              <a:pPr algn="r" eaLnBrk="1" hangingPunct="1">
                <a:spcBef>
                  <a:spcPct val="0"/>
                </a:spcBef>
              </a:pPr>
              <a:t>12</a:t>
            </a:fld>
            <a:endParaRPr lang="ru-RU" altLang="ru-RU"/>
          </a:p>
        </p:txBody>
      </p:sp>
      <p:sp>
        <p:nvSpPr>
          <p:cNvPr id="8195" name="Rectangle 2">
            <a:extLst>
              <a:ext uri="{FF2B5EF4-FFF2-40B4-BE49-F238E27FC236}">
                <a16:creationId xmlns:a16="http://schemas.microsoft.com/office/drawing/2014/main" xmlns="" id="{C0EA0F5A-3B4A-4F1A-AF99-D1E92D33CC56}"/>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xmlns="" id="{C48DDD30-4562-4F3C-8DF8-31CF04D7C27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8D3E88E0-8FEE-4FB4-A6E4-1E00C606822F}"/>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27F1727-5AD5-46AF-93D7-3B7E0CC41557}" type="slidenum">
              <a:rPr lang="ru-RU" altLang="ru-RU"/>
              <a:pPr algn="r" eaLnBrk="1" hangingPunct="1">
                <a:spcBef>
                  <a:spcPct val="0"/>
                </a:spcBef>
              </a:pPr>
              <a:t>13</a:t>
            </a:fld>
            <a:endParaRPr lang="ru-RU" altLang="ru-RU"/>
          </a:p>
        </p:txBody>
      </p:sp>
      <p:sp>
        <p:nvSpPr>
          <p:cNvPr id="10243" name="Rectangle 2">
            <a:extLst>
              <a:ext uri="{FF2B5EF4-FFF2-40B4-BE49-F238E27FC236}">
                <a16:creationId xmlns:a16="http://schemas.microsoft.com/office/drawing/2014/main" xmlns="" id="{FCEE2DD5-A2FF-4BF1-8B41-343D731EE8CD}"/>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xmlns="" id="{7D98D991-4017-44C9-A696-A12D5DAA9DD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xmlns="" id="{9D5CA040-2163-4F45-B215-E51F37BFCD67}"/>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3234F1F-C4CC-4D09-BF9C-2FA5B5D10E34}" type="slidenum">
              <a:rPr lang="ru-RU" altLang="ru-RU"/>
              <a:pPr algn="r" eaLnBrk="1" hangingPunct="1">
                <a:spcBef>
                  <a:spcPct val="0"/>
                </a:spcBef>
              </a:pPr>
              <a:t>14</a:t>
            </a:fld>
            <a:endParaRPr lang="ru-RU" altLang="ru-RU"/>
          </a:p>
        </p:txBody>
      </p:sp>
      <p:sp>
        <p:nvSpPr>
          <p:cNvPr id="12291" name="Rectangle 2">
            <a:extLst>
              <a:ext uri="{FF2B5EF4-FFF2-40B4-BE49-F238E27FC236}">
                <a16:creationId xmlns:a16="http://schemas.microsoft.com/office/drawing/2014/main" xmlns="" id="{E68CD74E-9AA6-4DC0-848B-4CA104F7717B}"/>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xmlns="" id="{3ED99812-0A76-4EC5-A3F1-9C0BDC6E3DE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6C3DD397-7667-4719-9DDD-90295E49D0EC}"/>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E953918-9645-4CEA-880E-1B68A01A8E09}" type="slidenum">
              <a:rPr lang="ru-RU" altLang="ru-RU"/>
              <a:pPr algn="r" eaLnBrk="1" hangingPunct="1">
                <a:spcBef>
                  <a:spcPct val="0"/>
                </a:spcBef>
              </a:pPr>
              <a:t>15</a:t>
            </a:fld>
            <a:endParaRPr lang="ru-RU" altLang="ru-RU"/>
          </a:p>
        </p:txBody>
      </p:sp>
      <p:sp>
        <p:nvSpPr>
          <p:cNvPr id="20483" name="Rectangle 2">
            <a:extLst>
              <a:ext uri="{FF2B5EF4-FFF2-40B4-BE49-F238E27FC236}">
                <a16:creationId xmlns:a16="http://schemas.microsoft.com/office/drawing/2014/main" xmlns="" id="{ABB01DBE-93F4-4E22-83C8-082BC971CAF8}"/>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xmlns="" id="{89034557-51C4-439F-A00A-9646D2E73A3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382078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ACAFB48B-445A-4D85-B0AE-7478FB3948A3}"/>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F6D72292-ECAE-4142-B517-0F3B71BEDD3E}" type="slidenum">
              <a:rPr lang="ru-RU" altLang="ru-RU"/>
              <a:pPr algn="r" eaLnBrk="1" hangingPunct="1">
                <a:spcBef>
                  <a:spcPct val="0"/>
                </a:spcBef>
              </a:pPr>
              <a:t>16</a:t>
            </a:fld>
            <a:endParaRPr lang="ru-RU" altLang="ru-RU"/>
          </a:p>
        </p:txBody>
      </p:sp>
      <p:sp>
        <p:nvSpPr>
          <p:cNvPr id="14339" name="Rectangle 2">
            <a:extLst>
              <a:ext uri="{FF2B5EF4-FFF2-40B4-BE49-F238E27FC236}">
                <a16:creationId xmlns:a16="http://schemas.microsoft.com/office/drawing/2014/main" xmlns="" id="{2CD61456-B557-4E8C-8A21-C5A195E364D8}"/>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xmlns="" id="{135697DA-FDE2-4AB6-BA0A-F55F01458DC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dirty="0">
                <a:latin typeface="Times New Roman" panose="02020603050405020304" pitchFamily="18" charset="0"/>
              </a:rPr>
              <a:t>В режиме слайдов ответы появляются после </a:t>
            </a:r>
            <a:r>
              <a:rPr lang="ru-RU" altLang="ru-RU" dirty="0" err="1">
                <a:latin typeface="Times New Roman" panose="02020603050405020304" pitchFamily="18" charset="0"/>
              </a:rPr>
              <a:t>кликанья</a:t>
            </a:r>
            <a:r>
              <a:rPr lang="ru-RU" altLang="ru-RU" dirty="0">
                <a:latin typeface="Times New Roman" panose="02020603050405020304" pitchFamily="18" charset="0"/>
              </a:rPr>
              <a:t> мышкой</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CC98FEFA-1DD6-4DC2-8753-60560D126959}"/>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FF2D5A3-2361-4C3A-BE1E-86F9175D8501}" type="slidenum">
              <a:rPr lang="ru-RU" altLang="ru-RU"/>
              <a:pPr algn="r" eaLnBrk="1" hangingPunct="1">
                <a:spcBef>
                  <a:spcPct val="0"/>
                </a:spcBef>
              </a:pPr>
              <a:t>17</a:t>
            </a:fld>
            <a:endParaRPr lang="ru-RU" altLang="ru-RU"/>
          </a:p>
        </p:txBody>
      </p:sp>
      <p:sp>
        <p:nvSpPr>
          <p:cNvPr id="16387" name="Rectangle 2">
            <a:extLst>
              <a:ext uri="{FF2B5EF4-FFF2-40B4-BE49-F238E27FC236}">
                <a16:creationId xmlns:a16="http://schemas.microsoft.com/office/drawing/2014/main" xmlns="" id="{1A98F126-0794-4BCD-A9A2-A14A6F54DA0E}"/>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xmlns="" id="{726DA6EB-6B26-4FDC-A36D-32A505F88A3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46AE2FC5-4AEA-4A5A-A890-745753F41EB4}"/>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BBDFFD1-4C1A-4368-BC13-BC54555CD622}" type="slidenum">
              <a:rPr lang="ru-RU" altLang="ru-RU"/>
              <a:pPr algn="r" eaLnBrk="1" hangingPunct="1">
                <a:spcBef>
                  <a:spcPct val="0"/>
                </a:spcBef>
              </a:pPr>
              <a:t>18</a:t>
            </a:fld>
            <a:endParaRPr lang="ru-RU" altLang="ru-RU"/>
          </a:p>
        </p:txBody>
      </p:sp>
      <p:sp>
        <p:nvSpPr>
          <p:cNvPr id="18435" name="Rectangle 2">
            <a:extLst>
              <a:ext uri="{FF2B5EF4-FFF2-40B4-BE49-F238E27FC236}">
                <a16:creationId xmlns:a16="http://schemas.microsoft.com/office/drawing/2014/main" xmlns="" id="{C17ED9D9-8B3C-4D12-A5EF-20CEB7F2460F}"/>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xmlns="" id="{CAA9C881-EE7E-44E7-A3CC-B4E6C2388E2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46AE2FC5-4AEA-4A5A-A890-745753F41EB4}"/>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BBDFFD1-4C1A-4368-BC13-BC54555CD622}" type="slidenum">
              <a:rPr lang="ru-RU" altLang="ru-RU"/>
              <a:pPr algn="r" eaLnBrk="1" hangingPunct="1">
                <a:spcBef>
                  <a:spcPct val="0"/>
                </a:spcBef>
              </a:pPr>
              <a:t>19</a:t>
            </a:fld>
            <a:endParaRPr lang="ru-RU" altLang="ru-RU"/>
          </a:p>
        </p:txBody>
      </p:sp>
      <p:sp>
        <p:nvSpPr>
          <p:cNvPr id="18435" name="Rectangle 2">
            <a:extLst>
              <a:ext uri="{FF2B5EF4-FFF2-40B4-BE49-F238E27FC236}">
                <a16:creationId xmlns:a16="http://schemas.microsoft.com/office/drawing/2014/main" xmlns="" id="{C17ED9D9-8B3C-4D12-A5EF-20CEB7F2460F}"/>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xmlns="" id="{CAA9C881-EE7E-44E7-A3CC-B4E6C2388E2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2256309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6053D659-200E-426E-8C66-3C932B86A48C}"/>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E95DD17-8254-4F9A-84BD-8B529B75648F}" type="slidenum">
              <a:rPr lang="ru-RU" altLang="ru-RU"/>
              <a:pPr algn="r" eaLnBrk="1" hangingPunct="1">
                <a:spcBef>
                  <a:spcPct val="0"/>
                </a:spcBef>
              </a:pPr>
              <a:t>20</a:t>
            </a:fld>
            <a:endParaRPr lang="ru-RU" altLang="ru-RU"/>
          </a:p>
        </p:txBody>
      </p:sp>
      <p:sp>
        <p:nvSpPr>
          <p:cNvPr id="22531" name="Rectangle 2">
            <a:extLst>
              <a:ext uri="{FF2B5EF4-FFF2-40B4-BE49-F238E27FC236}">
                <a16:creationId xmlns:a16="http://schemas.microsoft.com/office/drawing/2014/main" xmlns="" id="{46BE2726-54ED-4821-B6D2-5E8042B492D4}"/>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xmlns="" id="{0F9AF190-05D1-4D90-8B5F-EFC1E50F12F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38169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3</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xmlns="" val="136001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203BD9F6-A4FA-4718-B59B-4CED3C056CC6}"/>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920E3FF-2160-4979-A75D-E13D358CBD68}" type="slidenum">
              <a:rPr lang="ru-RU" altLang="ru-RU"/>
              <a:pPr algn="r" eaLnBrk="1" hangingPunct="1">
                <a:spcBef>
                  <a:spcPct val="0"/>
                </a:spcBef>
              </a:pPr>
              <a:t>21</a:t>
            </a:fld>
            <a:endParaRPr lang="ru-RU" altLang="ru-RU"/>
          </a:p>
        </p:txBody>
      </p:sp>
      <p:sp>
        <p:nvSpPr>
          <p:cNvPr id="24579" name="Rectangle 2">
            <a:extLst>
              <a:ext uri="{FF2B5EF4-FFF2-40B4-BE49-F238E27FC236}">
                <a16:creationId xmlns:a16="http://schemas.microsoft.com/office/drawing/2014/main" xmlns="" id="{5A37CAE8-CEEE-416D-9CC3-AA38E09ACFF6}"/>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xmlns="" id="{F33981E8-69AC-4D43-BF39-8572CBA0E1B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4072717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203BD9F6-A4FA-4718-B59B-4CED3C056CC6}"/>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920E3FF-2160-4979-A75D-E13D358CBD68}" type="slidenum">
              <a:rPr lang="ru-RU" altLang="ru-RU"/>
              <a:pPr algn="r" eaLnBrk="1" hangingPunct="1">
                <a:spcBef>
                  <a:spcPct val="0"/>
                </a:spcBef>
              </a:pPr>
              <a:t>22</a:t>
            </a:fld>
            <a:endParaRPr lang="ru-RU" altLang="ru-RU"/>
          </a:p>
        </p:txBody>
      </p:sp>
      <p:sp>
        <p:nvSpPr>
          <p:cNvPr id="24579" name="Rectangle 2">
            <a:extLst>
              <a:ext uri="{FF2B5EF4-FFF2-40B4-BE49-F238E27FC236}">
                <a16:creationId xmlns:a16="http://schemas.microsoft.com/office/drawing/2014/main" xmlns="" id="{5A37CAE8-CEEE-416D-9CC3-AA38E09ACFF6}"/>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xmlns="" id="{F33981E8-69AC-4D43-BF39-8572CBA0E1B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1849787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203BD9F6-A4FA-4718-B59B-4CED3C056CC6}"/>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920E3FF-2160-4979-A75D-E13D358CBD68}" type="slidenum">
              <a:rPr lang="ru-RU" altLang="ru-RU"/>
              <a:pPr algn="r" eaLnBrk="1" hangingPunct="1">
                <a:spcBef>
                  <a:spcPct val="0"/>
                </a:spcBef>
              </a:pPr>
              <a:t>23</a:t>
            </a:fld>
            <a:endParaRPr lang="ru-RU" altLang="ru-RU"/>
          </a:p>
        </p:txBody>
      </p:sp>
      <p:sp>
        <p:nvSpPr>
          <p:cNvPr id="24579" name="Rectangle 2">
            <a:extLst>
              <a:ext uri="{FF2B5EF4-FFF2-40B4-BE49-F238E27FC236}">
                <a16:creationId xmlns:a16="http://schemas.microsoft.com/office/drawing/2014/main" xmlns="" id="{5A37CAE8-CEEE-416D-9CC3-AA38E09ACFF6}"/>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xmlns="" id="{F33981E8-69AC-4D43-BF39-8572CBA0E1B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1715347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3EC3C774-4C75-49CA-B5D8-D5E0FAC94BA1}"/>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4BDEF4F-A1C2-4E4E-8401-F8E6AC032139}" type="slidenum">
              <a:rPr lang="ru-RU" altLang="ru-RU"/>
              <a:pPr algn="r" eaLnBrk="1" hangingPunct="1">
                <a:spcBef>
                  <a:spcPct val="0"/>
                </a:spcBef>
              </a:pPr>
              <a:t>24</a:t>
            </a:fld>
            <a:endParaRPr lang="ru-RU" altLang="ru-RU"/>
          </a:p>
        </p:txBody>
      </p:sp>
      <p:sp>
        <p:nvSpPr>
          <p:cNvPr id="86019" name="Rectangle 2">
            <a:extLst>
              <a:ext uri="{FF2B5EF4-FFF2-40B4-BE49-F238E27FC236}">
                <a16:creationId xmlns:a16="http://schemas.microsoft.com/office/drawing/2014/main" xmlns="" id="{72B6FDFD-DA42-4803-B17F-111CCC8AAA09}"/>
              </a:ext>
            </a:extLst>
          </p:cNvPr>
          <p:cNvSpPr>
            <a:spLocks noGrp="1" noRot="1" noChangeAspect="1" noChangeArrowheads="1" noTextEdit="1"/>
          </p:cNvSpPr>
          <p:nvPr>
            <p:ph type="sldImg"/>
          </p:nvPr>
        </p:nvSpPr>
        <p:spPr>
          <a:solidFill>
            <a:srgbClr val="FFFFFF"/>
          </a:solidFill>
          <a:ln/>
        </p:spPr>
      </p:sp>
      <p:sp>
        <p:nvSpPr>
          <p:cNvPr id="86020" name="Rectangle 3">
            <a:extLst>
              <a:ext uri="{FF2B5EF4-FFF2-40B4-BE49-F238E27FC236}">
                <a16:creationId xmlns:a16="http://schemas.microsoft.com/office/drawing/2014/main" xmlns="" id="{46F3DF18-302B-494F-A125-0C7297AE5F9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48987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BB7D5528-A2CB-43EE-86F0-5E9918928684}"/>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2C72440-9A2B-4AD1-8DDE-BB99B9373945}" type="slidenum">
              <a:rPr lang="ru-RU" altLang="ru-RU"/>
              <a:pPr algn="r" eaLnBrk="1" hangingPunct="1">
                <a:spcBef>
                  <a:spcPct val="0"/>
                </a:spcBef>
              </a:pPr>
              <a:t>25</a:t>
            </a:fld>
            <a:endParaRPr lang="ru-RU" altLang="ru-RU"/>
          </a:p>
        </p:txBody>
      </p:sp>
      <p:sp>
        <p:nvSpPr>
          <p:cNvPr id="26627" name="Rectangle 2">
            <a:extLst>
              <a:ext uri="{FF2B5EF4-FFF2-40B4-BE49-F238E27FC236}">
                <a16:creationId xmlns:a16="http://schemas.microsoft.com/office/drawing/2014/main" xmlns="" id="{469A22C6-5E61-4062-A249-041C563229C4}"/>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xmlns="" id="{5725A36E-5460-4A45-BF09-2041B06D78A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35F65150-0995-44A2-8C0F-B0F1D358F03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E72F28-C0A8-4817-BE1E-F508F2233A31}" type="slidenum">
              <a:rPr lang="ru-RU" altLang="ru-RU"/>
              <a:pPr>
                <a:spcBef>
                  <a:spcPct val="0"/>
                </a:spcBef>
              </a:pPr>
              <a:t>26</a:t>
            </a:fld>
            <a:endParaRPr lang="ru-RU" altLang="ru-RU"/>
          </a:p>
        </p:txBody>
      </p:sp>
      <p:sp>
        <p:nvSpPr>
          <p:cNvPr id="28675" name="Rectangle 2">
            <a:extLst>
              <a:ext uri="{FF2B5EF4-FFF2-40B4-BE49-F238E27FC236}">
                <a16:creationId xmlns:a16="http://schemas.microsoft.com/office/drawing/2014/main" xmlns="" id="{D19E6725-0DDC-42DF-B401-10FDF31E7590}"/>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xmlns="" id="{F952341B-41B1-49FA-BC79-B225EAE840B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dirty="0">
                <a:latin typeface="Times New Roman" panose="02020603050405020304" pitchFamily="18" charset="0"/>
              </a:rPr>
              <a:t>В режиме слайдов ответы появляются после </a:t>
            </a:r>
            <a:r>
              <a:rPr lang="ru-RU" altLang="ru-RU" dirty="0" err="1">
                <a:latin typeface="Times New Roman" panose="02020603050405020304" pitchFamily="18" charset="0"/>
              </a:rPr>
              <a:t>кликанья</a:t>
            </a:r>
            <a:r>
              <a:rPr lang="ru-RU" altLang="ru-RU" dirty="0">
                <a:latin typeface="Times New Roman" panose="02020603050405020304" pitchFamily="18" charset="0"/>
              </a:rPr>
              <a:t> мышкой</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35F65150-0995-44A2-8C0F-B0F1D358F03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E72F28-C0A8-4817-BE1E-F508F2233A31}" type="slidenum">
              <a:rPr lang="ru-RU" altLang="ru-RU"/>
              <a:pPr>
                <a:spcBef>
                  <a:spcPct val="0"/>
                </a:spcBef>
              </a:pPr>
              <a:t>27</a:t>
            </a:fld>
            <a:endParaRPr lang="ru-RU" altLang="ru-RU"/>
          </a:p>
        </p:txBody>
      </p:sp>
      <p:sp>
        <p:nvSpPr>
          <p:cNvPr id="28675" name="Rectangle 2">
            <a:extLst>
              <a:ext uri="{FF2B5EF4-FFF2-40B4-BE49-F238E27FC236}">
                <a16:creationId xmlns:a16="http://schemas.microsoft.com/office/drawing/2014/main" xmlns="" id="{D19E6725-0DDC-42DF-B401-10FDF31E7590}"/>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xmlns="" id="{F952341B-41B1-49FA-BC79-B225EAE840B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dirty="0">
                <a:latin typeface="Times New Roman" panose="02020603050405020304" pitchFamily="18" charset="0"/>
              </a:rPr>
              <a:t>В режиме слайдов ответы появляются после </a:t>
            </a:r>
            <a:r>
              <a:rPr lang="ru-RU" altLang="ru-RU" dirty="0" err="1">
                <a:latin typeface="Times New Roman" panose="02020603050405020304" pitchFamily="18" charset="0"/>
              </a:rPr>
              <a:t>кликанья</a:t>
            </a:r>
            <a:r>
              <a:rPr lang="ru-RU" altLang="ru-RU" dirty="0">
                <a:latin typeface="Times New Roman" panose="02020603050405020304" pitchFamily="18" charset="0"/>
              </a:rPr>
              <a:t> мышкой</a:t>
            </a:r>
          </a:p>
        </p:txBody>
      </p:sp>
    </p:spTree>
    <p:extLst>
      <p:ext uri="{BB962C8B-B14F-4D97-AF65-F5344CB8AC3E}">
        <p14:creationId xmlns:p14="http://schemas.microsoft.com/office/powerpoint/2010/main" xmlns="" val="1487203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B12CD586-40EA-4A56-922C-A0C2E4BBFA3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4CB523-4E57-4E28-B40C-17E07D61757F}" type="slidenum">
              <a:rPr lang="ru-RU" altLang="ru-RU"/>
              <a:pPr>
                <a:spcBef>
                  <a:spcPct val="0"/>
                </a:spcBef>
              </a:pPr>
              <a:t>28</a:t>
            </a:fld>
            <a:endParaRPr lang="ru-RU" altLang="ru-RU"/>
          </a:p>
        </p:txBody>
      </p:sp>
      <p:sp>
        <p:nvSpPr>
          <p:cNvPr id="30723" name="Rectangle 2050">
            <a:extLst>
              <a:ext uri="{FF2B5EF4-FFF2-40B4-BE49-F238E27FC236}">
                <a16:creationId xmlns:a16="http://schemas.microsoft.com/office/drawing/2014/main" xmlns="" id="{0BD79226-AF81-4DAF-9593-10CEF8B195AF}"/>
              </a:ext>
            </a:extLst>
          </p:cNvPr>
          <p:cNvSpPr>
            <a:spLocks noGrp="1" noRot="1" noChangeAspect="1" noChangeArrowheads="1" noTextEdit="1"/>
          </p:cNvSpPr>
          <p:nvPr>
            <p:ph type="sldImg"/>
          </p:nvPr>
        </p:nvSpPr>
        <p:spPr>
          <a:solidFill>
            <a:srgbClr val="FFFFFF"/>
          </a:solidFill>
          <a:ln/>
        </p:spPr>
      </p:sp>
      <p:sp>
        <p:nvSpPr>
          <p:cNvPr id="30724" name="Rectangle 2051">
            <a:extLst>
              <a:ext uri="{FF2B5EF4-FFF2-40B4-BE49-F238E27FC236}">
                <a16:creationId xmlns:a16="http://schemas.microsoft.com/office/drawing/2014/main" xmlns="" id="{2CB0CBE4-E9AF-41A2-A956-24662438E03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xmlns="" id="{54653D57-49E4-46D3-89EB-1837B37E3107}"/>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733A2EB-9690-4C76-9317-EA77E0CD4FB4}" type="slidenum">
              <a:rPr lang="ru-RU" altLang="ru-RU"/>
              <a:pPr algn="r" eaLnBrk="1" hangingPunct="1">
                <a:spcBef>
                  <a:spcPct val="0"/>
                </a:spcBef>
              </a:pPr>
              <a:t>29</a:t>
            </a:fld>
            <a:endParaRPr lang="ru-RU" altLang="ru-RU"/>
          </a:p>
        </p:txBody>
      </p:sp>
      <p:sp>
        <p:nvSpPr>
          <p:cNvPr id="34819" name="Rectangle 2">
            <a:extLst>
              <a:ext uri="{FF2B5EF4-FFF2-40B4-BE49-F238E27FC236}">
                <a16:creationId xmlns:a16="http://schemas.microsoft.com/office/drawing/2014/main" xmlns="" id="{00AAE102-33A0-4661-97AA-750C64D6AA10}"/>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xmlns="" id="{F462369D-FB43-4607-A9D8-6626179A0E4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xmlns="" id="{54653D57-49E4-46D3-89EB-1837B37E3107}"/>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733A2EB-9690-4C76-9317-EA77E0CD4FB4}" type="slidenum">
              <a:rPr lang="ru-RU" altLang="ru-RU"/>
              <a:pPr algn="r" eaLnBrk="1" hangingPunct="1">
                <a:spcBef>
                  <a:spcPct val="0"/>
                </a:spcBef>
              </a:pPr>
              <a:t>30</a:t>
            </a:fld>
            <a:endParaRPr lang="ru-RU" altLang="ru-RU"/>
          </a:p>
        </p:txBody>
      </p:sp>
      <p:sp>
        <p:nvSpPr>
          <p:cNvPr id="34819" name="Rectangle 2">
            <a:extLst>
              <a:ext uri="{FF2B5EF4-FFF2-40B4-BE49-F238E27FC236}">
                <a16:creationId xmlns:a16="http://schemas.microsoft.com/office/drawing/2014/main" xmlns="" id="{00AAE102-33A0-4661-97AA-750C64D6AA10}"/>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xmlns="" id="{F462369D-FB43-4607-A9D8-6626179A0E4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408386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4</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xmlns="" val="1076333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0A95A45D-84F6-4CA1-93C9-9F757033D63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639402-FFAE-48F9-BF84-9819342B18E1}" type="slidenum">
              <a:rPr lang="ru-RU" altLang="ru-RU"/>
              <a:pPr>
                <a:spcBef>
                  <a:spcPct val="0"/>
                </a:spcBef>
              </a:pPr>
              <a:t>31</a:t>
            </a:fld>
            <a:endParaRPr lang="ru-RU" altLang="ru-RU"/>
          </a:p>
        </p:txBody>
      </p:sp>
      <p:sp>
        <p:nvSpPr>
          <p:cNvPr id="32771" name="Rectangle 2050">
            <a:extLst>
              <a:ext uri="{FF2B5EF4-FFF2-40B4-BE49-F238E27FC236}">
                <a16:creationId xmlns:a16="http://schemas.microsoft.com/office/drawing/2014/main" xmlns="" id="{772DBB8B-6475-4753-A59C-655CDAA1E244}"/>
              </a:ext>
            </a:extLst>
          </p:cNvPr>
          <p:cNvSpPr>
            <a:spLocks noGrp="1" noRot="1" noChangeAspect="1" noChangeArrowheads="1" noTextEdit="1"/>
          </p:cNvSpPr>
          <p:nvPr>
            <p:ph type="sldImg"/>
          </p:nvPr>
        </p:nvSpPr>
        <p:spPr>
          <a:solidFill>
            <a:srgbClr val="FFFFFF"/>
          </a:solidFill>
          <a:ln/>
        </p:spPr>
      </p:sp>
      <p:sp>
        <p:nvSpPr>
          <p:cNvPr id="32772" name="Rectangle 2051">
            <a:extLst>
              <a:ext uri="{FF2B5EF4-FFF2-40B4-BE49-F238E27FC236}">
                <a16:creationId xmlns:a16="http://schemas.microsoft.com/office/drawing/2014/main" xmlns="" id="{55C58A6D-6C00-4283-A75E-C03BDD11DB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3673487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F4B37A57-3505-4AC6-88E5-860FC88CDFFC}"/>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1BE8F87-5384-49D3-AAD7-D9F07554EF52}" type="slidenum">
              <a:rPr lang="ru-RU" altLang="ru-RU"/>
              <a:pPr algn="r" eaLnBrk="1" hangingPunct="1">
                <a:spcBef>
                  <a:spcPct val="0"/>
                </a:spcBef>
              </a:pPr>
              <a:t>32</a:t>
            </a:fld>
            <a:endParaRPr lang="ru-RU" altLang="ru-RU"/>
          </a:p>
        </p:txBody>
      </p:sp>
      <p:sp>
        <p:nvSpPr>
          <p:cNvPr id="36867" name="Rectangle 2">
            <a:extLst>
              <a:ext uri="{FF2B5EF4-FFF2-40B4-BE49-F238E27FC236}">
                <a16:creationId xmlns:a16="http://schemas.microsoft.com/office/drawing/2014/main" xmlns="" id="{37653EEF-0EF7-4D0B-AF74-FCE084A20CFA}"/>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xmlns="" id="{A20C77CC-1F1F-419A-BC03-48FBACDFAE1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690EBE86-FACA-4364-9581-32EE7431D06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01A391-64B5-486E-B8F3-25330BEB3CCC}" type="slidenum">
              <a:rPr lang="ru-RU" altLang="ru-RU"/>
              <a:pPr>
                <a:spcBef>
                  <a:spcPct val="0"/>
                </a:spcBef>
              </a:pPr>
              <a:t>33</a:t>
            </a:fld>
            <a:endParaRPr lang="ru-RU" altLang="ru-RU"/>
          </a:p>
        </p:txBody>
      </p:sp>
      <p:sp>
        <p:nvSpPr>
          <p:cNvPr id="38915" name="Rectangle 2">
            <a:extLst>
              <a:ext uri="{FF2B5EF4-FFF2-40B4-BE49-F238E27FC236}">
                <a16:creationId xmlns:a16="http://schemas.microsoft.com/office/drawing/2014/main" xmlns="" id="{16209F85-CB4F-48B6-8460-DDD4A160F57F}"/>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xmlns="" id="{AA291FC1-B6A9-4C51-8FFF-20B4DD45A9F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3416275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CDFF3713-B7EC-4ADE-9846-9A835B8FC48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1FD4E8-FA56-4ACD-89D9-234696F103D6}" type="slidenum">
              <a:rPr lang="ru-RU" altLang="ru-RU"/>
              <a:pPr>
                <a:spcBef>
                  <a:spcPct val="0"/>
                </a:spcBef>
              </a:pPr>
              <a:t>34</a:t>
            </a:fld>
            <a:endParaRPr lang="ru-RU" altLang="ru-RU"/>
          </a:p>
        </p:txBody>
      </p:sp>
      <p:sp>
        <p:nvSpPr>
          <p:cNvPr id="51203" name="Rectangle 2">
            <a:extLst>
              <a:ext uri="{FF2B5EF4-FFF2-40B4-BE49-F238E27FC236}">
                <a16:creationId xmlns:a16="http://schemas.microsoft.com/office/drawing/2014/main" xmlns="" id="{637E20B2-7DDD-4F30-963F-BAED29BB63B1}"/>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xmlns="" id="{F3459A92-3D76-4537-8C22-45249833BFD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BD591F88-137B-43E1-B667-CC5BCC9DD14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41875A-6A60-4B23-A23B-44166F01CF2C}" type="slidenum">
              <a:rPr lang="ru-RU" altLang="ru-RU"/>
              <a:pPr>
                <a:spcBef>
                  <a:spcPct val="0"/>
                </a:spcBef>
              </a:pPr>
              <a:t>35</a:t>
            </a:fld>
            <a:endParaRPr lang="ru-RU" altLang="ru-RU"/>
          </a:p>
        </p:txBody>
      </p:sp>
      <p:sp>
        <p:nvSpPr>
          <p:cNvPr id="53251" name="Rectangle 2">
            <a:extLst>
              <a:ext uri="{FF2B5EF4-FFF2-40B4-BE49-F238E27FC236}">
                <a16:creationId xmlns:a16="http://schemas.microsoft.com/office/drawing/2014/main" xmlns="" id="{C4E0EA22-CE8D-451E-B317-81F36F8363DB}"/>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xmlns="" id="{399D72B4-C58E-4C06-B414-23F88C36DFF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B8F1A3A7-0FE7-4DED-9DD8-748526E6765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0A2E21-3EAB-439E-8969-96332B7CE5F1}" type="slidenum">
              <a:rPr lang="ru-RU" altLang="ru-RU"/>
              <a:pPr>
                <a:spcBef>
                  <a:spcPct val="0"/>
                </a:spcBef>
              </a:pPr>
              <a:t>36</a:t>
            </a:fld>
            <a:endParaRPr lang="ru-RU" altLang="ru-RU"/>
          </a:p>
        </p:txBody>
      </p:sp>
      <p:sp>
        <p:nvSpPr>
          <p:cNvPr id="59395" name="Rectangle 2">
            <a:extLst>
              <a:ext uri="{FF2B5EF4-FFF2-40B4-BE49-F238E27FC236}">
                <a16:creationId xmlns:a16="http://schemas.microsoft.com/office/drawing/2014/main" xmlns="" id="{916F90AC-F133-40AD-982B-85F395202DA3}"/>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xmlns="" id="{E268D7AC-1C7D-4CF3-89C9-039929F8740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12C8BF8A-5EE3-4687-8FEA-49FE13D8F00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DCED6D-EBC4-461B-92DA-F80CD3E2DF28}" type="slidenum">
              <a:rPr lang="ru-RU" altLang="ru-RU"/>
              <a:pPr>
                <a:spcBef>
                  <a:spcPct val="0"/>
                </a:spcBef>
              </a:pPr>
              <a:t>37</a:t>
            </a:fld>
            <a:endParaRPr lang="ru-RU" altLang="ru-RU"/>
          </a:p>
        </p:txBody>
      </p:sp>
      <p:sp>
        <p:nvSpPr>
          <p:cNvPr id="4099" name="Rectangle 2">
            <a:extLst>
              <a:ext uri="{FF2B5EF4-FFF2-40B4-BE49-F238E27FC236}">
                <a16:creationId xmlns:a16="http://schemas.microsoft.com/office/drawing/2014/main" xmlns="" id="{B163961D-C19C-4274-8F9A-0E56FD268559}"/>
              </a:ext>
            </a:extLst>
          </p:cNvPr>
          <p:cNvSpPr>
            <a:spLocks noGrp="1" noRot="1" noChangeAspect="1" noChangeArrowheads="1" noTextEdit="1"/>
          </p:cNvSpPr>
          <p:nvPr>
            <p:ph type="sldImg"/>
          </p:nvPr>
        </p:nvSpPr>
        <p:spPr>
          <a:solidFill>
            <a:srgbClr val="FFFFFF"/>
          </a:solidFill>
          <a:ln/>
        </p:spPr>
      </p:sp>
      <p:sp>
        <p:nvSpPr>
          <p:cNvPr id="4100" name="Rectangle 3">
            <a:extLst>
              <a:ext uri="{FF2B5EF4-FFF2-40B4-BE49-F238E27FC236}">
                <a16:creationId xmlns:a16="http://schemas.microsoft.com/office/drawing/2014/main" xmlns="" id="{4655BC8E-002C-4B16-94A8-54F0F96DCE5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C5533549-7519-4271-8D85-F7896314179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92DB54-DDFE-4930-BB4A-7A79737E90E7}" type="slidenum">
              <a:rPr lang="ru-RU" altLang="ru-RU"/>
              <a:pPr>
                <a:spcBef>
                  <a:spcPct val="0"/>
                </a:spcBef>
              </a:pPr>
              <a:t>38</a:t>
            </a:fld>
            <a:endParaRPr lang="ru-RU" altLang="ru-RU"/>
          </a:p>
        </p:txBody>
      </p:sp>
      <p:sp>
        <p:nvSpPr>
          <p:cNvPr id="6147" name="Rectangle 2">
            <a:extLst>
              <a:ext uri="{FF2B5EF4-FFF2-40B4-BE49-F238E27FC236}">
                <a16:creationId xmlns:a16="http://schemas.microsoft.com/office/drawing/2014/main" xmlns="" id="{B99915FD-3114-4571-93F6-B6951D05D04D}"/>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xmlns="" id="{3BA82058-3FBD-4841-8579-206C1D9A5B7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BBA111FA-260F-4FFF-962C-53F5F5CE07E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CD2F60-FC2D-4C60-82FC-0E9BBEE61E04}" type="slidenum">
              <a:rPr lang="ru-RU" altLang="ru-RU"/>
              <a:pPr>
                <a:spcBef>
                  <a:spcPct val="0"/>
                </a:spcBef>
              </a:pPr>
              <a:t>39</a:t>
            </a:fld>
            <a:endParaRPr lang="ru-RU" altLang="ru-RU"/>
          </a:p>
        </p:txBody>
      </p:sp>
      <p:sp>
        <p:nvSpPr>
          <p:cNvPr id="8195" name="Rectangle 2050">
            <a:extLst>
              <a:ext uri="{FF2B5EF4-FFF2-40B4-BE49-F238E27FC236}">
                <a16:creationId xmlns:a16="http://schemas.microsoft.com/office/drawing/2014/main" xmlns="" id="{8A299738-4100-467B-8D8C-7B0CAE56C723}"/>
              </a:ext>
            </a:extLst>
          </p:cNvPr>
          <p:cNvSpPr>
            <a:spLocks noGrp="1" noRot="1" noChangeAspect="1" noChangeArrowheads="1" noTextEdit="1"/>
          </p:cNvSpPr>
          <p:nvPr>
            <p:ph type="sldImg"/>
          </p:nvPr>
        </p:nvSpPr>
        <p:spPr>
          <a:solidFill>
            <a:srgbClr val="FFFFFF"/>
          </a:solidFill>
          <a:ln/>
        </p:spPr>
      </p:sp>
      <p:sp>
        <p:nvSpPr>
          <p:cNvPr id="8196" name="Rectangle 2051">
            <a:extLst>
              <a:ext uri="{FF2B5EF4-FFF2-40B4-BE49-F238E27FC236}">
                <a16:creationId xmlns:a16="http://schemas.microsoft.com/office/drawing/2014/main" xmlns="" id="{8BF98D8A-3DB1-43F5-88B8-A91F65C8BDA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xmlns="" id="{3EC225E3-1AC4-4192-8C41-0F4A97D0CF8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7E7AA0-0D7A-44EF-BB89-454AE3D5BB85}" type="slidenum">
              <a:rPr lang="ru-RU" altLang="ru-RU"/>
              <a:pPr>
                <a:spcBef>
                  <a:spcPct val="0"/>
                </a:spcBef>
              </a:pPr>
              <a:t>40</a:t>
            </a:fld>
            <a:endParaRPr lang="ru-RU" altLang="ru-RU"/>
          </a:p>
        </p:txBody>
      </p:sp>
      <p:sp>
        <p:nvSpPr>
          <p:cNvPr id="12291" name="Rectangle 2">
            <a:extLst>
              <a:ext uri="{FF2B5EF4-FFF2-40B4-BE49-F238E27FC236}">
                <a16:creationId xmlns:a16="http://schemas.microsoft.com/office/drawing/2014/main" xmlns="" id="{470ECDF4-66B4-4FA1-8D59-523B42E6C76E}"/>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xmlns="" id="{7238173B-DDCE-411D-9C03-76E844EE0F5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147740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5</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xmlns="" val="131317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12C8BF8A-5EE3-4687-8FEA-49FE13D8F00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DCED6D-EBC4-461B-92DA-F80CD3E2DF28}" type="slidenum">
              <a:rPr lang="ru-RU" altLang="ru-RU"/>
              <a:pPr>
                <a:spcBef>
                  <a:spcPct val="0"/>
                </a:spcBef>
              </a:pPr>
              <a:t>41</a:t>
            </a:fld>
            <a:endParaRPr lang="ru-RU" altLang="ru-RU"/>
          </a:p>
        </p:txBody>
      </p:sp>
      <p:sp>
        <p:nvSpPr>
          <p:cNvPr id="4099" name="Rectangle 2">
            <a:extLst>
              <a:ext uri="{FF2B5EF4-FFF2-40B4-BE49-F238E27FC236}">
                <a16:creationId xmlns:a16="http://schemas.microsoft.com/office/drawing/2014/main" xmlns="" id="{B163961D-C19C-4274-8F9A-0E56FD268559}"/>
              </a:ext>
            </a:extLst>
          </p:cNvPr>
          <p:cNvSpPr>
            <a:spLocks noGrp="1" noRot="1" noChangeAspect="1" noChangeArrowheads="1" noTextEdit="1"/>
          </p:cNvSpPr>
          <p:nvPr>
            <p:ph type="sldImg"/>
          </p:nvPr>
        </p:nvSpPr>
        <p:spPr>
          <a:solidFill>
            <a:srgbClr val="FFFFFF"/>
          </a:solidFill>
          <a:ln/>
        </p:spPr>
      </p:sp>
      <p:sp>
        <p:nvSpPr>
          <p:cNvPr id="4100" name="Rectangle 3">
            <a:extLst>
              <a:ext uri="{FF2B5EF4-FFF2-40B4-BE49-F238E27FC236}">
                <a16:creationId xmlns:a16="http://schemas.microsoft.com/office/drawing/2014/main" xmlns="" id="{4655BC8E-002C-4B16-94A8-54F0F96DCE5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2802511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DFF1089B-27C2-489E-9123-9C30EB2A597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BE8F01-1E3C-4F07-9355-0BFF618D8C64}" type="slidenum">
              <a:rPr lang="ru-RU" altLang="ru-RU"/>
              <a:pPr>
                <a:spcBef>
                  <a:spcPct val="0"/>
                </a:spcBef>
              </a:pPr>
              <a:t>42</a:t>
            </a:fld>
            <a:endParaRPr lang="ru-RU" altLang="ru-RU"/>
          </a:p>
        </p:txBody>
      </p:sp>
      <p:sp>
        <p:nvSpPr>
          <p:cNvPr id="10243" name="Rectangle 2">
            <a:extLst>
              <a:ext uri="{FF2B5EF4-FFF2-40B4-BE49-F238E27FC236}">
                <a16:creationId xmlns:a16="http://schemas.microsoft.com/office/drawing/2014/main" xmlns="" id="{97371B9C-9077-40F0-A600-6529B7BB3099}"/>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xmlns="" id="{9D747E8E-CA1B-4BCF-A0E4-B0537B10F65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9AF9A9A8-9140-4824-A523-4A07B28C42B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B65BA0-98A8-433B-B73E-0889E70A3600}" type="slidenum">
              <a:rPr lang="ru-RU" altLang="ru-RU"/>
              <a:pPr>
                <a:spcBef>
                  <a:spcPct val="0"/>
                </a:spcBef>
              </a:pPr>
              <a:t>43</a:t>
            </a:fld>
            <a:endParaRPr lang="ru-RU" altLang="ru-RU"/>
          </a:p>
        </p:txBody>
      </p:sp>
      <p:sp>
        <p:nvSpPr>
          <p:cNvPr id="16387" name="Rectangle 2">
            <a:extLst>
              <a:ext uri="{FF2B5EF4-FFF2-40B4-BE49-F238E27FC236}">
                <a16:creationId xmlns:a16="http://schemas.microsoft.com/office/drawing/2014/main" xmlns="" id="{E9F5181D-8627-469B-8ACC-1105A08815A4}"/>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xmlns="" id="{6BE86E36-675E-4E9C-974B-EBF8DB12F70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8CD5B6C9-9151-4002-93D2-86360070FE8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0FA1D1-8BB7-4B33-927B-44CF95095172}" type="slidenum">
              <a:rPr lang="ru-RU" altLang="ru-RU"/>
              <a:pPr>
                <a:spcBef>
                  <a:spcPct val="0"/>
                </a:spcBef>
              </a:pPr>
              <a:t>44</a:t>
            </a:fld>
            <a:endParaRPr lang="ru-RU" altLang="ru-RU"/>
          </a:p>
        </p:txBody>
      </p:sp>
      <p:sp>
        <p:nvSpPr>
          <p:cNvPr id="18435" name="Rectangle 2">
            <a:extLst>
              <a:ext uri="{FF2B5EF4-FFF2-40B4-BE49-F238E27FC236}">
                <a16:creationId xmlns:a16="http://schemas.microsoft.com/office/drawing/2014/main" xmlns="" id="{42BCC762-BC74-4D46-8241-C15245A66232}"/>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xmlns="" id="{EBF19059-27E8-44B0-8038-07B2BB6B40D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5A0D22D7-93BE-43C6-B457-F1D4E861F13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5ED015-6F17-496B-ADA2-FE0F8218800F}" type="slidenum">
              <a:rPr lang="ru-RU" altLang="ru-RU"/>
              <a:pPr>
                <a:spcBef>
                  <a:spcPct val="0"/>
                </a:spcBef>
              </a:pPr>
              <a:t>45</a:t>
            </a:fld>
            <a:endParaRPr lang="ru-RU" altLang="ru-RU"/>
          </a:p>
        </p:txBody>
      </p:sp>
      <p:sp>
        <p:nvSpPr>
          <p:cNvPr id="20483" name="Rectangle 2">
            <a:extLst>
              <a:ext uri="{FF2B5EF4-FFF2-40B4-BE49-F238E27FC236}">
                <a16:creationId xmlns:a16="http://schemas.microsoft.com/office/drawing/2014/main" xmlns="" id="{15C64C85-66E1-4462-92A6-7C64C9E385D5}"/>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xmlns="" id="{1BD24649-BDF6-4F4B-BCBD-6BB3DE1732B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B4629D36-B20C-4D80-9A4D-265DA0ADA17A}"/>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46DD55C-CB88-4D1E-BF70-FE1DBB8B9A9F}" type="slidenum">
              <a:rPr lang="ru-RU" altLang="ru-RU"/>
              <a:pPr algn="r" eaLnBrk="1" hangingPunct="1">
                <a:spcBef>
                  <a:spcPct val="0"/>
                </a:spcBef>
              </a:pPr>
              <a:t>46</a:t>
            </a:fld>
            <a:endParaRPr lang="ru-RU" altLang="ru-RU"/>
          </a:p>
        </p:txBody>
      </p:sp>
      <p:sp>
        <p:nvSpPr>
          <p:cNvPr id="28675" name="Rectangle 2">
            <a:extLst>
              <a:ext uri="{FF2B5EF4-FFF2-40B4-BE49-F238E27FC236}">
                <a16:creationId xmlns:a16="http://schemas.microsoft.com/office/drawing/2014/main" xmlns="" id="{3FB3D561-A9B8-40A5-9844-7502058ED94A}"/>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xmlns="" id="{7213E93D-D9B5-420E-B2F3-44FAAD29548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3799174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BC0B170D-A682-457A-AD11-2831E3B9181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1FC516-70E4-4BAA-A62F-465EE42C9D5D}" type="slidenum">
              <a:rPr lang="ru-RU" altLang="ru-RU"/>
              <a:pPr>
                <a:spcBef>
                  <a:spcPct val="0"/>
                </a:spcBef>
              </a:pPr>
              <a:t>47</a:t>
            </a:fld>
            <a:endParaRPr lang="ru-RU" altLang="ru-RU"/>
          </a:p>
        </p:txBody>
      </p:sp>
      <p:sp>
        <p:nvSpPr>
          <p:cNvPr id="22531" name="Rectangle 2">
            <a:extLst>
              <a:ext uri="{FF2B5EF4-FFF2-40B4-BE49-F238E27FC236}">
                <a16:creationId xmlns:a16="http://schemas.microsoft.com/office/drawing/2014/main" xmlns="" id="{CFC86616-A166-4919-B795-F92B03E18469}"/>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xmlns="" id="{D508467F-3B92-4850-A5A8-B1913392159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25BC0C84-3276-4039-8E9B-F45DC9C11CA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2F7847-A735-4071-925C-51A6337F1F95}" type="slidenum">
              <a:rPr lang="ru-RU" altLang="ru-RU"/>
              <a:pPr>
                <a:spcBef>
                  <a:spcPct val="0"/>
                </a:spcBef>
              </a:pPr>
              <a:t>48</a:t>
            </a:fld>
            <a:endParaRPr lang="ru-RU" altLang="ru-RU"/>
          </a:p>
        </p:txBody>
      </p:sp>
      <p:sp>
        <p:nvSpPr>
          <p:cNvPr id="4099" name="Rectangle 2">
            <a:extLst>
              <a:ext uri="{FF2B5EF4-FFF2-40B4-BE49-F238E27FC236}">
                <a16:creationId xmlns:a16="http://schemas.microsoft.com/office/drawing/2014/main" xmlns="" id="{65EFF299-1427-44C2-9730-53E57C73B129}"/>
              </a:ext>
            </a:extLst>
          </p:cNvPr>
          <p:cNvSpPr>
            <a:spLocks noGrp="1" noRot="1" noChangeAspect="1" noChangeArrowheads="1" noTextEdit="1"/>
          </p:cNvSpPr>
          <p:nvPr>
            <p:ph type="sldImg"/>
          </p:nvPr>
        </p:nvSpPr>
        <p:spPr>
          <a:solidFill>
            <a:srgbClr val="FFFFFF"/>
          </a:solidFill>
          <a:ln/>
        </p:spPr>
      </p:sp>
      <p:sp>
        <p:nvSpPr>
          <p:cNvPr id="4100" name="Rectangle 3">
            <a:extLst>
              <a:ext uri="{FF2B5EF4-FFF2-40B4-BE49-F238E27FC236}">
                <a16:creationId xmlns:a16="http://schemas.microsoft.com/office/drawing/2014/main" xmlns="" id="{2B65FFBB-3C4D-485A-A358-3B2AE4AFD5E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25BC0C84-3276-4039-8E9B-F45DC9C11CA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2F7847-A735-4071-925C-51A6337F1F95}" type="slidenum">
              <a:rPr lang="ru-RU" altLang="ru-RU"/>
              <a:pPr>
                <a:spcBef>
                  <a:spcPct val="0"/>
                </a:spcBef>
              </a:pPr>
              <a:t>49</a:t>
            </a:fld>
            <a:endParaRPr lang="ru-RU" altLang="ru-RU"/>
          </a:p>
        </p:txBody>
      </p:sp>
      <p:sp>
        <p:nvSpPr>
          <p:cNvPr id="4099" name="Rectangle 2">
            <a:extLst>
              <a:ext uri="{FF2B5EF4-FFF2-40B4-BE49-F238E27FC236}">
                <a16:creationId xmlns:a16="http://schemas.microsoft.com/office/drawing/2014/main" xmlns="" id="{65EFF299-1427-44C2-9730-53E57C73B129}"/>
              </a:ext>
            </a:extLst>
          </p:cNvPr>
          <p:cNvSpPr>
            <a:spLocks noGrp="1" noRot="1" noChangeAspect="1" noChangeArrowheads="1" noTextEdit="1"/>
          </p:cNvSpPr>
          <p:nvPr>
            <p:ph type="sldImg"/>
          </p:nvPr>
        </p:nvSpPr>
        <p:spPr>
          <a:solidFill>
            <a:srgbClr val="FFFFFF"/>
          </a:solidFill>
          <a:ln/>
        </p:spPr>
      </p:sp>
      <p:sp>
        <p:nvSpPr>
          <p:cNvPr id="4100" name="Rectangle 3">
            <a:extLst>
              <a:ext uri="{FF2B5EF4-FFF2-40B4-BE49-F238E27FC236}">
                <a16:creationId xmlns:a16="http://schemas.microsoft.com/office/drawing/2014/main" xmlns="" id="{2B65FFBB-3C4D-485A-A358-3B2AE4AFD5E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556307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38EE0CC0-249D-49C3-94C0-B17D25C7A18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557345-5EC7-4B55-AA8F-F606244DE5E0}" type="slidenum">
              <a:rPr lang="ru-RU" altLang="ru-RU"/>
              <a:pPr>
                <a:spcBef>
                  <a:spcPct val="0"/>
                </a:spcBef>
              </a:pPr>
              <a:t>50</a:t>
            </a:fld>
            <a:endParaRPr lang="ru-RU" altLang="ru-RU"/>
          </a:p>
        </p:txBody>
      </p:sp>
      <p:sp>
        <p:nvSpPr>
          <p:cNvPr id="6147" name="Rectangle 1026">
            <a:extLst>
              <a:ext uri="{FF2B5EF4-FFF2-40B4-BE49-F238E27FC236}">
                <a16:creationId xmlns:a16="http://schemas.microsoft.com/office/drawing/2014/main" xmlns="" id="{D5D30FE6-C5B6-414A-9CC6-C9FBB42F2DB8}"/>
              </a:ext>
            </a:extLst>
          </p:cNvPr>
          <p:cNvSpPr>
            <a:spLocks noGrp="1" noRot="1" noChangeAspect="1" noChangeArrowheads="1" noTextEdit="1"/>
          </p:cNvSpPr>
          <p:nvPr>
            <p:ph type="sldImg"/>
          </p:nvPr>
        </p:nvSpPr>
        <p:spPr>
          <a:solidFill>
            <a:srgbClr val="FFFFFF"/>
          </a:solidFill>
          <a:ln/>
        </p:spPr>
      </p:sp>
      <p:sp>
        <p:nvSpPr>
          <p:cNvPr id="6148" name="Rectangle 1027">
            <a:extLst>
              <a:ext uri="{FF2B5EF4-FFF2-40B4-BE49-F238E27FC236}">
                <a16:creationId xmlns:a16="http://schemas.microsoft.com/office/drawing/2014/main" xmlns="" id="{1E77999C-AB92-422A-B386-1E150F3CB28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1A3B47AA-9207-4144-B143-48D7C1669533}"/>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81DD69D-4230-448D-AC46-B465D8F87263}" type="slidenum">
              <a:rPr lang="ru-RU" altLang="ru-RU"/>
              <a:pPr algn="r" eaLnBrk="1" hangingPunct="1">
                <a:spcBef>
                  <a:spcPct val="0"/>
                </a:spcBef>
              </a:pPr>
              <a:t>6</a:t>
            </a:fld>
            <a:endParaRPr lang="ru-RU" altLang="ru-RU"/>
          </a:p>
        </p:txBody>
      </p:sp>
      <p:sp>
        <p:nvSpPr>
          <p:cNvPr id="6147" name="Rectangle 2">
            <a:extLst>
              <a:ext uri="{FF2B5EF4-FFF2-40B4-BE49-F238E27FC236}">
                <a16:creationId xmlns:a16="http://schemas.microsoft.com/office/drawing/2014/main" xmlns="" id="{F280CB88-AD7A-46BD-9FB6-7B73D4E75E01}"/>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xmlns="" id="{413F1247-F8FD-427A-8E20-4F76A050CD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3060623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2FE6ABA5-5AF8-4CFB-8981-8F03A272577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DCDF13-2E1A-499D-861A-0A6E9552DE93}" type="slidenum">
              <a:rPr lang="ru-RU" altLang="ru-RU"/>
              <a:pPr>
                <a:spcBef>
                  <a:spcPct val="0"/>
                </a:spcBef>
              </a:pPr>
              <a:t>51</a:t>
            </a:fld>
            <a:endParaRPr lang="ru-RU" altLang="ru-RU"/>
          </a:p>
        </p:txBody>
      </p:sp>
      <p:sp>
        <p:nvSpPr>
          <p:cNvPr id="8195" name="Rectangle 2">
            <a:extLst>
              <a:ext uri="{FF2B5EF4-FFF2-40B4-BE49-F238E27FC236}">
                <a16:creationId xmlns:a16="http://schemas.microsoft.com/office/drawing/2014/main" xmlns="" id="{A6D5F7BD-49FB-430E-9242-86B76A1D0BD2}"/>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xmlns="" id="{DCD155D5-E7EE-47D0-9BBE-7A1DA7906BE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DBF56962-F2E8-4D10-BF1C-D82F1DBBF2F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021B7A-2303-43BC-AE55-8AEC3B1CDDC7}" type="slidenum">
              <a:rPr lang="ru-RU" altLang="ru-RU"/>
              <a:pPr>
                <a:spcBef>
                  <a:spcPct val="0"/>
                </a:spcBef>
              </a:pPr>
              <a:t>52</a:t>
            </a:fld>
            <a:endParaRPr lang="ru-RU" altLang="ru-RU"/>
          </a:p>
        </p:txBody>
      </p:sp>
      <p:sp>
        <p:nvSpPr>
          <p:cNvPr id="10243" name="Rectangle 1026">
            <a:extLst>
              <a:ext uri="{FF2B5EF4-FFF2-40B4-BE49-F238E27FC236}">
                <a16:creationId xmlns:a16="http://schemas.microsoft.com/office/drawing/2014/main" xmlns="" id="{AC696DA5-FE69-4796-9A21-BB6FDF151FA2}"/>
              </a:ext>
            </a:extLst>
          </p:cNvPr>
          <p:cNvSpPr>
            <a:spLocks noGrp="1" noRot="1" noChangeAspect="1" noChangeArrowheads="1" noTextEdit="1"/>
          </p:cNvSpPr>
          <p:nvPr>
            <p:ph type="sldImg"/>
          </p:nvPr>
        </p:nvSpPr>
        <p:spPr>
          <a:solidFill>
            <a:srgbClr val="FFFFFF"/>
          </a:solidFill>
          <a:ln/>
        </p:spPr>
      </p:sp>
      <p:sp>
        <p:nvSpPr>
          <p:cNvPr id="10244" name="Rectangle 1027">
            <a:extLst>
              <a:ext uri="{FF2B5EF4-FFF2-40B4-BE49-F238E27FC236}">
                <a16:creationId xmlns:a16="http://schemas.microsoft.com/office/drawing/2014/main" xmlns="" id="{90B01879-2A84-4682-9825-39021FA2DAB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xmlns="" id="{A2D2CE96-6492-4CD1-989A-508169435A0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9F08D2-3C89-467C-96A3-1F219819ED40}" type="slidenum">
              <a:rPr lang="ru-RU" altLang="ru-RU"/>
              <a:pPr>
                <a:spcBef>
                  <a:spcPct val="0"/>
                </a:spcBef>
              </a:pPr>
              <a:t>53</a:t>
            </a:fld>
            <a:endParaRPr lang="ru-RU" altLang="ru-RU"/>
          </a:p>
        </p:txBody>
      </p:sp>
      <p:sp>
        <p:nvSpPr>
          <p:cNvPr id="12291" name="Rectangle 2">
            <a:extLst>
              <a:ext uri="{FF2B5EF4-FFF2-40B4-BE49-F238E27FC236}">
                <a16:creationId xmlns:a16="http://schemas.microsoft.com/office/drawing/2014/main" xmlns="" id="{ABF11B6B-D0F8-49FC-A1D5-D9782B9BA711}"/>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xmlns="" id="{533DDF2D-0FAF-4F39-B0D3-97E394B7920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490D4442-6B38-4B42-A5CA-96010124729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7301C5-C5BD-4603-ABC9-F52FC3147696}" type="slidenum">
              <a:rPr lang="ru-RU" altLang="ru-RU"/>
              <a:pPr>
                <a:spcBef>
                  <a:spcPct val="0"/>
                </a:spcBef>
              </a:pPr>
              <a:t>54</a:t>
            </a:fld>
            <a:endParaRPr lang="ru-RU" altLang="ru-RU"/>
          </a:p>
        </p:txBody>
      </p:sp>
      <p:sp>
        <p:nvSpPr>
          <p:cNvPr id="14339" name="Rectangle 2">
            <a:extLst>
              <a:ext uri="{FF2B5EF4-FFF2-40B4-BE49-F238E27FC236}">
                <a16:creationId xmlns:a16="http://schemas.microsoft.com/office/drawing/2014/main" xmlns="" id="{C99D360D-D8F9-4668-953F-0E1B72B0670F}"/>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xmlns="" id="{10FC5C48-06AF-4117-A6CB-755BFF788DE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0615BDA0-2A1D-467D-BCCD-BACFB5D45BE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86B067-FA3C-459F-9B4B-B7EC672EE1D9}" type="slidenum">
              <a:rPr lang="ru-RU" altLang="ru-RU"/>
              <a:pPr>
                <a:spcBef>
                  <a:spcPct val="0"/>
                </a:spcBef>
              </a:pPr>
              <a:t>55</a:t>
            </a:fld>
            <a:endParaRPr lang="ru-RU" altLang="ru-RU"/>
          </a:p>
        </p:txBody>
      </p:sp>
      <p:sp>
        <p:nvSpPr>
          <p:cNvPr id="16387" name="Rectangle 1026">
            <a:extLst>
              <a:ext uri="{FF2B5EF4-FFF2-40B4-BE49-F238E27FC236}">
                <a16:creationId xmlns:a16="http://schemas.microsoft.com/office/drawing/2014/main" xmlns="" id="{FEEA21F6-9C5E-4F17-8E17-A7A6FC071E08}"/>
              </a:ext>
            </a:extLst>
          </p:cNvPr>
          <p:cNvSpPr>
            <a:spLocks noGrp="1" noRot="1" noChangeAspect="1" noChangeArrowheads="1" noTextEdit="1"/>
          </p:cNvSpPr>
          <p:nvPr>
            <p:ph type="sldImg"/>
          </p:nvPr>
        </p:nvSpPr>
        <p:spPr>
          <a:solidFill>
            <a:srgbClr val="FFFFFF"/>
          </a:solidFill>
          <a:ln/>
        </p:spPr>
      </p:sp>
      <p:sp>
        <p:nvSpPr>
          <p:cNvPr id="16388" name="Rectangle 1027">
            <a:extLst>
              <a:ext uri="{FF2B5EF4-FFF2-40B4-BE49-F238E27FC236}">
                <a16:creationId xmlns:a16="http://schemas.microsoft.com/office/drawing/2014/main" xmlns="" id="{60F8BDAA-46ED-4CA9-9BF3-EF71B15ACBB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F93880C0-277C-4C3E-8C79-9C316D51965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AED464-A955-4281-BF23-F54CDF0290C4}" type="slidenum">
              <a:rPr lang="ru-RU" altLang="ru-RU"/>
              <a:pPr>
                <a:spcBef>
                  <a:spcPct val="0"/>
                </a:spcBef>
              </a:pPr>
              <a:t>56</a:t>
            </a:fld>
            <a:endParaRPr lang="ru-RU" altLang="ru-RU"/>
          </a:p>
        </p:txBody>
      </p:sp>
      <p:sp>
        <p:nvSpPr>
          <p:cNvPr id="18435" name="Rectangle 2">
            <a:extLst>
              <a:ext uri="{FF2B5EF4-FFF2-40B4-BE49-F238E27FC236}">
                <a16:creationId xmlns:a16="http://schemas.microsoft.com/office/drawing/2014/main" xmlns="" id="{EECB1524-927B-4B8D-8202-C5188E1055DB}"/>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xmlns="" id="{851BB875-867B-4D1C-994A-77EB8A5203A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DE51B4B5-FEB5-427B-861C-81E0BB4990B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2D481C-A427-4F7E-8F62-FE20BC1F3C72}" type="slidenum">
              <a:rPr lang="ru-RU" altLang="ru-RU"/>
              <a:pPr>
                <a:spcBef>
                  <a:spcPct val="0"/>
                </a:spcBef>
              </a:pPr>
              <a:t>57</a:t>
            </a:fld>
            <a:endParaRPr lang="ru-RU" altLang="ru-RU"/>
          </a:p>
        </p:txBody>
      </p:sp>
      <p:sp>
        <p:nvSpPr>
          <p:cNvPr id="20483" name="Rectangle 2">
            <a:extLst>
              <a:ext uri="{FF2B5EF4-FFF2-40B4-BE49-F238E27FC236}">
                <a16:creationId xmlns:a16="http://schemas.microsoft.com/office/drawing/2014/main" xmlns="" id="{CED7FE13-4882-4FBD-9C5F-21A715C657BD}"/>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xmlns="" id="{5921FD8E-7FE4-45A8-AF2A-1F785116EA3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16E12F05-9744-14B3-D6A6-F0034BE8746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63CE81-0D4F-43E4-BE39-5649F5D443CD}" type="slidenum">
              <a:rPr lang="ru-RU" altLang="ru-RU"/>
              <a:pPr>
                <a:spcBef>
                  <a:spcPct val="0"/>
                </a:spcBef>
              </a:pPr>
              <a:t>58</a:t>
            </a:fld>
            <a:endParaRPr lang="ru-RU" altLang="ru-RU"/>
          </a:p>
        </p:txBody>
      </p:sp>
      <p:sp>
        <p:nvSpPr>
          <p:cNvPr id="22531" name="Rectangle 2">
            <a:extLst>
              <a:ext uri="{FF2B5EF4-FFF2-40B4-BE49-F238E27FC236}">
                <a16:creationId xmlns:a16="http://schemas.microsoft.com/office/drawing/2014/main" xmlns="" id="{71BE9D2E-C920-C0BF-2E7A-F3C3B96553DB}"/>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xmlns="" id="{32BAA8FA-30FD-E678-1C84-DDFA65C3901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29239285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6FB8C561-99F3-A0C2-8BF3-736CCCB9BCA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7E2CF7-5EAA-4409-A186-7C93BD175175}" type="slidenum">
              <a:rPr lang="ru-RU" altLang="ru-RU"/>
              <a:pPr>
                <a:spcBef>
                  <a:spcPct val="0"/>
                </a:spcBef>
              </a:pPr>
              <a:t>59</a:t>
            </a:fld>
            <a:endParaRPr lang="ru-RU" altLang="ru-RU"/>
          </a:p>
        </p:txBody>
      </p:sp>
      <p:sp>
        <p:nvSpPr>
          <p:cNvPr id="24579" name="Rectangle 2">
            <a:extLst>
              <a:ext uri="{FF2B5EF4-FFF2-40B4-BE49-F238E27FC236}">
                <a16:creationId xmlns:a16="http://schemas.microsoft.com/office/drawing/2014/main" xmlns="" id="{3F1465EC-5719-7C3A-9420-B94706FEDE3F}"/>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xmlns="" id="{84F271FD-8459-2F55-4A5D-04124CE41EA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29614296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2D4304EC-1482-4C2F-AD99-C3593087A84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ECC016-C074-4B0C-9244-069F3B1837A3}" type="slidenum">
              <a:rPr lang="ru-RU" altLang="ru-RU"/>
              <a:pPr>
                <a:spcBef>
                  <a:spcPct val="0"/>
                </a:spcBef>
              </a:pPr>
              <a:t>60</a:t>
            </a:fld>
            <a:endParaRPr lang="ru-RU" altLang="ru-RU"/>
          </a:p>
        </p:txBody>
      </p:sp>
      <p:sp>
        <p:nvSpPr>
          <p:cNvPr id="26627" name="Rectangle 2">
            <a:extLst>
              <a:ext uri="{FF2B5EF4-FFF2-40B4-BE49-F238E27FC236}">
                <a16:creationId xmlns:a16="http://schemas.microsoft.com/office/drawing/2014/main" xmlns="" id="{1CC56C65-3792-4BC9-8D67-4BE7D92E0C33}"/>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xmlns="" id="{578DA707-FED4-4D5D-B43D-F7C6B4A4D63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1A3B47AA-9207-4144-B143-48D7C1669533}"/>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81DD69D-4230-448D-AC46-B465D8F87263}" type="slidenum">
              <a:rPr lang="ru-RU" altLang="ru-RU"/>
              <a:pPr algn="r" eaLnBrk="1" hangingPunct="1">
                <a:spcBef>
                  <a:spcPct val="0"/>
                </a:spcBef>
              </a:pPr>
              <a:t>7</a:t>
            </a:fld>
            <a:endParaRPr lang="ru-RU" altLang="ru-RU"/>
          </a:p>
        </p:txBody>
      </p:sp>
      <p:sp>
        <p:nvSpPr>
          <p:cNvPr id="6147" name="Rectangle 2">
            <a:extLst>
              <a:ext uri="{FF2B5EF4-FFF2-40B4-BE49-F238E27FC236}">
                <a16:creationId xmlns:a16="http://schemas.microsoft.com/office/drawing/2014/main" xmlns="" id="{F280CB88-AD7A-46BD-9FB6-7B73D4E75E01}"/>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xmlns="" id="{413F1247-F8FD-427A-8E20-4F76A050CD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20191302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FB1AC6B7-60CC-4523-81CB-BEDBDAFCA69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B91379-3CFB-4D6E-B562-07A0EB9451C1}" type="slidenum">
              <a:rPr lang="ru-RU" altLang="ru-RU"/>
              <a:pPr>
                <a:spcBef>
                  <a:spcPct val="0"/>
                </a:spcBef>
              </a:pPr>
              <a:t>61</a:t>
            </a:fld>
            <a:endParaRPr lang="ru-RU" altLang="ru-RU"/>
          </a:p>
        </p:txBody>
      </p:sp>
      <p:sp>
        <p:nvSpPr>
          <p:cNvPr id="28675" name="Rectangle 2">
            <a:extLst>
              <a:ext uri="{FF2B5EF4-FFF2-40B4-BE49-F238E27FC236}">
                <a16:creationId xmlns:a16="http://schemas.microsoft.com/office/drawing/2014/main" xmlns="" id="{5CAF53C8-C36B-441F-AA60-E45701705DB0}"/>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xmlns="" id="{75DCEBFD-4E15-4BDF-8346-C0147492D2C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453A8391-18C6-4F9F-B2A2-C2C807FFF27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DB37F6-32F3-4968-8FDF-73AA43A22C15}" type="slidenum">
              <a:rPr lang="ru-RU" altLang="ru-RU"/>
              <a:pPr>
                <a:spcBef>
                  <a:spcPct val="0"/>
                </a:spcBef>
              </a:pPr>
              <a:t>62</a:t>
            </a:fld>
            <a:endParaRPr lang="ru-RU" altLang="ru-RU"/>
          </a:p>
        </p:txBody>
      </p:sp>
      <p:sp>
        <p:nvSpPr>
          <p:cNvPr id="30723" name="Rectangle 2">
            <a:extLst>
              <a:ext uri="{FF2B5EF4-FFF2-40B4-BE49-F238E27FC236}">
                <a16:creationId xmlns:a16="http://schemas.microsoft.com/office/drawing/2014/main" xmlns="" id="{9343A395-5741-4DD3-9A81-C335DA7C4D7A}"/>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xmlns="" id="{B088069E-20F7-4EA7-B87F-6327F797A6F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5453B9E4-6274-4056-9AE4-252B71711AD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264CBF-7A55-483B-877B-AF19A12226B1}" type="slidenum">
              <a:rPr lang="ru-RU" altLang="ru-RU"/>
              <a:pPr>
                <a:spcBef>
                  <a:spcPct val="0"/>
                </a:spcBef>
              </a:pPr>
              <a:t>63</a:t>
            </a:fld>
            <a:endParaRPr lang="ru-RU" altLang="ru-RU"/>
          </a:p>
        </p:txBody>
      </p:sp>
      <p:sp>
        <p:nvSpPr>
          <p:cNvPr id="32771" name="Rectangle 2">
            <a:extLst>
              <a:ext uri="{FF2B5EF4-FFF2-40B4-BE49-F238E27FC236}">
                <a16:creationId xmlns:a16="http://schemas.microsoft.com/office/drawing/2014/main" xmlns="" id="{0FC2A90E-46C7-46FC-A603-C5F246AD3932}"/>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xmlns="" id="{9A96BD21-8AFB-45E0-AEE8-2E3399FDCD9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xmlns="" id="{B9721581-B0D3-4139-81E9-191B83378B9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1EC575-81F3-413A-8B4C-B47B83952751}" type="slidenum">
              <a:rPr lang="ru-RU" altLang="ru-RU"/>
              <a:pPr>
                <a:spcBef>
                  <a:spcPct val="0"/>
                </a:spcBef>
              </a:pPr>
              <a:t>64</a:t>
            </a:fld>
            <a:endParaRPr lang="ru-RU" altLang="ru-RU"/>
          </a:p>
        </p:txBody>
      </p:sp>
      <p:sp>
        <p:nvSpPr>
          <p:cNvPr id="34819" name="Rectangle 2">
            <a:extLst>
              <a:ext uri="{FF2B5EF4-FFF2-40B4-BE49-F238E27FC236}">
                <a16:creationId xmlns:a16="http://schemas.microsoft.com/office/drawing/2014/main" xmlns="" id="{2BEC4C1D-BAF4-47FA-87B7-20ACDF76C0B2}"/>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xmlns="" id="{8F8200EF-8B65-48A5-BAE4-BA6ED5BDBAE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196D1C19-A60A-4A32-90C4-2CF04244C1D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B1ABBA-E6C8-4D28-8144-ACCC3592F234}" type="slidenum">
              <a:rPr lang="ru-RU" altLang="ru-RU"/>
              <a:pPr>
                <a:spcBef>
                  <a:spcPct val="0"/>
                </a:spcBef>
              </a:pPr>
              <a:t>65</a:t>
            </a:fld>
            <a:endParaRPr lang="ru-RU" altLang="ru-RU"/>
          </a:p>
        </p:txBody>
      </p:sp>
      <p:sp>
        <p:nvSpPr>
          <p:cNvPr id="36867" name="Rectangle 2">
            <a:extLst>
              <a:ext uri="{FF2B5EF4-FFF2-40B4-BE49-F238E27FC236}">
                <a16:creationId xmlns:a16="http://schemas.microsoft.com/office/drawing/2014/main" xmlns="" id="{D172F044-613B-4574-9903-68D0B94A09DC}"/>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xmlns="" id="{00D1C097-C585-47CF-BCE5-806418EA279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66</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xmlns="" val="406693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1A3B47AA-9207-4144-B143-48D7C1669533}"/>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81DD69D-4230-448D-AC46-B465D8F87263}" type="slidenum">
              <a:rPr lang="ru-RU" altLang="ru-RU"/>
              <a:pPr algn="r" eaLnBrk="1" hangingPunct="1">
                <a:spcBef>
                  <a:spcPct val="0"/>
                </a:spcBef>
              </a:pPr>
              <a:t>8</a:t>
            </a:fld>
            <a:endParaRPr lang="ru-RU" altLang="ru-RU"/>
          </a:p>
        </p:txBody>
      </p:sp>
      <p:sp>
        <p:nvSpPr>
          <p:cNvPr id="6147" name="Rectangle 2">
            <a:extLst>
              <a:ext uri="{FF2B5EF4-FFF2-40B4-BE49-F238E27FC236}">
                <a16:creationId xmlns:a16="http://schemas.microsoft.com/office/drawing/2014/main" xmlns="" id="{F280CB88-AD7A-46BD-9FB6-7B73D4E75E01}"/>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xmlns="" id="{413F1247-F8FD-427A-8E20-4F76A050CD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59425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1A3B47AA-9207-4144-B143-48D7C1669533}"/>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81DD69D-4230-448D-AC46-B465D8F87263}" type="slidenum">
              <a:rPr lang="ru-RU" altLang="ru-RU"/>
              <a:pPr algn="r" eaLnBrk="1" hangingPunct="1">
                <a:spcBef>
                  <a:spcPct val="0"/>
                </a:spcBef>
              </a:pPr>
              <a:t>9</a:t>
            </a:fld>
            <a:endParaRPr lang="ru-RU" altLang="ru-RU"/>
          </a:p>
        </p:txBody>
      </p:sp>
      <p:sp>
        <p:nvSpPr>
          <p:cNvPr id="6147" name="Rectangle 2">
            <a:extLst>
              <a:ext uri="{FF2B5EF4-FFF2-40B4-BE49-F238E27FC236}">
                <a16:creationId xmlns:a16="http://schemas.microsoft.com/office/drawing/2014/main" xmlns="" id="{F280CB88-AD7A-46BD-9FB6-7B73D4E75E01}"/>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xmlns="" id="{413F1247-F8FD-427A-8E20-4F76A050CD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9399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7F8D74FE-79C3-4C33-96A8-53C0CE0279D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782B21-3A15-4878-9C41-04DEB47B48AC}" type="slidenum">
              <a:rPr lang="ru-RU" altLang="ru-RU"/>
              <a:pPr>
                <a:spcBef>
                  <a:spcPct val="0"/>
                </a:spcBef>
              </a:pPr>
              <a:t>10</a:t>
            </a:fld>
            <a:endParaRPr lang="ru-RU" altLang="ru-RU"/>
          </a:p>
        </p:txBody>
      </p:sp>
      <p:sp>
        <p:nvSpPr>
          <p:cNvPr id="4099" name="Rectangle 1026">
            <a:extLst>
              <a:ext uri="{FF2B5EF4-FFF2-40B4-BE49-F238E27FC236}">
                <a16:creationId xmlns:a16="http://schemas.microsoft.com/office/drawing/2014/main" xmlns="" id="{AC22960B-38F3-4806-83AC-F78163BA310D}"/>
              </a:ext>
            </a:extLst>
          </p:cNvPr>
          <p:cNvSpPr>
            <a:spLocks noGrp="1" noRot="1" noChangeAspect="1" noChangeArrowheads="1" noTextEdit="1"/>
          </p:cNvSpPr>
          <p:nvPr>
            <p:ph type="sldImg"/>
          </p:nvPr>
        </p:nvSpPr>
        <p:spPr>
          <a:solidFill>
            <a:srgbClr val="FFFFFF"/>
          </a:solidFill>
          <a:ln/>
        </p:spPr>
      </p:sp>
      <p:sp>
        <p:nvSpPr>
          <p:cNvPr id="4100" name="Rectangle 1027">
            <a:extLst>
              <a:ext uri="{FF2B5EF4-FFF2-40B4-BE49-F238E27FC236}">
                <a16:creationId xmlns:a16="http://schemas.microsoft.com/office/drawing/2014/main" xmlns="" id="{FBDE9C48-4C64-4824-BE8E-B910CEA22E0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xmlns="" val="277083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xmlns="" id="{8B50342F-022B-4C54-BCCC-3439CABBEF01}"/>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FB4C887C-474E-477C-A5B8-204666F3101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F5063B4C-832A-4D49-9A84-5ACA75E10FD8}"/>
              </a:ext>
            </a:extLst>
          </p:cNvPr>
          <p:cNvSpPr>
            <a:spLocks noGrp="1" noChangeArrowheads="1"/>
          </p:cNvSpPr>
          <p:nvPr>
            <p:ph type="sldNum" sz="quarter" idx="12"/>
          </p:nvPr>
        </p:nvSpPr>
        <p:spPr>
          <a:ln/>
        </p:spPr>
        <p:txBody>
          <a:bodyPr/>
          <a:lstStyle>
            <a:lvl1pPr>
              <a:defRPr/>
            </a:lvl1pPr>
          </a:lstStyle>
          <a:p>
            <a:fld id="{14118D50-A467-4B5E-B5AB-100C2DA65DB6}" type="slidenum">
              <a:rPr lang="ru-RU" altLang="ru-RU"/>
              <a:pPr/>
              <a:t>‹#›</a:t>
            </a:fld>
            <a:endParaRPr lang="ru-RU" altLang="ru-RU"/>
          </a:p>
        </p:txBody>
      </p:sp>
    </p:spTree>
    <p:extLst>
      <p:ext uri="{BB962C8B-B14F-4D97-AF65-F5344CB8AC3E}">
        <p14:creationId xmlns:p14="http://schemas.microsoft.com/office/powerpoint/2010/main" xmlns="" val="229526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6EA17DE6-E3C8-459A-8BD7-882283821CF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7E719B8E-097E-4064-A4D0-30BADF6F2C5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294CA3F5-D041-44E0-9098-069AF0618240}"/>
              </a:ext>
            </a:extLst>
          </p:cNvPr>
          <p:cNvSpPr>
            <a:spLocks noGrp="1" noChangeArrowheads="1"/>
          </p:cNvSpPr>
          <p:nvPr>
            <p:ph type="sldNum" sz="quarter" idx="12"/>
          </p:nvPr>
        </p:nvSpPr>
        <p:spPr>
          <a:ln/>
        </p:spPr>
        <p:txBody>
          <a:bodyPr/>
          <a:lstStyle>
            <a:lvl1pPr>
              <a:defRPr/>
            </a:lvl1pPr>
          </a:lstStyle>
          <a:p>
            <a:fld id="{E90FFF33-E1C1-48B1-B4E0-74BCE00B7991}" type="slidenum">
              <a:rPr lang="ru-RU" altLang="ru-RU"/>
              <a:pPr/>
              <a:t>‹#›</a:t>
            </a:fld>
            <a:endParaRPr lang="ru-RU" altLang="ru-RU"/>
          </a:p>
        </p:txBody>
      </p:sp>
    </p:spTree>
    <p:extLst>
      <p:ext uri="{BB962C8B-B14F-4D97-AF65-F5344CB8AC3E}">
        <p14:creationId xmlns:p14="http://schemas.microsoft.com/office/powerpoint/2010/main" xmlns="" val="2340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28330FDA-8931-4802-88C6-0F670974A52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EEDF0D26-64B9-47AE-BB9D-4B894D2B46F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D3EB63F7-CE4E-47ED-8ABF-E99782E79E12}"/>
              </a:ext>
            </a:extLst>
          </p:cNvPr>
          <p:cNvSpPr>
            <a:spLocks noGrp="1" noChangeArrowheads="1"/>
          </p:cNvSpPr>
          <p:nvPr>
            <p:ph type="sldNum" sz="quarter" idx="12"/>
          </p:nvPr>
        </p:nvSpPr>
        <p:spPr>
          <a:ln/>
        </p:spPr>
        <p:txBody>
          <a:bodyPr/>
          <a:lstStyle>
            <a:lvl1pPr>
              <a:defRPr/>
            </a:lvl1pPr>
          </a:lstStyle>
          <a:p>
            <a:fld id="{2223088D-4F47-45E5-8AAA-0ABF7D0CC139}" type="slidenum">
              <a:rPr lang="ru-RU" altLang="ru-RU"/>
              <a:pPr/>
              <a:t>‹#›</a:t>
            </a:fld>
            <a:endParaRPr lang="ru-RU" altLang="ru-RU"/>
          </a:p>
        </p:txBody>
      </p:sp>
    </p:spTree>
    <p:extLst>
      <p:ext uri="{BB962C8B-B14F-4D97-AF65-F5344CB8AC3E}">
        <p14:creationId xmlns:p14="http://schemas.microsoft.com/office/powerpoint/2010/main" xmlns="" val="290323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FB0E2EE5-9E88-4149-9FE8-C81D1FEA2118}"/>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6863C34E-3D97-4C2F-AA48-0CBA21490C0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A85926EA-8D85-4C95-83F6-018DCE0AA3C6}"/>
              </a:ext>
            </a:extLst>
          </p:cNvPr>
          <p:cNvSpPr>
            <a:spLocks noGrp="1" noChangeArrowheads="1"/>
          </p:cNvSpPr>
          <p:nvPr>
            <p:ph type="sldNum" sz="quarter" idx="12"/>
          </p:nvPr>
        </p:nvSpPr>
        <p:spPr>
          <a:ln/>
        </p:spPr>
        <p:txBody>
          <a:bodyPr/>
          <a:lstStyle>
            <a:lvl1pPr>
              <a:defRPr/>
            </a:lvl1pPr>
          </a:lstStyle>
          <a:p>
            <a:fld id="{46DC546D-35C2-4B9E-AEB5-95C019D2383A}" type="slidenum">
              <a:rPr lang="ru-RU" altLang="ru-RU"/>
              <a:pPr/>
              <a:t>‹#›</a:t>
            </a:fld>
            <a:endParaRPr lang="ru-RU" altLang="ru-RU"/>
          </a:p>
        </p:txBody>
      </p:sp>
    </p:spTree>
    <p:extLst>
      <p:ext uri="{BB962C8B-B14F-4D97-AF65-F5344CB8AC3E}">
        <p14:creationId xmlns:p14="http://schemas.microsoft.com/office/powerpoint/2010/main" xmlns="" val="175739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xmlns="" id="{84BC85EE-25E3-43E6-AD77-B1899E58F2D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41DA0336-59C5-421D-A1F9-385322D7AF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9DCC3C00-B862-4429-902F-F64CAEDBD43B}"/>
              </a:ext>
            </a:extLst>
          </p:cNvPr>
          <p:cNvSpPr>
            <a:spLocks noGrp="1" noChangeArrowheads="1"/>
          </p:cNvSpPr>
          <p:nvPr>
            <p:ph type="sldNum" sz="quarter" idx="12"/>
          </p:nvPr>
        </p:nvSpPr>
        <p:spPr>
          <a:ln/>
        </p:spPr>
        <p:txBody>
          <a:bodyPr/>
          <a:lstStyle>
            <a:lvl1pPr>
              <a:defRPr/>
            </a:lvl1pPr>
          </a:lstStyle>
          <a:p>
            <a:fld id="{DBCE1EDF-41C9-46C8-8769-FE1D8B7ED2C1}" type="slidenum">
              <a:rPr lang="ru-RU" altLang="ru-RU"/>
              <a:pPr/>
              <a:t>‹#›</a:t>
            </a:fld>
            <a:endParaRPr lang="ru-RU" altLang="ru-RU"/>
          </a:p>
        </p:txBody>
      </p:sp>
    </p:spTree>
    <p:extLst>
      <p:ext uri="{BB962C8B-B14F-4D97-AF65-F5344CB8AC3E}">
        <p14:creationId xmlns:p14="http://schemas.microsoft.com/office/powerpoint/2010/main" xmlns="" val="105741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xmlns="" id="{D1839D8C-6601-4FFE-982F-2398C322D76A}"/>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AB3F735A-2C41-4C7B-85C3-B83E44FA8C5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A248AB09-67C8-4832-BE2A-7E4E92310747}"/>
              </a:ext>
            </a:extLst>
          </p:cNvPr>
          <p:cNvSpPr>
            <a:spLocks noGrp="1" noChangeArrowheads="1"/>
          </p:cNvSpPr>
          <p:nvPr>
            <p:ph type="sldNum" sz="quarter" idx="12"/>
          </p:nvPr>
        </p:nvSpPr>
        <p:spPr>
          <a:ln/>
        </p:spPr>
        <p:txBody>
          <a:bodyPr/>
          <a:lstStyle>
            <a:lvl1pPr>
              <a:defRPr/>
            </a:lvl1pPr>
          </a:lstStyle>
          <a:p>
            <a:fld id="{341D03EC-6F3B-4DA6-AEAE-EC613AF74A91}" type="slidenum">
              <a:rPr lang="ru-RU" altLang="ru-RU"/>
              <a:pPr/>
              <a:t>‹#›</a:t>
            </a:fld>
            <a:endParaRPr lang="ru-RU" altLang="ru-RU"/>
          </a:p>
        </p:txBody>
      </p:sp>
    </p:spTree>
    <p:extLst>
      <p:ext uri="{BB962C8B-B14F-4D97-AF65-F5344CB8AC3E}">
        <p14:creationId xmlns:p14="http://schemas.microsoft.com/office/powerpoint/2010/main" xmlns="" val="356114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xmlns="" id="{C66E86D2-6FB1-4D8C-B647-155886A0DA0B}"/>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xmlns="" id="{DCDBB646-43C9-4E66-8B6F-220E775DE58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xmlns="" id="{BC8CA039-07F9-4782-B649-CA2794EECDAC}"/>
              </a:ext>
            </a:extLst>
          </p:cNvPr>
          <p:cNvSpPr>
            <a:spLocks noGrp="1" noChangeArrowheads="1"/>
          </p:cNvSpPr>
          <p:nvPr>
            <p:ph type="sldNum" sz="quarter" idx="12"/>
          </p:nvPr>
        </p:nvSpPr>
        <p:spPr>
          <a:ln/>
        </p:spPr>
        <p:txBody>
          <a:bodyPr/>
          <a:lstStyle>
            <a:lvl1pPr>
              <a:defRPr/>
            </a:lvl1pPr>
          </a:lstStyle>
          <a:p>
            <a:fld id="{EBC0371F-80A6-4FC9-A57D-E753F44A17D6}" type="slidenum">
              <a:rPr lang="ru-RU" altLang="ru-RU"/>
              <a:pPr/>
              <a:t>‹#›</a:t>
            </a:fld>
            <a:endParaRPr lang="ru-RU" altLang="ru-RU"/>
          </a:p>
        </p:txBody>
      </p:sp>
    </p:spTree>
    <p:extLst>
      <p:ext uri="{BB962C8B-B14F-4D97-AF65-F5344CB8AC3E}">
        <p14:creationId xmlns:p14="http://schemas.microsoft.com/office/powerpoint/2010/main" xmlns="" val="333088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xmlns="" id="{E0C0DFA1-91AF-44ED-9874-BDE304EFB940}"/>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xmlns="" id="{F7509B04-4FE0-48B2-8C86-8E61D5F8F57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xmlns="" id="{3F8AF1BE-CD3D-4D08-8002-98BF1AD22ABA}"/>
              </a:ext>
            </a:extLst>
          </p:cNvPr>
          <p:cNvSpPr>
            <a:spLocks noGrp="1" noChangeArrowheads="1"/>
          </p:cNvSpPr>
          <p:nvPr>
            <p:ph type="sldNum" sz="quarter" idx="12"/>
          </p:nvPr>
        </p:nvSpPr>
        <p:spPr>
          <a:ln/>
        </p:spPr>
        <p:txBody>
          <a:bodyPr/>
          <a:lstStyle>
            <a:lvl1pPr>
              <a:defRPr/>
            </a:lvl1pPr>
          </a:lstStyle>
          <a:p>
            <a:fld id="{5E36F8DE-5497-4D87-88DF-BCEB908F2EB9}" type="slidenum">
              <a:rPr lang="ru-RU" altLang="ru-RU"/>
              <a:pPr/>
              <a:t>‹#›</a:t>
            </a:fld>
            <a:endParaRPr lang="ru-RU" altLang="ru-RU"/>
          </a:p>
        </p:txBody>
      </p:sp>
    </p:spTree>
    <p:extLst>
      <p:ext uri="{BB962C8B-B14F-4D97-AF65-F5344CB8AC3E}">
        <p14:creationId xmlns:p14="http://schemas.microsoft.com/office/powerpoint/2010/main" xmlns="" val="146585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B311A6D-F72E-45F2-9448-6B2CF921B100}"/>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xmlns="" id="{4CCA44D5-617D-4FF3-A693-B67387D0EB6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xmlns="" id="{9A10634F-136C-42D4-B2AF-23998E6E2BFC}"/>
              </a:ext>
            </a:extLst>
          </p:cNvPr>
          <p:cNvSpPr>
            <a:spLocks noGrp="1" noChangeArrowheads="1"/>
          </p:cNvSpPr>
          <p:nvPr>
            <p:ph type="sldNum" sz="quarter" idx="12"/>
          </p:nvPr>
        </p:nvSpPr>
        <p:spPr>
          <a:ln/>
        </p:spPr>
        <p:txBody>
          <a:bodyPr/>
          <a:lstStyle>
            <a:lvl1pPr>
              <a:defRPr/>
            </a:lvl1pPr>
          </a:lstStyle>
          <a:p>
            <a:fld id="{A8CB107A-C3D8-4425-918D-459564444166}" type="slidenum">
              <a:rPr lang="ru-RU" altLang="ru-RU"/>
              <a:pPr/>
              <a:t>‹#›</a:t>
            </a:fld>
            <a:endParaRPr lang="ru-RU" altLang="ru-RU"/>
          </a:p>
        </p:txBody>
      </p:sp>
    </p:spTree>
    <p:extLst>
      <p:ext uri="{BB962C8B-B14F-4D97-AF65-F5344CB8AC3E}">
        <p14:creationId xmlns:p14="http://schemas.microsoft.com/office/powerpoint/2010/main" xmlns="" val="373177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xmlns="" id="{199B32D1-EDCC-41B1-837E-7FDCBA8CD87C}"/>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B912EBBC-1C77-42C8-B429-AEA23560102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6BE3F058-014B-4175-A22C-E8D748339213}"/>
              </a:ext>
            </a:extLst>
          </p:cNvPr>
          <p:cNvSpPr>
            <a:spLocks noGrp="1" noChangeArrowheads="1"/>
          </p:cNvSpPr>
          <p:nvPr>
            <p:ph type="sldNum" sz="quarter" idx="12"/>
          </p:nvPr>
        </p:nvSpPr>
        <p:spPr>
          <a:ln/>
        </p:spPr>
        <p:txBody>
          <a:bodyPr/>
          <a:lstStyle>
            <a:lvl1pPr>
              <a:defRPr/>
            </a:lvl1pPr>
          </a:lstStyle>
          <a:p>
            <a:fld id="{B91B9FCC-5AF7-4BF1-87D2-9254A9C1F172}" type="slidenum">
              <a:rPr lang="ru-RU" altLang="ru-RU"/>
              <a:pPr/>
              <a:t>‹#›</a:t>
            </a:fld>
            <a:endParaRPr lang="ru-RU" altLang="ru-RU"/>
          </a:p>
        </p:txBody>
      </p:sp>
    </p:spTree>
    <p:extLst>
      <p:ext uri="{BB962C8B-B14F-4D97-AF65-F5344CB8AC3E}">
        <p14:creationId xmlns:p14="http://schemas.microsoft.com/office/powerpoint/2010/main" xmlns="" val="45289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xmlns="" id="{A5AE839A-88C3-4A43-828C-09FA40DEA88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A4121DF7-55AB-40FF-9910-EE45CB94AC6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D92CAC53-1020-4F7E-B6BB-36BA81735E33}"/>
              </a:ext>
            </a:extLst>
          </p:cNvPr>
          <p:cNvSpPr>
            <a:spLocks noGrp="1" noChangeArrowheads="1"/>
          </p:cNvSpPr>
          <p:nvPr>
            <p:ph type="sldNum" sz="quarter" idx="12"/>
          </p:nvPr>
        </p:nvSpPr>
        <p:spPr>
          <a:ln/>
        </p:spPr>
        <p:txBody>
          <a:bodyPr/>
          <a:lstStyle>
            <a:lvl1pPr>
              <a:defRPr/>
            </a:lvl1pPr>
          </a:lstStyle>
          <a:p>
            <a:fld id="{2F5EE675-07B9-41D8-AA7B-2AB5E2768485}" type="slidenum">
              <a:rPr lang="ru-RU" altLang="ru-RU"/>
              <a:pPr/>
              <a:t>‹#›</a:t>
            </a:fld>
            <a:endParaRPr lang="ru-RU" altLang="ru-RU"/>
          </a:p>
        </p:txBody>
      </p:sp>
    </p:spTree>
    <p:extLst>
      <p:ext uri="{BB962C8B-B14F-4D97-AF65-F5344CB8AC3E}">
        <p14:creationId xmlns:p14="http://schemas.microsoft.com/office/powerpoint/2010/main" xmlns="" val="377406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A14EA6F-35E2-4133-89B8-5207FFF3315C}"/>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xmlns="" id="{89AD56DA-8B8A-46EB-9327-5B215FACA3E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xmlns="" id="{00E9BAF4-73B2-4112-9A19-C2680B86EFB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ru-RU"/>
          </a:p>
        </p:txBody>
      </p:sp>
      <p:sp>
        <p:nvSpPr>
          <p:cNvPr id="1029" name="Rectangle 5">
            <a:extLst>
              <a:ext uri="{FF2B5EF4-FFF2-40B4-BE49-F238E27FC236}">
                <a16:creationId xmlns:a16="http://schemas.microsoft.com/office/drawing/2014/main" xmlns="" id="{9EA4CFAD-4617-45BC-B2E6-0CD6D499BA9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ru-RU"/>
          </a:p>
        </p:txBody>
      </p:sp>
      <p:sp>
        <p:nvSpPr>
          <p:cNvPr id="1030" name="Rectangle 6">
            <a:extLst>
              <a:ext uri="{FF2B5EF4-FFF2-40B4-BE49-F238E27FC236}">
                <a16:creationId xmlns:a16="http://schemas.microsoft.com/office/drawing/2014/main" xmlns="" id="{D8E1D758-AA0D-497B-B3BC-BE96851D3FB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85108A17-C156-4B21-B309-6380E2BC7D1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v-a-smirnov@mail.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mnemozina.r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mailto:ioc@mnemozina.ru" TargetMode="External"/><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hyperlink" Target="mailto:zakaz@ars-edu.ru" TargetMode="External"/><Relationship Id="rId4" Type="http://schemas.openxmlformats.org/officeDocument/2006/relationships/hyperlink" Target="mailto:td@mnemozina.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1916832"/>
            <a:ext cx="9144000" cy="3008605"/>
          </a:xfrm>
        </p:spPr>
        <p:txBody>
          <a:bodyPr anchor="ctr">
            <a:noAutofit/>
          </a:bodyPr>
          <a:lstStyle/>
          <a:p>
            <a:r>
              <a:rPr lang="ru-RU" sz="5400" cap="all" dirty="0">
                <a:solidFill>
                  <a:srgbClr val="002060"/>
                </a:solidFill>
                <a:latin typeface="Arial Black" pitchFamily="34" charset="0"/>
                <a:ea typeface="Times New Roman" panose="02020603050405020304" pitchFamily="18" charset="0"/>
              </a:rPr>
              <a:t>ГРАФЫ</a:t>
            </a:r>
            <a:r>
              <a:rPr lang="ru-RU" sz="3600" cap="all" dirty="0">
                <a:solidFill>
                  <a:srgbClr val="002060"/>
                </a:solidFill>
                <a:latin typeface="Arial Black" pitchFamily="34" charset="0"/>
                <a:ea typeface="Times New Roman" panose="02020603050405020304" pitchFamily="18" charset="0"/>
              </a:rPr>
              <a:t/>
            </a:r>
            <a:br>
              <a:rPr lang="ru-RU" sz="3600" cap="all" dirty="0">
                <a:solidFill>
                  <a:srgbClr val="002060"/>
                </a:solidFill>
                <a:latin typeface="Arial Black" pitchFamily="34" charset="0"/>
                <a:ea typeface="Times New Roman" panose="02020603050405020304" pitchFamily="18" charset="0"/>
              </a:rPr>
            </a:br>
            <a:r>
              <a:rPr lang="ru-RU" dirty="0">
                <a:solidFill>
                  <a:schemeClr val="accent2">
                    <a:lumMod val="50000"/>
                  </a:schemeClr>
                </a:solidFill>
              </a:rPr>
              <a:t> </a:t>
            </a:r>
            <a:r>
              <a:rPr lang="ru-RU" sz="3200" dirty="0">
                <a:solidFill>
                  <a:srgbClr val="002060"/>
                </a:solidFill>
                <a:latin typeface="Arial Black" pitchFamily="34" charset="0"/>
              </a:rPr>
              <a:t>Презентация к учебнику геометрии</a:t>
            </a:r>
            <a:br>
              <a:rPr lang="ru-RU" sz="3200" dirty="0">
                <a:solidFill>
                  <a:srgbClr val="002060"/>
                </a:solidFill>
                <a:latin typeface="Arial Black" pitchFamily="34" charset="0"/>
              </a:rPr>
            </a:br>
            <a:r>
              <a:rPr lang="ru-RU" sz="3200" cap="all" dirty="0">
                <a:solidFill>
                  <a:srgbClr val="002060"/>
                </a:solidFill>
                <a:latin typeface="Arial Black" pitchFamily="34" charset="0"/>
                <a:ea typeface="Times New Roman" panose="02020603050405020304" pitchFamily="18" charset="0"/>
              </a:rPr>
              <a:t>7 </a:t>
            </a:r>
            <a:r>
              <a:rPr lang="ru-RU" sz="3200" dirty="0">
                <a:solidFill>
                  <a:srgbClr val="002060"/>
                </a:solidFill>
                <a:latin typeface="Arial Black" pitchFamily="34" charset="0"/>
              </a:rPr>
              <a:t>класса </a:t>
            </a:r>
            <a:br>
              <a:rPr lang="ru-RU" sz="3200" dirty="0">
                <a:solidFill>
                  <a:srgbClr val="002060"/>
                </a:solidFill>
                <a:latin typeface="Arial Black" pitchFamily="34" charset="0"/>
              </a:rPr>
            </a:br>
            <a:r>
              <a:rPr lang="ru-RU" sz="3200" dirty="0">
                <a:solidFill>
                  <a:srgbClr val="002060"/>
                </a:solidFill>
                <a:latin typeface="Arial Black" pitchFamily="34" charset="0"/>
              </a:rPr>
              <a:t>И. М. Смирновой и В. А. Смирнова </a:t>
            </a:r>
          </a:p>
        </p:txBody>
      </p:sp>
      <p:sp>
        <p:nvSpPr>
          <p:cNvPr id="7" name="Подзаголовок 3"/>
          <p:cNvSpPr>
            <a:spLocks noGrp="1"/>
          </p:cNvSpPr>
          <p:nvPr>
            <p:ph type="subTitle" idx="1"/>
          </p:nvPr>
        </p:nvSpPr>
        <p:spPr>
          <a:xfrm>
            <a:off x="0" y="5517232"/>
            <a:ext cx="9144000" cy="1340768"/>
          </a:xfrm>
          <a:solidFill>
            <a:srgbClr val="DFDBC7"/>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80000" algn="just">
              <a:spcBef>
                <a:spcPts val="0"/>
              </a:spcBef>
            </a:pPr>
            <a:r>
              <a:rPr lang="ru-RU" sz="1600" dirty="0">
                <a:solidFill>
                  <a:schemeClr val="bg2">
                    <a:lumMod val="10000"/>
                  </a:schemeClr>
                </a:solidFill>
                <a:latin typeface="Arial" pitchFamily="34" charset="0"/>
                <a:cs typeface="Arial" pitchFamily="34" charset="0"/>
              </a:rPr>
              <a:t>ВЕДУЩИЙ:</a:t>
            </a:r>
            <a:r>
              <a:rPr lang="ru-RU" sz="1600" b="1" dirty="0">
                <a:solidFill>
                  <a:schemeClr val="bg2">
                    <a:lumMod val="10000"/>
                  </a:schemeClr>
                </a:solidFill>
                <a:latin typeface="Arial" pitchFamily="34" charset="0"/>
                <a:cs typeface="Arial" pitchFamily="34" charset="0"/>
              </a:rPr>
              <a:t> Смирнов Владимир Алексеевич</a:t>
            </a:r>
            <a:r>
              <a:rPr lang="ru-RU" sz="1600" dirty="0">
                <a:solidFill>
                  <a:schemeClr val="bg2">
                    <a:lumMod val="10000"/>
                  </a:schemeClr>
                </a:solidFill>
                <a:latin typeface="Arial" pitchFamily="34" charset="0"/>
                <a:cs typeface="Arial" pitchFamily="34" charset="0"/>
              </a:rPr>
              <a:t>, профессор, доктор физико-математических наук, заведующий кафедрой элементарной математики и теории чисел МПГУ, автор учебников по</a:t>
            </a:r>
            <a:r>
              <a:rPr lang="ru-RU" sz="1600" dirty="0"/>
              <a:t>  </a:t>
            </a:r>
            <a:r>
              <a:rPr lang="ru-RU" sz="1600" dirty="0">
                <a:solidFill>
                  <a:schemeClr val="bg2">
                    <a:lumMod val="10000"/>
                  </a:schemeClr>
                </a:solidFill>
                <a:latin typeface="Arial" pitchFamily="34" charset="0"/>
                <a:cs typeface="Arial" pitchFamily="34" charset="0"/>
              </a:rPr>
              <a:t>геометрии для 5-6, 7-9 и 10-11 классов.</a:t>
            </a:r>
          </a:p>
          <a:p>
            <a:pPr marL="180000" algn="just">
              <a:spcBef>
                <a:spcPts val="0"/>
              </a:spcBef>
            </a:pPr>
            <a:r>
              <a:rPr lang="en-US" sz="1600" dirty="0">
                <a:solidFill>
                  <a:schemeClr val="bg2">
                    <a:lumMod val="10000"/>
                  </a:schemeClr>
                </a:solidFill>
                <a:latin typeface="Arial" pitchFamily="34" charset="0"/>
                <a:cs typeface="Arial" pitchFamily="34" charset="0"/>
              </a:rPr>
              <a:t>	E-mail</a:t>
            </a:r>
            <a:r>
              <a:rPr lang="en-US" sz="1600" dirty="0">
                <a:solidFill>
                  <a:schemeClr val="tx1"/>
                </a:solidFill>
                <a:latin typeface="Arial" pitchFamily="34" charset="0"/>
                <a:cs typeface="Arial" pitchFamily="34" charset="0"/>
              </a:rPr>
              <a:t>: </a:t>
            </a:r>
            <a:r>
              <a:rPr lang="en-US" sz="1600" dirty="0">
                <a:solidFill>
                  <a:srgbClr val="002060"/>
                </a:solidFill>
                <a:latin typeface="Arial" pitchFamily="34" charset="0"/>
                <a:cs typeface="Arial" pitchFamily="34" charset="0"/>
                <a:hlinkClick r:id="rId2">
                  <a:extLst>
                    <a:ext uri="{A12FA001-AC4F-418D-AE19-62706E023703}">
                      <ahyp:hlinkClr xmlns:ahyp="http://schemas.microsoft.com/office/drawing/2018/hyperlinkcolor" xmlns="" val="tx"/>
                    </a:ext>
                  </a:extLst>
                </a:hlinkClick>
              </a:rPr>
              <a:t>v-a-smirnov@mail.ru</a:t>
            </a:r>
            <a:r>
              <a:rPr lang="en-US" sz="1600" dirty="0">
                <a:solidFill>
                  <a:schemeClr val="tx1"/>
                </a:solidFill>
                <a:latin typeface="Arial" pitchFamily="34" charset="0"/>
                <a:cs typeface="Arial" pitchFamily="34" charset="0"/>
              </a:rPr>
              <a:t>			</a:t>
            </a:r>
            <a:r>
              <a:rPr lang="ru-RU" sz="1600" dirty="0">
                <a:solidFill>
                  <a:schemeClr val="tx1"/>
                </a:solidFill>
                <a:latin typeface="Arial" pitchFamily="34" charset="0"/>
                <a:cs typeface="Arial" pitchFamily="34" charset="0"/>
              </a:rPr>
              <a:t>Сайт: </a:t>
            </a:r>
            <a:r>
              <a:rPr lang="en-US" sz="1600" dirty="0">
                <a:solidFill>
                  <a:srgbClr val="002060"/>
                </a:solidFill>
                <a:latin typeface="Arial" pitchFamily="34" charset="0"/>
                <a:cs typeface="Arial" pitchFamily="34" charset="0"/>
                <a:hlinkClick r:id="rId2">
                  <a:extLst>
                    <a:ext uri="{A12FA001-AC4F-418D-AE19-62706E023703}">
                      <ahyp:hlinkClr xmlns:ahyp="http://schemas.microsoft.com/office/drawing/2018/hyperlinkcolor" xmlns="" val="tx"/>
                    </a:ext>
                  </a:extLst>
                </a:hlinkClick>
              </a:rPr>
              <a:t>vasmirnov.ru</a:t>
            </a:r>
            <a:endParaRPr lang="ru-RU" sz="1600" dirty="0">
              <a:solidFill>
                <a:srgbClr val="002060"/>
              </a:solidFill>
              <a:latin typeface="Arial" pitchFamily="34" charset="0"/>
              <a:cs typeface="Arial" pitchFamily="34" charset="0"/>
              <a:hlinkClick r:id="rId2">
                <a:extLst>
                  <a:ext uri="{A12FA001-AC4F-418D-AE19-62706E023703}">
                    <ahyp:hlinkClr xmlns:ahyp="http://schemas.microsoft.com/office/drawing/2018/hyperlinkcolor" xmlns="" val="tx"/>
                  </a:ext>
                </a:extLst>
              </a:hlinkClick>
            </a:endParaRPr>
          </a:p>
        </p:txBody>
      </p:sp>
      <p:pic>
        <p:nvPicPr>
          <p:cNvPr id="6" name="Рисунок 5" descr="Смирнов Заст.png"/>
          <p:cNvPicPr>
            <a:picLocks noChangeAspect="1"/>
          </p:cNvPicPr>
          <p:nvPr/>
        </p:nvPicPr>
        <p:blipFill>
          <a:blip r:embed="rId3" cstate="print"/>
          <a:stretch>
            <a:fillRect/>
          </a:stretch>
        </p:blipFill>
        <p:spPr>
          <a:xfrm>
            <a:off x="0" y="0"/>
            <a:ext cx="9144000" cy="1564749"/>
          </a:xfrm>
          <a:prstGeom prst="rect">
            <a:avLst/>
          </a:prstGeom>
        </p:spPr>
      </p:pic>
    </p:spTree>
    <p:extLst>
      <p:ext uri="{BB962C8B-B14F-4D97-AF65-F5344CB8AC3E}">
        <p14:creationId xmlns:p14="http://schemas.microsoft.com/office/powerpoint/2010/main" xmlns="" val="3455631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6">
            <a:extLst>
              <a:ext uri="{FF2B5EF4-FFF2-40B4-BE49-F238E27FC236}">
                <a16:creationId xmlns:a16="http://schemas.microsoft.com/office/drawing/2014/main" xmlns="" id="{3F34D376-BB72-4929-B74F-DD3FACD33EA4}"/>
              </a:ext>
            </a:extLst>
          </p:cNvPr>
          <p:cNvSpPr txBox="1">
            <a:spLocks noChangeArrowheads="1"/>
          </p:cNvSpPr>
          <p:nvPr/>
        </p:nvSpPr>
        <p:spPr bwMode="auto">
          <a:xfrm>
            <a:off x="0" y="17756"/>
            <a:ext cx="9144000"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cs typeface="Times New Roman" panose="02020603050405020304" pitchFamily="18" charset="0"/>
              </a:rPr>
              <a:t>	</a:t>
            </a:r>
            <a:r>
              <a:rPr lang="ru-RU" altLang="ru-RU" sz="2400" dirty="0"/>
              <a:t> </a:t>
            </a:r>
            <a:r>
              <a:rPr lang="ru-RU" altLang="ru-RU" sz="2800" dirty="0"/>
              <a:t>Для решения задачи Эйлера введём понятие графа. </a:t>
            </a:r>
          </a:p>
          <a:p>
            <a:pPr algn="just" eaLnBrk="1" hangingPunct="1">
              <a:spcBef>
                <a:spcPct val="50000"/>
              </a:spcBef>
              <a:buFontTx/>
              <a:buNone/>
            </a:pPr>
            <a:r>
              <a:rPr lang="ru-RU" altLang="ru-RU" sz="2800" dirty="0">
                <a:cs typeface="Times New Roman" panose="02020603050405020304" pitchFamily="18" charset="0"/>
              </a:rPr>
              <a:t>	Фигура</a:t>
            </a:r>
            <a:r>
              <a:rPr lang="ru-RU" altLang="ru-RU" sz="2800" dirty="0"/>
              <a:t>,</a:t>
            </a:r>
            <a:r>
              <a:rPr lang="ru-RU" altLang="ru-RU" sz="2800" dirty="0">
                <a:cs typeface="Times New Roman" panose="02020603050405020304" pitchFamily="18" charset="0"/>
              </a:rPr>
              <a:t> образованная конечным набором точек плоскости и отрезков, соединяющих некоторые </a:t>
            </a:r>
            <a:r>
              <a:rPr lang="ru-RU" altLang="ru-RU" sz="2800" dirty="0"/>
              <a:t>пары </a:t>
            </a:r>
            <a:r>
              <a:rPr lang="ru-RU" altLang="ru-RU" sz="2800" dirty="0" smtClean="0">
                <a:cs typeface="Times New Roman" panose="02020603050405020304" pitchFamily="18" charset="0"/>
              </a:rPr>
              <a:t>из</a:t>
            </a:r>
            <a:r>
              <a:rPr lang="ru-RU" sz="2800" dirty="0" smtClean="0"/>
              <a:t> </a:t>
            </a:r>
            <a:r>
              <a:rPr lang="ru-RU" altLang="ru-RU" sz="2800" dirty="0" smtClean="0">
                <a:cs typeface="Times New Roman" panose="02020603050405020304" pitchFamily="18" charset="0"/>
              </a:rPr>
              <a:t>этих </a:t>
            </a:r>
            <a:r>
              <a:rPr lang="ru-RU" altLang="ru-RU" sz="2800" dirty="0">
                <a:cs typeface="Times New Roman" panose="02020603050405020304" pitchFamily="18" charset="0"/>
              </a:rPr>
              <a:t>точек, называется</a:t>
            </a:r>
            <a:r>
              <a:rPr lang="ru-RU" altLang="ru-RU" sz="2800" dirty="0">
                <a:solidFill>
                  <a:schemeClr val="accent1"/>
                </a:solidFill>
                <a:cs typeface="Times New Roman" panose="02020603050405020304" pitchFamily="18" charset="0"/>
              </a:rPr>
              <a:t> </a:t>
            </a:r>
            <a:r>
              <a:rPr lang="ru-RU" altLang="ru-RU" sz="2800" dirty="0">
                <a:solidFill>
                  <a:srgbClr val="FF3300"/>
                </a:solidFill>
                <a:cs typeface="Times New Roman" panose="02020603050405020304" pitchFamily="18" charset="0"/>
              </a:rPr>
              <a:t>плоским графом</a:t>
            </a:r>
            <a:r>
              <a:rPr lang="ru-RU" altLang="ru-RU" sz="2800" dirty="0">
                <a:cs typeface="Times New Roman" panose="02020603050405020304" pitchFamily="18" charset="0"/>
              </a:rPr>
              <a:t>, или просто</a:t>
            </a:r>
            <a:r>
              <a:rPr lang="ru-RU" altLang="ru-RU" sz="2800" dirty="0">
                <a:solidFill>
                  <a:schemeClr val="accent1"/>
                </a:solidFill>
                <a:cs typeface="Times New Roman" panose="02020603050405020304" pitchFamily="18" charset="0"/>
              </a:rPr>
              <a:t> </a:t>
            </a:r>
            <a:r>
              <a:rPr lang="ru-RU" altLang="ru-RU" sz="2800" dirty="0">
                <a:solidFill>
                  <a:srgbClr val="FF3300"/>
                </a:solidFill>
                <a:cs typeface="Times New Roman" panose="02020603050405020304" pitchFamily="18" charset="0"/>
              </a:rPr>
              <a:t>графом</a:t>
            </a:r>
            <a:r>
              <a:rPr lang="ru-RU" altLang="ru-RU" sz="2800" dirty="0">
                <a:cs typeface="Times New Roman" panose="02020603050405020304" pitchFamily="18" charset="0"/>
              </a:rPr>
              <a:t>. Точки называются</a:t>
            </a:r>
            <a:r>
              <a:rPr lang="ru-RU" altLang="ru-RU" sz="2800" dirty="0">
                <a:solidFill>
                  <a:schemeClr val="accent1"/>
                </a:solidFill>
                <a:cs typeface="Times New Roman" panose="02020603050405020304" pitchFamily="18" charset="0"/>
              </a:rPr>
              <a:t> </a:t>
            </a:r>
            <a:r>
              <a:rPr lang="ru-RU" altLang="ru-RU" sz="2800" dirty="0">
                <a:solidFill>
                  <a:srgbClr val="FF3300"/>
                </a:solidFill>
                <a:cs typeface="Times New Roman" panose="02020603050405020304" pitchFamily="18" charset="0"/>
              </a:rPr>
              <a:t>вершинами</a:t>
            </a:r>
            <a:r>
              <a:rPr lang="ru-RU" altLang="ru-RU" sz="2800" dirty="0">
                <a:cs typeface="Times New Roman" panose="02020603050405020304" pitchFamily="18" charset="0"/>
              </a:rPr>
              <a:t>, а </a:t>
            </a:r>
            <a:r>
              <a:rPr lang="ru-RU" altLang="ru-RU" sz="2800" dirty="0">
                <a:cs typeface="Times New Roman" panose="02020603050405020304" pitchFamily="18" charset="0"/>
              </a:rPr>
              <a:t>отрезки </a:t>
            </a:r>
            <a:r>
              <a:rPr lang="ru-RU" altLang="ru-RU" sz="2800" dirty="0" smtClean="0">
                <a:cs typeface="Times New Roman" panose="02020603050405020304" pitchFamily="18" charset="0"/>
              </a:rPr>
              <a:t>— </a:t>
            </a:r>
            <a:r>
              <a:rPr lang="ru-RU" altLang="ru-RU" sz="2800" dirty="0">
                <a:solidFill>
                  <a:srgbClr val="FF0000"/>
                </a:solidFill>
                <a:cs typeface="Times New Roman" panose="02020603050405020304" pitchFamily="18" charset="0"/>
              </a:rPr>
              <a:t>рёбрами</a:t>
            </a:r>
            <a:r>
              <a:rPr lang="ru-RU" altLang="ru-RU" sz="2800" dirty="0">
                <a:cs typeface="Times New Roman" panose="02020603050405020304" pitchFamily="18" charset="0"/>
              </a:rPr>
              <a:t> графа.</a:t>
            </a:r>
            <a:endParaRPr lang="ru-RU" altLang="ru-RU" sz="2800" dirty="0"/>
          </a:p>
          <a:p>
            <a:pPr algn="just" eaLnBrk="1" hangingPunct="1">
              <a:spcBef>
                <a:spcPct val="50000"/>
              </a:spcBef>
              <a:buFontTx/>
              <a:buNone/>
            </a:pPr>
            <a:r>
              <a:rPr lang="ru-RU" altLang="ru-RU" sz="2800" dirty="0"/>
              <a:t>	</a:t>
            </a:r>
            <a:r>
              <a:rPr lang="ru-RU" altLang="ru-RU" sz="2800" dirty="0">
                <a:cs typeface="Times New Roman" panose="02020603050405020304" pitchFamily="18" charset="0"/>
              </a:rPr>
              <a:t>Вместо отрезков в качестве рёбер графов рассматриваются также кривые линии.</a:t>
            </a:r>
          </a:p>
        </p:txBody>
      </p:sp>
      <p:pic>
        <p:nvPicPr>
          <p:cNvPr id="3076" name="Picture 29">
            <a:extLst>
              <a:ext uri="{FF2B5EF4-FFF2-40B4-BE49-F238E27FC236}">
                <a16:creationId xmlns:a16="http://schemas.microsoft.com/office/drawing/2014/main" xmlns="" id="{752C4B27-C572-4BA2-B2EA-B5B9D806FFF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4365104"/>
            <a:ext cx="4572000" cy="2147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10</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2998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a:extLst>
              <a:ext uri="{FF2B5EF4-FFF2-40B4-BE49-F238E27FC236}">
                <a16:creationId xmlns:a16="http://schemas.microsoft.com/office/drawing/2014/main" xmlns="" id="{3BBF9CB1-C3EE-4E40-89C7-87325CEE9736}"/>
              </a:ext>
            </a:extLst>
          </p:cNvPr>
          <p:cNvSpPr txBox="1">
            <a:spLocks noChangeArrowheads="1"/>
          </p:cNvSpPr>
          <p:nvPr/>
        </p:nvSpPr>
        <p:spPr bwMode="auto">
          <a:xfrm>
            <a:off x="0" y="332656"/>
            <a:ext cx="89916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ru-RU" sz="2800" dirty="0">
                <a:effectLst/>
                <a:latin typeface="Times New Roman" panose="02020603050405020304" pitchFamily="18" charset="0"/>
                <a:ea typeface="Times New Roman" panose="02020603050405020304" pitchFamily="18" charset="0"/>
              </a:rPr>
              <a:t>Граф называется </a:t>
            </a:r>
            <a:r>
              <a:rPr lang="ru-RU" sz="2800" dirty="0">
                <a:solidFill>
                  <a:srgbClr val="FF0000"/>
                </a:solidFill>
                <a:effectLst/>
                <a:latin typeface="Times New Roman" panose="02020603050405020304" pitchFamily="18" charset="0"/>
                <a:ea typeface="Times New Roman" panose="02020603050405020304" pitchFamily="18" charset="0"/>
              </a:rPr>
              <a:t>связным</a:t>
            </a:r>
            <a:r>
              <a:rPr lang="ru-RU" sz="2800" dirty="0">
                <a:effectLst/>
                <a:latin typeface="Times New Roman" panose="02020603050405020304" pitchFamily="18" charset="0"/>
                <a:ea typeface="Times New Roman" panose="02020603050405020304" pitchFamily="18" charset="0"/>
              </a:rPr>
              <a:t>, если любые две его вершины можно </a:t>
            </a:r>
            <a:r>
              <a:rPr lang="ru-RU" sz="2800" dirty="0" smtClean="0">
                <a:effectLst/>
                <a:latin typeface="Times New Roman" panose="02020603050405020304" pitchFamily="18" charset="0"/>
                <a:ea typeface="Times New Roman" panose="02020603050405020304" pitchFamily="18" charset="0"/>
              </a:rPr>
              <a:t>соединить </a:t>
            </a:r>
            <a:r>
              <a:rPr lang="ru-RU" sz="2800" dirty="0">
                <a:effectLst/>
                <a:latin typeface="Times New Roman" panose="02020603050405020304" pitchFamily="18" charset="0"/>
                <a:ea typeface="Times New Roman" panose="02020603050405020304" pitchFamily="18" charset="0"/>
              </a:rPr>
              <a:t>ломаной, состоящей из </a:t>
            </a:r>
            <a:r>
              <a:rPr lang="ru-RU" sz="2800" dirty="0" smtClean="0">
                <a:effectLst/>
                <a:latin typeface="Times New Roman" panose="02020603050405020304" pitchFamily="18" charset="0"/>
                <a:ea typeface="Times New Roman" panose="02020603050405020304" pitchFamily="18" charset="0"/>
              </a:rPr>
              <a:t>рёбер </a:t>
            </a:r>
            <a:r>
              <a:rPr lang="ru-RU" sz="2800" dirty="0">
                <a:effectLst/>
                <a:latin typeface="Times New Roman" panose="02020603050405020304" pitchFamily="18" charset="0"/>
                <a:ea typeface="Times New Roman" panose="02020603050405020304" pitchFamily="18" charset="0"/>
              </a:rPr>
              <a:t>графа. На рисунках а) и б) изображены связные графы.</a:t>
            </a:r>
            <a:endParaRPr lang="ru-RU" altLang="ru-RU" sz="2800" dirty="0"/>
          </a:p>
        </p:txBody>
      </p:sp>
      <p:pic>
        <p:nvPicPr>
          <p:cNvPr id="3" name="Picture 29">
            <a:extLst>
              <a:ext uri="{FF2B5EF4-FFF2-40B4-BE49-F238E27FC236}">
                <a16:creationId xmlns:a16="http://schemas.microsoft.com/office/drawing/2014/main" xmlns="" id="{0AB2E71F-BFC8-4D61-A3FD-DFA5161FA4B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2715518"/>
            <a:ext cx="4572000" cy="2147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11</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1237957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a:extLst>
              <a:ext uri="{FF2B5EF4-FFF2-40B4-BE49-F238E27FC236}">
                <a16:creationId xmlns:a16="http://schemas.microsoft.com/office/drawing/2014/main" xmlns="" id="{6CB2C588-E662-45AD-A19C-ADC85AF81D6D}"/>
              </a:ext>
            </a:extLst>
          </p:cNvPr>
          <p:cNvSpPr txBox="1">
            <a:spLocks noChangeArrowheads="1"/>
          </p:cNvSpPr>
          <p:nvPr/>
        </p:nvSpPr>
        <p:spPr bwMode="auto">
          <a:xfrm>
            <a:off x="0" y="198437"/>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Индексом вершины графа называется число рёбер, сходящихся в данной вершине графа.</a:t>
            </a:r>
          </a:p>
        </p:txBody>
      </p:sp>
      <p:sp>
        <p:nvSpPr>
          <p:cNvPr id="7171" name="Text Box 4">
            <a:extLst>
              <a:ext uri="{FF2B5EF4-FFF2-40B4-BE49-F238E27FC236}">
                <a16:creationId xmlns:a16="http://schemas.microsoft.com/office/drawing/2014/main" xmlns="" id="{7E651CB3-9444-4EE0-87A2-024007D7A85E}"/>
              </a:ext>
            </a:extLst>
          </p:cNvPr>
          <p:cNvSpPr txBox="1">
            <a:spLocks noChangeArrowheads="1"/>
          </p:cNvSpPr>
          <p:nvPr/>
        </p:nvSpPr>
        <p:spPr bwMode="auto">
          <a:xfrm>
            <a:off x="0" y="1254654"/>
            <a:ext cx="8991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Например, на рисунке 1 индекс вершины </a:t>
            </a:r>
            <a:r>
              <a:rPr lang="ru-RU" altLang="ru-RU" sz="2800" i="1" dirty="0"/>
              <a:t>А</a:t>
            </a:r>
            <a:r>
              <a:rPr lang="en-US" altLang="ru-RU" sz="2800" i="1" dirty="0"/>
              <a:t> </a:t>
            </a:r>
            <a:r>
              <a:rPr lang="ru-RU" altLang="ru-RU" sz="2800" dirty="0"/>
              <a:t>равен 5, индекс вершин </a:t>
            </a:r>
            <a:r>
              <a:rPr lang="ru-RU" altLang="ru-RU" sz="2800" i="1" dirty="0"/>
              <a:t>Л</a:t>
            </a:r>
            <a:r>
              <a:rPr lang="ru-RU" altLang="ru-RU" sz="2800" dirty="0"/>
              <a:t>, </a:t>
            </a:r>
            <a:r>
              <a:rPr lang="ru-RU" altLang="ru-RU" sz="2800" i="1" dirty="0"/>
              <a:t>Б</a:t>
            </a:r>
            <a:r>
              <a:rPr lang="ru-RU" altLang="ru-RU" sz="2800" dirty="0"/>
              <a:t>, </a:t>
            </a:r>
            <a:r>
              <a:rPr lang="ru-RU" altLang="ru-RU" sz="2800" i="1" dirty="0"/>
              <a:t>П</a:t>
            </a:r>
            <a:r>
              <a:rPr lang="en-US" altLang="ru-RU" sz="2800" i="1" dirty="0"/>
              <a:t> </a:t>
            </a:r>
            <a:r>
              <a:rPr lang="ru-RU" altLang="ru-RU" sz="2800" dirty="0"/>
              <a:t>равен 3.</a:t>
            </a:r>
          </a:p>
        </p:txBody>
      </p:sp>
      <p:pic>
        <p:nvPicPr>
          <p:cNvPr id="7172" name="Picture 6">
            <a:extLst>
              <a:ext uri="{FF2B5EF4-FFF2-40B4-BE49-F238E27FC236}">
                <a16:creationId xmlns:a16="http://schemas.microsoft.com/office/drawing/2014/main" xmlns="" id="{35530DE5-9DBB-41FE-8F9B-13AE18F6313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4183063"/>
            <a:ext cx="2520950" cy="193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74" name="Text Box 4">
            <a:extLst>
              <a:ext uri="{FF2B5EF4-FFF2-40B4-BE49-F238E27FC236}">
                <a16:creationId xmlns:a16="http://schemas.microsoft.com/office/drawing/2014/main" xmlns="" id="{701D884F-CC02-4D4B-8308-E35187CD965B}"/>
              </a:ext>
            </a:extLst>
          </p:cNvPr>
          <p:cNvSpPr txBox="1">
            <a:spLocks noChangeArrowheads="1"/>
          </p:cNvSpPr>
          <p:nvPr/>
        </p:nvSpPr>
        <p:spPr bwMode="auto">
          <a:xfrm>
            <a:off x="0" y="2321897"/>
            <a:ext cx="89916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При этом, при подсчёте индекса ребро-петля учитывается дважды. Например, на рисунке 2 индекс вершины </a:t>
            </a:r>
            <a:r>
              <a:rPr lang="en-US" altLang="ru-RU" sz="2800" i="1" dirty="0"/>
              <a:t>A </a:t>
            </a:r>
            <a:r>
              <a:rPr lang="ru-RU" altLang="ru-RU" sz="2800" dirty="0"/>
              <a:t>равен 2.</a:t>
            </a:r>
          </a:p>
        </p:txBody>
      </p:sp>
      <p:pic>
        <p:nvPicPr>
          <p:cNvPr id="7175" name="Рисунок 1">
            <a:extLst>
              <a:ext uri="{FF2B5EF4-FFF2-40B4-BE49-F238E27FC236}">
                <a16:creationId xmlns:a16="http://schemas.microsoft.com/office/drawing/2014/main" xmlns="" id="{6DAD2081-B7E3-4933-ABEB-3711659E7607}"/>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363" y="4941888"/>
            <a:ext cx="201612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TextBox 2">
            <a:extLst>
              <a:ext uri="{FF2B5EF4-FFF2-40B4-BE49-F238E27FC236}">
                <a16:creationId xmlns:a16="http://schemas.microsoft.com/office/drawing/2014/main" xmlns="" id="{F529F287-B58D-4622-B03D-DD1B7C1E9315}"/>
              </a:ext>
            </a:extLst>
          </p:cNvPr>
          <p:cNvSpPr txBox="1">
            <a:spLocks noChangeArrowheads="1"/>
          </p:cNvSpPr>
          <p:nvPr/>
        </p:nvSpPr>
        <p:spPr bwMode="auto">
          <a:xfrm>
            <a:off x="2062163" y="6175375"/>
            <a:ext cx="4413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a:t>1)</a:t>
            </a:r>
            <a:endParaRPr lang="ru-RU" altLang="ru-RU"/>
          </a:p>
        </p:txBody>
      </p:sp>
      <p:sp>
        <p:nvSpPr>
          <p:cNvPr id="7177" name="TextBox 9">
            <a:extLst>
              <a:ext uri="{FF2B5EF4-FFF2-40B4-BE49-F238E27FC236}">
                <a16:creationId xmlns:a16="http://schemas.microsoft.com/office/drawing/2014/main" xmlns="" id="{4E07C856-52BA-4B8A-AB0A-6317E0EE9176}"/>
              </a:ext>
            </a:extLst>
          </p:cNvPr>
          <p:cNvSpPr txBox="1">
            <a:spLocks noChangeArrowheads="1"/>
          </p:cNvSpPr>
          <p:nvPr/>
        </p:nvSpPr>
        <p:spPr bwMode="auto">
          <a:xfrm>
            <a:off x="6084888" y="6175375"/>
            <a:ext cx="439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ru-RU" altLang="ru-RU"/>
              <a:t>2</a:t>
            </a:r>
            <a:r>
              <a:rPr lang="en-US" altLang="ru-RU"/>
              <a:t>)</a:t>
            </a:r>
            <a:endParaRPr lang="ru-RU" altLang="ru-RU"/>
          </a:p>
        </p:txBody>
      </p:sp>
      <p:sp>
        <p:nvSpPr>
          <p:cNvPr id="9"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12</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xmlns="" id="{4AEC475D-CEF8-4905-912F-8B9931C290D3}"/>
              </a:ext>
            </a:extLst>
          </p:cNvPr>
          <p:cNvSpPr txBox="1">
            <a:spLocks noChangeArrowheads="1"/>
          </p:cNvSpPr>
          <p:nvPr/>
        </p:nvSpPr>
        <p:spPr bwMode="auto">
          <a:xfrm>
            <a:off x="0" y="80963"/>
            <a:ext cx="9144000" cy="95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ru-RU" altLang="ru-RU" sz="2800" dirty="0">
                <a:solidFill>
                  <a:srgbClr val="FF3300"/>
                </a:solidFill>
              </a:rPr>
              <a:t>Теорема.</a:t>
            </a:r>
            <a:r>
              <a:rPr lang="ru-RU" altLang="ru-RU" sz="2800" dirty="0"/>
              <a:t> Сумма индексов всех вершин графа равна удвоенному числу рёбер этого графа.</a:t>
            </a:r>
            <a:r>
              <a:rPr lang="ru-RU" altLang="ru-RU" sz="2400" dirty="0"/>
              <a:t>	</a:t>
            </a:r>
          </a:p>
        </p:txBody>
      </p:sp>
      <p:sp>
        <p:nvSpPr>
          <p:cNvPr id="9219" name="Text Box 7">
            <a:extLst>
              <a:ext uri="{FF2B5EF4-FFF2-40B4-BE49-F238E27FC236}">
                <a16:creationId xmlns:a16="http://schemas.microsoft.com/office/drawing/2014/main" xmlns="" id="{39DD551E-C4C5-4DC6-A7A8-2AED342201F9}"/>
              </a:ext>
            </a:extLst>
          </p:cNvPr>
          <p:cNvSpPr txBox="1">
            <a:spLocks noChangeArrowheads="1"/>
          </p:cNvSpPr>
          <p:nvPr/>
        </p:nvSpPr>
        <p:spPr bwMode="auto">
          <a:xfrm>
            <a:off x="0" y="1042988"/>
            <a:ext cx="9144000" cy="310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a:t>
            </a:r>
            <a:r>
              <a:rPr lang="ru-RU" altLang="ru-RU" sz="2800" dirty="0">
                <a:solidFill>
                  <a:srgbClr val="FF0000"/>
                </a:solidFill>
              </a:rPr>
              <a:t>Доказательство.</a:t>
            </a:r>
            <a:r>
              <a:rPr lang="ru-RU" altLang="ru-RU" sz="2800" dirty="0"/>
              <a:t> Индекс вершины это число рёбер, выходящих из этой вершины. Сумма индексов всех вершин это число рёбер, выходящих из всех вершин. Так как ребра имеют две вершины, то при таком подсчёте мы каждое ребро посчитаем дважды. Следовательно, сумма индексов всех вершин графа равна удвоенному числу рёбер этого графа.</a:t>
            </a:r>
          </a:p>
        </p:txBody>
      </p:sp>
      <p:pic>
        <p:nvPicPr>
          <p:cNvPr id="3" name="Рисунок 2">
            <a:extLst>
              <a:ext uri="{FF2B5EF4-FFF2-40B4-BE49-F238E27FC236}">
                <a16:creationId xmlns:a16="http://schemas.microsoft.com/office/drawing/2014/main" xmlns="" id="{A03BB223-C438-438C-8430-2D7AAAC61AD9}"/>
              </a:ext>
            </a:extLst>
          </p:cNvPr>
          <p:cNvPicPr>
            <a:picLocks noChangeAspect="1"/>
          </p:cNvPicPr>
          <p:nvPr/>
        </p:nvPicPr>
        <p:blipFill>
          <a:blip r:embed="rId3" cstate="print"/>
          <a:stretch>
            <a:fillRect/>
          </a:stretch>
        </p:blipFill>
        <p:spPr>
          <a:xfrm>
            <a:off x="2771800" y="4218994"/>
            <a:ext cx="2892557" cy="2558043"/>
          </a:xfrm>
          <a:prstGeom prst="rect">
            <a:avLst/>
          </a:prstGeom>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13</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xmlns="" id="{5134BA20-B7AC-477F-BF16-D0DA6E42C0A0}"/>
              </a:ext>
            </a:extLst>
          </p:cNvPr>
          <p:cNvSpPr txBox="1">
            <a:spLocks noChangeArrowheads="1"/>
          </p:cNvSpPr>
          <p:nvPr/>
        </p:nvSpPr>
        <p:spPr bwMode="auto">
          <a:xfrm>
            <a:off x="0" y="1484784"/>
            <a:ext cx="9144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a:t>
            </a:r>
            <a:r>
              <a:rPr lang="ru-RU" altLang="ru-RU" sz="2800" dirty="0">
                <a:solidFill>
                  <a:srgbClr val="FF0000"/>
                </a:solidFill>
              </a:rPr>
              <a:t>Следствие 2*.</a:t>
            </a:r>
            <a:r>
              <a:rPr lang="ru-RU" altLang="ru-RU" sz="2800" dirty="0"/>
              <a:t> Число вершин с нечётным индексом чётно.</a:t>
            </a:r>
            <a:r>
              <a:rPr lang="ru-RU" altLang="ru-RU" sz="2400" dirty="0"/>
              <a:t>	</a:t>
            </a:r>
          </a:p>
        </p:txBody>
      </p:sp>
      <p:sp>
        <p:nvSpPr>
          <p:cNvPr id="3" name="Text Box 6">
            <a:extLst>
              <a:ext uri="{FF2B5EF4-FFF2-40B4-BE49-F238E27FC236}">
                <a16:creationId xmlns:a16="http://schemas.microsoft.com/office/drawing/2014/main" xmlns="" id="{463B8716-0BF0-4CC0-BFC5-26DBBE794A7B}"/>
              </a:ext>
            </a:extLst>
          </p:cNvPr>
          <p:cNvSpPr txBox="1">
            <a:spLocks noChangeArrowheads="1"/>
          </p:cNvSpPr>
          <p:nvPr/>
        </p:nvSpPr>
        <p:spPr bwMode="auto">
          <a:xfrm>
            <a:off x="0" y="2578264"/>
            <a:ext cx="9144000" cy="2739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a:t>
            </a:r>
            <a:r>
              <a:rPr lang="ru-RU" altLang="ru-RU" sz="2800" dirty="0">
                <a:solidFill>
                  <a:srgbClr val="FF0000"/>
                </a:solidFill>
              </a:rPr>
              <a:t>Доказательство.</a:t>
            </a:r>
            <a:r>
              <a:rPr lang="ru-RU" altLang="ru-RU" sz="2800" dirty="0"/>
              <a:t> Действительно, если бы оно было нечётно, то сумма индексов вершин графа с нечётными индексами была бы нечётна. С другой стороны, сумма индексов вершин графа с чётными индексами чётна. </a:t>
            </a:r>
            <a:r>
              <a:rPr lang="ru-RU" altLang="ru-RU" sz="2800" dirty="0" smtClean="0"/>
              <a:t>Но</a:t>
            </a:r>
            <a:r>
              <a:rPr lang="ru-RU" sz="2800" dirty="0" smtClean="0"/>
              <a:t> </a:t>
            </a:r>
            <a:r>
              <a:rPr lang="ru-RU" altLang="ru-RU" sz="2800" dirty="0" smtClean="0"/>
              <a:t>тогда </a:t>
            </a:r>
            <a:r>
              <a:rPr lang="ru-RU" altLang="ru-RU" sz="2800" dirty="0"/>
              <a:t>сумма всех индексов вершин графа была бы нечётна, что противоречит теореме.</a:t>
            </a:r>
            <a:endParaRPr lang="ru-RU" altLang="ru-RU" sz="2400" dirty="0"/>
          </a:p>
        </p:txBody>
      </p:sp>
      <p:sp>
        <p:nvSpPr>
          <p:cNvPr id="4" name="Text Box 6">
            <a:extLst>
              <a:ext uri="{FF2B5EF4-FFF2-40B4-BE49-F238E27FC236}">
                <a16:creationId xmlns:a16="http://schemas.microsoft.com/office/drawing/2014/main" xmlns="" id="{8FAAD4F7-7D7E-44D9-AD34-B684C42C59E3}"/>
              </a:ext>
            </a:extLst>
          </p:cNvPr>
          <p:cNvSpPr txBox="1">
            <a:spLocks noChangeArrowheads="1"/>
          </p:cNvSpPr>
          <p:nvPr/>
        </p:nvSpPr>
        <p:spPr bwMode="auto">
          <a:xfrm>
            <a:off x="0" y="391304"/>
            <a:ext cx="9144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a:t>
            </a:r>
            <a:r>
              <a:rPr lang="ru-RU" altLang="ru-RU" sz="2800" dirty="0">
                <a:solidFill>
                  <a:srgbClr val="FF0000"/>
                </a:solidFill>
              </a:rPr>
              <a:t>Следствие 1.</a:t>
            </a:r>
            <a:r>
              <a:rPr lang="ru-RU" altLang="ru-RU" sz="2800" dirty="0"/>
              <a:t> Сумма индексов всех вершин графа чётна.</a:t>
            </a:r>
            <a:r>
              <a:rPr lang="ru-RU" altLang="ru-RU" sz="2400" dirty="0"/>
              <a:t>	</a:t>
            </a:r>
          </a:p>
        </p:txBody>
      </p:sp>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14</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xmlns="" id="{3ACEEB69-C8FF-4B6E-9417-A170820284B9}"/>
              </a:ext>
            </a:extLst>
          </p:cNvPr>
          <p:cNvSpPr txBox="1">
            <a:spLocks noChangeArrowheads="1"/>
          </p:cNvSpPr>
          <p:nvPr/>
        </p:nvSpPr>
        <p:spPr bwMode="auto">
          <a:xfrm>
            <a:off x="0" y="764704"/>
            <a:ext cx="9144000" cy="206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1. Может ли граф иметь: а) одну вершину </a:t>
            </a:r>
            <a:r>
              <a:rPr lang="ru-RU" altLang="ru-RU" dirty="0" smtClean="0"/>
              <a:t>нечётного </a:t>
            </a:r>
            <a:r>
              <a:rPr lang="ru-RU" altLang="ru-RU" dirty="0"/>
              <a:t>индекса; б) две вершины </a:t>
            </a:r>
            <a:r>
              <a:rPr lang="ru-RU" altLang="ru-RU" dirty="0" smtClean="0"/>
              <a:t>нечётного </a:t>
            </a:r>
            <a:r>
              <a:rPr lang="ru-RU" altLang="ru-RU" dirty="0"/>
              <a:t>индекса; в) три вершины </a:t>
            </a:r>
            <a:r>
              <a:rPr lang="ru-RU" altLang="ru-RU" dirty="0" smtClean="0"/>
              <a:t>нечётного </a:t>
            </a:r>
            <a:r>
              <a:rPr lang="ru-RU" altLang="ru-RU" dirty="0"/>
              <a:t>индекса; г</a:t>
            </a:r>
            <a:r>
              <a:rPr lang="ru-RU" altLang="ru-RU" dirty="0" smtClean="0"/>
              <a:t>)</a:t>
            </a:r>
            <a:r>
              <a:rPr lang="ru-RU" dirty="0" smtClean="0"/>
              <a:t> </a:t>
            </a:r>
            <a:r>
              <a:rPr lang="ru-RU" altLang="ru-RU" dirty="0" smtClean="0"/>
              <a:t>четыре </a:t>
            </a:r>
            <a:r>
              <a:rPr lang="ru-RU" altLang="ru-RU" dirty="0"/>
              <a:t>вершины </a:t>
            </a:r>
            <a:r>
              <a:rPr lang="ru-RU" altLang="ru-RU" dirty="0" smtClean="0"/>
              <a:t>нечётного </a:t>
            </a:r>
            <a:r>
              <a:rPr lang="ru-RU" altLang="ru-RU" dirty="0"/>
              <a:t>индекса</a:t>
            </a:r>
            <a:r>
              <a:rPr lang="ru-RU" altLang="ru-RU" dirty="0">
                <a:cs typeface="Times New Roman" panose="02020603050405020304" pitchFamily="18" charset="0"/>
              </a:rPr>
              <a:t>? </a:t>
            </a:r>
          </a:p>
        </p:txBody>
      </p:sp>
      <p:sp>
        <p:nvSpPr>
          <p:cNvPr id="157700" name="Text Box 4">
            <a:extLst>
              <a:ext uri="{FF2B5EF4-FFF2-40B4-BE49-F238E27FC236}">
                <a16:creationId xmlns:a16="http://schemas.microsoft.com/office/drawing/2014/main" xmlns="" id="{2729628B-AB1A-4C6B-A027-A81938BFC512}"/>
              </a:ext>
            </a:extLst>
          </p:cNvPr>
          <p:cNvSpPr txBox="1">
            <a:spLocks noChangeArrowheads="1"/>
          </p:cNvSpPr>
          <p:nvPr/>
        </p:nvSpPr>
        <p:spPr bwMode="auto">
          <a:xfrm>
            <a:off x="609600" y="4343400"/>
            <a:ext cx="5029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а), в) </a:t>
            </a:r>
            <a:r>
              <a:rPr lang="ru-RU" altLang="ru-RU" dirty="0" smtClean="0"/>
              <a:t>нет</a:t>
            </a:r>
            <a:r>
              <a:rPr lang="ru-RU" altLang="ru-RU" dirty="0"/>
              <a:t>; б), г) да.</a:t>
            </a:r>
          </a:p>
        </p:txBody>
      </p:sp>
      <p:sp>
        <p:nvSpPr>
          <p:cNvPr id="2" name="Rectangle 2">
            <a:extLst>
              <a:ext uri="{FF2B5EF4-FFF2-40B4-BE49-F238E27FC236}">
                <a16:creationId xmlns:a16="http://schemas.microsoft.com/office/drawing/2014/main" xmlns="" id="{769D22BE-2CAA-4780-34DD-A996CF22EC2B}"/>
              </a:ext>
            </a:extLst>
          </p:cNvPr>
          <p:cNvSpPr txBox="1">
            <a:spLocks noChangeArrowheads="1"/>
          </p:cNvSpPr>
          <p:nvPr/>
        </p:nvSpPr>
        <p:spPr bwMode="auto">
          <a:xfrm>
            <a:off x="685800" y="152400"/>
            <a:ext cx="777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ru-RU" altLang="ru-RU" sz="3600" kern="0" dirty="0">
                <a:solidFill>
                  <a:srgbClr val="FF3300"/>
                </a:solidFill>
              </a:rPr>
              <a:t>Упражнения</a:t>
            </a:r>
          </a:p>
        </p:txBody>
      </p:sp>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15</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2365008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wipe(left)">
                                      <p:cBhvr>
                                        <p:cTn id="7" dur="5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xmlns="" id="{76BBF654-7936-42FA-B838-FAD6ED14142B}"/>
              </a:ext>
            </a:extLst>
          </p:cNvPr>
          <p:cNvSpPr txBox="1">
            <a:spLocks noChangeArrowheads="1"/>
          </p:cNvSpPr>
          <p:nvPr/>
        </p:nvSpPr>
        <p:spPr bwMode="auto">
          <a:xfrm>
            <a:off x="34925" y="838200"/>
            <a:ext cx="907415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2. В графе </a:t>
            </a:r>
            <a:r>
              <a:rPr lang="ru-RU" altLang="ru-RU" dirty="0"/>
              <a:t>3</a:t>
            </a:r>
            <a:r>
              <a:rPr lang="ru-RU" altLang="ru-RU" dirty="0">
                <a:cs typeface="Times New Roman" panose="02020603050405020304" pitchFamily="18" charset="0"/>
              </a:rPr>
              <a:t> </a:t>
            </a:r>
            <a:r>
              <a:rPr lang="ru-RU" altLang="ru-RU" dirty="0" smtClean="0">
                <a:cs typeface="Times New Roman" panose="02020603050405020304" pitchFamily="18" charset="0"/>
              </a:rPr>
              <a:t>вершины, </a:t>
            </a:r>
            <a:r>
              <a:rPr lang="ru-RU" altLang="ru-RU" dirty="0">
                <a:cs typeface="Times New Roman" panose="02020603050405020304" pitchFamily="18" charset="0"/>
              </a:rPr>
              <a:t>каждая из которых имеет индекс </a:t>
            </a:r>
            <a:r>
              <a:rPr lang="ru-RU" altLang="ru-RU" dirty="0"/>
              <a:t>2</a:t>
            </a:r>
            <a:r>
              <a:rPr lang="ru-RU" altLang="ru-RU" dirty="0">
                <a:cs typeface="Times New Roman" panose="02020603050405020304" pitchFamily="18" charset="0"/>
              </a:rPr>
              <a:t>. Сколько у него рёбер? Нарисуйте такой граф.</a:t>
            </a:r>
            <a:r>
              <a:rPr lang="ru-RU" altLang="ru-RU" dirty="0">
                <a:solidFill>
                  <a:schemeClr val="accent1"/>
                </a:solidFill>
                <a:cs typeface="Times New Roman" panose="02020603050405020304" pitchFamily="18" charset="0"/>
              </a:rPr>
              <a:t> </a:t>
            </a:r>
          </a:p>
        </p:txBody>
      </p:sp>
      <p:grpSp>
        <p:nvGrpSpPr>
          <p:cNvPr id="11" name="Group 1028">
            <a:extLst>
              <a:ext uri="{FF2B5EF4-FFF2-40B4-BE49-F238E27FC236}">
                <a16:creationId xmlns="" xmlns:a16="http://schemas.microsoft.com/office/drawing/2014/main" id="{5E106445-C3A9-4ABB-9068-71E1D12F9C3E}"/>
              </a:ext>
            </a:extLst>
          </p:cNvPr>
          <p:cNvGrpSpPr>
            <a:grpSpLocks/>
          </p:cNvGrpSpPr>
          <p:nvPr/>
        </p:nvGrpSpPr>
        <p:grpSpPr bwMode="auto">
          <a:xfrm>
            <a:off x="1187624" y="2996952"/>
            <a:ext cx="4981575" cy="2484438"/>
            <a:chOff x="384" y="1776"/>
            <a:chExt cx="3138" cy="1565"/>
          </a:xfrm>
        </p:grpSpPr>
        <p:sp>
          <p:nvSpPr>
            <p:cNvPr id="12" name="Text Box 7">
              <a:extLst>
                <a:ext uri="{FF2B5EF4-FFF2-40B4-BE49-F238E27FC236}">
                  <a16:creationId xmlns="" xmlns:a16="http://schemas.microsoft.com/office/drawing/2014/main" id="{A2E4EDC6-5AD5-4BA8-835E-DB0708393E2B}"/>
                </a:ext>
              </a:extLst>
            </p:cNvPr>
            <p:cNvSpPr txBox="1">
              <a:spLocks noChangeArrowheads="1"/>
            </p:cNvSpPr>
            <p:nvPr/>
          </p:nvSpPr>
          <p:spPr bwMode="auto">
            <a:xfrm>
              <a:off x="384" y="2976"/>
              <a:ext cx="1776" cy="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3.</a:t>
              </a:r>
            </a:p>
          </p:txBody>
        </p:sp>
        <p:graphicFrame>
          <p:nvGraphicFramePr>
            <p:cNvPr id="13" name="Object 1030">
              <a:extLst>
                <a:ext uri="{FF2B5EF4-FFF2-40B4-BE49-F238E27FC236}">
                  <a16:creationId xmlns="" xmlns:a16="http://schemas.microsoft.com/office/drawing/2014/main" id="{90B272A4-3018-4864-8A1D-262821754138}"/>
                </a:ext>
              </a:extLst>
            </p:cNvPr>
            <p:cNvGraphicFramePr>
              <a:graphicFrameLocks noChangeAspect="1"/>
            </p:cNvGraphicFramePr>
            <p:nvPr/>
          </p:nvGraphicFramePr>
          <p:xfrm>
            <a:off x="2064" y="1776"/>
            <a:ext cx="1458" cy="1266"/>
          </p:xfrm>
          <a:graphic>
            <a:graphicData uri="http://schemas.openxmlformats.org/presentationml/2006/ole">
              <p:oleObj spid="_x0000_s105473" name="Точечный рисунок" r:id="rId4" imgW="2314286" imgH="2010056" progId="PBrush">
                <p:embed/>
              </p:oleObj>
            </a:graphicData>
          </a:graphic>
        </p:graphicFrame>
      </p:grpSp>
      <p:sp>
        <p:nvSpPr>
          <p:cNvPr id="1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16</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xmlns="" id="{F9DB88A7-1F47-488F-B135-035D25B42534}"/>
              </a:ext>
            </a:extLst>
          </p:cNvPr>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3. В графе </a:t>
            </a:r>
            <a:r>
              <a:rPr lang="ru-RU" altLang="ru-RU" dirty="0"/>
              <a:t>4</a:t>
            </a:r>
            <a:r>
              <a:rPr lang="ru-RU" altLang="ru-RU" dirty="0">
                <a:cs typeface="Times New Roman" panose="02020603050405020304" pitchFamily="18" charset="0"/>
              </a:rPr>
              <a:t> </a:t>
            </a:r>
            <a:r>
              <a:rPr lang="ru-RU" altLang="ru-RU" dirty="0" smtClean="0">
                <a:cs typeface="Times New Roman" panose="02020603050405020304" pitchFamily="18" charset="0"/>
              </a:rPr>
              <a:t>вершины, </a:t>
            </a:r>
            <a:r>
              <a:rPr lang="ru-RU" altLang="ru-RU" dirty="0">
                <a:cs typeface="Times New Roman" panose="02020603050405020304" pitchFamily="18" charset="0"/>
              </a:rPr>
              <a:t>каждая из которых имеет индекс 3. Сколько у него рёбер? Нарисуйте такой граф.</a:t>
            </a:r>
            <a:r>
              <a:rPr lang="ru-RU" altLang="ru-RU" dirty="0">
                <a:solidFill>
                  <a:schemeClr val="accent1"/>
                </a:solidFill>
                <a:cs typeface="Times New Roman" panose="02020603050405020304" pitchFamily="18" charset="0"/>
              </a:rPr>
              <a:t> </a:t>
            </a:r>
          </a:p>
        </p:txBody>
      </p:sp>
      <p:grpSp>
        <p:nvGrpSpPr>
          <p:cNvPr id="126987" name="Group 11">
            <a:extLst>
              <a:ext uri="{FF2B5EF4-FFF2-40B4-BE49-F238E27FC236}">
                <a16:creationId xmlns:a16="http://schemas.microsoft.com/office/drawing/2014/main" xmlns="" id="{2986356C-B412-4C5C-A175-9D13669E1FDA}"/>
              </a:ext>
            </a:extLst>
          </p:cNvPr>
          <p:cNvGrpSpPr>
            <a:grpSpLocks/>
          </p:cNvGrpSpPr>
          <p:nvPr/>
        </p:nvGrpSpPr>
        <p:grpSpPr bwMode="auto">
          <a:xfrm>
            <a:off x="609600" y="2743200"/>
            <a:ext cx="5213350" cy="2560638"/>
            <a:chOff x="384" y="1728"/>
            <a:chExt cx="3284" cy="1613"/>
          </a:xfrm>
        </p:grpSpPr>
        <p:sp>
          <p:nvSpPr>
            <p:cNvPr id="15364" name="Text Box 7">
              <a:extLst>
                <a:ext uri="{FF2B5EF4-FFF2-40B4-BE49-F238E27FC236}">
                  <a16:creationId xmlns:a16="http://schemas.microsoft.com/office/drawing/2014/main" xmlns="" id="{19792067-BFC1-4453-8C95-2BBBE2117BD2}"/>
                </a:ext>
              </a:extLst>
            </p:cNvPr>
            <p:cNvSpPr txBox="1">
              <a:spLocks noChangeArrowheads="1"/>
            </p:cNvSpPr>
            <p:nvPr/>
          </p:nvSpPr>
          <p:spPr bwMode="auto">
            <a:xfrm>
              <a:off x="384" y="2976"/>
              <a:ext cx="177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6.</a:t>
              </a:r>
            </a:p>
          </p:txBody>
        </p:sp>
        <p:pic>
          <p:nvPicPr>
            <p:cNvPr id="15365" name="Picture 10">
              <a:extLst>
                <a:ext uri="{FF2B5EF4-FFF2-40B4-BE49-F238E27FC236}">
                  <a16:creationId xmlns:a16="http://schemas.microsoft.com/office/drawing/2014/main" xmlns="" id="{95ACF279-F900-4B9A-81F2-7CC161A3C78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0" y="1728"/>
              <a:ext cx="1508" cy="1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17</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6987"/>
                                        </p:tgtEl>
                                        <p:attrNameLst>
                                          <p:attrName>style.visibility</p:attrName>
                                        </p:attrNameLst>
                                      </p:cBhvr>
                                      <p:to>
                                        <p:strVal val="visible"/>
                                      </p:to>
                                    </p:set>
                                    <p:animEffect transition="in" filter="wipe(left)">
                                      <p:cBhvr>
                                        <p:cTn id="7" dur="500"/>
                                        <p:tgtEl>
                                          <p:spTgt spid="126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xmlns="" id="{BA97DF7D-9AD1-43AC-BE9E-E2B54151E44A}"/>
              </a:ext>
            </a:extLst>
          </p:cNvPr>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4. В графе </a:t>
            </a:r>
            <a:r>
              <a:rPr lang="ru-RU" altLang="ru-RU" dirty="0"/>
              <a:t>5</a:t>
            </a:r>
            <a:r>
              <a:rPr lang="ru-RU" altLang="ru-RU" dirty="0">
                <a:cs typeface="Times New Roman" panose="02020603050405020304" pitchFamily="18" charset="0"/>
              </a:rPr>
              <a:t> вершин, каждая из которых имеет индекс </a:t>
            </a:r>
            <a:r>
              <a:rPr lang="ru-RU" altLang="ru-RU" dirty="0"/>
              <a:t>4</a:t>
            </a:r>
            <a:r>
              <a:rPr lang="ru-RU" altLang="ru-RU" dirty="0">
                <a:cs typeface="Times New Roman" panose="02020603050405020304" pitchFamily="18" charset="0"/>
              </a:rPr>
              <a:t>. Сколько у него рёбер? Нарисуйте такой граф.</a:t>
            </a:r>
            <a:r>
              <a:rPr lang="ru-RU" altLang="ru-RU" dirty="0">
                <a:solidFill>
                  <a:schemeClr val="accent1"/>
                </a:solidFill>
                <a:cs typeface="Times New Roman" panose="02020603050405020304" pitchFamily="18" charset="0"/>
              </a:rPr>
              <a:t> </a:t>
            </a:r>
          </a:p>
        </p:txBody>
      </p:sp>
      <p:grpSp>
        <p:nvGrpSpPr>
          <p:cNvPr id="180232" name="Group 8">
            <a:extLst>
              <a:ext uri="{FF2B5EF4-FFF2-40B4-BE49-F238E27FC236}">
                <a16:creationId xmlns:a16="http://schemas.microsoft.com/office/drawing/2014/main" xmlns="" id="{A25700BF-56C3-480F-87B8-1C30B82FBFDF}"/>
              </a:ext>
            </a:extLst>
          </p:cNvPr>
          <p:cNvGrpSpPr>
            <a:grpSpLocks/>
          </p:cNvGrpSpPr>
          <p:nvPr/>
        </p:nvGrpSpPr>
        <p:grpSpPr bwMode="auto">
          <a:xfrm>
            <a:off x="609600" y="2514600"/>
            <a:ext cx="5487988" cy="2789238"/>
            <a:chOff x="384" y="1584"/>
            <a:chExt cx="3457" cy="1757"/>
          </a:xfrm>
        </p:grpSpPr>
        <p:sp>
          <p:nvSpPr>
            <p:cNvPr id="17412" name="Text Box 4">
              <a:extLst>
                <a:ext uri="{FF2B5EF4-FFF2-40B4-BE49-F238E27FC236}">
                  <a16:creationId xmlns:a16="http://schemas.microsoft.com/office/drawing/2014/main" xmlns="" id="{104EAC0F-C80D-4C00-8E1A-8194D0C62EAE}"/>
                </a:ext>
              </a:extLst>
            </p:cNvPr>
            <p:cNvSpPr txBox="1">
              <a:spLocks noChangeArrowheads="1"/>
            </p:cNvSpPr>
            <p:nvPr/>
          </p:nvSpPr>
          <p:spPr bwMode="auto">
            <a:xfrm>
              <a:off x="384" y="2976"/>
              <a:ext cx="177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10.</a:t>
              </a:r>
            </a:p>
          </p:txBody>
        </p:sp>
        <p:pic>
          <p:nvPicPr>
            <p:cNvPr id="17413" name="Picture 7">
              <a:extLst>
                <a:ext uri="{FF2B5EF4-FFF2-40B4-BE49-F238E27FC236}">
                  <a16:creationId xmlns:a16="http://schemas.microsoft.com/office/drawing/2014/main" xmlns="" id="{4A37D01D-AA79-4D6E-A27F-D5FB63CE2F5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4" y="1584"/>
              <a:ext cx="1777" cy="1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18</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wipe(left)">
                                      <p:cBhvr>
                                        <p:cTn id="7" dur="500"/>
                                        <p:tgtEl>
                                          <p:spTgt spid="18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xmlns="" id="{BA97DF7D-9AD1-43AC-BE9E-E2B54151E44A}"/>
              </a:ext>
            </a:extLst>
          </p:cNvPr>
          <p:cNvSpPr txBox="1">
            <a:spLocks noChangeArrowheads="1"/>
          </p:cNvSpPr>
          <p:nvPr/>
        </p:nvSpPr>
        <p:spPr bwMode="auto">
          <a:xfrm>
            <a:off x="0" y="838200"/>
            <a:ext cx="9144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5. В графе 12 рёбер, а каждая вершина имеет индекс 3. Сколько у него вершин? Нарисуйте такой граф.</a:t>
            </a:r>
            <a:r>
              <a:rPr lang="ru-RU" altLang="ru-RU" dirty="0">
                <a:solidFill>
                  <a:schemeClr val="accent1"/>
                </a:solidFill>
                <a:cs typeface="Times New Roman" panose="02020603050405020304" pitchFamily="18" charset="0"/>
              </a:rPr>
              <a:t> </a:t>
            </a:r>
          </a:p>
        </p:txBody>
      </p:sp>
      <p:grpSp>
        <p:nvGrpSpPr>
          <p:cNvPr id="5" name="Группа 4">
            <a:extLst>
              <a:ext uri="{FF2B5EF4-FFF2-40B4-BE49-F238E27FC236}">
                <a16:creationId xmlns:a16="http://schemas.microsoft.com/office/drawing/2014/main" xmlns="" id="{AF98E856-D8BB-42CB-968F-0EB24CB747B4}"/>
              </a:ext>
            </a:extLst>
          </p:cNvPr>
          <p:cNvGrpSpPr/>
          <p:nvPr/>
        </p:nvGrpSpPr>
        <p:grpSpPr>
          <a:xfrm>
            <a:off x="609600" y="2747459"/>
            <a:ext cx="5102503" cy="2556379"/>
            <a:chOff x="609600" y="2747459"/>
            <a:chExt cx="5102503" cy="2556379"/>
          </a:xfrm>
        </p:grpSpPr>
        <p:sp>
          <p:nvSpPr>
            <p:cNvPr id="17412" name="Text Box 4">
              <a:extLst>
                <a:ext uri="{FF2B5EF4-FFF2-40B4-BE49-F238E27FC236}">
                  <a16:creationId xmlns:a16="http://schemas.microsoft.com/office/drawing/2014/main" xmlns="" id="{104EAC0F-C80D-4C00-8E1A-8194D0C62EAE}"/>
                </a:ext>
              </a:extLst>
            </p:cNvPr>
            <p:cNvSpPr txBox="1">
              <a:spLocks noChangeArrowheads="1"/>
            </p:cNvSpPr>
            <p:nvPr/>
          </p:nvSpPr>
          <p:spPr bwMode="auto">
            <a:xfrm>
              <a:off x="609600" y="4724400"/>
              <a:ext cx="2819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8.</a:t>
              </a:r>
            </a:p>
          </p:txBody>
        </p:sp>
        <p:pic>
          <p:nvPicPr>
            <p:cNvPr id="9" name="Picture 11">
              <a:extLst>
                <a:ext uri="{FF2B5EF4-FFF2-40B4-BE49-F238E27FC236}">
                  <a16:creationId xmlns:a16="http://schemas.microsoft.com/office/drawing/2014/main" xmlns="" id="{6E7D75D6-D15A-47FA-BD52-34AC701F914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6103" y="2747459"/>
              <a:ext cx="2286000" cy="2255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19</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20191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TextBox 8">
            <a:extLst>
              <a:ext uri="{FF2B5EF4-FFF2-40B4-BE49-F238E27FC236}">
                <a16:creationId xmlns:a16="http://schemas.microsoft.com/office/drawing/2014/main" xmlns="" id="{034384A1-C8D6-FE26-8536-FC8AF50D9835}"/>
              </a:ext>
            </a:extLst>
          </p:cNvPr>
          <p:cNvSpPr txBox="1"/>
          <p:nvPr/>
        </p:nvSpPr>
        <p:spPr>
          <a:xfrm>
            <a:off x="0" y="57348"/>
            <a:ext cx="9144000" cy="830997"/>
          </a:xfrm>
          <a:prstGeom prst="rect">
            <a:avLst/>
          </a:prstGeom>
          <a:noFill/>
        </p:spPr>
        <p:txBody>
          <a:bodyPr wrap="square" rtlCol="0">
            <a:spAutoFit/>
          </a:bodyPr>
          <a:lstStyle/>
          <a:p>
            <a:pPr algn="ctr"/>
            <a:r>
              <a:rPr lang="ru-RU" dirty="0"/>
              <a:t>Учебники можно бесплатно скачать на сайте </a:t>
            </a:r>
            <a:r>
              <a:rPr lang="en-US" dirty="0">
                <a:hlinkClick r:id="rId3">
                  <a:extLst>
                    <a:ext uri="{A12FA001-AC4F-418D-AE19-62706E023703}">
                      <ahyp:hlinkClr xmlns:ahyp="http://schemas.microsoft.com/office/drawing/2018/hyperlinkcolor" xmlns="" val="tx"/>
                    </a:ext>
                  </a:extLst>
                </a:hlinkClick>
              </a:rPr>
              <a:t>https://mnemozina.ru</a:t>
            </a:r>
            <a:endParaRPr lang="ru-RU" dirty="0"/>
          </a:p>
          <a:p>
            <a:pPr algn="ctr"/>
            <a:endParaRPr lang="ru-RU" dirty="0"/>
          </a:p>
        </p:txBody>
      </p:sp>
      <p:pic>
        <p:nvPicPr>
          <p:cNvPr id="1026" name="Picture 2"/>
          <p:cNvPicPr>
            <a:picLocks noChangeAspect="1" noChangeArrowheads="1"/>
          </p:cNvPicPr>
          <p:nvPr/>
        </p:nvPicPr>
        <p:blipFill>
          <a:blip r:embed="rId4" cstate="print"/>
          <a:srcRect/>
          <a:stretch>
            <a:fillRect/>
          </a:stretch>
        </p:blipFill>
        <p:spPr bwMode="auto">
          <a:xfrm>
            <a:off x="251520" y="620688"/>
            <a:ext cx="8593452" cy="5904656"/>
          </a:xfrm>
          <a:prstGeom prst="rect">
            <a:avLst/>
          </a:prstGeom>
          <a:noFill/>
          <a:ln w="9525">
            <a:solidFill>
              <a:schemeClr val="bg1">
                <a:lumMod val="65000"/>
              </a:schemeClr>
            </a:solidFill>
            <a:miter lim="800000"/>
            <a:headEnd/>
            <a:tailEnd/>
          </a:ln>
        </p:spPr>
      </p:pic>
    </p:spTree>
    <p:extLst>
      <p:ext uri="{BB962C8B-B14F-4D97-AF65-F5344CB8AC3E}">
        <p14:creationId xmlns:p14="http://schemas.microsoft.com/office/powerpoint/2010/main" xmlns="" val="3518640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xmlns="" id="{E4419D0F-2369-4371-8421-991537A17228}"/>
              </a:ext>
            </a:extLst>
          </p:cNvPr>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6. Может ли граф иметь пять вершин, </a:t>
            </a:r>
            <a:r>
              <a:rPr lang="ru-RU" altLang="ru-RU" dirty="0" smtClean="0"/>
              <a:t>в</a:t>
            </a:r>
            <a:r>
              <a:rPr lang="ru-RU" dirty="0" smtClean="0"/>
              <a:t> </a:t>
            </a:r>
            <a:r>
              <a:rPr lang="ru-RU" altLang="ru-RU" dirty="0" smtClean="0"/>
              <a:t>каждой </a:t>
            </a:r>
            <a:r>
              <a:rPr lang="ru-RU" altLang="ru-RU" dirty="0"/>
              <a:t>из которых сходится три ребра?</a:t>
            </a:r>
            <a:r>
              <a:rPr lang="ru-RU" altLang="ru-RU" dirty="0">
                <a:solidFill>
                  <a:schemeClr val="accent1"/>
                </a:solidFill>
                <a:cs typeface="Times New Roman" panose="02020603050405020304" pitchFamily="18" charset="0"/>
              </a:rPr>
              <a:t> </a:t>
            </a:r>
          </a:p>
        </p:txBody>
      </p:sp>
      <p:sp>
        <p:nvSpPr>
          <p:cNvPr id="161796" name="Text Box 4">
            <a:extLst>
              <a:ext uri="{FF2B5EF4-FFF2-40B4-BE49-F238E27FC236}">
                <a16:creationId xmlns:a16="http://schemas.microsoft.com/office/drawing/2014/main" xmlns="" id="{D368553D-0BF8-4124-ADB0-663762304001}"/>
              </a:ext>
            </a:extLst>
          </p:cNvPr>
          <p:cNvSpPr txBox="1">
            <a:spLocks noChangeArrowheads="1"/>
          </p:cNvSpPr>
          <p:nvPr/>
        </p:nvSpPr>
        <p:spPr bwMode="auto">
          <a:xfrm>
            <a:off x="0" y="3429000"/>
            <a:ext cx="9144000" cy="95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rPr>
              <a:t>	Ответ:</a:t>
            </a:r>
            <a:r>
              <a:rPr lang="ru-RU" altLang="ru-RU" sz="2800" dirty="0">
                <a:solidFill>
                  <a:schemeClr val="accent1"/>
                </a:solidFill>
              </a:rPr>
              <a:t> </a:t>
            </a:r>
            <a:r>
              <a:rPr lang="ru-RU" altLang="ru-RU" sz="2800" dirty="0"/>
              <a:t>Нет. Число вершин с </a:t>
            </a:r>
            <a:r>
              <a:rPr lang="ru-RU" altLang="ru-RU" sz="2800" dirty="0" smtClean="0"/>
              <a:t>нечётным </a:t>
            </a:r>
            <a:r>
              <a:rPr lang="ru-RU" altLang="ru-RU" sz="2800" dirty="0"/>
              <a:t>индексом должно быть </a:t>
            </a:r>
            <a:r>
              <a:rPr lang="ru-RU" altLang="ru-RU" sz="2800" dirty="0" smtClean="0"/>
              <a:t>чётным</a:t>
            </a:r>
            <a:r>
              <a:rPr lang="ru-RU" altLang="ru-RU" sz="2800" dirty="0"/>
              <a:t>.</a:t>
            </a:r>
          </a:p>
        </p:txBody>
      </p:sp>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20</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1282791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wipe(up)">
                                      <p:cBhvr>
                                        <p:cTn id="7"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xmlns="" id="{F7854ED3-1170-49BB-A34A-D8471D31391D}"/>
              </a:ext>
            </a:extLst>
          </p:cNvPr>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7. В классе 15 компьютеров. Можно ли их соединить друг с другом так, чтобы каждый компьютер был </a:t>
            </a:r>
            <a:r>
              <a:rPr lang="ru-RU" altLang="ru-RU" dirty="0" smtClean="0"/>
              <a:t>соединён </a:t>
            </a:r>
            <a:r>
              <a:rPr lang="ru-RU" altLang="ru-RU" dirty="0"/>
              <a:t>ровно с пятью другими?</a:t>
            </a:r>
            <a:endParaRPr lang="ru-RU" altLang="ru-RU" dirty="0">
              <a:solidFill>
                <a:schemeClr val="accent1"/>
              </a:solidFill>
              <a:cs typeface="Times New Roman" panose="02020603050405020304" pitchFamily="18" charset="0"/>
            </a:endParaRPr>
          </a:p>
        </p:txBody>
      </p:sp>
      <p:sp>
        <p:nvSpPr>
          <p:cNvPr id="163844" name="Text Box 4">
            <a:extLst>
              <a:ext uri="{FF2B5EF4-FFF2-40B4-BE49-F238E27FC236}">
                <a16:creationId xmlns:a16="http://schemas.microsoft.com/office/drawing/2014/main" xmlns="" id="{69511856-7D4B-4869-81F2-A3B754BD0C6D}"/>
              </a:ext>
            </a:extLst>
          </p:cNvPr>
          <p:cNvSpPr txBox="1">
            <a:spLocks noChangeArrowheads="1"/>
          </p:cNvSpPr>
          <p:nvPr/>
        </p:nvSpPr>
        <p:spPr bwMode="auto">
          <a:xfrm>
            <a:off x="685800" y="3429000"/>
            <a:ext cx="8229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 </a:t>
            </a:r>
          </a:p>
        </p:txBody>
      </p:sp>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21</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2903337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wipe(up)">
                                      <p:cBhvr>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xmlns="" id="{F7854ED3-1170-49BB-A34A-D8471D31391D}"/>
              </a:ext>
            </a:extLst>
          </p:cNvPr>
          <p:cNvSpPr txBox="1">
            <a:spLocks noChangeArrowheads="1"/>
          </p:cNvSpPr>
          <p:nvPr/>
        </p:nvSpPr>
        <p:spPr bwMode="auto">
          <a:xfrm>
            <a:off x="0" y="260648"/>
            <a:ext cx="91440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8. В классе 30 человек. Каждый мальчик дружит с двумя девочками, а каждая девочка </a:t>
            </a:r>
            <a:r>
              <a:rPr lang="ru-RU" dirty="0" smtClean="0"/>
              <a:t>—</a:t>
            </a:r>
            <a:r>
              <a:rPr lang="ru-RU" altLang="ru-RU" dirty="0" smtClean="0"/>
              <a:t> с</a:t>
            </a:r>
            <a:r>
              <a:rPr lang="ru-RU" dirty="0" smtClean="0"/>
              <a:t> </a:t>
            </a:r>
            <a:r>
              <a:rPr lang="ru-RU" altLang="ru-RU" dirty="0" smtClean="0"/>
              <a:t>тремя </a:t>
            </a:r>
            <a:r>
              <a:rPr lang="ru-RU" altLang="ru-RU" dirty="0"/>
              <a:t>мальчиками. Сколько в классе </a:t>
            </a:r>
            <a:r>
              <a:rPr lang="ru-RU" altLang="ru-RU" dirty="0" smtClean="0"/>
              <a:t>мальчиков и</a:t>
            </a:r>
            <a:r>
              <a:rPr lang="ru-RU" dirty="0" smtClean="0"/>
              <a:t> </a:t>
            </a:r>
            <a:r>
              <a:rPr lang="ru-RU" altLang="ru-RU" dirty="0" smtClean="0"/>
              <a:t>девочек</a:t>
            </a:r>
            <a:r>
              <a:rPr lang="ru-RU" altLang="ru-RU" dirty="0"/>
              <a:t>?</a:t>
            </a:r>
            <a:endParaRPr lang="ru-RU" altLang="ru-RU" dirty="0">
              <a:solidFill>
                <a:schemeClr val="accent1"/>
              </a:solidFill>
              <a:cs typeface="Times New Roman" panose="02020603050405020304" pitchFamily="18" charset="0"/>
            </a:endParaRPr>
          </a:p>
        </p:txBody>
      </p:sp>
      <p:sp>
        <p:nvSpPr>
          <p:cNvPr id="163844" name="Text Box 4">
            <a:extLst>
              <a:ext uri="{FF2B5EF4-FFF2-40B4-BE49-F238E27FC236}">
                <a16:creationId xmlns:a16="http://schemas.microsoft.com/office/drawing/2014/main" xmlns="" id="{69511856-7D4B-4869-81F2-A3B754BD0C6D}"/>
              </a:ext>
            </a:extLst>
          </p:cNvPr>
          <p:cNvSpPr txBox="1">
            <a:spLocks noChangeArrowheads="1"/>
          </p:cNvSpPr>
          <p:nvPr/>
        </p:nvSpPr>
        <p:spPr bwMode="auto">
          <a:xfrm>
            <a:off x="0" y="3429000"/>
            <a:ext cx="9144000"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solidFill>
                  <a:srgbClr val="FF3300"/>
                </a:solidFill>
              </a:rPr>
              <a:t>	</a:t>
            </a:r>
            <a:r>
              <a:rPr lang="ru-RU" altLang="ru-RU" sz="2800" dirty="0">
                <a:solidFill>
                  <a:srgbClr val="FF3300"/>
                </a:solidFill>
              </a:rPr>
              <a:t>Решение.</a:t>
            </a:r>
            <a:r>
              <a:rPr lang="ru-RU" altLang="ru-RU" sz="2800" dirty="0">
                <a:solidFill>
                  <a:schemeClr val="accent1"/>
                </a:solidFill>
              </a:rPr>
              <a:t> </a:t>
            </a:r>
            <a:r>
              <a:rPr lang="ru-RU" altLang="ru-RU" sz="2800" dirty="0"/>
              <a:t>Пусть </a:t>
            </a:r>
            <a:r>
              <a:rPr lang="en-US" altLang="ru-RU" sz="2800" i="1" dirty="0"/>
              <a:t>x </a:t>
            </a:r>
            <a:r>
              <a:rPr lang="ru-RU" sz="2800" dirty="0" smtClean="0"/>
              <a:t>—</a:t>
            </a:r>
            <a:r>
              <a:rPr lang="ru-RU" altLang="ru-RU" sz="2800" dirty="0" smtClean="0"/>
              <a:t> </a:t>
            </a:r>
            <a:r>
              <a:rPr lang="ru-RU" altLang="ru-RU" sz="2800" dirty="0"/>
              <a:t>число мальчиков, </a:t>
            </a:r>
            <a:r>
              <a:rPr lang="en-US" altLang="ru-RU" sz="2800" i="1" dirty="0"/>
              <a:t>y </a:t>
            </a:r>
            <a:r>
              <a:rPr lang="ru-RU" sz="2800" dirty="0" smtClean="0"/>
              <a:t>—</a:t>
            </a:r>
            <a:r>
              <a:rPr lang="en-US" altLang="ru-RU" sz="2800" dirty="0" smtClean="0"/>
              <a:t> </a:t>
            </a:r>
            <a:r>
              <a:rPr lang="ru-RU" altLang="ru-RU" sz="2800" dirty="0"/>
              <a:t>число девочек. Рассмотрим граф, у которого вершинами являются мальчики и девочки, а рёбрами соединены только вершины, соответствующие мальчикам </a:t>
            </a:r>
            <a:r>
              <a:rPr lang="ru-RU" altLang="ru-RU" sz="2800" dirty="0" smtClean="0"/>
              <a:t>и</a:t>
            </a:r>
            <a:r>
              <a:rPr lang="ru-RU" sz="2800" dirty="0" smtClean="0"/>
              <a:t> </a:t>
            </a:r>
            <a:r>
              <a:rPr lang="ru-RU" altLang="ru-RU" sz="2800" dirty="0" smtClean="0"/>
              <a:t>девочками</a:t>
            </a:r>
            <a:r>
              <a:rPr lang="ru-RU" altLang="ru-RU" sz="2800" dirty="0"/>
              <a:t>, которые дружат. Тогда В = </a:t>
            </a:r>
            <a:r>
              <a:rPr lang="en-US" altLang="ru-RU" sz="2800" i="1" dirty="0"/>
              <a:t>x + y</a:t>
            </a:r>
            <a:r>
              <a:rPr lang="ru-RU" altLang="ru-RU" sz="2800" dirty="0"/>
              <a:t> = 30 </a:t>
            </a:r>
            <a:r>
              <a:rPr lang="ru-RU" altLang="ru-RU" sz="2800" dirty="0" smtClean="0"/>
              <a:t>и</a:t>
            </a:r>
            <a:r>
              <a:rPr lang="ru-RU" sz="2800" dirty="0" smtClean="0"/>
              <a:t> </a:t>
            </a:r>
            <a:r>
              <a:rPr lang="ru-RU" altLang="ru-RU" sz="2800" dirty="0" smtClean="0"/>
              <a:t>Р</a:t>
            </a:r>
            <a:r>
              <a:rPr lang="ru-RU" sz="2800" dirty="0" smtClean="0"/>
              <a:t> </a:t>
            </a:r>
            <a:r>
              <a:rPr lang="ru-RU" altLang="ru-RU" sz="2800" dirty="0" smtClean="0"/>
              <a:t>=</a:t>
            </a:r>
            <a:r>
              <a:rPr lang="ru-RU" sz="2800" dirty="0" smtClean="0"/>
              <a:t> </a:t>
            </a:r>
            <a:r>
              <a:rPr lang="en-US" altLang="ru-RU" sz="2800" dirty="0" smtClean="0"/>
              <a:t>2</a:t>
            </a:r>
            <a:r>
              <a:rPr lang="en-US" altLang="ru-RU" sz="2800" i="1" dirty="0" smtClean="0"/>
              <a:t>x</a:t>
            </a:r>
            <a:r>
              <a:rPr lang="ru-RU" sz="2800" dirty="0" smtClean="0"/>
              <a:t> </a:t>
            </a:r>
            <a:r>
              <a:rPr lang="en-US" altLang="ru-RU" sz="2800" i="1" dirty="0" smtClean="0"/>
              <a:t>= </a:t>
            </a:r>
            <a:r>
              <a:rPr lang="en-US" altLang="ru-RU" sz="2800" dirty="0"/>
              <a:t>3</a:t>
            </a:r>
            <a:r>
              <a:rPr lang="en-US" altLang="ru-RU" sz="2800" i="1" dirty="0"/>
              <a:t>y</a:t>
            </a:r>
            <a:r>
              <a:rPr lang="en-US" altLang="ru-RU" sz="2800" dirty="0"/>
              <a:t>. </a:t>
            </a:r>
            <a:r>
              <a:rPr lang="ru-RU" altLang="ru-RU" sz="2800" dirty="0"/>
              <a:t>Следовательно, </a:t>
            </a:r>
            <a:r>
              <a:rPr lang="en-US" altLang="ru-RU" sz="2800" i="1" dirty="0"/>
              <a:t>x = </a:t>
            </a:r>
            <a:r>
              <a:rPr lang="en-US" altLang="ru-RU" sz="2800" dirty="0"/>
              <a:t>18, </a:t>
            </a:r>
            <a:r>
              <a:rPr lang="en-US" altLang="ru-RU" sz="2800" i="1" dirty="0"/>
              <a:t>y =</a:t>
            </a:r>
            <a:r>
              <a:rPr lang="en-US" altLang="ru-RU" sz="2800" dirty="0"/>
              <a:t> 12.</a:t>
            </a:r>
            <a:r>
              <a:rPr lang="en-US" altLang="ru-RU" sz="2800" i="1" dirty="0"/>
              <a:t> </a:t>
            </a:r>
            <a:r>
              <a:rPr lang="en-US" altLang="ru-RU" sz="2800" dirty="0"/>
              <a:t> </a:t>
            </a:r>
            <a:r>
              <a:rPr lang="ru-RU" altLang="ru-RU" sz="2800" dirty="0"/>
              <a:t> </a:t>
            </a:r>
          </a:p>
        </p:txBody>
      </p:sp>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22</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3003900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wipe(up)">
                                      <p:cBhvr>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xmlns="" id="{F7854ED3-1170-49BB-A34A-D8471D31391D}"/>
              </a:ext>
            </a:extLst>
          </p:cNvPr>
          <p:cNvSpPr txBox="1">
            <a:spLocks noChangeArrowheads="1"/>
          </p:cNvSpPr>
          <p:nvPr/>
        </p:nvSpPr>
        <p:spPr bwMode="auto">
          <a:xfrm>
            <a:off x="0" y="260648"/>
            <a:ext cx="91440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9. В шахматном турнире принимает участие 15 шахматистов. Докажите, что в любой момент времени найдётся шахматист, сыгравший чётное число партий.</a:t>
            </a:r>
            <a:endParaRPr lang="ru-RU" altLang="ru-RU" dirty="0">
              <a:solidFill>
                <a:schemeClr val="accent1"/>
              </a:solidFill>
              <a:cs typeface="Times New Roman" panose="02020603050405020304" pitchFamily="18" charset="0"/>
            </a:endParaRPr>
          </a:p>
        </p:txBody>
      </p:sp>
      <p:sp>
        <p:nvSpPr>
          <p:cNvPr id="163844" name="Text Box 4">
            <a:extLst>
              <a:ext uri="{FF2B5EF4-FFF2-40B4-BE49-F238E27FC236}">
                <a16:creationId xmlns:a16="http://schemas.microsoft.com/office/drawing/2014/main" xmlns="" id="{69511856-7D4B-4869-81F2-A3B754BD0C6D}"/>
              </a:ext>
            </a:extLst>
          </p:cNvPr>
          <p:cNvSpPr txBox="1">
            <a:spLocks noChangeArrowheads="1"/>
          </p:cNvSpPr>
          <p:nvPr/>
        </p:nvSpPr>
        <p:spPr bwMode="auto">
          <a:xfrm>
            <a:off x="0" y="3429000"/>
            <a:ext cx="9144000"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solidFill>
                  <a:srgbClr val="FF3300"/>
                </a:solidFill>
              </a:rPr>
              <a:t>	</a:t>
            </a:r>
            <a:r>
              <a:rPr lang="ru-RU" altLang="ru-RU" sz="2800" dirty="0">
                <a:solidFill>
                  <a:srgbClr val="FF3300"/>
                </a:solidFill>
              </a:rPr>
              <a:t>Решение.</a:t>
            </a:r>
            <a:r>
              <a:rPr lang="ru-RU" altLang="ru-RU" sz="2800" dirty="0">
                <a:solidFill>
                  <a:schemeClr val="accent1"/>
                </a:solidFill>
              </a:rPr>
              <a:t> </a:t>
            </a:r>
            <a:r>
              <a:rPr lang="ru-RU" altLang="ru-RU" sz="2800" dirty="0"/>
              <a:t>Рассмотрим граф, вершинами которого являются шахматисты, а рёбрами соединены только </a:t>
            </a:r>
            <a:r>
              <a:rPr lang="ru-RU" altLang="ru-RU" sz="2800" dirty="0" smtClean="0"/>
              <a:t>те</a:t>
            </a:r>
            <a:r>
              <a:rPr lang="ru-RU" sz="2800" dirty="0" smtClean="0"/>
              <a:t> </a:t>
            </a:r>
            <a:r>
              <a:rPr lang="ru-RU" altLang="ru-RU" sz="2800" dirty="0" smtClean="0"/>
              <a:t>вершины</a:t>
            </a:r>
            <a:r>
              <a:rPr lang="ru-RU" altLang="ru-RU" sz="2800" dirty="0"/>
              <a:t>, для которых шахматисты сыграли партии. Если бы в какой-то момент времени все шахматисты сыграли нечётное число партий, то в соответствующем графе все 15 вершин имели бы нечётный индекс, а это невозможно. </a:t>
            </a:r>
          </a:p>
        </p:txBody>
      </p:sp>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23</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167783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wipe(up)">
                                      <p:cBhvr>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a:extLst>
              <a:ext uri="{FF2B5EF4-FFF2-40B4-BE49-F238E27FC236}">
                <a16:creationId xmlns:a16="http://schemas.microsoft.com/office/drawing/2014/main" xmlns="" id="{3BBF9CB1-C3EE-4E40-89C7-87325CEE9736}"/>
              </a:ext>
            </a:extLst>
          </p:cNvPr>
          <p:cNvSpPr txBox="1">
            <a:spLocks noChangeArrowheads="1"/>
          </p:cNvSpPr>
          <p:nvPr/>
        </p:nvSpPr>
        <p:spPr bwMode="auto">
          <a:xfrm>
            <a:off x="0" y="404664"/>
            <a:ext cx="89916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10*. Докажите, что у любого графа, у которого больше одной вершины и </a:t>
            </a:r>
            <a:r>
              <a:rPr lang="ru-RU" altLang="ru-RU" sz="2800" dirty="0" smtClean="0"/>
              <a:t>рёбрами </a:t>
            </a:r>
            <a:r>
              <a:rPr lang="ru-RU" altLang="ru-RU" sz="2800" dirty="0"/>
              <a:t>являются отрезки, имеются хотя бы две вершины одинакового индекса.</a:t>
            </a:r>
            <a:r>
              <a:rPr lang="ru-RU" altLang="ru-RU" sz="2800" dirty="0">
                <a:cs typeface="Times New Roman" panose="02020603050405020304" pitchFamily="18" charset="0"/>
              </a:rPr>
              <a:t> </a:t>
            </a:r>
            <a:endParaRPr lang="ru-RU" altLang="ru-RU" sz="2800" dirty="0"/>
          </a:p>
        </p:txBody>
      </p:sp>
      <p:sp>
        <p:nvSpPr>
          <p:cNvPr id="212996" name="Text Box 4">
            <a:extLst>
              <a:ext uri="{FF2B5EF4-FFF2-40B4-BE49-F238E27FC236}">
                <a16:creationId xmlns:a16="http://schemas.microsoft.com/office/drawing/2014/main" xmlns="" id="{739A817D-406E-4DF9-9892-99939075AB64}"/>
              </a:ext>
            </a:extLst>
          </p:cNvPr>
          <p:cNvSpPr txBox="1">
            <a:spLocks noChangeArrowheads="1"/>
          </p:cNvSpPr>
          <p:nvPr/>
        </p:nvSpPr>
        <p:spPr bwMode="auto">
          <a:xfrm>
            <a:off x="0" y="1981200"/>
            <a:ext cx="9067800" cy="3600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rPr>
              <a:t>	Доказательство.</a:t>
            </a:r>
            <a:r>
              <a:rPr lang="ru-RU" altLang="ru-RU" sz="2800" dirty="0">
                <a:solidFill>
                  <a:schemeClr val="accent1"/>
                </a:solidFill>
              </a:rPr>
              <a:t> </a:t>
            </a:r>
            <a:r>
              <a:rPr lang="ru-RU" altLang="ru-RU" sz="2800" dirty="0"/>
              <a:t>Пусть </a:t>
            </a:r>
            <a:r>
              <a:rPr lang="en-US" altLang="ru-RU" sz="2800" i="1" dirty="0"/>
              <a:t>A </a:t>
            </a:r>
            <a:r>
              <a:rPr lang="ru-RU" altLang="ru-RU" sz="2800" dirty="0"/>
              <a:t>– вершина графа </a:t>
            </a:r>
            <a:r>
              <a:rPr lang="ru-RU" altLang="ru-RU" sz="2800" dirty="0" smtClean="0"/>
              <a:t>с</a:t>
            </a:r>
            <a:r>
              <a:rPr lang="ru-RU" sz="2800" dirty="0" smtClean="0"/>
              <a:t> </a:t>
            </a:r>
            <a:r>
              <a:rPr lang="ru-RU" altLang="ru-RU" sz="2800" dirty="0" smtClean="0"/>
              <a:t>наибольшим </a:t>
            </a:r>
            <a:r>
              <a:rPr lang="ru-RU" altLang="ru-RU" sz="2800" dirty="0"/>
              <a:t>индексом, равным </a:t>
            </a:r>
            <a:r>
              <a:rPr lang="en-US" altLang="ru-RU" sz="2800" i="1" dirty="0"/>
              <a:t>n</a:t>
            </a:r>
            <a:r>
              <a:rPr lang="ru-RU" altLang="ru-RU" sz="2800" dirty="0"/>
              <a:t>.</a:t>
            </a:r>
            <a:r>
              <a:rPr lang="en-US" altLang="ru-RU" sz="2800" dirty="0"/>
              <a:t> </a:t>
            </a:r>
            <a:r>
              <a:rPr lang="ru-RU" altLang="ru-RU" sz="2800" dirty="0"/>
              <a:t>Если среди вершин </a:t>
            </a:r>
            <a:r>
              <a:rPr lang="en-US" altLang="ru-RU" sz="2800" i="1" dirty="0"/>
              <a:t>A</a:t>
            </a:r>
            <a:r>
              <a:rPr lang="en-US" altLang="ru-RU" sz="2800" baseline="-25000" dirty="0"/>
              <a:t>1</a:t>
            </a:r>
            <a:r>
              <a:rPr lang="en-US" altLang="ru-RU" sz="2800" dirty="0"/>
              <a:t>, …, </a:t>
            </a:r>
            <a:r>
              <a:rPr lang="en-US" altLang="ru-RU" sz="2800" i="1" dirty="0"/>
              <a:t>A</a:t>
            </a:r>
            <a:r>
              <a:rPr lang="en-US" altLang="ru-RU" sz="2800" i="1" baseline="-25000" dirty="0"/>
              <a:t>n</a:t>
            </a:r>
            <a:r>
              <a:rPr lang="en-US" altLang="ru-RU" sz="2800" i="1" dirty="0"/>
              <a:t> </a:t>
            </a:r>
            <a:r>
              <a:rPr lang="ru-RU" altLang="ru-RU" sz="2800" dirty="0"/>
              <a:t>имеется вершина индекса </a:t>
            </a:r>
            <a:r>
              <a:rPr lang="en-US" altLang="ru-RU" sz="2800" i="1" dirty="0"/>
              <a:t>n</a:t>
            </a:r>
            <a:r>
              <a:rPr lang="ru-RU" altLang="ru-RU" sz="2800" dirty="0"/>
              <a:t>, то мы получим две вершины индекса </a:t>
            </a:r>
            <a:r>
              <a:rPr lang="en-US" altLang="ru-RU" sz="2800" i="1" dirty="0"/>
              <a:t>n</a:t>
            </a:r>
            <a:r>
              <a:rPr lang="ru-RU" altLang="ru-RU" sz="2800" dirty="0"/>
              <a:t>. Если индексы всех вершин </a:t>
            </a:r>
            <a:r>
              <a:rPr lang="en-US" altLang="ru-RU" sz="2800" i="1" dirty="0"/>
              <a:t>A</a:t>
            </a:r>
            <a:r>
              <a:rPr lang="en-US" altLang="ru-RU" sz="2800" baseline="-25000" dirty="0"/>
              <a:t>1</a:t>
            </a:r>
            <a:r>
              <a:rPr lang="en-US" altLang="ru-RU" sz="2800" dirty="0"/>
              <a:t>, …, </a:t>
            </a:r>
            <a:r>
              <a:rPr lang="en-US" altLang="ru-RU" sz="2800" i="1" dirty="0"/>
              <a:t>A</a:t>
            </a:r>
            <a:r>
              <a:rPr lang="en-US" altLang="ru-RU" sz="2800" i="1" baseline="-25000" dirty="0"/>
              <a:t>n</a:t>
            </a:r>
            <a:r>
              <a:rPr lang="en-US" altLang="ru-RU" sz="2800" dirty="0"/>
              <a:t> </a:t>
            </a:r>
            <a:r>
              <a:rPr lang="ru-RU" altLang="ru-RU" sz="2800" dirty="0"/>
              <a:t>меньше </a:t>
            </a:r>
            <a:r>
              <a:rPr lang="en-US" altLang="ru-RU" sz="2800" i="1" dirty="0"/>
              <a:t>n</a:t>
            </a:r>
            <a:r>
              <a:rPr lang="ru-RU" altLang="ru-RU" sz="2800" dirty="0"/>
              <a:t>, то среди этих вершин найдутся две вершины одинакового индекса, так как количество вершин равно </a:t>
            </a:r>
            <a:r>
              <a:rPr lang="en-US" altLang="ru-RU" sz="2800" i="1" dirty="0"/>
              <a:t>n</a:t>
            </a:r>
            <a:r>
              <a:rPr lang="ru-RU" altLang="ru-RU" sz="2800" dirty="0"/>
              <a:t>, а индексы этих вершин могут принимать значения только 1, 2, …, </a:t>
            </a:r>
            <a:r>
              <a:rPr lang="en-US" altLang="ru-RU" sz="2800" i="1" dirty="0"/>
              <a:t>n </a:t>
            </a:r>
            <a:r>
              <a:rPr lang="ru-RU" altLang="ru-RU" sz="2800" dirty="0"/>
              <a:t>– 1. </a:t>
            </a:r>
          </a:p>
        </p:txBody>
      </p:sp>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24</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44419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wipe(up)">
                                      <p:cBhvr>
                                        <p:cTn id="7" dur="500"/>
                                        <p:tgtEl>
                                          <p:spTgt spid="212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C07C271F-E249-4A4C-ACE6-C3C87DE132F1}"/>
              </a:ext>
            </a:extLst>
          </p:cNvPr>
          <p:cNvSpPr>
            <a:spLocks noGrp="1" noChangeArrowheads="1"/>
          </p:cNvSpPr>
          <p:nvPr>
            <p:ph type="title" idx="4294967295"/>
          </p:nvPr>
        </p:nvSpPr>
        <p:spPr>
          <a:xfrm>
            <a:off x="685800" y="152400"/>
            <a:ext cx="7772400" cy="457200"/>
          </a:xfrm>
        </p:spPr>
        <p:txBody>
          <a:bodyPr/>
          <a:lstStyle/>
          <a:p>
            <a:pPr eaLnBrk="1" hangingPunct="1"/>
            <a:r>
              <a:rPr lang="ru-RU" altLang="ru-RU" sz="3600">
                <a:solidFill>
                  <a:srgbClr val="FF3300"/>
                </a:solidFill>
              </a:rPr>
              <a:t>Уникурсальные графы</a:t>
            </a:r>
          </a:p>
        </p:txBody>
      </p:sp>
      <p:sp>
        <p:nvSpPr>
          <p:cNvPr id="25603" name="Text Box 3">
            <a:extLst>
              <a:ext uri="{FF2B5EF4-FFF2-40B4-BE49-F238E27FC236}">
                <a16:creationId xmlns:a16="http://schemas.microsoft.com/office/drawing/2014/main" xmlns="" id="{99104CEA-F552-4D62-A7B6-6530FA685837}"/>
              </a:ext>
            </a:extLst>
          </p:cNvPr>
          <p:cNvSpPr txBox="1">
            <a:spLocks noChangeArrowheads="1"/>
          </p:cNvSpPr>
          <p:nvPr/>
        </p:nvSpPr>
        <p:spPr bwMode="auto">
          <a:xfrm>
            <a:off x="0" y="609600"/>
            <a:ext cx="9144000"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ru-RU" altLang="ru-RU" sz="2400" dirty="0"/>
              <a:t> Граф называется</a:t>
            </a:r>
            <a:r>
              <a:rPr lang="ru-RU" altLang="ru-RU" sz="2400" dirty="0">
                <a:solidFill>
                  <a:schemeClr val="accent1"/>
                </a:solidFill>
              </a:rPr>
              <a:t> </a:t>
            </a:r>
            <a:r>
              <a:rPr lang="ru-RU" altLang="ru-RU" sz="2400" dirty="0">
                <a:solidFill>
                  <a:srgbClr val="FF3300"/>
                </a:solidFill>
              </a:rPr>
              <a:t>уникурсальным, </a:t>
            </a:r>
            <a:r>
              <a:rPr lang="ru-RU" altLang="ru-RU" sz="2400" dirty="0"/>
              <a:t>если можно пройти </a:t>
            </a:r>
            <a:r>
              <a:rPr lang="ru-RU" altLang="ru-RU" sz="2400" dirty="0" smtClean="0"/>
              <a:t>по</a:t>
            </a:r>
            <a:r>
              <a:rPr lang="ru-RU" sz="2400" dirty="0" smtClean="0"/>
              <a:t> </a:t>
            </a:r>
            <a:r>
              <a:rPr lang="ru-RU" altLang="ru-RU" sz="2400" dirty="0" smtClean="0"/>
              <a:t>каждому </a:t>
            </a:r>
            <a:r>
              <a:rPr lang="ru-RU" altLang="ru-RU" sz="2400" dirty="0"/>
              <a:t>ребру этого графа ровно один раз, или, что то же самое, можно нарисовать этот  граф «одним росчерком», т. е. не отрывая карандаша от бумаги и проходя по каждому ребру ровно один раз. </a:t>
            </a:r>
            <a:endParaRPr lang="ru-RU" altLang="ru-RU" sz="2400" dirty="0">
              <a:solidFill>
                <a:schemeClr val="accent1"/>
              </a:solidFill>
            </a:endParaRPr>
          </a:p>
        </p:txBody>
      </p:sp>
      <p:pic>
        <p:nvPicPr>
          <p:cNvPr id="25604" name="Picture 6">
            <a:extLst>
              <a:ext uri="{FF2B5EF4-FFF2-40B4-BE49-F238E27FC236}">
                <a16:creationId xmlns:a16="http://schemas.microsoft.com/office/drawing/2014/main" xmlns="" id="{8BC5E6A7-71CE-4666-B1CF-BEF8466D822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3617503"/>
            <a:ext cx="2893963" cy="2215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05" name="Text Box 8">
            <a:extLst>
              <a:ext uri="{FF2B5EF4-FFF2-40B4-BE49-F238E27FC236}">
                <a16:creationId xmlns:a16="http://schemas.microsoft.com/office/drawing/2014/main" xmlns="" id="{E5CBF1DF-40CE-4E37-8D1E-197D6D2C2BB1}"/>
              </a:ext>
            </a:extLst>
          </p:cNvPr>
          <p:cNvSpPr txBox="1">
            <a:spLocks noChangeArrowheads="1"/>
          </p:cNvSpPr>
          <p:nvPr/>
        </p:nvSpPr>
        <p:spPr bwMode="auto">
          <a:xfrm>
            <a:off x="0" y="5832901"/>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Для решения задачи Эйлера требуется выяснить, является </a:t>
            </a:r>
            <a:r>
              <a:rPr lang="ru-RU" altLang="ru-RU" sz="2400" dirty="0" smtClean="0"/>
              <a:t>ли</a:t>
            </a:r>
            <a:r>
              <a:rPr lang="ru-RU" sz="2400" dirty="0" smtClean="0"/>
              <a:t> </a:t>
            </a:r>
            <a:r>
              <a:rPr lang="ru-RU" altLang="ru-RU" sz="2400" dirty="0" smtClean="0"/>
              <a:t>этот </a:t>
            </a:r>
            <a:r>
              <a:rPr lang="ru-RU" altLang="ru-RU" sz="2400" dirty="0"/>
              <a:t>граф уникурсальным.</a:t>
            </a:r>
          </a:p>
        </p:txBody>
      </p:sp>
      <p:sp>
        <p:nvSpPr>
          <p:cNvPr id="6" name="Text Box 3">
            <a:extLst>
              <a:ext uri="{FF2B5EF4-FFF2-40B4-BE49-F238E27FC236}">
                <a16:creationId xmlns:a16="http://schemas.microsoft.com/office/drawing/2014/main" xmlns="" id="{A7859E47-6A25-4168-9295-AA15E40E4528}"/>
              </a:ext>
            </a:extLst>
          </p:cNvPr>
          <p:cNvSpPr txBox="1">
            <a:spLocks noChangeArrowheads="1"/>
          </p:cNvSpPr>
          <p:nvPr/>
        </p:nvSpPr>
        <p:spPr bwMode="auto">
          <a:xfrm>
            <a:off x="0" y="2240816"/>
            <a:ext cx="9144000" cy="1261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ru-RU" altLang="ru-RU" sz="2400" dirty="0"/>
              <a:t>На рисунке представлен граф, соответствующий задаче Эйлера, в котором ребра соответствуют мостам, а вершины </a:t>
            </a:r>
            <a:r>
              <a:rPr lang="ru-RU" sz="2400" dirty="0" smtClean="0"/>
              <a:t>—</a:t>
            </a:r>
            <a:r>
              <a:rPr lang="ru-RU" altLang="ru-RU" sz="2400" dirty="0" smtClean="0"/>
              <a:t> </a:t>
            </a:r>
            <a:r>
              <a:rPr lang="ru-RU" altLang="ru-RU" sz="2400" dirty="0"/>
              <a:t>берегам и островам.</a:t>
            </a:r>
            <a:r>
              <a:rPr lang="ru-RU" altLang="ru-RU" sz="2400" dirty="0">
                <a:solidFill>
                  <a:schemeClr val="accent1"/>
                </a:solidFill>
              </a:rPr>
              <a:t> </a:t>
            </a:r>
          </a:p>
        </p:txBody>
      </p:sp>
      <p:pic>
        <p:nvPicPr>
          <p:cNvPr id="2" name="Picture 35">
            <a:extLst>
              <a:ext uri="{FF2B5EF4-FFF2-40B4-BE49-F238E27FC236}">
                <a16:creationId xmlns:a16="http://schemas.microsoft.com/office/drawing/2014/main" xmlns="" id="{5930F0F2-2656-B8B4-096D-5F34AB48A73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38600" y="3502700"/>
            <a:ext cx="44196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25</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83162453-0AFC-4723-AAEF-A0F2462DA9E5}"/>
              </a:ext>
            </a:extLst>
          </p:cNvPr>
          <p:cNvSpPr>
            <a:spLocks noGrp="1" noChangeArrowheads="1"/>
          </p:cNvSpPr>
          <p:nvPr>
            <p:ph type="title"/>
          </p:nvPr>
        </p:nvSpPr>
        <p:spPr>
          <a:xfrm>
            <a:off x="685800" y="0"/>
            <a:ext cx="7772400" cy="457200"/>
          </a:xfrm>
        </p:spPr>
        <p:txBody>
          <a:bodyPr/>
          <a:lstStyle/>
          <a:p>
            <a:pPr eaLnBrk="1" hangingPunct="1"/>
            <a:r>
              <a:rPr lang="ru-RU" altLang="ru-RU" sz="3600" dirty="0">
                <a:solidFill>
                  <a:srgbClr val="FF3300"/>
                </a:solidFill>
              </a:rPr>
              <a:t>Теорема</a:t>
            </a:r>
            <a:r>
              <a:rPr lang="en-US" altLang="ru-RU" sz="3600" dirty="0">
                <a:solidFill>
                  <a:srgbClr val="FF3300"/>
                </a:solidFill>
              </a:rPr>
              <a:t> </a:t>
            </a:r>
            <a:r>
              <a:rPr lang="ru-RU" altLang="ru-RU" sz="3600" dirty="0">
                <a:solidFill>
                  <a:srgbClr val="FF3300"/>
                </a:solidFill>
              </a:rPr>
              <a:t>Эйлера</a:t>
            </a:r>
          </a:p>
        </p:txBody>
      </p:sp>
      <p:sp>
        <p:nvSpPr>
          <p:cNvPr id="27651" name="Text Box 6">
            <a:extLst>
              <a:ext uri="{FF2B5EF4-FFF2-40B4-BE49-F238E27FC236}">
                <a16:creationId xmlns:a16="http://schemas.microsoft.com/office/drawing/2014/main" xmlns="" id="{1D35AE00-7F14-48AB-9C39-3E05754B97DD}"/>
              </a:ext>
            </a:extLst>
          </p:cNvPr>
          <p:cNvSpPr txBox="1">
            <a:spLocks noChangeArrowheads="1"/>
          </p:cNvSpPr>
          <p:nvPr/>
        </p:nvSpPr>
        <p:spPr bwMode="auto">
          <a:xfrm>
            <a:off x="0" y="574401"/>
            <a:ext cx="9144000" cy="95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cs typeface="Times New Roman" panose="02020603050405020304" pitchFamily="18" charset="0"/>
              </a:rPr>
              <a:t>	Теорема.</a:t>
            </a:r>
            <a:r>
              <a:rPr lang="ru-RU" altLang="ru-RU" sz="2800" b="1" dirty="0">
                <a:solidFill>
                  <a:schemeClr val="accent1"/>
                </a:solidFill>
                <a:cs typeface="Times New Roman" panose="02020603050405020304" pitchFamily="18" charset="0"/>
              </a:rPr>
              <a:t> </a:t>
            </a:r>
            <a:r>
              <a:rPr lang="ru-RU" altLang="ru-RU" sz="2800" dirty="0">
                <a:cs typeface="Times New Roman" panose="02020603050405020304" pitchFamily="18" charset="0"/>
              </a:rPr>
              <a:t>Для уникурсального графа число вершин </a:t>
            </a:r>
            <a:r>
              <a:rPr lang="ru-RU" altLang="ru-RU" sz="2800" dirty="0" smtClean="0">
                <a:cs typeface="Times New Roman" panose="02020603050405020304" pitchFamily="18" charset="0"/>
              </a:rPr>
              <a:t>нечётного </a:t>
            </a:r>
            <a:r>
              <a:rPr lang="ru-RU" altLang="ru-RU" sz="2800" dirty="0">
                <a:cs typeface="Times New Roman" panose="02020603050405020304" pitchFamily="18" charset="0"/>
              </a:rPr>
              <a:t>индекса равно двум или нулю. </a:t>
            </a:r>
          </a:p>
        </p:txBody>
      </p:sp>
      <p:sp>
        <p:nvSpPr>
          <p:cNvPr id="27652" name="Text Box 30">
            <a:extLst>
              <a:ext uri="{FF2B5EF4-FFF2-40B4-BE49-F238E27FC236}">
                <a16:creationId xmlns:a16="http://schemas.microsoft.com/office/drawing/2014/main" xmlns="" id="{C68C959A-7998-4AB0-9C12-19ED9CC7AA68}"/>
              </a:ext>
            </a:extLst>
          </p:cNvPr>
          <p:cNvSpPr txBox="1">
            <a:spLocks noChangeArrowheads="1"/>
          </p:cNvSpPr>
          <p:nvPr/>
        </p:nvSpPr>
        <p:spPr bwMode="auto">
          <a:xfrm>
            <a:off x="0" y="3763330"/>
            <a:ext cx="91440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3300"/>
                </a:solidFill>
              </a:rPr>
              <a:t>	Доказательство</a:t>
            </a:r>
            <a:r>
              <a:rPr lang="ru-RU" altLang="ru-RU" sz="2400" dirty="0">
                <a:solidFill>
                  <a:srgbClr val="FF3300"/>
                </a:solidFill>
                <a:cs typeface="Times New Roman" panose="02020603050405020304" pitchFamily="18" charset="0"/>
              </a:rPr>
              <a:t>.</a:t>
            </a:r>
            <a:r>
              <a:rPr lang="ru-RU" altLang="ru-RU" sz="2400" b="1" dirty="0">
                <a:solidFill>
                  <a:schemeClr val="accent1"/>
                </a:solidFill>
                <a:cs typeface="Times New Roman" panose="02020603050405020304" pitchFamily="18" charset="0"/>
              </a:rPr>
              <a:t> </a:t>
            </a:r>
            <a:r>
              <a:rPr lang="ru-RU" altLang="ru-RU" sz="2400" dirty="0"/>
              <a:t>Е</a:t>
            </a:r>
            <a:r>
              <a:rPr lang="ru-RU" altLang="ru-RU" sz="2400" dirty="0">
                <a:cs typeface="Times New Roman" panose="02020603050405020304" pitchFamily="18" charset="0"/>
              </a:rPr>
              <a:t>сли граф уникурсален, то у него есть начало и конец обхода. Остальные вершины имеют </a:t>
            </a:r>
            <a:r>
              <a:rPr lang="ru-RU" altLang="ru-RU" sz="2400" dirty="0" smtClean="0">
                <a:cs typeface="Times New Roman" panose="02020603050405020304" pitchFamily="18" charset="0"/>
              </a:rPr>
              <a:t>чётный </a:t>
            </a:r>
            <a:r>
              <a:rPr lang="ru-RU" altLang="ru-RU" sz="2400" dirty="0">
                <a:cs typeface="Times New Roman" panose="02020603050405020304" pitchFamily="18" charset="0"/>
              </a:rPr>
              <a:t>индекс, так как с каждым входом в такую вершину есть и выход. Если начало </a:t>
            </a:r>
            <a:r>
              <a:rPr lang="en-US" altLang="ru-RU" sz="2400" i="1" dirty="0">
                <a:cs typeface="Times New Roman" panose="02020603050405020304" pitchFamily="18" charset="0"/>
              </a:rPr>
              <a:t>A </a:t>
            </a:r>
            <a:r>
              <a:rPr lang="ru-RU" altLang="ru-RU" sz="2400" dirty="0">
                <a:cs typeface="Times New Roman" panose="02020603050405020304" pitchFamily="18" charset="0"/>
              </a:rPr>
              <a:t>и конец </a:t>
            </a:r>
            <a:r>
              <a:rPr lang="en-US" altLang="ru-RU" sz="2400" i="1" dirty="0">
                <a:cs typeface="Times New Roman" panose="02020603050405020304" pitchFamily="18" charset="0"/>
              </a:rPr>
              <a:t>B</a:t>
            </a:r>
            <a:r>
              <a:rPr lang="en-US" altLang="ru-RU" sz="2400" dirty="0">
                <a:cs typeface="Times New Roman" panose="02020603050405020304" pitchFamily="18" charset="0"/>
              </a:rPr>
              <a:t> </a:t>
            </a:r>
            <a:r>
              <a:rPr lang="ru-RU" altLang="ru-RU" sz="2400" dirty="0">
                <a:cs typeface="Times New Roman" panose="02020603050405020304" pitchFamily="18" charset="0"/>
              </a:rPr>
              <a:t>не совпадают, то они являются единственными вершинами </a:t>
            </a:r>
            <a:r>
              <a:rPr lang="ru-RU" altLang="ru-RU" sz="2400" dirty="0" smtClean="0">
                <a:cs typeface="Times New Roman" panose="02020603050405020304" pitchFamily="18" charset="0"/>
              </a:rPr>
              <a:t>нечётного </a:t>
            </a:r>
            <a:r>
              <a:rPr lang="ru-RU" altLang="ru-RU" sz="2400" dirty="0">
                <a:cs typeface="Times New Roman" panose="02020603050405020304" pitchFamily="18" charset="0"/>
              </a:rPr>
              <a:t>индекса. У начала выходов на один больше, чем входов, а у конца входов на один больше, чем выходов. Если начало </a:t>
            </a:r>
            <a:r>
              <a:rPr lang="en-US" altLang="ru-RU" sz="2400" i="1" dirty="0">
                <a:cs typeface="Times New Roman" panose="02020603050405020304" pitchFamily="18" charset="0"/>
              </a:rPr>
              <a:t>A </a:t>
            </a:r>
            <a:r>
              <a:rPr lang="ru-RU" altLang="ru-RU" sz="2400" dirty="0">
                <a:cs typeface="Times New Roman" panose="02020603050405020304" pitchFamily="18" charset="0"/>
              </a:rPr>
              <a:t>совпадает с концом</a:t>
            </a:r>
            <a:r>
              <a:rPr lang="en-US" altLang="ru-RU" sz="2400" dirty="0">
                <a:cs typeface="Times New Roman" panose="02020603050405020304" pitchFamily="18" charset="0"/>
              </a:rPr>
              <a:t> </a:t>
            </a:r>
            <a:r>
              <a:rPr lang="en-US" altLang="ru-RU" sz="2400" i="1" dirty="0">
                <a:cs typeface="Times New Roman" panose="02020603050405020304" pitchFamily="18" charset="0"/>
              </a:rPr>
              <a:t>B</a:t>
            </a:r>
            <a:r>
              <a:rPr lang="ru-RU" altLang="ru-RU" sz="2400" dirty="0">
                <a:cs typeface="Times New Roman" panose="02020603050405020304" pitchFamily="18" charset="0"/>
              </a:rPr>
              <a:t>, то вершин с </a:t>
            </a:r>
            <a:r>
              <a:rPr lang="ru-RU" altLang="ru-RU" sz="2400" dirty="0" smtClean="0">
                <a:cs typeface="Times New Roman" panose="02020603050405020304" pitchFamily="18" charset="0"/>
              </a:rPr>
              <a:t>нечётным </a:t>
            </a:r>
            <a:r>
              <a:rPr lang="ru-RU" altLang="ru-RU" sz="2400" dirty="0">
                <a:cs typeface="Times New Roman" panose="02020603050405020304" pitchFamily="18" charset="0"/>
              </a:rPr>
              <a:t>индексом нет. </a:t>
            </a:r>
          </a:p>
        </p:txBody>
      </p:sp>
      <p:pic>
        <p:nvPicPr>
          <p:cNvPr id="27653" name="Рисунок 1">
            <a:extLst>
              <a:ext uri="{FF2B5EF4-FFF2-40B4-BE49-F238E27FC236}">
                <a16:creationId xmlns:a16="http://schemas.microsoft.com/office/drawing/2014/main" xmlns="" id="{893A9319-763C-487A-BFC9-4A8261F02670}"/>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2724" y="1768298"/>
            <a:ext cx="2015911" cy="1665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Рисунок 2">
            <a:extLst>
              <a:ext uri="{FF2B5EF4-FFF2-40B4-BE49-F238E27FC236}">
                <a16:creationId xmlns:a16="http://schemas.microsoft.com/office/drawing/2014/main" xmlns="" id="{86828254-979F-440F-8509-03592A123EAF}"/>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45367" y="1857196"/>
            <a:ext cx="1800200" cy="1487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26</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up)">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0">
            <a:extLst>
              <a:ext uri="{FF2B5EF4-FFF2-40B4-BE49-F238E27FC236}">
                <a16:creationId xmlns:a16="http://schemas.microsoft.com/office/drawing/2014/main" xmlns="" id="{E2291CE7-69C5-46CB-8558-34097750798B}"/>
              </a:ext>
            </a:extLst>
          </p:cNvPr>
          <p:cNvSpPr txBox="1">
            <a:spLocks noChangeArrowheads="1"/>
          </p:cNvSpPr>
          <p:nvPr/>
        </p:nvSpPr>
        <p:spPr bwMode="auto">
          <a:xfrm>
            <a:off x="0" y="-14401"/>
            <a:ext cx="91440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ts val="0"/>
              </a:spcBef>
              <a:buFontTx/>
              <a:buNone/>
            </a:pPr>
            <a:r>
              <a:rPr lang="ru-RU" altLang="ru-RU" sz="2400" dirty="0">
                <a:solidFill>
                  <a:srgbClr val="FF3300"/>
                </a:solidFill>
              </a:rPr>
              <a:t>	</a:t>
            </a:r>
            <a:r>
              <a:rPr lang="ru-RU" altLang="ru-RU" sz="2200" dirty="0"/>
              <a:t>Оказывается, верно и обратное. А именно, если для связного графа число вершин нечётного индекса равно двум или нулю, то этот граф является уникурсальным.</a:t>
            </a:r>
          </a:p>
          <a:p>
            <a:pPr algn="just" eaLnBrk="1" hangingPunct="1">
              <a:spcBef>
                <a:spcPts val="0"/>
              </a:spcBef>
              <a:buFontTx/>
              <a:buNone/>
            </a:pPr>
            <a:r>
              <a:rPr lang="ru-RU" altLang="ru-RU" sz="2200" dirty="0">
                <a:cs typeface="Times New Roman" panose="02020603050405020304" pitchFamily="18" charset="0"/>
              </a:rPr>
              <a:t>	Идея доказательства представлена на рисунках.</a:t>
            </a:r>
          </a:p>
        </p:txBody>
      </p:sp>
      <p:pic>
        <p:nvPicPr>
          <p:cNvPr id="4" name="Рисунок 3">
            <a:extLst>
              <a:ext uri="{FF2B5EF4-FFF2-40B4-BE49-F238E27FC236}">
                <a16:creationId xmlns:a16="http://schemas.microsoft.com/office/drawing/2014/main" xmlns="" id="{4EEF64E5-7002-ABDC-C4AE-AE55A8C2FFB7}"/>
              </a:ext>
            </a:extLst>
          </p:cNvPr>
          <p:cNvPicPr>
            <a:picLocks noChangeAspect="1"/>
          </p:cNvPicPr>
          <p:nvPr/>
        </p:nvPicPr>
        <p:blipFill>
          <a:blip r:embed="rId3" cstate="print"/>
          <a:stretch>
            <a:fillRect/>
          </a:stretch>
        </p:blipFill>
        <p:spPr>
          <a:xfrm>
            <a:off x="971600" y="2204864"/>
            <a:ext cx="6830378" cy="3581900"/>
          </a:xfrm>
          <a:prstGeom prst="rect">
            <a:avLst/>
          </a:prstGeom>
        </p:spPr>
      </p:pic>
      <p:pic>
        <p:nvPicPr>
          <p:cNvPr id="6" name="Рисунок 5">
            <a:extLst>
              <a:ext uri="{FF2B5EF4-FFF2-40B4-BE49-F238E27FC236}">
                <a16:creationId xmlns:a16="http://schemas.microsoft.com/office/drawing/2014/main" xmlns="" id="{A2F7EF45-D682-6870-8E6D-F5B770B496A8}"/>
              </a:ext>
            </a:extLst>
          </p:cNvPr>
          <p:cNvPicPr>
            <a:picLocks noChangeAspect="1"/>
          </p:cNvPicPr>
          <p:nvPr/>
        </p:nvPicPr>
        <p:blipFill>
          <a:blip r:embed="rId4" cstate="print"/>
          <a:stretch>
            <a:fillRect/>
          </a:stretch>
        </p:blipFill>
        <p:spPr>
          <a:xfrm>
            <a:off x="971600" y="2190556"/>
            <a:ext cx="6801799" cy="3496163"/>
          </a:xfrm>
          <a:prstGeom prst="rect">
            <a:avLst/>
          </a:prstGeom>
        </p:spPr>
      </p:pic>
      <p:pic>
        <p:nvPicPr>
          <p:cNvPr id="9" name="Рисунок 8">
            <a:extLst>
              <a:ext uri="{FF2B5EF4-FFF2-40B4-BE49-F238E27FC236}">
                <a16:creationId xmlns:a16="http://schemas.microsoft.com/office/drawing/2014/main" xmlns="" id="{082A30D8-829F-CBA1-A113-F1DC17862EBB}"/>
              </a:ext>
            </a:extLst>
          </p:cNvPr>
          <p:cNvPicPr>
            <a:picLocks noChangeAspect="1"/>
          </p:cNvPicPr>
          <p:nvPr/>
        </p:nvPicPr>
        <p:blipFill>
          <a:blip r:embed="rId5" cstate="print"/>
          <a:stretch>
            <a:fillRect/>
          </a:stretch>
        </p:blipFill>
        <p:spPr>
          <a:xfrm>
            <a:off x="1066863" y="2190555"/>
            <a:ext cx="6706536" cy="3496163"/>
          </a:xfrm>
          <a:prstGeom prst="rect">
            <a:avLst/>
          </a:prstGeom>
        </p:spPr>
      </p:pic>
      <p:pic>
        <p:nvPicPr>
          <p:cNvPr id="11" name="Рисунок 10">
            <a:extLst>
              <a:ext uri="{FF2B5EF4-FFF2-40B4-BE49-F238E27FC236}">
                <a16:creationId xmlns:a16="http://schemas.microsoft.com/office/drawing/2014/main" xmlns="" id="{45B81B9F-E2AE-7892-8423-707627B52A51}"/>
              </a:ext>
            </a:extLst>
          </p:cNvPr>
          <p:cNvPicPr>
            <a:picLocks noChangeAspect="1"/>
          </p:cNvPicPr>
          <p:nvPr/>
        </p:nvPicPr>
        <p:blipFill>
          <a:blip r:embed="rId6" cstate="print"/>
          <a:stretch>
            <a:fillRect/>
          </a:stretch>
        </p:blipFill>
        <p:spPr>
          <a:xfrm>
            <a:off x="1061917" y="2190554"/>
            <a:ext cx="6782747" cy="3524742"/>
          </a:xfrm>
          <a:prstGeom prst="rect">
            <a:avLst/>
          </a:prstGeom>
        </p:spPr>
      </p:pic>
      <p:pic>
        <p:nvPicPr>
          <p:cNvPr id="13" name="Рисунок 12">
            <a:extLst>
              <a:ext uri="{FF2B5EF4-FFF2-40B4-BE49-F238E27FC236}">
                <a16:creationId xmlns:a16="http://schemas.microsoft.com/office/drawing/2014/main" xmlns="" id="{3823B674-B69E-4940-DF31-82BA002EAB60}"/>
              </a:ext>
            </a:extLst>
          </p:cNvPr>
          <p:cNvPicPr>
            <a:picLocks noChangeAspect="1"/>
          </p:cNvPicPr>
          <p:nvPr/>
        </p:nvPicPr>
        <p:blipFill>
          <a:blip r:embed="rId7" cstate="print"/>
          <a:stretch>
            <a:fillRect/>
          </a:stretch>
        </p:blipFill>
        <p:spPr>
          <a:xfrm>
            <a:off x="1061917" y="2184358"/>
            <a:ext cx="6792273" cy="3534268"/>
          </a:xfrm>
          <a:prstGeom prst="rect">
            <a:avLst/>
          </a:prstGeom>
        </p:spPr>
      </p:pic>
      <p:sp>
        <p:nvSpPr>
          <p:cNvPr id="8"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27</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186799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053">
            <a:extLst>
              <a:ext uri="{FF2B5EF4-FFF2-40B4-BE49-F238E27FC236}">
                <a16:creationId xmlns:a16="http://schemas.microsoft.com/office/drawing/2014/main" xmlns="" id="{6CEB5CDB-064A-467E-89FE-2E6078AF0DC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644900"/>
            <a:ext cx="2895600" cy="221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699" name="Text Box 2054">
            <a:extLst>
              <a:ext uri="{FF2B5EF4-FFF2-40B4-BE49-F238E27FC236}">
                <a16:creationId xmlns:a16="http://schemas.microsoft.com/office/drawing/2014/main" xmlns="" id="{2D919EBE-B108-4A61-ABC4-5BBF45FF136E}"/>
              </a:ext>
            </a:extLst>
          </p:cNvPr>
          <p:cNvSpPr txBox="1">
            <a:spLocks noChangeArrowheads="1"/>
          </p:cNvSpPr>
          <p:nvPr/>
        </p:nvSpPr>
        <p:spPr bwMode="auto">
          <a:xfrm>
            <a:off x="152400" y="404664"/>
            <a:ext cx="8991600" cy="2739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3300"/>
                </a:solidFill>
              </a:rPr>
              <a:t>	</a:t>
            </a:r>
            <a:r>
              <a:rPr lang="ru-RU" altLang="ru-RU" sz="2800" dirty="0">
                <a:solidFill>
                  <a:srgbClr val="FF3300"/>
                </a:solidFill>
              </a:rPr>
              <a:t>Решение задачи Эйлера. </a:t>
            </a:r>
            <a:r>
              <a:rPr lang="ru-RU" altLang="ru-RU" sz="2800" dirty="0"/>
              <a:t>Найдем индексы</a:t>
            </a:r>
            <a:r>
              <a:rPr lang="ru-RU" altLang="ru-RU" sz="2800" dirty="0">
                <a:cs typeface="Times New Roman" panose="02020603050405020304" pitchFamily="18" charset="0"/>
              </a:rPr>
              <a:t>  вершин графа </a:t>
            </a:r>
            <a:r>
              <a:rPr lang="ru-RU" altLang="ru-RU" sz="2800" dirty="0"/>
              <a:t>задачи Эйлера.</a:t>
            </a:r>
            <a:r>
              <a:rPr lang="ru-RU" altLang="ru-RU" sz="2800" dirty="0">
                <a:cs typeface="Times New Roman" panose="02020603050405020304" pitchFamily="18" charset="0"/>
              </a:rPr>
              <a:t> Вершина А имеет </a:t>
            </a:r>
            <a:r>
              <a:rPr lang="ru-RU" altLang="ru-RU" sz="2800" dirty="0">
                <a:cs typeface="Times New Roman" panose="02020603050405020304" pitchFamily="18" charset="0"/>
              </a:rPr>
              <a:t>индекс 5, Б </a:t>
            </a:r>
            <a:r>
              <a:rPr lang="ru-RU" altLang="ru-RU" sz="2800" dirty="0" smtClean="0">
                <a:cs typeface="Times New Roman" panose="02020603050405020304" pitchFamily="18" charset="0"/>
              </a:rPr>
              <a:t>— </a:t>
            </a:r>
            <a:r>
              <a:rPr lang="ru-RU" altLang="ru-RU" sz="2800" dirty="0">
                <a:cs typeface="Times New Roman" panose="02020603050405020304" pitchFamily="18" charset="0"/>
              </a:rPr>
              <a:t>3, П </a:t>
            </a:r>
            <a:r>
              <a:rPr lang="ru-RU" altLang="ru-RU" sz="2800" dirty="0" smtClean="0">
                <a:cs typeface="Times New Roman" panose="02020603050405020304" pitchFamily="18" charset="0"/>
              </a:rPr>
              <a:t>— </a:t>
            </a:r>
            <a:r>
              <a:rPr lang="ru-RU" altLang="ru-RU" sz="2800" dirty="0">
                <a:cs typeface="Times New Roman" panose="02020603050405020304" pitchFamily="18" charset="0"/>
              </a:rPr>
              <a:t>3 и Л </a:t>
            </a:r>
            <a:r>
              <a:rPr lang="ru-RU" altLang="ru-RU" sz="2800" dirty="0" smtClean="0">
                <a:cs typeface="Times New Roman" panose="02020603050405020304" pitchFamily="18" charset="0"/>
              </a:rPr>
              <a:t>— </a:t>
            </a:r>
            <a:r>
              <a:rPr lang="ru-RU" altLang="ru-RU" sz="2800" dirty="0">
                <a:cs typeface="Times New Roman" panose="02020603050405020304" pitchFamily="18" charset="0"/>
              </a:rPr>
              <a:t>3. </a:t>
            </a:r>
            <a:r>
              <a:rPr lang="ru-RU" altLang="ru-RU" sz="2800" dirty="0">
                <a:cs typeface="Times New Roman" panose="02020603050405020304" pitchFamily="18" charset="0"/>
              </a:rPr>
              <a:t>Таким образом, мы имеем </a:t>
            </a:r>
            <a:r>
              <a:rPr lang="ru-RU" altLang="ru-RU" sz="2800" dirty="0">
                <a:cs typeface="Times New Roman" panose="02020603050405020304" pitchFamily="18" charset="0"/>
              </a:rPr>
              <a:t>четыре вершины </a:t>
            </a:r>
            <a:r>
              <a:rPr lang="ru-RU" altLang="ru-RU" sz="2800" dirty="0" smtClean="0">
                <a:cs typeface="Times New Roman" panose="02020603050405020304" pitchFamily="18" charset="0"/>
              </a:rPr>
              <a:t>нечётного </a:t>
            </a:r>
            <a:r>
              <a:rPr lang="ru-RU" altLang="ru-RU" sz="2800" dirty="0">
                <a:cs typeface="Times New Roman" panose="02020603050405020304" pitchFamily="18" charset="0"/>
              </a:rPr>
              <a:t>индекса, и, следовательно, данный граф не является уникурсальным. </a:t>
            </a:r>
            <a:r>
              <a:rPr lang="ru-RU" altLang="ru-RU" sz="2800" dirty="0"/>
              <a:t>Значит</a:t>
            </a:r>
            <a:r>
              <a:rPr lang="ru-RU" altLang="ru-RU" sz="2800" dirty="0">
                <a:cs typeface="Times New Roman" panose="02020603050405020304" pitchFamily="18" charset="0"/>
              </a:rPr>
              <a:t>, нельзя пройти по каждому из семи мостов только один раз.</a:t>
            </a:r>
            <a:endParaRPr lang="ru-RU" altLang="ru-RU" sz="2800" dirty="0"/>
          </a:p>
        </p:txBody>
      </p:sp>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28</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xmlns="" id="{512CF19A-FAD5-47EF-8CC5-A516E2F7CA8D}"/>
              </a:ext>
            </a:extLst>
          </p:cNvPr>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1. Выясните</a:t>
            </a:r>
            <a:r>
              <a:rPr lang="ru-RU" altLang="ru-RU" dirty="0">
                <a:cs typeface="Times New Roman" panose="02020603050405020304" pitchFamily="18" charset="0"/>
              </a:rPr>
              <a:t>, какие графы, </a:t>
            </a:r>
            <a:r>
              <a:rPr lang="ru-RU" altLang="ru-RU" dirty="0" smtClean="0">
                <a:cs typeface="Times New Roman" panose="02020603050405020304" pitchFamily="18" charset="0"/>
              </a:rPr>
              <a:t>изображённые на</a:t>
            </a:r>
            <a:r>
              <a:rPr lang="ru-RU" dirty="0" smtClean="0"/>
              <a:t> </a:t>
            </a:r>
            <a:r>
              <a:rPr lang="ru-RU" altLang="ru-RU" dirty="0" smtClean="0">
                <a:cs typeface="Times New Roman" panose="02020603050405020304" pitchFamily="18" charset="0"/>
              </a:rPr>
              <a:t>рисунке</a:t>
            </a:r>
            <a:r>
              <a:rPr lang="ru-RU" altLang="ru-RU" dirty="0">
                <a:cs typeface="Times New Roman" panose="02020603050405020304" pitchFamily="18" charset="0"/>
              </a:rPr>
              <a:t>, являются уникурсальными?</a:t>
            </a:r>
          </a:p>
        </p:txBody>
      </p:sp>
      <p:sp>
        <p:nvSpPr>
          <p:cNvPr id="182277" name="Text Box 5">
            <a:extLst>
              <a:ext uri="{FF2B5EF4-FFF2-40B4-BE49-F238E27FC236}">
                <a16:creationId xmlns:a16="http://schemas.microsoft.com/office/drawing/2014/main" xmlns="" id="{9F0A9985-AA59-4EBF-8DD0-A7BF4171871D}"/>
              </a:ext>
            </a:extLst>
          </p:cNvPr>
          <p:cNvSpPr txBox="1">
            <a:spLocks noChangeArrowheads="1"/>
          </p:cNvSpPr>
          <p:nvPr/>
        </p:nvSpPr>
        <p:spPr bwMode="auto">
          <a:xfrm>
            <a:off x="533400" y="5562600"/>
            <a:ext cx="6400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а), б), г), д), ж), з).</a:t>
            </a:r>
          </a:p>
        </p:txBody>
      </p:sp>
      <p:pic>
        <p:nvPicPr>
          <p:cNvPr id="33796" name="Picture 8">
            <a:extLst>
              <a:ext uri="{FF2B5EF4-FFF2-40B4-BE49-F238E27FC236}">
                <a16:creationId xmlns:a16="http://schemas.microsoft.com/office/drawing/2014/main" xmlns="" id="{40132445-B3D8-4889-B542-642AA734749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286000"/>
            <a:ext cx="7524750" cy="300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xmlns="" id="{9A068E3A-9389-8E2D-53B7-B70DB6476FDF}"/>
              </a:ext>
            </a:extLst>
          </p:cNvPr>
          <p:cNvSpPr txBox="1">
            <a:spLocks noChangeArrowheads="1"/>
          </p:cNvSpPr>
          <p:nvPr/>
        </p:nvSpPr>
        <p:spPr bwMode="auto">
          <a:xfrm>
            <a:off x="685800" y="152400"/>
            <a:ext cx="777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ru-RU" altLang="ru-RU" sz="3600" kern="0" dirty="0">
                <a:solidFill>
                  <a:srgbClr val="FF3300"/>
                </a:solidFill>
              </a:rPr>
              <a:t>Упражнения</a:t>
            </a:r>
          </a:p>
        </p:txBody>
      </p:sp>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29</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animEffect transition="in" filter="wipe(left)">
                                      <p:cBhvr>
                                        <p:cTn id="7" dur="5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Рисунок 3">
            <a:extLst>
              <a:ext uri="{FF2B5EF4-FFF2-40B4-BE49-F238E27FC236}">
                <a16:creationId xmlns:a16="http://schemas.microsoft.com/office/drawing/2014/main" xmlns="" id="{968E5F68-69C8-7623-5254-212341679DF9}"/>
              </a:ext>
            </a:extLst>
          </p:cNvPr>
          <p:cNvPicPr>
            <a:picLocks noChangeAspect="1"/>
          </p:cNvPicPr>
          <p:nvPr/>
        </p:nvPicPr>
        <p:blipFill>
          <a:blip r:embed="rId3" cstate="print"/>
          <a:stretch>
            <a:fillRect/>
          </a:stretch>
        </p:blipFill>
        <p:spPr>
          <a:xfrm>
            <a:off x="539552" y="1"/>
            <a:ext cx="2159026" cy="3212976"/>
          </a:xfrm>
          <a:prstGeom prst="rect">
            <a:avLst/>
          </a:prstGeom>
          <a:ln>
            <a:solidFill>
              <a:schemeClr val="bg1">
                <a:lumMod val="65000"/>
              </a:schemeClr>
            </a:solidFill>
          </a:ln>
        </p:spPr>
      </p:pic>
      <p:pic>
        <p:nvPicPr>
          <p:cNvPr id="2" name="Рисунок 1">
            <a:extLst>
              <a:ext uri="{FF2B5EF4-FFF2-40B4-BE49-F238E27FC236}">
                <a16:creationId xmlns:a16="http://schemas.microsoft.com/office/drawing/2014/main" xmlns="" id="{CE173532-60C7-235E-BD3C-E445365767CE}"/>
              </a:ext>
            </a:extLst>
          </p:cNvPr>
          <p:cNvPicPr>
            <a:picLocks noChangeAspect="1"/>
          </p:cNvPicPr>
          <p:nvPr/>
        </p:nvPicPr>
        <p:blipFill>
          <a:blip r:embed="rId4" cstate="print"/>
          <a:stretch>
            <a:fillRect/>
          </a:stretch>
        </p:blipFill>
        <p:spPr>
          <a:xfrm>
            <a:off x="3113121" y="1"/>
            <a:ext cx="2196463" cy="3212976"/>
          </a:xfrm>
          <a:prstGeom prst="rect">
            <a:avLst/>
          </a:prstGeom>
          <a:ln>
            <a:solidFill>
              <a:schemeClr val="bg1">
                <a:lumMod val="65000"/>
              </a:schemeClr>
            </a:solidFill>
          </a:ln>
        </p:spPr>
      </p:pic>
      <p:pic>
        <p:nvPicPr>
          <p:cNvPr id="3" name="Рисунок 2">
            <a:extLst>
              <a:ext uri="{FF2B5EF4-FFF2-40B4-BE49-F238E27FC236}">
                <a16:creationId xmlns:a16="http://schemas.microsoft.com/office/drawing/2014/main" xmlns="" id="{BDF3BCA9-504D-39E6-1820-7067D7C48264}"/>
              </a:ext>
            </a:extLst>
          </p:cNvPr>
          <p:cNvPicPr>
            <a:picLocks noChangeAspect="1"/>
          </p:cNvPicPr>
          <p:nvPr/>
        </p:nvPicPr>
        <p:blipFill>
          <a:blip r:embed="rId5" cstate="print"/>
          <a:stretch>
            <a:fillRect/>
          </a:stretch>
        </p:blipFill>
        <p:spPr>
          <a:xfrm>
            <a:off x="5724128" y="1"/>
            <a:ext cx="2161744" cy="3212976"/>
          </a:xfrm>
          <a:prstGeom prst="rect">
            <a:avLst/>
          </a:prstGeom>
          <a:ln>
            <a:solidFill>
              <a:schemeClr val="bg1">
                <a:lumMod val="65000"/>
              </a:schemeClr>
            </a:solidFill>
          </a:ln>
        </p:spPr>
      </p:pic>
      <p:pic>
        <p:nvPicPr>
          <p:cNvPr id="7" name="Рисунок 6">
            <a:extLst>
              <a:ext uri="{FF2B5EF4-FFF2-40B4-BE49-F238E27FC236}">
                <a16:creationId xmlns:a16="http://schemas.microsoft.com/office/drawing/2014/main" xmlns="" id="{ABB1E530-2DED-CDA5-86A8-880219625846}"/>
              </a:ext>
            </a:extLst>
          </p:cNvPr>
          <p:cNvPicPr>
            <a:picLocks noChangeAspect="1"/>
          </p:cNvPicPr>
          <p:nvPr/>
        </p:nvPicPr>
        <p:blipFill>
          <a:blip r:embed="rId6" cstate="print"/>
          <a:stretch>
            <a:fillRect/>
          </a:stretch>
        </p:blipFill>
        <p:spPr>
          <a:xfrm>
            <a:off x="327754" y="3451546"/>
            <a:ext cx="2459750" cy="3212975"/>
          </a:xfrm>
          <a:prstGeom prst="rect">
            <a:avLst/>
          </a:prstGeom>
          <a:ln>
            <a:solidFill>
              <a:schemeClr val="bg1">
                <a:lumMod val="65000"/>
              </a:schemeClr>
            </a:solidFill>
          </a:ln>
        </p:spPr>
      </p:pic>
      <p:pic>
        <p:nvPicPr>
          <p:cNvPr id="10" name="Рисунок 9">
            <a:extLst>
              <a:ext uri="{FF2B5EF4-FFF2-40B4-BE49-F238E27FC236}">
                <a16:creationId xmlns:a16="http://schemas.microsoft.com/office/drawing/2014/main" xmlns="" id="{C6491E7B-E56B-FC42-7B59-EE2E79B869D9}"/>
              </a:ext>
            </a:extLst>
          </p:cNvPr>
          <p:cNvPicPr>
            <a:picLocks noChangeAspect="1"/>
          </p:cNvPicPr>
          <p:nvPr/>
        </p:nvPicPr>
        <p:blipFill>
          <a:blip r:embed="rId7" cstate="print"/>
          <a:stretch>
            <a:fillRect/>
          </a:stretch>
        </p:blipFill>
        <p:spPr>
          <a:xfrm>
            <a:off x="2987824" y="3429000"/>
            <a:ext cx="2720436" cy="3217813"/>
          </a:xfrm>
          <a:prstGeom prst="rect">
            <a:avLst/>
          </a:prstGeom>
          <a:ln>
            <a:solidFill>
              <a:schemeClr val="bg1">
                <a:lumMod val="65000"/>
              </a:schemeClr>
            </a:solidFill>
          </a:ln>
        </p:spPr>
      </p:pic>
      <p:pic>
        <p:nvPicPr>
          <p:cNvPr id="12" name="Рисунок 11">
            <a:extLst>
              <a:ext uri="{FF2B5EF4-FFF2-40B4-BE49-F238E27FC236}">
                <a16:creationId xmlns:a16="http://schemas.microsoft.com/office/drawing/2014/main" xmlns="" id="{1E9E2F72-C50B-9536-60F8-4E18F6CC45C4}"/>
              </a:ext>
            </a:extLst>
          </p:cNvPr>
          <p:cNvPicPr>
            <a:picLocks noChangeAspect="1"/>
          </p:cNvPicPr>
          <p:nvPr/>
        </p:nvPicPr>
        <p:blipFill>
          <a:blip r:embed="rId8" cstate="print"/>
          <a:stretch>
            <a:fillRect/>
          </a:stretch>
        </p:blipFill>
        <p:spPr>
          <a:xfrm>
            <a:off x="5958813" y="3451545"/>
            <a:ext cx="2468568" cy="3217815"/>
          </a:xfrm>
          <a:prstGeom prst="rect">
            <a:avLst/>
          </a:prstGeom>
          <a:ln>
            <a:solidFill>
              <a:schemeClr val="bg1">
                <a:lumMod val="65000"/>
              </a:schemeClr>
            </a:solidFill>
          </a:ln>
        </p:spPr>
      </p:pic>
    </p:spTree>
    <p:extLst>
      <p:ext uri="{BB962C8B-B14F-4D97-AF65-F5344CB8AC3E}">
        <p14:creationId xmlns:p14="http://schemas.microsoft.com/office/powerpoint/2010/main" xmlns="" val="1133540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xmlns="" id="{512CF19A-FAD5-47EF-8CC5-A516E2F7CA8D}"/>
              </a:ext>
            </a:extLst>
          </p:cNvPr>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2. Выясните</a:t>
            </a:r>
            <a:r>
              <a:rPr lang="ru-RU" altLang="ru-RU" dirty="0">
                <a:cs typeface="Times New Roman" panose="02020603050405020304" pitchFamily="18" charset="0"/>
              </a:rPr>
              <a:t>, какие графы, </a:t>
            </a:r>
            <a:r>
              <a:rPr lang="ru-RU" altLang="ru-RU" dirty="0" smtClean="0">
                <a:cs typeface="Times New Roman" panose="02020603050405020304" pitchFamily="18" charset="0"/>
              </a:rPr>
              <a:t>изображённые на</a:t>
            </a:r>
            <a:r>
              <a:rPr lang="ru-RU" dirty="0" smtClean="0"/>
              <a:t> </a:t>
            </a:r>
            <a:r>
              <a:rPr lang="ru-RU" altLang="ru-RU" dirty="0" smtClean="0">
                <a:cs typeface="Times New Roman" panose="02020603050405020304" pitchFamily="18" charset="0"/>
              </a:rPr>
              <a:t>рисунке</a:t>
            </a:r>
            <a:r>
              <a:rPr lang="ru-RU" altLang="ru-RU" dirty="0">
                <a:cs typeface="Times New Roman" panose="02020603050405020304" pitchFamily="18" charset="0"/>
              </a:rPr>
              <a:t>, являются уникурсальными?</a:t>
            </a:r>
          </a:p>
        </p:txBody>
      </p:sp>
      <p:sp>
        <p:nvSpPr>
          <p:cNvPr id="182277" name="Text Box 5">
            <a:extLst>
              <a:ext uri="{FF2B5EF4-FFF2-40B4-BE49-F238E27FC236}">
                <a16:creationId xmlns:a16="http://schemas.microsoft.com/office/drawing/2014/main" xmlns="" id="{9F0A9985-AA59-4EBF-8DD0-A7BF4171871D}"/>
              </a:ext>
            </a:extLst>
          </p:cNvPr>
          <p:cNvSpPr txBox="1">
            <a:spLocks noChangeArrowheads="1"/>
          </p:cNvSpPr>
          <p:nvPr/>
        </p:nvSpPr>
        <p:spPr bwMode="auto">
          <a:xfrm>
            <a:off x="533400" y="5562600"/>
            <a:ext cx="6400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б).</a:t>
            </a:r>
          </a:p>
        </p:txBody>
      </p:sp>
      <p:pic>
        <p:nvPicPr>
          <p:cNvPr id="5" name="Picture 4">
            <a:extLst>
              <a:ext uri="{FF2B5EF4-FFF2-40B4-BE49-F238E27FC236}">
                <a16:creationId xmlns:a16="http://schemas.microsoft.com/office/drawing/2014/main" xmlns="" id="{FC9F271A-B5BD-4351-A9A9-78B6B146EF6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025" y="2528888"/>
            <a:ext cx="7727950" cy="180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30</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475374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animEffect transition="in" filter="wipe(left)">
                                      <p:cBhvr>
                                        <p:cTn id="7" dur="5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054">
            <a:extLst>
              <a:ext uri="{FF2B5EF4-FFF2-40B4-BE49-F238E27FC236}">
                <a16:creationId xmlns:a16="http://schemas.microsoft.com/office/drawing/2014/main" xmlns="" id="{A6F6ECAA-027D-4E41-B2C7-54D2EF2185CD}"/>
              </a:ext>
            </a:extLst>
          </p:cNvPr>
          <p:cNvSpPr txBox="1">
            <a:spLocks noChangeArrowheads="1"/>
          </p:cNvSpPr>
          <p:nvPr/>
        </p:nvSpPr>
        <p:spPr bwMode="auto">
          <a:xfrm>
            <a:off x="107950" y="280988"/>
            <a:ext cx="8991600" cy="187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ts val="0"/>
              </a:spcBef>
              <a:buFontTx/>
              <a:buNone/>
            </a:pPr>
            <a:r>
              <a:rPr lang="ru-RU" altLang="ru-RU" sz="2400" dirty="0"/>
              <a:t>	</a:t>
            </a:r>
            <a:r>
              <a:rPr lang="ru-RU" altLang="ru-RU" sz="2800" dirty="0"/>
              <a:t>3. Решите задачу, аналогичную задаче Эйлера, </a:t>
            </a:r>
            <a:r>
              <a:rPr lang="ru-RU" altLang="ru-RU" sz="2800" dirty="0" smtClean="0"/>
              <a:t>с</a:t>
            </a:r>
            <a:r>
              <a:rPr lang="ru-RU" sz="2800" dirty="0" smtClean="0"/>
              <a:t> </a:t>
            </a:r>
            <a:r>
              <a:rPr lang="ru-RU" altLang="ru-RU" sz="2800" dirty="0" smtClean="0"/>
              <a:t>пятнадцатью </a:t>
            </a:r>
            <a:r>
              <a:rPr lang="ru-RU" altLang="ru-RU" sz="2800" dirty="0"/>
              <a:t>мостами.</a:t>
            </a:r>
          </a:p>
          <a:p>
            <a:pPr algn="just" eaLnBrk="1" hangingPunct="1">
              <a:spcBef>
                <a:spcPts val="0"/>
              </a:spcBef>
              <a:buFontTx/>
              <a:buNone/>
            </a:pPr>
            <a:r>
              <a:rPr lang="ru-RU" altLang="ru-RU" sz="2800" dirty="0"/>
              <a:t>	Можно ли пройти по каждому мосту ровно один раз?</a:t>
            </a:r>
          </a:p>
        </p:txBody>
      </p:sp>
      <p:pic>
        <p:nvPicPr>
          <p:cNvPr id="31747" name="Picture 2">
            <a:extLst>
              <a:ext uri="{FF2B5EF4-FFF2-40B4-BE49-F238E27FC236}">
                <a16:creationId xmlns:a16="http://schemas.microsoft.com/office/drawing/2014/main" xmlns="" id="{627540E4-58B9-41AF-895F-4EE627080F2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1916832"/>
            <a:ext cx="5513388" cy="3744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Группа 6">
            <a:extLst>
              <a:ext uri="{FF2B5EF4-FFF2-40B4-BE49-F238E27FC236}">
                <a16:creationId xmlns:a16="http://schemas.microsoft.com/office/drawing/2014/main" xmlns="" id="{52380BC5-82C8-A383-F168-263CD8E8BB0E}"/>
              </a:ext>
            </a:extLst>
          </p:cNvPr>
          <p:cNvGrpSpPr/>
          <p:nvPr/>
        </p:nvGrpSpPr>
        <p:grpSpPr>
          <a:xfrm>
            <a:off x="539552" y="1912601"/>
            <a:ext cx="6593508" cy="4616614"/>
            <a:chOff x="539552" y="1912601"/>
            <a:chExt cx="6593508" cy="4616614"/>
          </a:xfrm>
        </p:grpSpPr>
        <p:sp>
          <p:nvSpPr>
            <p:cNvPr id="4" name="Text Box 5">
              <a:extLst>
                <a:ext uri="{FF2B5EF4-FFF2-40B4-BE49-F238E27FC236}">
                  <a16:creationId xmlns:a16="http://schemas.microsoft.com/office/drawing/2014/main" xmlns="" id="{224FBED4-F3B7-4E58-89D0-D828FF6D4C0D}"/>
                </a:ext>
              </a:extLst>
            </p:cNvPr>
            <p:cNvSpPr txBox="1">
              <a:spLocks noChangeArrowheads="1"/>
            </p:cNvSpPr>
            <p:nvPr/>
          </p:nvSpPr>
          <p:spPr bwMode="auto">
            <a:xfrm>
              <a:off x="539552" y="5949777"/>
              <a:ext cx="6400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Да.</a:t>
              </a:r>
            </a:p>
          </p:txBody>
        </p:sp>
        <p:pic>
          <p:nvPicPr>
            <p:cNvPr id="6" name="Рисунок 5">
              <a:extLst>
                <a:ext uri="{FF2B5EF4-FFF2-40B4-BE49-F238E27FC236}">
                  <a16:creationId xmlns:a16="http://schemas.microsoft.com/office/drawing/2014/main" xmlns="" id="{85E7EC11-05D5-C5FA-A14E-2BC0AAC4C7E6}"/>
                </a:ext>
              </a:extLst>
            </p:cNvPr>
            <p:cNvPicPr>
              <a:picLocks noChangeAspect="1"/>
            </p:cNvPicPr>
            <p:nvPr/>
          </p:nvPicPr>
          <p:blipFill>
            <a:blip r:embed="rId4" cstate="print"/>
            <a:stretch>
              <a:fillRect/>
            </a:stretch>
          </p:blipFill>
          <p:spPr>
            <a:xfrm>
              <a:off x="1607789" y="1912601"/>
              <a:ext cx="5525271" cy="3753374"/>
            </a:xfrm>
            <a:prstGeom prst="rect">
              <a:avLst/>
            </a:prstGeom>
          </p:spPr>
        </p:pic>
      </p:grpSp>
      <p:sp>
        <p:nvSpPr>
          <p:cNvPr id="8"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31</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19179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xmlns="" id="{FAB8DDFE-E8E4-4388-8F3A-C52BB5F2798A}"/>
              </a:ext>
            </a:extLst>
          </p:cNvPr>
          <p:cNvSpPr txBox="1">
            <a:spLocks noChangeArrowheads="1"/>
          </p:cNvSpPr>
          <p:nvPr/>
        </p:nvSpPr>
        <p:spPr bwMode="auto">
          <a:xfrm>
            <a:off x="0" y="0"/>
            <a:ext cx="9144000"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4. На рисунке </a:t>
            </a:r>
            <a:r>
              <a:rPr lang="ru-RU" altLang="ru-RU" sz="2800" dirty="0" smtClean="0"/>
              <a:t>изображён </a:t>
            </a:r>
            <a:r>
              <a:rPr lang="ru-RU" altLang="ru-RU" sz="2800" dirty="0"/>
              <a:t>план подземелья, в одной из комнат которого находится клад, для отыскания которого нужно войти в одну из крайних комнат, пройти через все двери ровно по одному разу через каждую. Клад будет в комнате за последней дверью. В какой комнате находится клад?</a:t>
            </a:r>
            <a:r>
              <a:rPr lang="ru-RU" altLang="ru-RU" dirty="0"/>
              <a:t> </a:t>
            </a:r>
            <a:endParaRPr lang="ru-RU" altLang="ru-RU" dirty="0">
              <a:cs typeface="Times New Roman" panose="02020603050405020304" pitchFamily="18" charset="0"/>
            </a:endParaRPr>
          </a:p>
        </p:txBody>
      </p:sp>
      <p:sp>
        <p:nvSpPr>
          <p:cNvPr id="184324" name="Text Box 4">
            <a:extLst>
              <a:ext uri="{FF2B5EF4-FFF2-40B4-BE49-F238E27FC236}">
                <a16:creationId xmlns:a16="http://schemas.microsoft.com/office/drawing/2014/main" xmlns="" id="{B41840FA-4230-466B-9FFA-6B43A6575320}"/>
              </a:ext>
            </a:extLst>
          </p:cNvPr>
          <p:cNvSpPr txBox="1">
            <a:spLocks noChangeArrowheads="1"/>
          </p:cNvSpPr>
          <p:nvPr/>
        </p:nvSpPr>
        <p:spPr bwMode="auto">
          <a:xfrm>
            <a:off x="228600" y="6096000"/>
            <a:ext cx="5029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18.</a:t>
            </a:r>
          </a:p>
        </p:txBody>
      </p:sp>
      <p:pic>
        <p:nvPicPr>
          <p:cNvPr id="35844" name="Picture 2053">
            <a:extLst>
              <a:ext uri="{FF2B5EF4-FFF2-40B4-BE49-F238E27FC236}">
                <a16:creationId xmlns:a16="http://schemas.microsoft.com/office/drawing/2014/main" xmlns="" id="{3B43B57E-1130-4B8D-9D5F-D8009E90189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2819400"/>
            <a:ext cx="4637088" cy="3808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32</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wipe(up)">
                                      <p:cBhvr>
                                        <p:cTn id="7" dur="5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a:extLst>
              <a:ext uri="{FF2B5EF4-FFF2-40B4-BE49-F238E27FC236}">
                <a16:creationId xmlns:a16="http://schemas.microsoft.com/office/drawing/2014/main" xmlns="" id="{62198E4A-ECB5-4A9A-A281-CB4A966DCEB4}"/>
              </a:ext>
            </a:extLst>
          </p:cNvPr>
          <p:cNvSpPr txBox="1">
            <a:spLocks noChangeArrowheads="1"/>
          </p:cNvSpPr>
          <p:nvPr/>
        </p:nvSpPr>
        <p:spPr bwMode="auto">
          <a:xfrm>
            <a:off x="0" y="260648"/>
            <a:ext cx="91440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5. </a:t>
            </a:r>
            <a:r>
              <a:rPr lang="ru-RU" dirty="0">
                <a:effectLst/>
                <a:latin typeface="Times New Roman" panose="02020603050405020304" pitchFamily="18" charset="0"/>
                <a:ea typeface="Times New Roman" panose="02020603050405020304" pitchFamily="18" charset="0"/>
              </a:rPr>
              <a:t>Докажите, что если в задаче </a:t>
            </a:r>
            <a:r>
              <a:rPr lang="ru-RU" dirty="0" smtClean="0">
                <a:effectLst/>
                <a:latin typeface="Times New Roman" panose="02020603050405020304" pitchFamily="18" charset="0"/>
                <a:ea typeface="Times New Roman" panose="02020603050405020304" pitchFamily="18" charset="0"/>
              </a:rPr>
              <a:t>о</a:t>
            </a:r>
            <a:r>
              <a:rPr lang="ru-RU" dirty="0" smtClean="0"/>
              <a:t> </a:t>
            </a:r>
            <a:r>
              <a:rPr lang="ru-RU" dirty="0" smtClean="0">
                <a:effectLst/>
                <a:latin typeface="Times New Roman" panose="02020603050405020304" pitchFamily="18" charset="0"/>
                <a:ea typeface="Times New Roman" panose="02020603050405020304" pitchFamily="18" charset="0"/>
              </a:rPr>
              <a:t>Кёнигсбергских </a:t>
            </a:r>
            <a:r>
              <a:rPr lang="ru-RU" dirty="0">
                <a:effectLst/>
                <a:latin typeface="Times New Roman" panose="02020603050405020304" pitchFamily="18" charset="0"/>
                <a:ea typeface="Times New Roman" panose="02020603050405020304" pitchFamily="18" charset="0"/>
              </a:rPr>
              <a:t>мостах добавить еще один мост </a:t>
            </a:r>
            <a:r>
              <a:rPr lang="ru-RU" dirty="0" smtClean="0">
                <a:effectLst/>
                <a:latin typeface="Times New Roman" panose="02020603050405020304" pitchFamily="18" charset="0"/>
                <a:ea typeface="Times New Roman" panose="02020603050405020304" pitchFamily="18" charset="0"/>
              </a:rPr>
              <a:t>в</a:t>
            </a:r>
            <a:r>
              <a:rPr lang="ru-RU" dirty="0" smtClean="0"/>
              <a:t> </a:t>
            </a:r>
            <a:r>
              <a:rPr lang="ru-RU" dirty="0" smtClean="0">
                <a:effectLst/>
                <a:latin typeface="Times New Roman" panose="02020603050405020304" pitchFamily="18" charset="0"/>
                <a:ea typeface="Times New Roman" panose="02020603050405020304" pitchFamily="18" charset="0"/>
              </a:rPr>
              <a:t>любом </a:t>
            </a:r>
            <a:r>
              <a:rPr lang="ru-RU" dirty="0">
                <a:effectLst/>
                <a:latin typeface="Times New Roman" panose="02020603050405020304" pitchFamily="18" charset="0"/>
                <a:ea typeface="Times New Roman" panose="02020603050405020304" pitchFamily="18" charset="0"/>
              </a:rPr>
              <a:t>месте реки </a:t>
            </a:r>
            <a:r>
              <a:rPr lang="ru-RU" dirty="0" err="1">
                <a:effectLst/>
                <a:latin typeface="Times New Roman" panose="02020603050405020304" pitchFamily="18" charset="0"/>
                <a:ea typeface="Times New Roman" panose="02020603050405020304" pitchFamily="18" charset="0"/>
              </a:rPr>
              <a:t>Прегель</a:t>
            </a:r>
            <a:r>
              <a:rPr lang="ru-RU" dirty="0">
                <a:effectLst/>
                <a:latin typeface="Times New Roman" panose="02020603050405020304" pitchFamily="18" charset="0"/>
                <a:ea typeface="Times New Roman" panose="02020603050405020304" pitchFamily="18" charset="0"/>
              </a:rPr>
              <a:t>, то полученный граф будет уникурсальным.</a:t>
            </a:r>
            <a:endParaRPr lang="ru-RU" altLang="ru-RU" dirty="0">
              <a:cs typeface="Times New Roman" panose="02020603050405020304" pitchFamily="18" charset="0"/>
            </a:endParaRPr>
          </a:p>
        </p:txBody>
      </p:sp>
      <p:pic>
        <p:nvPicPr>
          <p:cNvPr id="5" name="Picture 35">
            <a:extLst>
              <a:ext uri="{FF2B5EF4-FFF2-40B4-BE49-F238E27FC236}">
                <a16:creationId xmlns:a16="http://schemas.microsoft.com/office/drawing/2014/main" xmlns="" id="{235182F7-DDBC-4C16-A20F-D590F31A663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2528488"/>
            <a:ext cx="44196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xmlns="" id="{9D096F63-489C-4436-B658-C5A2EEE9A39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2557946"/>
            <a:ext cx="3195638" cy="2446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Группа 6">
            <a:extLst>
              <a:ext uri="{FF2B5EF4-FFF2-40B4-BE49-F238E27FC236}">
                <a16:creationId xmlns:a16="http://schemas.microsoft.com/office/drawing/2014/main" xmlns="" id="{7AC5A997-BD4A-EE20-0C61-7978B021F3EB}"/>
              </a:ext>
            </a:extLst>
          </p:cNvPr>
          <p:cNvGrpSpPr/>
          <p:nvPr/>
        </p:nvGrpSpPr>
        <p:grpSpPr>
          <a:xfrm>
            <a:off x="0" y="2557946"/>
            <a:ext cx="9144000" cy="4041516"/>
            <a:chOff x="0" y="2557946"/>
            <a:chExt cx="9144000" cy="4041516"/>
          </a:xfrm>
        </p:grpSpPr>
        <p:pic>
          <p:nvPicPr>
            <p:cNvPr id="3" name="Рисунок 2">
              <a:extLst>
                <a:ext uri="{FF2B5EF4-FFF2-40B4-BE49-F238E27FC236}">
                  <a16:creationId xmlns:a16="http://schemas.microsoft.com/office/drawing/2014/main" xmlns="" id="{13D05CA8-49AF-171D-E845-958587624939}"/>
                </a:ext>
              </a:extLst>
            </p:cNvPr>
            <p:cNvPicPr>
              <a:picLocks noChangeAspect="1"/>
            </p:cNvPicPr>
            <p:nvPr/>
          </p:nvPicPr>
          <p:blipFill>
            <a:blip r:embed="rId5" cstate="print"/>
            <a:stretch>
              <a:fillRect/>
            </a:stretch>
          </p:blipFill>
          <p:spPr>
            <a:xfrm>
              <a:off x="899592" y="2557946"/>
              <a:ext cx="3210373" cy="2457793"/>
            </a:xfrm>
            <a:prstGeom prst="rect">
              <a:avLst/>
            </a:prstGeom>
          </p:spPr>
        </p:pic>
        <p:sp>
          <p:nvSpPr>
            <p:cNvPr id="4" name="Text Box 3">
              <a:extLst>
                <a:ext uri="{FF2B5EF4-FFF2-40B4-BE49-F238E27FC236}">
                  <a16:creationId xmlns:a16="http://schemas.microsoft.com/office/drawing/2014/main" xmlns="" id="{E45465DB-0E45-C9A3-D674-D102DCC1DA2C}"/>
                </a:ext>
              </a:extLst>
            </p:cNvPr>
            <p:cNvSpPr txBox="1">
              <a:spLocks noChangeArrowheads="1"/>
            </p:cNvSpPr>
            <p:nvPr/>
          </p:nvSpPr>
          <p:spPr bwMode="auto">
            <a:xfrm>
              <a:off x="0" y="4906691"/>
              <a:ext cx="9144000" cy="169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a:t>
              </a:r>
              <a:r>
                <a:rPr lang="ru-RU" altLang="ru-RU" sz="2400" dirty="0">
                  <a:cs typeface="Times New Roman" panose="02020603050405020304" pitchFamily="18" charset="0"/>
                </a:rPr>
                <a:t>Решение. Если, например, добавлен мост, связывающий вершины </a:t>
              </a:r>
              <a:r>
                <a:rPr lang="ru-RU" altLang="ru-RU" sz="2400" i="1" dirty="0">
                  <a:cs typeface="Times New Roman" panose="02020603050405020304" pitchFamily="18" charset="0"/>
                </a:rPr>
                <a:t>Б</a:t>
              </a:r>
              <a:r>
                <a:rPr lang="ru-RU" altLang="ru-RU" sz="2400" dirty="0">
                  <a:cs typeface="Times New Roman" panose="02020603050405020304" pitchFamily="18" charset="0"/>
                </a:rPr>
                <a:t> и </a:t>
              </a:r>
              <a:r>
                <a:rPr lang="ru-RU" altLang="ru-RU" sz="2400" i="1" dirty="0">
                  <a:cs typeface="Times New Roman" panose="02020603050405020304" pitchFamily="18" charset="0"/>
                </a:rPr>
                <a:t>П</a:t>
              </a:r>
              <a:r>
                <a:rPr lang="ru-RU" altLang="ru-RU" sz="2400" dirty="0">
                  <a:cs typeface="Times New Roman" panose="02020603050405020304" pitchFamily="18" charset="0"/>
                </a:rPr>
                <a:t>, то эти вершины будут иметь чётный индекс. </a:t>
              </a:r>
              <a:r>
                <a:rPr lang="ru-RU" altLang="ru-RU" sz="2400" dirty="0" smtClean="0">
                  <a:cs typeface="Times New Roman" panose="02020603050405020304" pitchFamily="18" charset="0"/>
                </a:rPr>
                <a:t>В</a:t>
              </a:r>
              <a:r>
                <a:rPr lang="ru-RU" sz="2400" dirty="0" smtClean="0"/>
                <a:t> </a:t>
              </a:r>
              <a:r>
                <a:rPr lang="ru-RU" altLang="ru-RU" sz="2400" dirty="0" smtClean="0">
                  <a:cs typeface="Times New Roman" panose="02020603050405020304" pitchFamily="18" charset="0"/>
                </a:rPr>
                <a:t>полученном </a:t>
              </a:r>
              <a:r>
                <a:rPr lang="ru-RU" altLang="ru-RU" sz="2400" dirty="0">
                  <a:cs typeface="Times New Roman" panose="02020603050405020304" pitchFamily="18" charset="0"/>
                </a:rPr>
                <a:t>графе будут две вершины нечётного индекса (</a:t>
              </a:r>
              <a:r>
                <a:rPr lang="ru-RU" altLang="ru-RU" sz="2400" i="1" dirty="0">
                  <a:cs typeface="Times New Roman" panose="02020603050405020304" pitchFamily="18" charset="0"/>
                </a:rPr>
                <a:t>А </a:t>
              </a:r>
              <a:r>
                <a:rPr lang="ru-RU" altLang="ru-RU" sz="2400" dirty="0">
                  <a:cs typeface="Times New Roman" panose="02020603050405020304" pitchFamily="18" charset="0"/>
                </a:rPr>
                <a:t>и </a:t>
              </a:r>
              <a:r>
                <a:rPr lang="ru-RU" altLang="ru-RU" sz="2400" i="1" dirty="0">
                  <a:cs typeface="Times New Roman" panose="02020603050405020304" pitchFamily="18" charset="0"/>
                </a:rPr>
                <a:t>Л</a:t>
              </a:r>
              <a:r>
                <a:rPr lang="ru-RU" altLang="ru-RU" sz="2400" dirty="0">
                  <a:cs typeface="Times New Roman" panose="02020603050405020304" pitchFamily="18" charset="0"/>
                </a:rPr>
                <a:t>). Следовательно, этот граф будет уникурсальным.</a:t>
              </a:r>
              <a:endParaRPr lang="ru-RU" altLang="ru-RU" sz="2400" i="1" dirty="0">
                <a:cs typeface="Times New Roman" panose="02020603050405020304" pitchFamily="18" charset="0"/>
              </a:endParaRPr>
            </a:p>
          </p:txBody>
        </p:sp>
      </p:grpSp>
      <p:sp>
        <p:nvSpPr>
          <p:cNvPr id="8"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33</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4004997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a:extLst>
              <a:ext uri="{FF2B5EF4-FFF2-40B4-BE49-F238E27FC236}">
                <a16:creationId xmlns:a16="http://schemas.microsoft.com/office/drawing/2014/main" xmlns="" id="{A2F3075C-FADA-4CFA-B1D1-9D4E63DBEF8F}"/>
              </a:ext>
            </a:extLst>
          </p:cNvPr>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en-US" altLang="ru-RU" dirty="0"/>
              <a:t>6</a:t>
            </a:r>
            <a:r>
              <a:rPr lang="ru-RU" altLang="ru-RU" dirty="0"/>
              <a:t>. Можно ли обойти все рёбра куба, пройдя по каждому ребру ровно один раз?</a:t>
            </a:r>
          </a:p>
        </p:txBody>
      </p:sp>
      <p:sp>
        <p:nvSpPr>
          <p:cNvPr id="188420" name="Text Box 4">
            <a:extLst>
              <a:ext uri="{FF2B5EF4-FFF2-40B4-BE49-F238E27FC236}">
                <a16:creationId xmlns:a16="http://schemas.microsoft.com/office/drawing/2014/main" xmlns="" id="{A85A01BC-6231-4DA3-9F9A-8ED160C75A28}"/>
              </a:ext>
            </a:extLst>
          </p:cNvPr>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a:t>
            </a:r>
          </a:p>
        </p:txBody>
      </p:sp>
      <p:pic>
        <p:nvPicPr>
          <p:cNvPr id="50180" name="Picture 6">
            <a:extLst>
              <a:ext uri="{FF2B5EF4-FFF2-40B4-BE49-F238E27FC236}">
                <a16:creationId xmlns:a16="http://schemas.microsoft.com/office/drawing/2014/main" xmlns="" id="{04DEA8C5-7448-46A4-B708-6F3ACBB71CB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3425" y="2149475"/>
            <a:ext cx="2597150" cy="2563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34</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420"/>
                                        </p:tgtEl>
                                        <p:attrNameLst>
                                          <p:attrName>style.visibility</p:attrName>
                                        </p:attrNameLst>
                                      </p:cBhvr>
                                      <p:to>
                                        <p:strVal val="visible"/>
                                      </p:to>
                                    </p:set>
                                    <p:animEffect transition="in" filter="wipe(left)">
                                      <p:cBhvr>
                                        <p:cTn id="7" dur="500"/>
                                        <p:tgtEl>
                                          <p:spTgt spid="18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a:extLst>
              <a:ext uri="{FF2B5EF4-FFF2-40B4-BE49-F238E27FC236}">
                <a16:creationId xmlns:a16="http://schemas.microsoft.com/office/drawing/2014/main" xmlns="" id="{4964AC97-3EF4-4FB8-8E40-3DBE3BEEB961}"/>
              </a:ext>
            </a:extLst>
          </p:cNvPr>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a:t>
            </a:r>
            <a:r>
              <a:rPr lang="en-US" altLang="ru-RU" dirty="0">
                <a:cs typeface="Times New Roman" panose="02020603050405020304" pitchFamily="18" charset="0"/>
              </a:rPr>
              <a:t>7</a:t>
            </a:r>
            <a:r>
              <a:rPr lang="ru-RU" altLang="ru-RU" dirty="0">
                <a:cs typeface="Times New Roman" panose="02020603050405020304" pitchFamily="18" charset="0"/>
              </a:rPr>
              <a:t>. Какое наименьшее число </a:t>
            </a:r>
            <a:r>
              <a:rPr lang="ru-RU" altLang="ru-RU" dirty="0"/>
              <a:t>рёбер </a:t>
            </a:r>
            <a:r>
              <a:rPr lang="ru-RU" altLang="ru-RU" dirty="0">
                <a:cs typeface="Times New Roman" panose="02020603050405020304" pitchFamily="18" charset="0"/>
              </a:rPr>
              <a:t>придется пройти дважды, чтобы </a:t>
            </a:r>
            <a:r>
              <a:rPr lang="ru-RU" altLang="ru-RU" dirty="0"/>
              <a:t>обойти все рёбра куба</a:t>
            </a:r>
            <a:r>
              <a:rPr lang="ru-RU" altLang="ru-RU" dirty="0">
                <a:cs typeface="Times New Roman" panose="02020603050405020304" pitchFamily="18" charset="0"/>
              </a:rPr>
              <a:t>? </a:t>
            </a:r>
            <a:endParaRPr lang="ru-RU" altLang="ru-RU" dirty="0"/>
          </a:p>
        </p:txBody>
      </p:sp>
      <p:sp>
        <p:nvSpPr>
          <p:cNvPr id="196612" name="Text Box 4">
            <a:extLst>
              <a:ext uri="{FF2B5EF4-FFF2-40B4-BE49-F238E27FC236}">
                <a16:creationId xmlns:a16="http://schemas.microsoft.com/office/drawing/2014/main" xmlns="" id="{50D7F21D-0F50-451F-9880-0210BABB8D70}"/>
              </a:ext>
            </a:extLst>
          </p:cNvPr>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Три.</a:t>
            </a:r>
          </a:p>
        </p:txBody>
      </p:sp>
      <p:pic>
        <p:nvPicPr>
          <p:cNvPr id="52228" name="Picture 6">
            <a:extLst>
              <a:ext uri="{FF2B5EF4-FFF2-40B4-BE49-F238E27FC236}">
                <a16:creationId xmlns:a16="http://schemas.microsoft.com/office/drawing/2014/main" xmlns="" id="{423A2A06-66BE-4274-8808-76A76C9CC56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3425" y="2149475"/>
            <a:ext cx="2597150" cy="2563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35</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wipe(left)">
                                      <p:cBhvr>
                                        <p:cTn id="7" dur="5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a:extLst>
              <a:ext uri="{FF2B5EF4-FFF2-40B4-BE49-F238E27FC236}">
                <a16:creationId xmlns:a16="http://schemas.microsoft.com/office/drawing/2014/main" xmlns="" id="{23E53966-95EB-4011-B0BE-7AAED0FEEC77}"/>
              </a:ext>
            </a:extLst>
          </p:cNvPr>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a:t>
            </a:r>
            <a:r>
              <a:rPr lang="en-US" altLang="ru-RU" dirty="0">
                <a:cs typeface="Times New Roman" panose="02020603050405020304" pitchFamily="18" charset="0"/>
              </a:rPr>
              <a:t>8</a:t>
            </a:r>
            <a:r>
              <a:rPr lang="ru-RU" altLang="ru-RU" dirty="0">
                <a:cs typeface="Times New Roman" panose="02020603050405020304" pitchFamily="18" charset="0"/>
              </a:rPr>
              <a:t>. Какой наименьшей длины должна быть проволока, чтобы из неё можно было сложить рёберную модель куба с ребром 4 см? </a:t>
            </a:r>
            <a:endParaRPr lang="ru-RU" altLang="ru-RU" dirty="0"/>
          </a:p>
        </p:txBody>
      </p:sp>
      <p:sp>
        <p:nvSpPr>
          <p:cNvPr id="208900" name="Text Box 4">
            <a:extLst>
              <a:ext uri="{FF2B5EF4-FFF2-40B4-BE49-F238E27FC236}">
                <a16:creationId xmlns:a16="http://schemas.microsoft.com/office/drawing/2014/main" xmlns="" id="{F83CE8F8-AE5B-4D91-A99B-F0DBEEB5DBEE}"/>
              </a:ext>
            </a:extLst>
          </p:cNvPr>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60 см.</a:t>
            </a:r>
          </a:p>
        </p:txBody>
      </p:sp>
      <p:pic>
        <p:nvPicPr>
          <p:cNvPr id="58372" name="Picture 6">
            <a:extLst>
              <a:ext uri="{FF2B5EF4-FFF2-40B4-BE49-F238E27FC236}">
                <a16:creationId xmlns:a16="http://schemas.microsoft.com/office/drawing/2014/main" xmlns="" id="{DABD9884-BBDA-4421-9255-336FB8DA472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3425" y="2541588"/>
            <a:ext cx="2597150" cy="2563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36</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C70EF0CD-3155-46D6-B3D2-A6983800CE05}"/>
              </a:ext>
            </a:extLst>
          </p:cNvPr>
          <p:cNvSpPr>
            <a:spLocks noGrp="1" noChangeArrowheads="1"/>
          </p:cNvSpPr>
          <p:nvPr>
            <p:ph type="title"/>
          </p:nvPr>
        </p:nvSpPr>
        <p:spPr>
          <a:xfrm>
            <a:off x="467544" y="2060848"/>
            <a:ext cx="7772400" cy="1044352"/>
          </a:xfrm>
        </p:spPr>
        <p:txBody>
          <a:bodyPr/>
          <a:lstStyle/>
          <a:p>
            <a:pPr eaLnBrk="1" hangingPunct="1"/>
            <a:r>
              <a:rPr lang="ru-RU" altLang="ru-RU" sz="5400" dirty="0">
                <a:solidFill>
                  <a:srgbClr val="FF3300"/>
                </a:solidFill>
              </a:rPr>
              <a:t>Теорема Эйлера</a:t>
            </a:r>
          </a:p>
        </p:txBody>
      </p:sp>
      <p:sp>
        <p:nvSpPr>
          <p:cNvPr id="3"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37</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xmlns="" id="{E80A369F-467E-40B2-A814-9B7646FF6E99}"/>
              </a:ext>
            </a:extLst>
          </p:cNvPr>
          <p:cNvSpPr txBox="1">
            <a:spLocks noChangeArrowheads="1"/>
          </p:cNvSpPr>
          <p:nvPr/>
        </p:nvSpPr>
        <p:spPr bwMode="auto">
          <a:xfrm>
            <a:off x="0" y="1268760"/>
            <a:ext cx="8991600" cy="187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b="1" dirty="0">
                <a:solidFill>
                  <a:srgbClr val="FF3300"/>
                </a:solidFill>
                <a:cs typeface="Times New Roman" panose="02020603050405020304" pitchFamily="18" charset="0"/>
              </a:rPr>
              <a:t>	</a:t>
            </a:r>
            <a:r>
              <a:rPr lang="ru-RU" altLang="ru-RU" sz="2800" dirty="0">
                <a:solidFill>
                  <a:srgbClr val="FF3300"/>
                </a:solidFill>
                <a:cs typeface="Times New Roman" panose="02020603050405020304" pitchFamily="18" charset="0"/>
              </a:rPr>
              <a:t>Теорема Эйлера.</a:t>
            </a:r>
            <a:r>
              <a:rPr lang="ru-RU" altLang="ru-RU" sz="2800" dirty="0">
                <a:solidFill>
                  <a:schemeClr val="accent1"/>
                </a:solidFill>
                <a:cs typeface="Times New Roman" panose="02020603050405020304" pitchFamily="18" charset="0"/>
              </a:rPr>
              <a:t>  </a:t>
            </a:r>
            <a:r>
              <a:rPr lang="ru-RU" altLang="ru-RU" sz="2800" dirty="0"/>
              <a:t>Для связного простого графа имеет место равенство</a:t>
            </a:r>
            <a:r>
              <a:rPr lang="ru-RU" altLang="ru-RU" sz="2800" dirty="0">
                <a:cs typeface="Times New Roman" panose="02020603050405020304" pitchFamily="18" charset="0"/>
              </a:rPr>
              <a:t> В </a:t>
            </a:r>
            <a:r>
              <a:rPr lang="ru-RU" altLang="ru-RU" sz="2800" dirty="0" smtClean="0">
                <a:cs typeface="Times New Roman" panose="02020603050405020304" pitchFamily="18" charset="0"/>
              </a:rPr>
              <a:t>- </a:t>
            </a:r>
            <a:r>
              <a:rPr lang="ru-RU" altLang="ru-RU" sz="2800" dirty="0">
                <a:cs typeface="Times New Roman" panose="02020603050405020304" pitchFamily="18" charset="0"/>
              </a:rPr>
              <a:t>Р + Г = </a:t>
            </a:r>
            <a:r>
              <a:rPr lang="ru-RU" altLang="ru-RU" sz="2800" dirty="0"/>
              <a:t>2</a:t>
            </a:r>
            <a:r>
              <a:rPr lang="ru-RU" altLang="ru-RU" sz="2800" dirty="0">
                <a:cs typeface="Times New Roman" panose="02020603050405020304" pitchFamily="18" charset="0"/>
              </a:rPr>
              <a:t>,</a:t>
            </a:r>
            <a:r>
              <a:rPr lang="ru-RU" altLang="ru-RU" sz="2800" dirty="0"/>
              <a:t> </a:t>
            </a:r>
            <a:r>
              <a:rPr lang="ru-RU" altLang="ru-RU" sz="2800" dirty="0">
                <a:cs typeface="Times New Roman" panose="02020603050405020304" pitchFamily="18" charset="0"/>
              </a:rPr>
              <a:t>где В </a:t>
            </a:r>
            <a:r>
              <a:rPr lang="ru-RU" sz="2800" dirty="0" smtClean="0"/>
              <a:t>—</a:t>
            </a:r>
            <a:r>
              <a:rPr lang="ru-RU" altLang="ru-RU" sz="2800" dirty="0" smtClean="0">
                <a:cs typeface="Times New Roman" panose="02020603050405020304" pitchFamily="18" charset="0"/>
              </a:rPr>
              <a:t> </a:t>
            </a:r>
            <a:r>
              <a:rPr lang="ru-RU" altLang="ru-RU" sz="2800" dirty="0">
                <a:cs typeface="Times New Roman" panose="02020603050405020304" pitchFamily="18" charset="0"/>
              </a:rPr>
              <a:t>число вершин, Р </a:t>
            </a:r>
            <a:r>
              <a:rPr lang="ru-RU" sz="2800" dirty="0" smtClean="0"/>
              <a:t>—</a:t>
            </a:r>
            <a:r>
              <a:rPr lang="ru-RU" altLang="ru-RU" sz="2800" dirty="0" smtClean="0">
                <a:cs typeface="Times New Roman" panose="02020603050405020304" pitchFamily="18" charset="0"/>
              </a:rPr>
              <a:t> </a:t>
            </a:r>
            <a:r>
              <a:rPr lang="ru-RU" altLang="ru-RU" sz="2800" dirty="0">
                <a:cs typeface="Times New Roman" panose="02020603050405020304" pitchFamily="18" charset="0"/>
              </a:rPr>
              <a:t>общее число </a:t>
            </a:r>
            <a:r>
              <a:rPr lang="ru-RU" altLang="ru-RU" sz="2800" dirty="0" smtClean="0">
                <a:cs typeface="Times New Roman" panose="02020603050405020304" pitchFamily="18" charset="0"/>
              </a:rPr>
              <a:t>рёбер</a:t>
            </a:r>
            <a:r>
              <a:rPr lang="ru-RU" altLang="ru-RU" sz="2800" dirty="0">
                <a:cs typeface="Times New Roman" panose="02020603050405020304" pitchFamily="18" charset="0"/>
              </a:rPr>
              <a:t>, Г </a:t>
            </a:r>
            <a:r>
              <a:rPr lang="ru-RU" sz="2800" dirty="0" smtClean="0"/>
              <a:t>—</a:t>
            </a:r>
            <a:r>
              <a:rPr lang="ru-RU" altLang="ru-RU" sz="2800" dirty="0" smtClean="0">
                <a:cs typeface="Times New Roman" panose="02020603050405020304" pitchFamily="18" charset="0"/>
              </a:rPr>
              <a:t> </a:t>
            </a:r>
            <a:r>
              <a:rPr lang="ru-RU" altLang="ru-RU" sz="2800" dirty="0">
                <a:cs typeface="Times New Roman" panose="02020603050405020304" pitchFamily="18" charset="0"/>
              </a:rPr>
              <a:t>число </a:t>
            </a:r>
            <a:r>
              <a:rPr lang="ru-RU" altLang="ru-RU" sz="2800" dirty="0"/>
              <a:t>областей </a:t>
            </a:r>
            <a:r>
              <a:rPr lang="ru-RU" altLang="ru-RU" sz="2800" dirty="0">
                <a:cs typeface="Times New Roman" panose="02020603050405020304" pitchFamily="18" charset="0"/>
              </a:rPr>
              <a:t>(граней)</a:t>
            </a:r>
            <a:r>
              <a:rPr lang="ru-RU" altLang="ru-RU" sz="2800" dirty="0"/>
              <a:t>, на которые граф разбивает плоскость</a:t>
            </a:r>
            <a:r>
              <a:rPr lang="ru-RU" altLang="ru-RU" sz="2800" dirty="0">
                <a:cs typeface="Times New Roman" panose="02020603050405020304" pitchFamily="18" charset="0"/>
              </a:rPr>
              <a:t>.</a:t>
            </a:r>
          </a:p>
        </p:txBody>
      </p:sp>
      <p:pic>
        <p:nvPicPr>
          <p:cNvPr id="5124" name="Picture 11">
            <a:extLst>
              <a:ext uri="{FF2B5EF4-FFF2-40B4-BE49-F238E27FC236}">
                <a16:creationId xmlns:a16="http://schemas.microsoft.com/office/drawing/2014/main" xmlns="" id="{1229361F-ECD6-43A9-AC47-17A98A61747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4343400"/>
            <a:ext cx="2286000" cy="2255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25" name="Text Box 17">
            <a:extLst>
              <a:ext uri="{FF2B5EF4-FFF2-40B4-BE49-F238E27FC236}">
                <a16:creationId xmlns:a16="http://schemas.microsoft.com/office/drawing/2014/main" xmlns="" id="{49F77F17-2433-4277-AB1D-44D917F7835E}"/>
              </a:ext>
            </a:extLst>
          </p:cNvPr>
          <p:cNvSpPr txBox="1">
            <a:spLocks noChangeArrowheads="1"/>
          </p:cNvSpPr>
          <p:nvPr/>
        </p:nvSpPr>
        <p:spPr bwMode="auto">
          <a:xfrm>
            <a:off x="152400" y="3097560"/>
            <a:ext cx="88392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Например, для графа, изображенного на рисунке, В = 8, Р = 12, Г = 6.</a:t>
            </a:r>
            <a:endParaRPr lang="ru-RU" altLang="ru-RU" sz="2800">
              <a:cs typeface="Times New Roman" panose="02020603050405020304" pitchFamily="18" charset="0"/>
            </a:endParaRPr>
          </a:p>
        </p:txBody>
      </p:sp>
      <p:sp>
        <p:nvSpPr>
          <p:cNvPr id="5126" name="Rectangle 6">
            <a:extLst>
              <a:ext uri="{FF2B5EF4-FFF2-40B4-BE49-F238E27FC236}">
                <a16:creationId xmlns:a16="http://schemas.microsoft.com/office/drawing/2014/main" xmlns="" id="{446E18FA-284B-41DB-B795-4FEBD47B6A2F}"/>
              </a:ext>
            </a:extLst>
          </p:cNvPr>
          <p:cNvSpPr>
            <a:spLocks noChangeArrowheads="1"/>
          </p:cNvSpPr>
          <p:nvPr/>
        </p:nvSpPr>
        <p:spPr bwMode="auto">
          <a:xfrm>
            <a:off x="0" y="196850"/>
            <a:ext cx="89916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Граф называется</a:t>
            </a:r>
            <a:r>
              <a:rPr lang="ru-RU" altLang="ru-RU" sz="2800" dirty="0">
                <a:solidFill>
                  <a:schemeClr val="accent1"/>
                </a:solidFill>
              </a:rPr>
              <a:t> </a:t>
            </a:r>
            <a:r>
              <a:rPr lang="ru-RU" altLang="ru-RU" sz="2800" dirty="0">
                <a:solidFill>
                  <a:srgbClr val="FF3300"/>
                </a:solidFill>
              </a:rPr>
              <a:t>простым</a:t>
            </a:r>
            <a:r>
              <a:rPr lang="ru-RU" altLang="ru-RU" sz="2800" dirty="0"/>
              <a:t>, если его </a:t>
            </a:r>
            <a:r>
              <a:rPr lang="ru-RU" altLang="ru-RU" sz="2800" dirty="0" smtClean="0"/>
              <a:t>рёбра </a:t>
            </a:r>
            <a:r>
              <a:rPr lang="ru-RU" altLang="ru-RU" sz="2800" dirty="0"/>
              <a:t>или </a:t>
            </a:r>
            <a:r>
              <a:rPr lang="ru-RU" altLang="ru-RU" sz="2800" dirty="0" smtClean="0"/>
              <a:t>не </a:t>
            </a:r>
            <a:r>
              <a:rPr lang="ru-RU" altLang="ru-RU" sz="2800" dirty="0"/>
              <a:t>имеют общих точек, или имеют только общие вершины.</a:t>
            </a:r>
          </a:p>
        </p:txBody>
      </p:sp>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38</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052">
            <a:extLst>
              <a:ext uri="{FF2B5EF4-FFF2-40B4-BE49-F238E27FC236}">
                <a16:creationId xmlns:a16="http://schemas.microsoft.com/office/drawing/2014/main" xmlns="" id="{BF83C964-FF9E-495F-944D-2F00CB15BD52}"/>
              </a:ext>
            </a:extLst>
          </p:cNvPr>
          <p:cNvSpPr txBox="1">
            <a:spLocks noChangeArrowheads="1"/>
          </p:cNvSpPr>
          <p:nvPr/>
        </p:nvSpPr>
        <p:spPr bwMode="auto">
          <a:xfrm>
            <a:off x="0" y="116632"/>
            <a:ext cx="9144000" cy="4647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Доказательство. </a:t>
            </a:r>
            <a:r>
              <a:rPr lang="ru-RU" altLang="ru-RU" sz="2400" dirty="0"/>
              <a:t>Стянем какое-нибудь ребро связного простого графа, соединяющее две его вершины, в точку. При этом число </a:t>
            </a:r>
            <a:r>
              <a:rPr lang="ru-RU" altLang="ru-RU" sz="2400" dirty="0" smtClean="0"/>
              <a:t>рёбер </a:t>
            </a:r>
            <a:r>
              <a:rPr lang="ru-RU" altLang="ru-RU" sz="2400" dirty="0"/>
              <a:t>и число вершин </a:t>
            </a:r>
            <a:r>
              <a:rPr lang="ru-RU" altLang="ru-RU" sz="2400" dirty="0" smtClean="0"/>
              <a:t>уменьшится </a:t>
            </a:r>
            <a:r>
              <a:rPr lang="ru-RU" altLang="ru-RU" sz="2400" dirty="0"/>
              <a:t>на единицу, а число областей не изменится. Следовательно, В – Р + Г не </a:t>
            </a:r>
            <a:r>
              <a:rPr lang="ru-RU" altLang="ru-RU" sz="2400" dirty="0" smtClean="0"/>
              <a:t>изменится</a:t>
            </a:r>
            <a:r>
              <a:rPr lang="ru-RU" altLang="ru-RU" sz="2400" dirty="0"/>
              <a:t>. Продолжая стягивать </a:t>
            </a:r>
            <a:r>
              <a:rPr lang="ru-RU" altLang="ru-RU" sz="2400" dirty="0" smtClean="0"/>
              <a:t>рёбра</a:t>
            </a:r>
            <a:r>
              <a:rPr lang="ru-RU" altLang="ru-RU" sz="2400" dirty="0"/>
              <a:t>, мы придем к графу, у которого имеется одна вершина, а </a:t>
            </a:r>
            <a:r>
              <a:rPr lang="ru-RU" altLang="ru-RU" sz="2400" dirty="0" smtClean="0"/>
              <a:t>рёбрами </a:t>
            </a:r>
            <a:r>
              <a:rPr lang="ru-RU" altLang="ru-RU" sz="2400" dirty="0"/>
              <a:t>являются петли. Уберем какое-нибудь ребро. При этом число </a:t>
            </a:r>
            <a:r>
              <a:rPr lang="ru-RU" altLang="ru-RU" sz="2400" dirty="0" smtClean="0"/>
              <a:t>рёбер </a:t>
            </a:r>
            <a:r>
              <a:rPr lang="ru-RU" altLang="ru-RU" sz="2400" dirty="0"/>
              <a:t>и число областей </a:t>
            </a:r>
            <a:r>
              <a:rPr lang="ru-RU" altLang="ru-RU" sz="2400" dirty="0" smtClean="0"/>
              <a:t>уменьшится на</a:t>
            </a:r>
            <a:r>
              <a:rPr lang="ru-RU" sz="2400" dirty="0" smtClean="0"/>
              <a:t> </a:t>
            </a:r>
            <a:r>
              <a:rPr lang="ru-RU" altLang="ru-RU" sz="2400" dirty="0" smtClean="0"/>
              <a:t>единицу</a:t>
            </a:r>
            <a:r>
              <a:rPr lang="ru-RU" altLang="ru-RU" sz="2400" dirty="0"/>
              <a:t>. Следовательно, В – Р + Г не изменится. Продолжая убирать </a:t>
            </a:r>
            <a:r>
              <a:rPr lang="ru-RU" altLang="ru-RU" sz="2400" dirty="0" smtClean="0"/>
              <a:t>рёбра</a:t>
            </a:r>
            <a:r>
              <a:rPr lang="ru-RU" altLang="ru-RU" sz="2400" dirty="0"/>
              <a:t>, мы </a:t>
            </a:r>
            <a:r>
              <a:rPr lang="ru-RU" altLang="ru-RU" sz="2400" dirty="0" smtClean="0"/>
              <a:t>придём </a:t>
            </a:r>
            <a:r>
              <a:rPr lang="ru-RU" altLang="ru-RU" sz="2400" dirty="0"/>
              <a:t>к графу, у которого имеется одна вершина и одно ребро. У этого графа В = 1, Р = 1, Г = 2 и, следовательно, В </a:t>
            </a:r>
            <a:r>
              <a:rPr lang="ru-RU" altLang="ru-RU" sz="2400" dirty="0" smtClean="0"/>
              <a:t>– Р </a:t>
            </a:r>
            <a:r>
              <a:rPr lang="ru-RU" altLang="ru-RU" sz="2400" dirty="0"/>
              <a:t>+ Г = 2. Значит, для исходного графа также выполняется равенство В – Р + Г = 2.</a:t>
            </a:r>
          </a:p>
        </p:txBody>
      </p:sp>
      <p:pic>
        <p:nvPicPr>
          <p:cNvPr id="7172" name="Picture 2053">
            <a:extLst>
              <a:ext uri="{FF2B5EF4-FFF2-40B4-BE49-F238E27FC236}">
                <a16:creationId xmlns:a16="http://schemas.microsoft.com/office/drawing/2014/main" xmlns="" id="{E71E4C42-BBE4-4340-8966-CD90D13DC38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029200"/>
            <a:ext cx="1549400" cy="152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2054">
            <a:extLst>
              <a:ext uri="{FF2B5EF4-FFF2-40B4-BE49-F238E27FC236}">
                <a16:creationId xmlns:a16="http://schemas.microsoft.com/office/drawing/2014/main" xmlns="" id="{289F1791-60E4-4731-86B7-49932720EB3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5029200"/>
            <a:ext cx="1549400" cy="152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4" name="Picture 2055">
            <a:extLst>
              <a:ext uri="{FF2B5EF4-FFF2-40B4-BE49-F238E27FC236}">
                <a16:creationId xmlns:a16="http://schemas.microsoft.com/office/drawing/2014/main" xmlns="" id="{BCD8A0D0-861D-4317-9873-B5CE93ABF6B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0" y="5029200"/>
            <a:ext cx="2116138" cy="154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5" name="Picture 2056">
            <a:extLst>
              <a:ext uri="{FF2B5EF4-FFF2-40B4-BE49-F238E27FC236}">
                <a16:creationId xmlns:a16="http://schemas.microsoft.com/office/drawing/2014/main" xmlns="" id="{96B9CB09-6822-40AC-B1CD-BDF8AF5D5A5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53400" y="5029200"/>
            <a:ext cx="492125" cy="77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6" name="Picture 2057">
            <a:extLst>
              <a:ext uri="{FF2B5EF4-FFF2-40B4-BE49-F238E27FC236}">
                <a16:creationId xmlns:a16="http://schemas.microsoft.com/office/drawing/2014/main" xmlns="" id="{C4F83C93-7410-4F2E-B5C4-26A86AE01BC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72200" y="5029200"/>
            <a:ext cx="1571625" cy="154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39</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486287"/>
          </a:xfrm>
          <a:prstGeom prst="rect">
            <a:avLst/>
          </a:prstGeom>
          <a:noFill/>
        </p:spPr>
        <p:txBody>
          <a:bodyPr wrap="square" rtlCol="0">
            <a:spAutoFit/>
          </a:bodyPr>
          <a:lstStyle/>
          <a:p>
            <a:pPr algn="ctr">
              <a:lnSpc>
                <a:spcPct val="80000"/>
              </a:lnSpc>
            </a:pPr>
            <a:r>
              <a:rPr lang="ru-RU" dirty="0"/>
              <a:t>	</a:t>
            </a:r>
            <a:r>
              <a:rPr lang="ru-RU" sz="3200" dirty="0">
                <a:solidFill>
                  <a:srgbClr val="FF0000"/>
                </a:solidFill>
              </a:rPr>
              <a:t>Авторский сайт: </a:t>
            </a:r>
            <a:r>
              <a:rPr lang="en-US" sz="3200" dirty="0">
                <a:solidFill>
                  <a:srgbClr val="FF0000"/>
                </a:solidFill>
              </a:rPr>
              <a:t>vasmirnov.ru</a:t>
            </a:r>
            <a:r>
              <a:rPr lang="ru-RU" sz="3200" dirty="0">
                <a:solidFill>
                  <a:srgbClr val="FF0000"/>
                </a:solidFill>
              </a:rPr>
              <a:t>	</a:t>
            </a:r>
          </a:p>
        </p:txBody>
      </p:sp>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a:t>
            </a:fld>
            <a:endParaRPr lang="ru-RU" sz="1000" dirty="0">
              <a:latin typeface="Arial" pitchFamily="34" charset="0"/>
              <a:cs typeface="Arial" pitchFamily="34" charset="0"/>
            </a:endParaRPr>
          </a:p>
        </p:txBody>
      </p:sp>
      <p:pic>
        <p:nvPicPr>
          <p:cNvPr id="70657" name="Picture 1"/>
          <p:cNvPicPr>
            <a:picLocks noChangeAspect="1" noChangeArrowheads="1"/>
          </p:cNvPicPr>
          <p:nvPr/>
        </p:nvPicPr>
        <p:blipFill>
          <a:blip r:embed="rId3" cstate="print"/>
          <a:srcRect/>
          <a:stretch>
            <a:fillRect/>
          </a:stretch>
        </p:blipFill>
        <p:spPr bwMode="auto">
          <a:xfrm>
            <a:off x="1043608" y="476250"/>
            <a:ext cx="7200900" cy="6381750"/>
          </a:xfrm>
          <a:prstGeom prst="rect">
            <a:avLst/>
          </a:prstGeom>
          <a:noFill/>
          <a:ln w="9525">
            <a:solidFill>
              <a:schemeClr val="bg1">
                <a:lumMod val="65000"/>
              </a:schemeClr>
            </a:solidFill>
            <a:miter lim="800000"/>
            <a:headEnd/>
            <a:tailEnd/>
          </a:ln>
        </p:spPr>
      </p:pic>
    </p:spTree>
    <p:extLst>
      <p:ext uri="{BB962C8B-B14F-4D97-AF65-F5344CB8AC3E}">
        <p14:creationId xmlns:p14="http://schemas.microsoft.com/office/powerpoint/2010/main" xmlns="" val="16123420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E4B4AB4B-CCF5-466B-B3CE-417A5FE52EBC}"/>
              </a:ext>
            </a:extLst>
          </p:cNvPr>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Упражнения</a:t>
            </a:r>
          </a:p>
        </p:txBody>
      </p:sp>
      <p:sp>
        <p:nvSpPr>
          <p:cNvPr id="11267" name="Text Box 3">
            <a:extLst>
              <a:ext uri="{FF2B5EF4-FFF2-40B4-BE49-F238E27FC236}">
                <a16:creationId xmlns:a16="http://schemas.microsoft.com/office/drawing/2014/main" xmlns="" id="{8CBAE073-0762-42C3-99F8-AAE923EBFC93}"/>
              </a:ext>
            </a:extLst>
          </p:cNvPr>
          <p:cNvSpPr txBox="1">
            <a:spLocks noChangeArrowheads="1"/>
          </p:cNvSpPr>
          <p:nvPr/>
        </p:nvSpPr>
        <p:spPr bwMode="auto">
          <a:xfrm>
            <a:off x="0" y="838200"/>
            <a:ext cx="89916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1. Посчитайте число вершин (В), </a:t>
            </a:r>
            <a:r>
              <a:rPr lang="ru-RU" altLang="ru-RU" dirty="0" smtClean="0"/>
              <a:t>рёбер </a:t>
            </a:r>
            <a:r>
              <a:rPr lang="ru-RU" altLang="ru-RU" dirty="0"/>
              <a:t>(Р) </a:t>
            </a:r>
            <a:r>
              <a:rPr lang="ru-RU" altLang="ru-RU" dirty="0" smtClean="0"/>
              <a:t>и</a:t>
            </a:r>
            <a:r>
              <a:rPr lang="ru-RU" dirty="0" smtClean="0"/>
              <a:t> </a:t>
            </a:r>
            <a:r>
              <a:rPr lang="ru-RU" altLang="ru-RU" dirty="0" smtClean="0"/>
              <a:t>областей </a:t>
            </a:r>
            <a:r>
              <a:rPr lang="ru-RU" altLang="ru-RU" dirty="0"/>
              <a:t>(Г) для графов, </a:t>
            </a:r>
            <a:r>
              <a:rPr lang="ru-RU" altLang="ru-RU" dirty="0" smtClean="0"/>
              <a:t>изображённых на</a:t>
            </a:r>
            <a:r>
              <a:rPr lang="ru-RU" dirty="0" smtClean="0"/>
              <a:t> </a:t>
            </a:r>
            <a:r>
              <a:rPr lang="ru-RU" altLang="ru-RU" dirty="0" smtClean="0"/>
              <a:t>рисунке</a:t>
            </a:r>
            <a:r>
              <a:rPr lang="ru-RU" altLang="ru-RU" dirty="0"/>
              <a:t>.</a:t>
            </a:r>
          </a:p>
        </p:txBody>
      </p:sp>
      <p:sp>
        <p:nvSpPr>
          <p:cNvPr id="126983" name="Text Box 7">
            <a:extLst>
              <a:ext uri="{FF2B5EF4-FFF2-40B4-BE49-F238E27FC236}">
                <a16:creationId xmlns:a16="http://schemas.microsoft.com/office/drawing/2014/main" xmlns="" id="{7426F8B6-04B5-4EA6-BB6C-663C23DDA698}"/>
              </a:ext>
            </a:extLst>
          </p:cNvPr>
          <p:cNvSpPr txBox="1">
            <a:spLocks noChangeArrowheads="1"/>
          </p:cNvSpPr>
          <p:nvPr/>
        </p:nvSpPr>
        <p:spPr bwMode="auto">
          <a:xfrm>
            <a:off x="609600" y="5257800"/>
            <a:ext cx="8354888"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dirty="0">
                <a:solidFill>
                  <a:srgbClr val="FF3300"/>
                </a:solidFill>
              </a:rPr>
              <a:t>Ответ:</a:t>
            </a:r>
            <a:r>
              <a:rPr lang="ru-RU" altLang="ru-RU" sz="2800" dirty="0">
                <a:solidFill>
                  <a:schemeClr val="accent1"/>
                </a:solidFill>
              </a:rPr>
              <a:t> </a:t>
            </a:r>
            <a:r>
              <a:rPr lang="ru-RU" altLang="ru-RU" sz="2800" dirty="0"/>
              <a:t>а) В = 6, Р = 12, Г = 8; б) В = 20, Р = 30, </a:t>
            </a:r>
            <a:r>
              <a:rPr lang="ru-RU" altLang="ru-RU" sz="2800" dirty="0" smtClean="0"/>
              <a:t>Г = 12</a:t>
            </a:r>
            <a:r>
              <a:rPr lang="ru-RU" altLang="ru-RU" sz="2800" dirty="0"/>
              <a:t>; </a:t>
            </a:r>
            <a:r>
              <a:rPr lang="ru-RU" altLang="ru-RU" sz="2800" dirty="0" smtClean="0"/>
              <a:t>	  в</a:t>
            </a:r>
            <a:r>
              <a:rPr lang="ru-RU" altLang="ru-RU" sz="2800" dirty="0"/>
              <a:t>) В = 12, Р = 30, Г = 20.</a:t>
            </a:r>
          </a:p>
        </p:txBody>
      </p:sp>
      <p:pic>
        <p:nvPicPr>
          <p:cNvPr id="11269" name="Picture 13">
            <a:extLst>
              <a:ext uri="{FF2B5EF4-FFF2-40B4-BE49-F238E27FC236}">
                <a16:creationId xmlns:a16="http://schemas.microsoft.com/office/drawing/2014/main" xmlns="" id="{EE718EDF-3C0A-467B-A65A-591F9E6E0FB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2743200"/>
            <a:ext cx="6969125" cy="214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40</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2750468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83"/>
                                        </p:tgtEl>
                                        <p:attrNameLst>
                                          <p:attrName>style.visibility</p:attrName>
                                        </p:attrNameLst>
                                      </p:cBhvr>
                                      <p:to>
                                        <p:strVal val="visible"/>
                                      </p:to>
                                    </p:set>
                                    <p:animEffect transition="in" filter="wipe(left)">
                                      <p:cBhvr>
                                        <p:cTn id="7"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C70EF0CD-3155-46D6-B3D2-A6983800CE05}"/>
              </a:ext>
            </a:extLst>
          </p:cNvPr>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Задача Эйлера</a:t>
            </a:r>
          </a:p>
        </p:txBody>
      </p:sp>
      <p:pic>
        <p:nvPicPr>
          <p:cNvPr id="3075" name="Picture 39">
            <a:extLst>
              <a:ext uri="{FF2B5EF4-FFF2-40B4-BE49-F238E27FC236}">
                <a16:creationId xmlns:a16="http://schemas.microsoft.com/office/drawing/2014/main" xmlns="" id="{E28716DA-27BA-44CC-BCB1-672DC58245F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2209800"/>
            <a:ext cx="3305175" cy="2195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6" name="Text Box 43">
            <a:extLst>
              <a:ext uri="{FF2B5EF4-FFF2-40B4-BE49-F238E27FC236}">
                <a16:creationId xmlns:a16="http://schemas.microsoft.com/office/drawing/2014/main" xmlns="" id="{E122C25D-6935-4475-AF2C-24DE5CD8EE71}"/>
              </a:ext>
            </a:extLst>
          </p:cNvPr>
          <p:cNvSpPr txBox="1">
            <a:spLocks noChangeArrowheads="1"/>
          </p:cNvSpPr>
          <p:nvPr/>
        </p:nvSpPr>
        <p:spPr bwMode="auto">
          <a:xfrm>
            <a:off x="76200" y="609600"/>
            <a:ext cx="90678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b="1" dirty="0">
                <a:solidFill>
                  <a:srgbClr val="FF3300"/>
                </a:solidFill>
                <a:cs typeface="Times New Roman" panose="02020603050405020304" pitchFamily="18" charset="0"/>
              </a:rPr>
              <a:t>	</a:t>
            </a:r>
            <a:r>
              <a:rPr lang="ru-RU" altLang="ru-RU" sz="2800" dirty="0">
                <a:solidFill>
                  <a:srgbClr val="FF3300"/>
                </a:solidFill>
                <a:cs typeface="Times New Roman" panose="02020603050405020304" pitchFamily="18" charset="0"/>
              </a:rPr>
              <a:t>Задача.</a:t>
            </a:r>
            <a:r>
              <a:rPr lang="ru-RU" altLang="ru-RU" sz="2800" b="1" dirty="0">
                <a:solidFill>
                  <a:schemeClr val="accent1"/>
                </a:solidFill>
                <a:cs typeface="Times New Roman" panose="02020603050405020304" pitchFamily="18" charset="0"/>
              </a:rPr>
              <a:t> </a:t>
            </a:r>
            <a:r>
              <a:rPr lang="ru-RU" altLang="ru-RU" sz="2800" dirty="0">
                <a:cs typeface="Times New Roman" panose="02020603050405020304" pitchFamily="18" charset="0"/>
              </a:rPr>
              <a:t>Три соседа имеют три общих колодца. Можно ли провести непересекающиеся дорожки </a:t>
            </a:r>
            <a:r>
              <a:rPr lang="ru-RU" altLang="ru-RU" sz="2800" dirty="0" smtClean="0">
                <a:cs typeface="Times New Roman" panose="02020603050405020304" pitchFamily="18" charset="0"/>
              </a:rPr>
              <a:t>от</a:t>
            </a:r>
            <a:r>
              <a:rPr lang="ru-RU" sz="2800" dirty="0" smtClean="0"/>
              <a:t> </a:t>
            </a:r>
            <a:r>
              <a:rPr lang="ru-RU" altLang="ru-RU" sz="2800" dirty="0" smtClean="0">
                <a:cs typeface="Times New Roman" panose="02020603050405020304" pitchFamily="18" charset="0"/>
              </a:rPr>
              <a:t>каждого </a:t>
            </a:r>
            <a:r>
              <a:rPr lang="ru-RU" altLang="ru-RU" sz="2800" dirty="0">
                <a:cs typeface="Times New Roman" panose="02020603050405020304" pitchFamily="18" charset="0"/>
              </a:rPr>
              <a:t>дома к каждому колодцу?</a:t>
            </a:r>
          </a:p>
        </p:txBody>
      </p:sp>
      <p:grpSp>
        <p:nvGrpSpPr>
          <p:cNvPr id="4" name="Группа 3">
            <a:extLst>
              <a:ext uri="{FF2B5EF4-FFF2-40B4-BE49-F238E27FC236}">
                <a16:creationId xmlns:a16="http://schemas.microsoft.com/office/drawing/2014/main" xmlns="" id="{FE0453D9-0D86-4B09-9F57-60C3B775D1F0}"/>
              </a:ext>
            </a:extLst>
          </p:cNvPr>
          <p:cNvGrpSpPr>
            <a:grpSpLocks/>
          </p:cNvGrpSpPr>
          <p:nvPr/>
        </p:nvGrpSpPr>
        <p:grpSpPr bwMode="auto">
          <a:xfrm>
            <a:off x="97864" y="1999709"/>
            <a:ext cx="9046136" cy="4875212"/>
            <a:chOff x="0" y="1982788"/>
            <a:chExt cx="9046136" cy="4875212"/>
          </a:xfrm>
        </p:grpSpPr>
        <p:sp>
          <p:nvSpPr>
            <p:cNvPr id="3078" name="Text Box 36">
              <a:extLst>
                <a:ext uri="{FF2B5EF4-FFF2-40B4-BE49-F238E27FC236}">
                  <a16:creationId xmlns:a16="http://schemas.microsoft.com/office/drawing/2014/main" xmlns="" id="{08F8FA7E-345B-43AB-8EF4-9680DDF9DF83}"/>
                </a:ext>
              </a:extLst>
            </p:cNvPr>
            <p:cNvSpPr txBox="1">
              <a:spLocks noChangeArrowheads="1"/>
            </p:cNvSpPr>
            <p:nvPr/>
          </p:nvSpPr>
          <p:spPr bwMode="auto">
            <a:xfrm>
              <a:off x="0" y="5057775"/>
              <a:ext cx="9046136"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cs typeface="Times New Roman" panose="02020603050405020304" pitchFamily="18" charset="0"/>
                </a:rPr>
                <a:t>	Т</a:t>
              </a:r>
              <a:r>
                <a:rPr lang="ru-RU" altLang="ru-RU" sz="2800" dirty="0"/>
                <a:t>о, что не получилось на рисунке, не является доказательством невозможности соединения дорожками домиков и колодцев. Для доказательства воспользуемся следующей теоремой Эйлера.</a:t>
              </a:r>
              <a:endParaRPr lang="ru-RU" altLang="ru-RU" sz="2800" dirty="0">
                <a:cs typeface="Times New Roman" panose="02020603050405020304" pitchFamily="18" charset="0"/>
              </a:endParaRPr>
            </a:p>
          </p:txBody>
        </p:sp>
        <p:pic>
          <p:nvPicPr>
            <p:cNvPr id="3079" name="Рисунок 2">
              <a:extLst>
                <a:ext uri="{FF2B5EF4-FFF2-40B4-BE49-F238E27FC236}">
                  <a16:creationId xmlns:a16="http://schemas.microsoft.com/office/drawing/2014/main" xmlns="" id="{1857CC5A-9DD2-4FED-B46F-75EDE56CFCB6}"/>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98320" y="1982788"/>
              <a:ext cx="4470933" cy="3228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41</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305266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xmlns="" id="{4AB87EC7-EA70-4940-BF6C-473A7BD942A9}"/>
              </a:ext>
            </a:extLst>
          </p:cNvPr>
          <p:cNvSpPr txBox="1">
            <a:spLocks noChangeArrowheads="1"/>
          </p:cNvSpPr>
          <p:nvPr/>
        </p:nvSpPr>
        <p:spPr bwMode="auto">
          <a:xfrm>
            <a:off x="0" y="116632"/>
            <a:ext cx="9067800" cy="3908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Решение. </a:t>
            </a:r>
            <a:r>
              <a:rPr lang="ru-RU" altLang="ru-RU" sz="2400" dirty="0"/>
              <a:t>Предположим, что м</a:t>
            </a:r>
            <a:r>
              <a:rPr lang="ru-RU" altLang="ru-RU" sz="2400" dirty="0">
                <a:cs typeface="Times New Roman" panose="02020603050405020304" pitchFamily="18" charset="0"/>
              </a:rPr>
              <a:t>ожно провести непересекающиеся дорожки от каждого дома к каждому колодцу</a:t>
            </a:r>
            <a:r>
              <a:rPr lang="ru-RU" altLang="ru-RU" sz="2400" dirty="0"/>
              <a:t>. Рассмотрим граф, вершинами которого являются домики </a:t>
            </a:r>
            <a:r>
              <a:rPr lang="ru-RU" altLang="ru-RU" sz="2400" dirty="0" smtClean="0"/>
              <a:t>и</a:t>
            </a:r>
            <a:r>
              <a:rPr lang="ru-RU" sz="2400" dirty="0" smtClean="0"/>
              <a:t> </a:t>
            </a:r>
            <a:r>
              <a:rPr lang="ru-RU" altLang="ru-RU" sz="2400" dirty="0" smtClean="0"/>
              <a:t>колодцы</a:t>
            </a:r>
            <a:r>
              <a:rPr lang="ru-RU" altLang="ru-RU" sz="2400" dirty="0"/>
              <a:t>, а </a:t>
            </a:r>
            <a:r>
              <a:rPr lang="ru-RU" altLang="ru-RU" sz="2400" dirty="0" smtClean="0"/>
              <a:t>рёбрами </a:t>
            </a:r>
            <a:r>
              <a:rPr lang="ru-RU" altLang="ru-RU" sz="2400" dirty="0"/>
              <a:t>– дорожки. У него В = 6, Р = 9 и</a:t>
            </a:r>
            <a:r>
              <a:rPr lang="ru-RU" altLang="ru-RU" sz="2400" dirty="0" smtClean="0"/>
              <a:t>,</a:t>
            </a:r>
            <a:r>
              <a:rPr lang="ru-RU" sz="2400" dirty="0" smtClean="0"/>
              <a:t> </a:t>
            </a:r>
            <a:r>
              <a:rPr lang="ru-RU" altLang="ru-RU" sz="2400" dirty="0" smtClean="0"/>
              <a:t>следовательно</a:t>
            </a:r>
            <a:r>
              <a:rPr lang="ru-RU" altLang="ru-RU" sz="2400" dirty="0"/>
              <a:t>, Г = 5. </a:t>
            </a:r>
            <a:r>
              <a:rPr lang="ru-RU" altLang="ru-RU" sz="2400" dirty="0">
                <a:cs typeface="Times New Roman" panose="02020603050405020304" pitchFamily="18" charset="0"/>
              </a:rPr>
              <a:t>Каждая из пяти </a:t>
            </a:r>
            <a:r>
              <a:rPr lang="ru-RU" altLang="ru-RU" sz="2400" dirty="0"/>
              <a:t>областей ограничена,</a:t>
            </a:r>
            <a:r>
              <a:rPr lang="ru-RU" altLang="ru-RU" sz="2400" dirty="0">
                <a:cs typeface="Times New Roman" panose="02020603050405020304" pitchFamily="18" charset="0"/>
              </a:rPr>
              <a:t> </a:t>
            </a:r>
            <a:r>
              <a:rPr lang="ru-RU" altLang="ru-RU" sz="2400" dirty="0" smtClean="0">
                <a:cs typeface="Times New Roman" panose="02020603050405020304" pitchFamily="18" charset="0"/>
              </a:rPr>
              <a:t>по</a:t>
            </a:r>
            <a:r>
              <a:rPr lang="ru-RU" sz="2400" dirty="0" smtClean="0"/>
              <a:t> </a:t>
            </a:r>
            <a:r>
              <a:rPr lang="ru-RU" altLang="ru-RU" sz="2400" dirty="0" smtClean="0">
                <a:cs typeface="Times New Roman" panose="02020603050405020304" pitchFamily="18" charset="0"/>
              </a:rPr>
              <a:t>крайней </a:t>
            </a:r>
            <a:r>
              <a:rPr lang="ru-RU" altLang="ru-RU" sz="2400" dirty="0">
                <a:cs typeface="Times New Roman" panose="02020603050405020304" pitchFamily="18" charset="0"/>
              </a:rPr>
              <a:t>мере</a:t>
            </a:r>
            <a:r>
              <a:rPr lang="ru-RU" altLang="ru-RU" sz="2400" dirty="0"/>
              <a:t>,</a:t>
            </a:r>
            <a:r>
              <a:rPr lang="ru-RU" altLang="ru-RU" sz="2400" dirty="0">
                <a:cs typeface="Times New Roman" panose="02020603050405020304" pitchFamily="18" charset="0"/>
              </a:rPr>
              <a:t> </a:t>
            </a:r>
            <a:r>
              <a:rPr lang="ru-RU" altLang="ru-RU" sz="2400" dirty="0"/>
              <a:t>четырьмя</a:t>
            </a:r>
            <a:r>
              <a:rPr lang="ru-RU" altLang="ru-RU" sz="2400" dirty="0">
                <a:cs typeface="Times New Roman" panose="02020603050405020304" pitchFamily="18" charset="0"/>
              </a:rPr>
              <a:t> </a:t>
            </a:r>
            <a:r>
              <a:rPr lang="ru-RU" altLang="ru-RU" sz="2400" dirty="0" smtClean="0">
                <a:cs typeface="Times New Roman" panose="02020603050405020304" pitchFamily="18" charset="0"/>
              </a:rPr>
              <a:t>рёбра</a:t>
            </a:r>
            <a:r>
              <a:rPr lang="ru-RU" altLang="ru-RU" sz="2400" dirty="0" smtClean="0"/>
              <a:t>ми</a:t>
            </a:r>
            <a:r>
              <a:rPr lang="ru-RU" altLang="ru-RU" sz="2400" dirty="0">
                <a:cs typeface="Times New Roman" panose="02020603050405020304" pitchFamily="18" charset="0"/>
              </a:rPr>
              <a:t>, поскольку, по условию задачи, ни одна из дорожек не должна непосредственно соединять два дома или два колодца. Так как каждое ребро </a:t>
            </a:r>
            <a:r>
              <a:rPr lang="ru-RU" altLang="ru-RU" sz="2400" dirty="0"/>
              <a:t>разделяет</a:t>
            </a:r>
            <a:r>
              <a:rPr lang="ru-RU" altLang="ru-RU" sz="2400" dirty="0">
                <a:cs typeface="Times New Roman" panose="02020603050405020304" pitchFamily="18" charset="0"/>
              </a:rPr>
              <a:t> </a:t>
            </a:r>
            <a:r>
              <a:rPr lang="ru-RU" altLang="ru-RU" sz="2400" dirty="0"/>
              <a:t>две области</a:t>
            </a:r>
            <a:r>
              <a:rPr lang="ru-RU" altLang="ru-RU" sz="2400" dirty="0">
                <a:cs typeface="Times New Roman" panose="02020603050405020304" pitchFamily="18" charset="0"/>
              </a:rPr>
              <a:t>, </a:t>
            </a:r>
            <a:r>
              <a:rPr lang="ru-RU" altLang="ru-RU" sz="2400" dirty="0" smtClean="0">
                <a:cs typeface="Times New Roman" panose="02020603050405020304" pitchFamily="18" charset="0"/>
              </a:rPr>
              <a:t>то</a:t>
            </a:r>
            <a:r>
              <a:rPr lang="ru-RU" sz="2400" dirty="0" smtClean="0"/>
              <a:t> </a:t>
            </a:r>
            <a:r>
              <a:rPr lang="ru-RU" altLang="ru-RU" sz="2400" dirty="0" smtClean="0">
                <a:cs typeface="Times New Roman" panose="02020603050405020304" pitchFamily="18" charset="0"/>
              </a:rPr>
              <a:t>количество рёбер </a:t>
            </a:r>
            <a:r>
              <a:rPr lang="ru-RU" altLang="ru-RU" sz="2400" dirty="0">
                <a:cs typeface="Times New Roman" panose="02020603050405020304" pitchFamily="18" charset="0"/>
              </a:rPr>
              <a:t>должно быть не меньше (5∙4)/2 = 10, </a:t>
            </a:r>
            <a:r>
              <a:rPr lang="ru-RU" altLang="ru-RU" sz="2400" dirty="0" smtClean="0">
                <a:cs typeface="Times New Roman" panose="02020603050405020304" pitchFamily="18" charset="0"/>
              </a:rPr>
              <a:t>что</a:t>
            </a:r>
            <a:r>
              <a:rPr lang="ru-RU" sz="2400" dirty="0" smtClean="0"/>
              <a:t> </a:t>
            </a:r>
            <a:r>
              <a:rPr lang="ru-RU" altLang="ru-RU" sz="2400" dirty="0" smtClean="0">
                <a:cs typeface="Times New Roman" panose="02020603050405020304" pitchFamily="18" charset="0"/>
              </a:rPr>
              <a:t>противоречит </a:t>
            </a:r>
            <a:r>
              <a:rPr lang="ru-RU" altLang="ru-RU" sz="2400" dirty="0"/>
              <a:t>тому, что их </a:t>
            </a:r>
            <a:r>
              <a:rPr lang="ru-RU" altLang="ru-RU" sz="2400" dirty="0">
                <a:cs typeface="Times New Roman" panose="02020603050405020304" pitchFamily="18" charset="0"/>
              </a:rPr>
              <a:t>число равно 9. </a:t>
            </a:r>
          </a:p>
        </p:txBody>
      </p:sp>
      <p:pic>
        <p:nvPicPr>
          <p:cNvPr id="9220" name="Рисунок 1">
            <a:extLst>
              <a:ext uri="{FF2B5EF4-FFF2-40B4-BE49-F238E27FC236}">
                <a16:creationId xmlns:a16="http://schemas.microsoft.com/office/drawing/2014/main" xmlns="" id="{EF6795F2-93BC-4054-9A0B-E37698DF0F0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513" y="4068763"/>
            <a:ext cx="3822700" cy="276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42</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xmlns="" id="{187D990A-EC9F-4844-847A-1C0D309B9BA0}"/>
              </a:ext>
            </a:extLst>
          </p:cNvPr>
          <p:cNvSpPr txBox="1">
            <a:spLocks noChangeArrowheads="1"/>
          </p:cNvSpPr>
          <p:nvPr/>
        </p:nvSpPr>
        <p:spPr bwMode="auto">
          <a:xfrm>
            <a:off x="0" y="838200"/>
            <a:ext cx="9144000" cy="206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en-US" altLang="ru-RU" dirty="0"/>
              <a:t>2</a:t>
            </a:r>
            <a:r>
              <a:rPr lang="ru-RU" altLang="ru-RU" dirty="0"/>
              <a:t>. Два соседа имеют: а) три общих колодца; б</a:t>
            </a:r>
            <a:r>
              <a:rPr lang="ru-RU" altLang="ru-RU" dirty="0" smtClean="0"/>
              <a:t>)</a:t>
            </a:r>
            <a:r>
              <a:rPr lang="ru-RU" dirty="0" smtClean="0"/>
              <a:t> </a:t>
            </a:r>
            <a:r>
              <a:rPr lang="ru-RU" altLang="ru-RU" dirty="0" smtClean="0"/>
              <a:t>четыре </a:t>
            </a:r>
            <a:r>
              <a:rPr lang="ru-RU" altLang="ru-RU" dirty="0"/>
              <a:t>общих колодца. Можно ли провести непересекающиеся дорожки от каждого дома </a:t>
            </a:r>
            <a:r>
              <a:rPr lang="ru-RU" altLang="ru-RU" dirty="0" smtClean="0"/>
              <a:t>к</a:t>
            </a:r>
            <a:r>
              <a:rPr lang="ru-RU" dirty="0" smtClean="0"/>
              <a:t> </a:t>
            </a:r>
            <a:r>
              <a:rPr lang="ru-RU" altLang="ru-RU" dirty="0" smtClean="0"/>
              <a:t>каждому </a:t>
            </a:r>
            <a:r>
              <a:rPr lang="ru-RU" altLang="ru-RU" dirty="0"/>
              <a:t>колодцу?</a:t>
            </a:r>
          </a:p>
        </p:txBody>
      </p:sp>
      <p:pic>
        <p:nvPicPr>
          <p:cNvPr id="15363" name="Picture 4">
            <a:extLst>
              <a:ext uri="{FF2B5EF4-FFF2-40B4-BE49-F238E27FC236}">
                <a16:creationId xmlns:a16="http://schemas.microsoft.com/office/drawing/2014/main" xmlns="" id="{88100C17-097C-4D67-99F0-8F2873D4C14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3124200"/>
            <a:ext cx="7769225"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53957" name="Group 5">
            <a:extLst>
              <a:ext uri="{FF2B5EF4-FFF2-40B4-BE49-F238E27FC236}">
                <a16:creationId xmlns:a16="http://schemas.microsoft.com/office/drawing/2014/main" xmlns="" id="{CA0FE902-5428-4A0A-AB05-8F9B7681C47B}"/>
              </a:ext>
            </a:extLst>
          </p:cNvPr>
          <p:cNvGrpSpPr>
            <a:grpSpLocks/>
          </p:cNvGrpSpPr>
          <p:nvPr/>
        </p:nvGrpSpPr>
        <p:grpSpPr bwMode="auto">
          <a:xfrm>
            <a:off x="533400" y="3124200"/>
            <a:ext cx="7907338" cy="3094038"/>
            <a:chOff x="336" y="1968"/>
            <a:chExt cx="4981" cy="1949"/>
          </a:xfrm>
        </p:grpSpPr>
        <p:sp>
          <p:nvSpPr>
            <p:cNvPr id="15365" name="Text Box 6">
              <a:extLst>
                <a:ext uri="{FF2B5EF4-FFF2-40B4-BE49-F238E27FC236}">
                  <a16:creationId xmlns:a16="http://schemas.microsoft.com/office/drawing/2014/main" xmlns="" id="{C816D35C-E979-4B1A-B2F4-85DD24117EF5}"/>
                </a:ext>
              </a:extLst>
            </p:cNvPr>
            <p:cNvSpPr txBox="1">
              <a:spLocks noChangeArrowheads="1"/>
            </p:cNvSpPr>
            <p:nvPr/>
          </p:nvSpPr>
          <p:spPr bwMode="auto">
            <a:xfrm>
              <a:off x="384" y="3552"/>
              <a:ext cx="25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а), б) </a:t>
              </a:r>
              <a:r>
                <a:rPr lang="ru-RU" altLang="ru-RU" dirty="0" smtClean="0"/>
                <a:t>да</a:t>
              </a:r>
              <a:r>
                <a:rPr lang="ru-RU" altLang="ru-RU" dirty="0"/>
                <a:t>.</a:t>
              </a:r>
            </a:p>
          </p:txBody>
        </p:sp>
        <p:pic>
          <p:nvPicPr>
            <p:cNvPr id="15366" name="Picture 7">
              <a:extLst>
                <a:ext uri="{FF2B5EF4-FFF2-40B4-BE49-F238E27FC236}">
                  <a16:creationId xmlns:a16="http://schemas.microsoft.com/office/drawing/2014/main" xmlns="" id="{C8C5470B-4C81-4C82-A9A9-C2A8FFF77CF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6" y="1968"/>
              <a:ext cx="4981" cy="1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43</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3957"/>
                                        </p:tgtEl>
                                        <p:attrNameLst>
                                          <p:attrName>style.visibility</p:attrName>
                                        </p:attrNameLst>
                                      </p:cBhvr>
                                      <p:to>
                                        <p:strVal val="visible"/>
                                      </p:to>
                                    </p:set>
                                    <p:animEffect transition="in" filter="wipe(up)">
                                      <p:cBhvr>
                                        <p:cTn id="7" dur="500"/>
                                        <p:tgtEl>
                                          <p:spTgt spid="25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xmlns="" id="{5A994CF8-B942-439F-B56B-3041F98AD921}"/>
              </a:ext>
            </a:extLst>
          </p:cNvPr>
          <p:cNvSpPr txBox="1">
            <a:spLocks noChangeArrowheads="1"/>
          </p:cNvSpPr>
          <p:nvPr/>
        </p:nvSpPr>
        <p:spPr bwMode="auto">
          <a:xfrm>
            <a:off x="0" y="838200"/>
            <a:ext cx="8991600" cy="206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en-US" altLang="ru-RU" dirty="0"/>
              <a:t>3</a:t>
            </a:r>
            <a:r>
              <a:rPr lang="ru-RU" altLang="ru-RU" dirty="0"/>
              <a:t>. Три соседа имеют: а) два общих колодца; б) четыре общих колодца. Можно ли провести непересекающиеся дорожки от каждого дома </a:t>
            </a:r>
            <a:r>
              <a:rPr lang="ru-RU" altLang="ru-RU" dirty="0" smtClean="0"/>
              <a:t>к</a:t>
            </a:r>
            <a:r>
              <a:rPr lang="ru-RU" dirty="0" smtClean="0"/>
              <a:t> </a:t>
            </a:r>
            <a:r>
              <a:rPr lang="ru-RU" altLang="ru-RU" dirty="0" smtClean="0"/>
              <a:t>каждому </a:t>
            </a:r>
            <a:r>
              <a:rPr lang="ru-RU" altLang="ru-RU" dirty="0"/>
              <a:t>колодцу?</a:t>
            </a:r>
          </a:p>
        </p:txBody>
      </p:sp>
      <p:pic>
        <p:nvPicPr>
          <p:cNvPr id="17411" name="Picture 4">
            <a:extLst>
              <a:ext uri="{FF2B5EF4-FFF2-40B4-BE49-F238E27FC236}">
                <a16:creationId xmlns:a16="http://schemas.microsoft.com/office/drawing/2014/main" xmlns="" id="{4D9C0CE9-6992-4765-A3BD-86C0E7C5EA6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3200400"/>
            <a:ext cx="7704138" cy="201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56005" name="Group 5">
            <a:extLst>
              <a:ext uri="{FF2B5EF4-FFF2-40B4-BE49-F238E27FC236}">
                <a16:creationId xmlns:a16="http://schemas.microsoft.com/office/drawing/2014/main" xmlns="" id="{8C5F6E4C-4195-443C-B574-FC67A9EAA245}"/>
              </a:ext>
            </a:extLst>
          </p:cNvPr>
          <p:cNvGrpSpPr>
            <a:grpSpLocks/>
          </p:cNvGrpSpPr>
          <p:nvPr/>
        </p:nvGrpSpPr>
        <p:grpSpPr bwMode="auto">
          <a:xfrm>
            <a:off x="609600" y="3124200"/>
            <a:ext cx="7780338" cy="3094038"/>
            <a:chOff x="384" y="1968"/>
            <a:chExt cx="4901" cy="1949"/>
          </a:xfrm>
        </p:grpSpPr>
        <p:sp>
          <p:nvSpPr>
            <p:cNvPr id="17413" name="Text Box 6">
              <a:extLst>
                <a:ext uri="{FF2B5EF4-FFF2-40B4-BE49-F238E27FC236}">
                  <a16:creationId xmlns:a16="http://schemas.microsoft.com/office/drawing/2014/main" xmlns="" id="{F77D31B2-467E-4979-BEBF-C624758203D6}"/>
                </a:ext>
              </a:extLst>
            </p:cNvPr>
            <p:cNvSpPr txBox="1">
              <a:spLocks noChangeArrowheads="1"/>
            </p:cNvSpPr>
            <p:nvPr/>
          </p:nvSpPr>
          <p:spPr bwMode="auto">
            <a:xfrm>
              <a:off x="384" y="3552"/>
              <a:ext cx="25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а) </a:t>
              </a:r>
              <a:r>
                <a:rPr lang="ru-RU" altLang="ru-RU" dirty="0" smtClean="0"/>
                <a:t>да</a:t>
              </a:r>
              <a:r>
                <a:rPr lang="ru-RU" altLang="ru-RU" dirty="0"/>
                <a:t>; б) нет.</a:t>
              </a:r>
            </a:p>
          </p:txBody>
        </p:sp>
        <p:pic>
          <p:nvPicPr>
            <p:cNvPr id="17414" name="Picture 7">
              <a:extLst>
                <a:ext uri="{FF2B5EF4-FFF2-40B4-BE49-F238E27FC236}">
                  <a16:creationId xmlns:a16="http://schemas.microsoft.com/office/drawing/2014/main" xmlns="" id="{4E71ECA0-CC49-4C03-A31F-8AB7CBCF28B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 y="1968"/>
              <a:ext cx="4853" cy="1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44</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wipe(up)">
                                      <p:cBhvr>
                                        <p:cTn id="7" dur="500"/>
                                        <p:tgtEl>
                                          <p:spTgt spid="25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xmlns="" id="{2334C59D-C204-4F54-BCCC-5EFE6F970DA4}"/>
              </a:ext>
            </a:extLst>
          </p:cNvPr>
          <p:cNvSpPr txBox="1">
            <a:spLocks noChangeArrowheads="1"/>
          </p:cNvSpPr>
          <p:nvPr/>
        </p:nvSpPr>
        <p:spPr bwMode="auto">
          <a:xfrm>
            <a:off x="0" y="533400"/>
            <a:ext cx="8991600" cy="2554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en-US" altLang="ru-RU" dirty="0"/>
              <a:t>4</a:t>
            </a:r>
            <a:r>
              <a:rPr lang="ru-RU" altLang="ru-RU" dirty="0"/>
              <a:t>. Четыре соседа имеют четыре общих колодца. Можно ли провести непересекающиеся дорожки так, чтобы каждый домик был </a:t>
            </a:r>
            <a:r>
              <a:rPr lang="ru-RU" altLang="ru-RU" dirty="0" smtClean="0"/>
              <a:t>соединён </a:t>
            </a:r>
            <a:r>
              <a:rPr lang="ru-RU" altLang="ru-RU" dirty="0"/>
              <a:t>с тремя колодцами и каждый колодец </a:t>
            </a:r>
            <a:r>
              <a:rPr lang="ru-RU" altLang="ru-RU" dirty="0" smtClean="0"/>
              <a:t>соединён с</a:t>
            </a:r>
            <a:r>
              <a:rPr lang="ru-RU" dirty="0" smtClean="0"/>
              <a:t> </a:t>
            </a:r>
            <a:r>
              <a:rPr lang="ru-RU" altLang="ru-RU" dirty="0" smtClean="0"/>
              <a:t>тремя </a:t>
            </a:r>
            <a:r>
              <a:rPr lang="ru-RU" altLang="ru-RU" dirty="0"/>
              <a:t>домиками?</a:t>
            </a:r>
          </a:p>
        </p:txBody>
      </p:sp>
      <p:grpSp>
        <p:nvGrpSpPr>
          <p:cNvPr id="5" name="Group 10">
            <a:extLst>
              <a:ext uri="{FF2B5EF4-FFF2-40B4-BE49-F238E27FC236}">
                <a16:creationId xmlns="" xmlns:a16="http://schemas.microsoft.com/office/drawing/2014/main" id="{AC63EA7D-7FA6-4A2E-AF97-4060BE74F45D}"/>
              </a:ext>
            </a:extLst>
          </p:cNvPr>
          <p:cNvGrpSpPr>
            <a:grpSpLocks/>
          </p:cNvGrpSpPr>
          <p:nvPr/>
        </p:nvGrpSpPr>
        <p:grpSpPr bwMode="auto">
          <a:xfrm>
            <a:off x="685800" y="3048000"/>
            <a:ext cx="5486400" cy="3017838"/>
            <a:chOff x="384" y="2208"/>
            <a:chExt cx="3456" cy="1901"/>
          </a:xfrm>
        </p:grpSpPr>
        <p:sp>
          <p:nvSpPr>
            <p:cNvPr id="6" name="Text Box 6">
              <a:extLst>
                <a:ext uri="{FF2B5EF4-FFF2-40B4-BE49-F238E27FC236}">
                  <a16:creationId xmlns="" xmlns:a16="http://schemas.microsoft.com/office/drawing/2014/main" id="{F99434E6-DBAF-40CE-8CCE-F7394C054FDA}"/>
                </a:ext>
              </a:extLst>
            </p:cNvPr>
            <p:cNvSpPr txBox="1">
              <a:spLocks noChangeArrowheads="1"/>
            </p:cNvSpPr>
            <p:nvPr/>
          </p:nvSpPr>
          <p:spPr bwMode="auto">
            <a:xfrm>
              <a:off x="384" y="3744"/>
              <a:ext cx="2544" cy="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Да.</a:t>
              </a:r>
            </a:p>
          </p:txBody>
        </p:sp>
        <p:graphicFrame>
          <p:nvGraphicFramePr>
            <p:cNvPr id="7" name="Object 9">
              <a:extLst>
                <a:ext uri="{FF2B5EF4-FFF2-40B4-BE49-F238E27FC236}">
                  <a16:creationId xmlns="" xmlns:a16="http://schemas.microsoft.com/office/drawing/2014/main" id="{2A10C3DC-FA31-446D-91DD-5F1E429A6B99}"/>
                </a:ext>
              </a:extLst>
            </p:cNvPr>
            <p:cNvGraphicFramePr>
              <a:graphicFrameLocks noChangeAspect="1"/>
            </p:cNvGraphicFramePr>
            <p:nvPr/>
          </p:nvGraphicFramePr>
          <p:xfrm>
            <a:off x="2016" y="2208"/>
            <a:ext cx="1824" cy="1800"/>
          </p:xfrm>
          <a:graphic>
            <a:graphicData uri="http://schemas.openxmlformats.org/presentationml/2006/ole">
              <p:oleObj spid="_x0000_s46081" name="Точечный рисунок" r:id="rId4" imgW="2895238" imgH="2857899" progId="PBrush">
                <p:embed/>
              </p:oleObj>
            </a:graphicData>
          </a:graphic>
        </p:graphicFrame>
      </p:grpSp>
      <p:sp>
        <p:nvSpPr>
          <p:cNvPr id="8"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45</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xmlns="" id="{A8D677AE-51D9-4BF1-ACE5-ACE5D7C3A29C}"/>
              </a:ext>
            </a:extLst>
          </p:cNvPr>
          <p:cNvSpPr txBox="1">
            <a:spLocks noChangeArrowheads="1"/>
          </p:cNvSpPr>
          <p:nvPr/>
        </p:nvSpPr>
        <p:spPr bwMode="auto">
          <a:xfrm>
            <a:off x="0" y="685800"/>
            <a:ext cx="9144000" cy="2554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en-US" altLang="ru-RU" dirty="0"/>
              <a:t>5</a:t>
            </a:r>
            <a:r>
              <a:rPr lang="ru-RU" altLang="ru-RU" dirty="0"/>
              <a:t>. Имеется 100 домиков и 100 колодцев. Можно ли провести непересекающиеся дорожки так, чтобы каждый домик был </a:t>
            </a:r>
            <a:r>
              <a:rPr lang="ru-RU" altLang="ru-RU" dirty="0" smtClean="0"/>
              <a:t>соединён </a:t>
            </a:r>
            <a:r>
              <a:rPr lang="ru-RU" altLang="ru-RU" dirty="0"/>
              <a:t>с тремя колодцами и каждый колодец </a:t>
            </a:r>
            <a:r>
              <a:rPr lang="ru-RU" altLang="ru-RU" dirty="0" smtClean="0"/>
              <a:t>соединён </a:t>
            </a:r>
            <a:r>
              <a:rPr lang="ru-RU" altLang="ru-RU" dirty="0"/>
              <a:t>с тремя домиками?</a:t>
            </a:r>
          </a:p>
        </p:txBody>
      </p:sp>
      <p:sp>
        <p:nvSpPr>
          <p:cNvPr id="40964" name="Text Box 6">
            <a:extLst>
              <a:ext uri="{FF2B5EF4-FFF2-40B4-BE49-F238E27FC236}">
                <a16:creationId xmlns:a16="http://schemas.microsoft.com/office/drawing/2014/main" xmlns="" id="{E0ACE490-DB2F-4447-A7F8-84DBFAA17A46}"/>
              </a:ext>
            </a:extLst>
          </p:cNvPr>
          <p:cNvSpPr txBox="1">
            <a:spLocks noChangeArrowheads="1"/>
          </p:cNvSpPr>
          <p:nvPr/>
        </p:nvSpPr>
        <p:spPr bwMode="auto">
          <a:xfrm>
            <a:off x="0" y="3505200"/>
            <a:ext cx="9144000" cy="2246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rPr>
              <a:t>	Ответ.</a:t>
            </a:r>
            <a:r>
              <a:rPr lang="ru-RU" altLang="ru-RU" sz="2800" dirty="0">
                <a:solidFill>
                  <a:schemeClr val="accent1"/>
                </a:solidFill>
              </a:rPr>
              <a:t> </a:t>
            </a:r>
            <a:r>
              <a:rPr lang="ru-RU" altLang="ru-RU" sz="2800" dirty="0"/>
              <a:t>Да. </a:t>
            </a:r>
            <a:r>
              <a:rPr lang="ru-RU" altLang="ru-RU" sz="2800" dirty="0" smtClean="0"/>
              <a:t>Разобьём </a:t>
            </a:r>
            <a:r>
              <a:rPr lang="ru-RU" altLang="ru-RU" sz="2800" dirty="0"/>
              <a:t>домики и колодцы на 25 групп по 4 домика и 4 колодца в каждой. В этих группах, согласно упражнению 5, можно провести дорожки. Следовательно, дорожки можно провести для всех домиков и колодцев.</a:t>
            </a:r>
          </a:p>
        </p:txBody>
      </p:sp>
      <p:sp>
        <p:nvSpPr>
          <p:cNvPr id="4"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46</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93637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left)">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xmlns="" id="{55CDE9FB-94F3-4F3E-B762-70B6840E8AF8}"/>
              </a:ext>
            </a:extLst>
          </p:cNvPr>
          <p:cNvSpPr txBox="1">
            <a:spLocks noChangeArrowheads="1"/>
          </p:cNvSpPr>
          <p:nvPr/>
        </p:nvSpPr>
        <p:spPr bwMode="auto">
          <a:xfrm>
            <a:off x="0" y="609600"/>
            <a:ext cx="91440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en-US" altLang="ru-RU" sz="2800" dirty="0"/>
              <a:t>6</a:t>
            </a:r>
            <a:r>
              <a:rPr lang="ru-RU" altLang="ru-RU" sz="2800" dirty="0"/>
              <a:t>. Докажите, что пять домиков нельзя соединить непересекающимися дорожками так, чтобы каждый домик был соединён со всеми другими домиками.</a:t>
            </a:r>
          </a:p>
        </p:txBody>
      </p:sp>
      <p:pic>
        <p:nvPicPr>
          <p:cNvPr id="21507" name="Picture 5">
            <a:extLst>
              <a:ext uri="{FF2B5EF4-FFF2-40B4-BE49-F238E27FC236}">
                <a16:creationId xmlns:a16="http://schemas.microsoft.com/office/drawing/2014/main" xmlns="" id="{125AC434-0305-406F-AC98-4A7FC5CA21A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2514600"/>
            <a:ext cx="3462338" cy="281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273" name="Group 9">
            <a:extLst>
              <a:ext uri="{FF2B5EF4-FFF2-40B4-BE49-F238E27FC236}">
                <a16:creationId xmlns:a16="http://schemas.microsoft.com/office/drawing/2014/main" xmlns="" id="{A6E200B8-5B9C-4D2A-996A-E781E224177F}"/>
              </a:ext>
            </a:extLst>
          </p:cNvPr>
          <p:cNvGrpSpPr>
            <a:grpSpLocks/>
          </p:cNvGrpSpPr>
          <p:nvPr/>
        </p:nvGrpSpPr>
        <p:grpSpPr bwMode="auto">
          <a:xfrm>
            <a:off x="76200" y="2209800"/>
            <a:ext cx="9067800" cy="4462463"/>
            <a:chOff x="48" y="1392"/>
            <a:chExt cx="5712" cy="2811"/>
          </a:xfrm>
        </p:grpSpPr>
        <p:sp>
          <p:nvSpPr>
            <p:cNvPr id="21509" name="Text Box 6">
              <a:extLst>
                <a:ext uri="{FF2B5EF4-FFF2-40B4-BE49-F238E27FC236}">
                  <a16:creationId xmlns:a16="http://schemas.microsoft.com/office/drawing/2014/main" xmlns="" id="{E9A20F2F-92CF-461E-A257-903B40BA16A9}"/>
                </a:ext>
              </a:extLst>
            </p:cNvPr>
            <p:cNvSpPr txBox="1">
              <a:spLocks noChangeArrowheads="1"/>
            </p:cNvSpPr>
            <p:nvPr/>
          </p:nvSpPr>
          <p:spPr bwMode="auto">
            <a:xfrm>
              <a:off x="2256" y="1392"/>
              <a:ext cx="3504" cy="2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Предположим, что это сделать можно. Тогда мы имеем связный простой граф, у которого В = 5, Р = 10 и, следовательно, </a:t>
              </a:r>
              <a:r>
                <a:rPr lang="ru-RU" altLang="ru-RU" sz="2800" dirty="0" smtClean="0"/>
                <a:t>Г</a:t>
              </a:r>
              <a:r>
                <a:rPr lang="ru-RU" sz="2800" dirty="0" smtClean="0"/>
                <a:t> </a:t>
              </a:r>
              <a:r>
                <a:rPr lang="ru-RU" altLang="ru-RU" sz="2800" dirty="0" smtClean="0"/>
                <a:t>=</a:t>
              </a:r>
              <a:r>
                <a:rPr lang="ru-RU" sz="2800" dirty="0" smtClean="0"/>
                <a:t> </a:t>
              </a:r>
              <a:r>
                <a:rPr lang="ru-RU" altLang="ru-RU" sz="2800" dirty="0" smtClean="0"/>
                <a:t>7</a:t>
              </a:r>
              <a:r>
                <a:rPr lang="ru-RU" altLang="ru-RU" sz="2800" dirty="0"/>
                <a:t>. С другой стороны, поскольку каждая область ограничена, по крайней мере тремя </a:t>
              </a:r>
              <a:r>
                <a:rPr lang="ru-RU" altLang="ru-RU" sz="2800" dirty="0" smtClean="0"/>
                <a:t>рёбрами</a:t>
              </a:r>
              <a:r>
                <a:rPr lang="ru-RU" altLang="ru-RU" sz="2800" dirty="0"/>
                <a:t>, то число </a:t>
              </a:r>
              <a:r>
                <a:rPr lang="ru-RU" altLang="ru-RU" sz="2800" dirty="0" smtClean="0"/>
                <a:t>рёбер </a:t>
              </a:r>
              <a:r>
                <a:rPr lang="ru-RU" altLang="ru-RU" sz="2800" dirty="0"/>
                <a:t>должно быть больше или </a:t>
              </a:r>
              <a:r>
                <a:rPr lang="ru-RU" altLang="ru-RU" sz="2800" dirty="0" smtClean="0"/>
                <a:t>равно.                </a:t>
              </a:r>
              <a:r>
                <a:rPr lang="ru-RU" altLang="ru-RU" sz="2800" dirty="0"/>
                <a:t>Противоречие.</a:t>
              </a:r>
            </a:p>
          </p:txBody>
        </p:sp>
        <p:pic>
          <p:nvPicPr>
            <p:cNvPr id="21511" name="Picture 8">
              <a:extLst>
                <a:ext uri="{FF2B5EF4-FFF2-40B4-BE49-F238E27FC236}">
                  <a16:creationId xmlns:a16="http://schemas.microsoft.com/office/drawing/2014/main" xmlns="" id="{02717951-027E-42ED-ACC5-28DC300F3A0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 y="1536"/>
              <a:ext cx="2181" cy="1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47</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wipe(up)">
                                      <p:cBhvr>
                                        <p:cTn id="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FDA9DBBC-C29C-4A94-817B-6A8EB338E15F}"/>
              </a:ext>
            </a:extLst>
          </p:cNvPr>
          <p:cNvSpPr>
            <a:spLocks noGrp="1" noChangeArrowheads="1"/>
          </p:cNvSpPr>
          <p:nvPr>
            <p:ph type="title"/>
          </p:nvPr>
        </p:nvSpPr>
        <p:spPr>
          <a:xfrm>
            <a:off x="685800" y="1268760"/>
            <a:ext cx="7772400" cy="1800200"/>
          </a:xfrm>
        </p:spPr>
        <p:txBody>
          <a:bodyPr/>
          <a:lstStyle/>
          <a:p>
            <a:pPr eaLnBrk="1" hangingPunct="1"/>
            <a:r>
              <a:rPr lang="ru-RU" altLang="ru-RU" sz="4800" dirty="0">
                <a:solidFill>
                  <a:srgbClr val="FF3300"/>
                </a:solidFill>
              </a:rPr>
              <a:t>Проблема четырёх красок</a:t>
            </a:r>
          </a:p>
        </p:txBody>
      </p:sp>
      <p:sp>
        <p:nvSpPr>
          <p:cNvPr id="3"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48</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6">
            <a:extLst>
              <a:ext uri="{FF2B5EF4-FFF2-40B4-BE49-F238E27FC236}">
                <a16:creationId xmlns:a16="http://schemas.microsoft.com/office/drawing/2014/main" xmlns="" id="{21789CFC-8D36-4C0F-94BC-ED09AB4D53BB}"/>
              </a:ext>
            </a:extLst>
          </p:cNvPr>
          <p:cNvSpPr txBox="1">
            <a:spLocks noChangeArrowheads="1"/>
          </p:cNvSpPr>
          <p:nvPr/>
        </p:nvSpPr>
        <p:spPr bwMode="auto">
          <a:xfrm>
            <a:off x="0" y="685800"/>
            <a:ext cx="9144000" cy="4789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chemeClr val="accent1"/>
                </a:solidFill>
              </a:rPr>
              <a:t>	</a:t>
            </a:r>
            <a:r>
              <a:rPr lang="ru-RU" altLang="ru-RU" sz="2800" dirty="0">
                <a:cs typeface="Times New Roman" panose="02020603050405020304" pitchFamily="18" charset="0"/>
              </a:rPr>
              <a:t>В 1850 году шотландский физик Фредерик </a:t>
            </a:r>
            <a:r>
              <a:rPr lang="ru-RU" altLang="ru-RU" sz="2800" dirty="0" err="1">
                <a:cs typeface="Times New Roman" panose="02020603050405020304" pitchFamily="18" charset="0"/>
              </a:rPr>
              <a:t>Гутри</a:t>
            </a:r>
            <a:r>
              <a:rPr lang="ru-RU" altLang="ru-RU" sz="2800" dirty="0">
                <a:cs typeface="Times New Roman" panose="02020603050405020304" pitchFamily="18" charset="0"/>
              </a:rPr>
              <a:t> обратил внимание на то, что задачи раскрашивания карт очень популярны среди студентов-математиков в Лондоне, а сформулировал проблему четырех красок его брат </a:t>
            </a:r>
            <a:r>
              <a:rPr lang="ru-RU" altLang="ru-RU" sz="2800" dirty="0" err="1">
                <a:cs typeface="Times New Roman" panose="02020603050405020304" pitchFamily="18" charset="0"/>
              </a:rPr>
              <a:t>Фрэнсис</a:t>
            </a:r>
            <a:r>
              <a:rPr lang="ru-RU" altLang="ru-RU" sz="2800" dirty="0">
                <a:cs typeface="Times New Roman" panose="02020603050405020304" pitchFamily="18" charset="0"/>
              </a:rPr>
              <a:t> </a:t>
            </a:r>
            <a:r>
              <a:rPr lang="ru-RU" altLang="ru-RU" sz="2800" dirty="0" err="1">
                <a:cs typeface="Times New Roman" panose="02020603050405020304" pitchFamily="18" charset="0"/>
              </a:rPr>
              <a:t>Гутри</a:t>
            </a:r>
            <a:r>
              <a:rPr lang="ru-RU" altLang="ru-RU" sz="2800" dirty="0">
                <a:cs typeface="Times New Roman" panose="02020603050405020304" pitchFamily="18" charset="0"/>
              </a:rPr>
              <a:t>, который, раскрасив карту графств Англии четырьмя </a:t>
            </a:r>
            <a:r>
              <a:rPr lang="ru-RU" altLang="ru-RU" sz="2800" dirty="0"/>
              <a:t>красками</a:t>
            </a:r>
            <a:r>
              <a:rPr lang="ru-RU" altLang="ru-RU" sz="2800" dirty="0">
                <a:cs typeface="Times New Roman" panose="02020603050405020304" pitchFamily="18" charset="0"/>
              </a:rPr>
              <a:t>, выдвинул гипотезу о том, что этого количества </a:t>
            </a:r>
            <a:r>
              <a:rPr lang="ru-RU" altLang="ru-RU" sz="2800" dirty="0"/>
              <a:t>красок</a:t>
            </a:r>
            <a:r>
              <a:rPr lang="ru-RU" altLang="ru-RU" sz="2800" dirty="0">
                <a:cs typeface="Times New Roman" panose="02020603050405020304" pitchFamily="18" charset="0"/>
              </a:rPr>
              <a:t> достаточно для раскраски любой карты. Он привлек к проблеме внимание своего преподавателя математики А.</a:t>
            </a:r>
            <a:r>
              <a:rPr lang="ru-RU" altLang="ru-RU" sz="2800" dirty="0"/>
              <a:t> </a:t>
            </a:r>
            <a:r>
              <a:rPr lang="ru-RU" altLang="ru-RU" sz="2800" dirty="0">
                <a:cs typeface="Times New Roman" panose="02020603050405020304" pitchFamily="18" charset="0"/>
              </a:rPr>
              <a:t>Де Моргана, а тот сообщил о ней своему другу В. Гамильтону и тем самым способствовал </a:t>
            </a:r>
            <a:r>
              <a:rPr lang="ru-RU" altLang="ru-RU" sz="2800" dirty="0" smtClean="0">
                <a:cs typeface="Times New Roman" panose="02020603050405020304" pitchFamily="18" charset="0"/>
              </a:rPr>
              <a:t>её </a:t>
            </a:r>
            <a:r>
              <a:rPr lang="ru-RU" altLang="ru-RU" sz="2800" dirty="0">
                <a:cs typeface="Times New Roman" panose="02020603050405020304" pitchFamily="18" charset="0"/>
              </a:rPr>
              <a:t>широкому распространению. </a:t>
            </a:r>
          </a:p>
        </p:txBody>
      </p:sp>
      <p:sp>
        <p:nvSpPr>
          <p:cNvPr id="3"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49</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2030803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 name="Рисунок 4">
            <a:extLst>
              <a:ext uri="{FF2B5EF4-FFF2-40B4-BE49-F238E27FC236}">
                <a16:creationId xmlns:a16="http://schemas.microsoft.com/office/drawing/2014/main" xmlns="" id="{6C70DCA6-CFAC-B8C9-C965-D1747F4C946F}"/>
              </a:ext>
            </a:extLst>
          </p:cNvPr>
          <p:cNvPicPr>
            <a:picLocks noChangeAspect="1"/>
          </p:cNvPicPr>
          <p:nvPr/>
        </p:nvPicPr>
        <p:blipFill>
          <a:blip r:embed="rId3" cstate="print"/>
          <a:stretch>
            <a:fillRect/>
          </a:stretch>
        </p:blipFill>
        <p:spPr>
          <a:xfrm>
            <a:off x="1835696" y="-3335"/>
            <a:ext cx="4903469" cy="6858000"/>
          </a:xfrm>
          <a:prstGeom prst="rect">
            <a:avLst/>
          </a:prstGeom>
          <a:ln>
            <a:solidFill>
              <a:schemeClr val="bg1">
                <a:lumMod val="65000"/>
              </a:schemeClr>
            </a:solidFill>
          </a:ln>
        </p:spPr>
      </p:pic>
    </p:spTree>
    <p:extLst>
      <p:ext uri="{BB962C8B-B14F-4D97-AF65-F5344CB8AC3E}">
        <p14:creationId xmlns:p14="http://schemas.microsoft.com/office/powerpoint/2010/main" xmlns="" val="3678695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051">
            <a:extLst>
              <a:ext uri="{FF2B5EF4-FFF2-40B4-BE49-F238E27FC236}">
                <a16:creationId xmlns:a16="http://schemas.microsoft.com/office/drawing/2014/main" xmlns="" id="{57C13BDA-4406-424B-B6CA-2DD96FE3C70B}"/>
              </a:ext>
            </a:extLst>
          </p:cNvPr>
          <p:cNvSpPr txBox="1">
            <a:spLocks noChangeArrowheads="1"/>
          </p:cNvSpPr>
          <p:nvPr/>
        </p:nvSpPr>
        <p:spPr bwMode="auto">
          <a:xfrm>
            <a:off x="0" y="762000"/>
            <a:ext cx="9144000" cy="5324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chemeClr val="accent1"/>
                </a:solidFill>
              </a:rPr>
              <a:t>	</a:t>
            </a:r>
            <a:r>
              <a:rPr lang="ru-RU" altLang="ru-RU" sz="2800" dirty="0"/>
              <a:t>Г</a:t>
            </a:r>
            <a:r>
              <a:rPr lang="ru-RU" altLang="ru-RU" sz="2800" dirty="0">
                <a:cs typeface="Times New Roman" panose="02020603050405020304" pitchFamily="18" charset="0"/>
              </a:rPr>
              <a:t>одом рождения проблемы </a:t>
            </a:r>
            <a:r>
              <a:rPr lang="ru-RU" altLang="ru-RU" sz="2800" dirty="0" smtClean="0">
                <a:cs typeface="Times New Roman" panose="02020603050405020304" pitchFamily="18" charset="0"/>
              </a:rPr>
              <a:t>четырёх </a:t>
            </a:r>
            <a:r>
              <a:rPr lang="ru-RU" altLang="ru-RU" sz="2800" dirty="0">
                <a:cs typeface="Times New Roman" panose="02020603050405020304" pitchFamily="18" charset="0"/>
              </a:rPr>
              <a:t>красок считается 1878 год (в некоторых изданиях указывается 1879). Именно тогда на одном из заседаний Британского географического общества выдающийся английский математик А.Кэли четко сформулировал поставленную задачу: </a:t>
            </a:r>
            <a:r>
              <a:rPr lang="ru-RU" altLang="ru-RU" sz="2800" dirty="0" smtClean="0">
                <a:cs typeface="Times New Roman" panose="02020603050405020304" pitchFamily="18" charset="0"/>
              </a:rPr>
              <a:t>«</a:t>
            </a:r>
            <a:r>
              <a:rPr lang="ru-RU" altLang="ru-RU" sz="2800" dirty="0" smtClean="0">
                <a:cs typeface="Times New Roman" panose="02020603050405020304" pitchFamily="18" charset="0"/>
              </a:rPr>
              <a:t>Доказать</a:t>
            </a:r>
            <a:r>
              <a:rPr lang="ru-RU" altLang="ru-RU" sz="2800" dirty="0">
                <a:cs typeface="Times New Roman" panose="02020603050405020304" pitchFamily="18" charset="0"/>
              </a:rPr>
              <a:t>, что любую географическую карту </a:t>
            </a:r>
            <a:r>
              <a:rPr lang="ru-RU" altLang="ru-RU" sz="2800" dirty="0" smtClean="0">
                <a:cs typeface="Times New Roman" panose="02020603050405020304" pitchFamily="18" charset="0"/>
              </a:rPr>
              <a:t>на</a:t>
            </a:r>
            <a:r>
              <a:rPr lang="ru-RU" sz="2800" dirty="0" smtClean="0"/>
              <a:t> </a:t>
            </a:r>
            <a:r>
              <a:rPr lang="ru-RU" altLang="ru-RU" sz="2800" dirty="0" smtClean="0">
                <a:cs typeface="Times New Roman" panose="02020603050405020304" pitchFamily="18" charset="0"/>
              </a:rPr>
              <a:t>плоскости </a:t>
            </a:r>
            <a:r>
              <a:rPr lang="ru-RU" altLang="ru-RU" sz="2800" dirty="0">
                <a:cs typeface="Times New Roman" panose="02020603050405020304" pitchFamily="18" charset="0"/>
              </a:rPr>
              <a:t>(или на глобусе) можно правильно закрасить четырьмя </a:t>
            </a:r>
            <a:r>
              <a:rPr lang="ru-RU" altLang="ru-RU" sz="2800" dirty="0" smtClean="0">
                <a:cs typeface="Times New Roman" panose="02020603050405020304" pitchFamily="18" charset="0"/>
              </a:rPr>
              <a:t>красками». </a:t>
            </a:r>
            <a:r>
              <a:rPr lang="ru-RU" altLang="ru-RU" sz="2800" dirty="0">
                <a:cs typeface="Times New Roman" panose="02020603050405020304" pitchFamily="18" charset="0"/>
              </a:rPr>
              <a:t>Раскраска карты называется правильной, если любые две страны, имеющие на карте общую границу, окрашены в различные цвета. Именно </a:t>
            </a:r>
            <a:r>
              <a:rPr lang="ru-RU" altLang="ru-RU" sz="2800" dirty="0" smtClean="0">
                <a:cs typeface="Times New Roman" panose="02020603050405020304" pitchFamily="18" charset="0"/>
              </a:rPr>
              <a:t>с</a:t>
            </a:r>
            <a:r>
              <a:rPr lang="ru-RU" sz="2800" dirty="0" smtClean="0"/>
              <a:t> </a:t>
            </a:r>
            <a:r>
              <a:rPr lang="ru-RU" altLang="ru-RU" sz="2800" dirty="0" smtClean="0">
                <a:cs typeface="Times New Roman" panose="02020603050405020304" pitchFamily="18" charset="0"/>
              </a:rPr>
              <a:t>этого </a:t>
            </a:r>
            <a:r>
              <a:rPr lang="ru-RU" altLang="ru-RU" sz="2800" dirty="0">
                <a:cs typeface="Times New Roman" panose="02020603050405020304" pitchFamily="18" charset="0"/>
              </a:rPr>
              <a:t>момента проблема привлекла к себе внимание многих крупных математиков.</a:t>
            </a:r>
          </a:p>
        </p:txBody>
      </p:sp>
      <p:sp>
        <p:nvSpPr>
          <p:cNvPr id="3"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50</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a:extLst>
              <a:ext uri="{FF2B5EF4-FFF2-40B4-BE49-F238E27FC236}">
                <a16:creationId xmlns:a16="http://schemas.microsoft.com/office/drawing/2014/main" xmlns="" id="{14F73044-63C3-4174-9903-F0076DB2CBC4}"/>
              </a:ext>
            </a:extLst>
          </p:cNvPr>
          <p:cNvSpPr txBox="1">
            <a:spLocks noChangeArrowheads="1"/>
          </p:cNvSpPr>
          <p:nvPr/>
        </p:nvSpPr>
        <p:spPr bwMode="auto">
          <a:xfrm>
            <a:off x="0" y="762000"/>
            <a:ext cx="9144000" cy="6124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chemeClr val="accent1"/>
                </a:solidFill>
              </a:rPr>
              <a:t>	</a:t>
            </a:r>
            <a:r>
              <a:rPr lang="ru-RU" altLang="ru-RU" sz="2400" dirty="0">
                <a:cs typeface="Times New Roman" panose="02020603050405020304" pitchFamily="18" charset="0"/>
              </a:rPr>
              <a:t>В 1890 году английский математик П.</a:t>
            </a:r>
            <a:r>
              <a:rPr lang="ru-RU" altLang="ru-RU" sz="2400" dirty="0"/>
              <a:t> </a:t>
            </a:r>
            <a:r>
              <a:rPr lang="ru-RU" altLang="ru-RU" sz="2400" dirty="0" err="1">
                <a:cs typeface="Times New Roman" panose="02020603050405020304" pitchFamily="18" charset="0"/>
              </a:rPr>
              <a:t>Хивуд</a:t>
            </a:r>
            <a:r>
              <a:rPr lang="ru-RU" altLang="ru-RU" sz="2400" dirty="0">
                <a:cs typeface="Times New Roman" panose="02020603050405020304" pitchFamily="18" charset="0"/>
              </a:rPr>
              <a:t> доказал, </a:t>
            </a:r>
            <a:r>
              <a:rPr lang="ru-RU" altLang="ru-RU" sz="2400" dirty="0" smtClean="0">
                <a:cs typeface="Times New Roman" panose="02020603050405020304" pitchFamily="18" charset="0"/>
              </a:rPr>
              <a:t>что</a:t>
            </a:r>
            <a:r>
              <a:rPr lang="ru-RU" sz="2400" dirty="0" smtClean="0"/>
              <a:t> </a:t>
            </a:r>
            <a:r>
              <a:rPr lang="ru-RU" altLang="ru-RU" sz="2400" dirty="0" smtClean="0">
                <a:cs typeface="Times New Roman" panose="02020603050405020304" pitchFamily="18" charset="0"/>
              </a:rPr>
              <a:t>любую </a:t>
            </a:r>
            <a:r>
              <a:rPr lang="ru-RU" altLang="ru-RU" sz="2400" dirty="0">
                <a:cs typeface="Times New Roman" panose="02020603050405020304" pitchFamily="18" charset="0"/>
              </a:rPr>
              <a:t>карту на плоскости можно раскрасить пять</a:t>
            </a:r>
            <a:r>
              <a:rPr lang="ru-RU" altLang="ru-RU" sz="2400" dirty="0"/>
              <a:t>ю</a:t>
            </a:r>
            <a:r>
              <a:rPr lang="ru-RU" altLang="ru-RU" sz="2400" dirty="0">
                <a:cs typeface="Times New Roman" panose="02020603050405020304" pitchFamily="18" charset="0"/>
              </a:rPr>
              <a:t> </a:t>
            </a:r>
            <a:r>
              <a:rPr lang="ru-RU" altLang="ru-RU" sz="2400" dirty="0"/>
              <a:t>красками</a:t>
            </a:r>
            <a:r>
              <a:rPr lang="ru-RU" altLang="ru-RU" sz="2400" dirty="0">
                <a:cs typeface="Times New Roman" panose="02020603050405020304" pitchFamily="18" charset="0"/>
              </a:rPr>
              <a:t>. Однако долгое время проблема </a:t>
            </a:r>
            <a:r>
              <a:rPr lang="ru-RU" altLang="ru-RU" sz="2400" dirty="0" smtClean="0">
                <a:cs typeface="Times New Roman" panose="02020603050405020304" pitchFamily="18" charset="0"/>
              </a:rPr>
              <a:t>четырёх </a:t>
            </a:r>
            <a:r>
              <a:rPr lang="ru-RU" altLang="ru-RU" sz="2400" dirty="0">
                <a:cs typeface="Times New Roman" panose="02020603050405020304" pitchFamily="18" charset="0"/>
              </a:rPr>
              <a:t>красок не поддавалась решению. </a:t>
            </a:r>
            <a:endParaRPr lang="ru-RU" altLang="ru-RU" sz="2400" dirty="0"/>
          </a:p>
          <a:p>
            <a:pPr algn="just" eaLnBrk="1" hangingPunct="1">
              <a:spcBef>
                <a:spcPct val="50000"/>
              </a:spcBef>
              <a:buFontTx/>
              <a:buNone/>
            </a:pPr>
            <a:r>
              <a:rPr lang="ru-RU" altLang="ru-RU" sz="2400" dirty="0"/>
              <a:t>	</a:t>
            </a:r>
            <a:r>
              <a:rPr lang="ru-RU" altLang="ru-RU" sz="2400" dirty="0">
                <a:cs typeface="Times New Roman" panose="02020603050405020304" pitchFamily="18" charset="0"/>
              </a:rPr>
              <a:t>В 1968 году американские математики Оре и </a:t>
            </a:r>
            <a:r>
              <a:rPr lang="ru-RU" altLang="ru-RU" sz="2400" dirty="0" err="1">
                <a:cs typeface="Times New Roman" panose="02020603050405020304" pitchFamily="18" charset="0"/>
              </a:rPr>
              <a:t>Стемпл</a:t>
            </a:r>
            <a:r>
              <a:rPr lang="ru-RU" altLang="ru-RU" sz="2400" dirty="0">
                <a:cs typeface="Times New Roman" panose="02020603050405020304" pitchFamily="18" charset="0"/>
              </a:rPr>
              <a:t> показали, что любую карту, имеющую не более 40 стран, можно раскрасить  четы</a:t>
            </a:r>
            <a:r>
              <a:rPr lang="ru-RU" altLang="ru-RU" sz="2400" dirty="0"/>
              <a:t>рьмя</a:t>
            </a:r>
            <a:r>
              <a:rPr lang="ru-RU" altLang="ru-RU" sz="2400" dirty="0">
                <a:cs typeface="Times New Roman" panose="02020603050405020304" pitchFamily="18" charset="0"/>
              </a:rPr>
              <a:t> </a:t>
            </a:r>
            <a:r>
              <a:rPr lang="ru-RU" altLang="ru-RU" sz="2400" dirty="0"/>
              <a:t>красками</a:t>
            </a:r>
            <a:r>
              <a:rPr lang="ru-RU" altLang="ru-RU" sz="2400" dirty="0">
                <a:cs typeface="Times New Roman" panose="02020603050405020304" pitchFamily="18" charset="0"/>
              </a:rPr>
              <a:t>.</a:t>
            </a:r>
            <a:endParaRPr lang="ru-RU" altLang="ru-RU" sz="2400" dirty="0"/>
          </a:p>
          <a:p>
            <a:pPr algn="just" eaLnBrk="1" hangingPunct="1">
              <a:spcBef>
                <a:spcPct val="50000"/>
              </a:spcBef>
              <a:buFontTx/>
              <a:buNone/>
            </a:pPr>
            <a:r>
              <a:rPr lang="ru-RU" altLang="ru-RU" sz="2400" dirty="0"/>
              <a:t>	</a:t>
            </a:r>
            <a:r>
              <a:rPr lang="ru-RU" altLang="ru-RU" sz="2400" dirty="0">
                <a:cs typeface="Times New Roman" panose="02020603050405020304" pitchFamily="18" charset="0"/>
              </a:rPr>
              <a:t>В 1976 году американскими учеными К.</a:t>
            </a:r>
            <a:r>
              <a:rPr lang="ru-RU" altLang="ru-RU" sz="2400" dirty="0"/>
              <a:t> </a:t>
            </a:r>
            <a:r>
              <a:rPr lang="ru-RU" altLang="ru-RU" sz="2400" dirty="0" err="1">
                <a:cs typeface="Times New Roman" panose="02020603050405020304" pitchFamily="18" charset="0"/>
              </a:rPr>
              <a:t>Аппелем</a:t>
            </a:r>
            <a:r>
              <a:rPr lang="ru-RU" altLang="ru-RU" sz="2400" dirty="0">
                <a:cs typeface="Times New Roman" panose="02020603050405020304" pitchFamily="18" charset="0"/>
              </a:rPr>
              <a:t> и В.</a:t>
            </a:r>
            <a:r>
              <a:rPr lang="ru-RU" altLang="ru-RU" sz="2400" dirty="0"/>
              <a:t> </a:t>
            </a:r>
            <a:r>
              <a:rPr lang="ru-RU" altLang="ru-RU" sz="2400" dirty="0" err="1">
                <a:cs typeface="Times New Roman" panose="02020603050405020304" pitchFamily="18" charset="0"/>
              </a:rPr>
              <a:t>Хакеном</a:t>
            </a:r>
            <a:r>
              <a:rPr lang="ru-RU" altLang="ru-RU" sz="2400" dirty="0">
                <a:cs typeface="Times New Roman" panose="02020603050405020304" pitchFamily="18" charset="0"/>
              </a:rPr>
              <a:t> было получено решение</a:t>
            </a:r>
            <a:r>
              <a:rPr lang="ru-RU" altLang="ru-RU" sz="2400" dirty="0"/>
              <a:t> проблемы четырех красок</a:t>
            </a:r>
            <a:r>
              <a:rPr lang="ru-RU" altLang="ru-RU" sz="2400" dirty="0">
                <a:cs typeface="Times New Roman" panose="02020603050405020304" pitchFamily="18" charset="0"/>
              </a:rPr>
              <a:t>. </a:t>
            </a:r>
            <a:r>
              <a:rPr lang="ru-RU" altLang="ru-RU" sz="2400" dirty="0" smtClean="0">
                <a:cs typeface="Times New Roman" panose="02020603050405020304" pitchFamily="18" charset="0"/>
              </a:rPr>
              <a:t>С</a:t>
            </a:r>
            <a:r>
              <a:rPr lang="ru-RU" sz="2400" dirty="0" smtClean="0"/>
              <a:t> </a:t>
            </a:r>
            <a:r>
              <a:rPr lang="ru-RU" altLang="ru-RU" sz="2400" dirty="0" smtClean="0">
                <a:cs typeface="Times New Roman" panose="02020603050405020304" pitchFamily="18" charset="0"/>
              </a:rPr>
              <a:t>помощью </a:t>
            </a:r>
            <a:r>
              <a:rPr lang="ru-RU" altLang="ru-RU" sz="2400" dirty="0"/>
              <a:t>компьютера</a:t>
            </a:r>
            <a:r>
              <a:rPr lang="ru-RU" altLang="ru-RU" sz="2400" dirty="0">
                <a:cs typeface="Times New Roman" panose="02020603050405020304" pitchFamily="18" charset="0"/>
              </a:rPr>
              <a:t> они просматривали различные типы карт, </a:t>
            </a:r>
            <a:r>
              <a:rPr lang="ru-RU" altLang="ru-RU" sz="2400" dirty="0" smtClean="0">
                <a:cs typeface="Times New Roman" panose="02020603050405020304" pitchFamily="18" charset="0"/>
              </a:rPr>
              <a:t>и</a:t>
            </a:r>
            <a:r>
              <a:rPr lang="ru-RU" sz="2400" dirty="0" smtClean="0"/>
              <a:t> </a:t>
            </a:r>
            <a:r>
              <a:rPr lang="ru-RU" altLang="ru-RU" sz="2400" dirty="0" smtClean="0">
                <a:cs typeface="Times New Roman" panose="02020603050405020304" pitchFamily="18" charset="0"/>
              </a:rPr>
              <a:t>для </a:t>
            </a:r>
            <a:r>
              <a:rPr lang="ru-RU" altLang="ru-RU" sz="2400" dirty="0">
                <a:cs typeface="Times New Roman" panose="02020603050405020304" pitchFamily="18" charset="0"/>
              </a:rPr>
              <a:t>каждого из них </a:t>
            </a:r>
            <a:r>
              <a:rPr lang="ru-RU" altLang="ru-RU" sz="2400" dirty="0"/>
              <a:t>компьютер</a:t>
            </a:r>
            <a:r>
              <a:rPr lang="ru-RU" altLang="ru-RU" sz="2400" dirty="0">
                <a:cs typeface="Times New Roman" panose="02020603050405020304" pitchFamily="18" charset="0"/>
              </a:rPr>
              <a:t> решал, может ли в данном типе найтись карта, которая не раскрашивается четы</a:t>
            </a:r>
            <a:r>
              <a:rPr lang="ru-RU" altLang="ru-RU" sz="2400" dirty="0"/>
              <a:t>рьмя</a:t>
            </a:r>
            <a:r>
              <a:rPr lang="ru-RU" altLang="ru-RU" sz="2400" dirty="0">
                <a:cs typeface="Times New Roman" panose="02020603050405020304" pitchFamily="18" charset="0"/>
              </a:rPr>
              <a:t> </a:t>
            </a:r>
            <a:r>
              <a:rPr lang="ru-RU" altLang="ru-RU" sz="2400" dirty="0"/>
              <a:t>красками</a:t>
            </a:r>
            <a:r>
              <a:rPr lang="ru-RU" altLang="ru-RU" sz="2400" dirty="0">
                <a:cs typeface="Times New Roman" panose="02020603050405020304" pitchFamily="18" charset="0"/>
              </a:rPr>
              <a:t>. </a:t>
            </a:r>
            <a:r>
              <a:rPr lang="ru-RU" altLang="ru-RU" sz="2400" dirty="0"/>
              <a:t>Б</a:t>
            </a:r>
            <a:r>
              <a:rPr lang="ru-RU" altLang="ru-RU" sz="2400" dirty="0">
                <a:cs typeface="Times New Roman" panose="02020603050405020304" pitchFamily="18" charset="0"/>
              </a:rPr>
              <a:t>ыло просмотрено почти 2000 типов карт, и для всех был получен ответ: </a:t>
            </a:r>
            <a:r>
              <a:rPr lang="ru-RU" altLang="ru-RU" sz="2400" dirty="0" smtClean="0">
                <a:cs typeface="Times New Roman" panose="02020603050405020304" pitchFamily="18" charset="0"/>
              </a:rPr>
              <a:t>«Нет», </a:t>
            </a:r>
            <a:r>
              <a:rPr lang="ru-RU" altLang="ru-RU" sz="2400" dirty="0">
                <a:cs typeface="Times New Roman" panose="02020603050405020304" pitchFamily="18" charset="0"/>
              </a:rPr>
              <a:t>- что и позволило объявить о </a:t>
            </a:r>
            <a:r>
              <a:rPr lang="ru-RU" altLang="ru-RU" sz="2400" dirty="0"/>
              <a:t>компьютерно</a:t>
            </a:r>
            <a:r>
              <a:rPr lang="ru-RU" altLang="ru-RU" sz="2400" dirty="0">
                <a:cs typeface="Times New Roman" panose="02020603050405020304" pitchFamily="18" charset="0"/>
              </a:rPr>
              <a:t>м решении проблемы </a:t>
            </a:r>
            <a:r>
              <a:rPr lang="ru-RU" altLang="ru-RU" sz="2400" dirty="0" smtClean="0">
                <a:cs typeface="Times New Roman" panose="02020603050405020304" pitchFamily="18" charset="0"/>
              </a:rPr>
              <a:t>четырёх </a:t>
            </a:r>
            <a:r>
              <a:rPr lang="ru-RU" altLang="ru-RU" sz="2400" dirty="0">
                <a:cs typeface="Times New Roman" panose="02020603050405020304" pitchFamily="18" charset="0"/>
              </a:rPr>
              <a:t>красок. </a:t>
            </a:r>
          </a:p>
        </p:txBody>
      </p:sp>
      <p:sp>
        <p:nvSpPr>
          <p:cNvPr id="3"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51</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01FFDC07-6321-4C97-8065-3F57875D0D89}"/>
              </a:ext>
            </a:extLst>
          </p:cNvPr>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Определение карты</a:t>
            </a:r>
          </a:p>
        </p:txBody>
      </p:sp>
      <p:sp>
        <p:nvSpPr>
          <p:cNvPr id="9219" name="Text Box 3">
            <a:extLst>
              <a:ext uri="{FF2B5EF4-FFF2-40B4-BE49-F238E27FC236}">
                <a16:creationId xmlns:a16="http://schemas.microsoft.com/office/drawing/2014/main" xmlns="" id="{18219805-A7FD-433E-A4FC-893AD52F6D5F}"/>
              </a:ext>
            </a:extLst>
          </p:cNvPr>
          <p:cNvSpPr txBox="1">
            <a:spLocks noChangeArrowheads="1"/>
          </p:cNvSpPr>
          <p:nvPr/>
        </p:nvSpPr>
        <p:spPr bwMode="auto">
          <a:xfrm>
            <a:off x="0" y="685800"/>
            <a:ext cx="8991600"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	</a:t>
            </a:r>
            <a:r>
              <a:rPr lang="ru-RU" altLang="ru-RU" sz="2800"/>
              <a:t>Пусть на плоскости задан связный простой граф, каждая вершина которого имеет индекс, больший двух. Этот граф разбивает плоскость на несколько областей. Области будем называть странами, а само разбиение – картой на плоскости.</a:t>
            </a:r>
          </a:p>
        </p:txBody>
      </p:sp>
      <p:sp>
        <p:nvSpPr>
          <p:cNvPr id="9220" name="Text Box 4">
            <a:extLst>
              <a:ext uri="{FF2B5EF4-FFF2-40B4-BE49-F238E27FC236}">
                <a16:creationId xmlns:a16="http://schemas.microsoft.com/office/drawing/2014/main" xmlns="" id="{22BB1983-C4E8-4B02-B1F3-AD699496683B}"/>
              </a:ext>
            </a:extLst>
          </p:cNvPr>
          <p:cNvSpPr txBox="1">
            <a:spLocks noChangeArrowheads="1"/>
          </p:cNvSpPr>
          <p:nvPr/>
        </p:nvSpPr>
        <p:spPr bwMode="auto">
          <a:xfrm>
            <a:off x="0" y="3048000"/>
            <a:ext cx="8915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solidFill>
                  <a:schemeClr val="accent1"/>
                </a:solidFill>
              </a:rPr>
              <a:t>	</a:t>
            </a:r>
            <a:r>
              <a:rPr lang="ru-RU" altLang="ru-RU" sz="2800"/>
              <a:t>Примеры карт приведены на рисунке.</a:t>
            </a:r>
            <a:endParaRPr lang="ru-RU" altLang="ru-RU" sz="2800">
              <a:cs typeface="Times New Roman" panose="02020603050405020304" pitchFamily="18" charset="0"/>
            </a:endParaRPr>
          </a:p>
        </p:txBody>
      </p:sp>
      <p:pic>
        <p:nvPicPr>
          <p:cNvPr id="9221" name="Picture 6">
            <a:extLst>
              <a:ext uri="{FF2B5EF4-FFF2-40B4-BE49-F238E27FC236}">
                <a16:creationId xmlns:a16="http://schemas.microsoft.com/office/drawing/2014/main" xmlns="" id="{869C5FAD-B987-4DB8-8C58-298CFE6F2AD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3962400"/>
            <a:ext cx="4327525" cy="1719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52</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075">
            <a:extLst>
              <a:ext uri="{FF2B5EF4-FFF2-40B4-BE49-F238E27FC236}">
                <a16:creationId xmlns:a16="http://schemas.microsoft.com/office/drawing/2014/main" xmlns="" id="{CFEB7C17-CBF0-4EE5-A538-9AAD04D56993}"/>
              </a:ext>
            </a:extLst>
          </p:cNvPr>
          <p:cNvSpPr txBox="1">
            <a:spLocks noChangeArrowheads="1"/>
          </p:cNvSpPr>
          <p:nvPr/>
        </p:nvSpPr>
        <p:spPr bwMode="auto">
          <a:xfrm>
            <a:off x="0" y="609600"/>
            <a:ext cx="89916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chemeClr val="accent1"/>
                </a:solidFill>
              </a:rPr>
              <a:t>	</a:t>
            </a:r>
            <a:r>
              <a:rPr lang="ru-RU" altLang="ru-RU" sz="2800" dirty="0"/>
              <a:t>Помимо плоскости, карты рассматривают </a:t>
            </a:r>
            <a:r>
              <a:rPr lang="ru-RU" altLang="ru-RU" sz="2800" dirty="0" smtClean="0"/>
              <a:t>и</a:t>
            </a:r>
            <a:r>
              <a:rPr lang="ru-RU" sz="2800" dirty="0" smtClean="0"/>
              <a:t> </a:t>
            </a:r>
            <a:r>
              <a:rPr lang="ru-RU" altLang="ru-RU" sz="2800" dirty="0" smtClean="0"/>
              <a:t>на</a:t>
            </a:r>
            <a:r>
              <a:rPr lang="ru-RU" sz="2800" dirty="0" smtClean="0"/>
              <a:t> </a:t>
            </a:r>
            <a:r>
              <a:rPr lang="ru-RU" altLang="ru-RU" sz="2800" dirty="0" smtClean="0"/>
              <a:t>других </a:t>
            </a:r>
            <a:r>
              <a:rPr lang="ru-RU" altLang="ru-RU" sz="2800" dirty="0"/>
              <a:t>поверхностях, например, на сфере.</a:t>
            </a:r>
          </a:p>
        </p:txBody>
      </p:sp>
      <p:sp>
        <p:nvSpPr>
          <p:cNvPr id="11267" name="Text Box 3076">
            <a:extLst>
              <a:ext uri="{FF2B5EF4-FFF2-40B4-BE49-F238E27FC236}">
                <a16:creationId xmlns:a16="http://schemas.microsoft.com/office/drawing/2014/main" xmlns="" id="{C22FB7BA-E321-4FCD-B90B-382A02CDBD53}"/>
              </a:ext>
            </a:extLst>
          </p:cNvPr>
          <p:cNvSpPr txBox="1">
            <a:spLocks noChangeArrowheads="1"/>
          </p:cNvSpPr>
          <p:nvPr/>
        </p:nvSpPr>
        <p:spPr bwMode="auto">
          <a:xfrm>
            <a:off x="0" y="2971800"/>
            <a:ext cx="91440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t>На рисунке показаны карты, образованные поверхностями правильных многогранников: тетраэдра, куба, октаэдра, икосаэдра и додекаэдра.</a:t>
            </a:r>
            <a:endParaRPr lang="ru-RU" altLang="ru-RU" sz="2800">
              <a:cs typeface="Times New Roman" panose="02020603050405020304" pitchFamily="18" charset="0"/>
            </a:endParaRPr>
          </a:p>
        </p:txBody>
      </p:sp>
      <p:sp>
        <p:nvSpPr>
          <p:cNvPr id="11268" name="Text Box 3078">
            <a:extLst>
              <a:ext uri="{FF2B5EF4-FFF2-40B4-BE49-F238E27FC236}">
                <a16:creationId xmlns:a16="http://schemas.microsoft.com/office/drawing/2014/main" xmlns="" id="{554566E1-9E44-41F6-8D66-76602D6481D5}"/>
              </a:ext>
            </a:extLst>
          </p:cNvPr>
          <p:cNvSpPr txBox="1">
            <a:spLocks noChangeArrowheads="1"/>
          </p:cNvSpPr>
          <p:nvPr/>
        </p:nvSpPr>
        <p:spPr bwMode="auto">
          <a:xfrm>
            <a:off x="0" y="1600200"/>
            <a:ext cx="89916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chemeClr val="accent1"/>
                </a:solidFill>
              </a:rPr>
              <a:t>	</a:t>
            </a:r>
            <a:r>
              <a:rPr lang="ru-RU" altLang="ru-RU" sz="2800" dirty="0"/>
              <a:t>Поверхность многогранника можно рассматривать как карту, странами которой являются грани многогранника, а границами </a:t>
            </a:r>
            <a:r>
              <a:rPr lang="ru-RU" sz="2800" dirty="0" smtClean="0"/>
              <a:t>—</a:t>
            </a:r>
            <a:r>
              <a:rPr lang="ru-RU" altLang="ru-RU" sz="2800" dirty="0" smtClean="0"/>
              <a:t> </a:t>
            </a:r>
            <a:r>
              <a:rPr lang="ru-RU" altLang="ru-RU" sz="2800" dirty="0"/>
              <a:t>его ребра.</a:t>
            </a:r>
          </a:p>
        </p:txBody>
      </p:sp>
      <p:pic>
        <p:nvPicPr>
          <p:cNvPr id="11269" name="Picture 3081">
            <a:extLst>
              <a:ext uri="{FF2B5EF4-FFF2-40B4-BE49-F238E27FC236}">
                <a16:creationId xmlns:a16="http://schemas.microsoft.com/office/drawing/2014/main" xmlns="" id="{7E62F996-F715-4B06-803E-1BE2A5EB031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4495800"/>
            <a:ext cx="7769225" cy="164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53</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7C0566DA-F586-403D-B2F2-0E97998F1E45}"/>
              </a:ext>
            </a:extLst>
          </p:cNvPr>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Упражнения</a:t>
            </a:r>
          </a:p>
        </p:txBody>
      </p:sp>
      <p:sp>
        <p:nvSpPr>
          <p:cNvPr id="13315" name="Text Box 3">
            <a:extLst>
              <a:ext uri="{FF2B5EF4-FFF2-40B4-BE49-F238E27FC236}">
                <a16:creationId xmlns:a16="http://schemas.microsoft.com/office/drawing/2014/main" xmlns="" id="{7C276570-CDBE-48E8-8DA5-DFB65E1B024D}"/>
              </a:ext>
            </a:extLst>
          </p:cNvPr>
          <p:cNvSpPr txBox="1">
            <a:spLocks noChangeArrowheads="1"/>
          </p:cNvSpPr>
          <p:nvPr/>
        </p:nvSpPr>
        <p:spPr bwMode="auto">
          <a:xfrm>
            <a:off x="0" y="838200"/>
            <a:ext cx="89916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 Какое наименьшее число красок потребуется для правильной раскраски карты, изображенной на рисунке?</a:t>
            </a:r>
          </a:p>
        </p:txBody>
      </p:sp>
      <p:pic>
        <p:nvPicPr>
          <p:cNvPr id="13316" name="Picture 4">
            <a:extLst>
              <a:ext uri="{FF2B5EF4-FFF2-40B4-BE49-F238E27FC236}">
                <a16:creationId xmlns:a16="http://schemas.microsoft.com/office/drawing/2014/main" xmlns="" id="{8D69347A-7E89-4F94-8DAA-F9E3346B009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5763" y="2590800"/>
            <a:ext cx="3290887" cy="281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90821" name="Group 5">
            <a:extLst>
              <a:ext uri="{FF2B5EF4-FFF2-40B4-BE49-F238E27FC236}">
                <a16:creationId xmlns:a16="http://schemas.microsoft.com/office/drawing/2014/main" xmlns="" id="{FFC336F8-CFEE-44C9-9C78-29B6344A37D2}"/>
              </a:ext>
            </a:extLst>
          </p:cNvPr>
          <p:cNvGrpSpPr>
            <a:grpSpLocks/>
          </p:cNvGrpSpPr>
          <p:nvPr/>
        </p:nvGrpSpPr>
        <p:grpSpPr bwMode="auto">
          <a:xfrm>
            <a:off x="609600" y="2590800"/>
            <a:ext cx="5607050" cy="3475038"/>
            <a:chOff x="384" y="1536"/>
            <a:chExt cx="3532" cy="2189"/>
          </a:xfrm>
        </p:grpSpPr>
        <p:sp>
          <p:nvSpPr>
            <p:cNvPr id="13318" name="Text Box 6">
              <a:extLst>
                <a:ext uri="{FF2B5EF4-FFF2-40B4-BE49-F238E27FC236}">
                  <a16:creationId xmlns:a16="http://schemas.microsoft.com/office/drawing/2014/main" xmlns="" id="{1C8FBE9B-4690-4A75-B8DD-BEDDF7CFAFC3}"/>
                </a:ext>
              </a:extLst>
            </p:cNvPr>
            <p:cNvSpPr txBox="1">
              <a:spLocks noChangeArrowheads="1"/>
            </p:cNvSpPr>
            <p:nvPr/>
          </p:nvSpPr>
          <p:spPr bwMode="auto">
            <a:xfrm>
              <a:off x="384" y="3360"/>
              <a:ext cx="2544"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2.</a:t>
              </a:r>
            </a:p>
          </p:txBody>
        </p:sp>
        <p:pic>
          <p:nvPicPr>
            <p:cNvPr id="13319" name="Picture 7">
              <a:extLst>
                <a:ext uri="{FF2B5EF4-FFF2-40B4-BE49-F238E27FC236}">
                  <a16:creationId xmlns:a16="http://schemas.microsoft.com/office/drawing/2014/main" xmlns="" id="{8C4C41FF-3F21-4072-AC52-023FE3EF24F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43" y="1536"/>
              <a:ext cx="2073" cy="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8"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54</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0821"/>
                                        </p:tgtEl>
                                        <p:attrNameLst>
                                          <p:attrName>style.visibility</p:attrName>
                                        </p:attrNameLst>
                                      </p:cBhvr>
                                      <p:to>
                                        <p:strVal val="visible"/>
                                      </p:to>
                                    </p:set>
                                    <p:animEffect transition="in" filter="wipe(up)">
                                      <p:cBhvr>
                                        <p:cTn id="7" dur="500"/>
                                        <p:tgtEl>
                                          <p:spTgt spid="290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xmlns="" id="{0B154C19-EFF3-453E-A586-0FAFE5B4876F}"/>
              </a:ext>
            </a:extLst>
          </p:cNvPr>
          <p:cNvSpPr txBox="1">
            <a:spLocks noChangeArrowheads="1"/>
          </p:cNvSpPr>
          <p:nvPr/>
        </p:nvSpPr>
        <p:spPr bwMode="auto">
          <a:xfrm>
            <a:off x="0" y="685800"/>
            <a:ext cx="89916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2. Какое наименьшее число красок потребуется для правильной раскраски карт, изображенных на рисунке?</a:t>
            </a:r>
          </a:p>
        </p:txBody>
      </p:sp>
      <p:sp>
        <p:nvSpPr>
          <p:cNvPr id="286724" name="Text Box 4">
            <a:extLst>
              <a:ext uri="{FF2B5EF4-FFF2-40B4-BE49-F238E27FC236}">
                <a16:creationId xmlns:a16="http://schemas.microsoft.com/office/drawing/2014/main" xmlns="" id="{B96CAECF-A63C-4B64-A89D-81FD710A51A9}"/>
              </a:ext>
            </a:extLst>
          </p:cNvPr>
          <p:cNvSpPr txBox="1">
            <a:spLocks noChangeArrowheads="1"/>
          </p:cNvSpPr>
          <p:nvPr/>
        </p:nvSpPr>
        <p:spPr bwMode="auto">
          <a:xfrm>
            <a:off x="609600" y="5334000"/>
            <a:ext cx="4038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3; б) 4.</a:t>
            </a:r>
          </a:p>
        </p:txBody>
      </p:sp>
      <p:pic>
        <p:nvPicPr>
          <p:cNvPr id="15364" name="Picture 5">
            <a:extLst>
              <a:ext uri="{FF2B5EF4-FFF2-40B4-BE49-F238E27FC236}">
                <a16:creationId xmlns:a16="http://schemas.microsoft.com/office/drawing/2014/main" xmlns="" id="{A3E3A1DD-9F9B-4731-AC8C-FBF0E72B1EA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2667000"/>
            <a:ext cx="5321300" cy="2446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55</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4"/>
                                        </p:tgtEl>
                                        <p:attrNameLst>
                                          <p:attrName>style.visibility</p:attrName>
                                        </p:attrNameLst>
                                      </p:cBhvr>
                                      <p:to>
                                        <p:strVal val="visible"/>
                                      </p:to>
                                    </p:set>
                                    <p:animEffect transition="in" filter="wipe(left)">
                                      <p:cBhvr>
                                        <p:cTn id="7" dur="500"/>
                                        <p:tgtEl>
                                          <p:spTgt spid="28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xmlns="" id="{7F5B4237-A422-4F22-B8EB-9A051CE9835B}"/>
              </a:ext>
            </a:extLst>
          </p:cNvPr>
          <p:cNvSpPr txBox="1">
            <a:spLocks noChangeArrowheads="1"/>
          </p:cNvSpPr>
          <p:nvPr/>
        </p:nvSpPr>
        <p:spPr bwMode="auto">
          <a:xfrm>
            <a:off x="0" y="229393"/>
            <a:ext cx="8991600" cy="206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3. Какое наименьшее число красок потребуется для правильной раскраски карты, образованной двумя концентрическими окружностями, имеющими </a:t>
            </a:r>
            <a:r>
              <a:rPr lang="en-US" altLang="ru-RU" i="1" dirty="0"/>
              <a:t>n</a:t>
            </a:r>
            <a:r>
              <a:rPr lang="ru-RU" altLang="ru-RU" dirty="0"/>
              <a:t> перегородок?</a:t>
            </a:r>
          </a:p>
        </p:txBody>
      </p:sp>
      <p:sp>
        <p:nvSpPr>
          <p:cNvPr id="243716" name="Text Box 4">
            <a:extLst>
              <a:ext uri="{FF2B5EF4-FFF2-40B4-BE49-F238E27FC236}">
                <a16:creationId xmlns:a16="http://schemas.microsoft.com/office/drawing/2014/main" xmlns="" id="{EFA763D9-B1F5-4536-8FD2-C9E8F08B54EF}"/>
              </a:ext>
            </a:extLst>
          </p:cNvPr>
          <p:cNvSpPr txBox="1">
            <a:spLocks noChangeArrowheads="1"/>
          </p:cNvSpPr>
          <p:nvPr/>
        </p:nvSpPr>
        <p:spPr bwMode="auto">
          <a:xfrm>
            <a:off x="609600" y="5821362"/>
            <a:ext cx="8001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3, если </a:t>
            </a:r>
            <a:r>
              <a:rPr lang="en-US" altLang="ru-RU" i="1" dirty="0"/>
              <a:t>n</a:t>
            </a:r>
            <a:r>
              <a:rPr lang="ru-RU" altLang="ru-RU" dirty="0"/>
              <a:t> чётно и 4, если </a:t>
            </a:r>
            <a:r>
              <a:rPr lang="en-US" altLang="ru-RU" i="1" dirty="0"/>
              <a:t>n</a:t>
            </a:r>
            <a:r>
              <a:rPr lang="ru-RU" altLang="ru-RU" dirty="0"/>
              <a:t> нечётно.</a:t>
            </a:r>
          </a:p>
        </p:txBody>
      </p:sp>
      <p:pic>
        <p:nvPicPr>
          <p:cNvPr id="17412" name="Picture 6">
            <a:extLst>
              <a:ext uri="{FF2B5EF4-FFF2-40B4-BE49-F238E27FC236}">
                <a16:creationId xmlns:a16="http://schemas.microsoft.com/office/drawing/2014/main" xmlns="" id="{195ACBB2-600D-43D5-8CFD-AA2C46CBB16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2564904"/>
            <a:ext cx="2660650" cy="2625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56</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3716"/>
                                        </p:tgtEl>
                                        <p:attrNameLst>
                                          <p:attrName>style.visibility</p:attrName>
                                        </p:attrNameLst>
                                      </p:cBhvr>
                                      <p:to>
                                        <p:strVal val="visible"/>
                                      </p:to>
                                    </p:set>
                                    <p:animEffect transition="in" filter="wipe(left)">
                                      <p:cBhvr>
                                        <p:cTn id="7" dur="500"/>
                                        <p:tgtEl>
                                          <p:spTgt spid="243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xmlns="" id="{3736407E-99B3-43FA-9F1A-7D498BF02D01}"/>
              </a:ext>
            </a:extLst>
          </p:cNvPr>
          <p:cNvSpPr txBox="1">
            <a:spLocks noChangeArrowheads="1"/>
          </p:cNvSpPr>
          <p:nvPr/>
        </p:nvSpPr>
        <p:spPr bwMode="auto">
          <a:xfrm>
            <a:off x="0" y="838200"/>
            <a:ext cx="89916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4. Докажите, что любую карту, образованную прямыми, можно правильно раскрасить двумя красками.</a:t>
            </a:r>
          </a:p>
        </p:txBody>
      </p:sp>
      <p:sp>
        <p:nvSpPr>
          <p:cNvPr id="3"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57</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xmlns="" id="{C4C751C6-51DC-9B04-654A-D9B2351F4E70}"/>
              </a:ext>
            </a:extLst>
          </p:cNvPr>
          <p:cNvSpPr txBox="1">
            <a:spLocks noChangeArrowheads="1"/>
          </p:cNvSpPr>
          <p:nvPr/>
        </p:nvSpPr>
        <p:spPr bwMode="auto">
          <a:xfrm>
            <a:off x="0" y="14288"/>
            <a:ext cx="8991600" cy="206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ru-RU" altLang="ru-RU" dirty="0"/>
              <a:t>	</a:t>
            </a:r>
            <a:r>
              <a:rPr lang="ru-RU" altLang="ru-RU" sz="2400" dirty="0">
                <a:solidFill>
                  <a:srgbClr val="FF0000"/>
                </a:solidFill>
              </a:rPr>
              <a:t>Доказательство.</a:t>
            </a:r>
            <a:r>
              <a:rPr lang="ru-RU" altLang="ru-RU" sz="2400" b="1" dirty="0"/>
              <a:t> </a:t>
            </a:r>
            <a:r>
              <a:rPr lang="ru-RU" altLang="ru-RU" sz="2400" dirty="0"/>
              <a:t>Ясно, что карту, образованную одной </a:t>
            </a:r>
            <a:r>
              <a:rPr lang="ru-RU" altLang="ru-RU" sz="2400" dirty="0" smtClean="0"/>
              <a:t>прямой, </a:t>
            </a:r>
            <a:r>
              <a:rPr lang="ru-RU" altLang="ru-RU" sz="2400" dirty="0"/>
              <a:t>можно раскрасить в два цвета (рис. а). Докажем, что если карта, образованная прямыми, раскрашена в два цвета, то карта, полученная из неё добавлением новой прямой (красной</a:t>
            </a:r>
            <a:r>
              <a:rPr lang="ru-RU" altLang="ru-RU" sz="2400" dirty="0" smtClean="0"/>
              <a:t>), </a:t>
            </a:r>
            <a:r>
              <a:rPr lang="ru-RU" altLang="ru-RU" sz="2400" dirty="0"/>
              <a:t>также может быть раскрашена в два цвета (рис. б). </a:t>
            </a:r>
            <a:endParaRPr lang="ru-RU" altLang="ru-RU" dirty="0"/>
          </a:p>
        </p:txBody>
      </p:sp>
      <p:sp>
        <p:nvSpPr>
          <p:cNvPr id="21508" name="Text Box 3">
            <a:extLst>
              <a:ext uri="{FF2B5EF4-FFF2-40B4-BE49-F238E27FC236}">
                <a16:creationId xmlns:a16="http://schemas.microsoft.com/office/drawing/2014/main" xmlns="" id="{78302A96-4912-E093-AC0F-15738D747D84}"/>
              </a:ext>
            </a:extLst>
          </p:cNvPr>
          <p:cNvSpPr txBox="1">
            <a:spLocks noChangeArrowheads="1"/>
          </p:cNvSpPr>
          <p:nvPr/>
        </p:nvSpPr>
        <p:spPr bwMode="auto">
          <a:xfrm>
            <a:off x="0" y="3687763"/>
            <a:ext cx="8991600" cy="3293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ru-RU" altLang="ru-RU" dirty="0"/>
              <a:t>	</a:t>
            </a:r>
            <a:r>
              <a:rPr lang="ru-RU" altLang="ru-RU" sz="2400" dirty="0"/>
              <a:t>Действительно, новая прямая делит раскрашенную карту </a:t>
            </a:r>
            <a:r>
              <a:rPr lang="ru-RU" altLang="ru-RU" sz="2400" dirty="0" smtClean="0"/>
              <a:t>на</a:t>
            </a:r>
            <a:r>
              <a:rPr lang="ru-RU" sz="2400" dirty="0" smtClean="0"/>
              <a:t> </a:t>
            </a:r>
            <a:r>
              <a:rPr lang="ru-RU" altLang="ru-RU" sz="2400" dirty="0" smtClean="0"/>
              <a:t>две </a:t>
            </a:r>
            <a:r>
              <a:rPr lang="ru-RU" altLang="ru-RU" sz="2400" dirty="0"/>
              <a:t>карты, каждая из которых раскрашена в два цвета. Причем </a:t>
            </a:r>
            <a:r>
              <a:rPr lang="ru-RU" altLang="ru-RU" sz="2400" dirty="0" smtClean="0"/>
              <a:t>к</a:t>
            </a:r>
            <a:r>
              <a:rPr lang="ru-RU" sz="2400" dirty="0" smtClean="0"/>
              <a:t> </a:t>
            </a:r>
            <a:r>
              <a:rPr lang="ru-RU" altLang="ru-RU" sz="2400" dirty="0" smtClean="0"/>
              <a:t>самой </a:t>
            </a:r>
            <a:r>
              <a:rPr lang="ru-RU" altLang="ru-RU" sz="2400" dirty="0"/>
              <a:t>прямой примыкают пары областей, закрашенные в один цвет. Перекрасим одну из карт-половинок, изменив цвет каждой области на противоположный. Получим раскраску в два цвета всей карты (рис. в). Поскольку любую карту, образованную </a:t>
            </a:r>
            <a:r>
              <a:rPr lang="ru-RU" altLang="ru-RU" sz="2400" dirty="0" smtClean="0"/>
              <a:t>прямыми, </a:t>
            </a:r>
            <a:r>
              <a:rPr lang="ru-RU" altLang="ru-RU" sz="2400" dirty="0"/>
              <a:t>можно получить последовательным добавлением прямых, </a:t>
            </a:r>
            <a:r>
              <a:rPr lang="ru-RU" altLang="ru-RU" sz="2400" dirty="0" smtClean="0"/>
              <a:t>то</a:t>
            </a:r>
            <a:r>
              <a:rPr lang="ru-RU" sz="2400" dirty="0" smtClean="0"/>
              <a:t> </a:t>
            </a:r>
            <a:r>
              <a:rPr lang="ru-RU" altLang="ru-RU" sz="2400" dirty="0" smtClean="0"/>
              <a:t>всякая </a:t>
            </a:r>
            <a:r>
              <a:rPr lang="ru-RU" altLang="ru-RU" sz="2400" dirty="0"/>
              <a:t>такая карта может быть раскрашена в два цвета. </a:t>
            </a:r>
            <a:endParaRPr lang="ru-RU" altLang="ru-RU" dirty="0"/>
          </a:p>
        </p:txBody>
      </p:sp>
      <p:pic>
        <p:nvPicPr>
          <p:cNvPr id="3" name="Рисунок 2">
            <a:extLst>
              <a:ext uri="{FF2B5EF4-FFF2-40B4-BE49-F238E27FC236}">
                <a16:creationId xmlns:a16="http://schemas.microsoft.com/office/drawing/2014/main" xmlns="" id="{DD3BC7D3-3FDC-DA09-1AEA-0009E2AC0B2E}"/>
              </a:ext>
            </a:extLst>
          </p:cNvPr>
          <p:cNvPicPr>
            <a:picLocks noChangeAspect="1"/>
          </p:cNvPicPr>
          <p:nvPr/>
        </p:nvPicPr>
        <p:blipFill>
          <a:blip r:embed="rId3" cstate="print"/>
          <a:stretch>
            <a:fillRect/>
          </a:stretch>
        </p:blipFill>
        <p:spPr>
          <a:xfrm>
            <a:off x="1410377" y="2076450"/>
            <a:ext cx="5969935" cy="1864751"/>
          </a:xfrm>
          <a:prstGeom prst="rect">
            <a:avLst/>
          </a:prstGeom>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58</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5083700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xmlns="" id="{DA4ECDED-1E3A-5620-1019-B66F705E3AB1}"/>
              </a:ext>
            </a:extLst>
          </p:cNvPr>
          <p:cNvSpPr txBox="1">
            <a:spLocks noChangeArrowheads="1"/>
          </p:cNvSpPr>
          <p:nvPr/>
        </p:nvSpPr>
        <p:spPr bwMode="auto">
          <a:xfrm>
            <a:off x="0" y="609600"/>
            <a:ext cx="89916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5. Докажите, что любую карту, образованную окружностями, можно правильно раскрасить двумя красками.</a:t>
            </a:r>
          </a:p>
        </p:txBody>
      </p:sp>
      <p:grpSp>
        <p:nvGrpSpPr>
          <p:cNvPr id="2" name="Группа 1">
            <a:extLst>
              <a:ext uri="{FF2B5EF4-FFF2-40B4-BE49-F238E27FC236}">
                <a16:creationId xmlns:a16="http://schemas.microsoft.com/office/drawing/2014/main" xmlns="" id="{2298366E-ADEC-D17F-703C-73F069282AD3}"/>
              </a:ext>
            </a:extLst>
          </p:cNvPr>
          <p:cNvGrpSpPr/>
          <p:nvPr/>
        </p:nvGrpSpPr>
        <p:grpSpPr>
          <a:xfrm>
            <a:off x="0" y="2338574"/>
            <a:ext cx="8991600" cy="4038299"/>
            <a:chOff x="0" y="2338574"/>
            <a:chExt cx="8991600" cy="4038299"/>
          </a:xfrm>
        </p:grpSpPr>
        <p:sp>
          <p:nvSpPr>
            <p:cNvPr id="7" name="Text Box 3">
              <a:extLst>
                <a:ext uri="{FF2B5EF4-FFF2-40B4-BE49-F238E27FC236}">
                  <a16:creationId xmlns:a16="http://schemas.microsoft.com/office/drawing/2014/main" xmlns="" id="{CAD50580-E283-6A43-83A3-8C895706EA84}"/>
                </a:ext>
              </a:extLst>
            </p:cNvPr>
            <p:cNvSpPr txBox="1">
              <a:spLocks noChangeArrowheads="1"/>
            </p:cNvSpPr>
            <p:nvPr/>
          </p:nvSpPr>
          <p:spPr bwMode="auto">
            <a:xfrm>
              <a:off x="0" y="2338574"/>
              <a:ext cx="8991600" cy="1077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Решение аналогично решению предыдущей задачи. Пример приведён на рисунке.</a:t>
              </a:r>
            </a:p>
          </p:txBody>
        </p:sp>
        <p:pic>
          <p:nvPicPr>
            <p:cNvPr id="5" name="Рисунок 4">
              <a:extLst>
                <a:ext uri="{FF2B5EF4-FFF2-40B4-BE49-F238E27FC236}">
                  <a16:creationId xmlns:a16="http://schemas.microsoft.com/office/drawing/2014/main" xmlns="" id="{77020B2A-1E02-ECFE-3A87-72A3ACD8593E}"/>
                </a:ext>
              </a:extLst>
            </p:cNvPr>
            <p:cNvPicPr>
              <a:picLocks noChangeAspect="1"/>
            </p:cNvPicPr>
            <p:nvPr/>
          </p:nvPicPr>
          <p:blipFill>
            <a:blip r:embed="rId3" cstate="print"/>
            <a:stretch>
              <a:fillRect/>
            </a:stretch>
          </p:blipFill>
          <p:spPr>
            <a:xfrm>
              <a:off x="3043035" y="3642816"/>
              <a:ext cx="2905530" cy="2734057"/>
            </a:xfrm>
            <a:prstGeom prst="rect">
              <a:avLst/>
            </a:prstGeom>
          </p:spPr>
        </p:pic>
      </p:grpSp>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59</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295231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4">
            <a:extLst>
              <a:ext uri="{FF2B5EF4-FFF2-40B4-BE49-F238E27FC236}">
                <a16:creationId xmlns:a16="http://schemas.microsoft.com/office/drawing/2014/main" xmlns="" id="{387B9A71-E60D-4081-A006-864E63C53BF6}"/>
              </a:ext>
            </a:extLst>
          </p:cNvPr>
          <p:cNvSpPr txBox="1">
            <a:spLocks noChangeArrowheads="1"/>
          </p:cNvSpPr>
          <p:nvPr/>
        </p:nvSpPr>
        <p:spPr bwMode="auto">
          <a:xfrm>
            <a:off x="0" y="116632"/>
            <a:ext cx="9144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R="225425" algn="ctr">
              <a:spcAft>
                <a:spcPts val="0"/>
              </a:spcAft>
              <a:buNone/>
            </a:pPr>
            <a:r>
              <a:rPr lang="ru-RU" sz="2800" dirty="0">
                <a:solidFill>
                  <a:srgbClr val="FF0000"/>
                </a:solidFill>
                <a:effectLst/>
                <a:latin typeface="Times New Roman" panose="02020603050405020304" pitchFamily="18" charset="0"/>
                <a:ea typeface="Times New Roman" panose="02020603050405020304" pitchFamily="18" charset="0"/>
              </a:rPr>
              <a:t>Дополнительная литература</a:t>
            </a:r>
            <a:r>
              <a:rPr lang="ru-RU" sz="2800" dirty="0">
                <a:ea typeface="Times New Roman" panose="02020603050405020304" pitchFamily="18" charset="0"/>
              </a:rPr>
              <a:t>	</a:t>
            </a:r>
            <a:endParaRPr lang="ru-RU" altLang="ru-RU" sz="2800" dirty="0"/>
          </a:p>
        </p:txBody>
      </p:sp>
      <p:pic>
        <p:nvPicPr>
          <p:cNvPr id="3" name="Рисунок 2">
            <a:extLst>
              <a:ext uri="{FF2B5EF4-FFF2-40B4-BE49-F238E27FC236}">
                <a16:creationId xmlns:a16="http://schemas.microsoft.com/office/drawing/2014/main" xmlns="" id="{076ACC3F-7F1B-C5ED-6551-C6C4471FADF8}"/>
              </a:ext>
            </a:extLst>
          </p:cNvPr>
          <p:cNvPicPr>
            <a:picLocks noChangeAspect="1"/>
          </p:cNvPicPr>
          <p:nvPr/>
        </p:nvPicPr>
        <p:blipFill>
          <a:blip r:embed="rId3" cstate="print"/>
          <a:stretch>
            <a:fillRect/>
          </a:stretch>
        </p:blipFill>
        <p:spPr>
          <a:xfrm>
            <a:off x="251520" y="900000"/>
            <a:ext cx="2747573" cy="4248472"/>
          </a:xfrm>
          <a:prstGeom prst="rect">
            <a:avLst/>
          </a:prstGeom>
          <a:ln>
            <a:solidFill>
              <a:schemeClr val="bg1">
                <a:lumMod val="65000"/>
              </a:schemeClr>
            </a:solidFill>
          </a:ln>
        </p:spPr>
      </p:pic>
      <p:pic>
        <p:nvPicPr>
          <p:cNvPr id="5" name="Рисунок 4">
            <a:extLst>
              <a:ext uri="{FF2B5EF4-FFF2-40B4-BE49-F238E27FC236}">
                <a16:creationId xmlns:a16="http://schemas.microsoft.com/office/drawing/2014/main" xmlns="" id="{6B330779-9E7B-5A2B-E980-923DB328DF4E}"/>
              </a:ext>
            </a:extLst>
          </p:cNvPr>
          <p:cNvPicPr>
            <a:picLocks noChangeAspect="1"/>
          </p:cNvPicPr>
          <p:nvPr/>
        </p:nvPicPr>
        <p:blipFill>
          <a:blip r:embed="rId4" cstate="print"/>
          <a:stretch>
            <a:fillRect/>
          </a:stretch>
        </p:blipFill>
        <p:spPr>
          <a:xfrm>
            <a:off x="3208166" y="900000"/>
            <a:ext cx="2543136" cy="4248000"/>
          </a:xfrm>
          <a:prstGeom prst="rect">
            <a:avLst/>
          </a:prstGeom>
          <a:ln>
            <a:solidFill>
              <a:schemeClr val="bg1">
                <a:lumMod val="65000"/>
              </a:schemeClr>
            </a:solidFill>
          </a:ln>
        </p:spPr>
      </p:pic>
      <p:pic>
        <p:nvPicPr>
          <p:cNvPr id="125954" name="Picture 2" descr="https://avatars.mds.yandex.net/get-mpic/4375199/img_id1184358183325312505.jpeg/orig"/>
          <p:cNvPicPr>
            <a:picLocks noChangeAspect="1" noChangeArrowheads="1"/>
          </p:cNvPicPr>
          <p:nvPr/>
        </p:nvPicPr>
        <p:blipFill>
          <a:blip r:embed="rId5" cstate="print"/>
          <a:srcRect/>
          <a:stretch>
            <a:fillRect/>
          </a:stretch>
        </p:blipFill>
        <p:spPr bwMode="auto">
          <a:xfrm>
            <a:off x="6012160" y="900000"/>
            <a:ext cx="2878689" cy="4248473"/>
          </a:xfrm>
          <a:prstGeom prst="rect">
            <a:avLst/>
          </a:prstGeom>
          <a:noFill/>
          <a:ln>
            <a:solidFill>
              <a:schemeClr val="bg1">
                <a:lumMod val="65000"/>
              </a:schemeClr>
            </a:solidFill>
          </a:ln>
        </p:spPr>
      </p:pic>
      <p:sp>
        <p:nvSpPr>
          <p:cNvPr id="8"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6</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1515539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a:extLst>
              <a:ext uri="{FF2B5EF4-FFF2-40B4-BE49-F238E27FC236}">
                <a16:creationId xmlns:a16="http://schemas.microsoft.com/office/drawing/2014/main" xmlns="" id="{F4952501-4B54-4E06-9BE7-E40777485222}"/>
              </a:ext>
            </a:extLst>
          </p:cNvPr>
          <p:cNvSpPr txBox="1">
            <a:spLocks noChangeArrowheads="1"/>
          </p:cNvSpPr>
          <p:nvPr/>
        </p:nvSpPr>
        <p:spPr bwMode="auto">
          <a:xfrm>
            <a:off x="0" y="12918"/>
            <a:ext cx="9144000"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2800" dirty="0"/>
              <a:t>	</a:t>
            </a:r>
            <a:r>
              <a:rPr lang="ru-RU" altLang="ru-RU" sz="2800" dirty="0"/>
              <a:t>6. Докажите, что карту можно правильно раскрасить двумя красками</a:t>
            </a:r>
            <a:r>
              <a:rPr lang="en-US" altLang="ru-RU" sz="2800" dirty="0"/>
              <a:t> </a:t>
            </a:r>
            <a:r>
              <a:rPr lang="ru-RU" altLang="ru-RU" sz="2800" dirty="0"/>
              <a:t>тогда и только тогда, каждая её вершина имеет чётный индекс (т. е. в ней сходится чётное число рёбер).</a:t>
            </a:r>
          </a:p>
        </p:txBody>
      </p:sp>
      <p:grpSp>
        <p:nvGrpSpPr>
          <p:cNvPr id="247831" name="Group 23">
            <a:extLst>
              <a:ext uri="{FF2B5EF4-FFF2-40B4-BE49-F238E27FC236}">
                <a16:creationId xmlns:a16="http://schemas.microsoft.com/office/drawing/2014/main" xmlns="" id="{2CB9BA47-03B3-4B6C-8AAE-3B57C7795C65}"/>
              </a:ext>
            </a:extLst>
          </p:cNvPr>
          <p:cNvGrpSpPr>
            <a:grpSpLocks/>
          </p:cNvGrpSpPr>
          <p:nvPr/>
        </p:nvGrpSpPr>
        <p:grpSpPr bwMode="auto">
          <a:xfrm>
            <a:off x="0" y="1714500"/>
            <a:ext cx="9144000" cy="3384550"/>
            <a:chOff x="144" y="1080"/>
            <a:chExt cx="5520" cy="2132"/>
          </a:xfrm>
        </p:grpSpPr>
        <p:sp>
          <p:nvSpPr>
            <p:cNvPr id="25605" name="Text Box 19">
              <a:extLst>
                <a:ext uri="{FF2B5EF4-FFF2-40B4-BE49-F238E27FC236}">
                  <a16:creationId xmlns:a16="http://schemas.microsoft.com/office/drawing/2014/main" xmlns="" id="{C366EAD7-FFB4-40B4-BA2E-4E0816010B61}"/>
                </a:ext>
              </a:extLst>
            </p:cNvPr>
            <p:cNvSpPr txBox="1">
              <a:spLocks noChangeArrowheads="1"/>
            </p:cNvSpPr>
            <p:nvPr/>
          </p:nvSpPr>
          <p:spPr bwMode="auto">
            <a:xfrm>
              <a:off x="144" y="1080"/>
              <a:ext cx="5520" cy="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2400" dirty="0">
                  <a:solidFill>
                    <a:srgbClr val="FF3300"/>
                  </a:solidFill>
                </a:rPr>
                <a:t>	</a:t>
              </a:r>
              <a:r>
                <a:rPr lang="ru-RU" altLang="ru-RU" sz="2800" dirty="0">
                  <a:solidFill>
                    <a:srgbClr val="FF3300"/>
                  </a:solidFill>
                </a:rPr>
                <a:t>Доказательство.</a:t>
              </a:r>
              <a:r>
                <a:rPr lang="ru-RU" altLang="ru-RU" sz="2800" dirty="0">
                  <a:solidFill>
                    <a:schemeClr val="accent1"/>
                  </a:solidFill>
                </a:rPr>
                <a:t> </a:t>
              </a:r>
              <a:r>
                <a:rPr lang="ru-RU" altLang="ru-RU" sz="2800" dirty="0"/>
                <a:t>Если хотя бы одна вершина карты имела бы нечётный индекс, то для правильной раскраски такой карты потребовалось бы более двух красок.</a:t>
              </a:r>
            </a:p>
          </p:txBody>
        </p:sp>
        <p:pic>
          <p:nvPicPr>
            <p:cNvPr id="25606" name="Picture 20">
              <a:extLst>
                <a:ext uri="{FF2B5EF4-FFF2-40B4-BE49-F238E27FC236}">
                  <a16:creationId xmlns:a16="http://schemas.microsoft.com/office/drawing/2014/main" xmlns="" id="{1051BC1C-8DB3-44B3-A642-A7365DA09C1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5" y="2024"/>
              <a:ext cx="3163" cy="1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47830" name="Text Box 22">
            <a:extLst>
              <a:ext uri="{FF2B5EF4-FFF2-40B4-BE49-F238E27FC236}">
                <a16:creationId xmlns:a16="http://schemas.microsoft.com/office/drawing/2014/main" xmlns="" id="{A705CE32-EC67-44B2-993D-4E772E449866}"/>
              </a:ext>
            </a:extLst>
          </p:cNvPr>
          <p:cNvSpPr txBox="1">
            <a:spLocks noChangeArrowheads="1"/>
          </p:cNvSpPr>
          <p:nvPr/>
        </p:nvSpPr>
        <p:spPr bwMode="auto">
          <a:xfrm>
            <a:off x="0" y="5589240"/>
            <a:ext cx="8991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Верно и обратное. Если каждая вершина карты имеет чётный индекс, то такую карту можно правильно раскрасить двумя красками.	</a:t>
            </a:r>
          </a:p>
        </p:txBody>
      </p:sp>
      <p:sp>
        <p:nvSpPr>
          <p:cNvPr id="7"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60</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7831"/>
                                        </p:tgtEl>
                                        <p:attrNameLst>
                                          <p:attrName>style.visibility</p:attrName>
                                        </p:attrNameLst>
                                      </p:cBhvr>
                                      <p:to>
                                        <p:strVal val="visible"/>
                                      </p:to>
                                    </p:set>
                                    <p:animEffect transition="in" filter="wipe(up)">
                                      <p:cBhvr>
                                        <p:cTn id="7" dur="500"/>
                                        <p:tgtEl>
                                          <p:spTgt spid="24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7830"/>
                                        </p:tgtEl>
                                        <p:attrNameLst>
                                          <p:attrName>style.visibility</p:attrName>
                                        </p:attrNameLst>
                                      </p:cBhvr>
                                      <p:to>
                                        <p:strVal val="visible"/>
                                      </p:to>
                                    </p:set>
                                    <p:animEffect transition="in" filter="wipe(up)">
                                      <p:cBhvr>
                                        <p:cTn id="12" dur="500"/>
                                        <p:tgtEl>
                                          <p:spTgt spid="24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xmlns="" id="{0E7AEF72-12EE-4E0A-987A-21F0087039D9}"/>
              </a:ext>
            </a:extLst>
          </p:cNvPr>
          <p:cNvSpPr txBox="1">
            <a:spLocks noChangeArrowheads="1"/>
          </p:cNvSpPr>
          <p:nvPr/>
        </p:nvSpPr>
        <p:spPr bwMode="auto">
          <a:xfrm>
            <a:off x="0" y="15875"/>
            <a:ext cx="9144000" cy="187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7. Докажите, что регулярную карту (т. е. такую, </a:t>
            </a:r>
            <a:r>
              <a:rPr lang="ru-RU" altLang="ru-RU" sz="2800" dirty="0" smtClean="0"/>
              <a:t>в</a:t>
            </a:r>
            <a:r>
              <a:rPr lang="ru-RU" sz="2800" dirty="0" smtClean="0"/>
              <a:t> </a:t>
            </a:r>
            <a:r>
              <a:rPr lang="ru-RU" altLang="ru-RU" sz="2800" dirty="0" smtClean="0"/>
              <a:t>каждой </a:t>
            </a:r>
            <a:r>
              <a:rPr lang="ru-RU" altLang="ru-RU" sz="2800" dirty="0"/>
              <a:t>вершине которой сходится три ребра), можно правильно раскрасить тремя красками тогда и только тогда, когда каждая её страна имеет чётное число сторон.</a:t>
            </a:r>
          </a:p>
        </p:txBody>
      </p:sp>
      <p:grpSp>
        <p:nvGrpSpPr>
          <p:cNvPr id="258058" name="Group 10">
            <a:extLst>
              <a:ext uri="{FF2B5EF4-FFF2-40B4-BE49-F238E27FC236}">
                <a16:creationId xmlns:a16="http://schemas.microsoft.com/office/drawing/2014/main" xmlns="" id="{32C65ACD-782A-4C2D-8F70-CE4CEA5A4A3E}"/>
              </a:ext>
            </a:extLst>
          </p:cNvPr>
          <p:cNvGrpSpPr>
            <a:grpSpLocks/>
          </p:cNvGrpSpPr>
          <p:nvPr/>
        </p:nvGrpSpPr>
        <p:grpSpPr bwMode="auto">
          <a:xfrm>
            <a:off x="0" y="1772245"/>
            <a:ext cx="9144000" cy="3810000"/>
            <a:chOff x="144" y="1206"/>
            <a:chExt cx="5520" cy="2400"/>
          </a:xfrm>
        </p:grpSpPr>
        <p:sp>
          <p:nvSpPr>
            <p:cNvPr id="27655" name="Text Box 5">
              <a:extLst>
                <a:ext uri="{FF2B5EF4-FFF2-40B4-BE49-F238E27FC236}">
                  <a16:creationId xmlns:a16="http://schemas.microsoft.com/office/drawing/2014/main" xmlns="" id="{828F8F17-2C16-4256-B509-FB849889DB5D}"/>
                </a:ext>
              </a:extLst>
            </p:cNvPr>
            <p:cNvSpPr txBox="1">
              <a:spLocks noChangeArrowheads="1"/>
            </p:cNvSpPr>
            <p:nvPr/>
          </p:nvSpPr>
          <p:spPr bwMode="auto">
            <a:xfrm>
              <a:off x="144" y="1206"/>
              <a:ext cx="5520" cy="1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rPr>
                <a:t>	Доказательство.</a:t>
              </a:r>
              <a:r>
                <a:rPr lang="ru-RU" altLang="ru-RU" sz="2800" dirty="0">
                  <a:solidFill>
                    <a:schemeClr val="accent1"/>
                  </a:solidFill>
                </a:rPr>
                <a:t> </a:t>
              </a:r>
              <a:r>
                <a:rPr lang="ru-RU" altLang="ru-RU" sz="2800" dirty="0"/>
                <a:t>Если хотя бы одна страна карты имела бы </a:t>
              </a:r>
              <a:r>
                <a:rPr lang="ru-RU" altLang="ru-RU" sz="2800" dirty="0" smtClean="0"/>
                <a:t>нечётное </a:t>
              </a:r>
              <a:r>
                <a:rPr lang="ru-RU" altLang="ru-RU" sz="2800" dirty="0"/>
                <a:t>число сторон, то для правильной раскраски такой карты потребовалось бы более трех красок.</a:t>
              </a:r>
            </a:p>
          </p:txBody>
        </p:sp>
        <p:pic>
          <p:nvPicPr>
            <p:cNvPr id="27656" name="Picture 8">
              <a:extLst>
                <a:ext uri="{FF2B5EF4-FFF2-40B4-BE49-F238E27FC236}">
                  <a16:creationId xmlns:a16="http://schemas.microsoft.com/office/drawing/2014/main" xmlns="" id="{450486F4-AB32-4751-898A-4D677CBF929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5" y="2188"/>
              <a:ext cx="2948" cy="1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7653" name="Text Box 7">
            <a:extLst>
              <a:ext uri="{FF2B5EF4-FFF2-40B4-BE49-F238E27FC236}">
                <a16:creationId xmlns:a16="http://schemas.microsoft.com/office/drawing/2014/main" xmlns="" id="{0408D926-DA6A-414F-8612-526741C9DD33}"/>
              </a:ext>
            </a:extLst>
          </p:cNvPr>
          <p:cNvSpPr txBox="1">
            <a:spLocks noChangeArrowheads="1"/>
          </p:cNvSpPr>
          <p:nvPr/>
        </p:nvSpPr>
        <p:spPr bwMode="auto">
          <a:xfrm>
            <a:off x="-36511" y="5614634"/>
            <a:ext cx="895191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Верно и обратное. Если каждая страна регулярной карты имеет чётное число сторон, то такую карту можно правильно раскрасить тремя красками.</a:t>
            </a:r>
          </a:p>
        </p:txBody>
      </p:sp>
      <p:sp>
        <p:nvSpPr>
          <p:cNvPr id="7"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61</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8058"/>
                                        </p:tgtEl>
                                        <p:attrNameLst>
                                          <p:attrName>style.visibility</p:attrName>
                                        </p:attrNameLst>
                                      </p:cBhvr>
                                      <p:to>
                                        <p:strVal val="visible"/>
                                      </p:to>
                                    </p:set>
                                    <p:animEffect transition="in" filter="wipe(up)">
                                      <p:cBhvr>
                                        <p:cTn id="7" dur="500"/>
                                        <p:tgtEl>
                                          <p:spTgt spid="2580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ipe(up)">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a:extLst>
              <a:ext uri="{FF2B5EF4-FFF2-40B4-BE49-F238E27FC236}">
                <a16:creationId xmlns:a16="http://schemas.microsoft.com/office/drawing/2014/main" xmlns="" id="{3C2476E2-3819-47DF-8F4C-4731F9A9F5F5}"/>
              </a:ext>
            </a:extLst>
          </p:cNvPr>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8.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a:t>
            </a:r>
            <a:r>
              <a:rPr lang="ru-RU" altLang="ru-RU"/>
              <a:t>карт, изображенных на рисунке</a:t>
            </a:r>
            <a:r>
              <a:rPr lang="ru-RU" altLang="ru-RU">
                <a:cs typeface="Times New Roman" panose="02020603050405020304" pitchFamily="18" charset="0"/>
              </a:rPr>
              <a:t>?</a:t>
            </a:r>
            <a:r>
              <a:rPr lang="ru-RU" altLang="ru-RU"/>
              <a:t> </a:t>
            </a:r>
          </a:p>
        </p:txBody>
      </p:sp>
      <p:pic>
        <p:nvPicPr>
          <p:cNvPr id="29699" name="Picture 8">
            <a:extLst>
              <a:ext uri="{FF2B5EF4-FFF2-40B4-BE49-F238E27FC236}">
                <a16:creationId xmlns:a16="http://schemas.microsoft.com/office/drawing/2014/main" xmlns="" id="{87D5E9AC-96A0-4B52-A436-2C32CCAE88B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2590800"/>
            <a:ext cx="6327775" cy="1887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53962" name="Group 10">
            <a:extLst>
              <a:ext uri="{FF2B5EF4-FFF2-40B4-BE49-F238E27FC236}">
                <a16:creationId xmlns:a16="http://schemas.microsoft.com/office/drawing/2014/main" xmlns="" id="{B5C4EB52-09B6-4536-839F-C7997B61FB38}"/>
              </a:ext>
            </a:extLst>
          </p:cNvPr>
          <p:cNvGrpSpPr>
            <a:grpSpLocks/>
          </p:cNvGrpSpPr>
          <p:nvPr/>
        </p:nvGrpSpPr>
        <p:grpSpPr bwMode="auto">
          <a:xfrm>
            <a:off x="609600" y="2590800"/>
            <a:ext cx="6861175" cy="3170238"/>
            <a:chOff x="384" y="1632"/>
            <a:chExt cx="4322" cy="1997"/>
          </a:xfrm>
        </p:grpSpPr>
        <p:sp>
          <p:nvSpPr>
            <p:cNvPr id="29701" name="Text Box 6">
              <a:extLst>
                <a:ext uri="{FF2B5EF4-FFF2-40B4-BE49-F238E27FC236}">
                  <a16:creationId xmlns:a16="http://schemas.microsoft.com/office/drawing/2014/main" xmlns="" id="{606BB4B8-84EF-4725-8189-35A626196813}"/>
                </a:ext>
              </a:extLst>
            </p:cNvPr>
            <p:cNvSpPr txBox="1">
              <a:spLocks noChangeArrowheads="1"/>
            </p:cNvSpPr>
            <p:nvPr/>
          </p:nvSpPr>
          <p:spPr bwMode="auto">
            <a:xfrm>
              <a:off x="384" y="3264"/>
              <a:ext cx="42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4; б) 4; в) 2.</a:t>
              </a:r>
            </a:p>
          </p:txBody>
        </p:sp>
        <p:pic>
          <p:nvPicPr>
            <p:cNvPr id="29702" name="Picture 9">
              <a:extLst>
                <a:ext uri="{FF2B5EF4-FFF2-40B4-BE49-F238E27FC236}">
                  <a16:creationId xmlns:a16="http://schemas.microsoft.com/office/drawing/2014/main" xmlns="" id="{8725375B-0AA7-4895-8E06-EDD3FA25DA2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 y="1632"/>
              <a:ext cx="3986" cy="1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62</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3962"/>
                                        </p:tgtEl>
                                        <p:attrNameLst>
                                          <p:attrName>style.visibility</p:attrName>
                                        </p:attrNameLst>
                                      </p:cBhvr>
                                      <p:to>
                                        <p:strVal val="visible"/>
                                      </p:to>
                                    </p:set>
                                    <p:animEffect transition="in" filter="wipe(up)">
                                      <p:cBhvr>
                                        <p:cTn id="7" dur="500"/>
                                        <p:tgtEl>
                                          <p:spTgt spid="253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a:extLst>
              <a:ext uri="{FF2B5EF4-FFF2-40B4-BE49-F238E27FC236}">
                <a16:creationId xmlns:a16="http://schemas.microsoft.com/office/drawing/2014/main" xmlns="" id="{0F1E1CB4-1006-4F4A-8743-65587881E3B4}"/>
              </a:ext>
            </a:extLst>
          </p:cNvPr>
          <p:cNvSpPr txBox="1">
            <a:spLocks noChangeArrowheads="1"/>
          </p:cNvSpPr>
          <p:nvPr/>
        </p:nvSpPr>
        <p:spPr bwMode="auto">
          <a:xfrm>
            <a:off x="0" y="398205"/>
            <a:ext cx="91440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9. Какое наименьшее число красок потребуется </a:t>
            </a:r>
            <a:r>
              <a:rPr lang="ru-RU" altLang="ru-RU" dirty="0">
                <a:cs typeface="Times New Roman" panose="02020603050405020304" pitchFamily="18" charset="0"/>
              </a:rPr>
              <a:t>для </a:t>
            </a:r>
            <a:r>
              <a:rPr lang="ru-RU" altLang="ru-RU" dirty="0"/>
              <a:t>правильной </a:t>
            </a:r>
            <a:r>
              <a:rPr lang="ru-RU" altLang="ru-RU" dirty="0">
                <a:cs typeface="Times New Roman" panose="02020603050405020304" pitchFamily="18" charset="0"/>
              </a:rPr>
              <a:t>раскраски </a:t>
            </a:r>
            <a:r>
              <a:rPr lang="ru-RU" altLang="ru-RU" dirty="0"/>
              <a:t>паркетов, части которых изображены на рисунке</a:t>
            </a:r>
            <a:r>
              <a:rPr lang="ru-RU" altLang="ru-RU" dirty="0">
                <a:cs typeface="Times New Roman" panose="02020603050405020304" pitchFamily="18" charset="0"/>
              </a:rPr>
              <a:t>?</a:t>
            </a:r>
            <a:r>
              <a:rPr lang="ru-RU" altLang="ru-RU" dirty="0">
                <a:solidFill>
                  <a:schemeClr val="accent1"/>
                </a:solidFill>
              </a:rPr>
              <a:t> </a:t>
            </a:r>
          </a:p>
        </p:txBody>
      </p:sp>
      <p:sp>
        <p:nvSpPr>
          <p:cNvPr id="301062" name="Text Box 6">
            <a:extLst>
              <a:ext uri="{FF2B5EF4-FFF2-40B4-BE49-F238E27FC236}">
                <a16:creationId xmlns:a16="http://schemas.microsoft.com/office/drawing/2014/main" xmlns="" id="{53F3DDA3-E818-4673-9BE4-E6631DD0A930}"/>
              </a:ext>
            </a:extLst>
          </p:cNvPr>
          <p:cNvSpPr txBox="1">
            <a:spLocks noChangeArrowheads="1"/>
          </p:cNvSpPr>
          <p:nvPr/>
        </p:nvSpPr>
        <p:spPr bwMode="auto">
          <a:xfrm>
            <a:off x="533400" y="5867400"/>
            <a:ext cx="6781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2; б) 3; в) 3; г) 2.</a:t>
            </a:r>
          </a:p>
        </p:txBody>
      </p:sp>
      <p:pic>
        <p:nvPicPr>
          <p:cNvPr id="31748" name="Picture 9">
            <a:extLst>
              <a:ext uri="{FF2B5EF4-FFF2-40B4-BE49-F238E27FC236}">
                <a16:creationId xmlns:a16="http://schemas.microsoft.com/office/drawing/2014/main" xmlns="" id="{A90E73F4-3513-412A-A013-EBC2F7878C0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2133600"/>
            <a:ext cx="6081713" cy="376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63</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1062"/>
                                        </p:tgtEl>
                                        <p:attrNameLst>
                                          <p:attrName>style.visibility</p:attrName>
                                        </p:attrNameLst>
                                      </p:cBhvr>
                                      <p:to>
                                        <p:strVal val="visible"/>
                                      </p:to>
                                    </p:set>
                                    <p:animEffect transition="in" filter="wipe(up)">
                                      <p:cBhvr>
                                        <p:cTn id="7" dur="500"/>
                                        <p:tgtEl>
                                          <p:spTgt spid="30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xmlns="" id="{CE4EA346-1663-401D-9005-1C1FB14717DB}"/>
              </a:ext>
            </a:extLst>
          </p:cNvPr>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10.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a:t>
            </a:r>
            <a:r>
              <a:rPr lang="ru-RU" altLang="ru-RU"/>
              <a:t>карт, изображенных на рисунке</a:t>
            </a:r>
            <a:r>
              <a:rPr lang="ru-RU" altLang="ru-RU">
                <a:cs typeface="Times New Roman" panose="02020603050405020304" pitchFamily="18" charset="0"/>
              </a:rPr>
              <a:t>?</a:t>
            </a:r>
            <a:r>
              <a:rPr lang="ru-RU" altLang="ru-RU"/>
              <a:t> </a:t>
            </a:r>
          </a:p>
        </p:txBody>
      </p:sp>
      <p:pic>
        <p:nvPicPr>
          <p:cNvPr id="33795" name="Picture 4">
            <a:extLst>
              <a:ext uri="{FF2B5EF4-FFF2-40B4-BE49-F238E27FC236}">
                <a16:creationId xmlns:a16="http://schemas.microsoft.com/office/drawing/2014/main" xmlns="" id="{0967014D-B2FB-453B-82BA-D851CECD47B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025" y="2528888"/>
            <a:ext cx="7727950" cy="180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51909" name="Group 5">
            <a:extLst>
              <a:ext uri="{FF2B5EF4-FFF2-40B4-BE49-F238E27FC236}">
                <a16:creationId xmlns:a16="http://schemas.microsoft.com/office/drawing/2014/main" xmlns="" id="{B63AAAB7-A5E7-4E91-8DDB-EE13A45A6FAF}"/>
              </a:ext>
            </a:extLst>
          </p:cNvPr>
          <p:cNvGrpSpPr>
            <a:grpSpLocks/>
          </p:cNvGrpSpPr>
          <p:nvPr/>
        </p:nvGrpSpPr>
        <p:grpSpPr bwMode="auto">
          <a:xfrm>
            <a:off x="609600" y="2514600"/>
            <a:ext cx="7804150" cy="2789238"/>
            <a:chOff x="384" y="1584"/>
            <a:chExt cx="4916" cy="1757"/>
          </a:xfrm>
        </p:grpSpPr>
        <p:sp>
          <p:nvSpPr>
            <p:cNvPr id="33797" name="Text Box 6">
              <a:extLst>
                <a:ext uri="{FF2B5EF4-FFF2-40B4-BE49-F238E27FC236}">
                  <a16:creationId xmlns:a16="http://schemas.microsoft.com/office/drawing/2014/main" xmlns="" id="{169DE1F4-270B-4CCC-A119-8EDCFC051C53}"/>
                </a:ext>
              </a:extLst>
            </p:cNvPr>
            <p:cNvSpPr txBox="1">
              <a:spLocks noChangeArrowheads="1"/>
            </p:cNvSpPr>
            <p:nvPr/>
          </p:nvSpPr>
          <p:spPr bwMode="auto">
            <a:xfrm>
              <a:off x="384" y="2976"/>
              <a:ext cx="4272"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3; б) 2; в) 4; г) 3.</a:t>
              </a:r>
            </a:p>
          </p:txBody>
        </p:sp>
        <p:pic>
          <p:nvPicPr>
            <p:cNvPr id="33798" name="Picture 7">
              <a:extLst>
                <a:ext uri="{FF2B5EF4-FFF2-40B4-BE49-F238E27FC236}">
                  <a16:creationId xmlns:a16="http://schemas.microsoft.com/office/drawing/2014/main" xmlns="" id="{A58F5C81-0308-45B6-8DB4-ACFED610429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 y="1584"/>
              <a:ext cx="4868" cy="1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64</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1909"/>
                                        </p:tgtEl>
                                        <p:attrNameLst>
                                          <p:attrName>style.visibility</p:attrName>
                                        </p:attrNameLst>
                                      </p:cBhvr>
                                      <p:to>
                                        <p:strVal val="visible"/>
                                      </p:to>
                                    </p:set>
                                    <p:animEffect transition="in" filter="wipe(up)">
                                      <p:cBhvr>
                                        <p:cTn id="7" dur="500"/>
                                        <p:tgtEl>
                                          <p:spTgt spid="25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xmlns="" id="{63267072-6D9A-48E0-8E77-B486CBD444A4}"/>
              </a:ext>
            </a:extLst>
          </p:cNvPr>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11.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граней правильных многогранников?</a:t>
            </a:r>
            <a:r>
              <a:rPr lang="ru-RU" altLang="ru-RU"/>
              <a:t> </a:t>
            </a:r>
          </a:p>
        </p:txBody>
      </p:sp>
      <p:sp>
        <p:nvSpPr>
          <p:cNvPr id="260100" name="Text Box 4">
            <a:extLst>
              <a:ext uri="{FF2B5EF4-FFF2-40B4-BE49-F238E27FC236}">
                <a16:creationId xmlns:a16="http://schemas.microsoft.com/office/drawing/2014/main" xmlns="" id="{F3B34BA3-F16C-4516-B144-080659995D48}"/>
              </a:ext>
            </a:extLst>
          </p:cNvPr>
          <p:cNvSpPr txBox="1">
            <a:spLocks noChangeArrowheads="1"/>
          </p:cNvSpPr>
          <p:nvPr/>
        </p:nvSpPr>
        <p:spPr bwMode="auto">
          <a:xfrm>
            <a:off x="609600" y="5334000"/>
            <a:ext cx="6781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4; б) 3; в) 2; г) 3; д) 4.</a:t>
            </a:r>
          </a:p>
        </p:txBody>
      </p:sp>
      <p:pic>
        <p:nvPicPr>
          <p:cNvPr id="35844" name="Picture 5">
            <a:extLst>
              <a:ext uri="{FF2B5EF4-FFF2-40B4-BE49-F238E27FC236}">
                <a16:creationId xmlns:a16="http://schemas.microsoft.com/office/drawing/2014/main" xmlns="" id="{A7DE998F-FDAD-4E8D-A64A-9E3F45EC9A6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895600"/>
            <a:ext cx="7769225" cy="164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65</a:t>
            </a:fld>
            <a:endParaRPr lang="ru-RU"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wipe(up)">
                                      <p:cBhvr>
                                        <p:cTn id="7" dur="500"/>
                                        <p:tgtEl>
                                          <p:spTgt spid="26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TextBox 8">
            <a:extLst>
              <a:ext uri="{FF2B5EF4-FFF2-40B4-BE49-F238E27FC236}">
                <a16:creationId xmlns:a16="http://schemas.microsoft.com/office/drawing/2014/main" xmlns="" id="{034384A1-C8D6-FE26-8536-FC8AF50D9835}"/>
              </a:ext>
            </a:extLst>
          </p:cNvPr>
          <p:cNvSpPr txBox="1"/>
          <p:nvPr/>
        </p:nvSpPr>
        <p:spPr>
          <a:xfrm>
            <a:off x="0" y="57348"/>
            <a:ext cx="9144000" cy="461665"/>
          </a:xfrm>
          <a:prstGeom prst="rect">
            <a:avLst/>
          </a:prstGeom>
          <a:noFill/>
        </p:spPr>
        <p:txBody>
          <a:bodyPr wrap="square" rtlCol="0">
            <a:spAutoFit/>
          </a:bodyPr>
          <a:lstStyle/>
          <a:p>
            <a:pPr algn="ctr"/>
            <a:r>
              <a:rPr lang="ru-RU" dirty="0"/>
              <a:t>Учебники можно бесплатно скачать на сайте </a:t>
            </a:r>
            <a:r>
              <a:rPr lang="en-US" dirty="0"/>
              <a:t>https://mnemozina.ru</a:t>
            </a:r>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251520" y="620688"/>
            <a:ext cx="8593452" cy="5904656"/>
          </a:xfrm>
          <a:prstGeom prst="rect">
            <a:avLst/>
          </a:prstGeom>
          <a:noFill/>
          <a:ln w="9525">
            <a:solidFill>
              <a:schemeClr val="bg1">
                <a:lumMod val="65000"/>
              </a:schemeClr>
            </a:solidFill>
            <a:miter lim="800000"/>
            <a:headEnd/>
            <a:tailEnd/>
          </a:ln>
        </p:spPr>
      </p:pic>
    </p:spTree>
    <p:extLst>
      <p:ext uri="{BB962C8B-B14F-4D97-AF65-F5344CB8AC3E}">
        <p14:creationId xmlns:p14="http://schemas.microsoft.com/office/powerpoint/2010/main" xmlns="" val="1779633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2339752" y="342816"/>
            <a:ext cx="3600400" cy="1224136"/>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chemeClr val="accent2">
                    <a:lumMod val="75000"/>
                  </a:schemeClr>
                </a:solidFill>
                <a:effectLst/>
                <a:uLnTx/>
                <a:uFillTx/>
                <a:latin typeface="Arial Black" pitchFamily="34" charset="0"/>
              </a:rPr>
              <a:t>Контактная </a:t>
            </a:r>
            <a:br>
              <a:rPr kumimoji="0" lang="ru-RU" sz="3200" b="0" i="0" u="none" strike="noStrike" kern="1200" cap="none" spc="0" normalizeH="0" baseline="0" noProof="0" dirty="0">
                <a:ln>
                  <a:noFill/>
                </a:ln>
                <a:solidFill>
                  <a:schemeClr val="accent2">
                    <a:lumMod val="75000"/>
                  </a:schemeClr>
                </a:solidFill>
                <a:effectLst/>
                <a:uLnTx/>
                <a:uFillTx/>
                <a:latin typeface="Arial Black" pitchFamily="34" charset="0"/>
              </a:rPr>
            </a:br>
            <a:r>
              <a:rPr kumimoji="0" lang="ru-RU" sz="3200" b="0" i="0" u="none" strike="noStrike" kern="1200" cap="none" spc="0" normalizeH="0" baseline="0" noProof="0" dirty="0">
                <a:ln>
                  <a:noFill/>
                </a:ln>
                <a:solidFill>
                  <a:schemeClr val="accent2">
                    <a:lumMod val="75000"/>
                  </a:schemeClr>
                </a:solidFill>
                <a:effectLst/>
                <a:uLnTx/>
                <a:uFillTx/>
                <a:latin typeface="Arial Black" pitchFamily="34" charset="0"/>
              </a:rPr>
              <a:t>информация</a:t>
            </a:r>
          </a:p>
        </p:txBody>
      </p:sp>
      <p:pic>
        <p:nvPicPr>
          <p:cNvPr id="11" name="Рисунок 10" descr="Mnemozina_LOGOTYPE_RED.png"/>
          <p:cNvPicPr>
            <a:picLocks noChangeAspect="1"/>
          </p:cNvPicPr>
          <p:nvPr/>
        </p:nvPicPr>
        <p:blipFill>
          <a:blip r:embed="rId2" cstate="print"/>
          <a:stretch>
            <a:fillRect/>
          </a:stretch>
        </p:blipFill>
        <p:spPr>
          <a:xfrm>
            <a:off x="827584" y="270808"/>
            <a:ext cx="1296144" cy="1236520"/>
          </a:xfrm>
          <a:prstGeom prst="rect">
            <a:avLst/>
          </a:prstGeom>
        </p:spPr>
      </p:pic>
      <p:sp>
        <p:nvSpPr>
          <p:cNvPr id="5" name="Заголовок 1"/>
          <p:cNvSpPr txBox="1">
            <a:spLocks/>
          </p:cNvSpPr>
          <p:nvPr/>
        </p:nvSpPr>
        <p:spPr>
          <a:xfrm>
            <a:off x="683568" y="2132856"/>
            <a:ext cx="7632848" cy="4505647"/>
          </a:xfrm>
          <a:prstGeom prst="rect">
            <a:avLst/>
          </a:prstGeom>
        </p:spPr>
        <p:txBody>
          <a:bodyPr/>
          <a:lstStyle/>
          <a:p>
            <a:pPr fontAlgn="auto">
              <a:spcBef>
                <a:spcPts val="0"/>
              </a:spcBef>
              <a:spcAft>
                <a:spcPts val="0"/>
              </a:spcAft>
              <a:defRPr/>
            </a:pPr>
            <a:r>
              <a:rPr lang="ru-RU" sz="2000" b="1" kern="0" dirty="0">
                <a:solidFill>
                  <a:sysClr val="windowText" lastClr="000000"/>
                </a:solidFill>
              </a:rPr>
              <a:t>Издательство «Мнемозина»:</a:t>
            </a:r>
          </a:p>
          <a:p>
            <a:pPr fontAlgn="auto">
              <a:spcBef>
                <a:spcPts val="0"/>
              </a:spcBef>
              <a:spcAft>
                <a:spcPts val="0"/>
              </a:spcAft>
              <a:defRPr/>
            </a:pPr>
            <a:r>
              <a:rPr lang="ru-RU" sz="2000" kern="0" dirty="0">
                <a:solidFill>
                  <a:sysClr val="windowText" lastClr="000000"/>
                </a:solidFill>
              </a:rPr>
              <a:t>105043, Москва, ул. </a:t>
            </a:r>
            <a:r>
              <a:rPr lang="ru-RU" sz="2000" kern="0" dirty="0" err="1">
                <a:solidFill>
                  <a:sysClr val="windowText" lastClr="000000"/>
                </a:solidFill>
              </a:rPr>
              <a:t>Волочаевская</a:t>
            </a:r>
            <a:r>
              <a:rPr lang="ru-RU" sz="2000" kern="0" dirty="0">
                <a:solidFill>
                  <a:sysClr val="windowText" lastClr="000000"/>
                </a:solidFill>
              </a:rPr>
              <a:t>, 40Г, строение 4, этаж 3</a:t>
            </a:r>
          </a:p>
          <a:p>
            <a:pPr fontAlgn="auto">
              <a:spcBef>
                <a:spcPts val="0"/>
              </a:spcBef>
              <a:spcAft>
                <a:spcPts val="0"/>
              </a:spcAft>
              <a:defRPr/>
            </a:pPr>
            <a:r>
              <a:rPr lang="ru-RU" sz="2000" kern="0" dirty="0">
                <a:solidFill>
                  <a:sysClr val="windowText" lastClr="000000"/>
                </a:solidFill>
              </a:rPr>
              <a:t>Тел.: 8 (495) 1</a:t>
            </a:r>
            <a:r>
              <a:rPr lang="ru-RU" sz="2000" dirty="0"/>
              <a:t>81-68-88</a:t>
            </a:r>
            <a:endParaRPr lang="ru-RU" sz="2000" kern="0" dirty="0">
              <a:solidFill>
                <a:sysClr val="windowText" lastClr="000000"/>
              </a:solidFill>
            </a:endParaRPr>
          </a:p>
          <a:p>
            <a:pPr fontAlgn="auto">
              <a:spcBef>
                <a:spcPts val="0"/>
              </a:spcBef>
              <a:spcAft>
                <a:spcPts val="0"/>
              </a:spcAft>
              <a:defRPr/>
            </a:pPr>
            <a:r>
              <a:rPr lang="en-US" sz="2000" kern="0" dirty="0">
                <a:solidFill>
                  <a:sysClr val="windowText" lastClr="000000"/>
                </a:solidFill>
              </a:rPr>
              <a:t>E-mail: </a:t>
            </a:r>
            <a:r>
              <a:rPr lang="en-US" sz="2000" kern="0" dirty="0">
                <a:solidFill>
                  <a:schemeClr val="accent2">
                    <a:lumMod val="50000"/>
                  </a:schemeClr>
                </a:solidFill>
                <a:hlinkClick r:id="rId3">
                  <a:extLst>
                    <a:ext uri="{A12FA001-AC4F-418D-AE19-62706E023703}">
                      <ahyp:hlinkClr xmlns:ahyp="http://schemas.microsoft.com/office/drawing/2018/hyperlinkcolor" xmlns="" val="tx"/>
                    </a:ext>
                  </a:extLst>
                </a:hlinkClick>
              </a:rPr>
              <a:t>ioc@mnemozina.ru</a:t>
            </a:r>
            <a:r>
              <a:rPr lang="ru-RU" sz="2000" kern="0" dirty="0">
                <a:solidFill>
                  <a:schemeClr val="accent2">
                    <a:lumMod val="50000"/>
                  </a:schemeClr>
                </a:solidFill>
              </a:rPr>
              <a:t> </a:t>
            </a:r>
          </a:p>
          <a:p>
            <a:pPr fontAlgn="auto">
              <a:spcBef>
                <a:spcPts val="0"/>
              </a:spcBef>
              <a:spcAft>
                <a:spcPts val="0"/>
              </a:spcAft>
              <a:defRPr/>
            </a:pPr>
            <a:r>
              <a:rPr lang="ru-RU" sz="2000" kern="0" dirty="0">
                <a:solidFill>
                  <a:sysClr val="windowText" lastClr="000000"/>
                </a:solidFill>
              </a:rPr>
              <a:t>Сайт:  </a:t>
            </a:r>
            <a:r>
              <a:rPr lang="en-US" sz="2000" kern="0" dirty="0">
                <a:solidFill>
                  <a:schemeClr val="accent2">
                    <a:lumMod val="50000"/>
                  </a:schemeClr>
                </a:solidFill>
                <a:hlinkClick r:id="rId3">
                  <a:extLst>
                    <a:ext uri="{A12FA001-AC4F-418D-AE19-62706E023703}">
                      <ahyp:hlinkClr xmlns:ahyp="http://schemas.microsoft.com/office/drawing/2018/hyperlinkcolor" xmlns="" val="tx"/>
                    </a:ext>
                  </a:extLst>
                </a:hlinkClick>
              </a:rPr>
              <a:t>mnemozina.ru</a:t>
            </a:r>
            <a:r>
              <a:rPr lang="ru-RU" sz="2000" kern="0" dirty="0">
                <a:solidFill>
                  <a:schemeClr val="accent2">
                    <a:lumMod val="50000"/>
                  </a:schemeClr>
                </a:solidFill>
                <a:hlinkClick r:id="rId3">
                  <a:extLst>
                    <a:ext uri="{A12FA001-AC4F-418D-AE19-62706E023703}">
                      <ahyp:hlinkClr xmlns:ahyp="http://schemas.microsoft.com/office/drawing/2018/hyperlinkcolor" xmlns="" val="tx"/>
                    </a:ext>
                  </a:extLst>
                </a:hlinkClick>
              </a:rPr>
              <a:t>  </a:t>
            </a:r>
          </a:p>
          <a:p>
            <a:pPr fontAlgn="auto">
              <a:spcBef>
                <a:spcPts val="600"/>
              </a:spcBef>
              <a:spcAft>
                <a:spcPts val="0"/>
              </a:spcAft>
              <a:defRPr/>
            </a:pPr>
            <a:r>
              <a:rPr lang="ru-RU" sz="2000" b="1" kern="0" dirty="0">
                <a:solidFill>
                  <a:sysClr val="windowText" lastClr="000000"/>
                </a:solidFill>
              </a:rPr>
              <a:t>Интернет-магазин</a:t>
            </a:r>
            <a:r>
              <a:rPr lang="ru-RU" sz="2000" kern="0" dirty="0">
                <a:solidFill>
                  <a:sysClr val="windowText" lastClr="000000"/>
                </a:solidFill>
              </a:rPr>
              <a:t>: </a:t>
            </a:r>
            <a:r>
              <a:rPr lang="ru-RU" sz="2000" kern="0" dirty="0" err="1">
                <a:solidFill>
                  <a:schemeClr val="accent2">
                    <a:lumMod val="50000"/>
                  </a:schemeClr>
                </a:solidFill>
                <a:hlinkClick r:id="rId3">
                  <a:extLst>
                    <a:ext uri="{A12FA001-AC4F-418D-AE19-62706E023703}">
                      <ahyp:hlinkClr xmlns:ahyp="http://schemas.microsoft.com/office/drawing/2018/hyperlinkcolor" xmlns="" val="tx"/>
                    </a:ext>
                  </a:extLst>
                </a:hlinkClick>
              </a:rPr>
              <a:t>shop.mnemozina.ru</a:t>
            </a:r>
            <a:r>
              <a:rPr lang="ru-RU" sz="2000" kern="0" dirty="0">
                <a:solidFill>
                  <a:schemeClr val="accent2">
                    <a:lumMod val="50000"/>
                  </a:schemeClr>
                </a:solidFill>
                <a:hlinkClick r:id="rId3">
                  <a:extLst>
                    <a:ext uri="{A12FA001-AC4F-418D-AE19-62706E023703}">
                      <ahyp:hlinkClr xmlns:ahyp="http://schemas.microsoft.com/office/drawing/2018/hyperlinkcolor" xmlns="" val="tx"/>
                    </a:ext>
                  </a:extLst>
                </a:hlinkClick>
              </a:rPr>
              <a:t> </a:t>
            </a:r>
          </a:p>
          <a:p>
            <a:pPr fontAlgn="auto">
              <a:spcBef>
                <a:spcPts val="600"/>
              </a:spcBef>
              <a:spcAft>
                <a:spcPts val="0"/>
              </a:spcAft>
              <a:defRPr/>
            </a:pPr>
            <a:r>
              <a:rPr lang="ru-RU" sz="2000" b="1" kern="0" dirty="0">
                <a:solidFill>
                  <a:sysClr val="windowText" lastClr="000000"/>
                </a:solidFill>
              </a:rPr>
              <a:t>Торговый дом</a:t>
            </a:r>
            <a:r>
              <a:rPr lang="ru-RU" sz="2000" kern="0" dirty="0">
                <a:solidFill>
                  <a:sysClr val="windowText" lastClr="000000"/>
                </a:solidFill>
              </a:rPr>
              <a:t>:</a:t>
            </a:r>
            <a:r>
              <a:rPr lang="en-US" sz="2000" kern="0" dirty="0">
                <a:solidFill>
                  <a:sysClr val="windowText" lastClr="000000"/>
                </a:solidFill>
              </a:rPr>
              <a:t> </a:t>
            </a:r>
          </a:p>
          <a:p>
            <a:pPr fontAlgn="auto">
              <a:spcBef>
                <a:spcPts val="0"/>
              </a:spcBef>
              <a:spcAft>
                <a:spcPts val="0"/>
              </a:spcAft>
              <a:defRPr/>
            </a:pPr>
            <a:r>
              <a:rPr lang="en-US" sz="2000" kern="0" dirty="0">
                <a:solidFill>
                  <a:sysClr val="windowText" lastClr="000000"/>
                </a:solidFill>
              </a:rPr>
              <a:t>E-mail</a:t>
            </a:r>
            <a:r>
              <a:rPr lang="ru-RU" sz="2000" kern="0" dirty="0">
                <a:solidFill>
                  <a:sysClr val="windowText" lastClr="000000"/>
                </a:solidFill>
              </a:rPr>
              <a:t>: </a:t>
            </a:r>
            <a:r>
              <a:rPr lang="ru-RU" sz="2000" kern="0" dirty="0" err="1">
                <a:solidFill>
                  <a:schemeClr val="accent2">
                    <a:lumMod val="50000"/>
                  </a:schemeClr>
                </a:solidFill>
                <a:hlinkClick r:id="rId4">
                  <a:extLst>
                    <a:ext uri="{A12FA001-AC4F-418D-AE19-62706E023703}">
                      <ahyp:hlinkClr xmlns:ahyp="http://schemas.microsoft.com/office/drawing/2018/hyperlinkcolor" xmlns="" val="tx"/>
                    </a:ext>
                  </a:extLst>
                </a:hlinkClick>
              </a:rPr>
              <a:t>td@mnemozina.ru</a:t>
            </a:r>
            <a:r>
              <a:rPr lang="ru-RU" sz="2000" kern="0" dirty="0">
                <a:solidFill>
                  <a:schemeClr val="accent2">
                    <a:lumMod val="50000"/>
                  </a:schemeClr>
                </a:solidFill>
              </a:rPr>
              <a:t> </a:t>
            </a:r>
          </a:p>
          <a:p>
            <a:pPr fontAlgn="auto">
              <a:spcBef>
                <a:spcPts val="0"/>
              </a:spcBef>
              <a:spcAft>
                <a:spcPts val="0"/>
              </a:spcAft>
              <a:defRPr/>
            </a:pPr>
            <a:r>
              <a:rPr lang="en-US" sz="2000" kern="0" dirty="0">
                <a:solidFill>
                  <a:sysClr val="windowText" lastClr="000000"/>
                </a:solidFill>
              </a:rPr>
              <a:t>E-mail</a:t>
            </a:r>
            <a:r>
              <a:rPr lang="ru-RU" sz="2000" kern="0" dirty="0">
                <a:solidFill>
                  <a:sysClr val="windowText" lastClr="000000"/>
                </a:solidFill>
              </a:rPr>
              <a:t> для бюджетных закупок: </a:t>
            </a:r>
            <a:r>
              <a:rPr lang="en-US" sz="2000" kern="0" dirty="0">
                <a:solidFill>
                  <a:schemeClr val="accent2">
                    <a:lumMod val="50000"/>
                  </a:schemeClr>
                </a:solidFill>
                <a:hlinkClick r:id="rId4">
                  <a:extLst>
                    <a:ext uri="{A12FA001-AC4F-418D-AE19-62706E023703}">
                      <ahyp:hlinkClr xmlns:ahyp="http://schemas.microsoft.com/office/drawing/2018/hyperlinkcolor" xmlns="" val="tx"/>
                    </a:ext>
                  </a:extLst>
                </a:hlinkClick>
              </a:rPr>
              <a:t>tender@mnemozina.ru </a:t>
            </a:r>
            <a:endParaRPr lang="ru-RU" sz="2000" kern="0" dirty="0">
              <a:solidFill>
                <a:schemeClr val="accent2">
                  <a:lumMod val="50000"/>
                </a:schemeClr>
              </a:solidFill>
              <a:hlinkClick r:id="rId4">
                <a:extLst>
                  <a:ext uri="{A12FA001-AC4F-418D-AE19-62706E023703}">
                    <ahyp:hlinkClr xmlns:ahyp="http://schemas.microsoft.com/office/drawing/2018/hyperlinkcolor" xmlns="" val="tx"/>
                  </a:ext>
                </a:extLst>
              </a:hlinkClick>
            </a:endParaRPr>
          </a:p>
          <a:p>
            <a:pPr fontAlgn="auto">
              <a:spcBef>
                <a:spcPts val="0"/>
              </a:spcBef>
              <a:spcAft>
                <a:spcPts val="0"/>
              </a:spcAft>
              <a:defRPr/>
            </a:pPr>
            <a:r>
              <a:rPr lang="ru-RU" sz="2000" kern="0" dirty="0">
                <a:solidFill>
                  <a:sysClr val="windowText" lastClr="000000"/>
                </a:solidFill>
              </a:rPr>
              <a:t>Тел.:  8 (495) 640–93–99</a:t>
            </a:r>
          </a:p>
          <a:p>
            <a:pPr fontAlgn="auto">
              <a:spcBef>
                <a:spcPts val="600"/>
              </a:spcBef>
              <a:spcAft>
                <a:spcPts val="0"/>
              </a:spcAft>
              <a:defRPr/>
            </a:pPr>
            <a:r>
              <a:rPr lang="ru-RU" sz="2000" kern="0" dirty="0">
                <a:solidFill>
                  <a:sysClr val="windowText" lastClr="000000"/>
                </a:solidFill>
              </a:rPr>
              <a:t>Электронные формы учебников и пособий представлены на сайте </a:t>
            </a:r>
          </a:p>
          <a:p>
            <a:pPr fontAlgn="auto">
              <a:spcBef>
                <a:spcPts val="0"/>
              </a:spcBef>
              <a:spcAft>
                <a:spcPts val="0"/>
              </a:spcAft>
              <a:defRPr/>
            </a:pPr>
            <a:r>
              <a:rPr lang="ru-RU" sz="2000" b="1" kern="0" dirty="0">
                <a:solidFill>
                  <a:sysClr val="windowText" lastClr="000000"/>
                </a:solidFill>
              </a:rPr>
              <a:t>«Школа в кармане»</a:t>
            </a:r>
            <a:r>
              <a:rPr lang="ru-RU" sz="2000" kern="0" dirty="0">
                <a:solidFill>
                  <a:sysClr val="windowText" lastClr="000000"/>
                </a:solidFill>
              </a:rPr>
              <a:t>: </a:t>
            </a:r>
            <a:r>
              <a:rPr lang="en-US" sz="2000" kern="0" dirty="0">
                <a:solidFill>
                  <a:schemeClr val="accent2">
                    <a:lumMod val="50000"/>
                  </a:schemeClr>
                </a:solidFill>
                <a:hlinkClick r:id="rId3">
                  <a:extLst>
                    <a:ext uri="{A12FA001-AC4F-418D-AE19-62706E023703}">
                      <ahyp:hlinkClr xmlns:ahyp="http://schemas.microsoft.com/office/drawing/2018/hyperlinkcolor" xmlns="" val="tx"/>
                    </a:ext>
                  </a:extLst>
                </a:hlinkClick>
              </a:rPr>
              <a:t>pocketschool.ru</a:t>
            </a:r>
            <a:r>
              <a:rPr lang="ru-RU" sz="2000" kern="0" dirty="0">
                <a:solidFill>
                  <a:schemeClr val="accent2">
                    <a:lumMod val="50000"/>
                  </a:schemeClr>
                </a:solidFill>
                <a:hlinkClick r:id="rId3">
                  <a:extLst>
                    <a:ext uri="{A12FA001-AC4F-418D-AE19-62706E023703}">
                      <ahyp:hlinkClr xmlns:ahyp="http://schemas.microsoft.com/office/drawing/2018/hyperlinkcolor" xmlns="" val="tx"/>
                    </a:ext>
                  </a:extLst>
                </a:hlinkClick>
              </a:rPr>
              <a:t> </a:t>
            </a:r>
          </a:p>
          <a:p>
            <a:pPr>
              <a:defRPr/>
            </a:pPr>
            <a:r>
              <a:rPr lang="en-US" sz="2000" kern="0" dirty="0">
                <a:solidFill>
                  <a:sysClr val="windowText" lastClr="000000"/>
                </a:solidFill>
              </a:rPr>
              <a:t>E-mail</a:t>
            </a:r>
            <a:r>
              <a:rPr lang="ru-RU" sz="2000" kern="0" dirty="0">
                <a:solidFill>
                  <a:sysClr val="windowText" lastClr="000000"/>
                </a:solidFill>
              </a:rPr>
              <a:t> для оптовых закупок: </a:t>
            </a:r>
            <a:r>
              <a:rPr lang="en-US" sz="2000" kern="0" dirty="0">
                <a:solidFill>
                  <a:schemeClr val="accent2">
                    <a:lumMod val="50000"/>
                  </a:schemeClr>
                </a:solidFill>
                <a:hlinkClick r:id="rId5">
                  <a:extLst>
                    <a:ext uri="{A12FA001-AC4F-418D-AE19-62706E023703}">
                      <ahyp:hlinkClr xmlns:ahyp="http://schemas.microsoft.com/office/drawing/2018/hyperlinkcolor" xmlns="" val="tx"/>
                    </a:ext>
                  </a:extLst>
                </a:hlinkClick>
              </a:rPr>
              <a:t>zakaz@ars-edu.ru</a:t>
            </a:r>
            <a:endParaRPr lang="en-US" sz="2000" kern="0" dirty="0">
              <a:solidFill>
                <a:schemeClr val="accent2">
                  <a:lumMod val="50000"/>
                </a:schemeClr>
              </a:solidFill>
            </a:endParaRPr>
          </a:p>
        </p:txBody>
      </p:sp>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67</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1773884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284A2E4F-3B93-45B4-8B39-64D50DFC6BD9}"/>
              </a:ext>
            </a:extLst>
          </p:cNvPr>
          <p:cNvSpPr>
            <a:spLocks noGrp="1" noChangeArrowheads="1"/>
          </p:cNvSpPr>
          <p:nvPr>
            <p:ph type="title" idx="4294967295"/>
          </p:nvPr>
        </p:nvSpPr>
        <p:spPr>
          <a:xfrm>
            <a:off x="251520" y="38347"/>
            <a:ext cx="8640960" cy="457200"/>
          </a:xfrm>
        </p:spPr>
        <p:txBody>
          <a:bodyPr/>
          <a:lstStyle/>
          <a:p>
            <a:pPr eaLnBrk="1" hangingPunct="1"/>
            <a:r>
              <a:rPr lang="ru-RU" altLang="ru-RU" sz="3600" dirty="0">
                <a:solidFill>
                  <a:srgbClr val="FF3300"/>
                </a:solidFill>
              </a:rPr>
              <a:t>Теория графов</a:t>
            </a:r>
          </a:p>
        </p:txBody>
      </p:sp>
      <p:sp>
        <p:nvSpPr>
          <p:cNvPr id="5123" name="Text Box 34">
            <a:extLst>
              <a:ext uri="{FF2B5EF4-FFF2-40B4-BE49-F238E27FC236}">
                <a16:creationId xmlns:a16="http://schemas.microsoft.com/office/drawing/2014/main" xmlns="" id="{387B9A71-E60D-4081-A006-864E63C53BF6}"/>
              </a:ext>
            </a:extLst>
          </p:cNvPr>
          <p:cNvSpPr txBox="1">
            <a:spLocks noChangeArrowheads="1"/>
          </p:cNvSpPr>
          <p:nvPr/>
        </p:nvSpPr>
        <p:spPr bwMode="auto">
          <a:xfrm>
            <a:off x="0" y="476672"/>
            <a:ext cx="9144000" cy="1532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90000"/>
              </a:lnSpc>
              <a:spcBef>
                <a:spcPct val="50000"/>
              </a:spcBef>
              <a:buFontTx/>
              <a:buNone/>
            </a:pPr>
            <a:r>
              <a:rPr lang="ru-RU" altLang="ru-RU" sz="2400" dirty="0"/>
              <a:t>	</a:t>
            </a:r>
            <a:r>
              <a:rPr lang="ru-RU" altLang="ru-RU" sz="2000" dirty="0"/>
              <a:t>Т</a:t>
            </a:r>
            <a:r>
              <a:rPr lang="ru-RU" altLang="ru-RU" sz="2000" dirty="0">
                <a:cs typeface="Times New Roman" panose="02020603050405020304" pitchFamily="18" charset="0"/>
              </a:rPr>
              <a:t>еория графов зародилась в ходе решения головоломок двести с лишним лет назад.</a:t>
            </a:r>
            <a:r>
              <a:rPr lang="ru-RU" altLang="ru-RU" sz="2000" dirty="0"/>
              <a:t> </a:t>
            </a:r>
            <a:r>
              <a:rPr lang="ru-RU" altLang="ru-RU" sz="2000" dirty="0">
                <a:cs typeface="Times New Roman" panose="02020603050405020304" pitchFamily="18" charset="0"/>
              </a:rPr>
              <a:t>Одной из таких задач-головоломок была задача о </a:t>
            </a:r>
            <a:r>
              <a:rPr lang="ru-RU" altLang="ru-RU" sz="2000" dirty="0" smtClean="0">
                <a:cs typeface="Times New Roman" panose="02020603050405020304" pitchFamily="18" charset="0"/>
              </a:rPr>
              <a:t>Кёнигсбергских </a:t>
            </a:r>
            <a:r>
              <a:rPr lang="ru-RU" altLang="ru-RU" sz="2000" dirty="0">
                <a:cs typeface="Times New Roman" panose="02020603050405020304" pitchFamily="18" charset="0"/>
              </a:rPr>
              <a:t>мостах, которая привлекла к себе внимание Леонарда </a:t>
            </a:r>
            <a:r>
              <a:rPr lang="ru-RU" altLang="ru-RU" sz="2000" dirty="0">
                <a:cs typeface="Times New Roman" panose="02020603050405020304" pitchFamily="18" charset="0"/>
              </a:rPr>
              <a:t>Эйлера (</a:t>
            </a:r>
            <a:r>
              <a:rPr lang="ru-RU" altLang="ru-RU" sz="2000" dirty="0" smtClean="0">
                <a:cs typeface="Times New Roman" panose="02020603050405020304" pitchFamily="18" charset="0"/>
              </a:rPr>
              <a:t>1707—1783</a:t>
            </a:r>
            <a:r>
              <a:rPr lang="ru-RU" altLang="ru-RU" sz="2000" dirty="0">
                <a:cs typeface="Times New Roman" panose="02020603050405020304" pitchFamily="18" charset="0"/>
              </a:rPr>
              <a:t>), </a:t>
            </a:r>
            <a:r>
              <a:rPr lang="ru-RU" altLang="ru-RU" sz="2000" dirty="0">
                <a:cs typeface="Times New Roman" panose="02020603050405020304" pitchFamily="18" charset="0"/>
              </a:rPr>
              <a:t>долгое время жившего и работавшего в России (с 1727 по 1741 год и с 1766 </a:t>
            </a:r>
            <a:r>
              <a:rPr lang="ru-RU" altLang="ru-RU" sz="2000" dirty="0" smtClean="0">
                <a:cs typeface="Times New Roman" panose="02020603050405020304" pitchFamily="18" charset="0"/>
              </a:rPr>
              <a:t>до</a:t>
            </a:r>
            <a:r>
              <a:rPr lang="ru-RU" sz="2000" dirty="0" smtClean="0"/>
              <a:t> </a:t>
            </a:r>
            <a:r>
              <a:rPr lang="ru-RU" altLang="ru-RU" sz="2000" dirty="0" smtClean="0">
                <a:cs typeface="Times New Roman" panose="02020603050405020304" pitchFamily="18" charset="0"/>
              </a:rPr>
              <a:t>конца </a:t>
            </a:r>
            <a:r>
              <a:rPr lang="ru-RU" altLang="ru-RU" sz="2000" dirty="0">
                <a:cs typeface="Times New Roman" panose="02020603050405020304" pitchFamily="18" charset="0"/>
              </a:rPr>
              <a:t>жизни).</a:t>
            </a:r>
            <a:endParaRPr lang="ru-RU" altLang="ru-RU" sz="2000" dirty="0"/>
          </a:p>
        </p:txBody>
      </p:sp>
      <p:sp>
        <p:nvSpPr>
          <p:cNvPr id="5125" name="Text Box 36">
            <a:extLst>
              <a:ext uri="{FF2B5EF4-FFF2-40B4-BE49-F238E27FC236}">
                <a16:creationId xmlns:a16="http://schemas.microsoft.com/office/drawing/2014/main" xmlns="" id="{75F629EA-5FD4-4A1E-A979-7150FF8C42C4}"/>
              </a:ext>
            </a:extLst>
          </p:cNvPr>
          <p:cNvSpPr txBox="1">
            <a:spLocks noChangeArrowheads="1"/>
          </p:cNvSpPr>
          <p:nvPr/>
        </p:nvSpPr>
        <p:spPr bwMode="auto">
          <a:xfrm>
            <a:off x="3779912" y="1772816"/>
            <a:ext cx="5386316" cy="5054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R="55880" algn="just">
              <a:lnSpc>
                <a:spcPct val="90000"/>
              </a:lnSpc>
              <a:spcBef>
                <a:spcPts val="600"/>
              </a:spcBef>
              <a:buNone/>
            </a:pPr>
            <a:r>
              <a:rPr lang="ru-RU" sz="1800" dirty="0">
                <a:effectLst/>
                <a:latin typeface="Times New Roman" panose="02020603050405020304" pitchFamily="18" charset="0"/>
                <a:ea typeface="Times New Roman" panose="02020603050405020304" pitchFamily="18" charset="0"/>
              </a:rPr>
              <a:t>	Л. Эйлер был действительным членом Петербургской Академии наук, оказал</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большое влияние на развитие отечественной математической школы и в деле подготовки кадров ученых-математиков и педагогов в России. </a:t>
            </a:r>
          </a:p>
          <a:p>
            <a:pPr marR="55880" algn="just">
              <a:lnSpc>
                <a:spcPct val="90000"/>
              </a:lnSpc>
              <a:spcBef>
                <a:spcPts val="600"/>
              </a:spcBef>
              <a:buNone/>
            </a:pPr>
            <a:r>
              <a:rPr lang="ru-RU" sz="1800" dirty="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Поражает своими размерами научное наследие ученого. При жизни им </a:t>
            </a:r>
            <a:r>
              <a:rPr lang="ru-RU" sz="1800" dirty="0" smtClean="0">
                <a:effectLst/>
                <a:latin typeface="Times New Roman" panose="02020603050405020304" pitchFamily="18" charset="0"/>
                <a:ea typeface="Times New Roman" panose="02020603050405020304" pitchFamily="18" charset="0"/>
              </a:rPr>
              <a:t>опубликовано </a:t>
            </a:r>
            <a:r>
              <a:rPr lang="ru-RU" sz="1800" dirty="0">
                <a:effectLst/>
                <a:latin typeface="Times New Roman" panose="02020603050405020304" pitchFamily="18" charset="0"/>
                <a:ea typeface="Times New Roman" panose="02020603050405020304" pitchFamily="18" charset="0"/>
              </a:rPr>
              <a:t>530 книг и</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статей, а сейчас их</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известно уже более 800. </a:t>
            </a:r>
            <a:r>
              <a:rPr lang="ru-RU" sz="1800" dirty="0" smtClean="0">
                <a:effectLst/>
                <a:latin typeface="Times New Roman" panose="02020603050405020304" pitchFamily="18" charset="0"/>
                <a:ea typeface="Times New Roman" panose="02020603050405020304" pitchFamily="18" charset="0"/>
              </a:rPr>
              <a:t>Причём </a:t>
            </a:r>
            <a:r>
              <a:rPr lang="ru-RU" sz="1800" dirty="0">
                <a:effectLst/>
                <a:latin typeface="Times New Roman" panose="02020603050405020304" pitchFamily="18" charset="0"/>
                <a:ea typeface="Times New Roman" panose="02020603050405020304" pitchFamily="18" charset="0"/>
              </a:rPr>
              <a:t>последние 12 лет своей жизни Эйлер тяжело болел, ослеп и, несмотря на тяжелый недуг, продолжал работать и творить. Статистические подсчеты показывают, что Эйлер в среднем делал одно открытие в неделю. Трудно найти математическую проблему, которая не была бы затронута в </a:t>
            </a:r>
            <a:r>
              <a:rPr lang="ru-RU" sz="1800" dirty="0" smtClean="0">
                <a:effectLst/>
                <a:latin typeface="Times New Roman" panose="02020603050405020304" pitchFamily="18" charset="0"/>
                <a:ea typeface="Times New Roman" panose="02020603050405020304" pitchFamily="18" charset="0"/>
              </a:rPr>
              <a:t>произведениях </a:t>
            </a:r>
            <a:r>
              <a:rPr lang="ru-RU" sz="1800" dirty="0">
                <a:effectLst/>
                <a:latin typeface="Times New Roman" panose="02020603050405020304" pitchFamily="18" charset="0"/>
                <a:ea typeface="Times New Roman" panose="02020603050405020304" pitchFamily="18" charset="0"/>
              </a:rPr>
              <a:t>Эйлера.</a:t>
            </a:r>
          </a:p>
          <a:p>
            <a:pPr marR="55880" algn="just">
              <a:lnSpc>
                <a:spcPct val="90000"/>
              </a:lnSpc>
              <a:spcBef>
                <a:spcPts val="600"/>
              </a:spcBef>
              <a:buNone/>
            </a:pPr>
            <a:r>
              <a:rPr lang="ru-RU" sz="1800" dirty="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Все математики последующих поколений так или иначе </a:t>
            </a:r>
            <a:r>
              <a:rPr lang="ru-RU" sz="1800" dirty="0" smtClean="0">
                <a:effectLst/>
                <a:latin typeface="Times New Roman" panose="02020603050405020304" pitchFamily="18" charset="0"/>
                <a:ea typeface="Times New Roman" panose="02020603050405020304" pitchFamily="18" charset="0"/>
              </a:rPr>
              <a:t>учились </a:t>
            </a:r>
            <a:r>
              <a:rPr lang="ru-RU" sz="1800" dirty="0">
                <a:effectLst/>
                <a:latin typeface="Times New Roman" panose="02020603050405020304" pitchFamily="18" charset="0"/>
                <a:ea typeface="Times New Roman" panose="02020603050405020304" pitchFamily="18" charset="0"/>
              </a:rPr>
              <a:t>у Эйлера, и недаром известный французский ученый П.С. Лаплас </a:t>
            </a:r>
            <a:r>
              <a:rPr lang="ru-RU" sz="1800" dirty="0" smtClean="0">
                <a:effectLst/>
                <a:latin typeface="Times New Roman" panose="02020603050405020304" pitchFamily="18" charset="0"/>
                <a:ea typeface="Times New Roman" panose="02020603050405020304" pitchFamily="18" charset="0"/>
              </a:rPr>
              <a:t>сказал</a:t>
            </a:r>
            <a:r>
              <a:rPr lang="ru-RU" sz="1800" dirty="0">
                <a:effectLst/>
                <a:latin typeface="Times New Roman" panose="02020603050405020304" pitchFamily="18" charset="0"/>
                <a:ea typeface="Times New Roman" panose="02020603050405020304" pitchFamily="18" charset="0"/>
              </a:rPr>
              <a:t>: </a:t>
            </a:r>
            <a:r>
              <a:rPr lang="ru-RU" sz="1800" dirty="0" smtClean="0">
                <a:effectLst/>
                <a:latin typeface="Times New Roman" panose="02020603050405020304" pitchFamily="18" charset="0"/>
                <a:ea typeface="Times New Roman" panose="02020603050405020304" pitchFamily="18" charset="0"/>
              </a:rPr>
              <a:t>«Читайте </a:t>
            </a:r>
            <a:r>
              <a:rPr lang="ru-RU" sz="1800" dirty="0">
                <a:effectLst/>
                <a:latin typeface="Times New Roman" panose="02020603050405020304" pitchFamily="18" charset="0"/>
                <a:ea typeface="Times New Roman" panose="02020603050405020304" pitchFamily="18" charset="0"/>
              </a:rPr>
              <a:t>Эйлера, </a:t>
            </a:r>
            <a:r>
              <a:rPr lang="ru-RU" sz="1800" dirty="0">
                <a:ea typeface="Times New Roman" panose="02020603050405020304" pitchFamily="18" charset="0"/>
              </a:rPr>
              <a:t>он </a:t>
            </a:r>
            <a:r>
              <a:rPr lang="ru-RU" sz="1800" dirty="0" smtClean="0">
                <a:ea typeface="Times New Roman" panose="02020603050405020304" pitchFamily="18" charset="0"/>
              </a:rPr>
              <a:t>— </a:t>
            </a:r>
            <a:r>
              <a:rPr lang="ru-RU" sz="1800" dirty="0">
                <a:ea typeface="Times New Roman" panose="02020603050405020304" pitchFamily="18" charset="0"/>
              </a:rPr>
              <a:t>учитель </a:t>
            </a:r>
            <a:r>
              <a:rPr lang="ru-RU" sz="1800" dirty="0">
                <a:effectLst/>
                <a:latin typeface="Times New Roman" panose="02020603050405020304" pitchFamily="18" charset="0"/>
                <a:ea typeface="Times New Roman" panose="02020603050405020304" pitchFamily="18" charset="0"/>
              </a:rPr>
              <a:t>всех </a:t>
            </a:r>
            <a:r>
              <a:rPr lang="ru-RU" sz="1800" dirty="0" smtClean="0">
                <a:effectLst/>
                <a:latin typeface="Times New Roman" panose="02020603050405020304" pitchFamily="18" charset="0"/>
                <a:ea typeface="Times New Roman" panose="02020603050405020304" pitchFamily="18" charset="0"/>
              </a:rPr>
              <a:t>нас».</a:t>
            </a:r>
            <a:endParaRPr lang="ru-RU" sz="1800" dirty="0">
              <a:effectLst/>
              <a:latin typeface="Times New Roman" panose="02020603050405020304" pitchFamily="18" charset="0"/>
              <a:ea typeface="Times New Roman" panose="02020603050405020304" pitchFamily="18" charset="0"/>
            </a:endParaRPr>
          </a:p>
        </p:txBody>
      </p:sp>
      <p:pic>
        <p:nvPicPr>
          <p:cNvPr id="5126" name="Picture 1030" descr="C:\Documents and Settings\Администратор\Мои документы\PICTURE\jpg\Эйлер.jpg">
            <a:extLst>
              <a:ext uri="{FF2B5EF4-FFF2-40B4-BE49-F238E27FC236}">
                <a16:creationId xmlns:a16="http://schemas.microsoft.com/office/drawing/2014/main" xmlns="" id="{798B510E-D606-4DE9-B6FC-CD782818849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58395"/>
            <a:ext cx="3635896" cy="4541489"/>
          </a:xfrm>
          <a:prstGeom prst="rect">
            <a:avLst/>
          </a:prstGeom>
          <a:noFill/>
          <a:ln>
            <a:solidFill>
              <a:schemeClr val="bg1">
                <a:lumMod val="6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7</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3488309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284A2E4F-3B93-45B4-8B39-64D50DFC6BD9}"/>
              </a:ext>
            </a:extLst>
          </p:cNvPr>
          <p:cNvSpPr>
            <a:spLocks noGrp="1" noChangeArrowheads="1"/>
          </p:cNvSpPr>
          <p:nvPr>
            <p:ph type="title" idx="4294967295"/>
          </p:nvPr>
        </p:nvSpPr>
        <p:spPr>
          <a:xfrm>
            <a:off x="251520" y="38347"/>
            <a:ext cx="8640960" cy="457200"/>
          </a:xfrm>
        </p:spPr>
        <p:txBody>
          <a:bodyPr/>
          <a:lstStyle/>
          <a:p>
            <a:pPr eaLnBrk="1" hangingPunct="1"/>
            <a:r>
              <a:rPr lang="ru-RU" altLang="ru-RU" sz="3600" dirty="0">
                <a:solidFill>
                  <a:srgbClr val="FF3300"/>
                </a:solidFill>
              </a:rPr>
              <a:t>Почему нужны графы в геометрии?</a:t>
            </a:r>
          </a:p>
        </p:txBody>
      </p:sp>
      <p:sp>
        <p:nvSpPr>
          <p:cNvPr id="5123" name="Text Box 34">
            <a:extLst>
              <a:ext uri="{FF2B5EF4-FFF2-40B4-BE49-F238E27FC236}">
                <a16:creationId xmlns:a16="http://schemas.microsoft.com/office/drawing/2014/main" xmlns="" id="{387B9A71-E60D-4081-A006-864E63C53BF6}"/>
              </a:ext>
            </a:extLst>
          </p:cNvPr>
          <p:cNvSpPr txBox="1">
            <a:spLocks noChangeArrowheads="1"/>
          </p:cNvSpPr>
          <p:nvPr/>
        </p:nvSpPr>
        <p:spPr bwMode="auto">
          <a:xfrm>
            <a:off x="0" y="620688"/>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1. Геометрические графы являются, в некотором смысле, обобщением понятия ломаной.</a:t>
            </a:r>
          </a:p>
        </p:txBody>
      </p:sp>
      <p:sp>
        <p:nvSpPr>
          <p:cNvPr id="7" name="Text Box 34">
            <a:extLst>
              <a:ext uri="{FF2B5EF4-FFF2-40B4-BE49-F238E27FC236}">
                <a16:creationId xmlns:a16="http://schemas.microsoft.com/office/drawing/2014/main" xmlns="" id="{AB2131FD-9912-45A8-886C-A5A48F7CA0AB}"/>
              </a:ext>
            </a:extLst>
          </p:cNvPr>
          <p:cNvSpPr txBox="1">
            <a:spLocks noChangeArrowheads="1"/>
          </p:cNvSpPr>
          <p:nvPr/>
        </p:nvSpPr>
        <p:spPr bwMode="auto">
          <a:xfrm>
            <a:off x="0" y="1451685"/>
            <a:ext cx="9144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2. Теория графов – одно из современных направлений развития математики, имеющих приложения в различных её областях.</a:t>
            </a:r>
          </a:p>
        </p:txBody>
      </p:sp>
      <p:sp>
        <p:nvSpPr>
          <p:cNvPr id="8" name="Text Box 34">
            <a:extLst>
              <a:ext uri="{FF2B5EF4-FFF2-40B4-BE49-F238E27FC236}">
                <a16:creationId xmlns:a16="http://schemas.microsoft.com/office/drawing/2014/main" xmlns="" id="{D110F0B9-C561-40F8-8CCE-3370A4A23553}"/>
              </a:ext>
            </a:extLst>
          </p:cNvPr>
          <p:cNvSpPr txBox="1">
            <a:spLocks noChangeArrowheads="1"/>
          </p:cNvSpPr>
          <p:nvPr/>
        </p:nvSpPr>
        <p:spPr bwMode="auto">
          <a:xfrm>
            <a:off x="0" y="2652014"/>
            <a:ext cx="9144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3. С графами связаны классические задачи, знакомство </a:t>
            </a:r>
            <a:r>
              <a:rPr lang="ru-RU" altLang="ru-RU" sz="2400" dirty="0" smtClean="0"/>
              <a:t>с</a:t>
            </a:r>
            <a:r>
              <a:rPr lang="ru-RU" sz="2400" dirty="0" smtClean="0"/>
              <a:t> </a:t>
            </a:r>
            <a:r>
              <a:rPr lang="ru-RU" altLang="ru-RU" sz="2400" dirty="0" smtClean="0"/>
              <a:t>которыми </a:t>
            </a:r>
            <a:r>
              <a:rPr lang="ru-RU" altLang="ru-RU" sz="2400" dirty="0"/>
              <a:t>должно входить в математическое образование учащихся.</a:t>
            </a:r>
          </a:p>
        </p:txBody>
      </p:sp>
      <p:sp>
        <p:nvSpPr>
          <p:cNvPr id="9" name="Text Box 34">
            <a:extLst>
              <a:ext uri="{FF2B5EF4-FFF2-40B4-BE49-F238E27FC236}">
                <a16:creationId xmlns:a16="http://schemas.microsoft.com/office/drawing/2014/main" xmlns="" id="{55132E96-B77C-4337-806C-6F7D5D1740AD}"/>
              </a:ext>
            </a:extLst>
          </p:cNvPr>
          <p:cNvSpPr txBox="1">
            <a:spLocks noChangeArrowheads="1"/>
          </p:cNvSpPr>
          <p:nvPr/>
        </p:nvSpPr>
        <p:spPr bwMode="auto">
          <a:xfrm>
            <a:off x="0" y="3789040"/>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4. Задачи, связанные с графами, включаются в различные олимпиады по математике.</a:t>
            </a:r>
          </a:p>
        </p:txBody>
      </p:sp>
      <p:sp>
        <p:nvSpPr>
          <p:cNvPr id="10" name="Text Box 34">
            <a:extLst>
              <a:ext uri="{FF2B5EF4-FFF2-40B4-BE49-F238E27FC236}">
                <a16:creationId xmlns:a16="http://schemas.microsoft.com/office/drawing/2014/main" xmlns="" id="{8D411EC8-0043-4814-82F1-AD855118D224}"/>
              </a:ext>
            </a:extLst>
          </p:cNvPr>
          <p:cNvSpPr txBox="1">
            <a:spLocks noChangeArrowheads="1"/>
          </p:cNvSpPr>
          <p:nvPr/>
        </p:nvSpPr>
        <p:spPr bwMode="auto">
          <a:xfrm>
            <a:off x="0" y="4653136"/>
            <a:ext cx="9144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5. Решение таких задач развивает геометрические </a:t>
            </a:r>
            <a:r>
              <a:rPr lang="ru-RU" altLang="ru-RU" sz="2400" dirty="0" smtClean="0"/>
              <a:t>и</a:t>
            </a:r>
            <a:r>
              <a:rPr lang="ru-RU" sz="2400" dirty="0" smtClean="0"/>
              <a:t> </a:t>
            </a:r>
            <a:r>
              <a:rPr lang="ru-RU" altLang="ru-RU" sz="2400" dirty="0" smtClean="0"/>
              <a:t>комбинаторные </a:t>
            </a:r>
            <a:r>
              <a:rPr lang="ru-RU" altLang="ru-RU" sz="2400" dirty="0"/>
              <a:t>представления учащихся, повышает мотивацию </a:t>
            </a:r>
            <a:r>
              <a:rPr lang="ru-RU" altLang="ru-RU" sz="2400" dirty="0" smtClean="0"/>
              <a:t>к</a:t>
            </a:r>
            <a:r>
              <a:rPr lang="ru-RU" sz="2400" dirty="0" smtClean="0"/>
              <a:t> </a:t>
            </a:r>
            <a:r>
              <a:rPr lang="ru-RU" altLang="ru-RU" sz="2400" dirty="0" smtClean="0"/>
              <a:t>обучению </a:t>
            </a:r>
            <a:r>
              <a:rPr lang="ru-RU" altLang="ru-RU" sz="2400" dirty="0"/>
              <a:t>геометрии.</a:t>
            </a:r>
          </a:p>
        </p:txBody>
      </p:sp>
      <p:sp>
        <p:nvSpPr>
          <p:cNvPr id="11"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8</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323580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up)">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284A2E4F-3B93-45B4-8B39-64D50DFC6BD9}"/>
              </a:ext>
            </a:extLst>
          </p:cNvPr>
          <p:cNvSpPr>
            <a:spLocks noGrp="1" noChangeArrowheads="1"/>
          </p:cNvSpPr>
          <p:nvPr>
            <p:ph type="title" idx="4294967295"/>
          </p:nvPr>
        </p:nvSpPr>
        <p:spPr>
          <a:xfrm>
            <a:off x="251520" y="38347"/>
            <a:ext cx="8640960" cy="457200"/>
          </a:xfrm>
        </p:spPr>
        <p:txBody>
          <a:bodyPr/>
          <a:lstStyle/>
          <a:p>
            <a:pPr eaLnBrk="1" hangingPunct="1"/>
            <a:r>
              <a:rPr lang="ru-RU" altLang="ru-RU" sz="3600" dirty="0">
                <a:solidFill>
                  <a:srgbClr val="FF3300"/>
                </a:solidFill>
              </a:rPr>
              <a:t>Задача Эйлера о Кёнигсбергских мостах</a:t>
            </a:r>
          </a:p>
        </p:txBody>
      </p:sp>
      <p:pic>
        <p:nvPicPr>
          <p:cNvPr id="5124" name="Picture 35">
            <a:extLst>
              <a:ext uri="{FF2B5EF4-FFF2-40B4-BE49-F238E27FC236}">
                <a16:creationId xmlns:a16="http://schemas.microsoft.com/office/drawing/2014/main" xmlns="" id="{E464AF72-412B-414E-B7A0-5EE81BF2FBE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2747537"/>
            <a:ext cx="44196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25" name="Text Box 36">
            <a:extLst>
              <a:ext uri="{FF2B5EF4-FFF2-40B4-BE49-F238E27FC236}">
                <a16:creationId xmlns:a16="http://schemas.microsoft.com/office/drawing/2014/main" xmlns="" id="{75F629EA-5FD4-4A1E-A979-7150FF8C42C4}"/>
              </a:ext>
            </a:extLst>
          </p:cNvPr>
          <p:cNvSpPr txBox="1">
            <a:spLocks noChangeArrowheads="1"/>
          </p:cNvSpPr>
          <p:nvPr/>
        </p:nvSpPr>
        <p:spPr bwMode="auto">
          <a:xfrm>
            <a:off x="0" y="836712"/>
            <a:ext cx="9144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3300"/>
                </a:solidFill>
                <a:cs typeface="Times New Roman" panose="02020603050405020304" pitchFamily="18" charset="0"/>
              </a:rPr>
              <a:t>	Задача.</a:t>
            </a:r>
            <a:r>
              <a:rPr lang="ru-RU" altLang="ru-RU" sz="2400" b="1" dirty="0">
                <a:solidFill>
                  <a:schemeClr val="accent1"/>
                </a:solidFill>
                <a:cs typeface="Times New Roman" panose="02020603050405020304" pitchFamily="18" charset="0"/>
              </a:rPr>
              <a:t> </a:t>
            </a:r>
            <a:r>
              <a:rPr lang="ru-RU" altLang="ru-RU" sz="2400" dirty="0">
                <a:cs typeface="Times New Roman" panose="02020603050405020304" pitchFamily="18" charset="0"/>
              </a:rPr>
              <a:t>В г. Кёнигсберге (ныне Калининград) было семь мостов через реку </a:t>
            </a:r>
            <a:r>
              <a:rPr lang="ru-RU" altLang="ru-RU" sz="2400" dirty="0" err="1">
                <a:cs typeface="Times New Roman" panose="02020603050405020304" pitchFamily="18" charset="0"/>
              </a:rPr>
              <a:t>Прегель</a:t>
            </a:r>
            <a:r>
              <a:rPr lang="ru-RU" altLang="ru-RU" sz="2400" dirty="0">
                <a:cs typeface="Times New Roman" panose="02020603050405020304" pitchFamily="18" charset="0"/>
              </a:rPr>
              <a:t> (Л </a:t>
            </a:r>
            <a:r>
              <a:rPr lang="ru-RU" altLang="ru-RU" sz="2400" dirty="0" smtClean="0">
                <a:cs typeface="Times New Roman" panose="02020603050405020304" pitchFamily="18" charset="0"/>
              </a:rPr>
              <a:t>— </a:t>
            </a:r>
            <a:r>
              <a:rPr lang="ru-RU" altLang="ru-RU" sz="2400" dirty="0">
                <a:cs typeface="Times New Roman" panose="02020603050405020304" pitchFamily="18" charset="0"/>
              </a:rPr>
              <a:t>левый берег, П </a:t>
            </a:r>
            <a:r>
              <a:rPr lang="ru-RU" altLang="ru-RU" sz="2400" dirty="0" smtClean="0">
                <a:cs typeface="Times New Roman" panose="02020603050405020304" pitchFamily="18" charset="0"/>
              </a:rPr>
              <a:t>— </a:t>
            </a:r>
            <a:r>
              <a:rPr lang="ru-RU" altLang="ru-RU" sz="2400" dirty="0">
                <a:cs typeface="Times New Roman" panose="02020603050405020304" pitchFamily="18" charset="0"/>
              </a:rPr>
              <a:t>правый берег, </a:t>
            </a:r>
            <a:r>
              <a:rPr lang="ru-RU" altLang="ru-RU" sz="2400" dirty="0" smtClean="0">
                <a:cs typeface="Times New Roman" panose="02020603050405020304" pitchFamily="18" charset="0"/>
              </a:rPr>
              <a:t>А</a:t>
            </a:r>
            <a:r>
              <a:rPr lang="ru-RU" sz="2400" dirty="0" smtClean="0"/>
              <a:t> </a:t>
            </a:r>
            <a:r>
              <a:rPr lang="ru-RU" altLang="ru-RU" sz="2400" dirty="0" smtClean="0">
                <a:cs typeface="Times New Roman" panose="02020603050405020304" pitchFamily="18" charset="0"/>
              </a:rPr>
              <a:t>и </a:t>
            </a:r>
            <a:r>
              <a:rPr lang="ru-RU" altLang="ru-RU" sz="2400" dirty="0">
                <a:cs typeface="Times New Roman" panose="02020603050405020304" pitchFamily="18" charset="0"/>
              </a:rPr>
              <a:t>Б </a:t>
            </a:r>
            <a:r>
              <a:rPr lang="ru-RU" altLang="ru-RU" sz="2400" dirty="0" smtClean="0">
                <a:cs typeface="Times New Roman" panose="02020603050405020304" pitchFamily="18" charset="0"/>
              </a:rPr>
              <a:t>— </a:t>
            </a:r>
            <a:r>
              <a:rPr lang="ru-RU" altLang="ru-RU" sz="2400" dirty="0">
                <a:cs typeface="Times New Roman" panose="02020603050405020304" pitchFamily="18" charset="0"/>
              </a:rPr>
              <a:t>острова). Можно ли, прогуливаясь </a:t>
            </a:r>
            <a:r>
              <a:rPr lang="ru-RU" altLang="ru-RU" sz="2400" dirty="0"/>
              <a:t>вдоль реки</a:t>
            </a:r>
            <a:r>
              <a:rPr lang="ru-RU" altLang="ru-RU" sz="2400" dirty="0">
                <a:cs typeface="Times New Roman" panose="02020603050405020304" pitchFamily="18" charset="0"/>
              </a:rPr>
              <a:t>, пройти </a:t>
            </a:r>
            <a:r>
              <a:rPr lang="ru-RU" altLang="ru-RU" sz="2400" dirty="0" smtClean="0"/>
              <a:t>по</a:t>
            </a:r>
            <a:r>
              <a:rPr lang="ru-RU" sz="2400" dirty="0" smtClean="0"/>
              <a:t> </a:t>
            </a:r>
            <a:r>
              <a:rPr lang="ru-RU" altLang="ru-RU" sz="2400" dirty="0" smtClean="0">
                <a:cs typeface="Times New Roman" panose="02020603050405020304" pitchFamily="18" charset="0"/>
              </a:rPr>
              <a:t>кажд</a:t>
            </a:r>
            <a:r>
              <a:rPr lang="ru-RU" altLang="ru-RU" sz="2400" dirty="0" smtClean="0"/>
              <a:t>ому</a:t>
            </a:r>
            <a:r>
              <a:rPr lang="ru-RU" altLang="ru-RU" sz="2400" dirty="0" smtClean="0">
                <a:cs typeface="Times New Roman" panose="02020603050405020304" pitchFamily="18" charset="0"/>
              </a:rPr>
              <a:t> </a:t>
            </a:r>
            <a:r>
              <a:rPr lang="ru-RU" altLang="ru-RU" sz="2400" dirty="0">
                <a:cs typeface="Times New Roman" panose="02020603050405020304" pitchFamily="18" charset="0"/>
              </a:rPr>
              <a:t>мост</a:t>
            </a:r>
            <a:r>
              <a:rPr lang="ru-RU" altLang="ru-RU" sz="2400" dirty="0"/>
              <a:t>у</a:t>
            </a:r>
            <a:r>
              <a:rPr lang="ru-RU" altLang="ru-RU" sz="2400" dirty="0">
                <a:cs typeface="Times New Roman" panose="02020603050405020304" pitchFamily="18" charset="0"/>
              </a:rPr>
              <a:t> ровно один раз?</a:t>
            </a:r>
          </a:p>
        </p:txBody>
      </p:sp>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9</a:t>
            </a:fld>
            <a:endParaRPr lang="ru-RU" sz="1000" dirty="0">
              <a:latin typeface="Arial" pitchFamily="34" charset="0"/>
              <a:cs typeface="Arial" pitchFamily="34" charset="0"/>
            </a:endParaRPr>
          </a:p>
        </p:txBody>
      </p:sp>
    </p:spTree>
    <p:extLst>
      <p:ext uri="{BB962C8B-B14F-4D97-AF65-F5344CB8AC3E}">
        <p14:creationId xmlns:p14="http://schemas.microsoft.com/office/powerpoint/2010/main" xmlns="" val="227457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Другая 13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2223</TotalTime>
  <Words>1051</Words>
  <Application>Microsoft Office PowerPoint</Application>
  <PresentationFormat>Экран (4:3)</PresentationFormat>
  <Paragraphs>353</Paragraphs>
  <Slides>67</Slides>
  <Notes>65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67</vt:i4>
      </vt:variant>
    </vt:vector>
  </HeadingPairs>
  <TitlesOfParts>
    <vt:vector size="69" baseType="lpstr">
      <vt:lpstr>Оформление по умолчанию</vt:lpstr>
      <vt:lpstr>Точечный рисунок</vt:lpstr>
      <vt:lpstr>ГРАФЫ  Презентация к учебнику геометрии 7 класса  И. М. Смирновой и В. А. Смирнова </vt:lpstr>
      <vt:lpstr>Слайд 2</vt:lpstr>
      <vt:lpstr>Слайд 3</vt:lpstr>
      <vt:lpstr>Слайд 4</vt:lpstr>
      <vt:lpstr>Слайд 5</vt:lpstr>
      <vt:lpstr>Слайд 6</vt:lpstr>
      <vt:lpstr>Теория графов</vt:lpstr>
      <vt:lpstr>Почему нужны графы в геометрии?</vt:lpstr>
      <vt:lpstr>Задача Эйлера о Кёнигсбергских мостах</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Уникурсальные графы</vt:lpstr>
      <vt:lpstr>Теорема Эйлера</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Теорема Эйлера</vt:lpstr>
      <vt:lpstr>Слайд 38</vt:lpstr>
      <vt:lpstr>Слайд 39</vt:lpstr>
      <vt:lpstr>Упражнения</vt:lpstr>
      <vt:lpstr>Задача Эйлера</vt:lpstr>
      <vt:lpstr>Слайд 42</vt:lpstr>
      <vt:lpstr>Слайд 43</vt:lpstr>
      <vt:lpstr>Слайд 44</vt:lpstr>
      <vt:lpstr>Слайд 45</vt:lpstr>
      <vt:lpstr>Слайд 46</vt:lpstr>
      <vt:lpstr>Слайд 47</vt:lpstr>
      <vt:lpstr>Проблема четырёх красок</vt:lpstr>
      <vt:lpstr>Слайд 49</vt:lpstr>
      <vt:lpstr>Слайд 50</vt:lpstr>
      <vt:lpstr>Слайд 51</vt:lpstr>
      <vt:lpstr>Определение карты</vt:lpstr>
      <vt:lpstr>Слайд 53</vt:lpstr>
      <vt:lpstr>Упражнения</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Lychkova.OK</cp:lastModifiedBy>
  <cp:revision>119</cp:revision>
  <dcterms:created xsi:type="dcterms:W3CDTF">2008-04-30T05:51:18Z</dcterms:created>
  <dcterms:modified xsi:type="dcterms:W3CDTF">2023-12-04T14:51:15Z</dcterms:modified>
</cp:coreProperties>
</file>