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751" r:id="rId2"/>
    <p:sldId id="1216" r:id="rId3"/>
    <p:sldId id="1217" r:id="rId4"/>
    <p:sldId id="447" r:id="rId5"/>
    <p:sldId id="1230" r:id="rId6"/>
    <p:sldId id="655" r:id="rId7"/>
    <p:sldId id="389" r:id="rId8"/>
    <p:sldId id="1236" r:id="rId9"/>
    <p:sldId id="1235" r:id="rId10"/>
    <p:sldId id="1218" r:id="rId11"/>
    <p:sldId id="617" r:id="rId12"/>
    <p:sldId id="391" r:id="rId13"/>
    <p:sldId id="1222" r:id="rId14"/>
    <p:sldId id="1220" r:id="rId15"/>
    <p:sldId id="386" r:id="rId16"/>
    <p:sldId id="1233" r:id="rId17"/>
    <p:sldId id="1219" r:id="rId18"/>
    <p:sldId id="1234" r:id="rId19"/>
    <p:sldId id="1221" r:id="rId20"/>
    <p:sldId id="313" r:id="rId21"/>
    <p:sldId id="315" r:id="rId22"/>
    <p:sldId id="317" r:id="rId23"/>
    <p:sldId id="496" r:id="rId24"/>
    <p:sldId id="608" r:id="rId25"/>
    <p:sldId id="487" r:id="rId26"/>
    <p:sldId id="556" r:id="rId27"/>
    <p:sldId id="609" r:id="rId28"/>
    <p:sldId id="532" r:id="rId29"/>
    <p:sldId id="557" r:id="rId30"/>
    <p:sldId id="611" r:id="rId31"/>
    <p:sldId id="612" r:id="rId32"/>
    <p:sldId id="340" r:id="rId33"/>
    <p:sldId id="613" r:id="rId34"/>
    <p:sldId id="329" r:id="rId35"/>
    <p:sldId id="1224" r:id="rId36"/>
    <p:sldId id="1225" r:id="rId37"/>
    <p:sldId id="1226" r:id="rId38"/>
    <p:sldId id="614" r:id="rId39"/>
    <p:sldId id="637" r:id="rId40"/>
    <p:sldId id="426" r:id="rId41"/>
    <p:sldId id="330" r:id="rId42"/>
    <p:sldId id="539" r:id="rId43"/>
    <p:sldId id="337" r:id="rId44"/>
    <p:sldId id="338" r:id="rId45"/>
    <p:sldId id="339" r:id="rId46"/>
    <p:sldId id="332" r:id="rId47"/>
    <p:sldId id="622" r:id="rId48"/>
    <p:sldId id="540" r:id="rId49"/>
    <p:sldId id="560" r:id="rId50"/>
    <p:sldId id="623" r:id="rId51"/>
    <p:sldId id="561" r:id="rId52"/>
    <p:sldId id="624" r:id="rId53"/>
    <p:sldId id="554" r:id="rId54"/>
    <p:sldId id="625" r:id="rId55"/>
    <p:sldId id="555" r:id="rId56"/>
    <p:sldId id="626" r:id="rId57"/>
    <p:sldId id="551" r:id="rId58"/>
    <p:sldId id="1227" r:id="rId59"/>
    <p:sldId id="1228" r:id="rId60"/>
    <p:sldId id="1231" r:id="rId61"/>
    <p:sldId id="1232" r:id="rId62"/>
    <p:sldId id="1215" r:id="rId63"/>
    <p:sldId id="1072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6455" autoAdjust="0"/>
  </p:normalViewPr>
  <p:slideViewPr>
    <p:cSldViewPr>
      <p:cViewPr varScale="1">
        <p:scale>
          <a:sx n="90" d="100"/>
          <a:sy n="90" d="100"/>
        </p:scale>
        <p:origin x="3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18A50-AA2F-4768-B350-88E8857D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955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6E7F0-AFC8-4379-9165-C52400B58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E0973-D77A-449A-B491-B2FF8371E19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5462386F-8BED-4F55-9911-D327FB624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21C3557-6467-4108-9A20-B4469316D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597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221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914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6E7F0-AFC8-4379-9165-C52400B58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E0973-D77A-449A-B491-B2FF8371E19E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5462386F-8BED-4F55-9911-D327FB624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21C3557-6467-4108-9A20-B4469316D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64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918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656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9173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62143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6BB50BE6-5DB9-B0AA-2A54-60B81F648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C265A9-2F1E-4174-8899-888C7E478869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0A6B65D7-45F4-FC6A-9CE0-83C05550D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3E52828-822F-4173-9931-1A3337D55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182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4D30382D-3998-D09D-FA52-5401CAA1D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635DE3-47B0-4421-99E7-80BE21CAE3FE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A8DAB66-D3F1-7601-902B-1B338D089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CD24A575-1DF3-0951-393E-13185CDE1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624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E902BF7C-9163-6146-473A-F703C9BC5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47E7FE-8350-4D5D-ABB0-B39710406BFA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1213491-D1B7-175F-0910-F96A1AE72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92BC881-1E6D-4CD6-C7AC-F0B5C70FD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1288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559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26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27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2905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059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3903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7759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1992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1803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3338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6213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9585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2024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17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98C06BB-441D-A06E-948C-8D7D80B92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194095-7FB1-4B62-B53C-9190CB667BF9}" type="slidenum">
              <a:rPr lang="ru-RU" altLang="ru-RU"/>
              <a:pPr>
                <a:spcBef>
                  <a:spcPct val="0"/>
                </a:spcBef>
              </a:pPr>
              <a:t>43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C893779-73EE-4C01-18D1-BD45DB1E1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1CA4219-98D6-54BE-B4C6-90776CB02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4242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5746113-689B-DD95-9A30-86E3D2B52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BD25A6-1F61-471F-AD5F-9F9BF47395DA}" type="slidenum">
              <a:rPr lang="ru-RU" altLang="ru-RU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4A90D67-9EF2-CD0B-8182-809BCC7DF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433F420-BC5B-EC70-67DB-A143DF06B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25583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1478CD80-0998-3073-3578-2A9FE4135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63D270-7E60-4FD2-A399-CB8D30335F11}" type="slidenum">
              <a:rPr lang="ru-RU" altLang="ru-RU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A490050-FEA0-876B-139C-EE56BBEA5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A7F322F-7BAD-3075-703C-702CCBF37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1072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9014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378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43115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6453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6572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66846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769120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561612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813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18251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90909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7371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706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3497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691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78CE-A18B-4E4C-9B94-BA212932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F38D-407A-4359-8C9E-CD66DB53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33A2-EE0B-4A70-A6C8-F482B8EC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FD0E-BAF1-458C-AA56-D7866572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D4C2-DD84-4033-88B0-D19917AA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E85-EEA1-4F08-A31F-B3286C30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C78-CEC6-4E57-8293-A7B37F4A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7C87-6E9C-464B-8757-E810159E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1EB8-615C-4550-8A49-4B132F8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712F-8924-43F1-A69F-C3FC11D0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A685-3CB4-4C47-9C79-E2B051CEB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2DFCB8-02B3-4CAF-8754-C9042E1F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Окружность и</a:t>
            </a:r>
            <a:r>
              <a:rPr lang="ru-RU" sz="3600" dirty="0"/>
              <a:t> </a:t>
            </a: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геометрические 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места точек. 7 класс </a:t>
            </a:r>
            <a:b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-29365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Г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еометрическим местом точек </a:t>
            </a:r>
            <a:r>
              <a:rPr lang="ru-RU" sz="2800" dirty="0">
                <a:solidFill>
                  <a:srgbClr val="FF3300"/>
                </a:solidFill>
              </a:rPr>
              <a:t>(ГМТ) </a:t>
            </a:r>
            <a:r>
              <a:rPr lang="ru-RU" sz="2800" dirty="0">
                <a:cs typeface="Times New Roman" pitchFamily="18" charset="0"/>
              </a:rPr>
              <a:t>называется фигура, </a:t>
            </a:r>
            <a:r>
              <a:rPr lang="ru-RU" sz="2800" dirty="0"/>
              <a:t>состоящая из </a:t>
            </a:r>
            <a:r>
              <a:rPr lang="ru-RU" sz="2800" dirty="0">
                <a:cs typeface="Times New Roman" pitchFamily="18" charset="0"/>
              </a:rPr>
              <a:t>всех точек,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довлетворяющих заданному свойству или нескольким заданным свойствам.</a:t>
            </a:r>
            <a:r>
              <a:rPr lang="ru-RU" sz="3200" dirty="0"/>
              <a:t>              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9D461DD-EB7B-1222-691A-1C1C2F245572}"/>
              </a:ext>
            </a:extLst>
          </p:cNvPr>
          <p:cNvGrpSpPr/>
          <p:nvPr/>
        </p:nvGrpSpPr>
        <p:grpSpPr>
          <a:xfrm>
            <a:off x="0" y="1288690"/>
            <a:ext cx="8915400" cy="3986228"/>
            <a:chOff x="0" y="1288690"/>
            <a:chExt cx="8915400" cy="398622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DD7EE1C-E027-1723-F9C0-DB483160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38897"/>
              <a:ext cx="2736304" cy="2636021"/>
            </a:xfrm>
            <a:prstGeom prst="rect">
              <a:avLst/>
            </a:prstGeom>
          </p:spPr>
        </p:pic>
        <p:sp>
          <p:nvSpPr>
            <p:cNvPr id="2053" name="Text Box 11"/>
            <p:cNvSpPr txBox="1">
              <a:spLocks noChangeArrowheads="1"/>
            </p:cNvSpPr>
            <p:nvPr/>
          </p:nvSpPr>
          <p:spPr bwMode="auto">
            <a:xfrm>
              <a:off x="0" y="1288690"/>
              <a:ext cx="89154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/>
                <a:t>	Примерами геометрических мест точек являются:</a:t>
              </a:r>
            </a:p>
          </p:txBody>
        </p:sp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76200" y="1692747"/>
              <a:ext cx="88392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Окружность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 данное расстояние;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7FD436F-8C08-554C-8B13-07B5AEC2949F}"/>
              </a:ext>
            </a:extLst>
          </p:cNvPr>
          <p:cNvGrpSpPr/>
          <p:nvPr/>
        </p:nvGrpSpPr>
        <p:grpSpPr>
          <a:xfrm>
            <a:off x="-22293" y="2583618"/>
            <a:ext cx="8839200" cy="3567783"/>
            <a:chOff x="-22293" y="2583618"/>
            <a:chExt cx="8839200" cy="3567783"/>
          </a:xfrm>
        </p:grpSpPr>
        <p:sp>
          <p:nvSpPr>
            <p:cNvPr id="2055" name="Text Box 15"/>
            <p:cNvSpPr txBox="1">
              <a:spLocks noChangeArrowheads="1"/>
            </p:cNvSpPr>
            <p:nvPr/>
          </p:nvSpPr>
          <p:spPr bwMode="auto">
            <a:xfrm>
              <a:off x="-22293" y="5205251"/>
              <a:ext cx="88392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круг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 расстояние, не превосходящее данное.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70D8C95-592A-5F18-03FB-8976F1A00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0641" y="2583618"/>
              <a:ext cx="2848373" cy="2581635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CFE6F1D-BBB7-A675-C842-EF86991545A7}"/>
              </a:ext>
            </a:extLst>
          </p:cNvPr>
          <p:cNvGrpSpPr/>
          <p:nvPr/>
        </p:nvGrpSpPr>
        <p:grpSpPr>
          <a:xfrm>
            <a:off x="-22293" y="2633743"/>
            <a:ext cx="8914773" cy="4067867"/>
            <a:chOff x="-22293" y="2633743"/>
            <a:chExt cx="8914773" cy="4067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5">
                  <a:extLst>
                    <a:ext uri="{FF2B5EF4-FFF2-40B4-BE49-F238E27FC236}">
                      <a16:creationId xmlns:a16="http://schemas.microsoft.com/office/drawing/2014/main" id="{6D72BC02-2921-31EF-C382-E0723FBD87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2293" y="6178390"/>
                  <a:ext cx="88392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sz="2800" dirty="0">
                      <a:solidFill>
                        <a:srgbClr val="FF3300"/>
                      </a:solidFill>
                    </a:rPr>
                    <a:t>	Кольцо</a:t>
                  </a:r>
                  <a:r>
                    <a:rPr 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sz="2800" dirty="0"/>
                    <a:t>– ГМТ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A</a:t>
                  </a:r>
                  <a:r>
                    <a:rPr lang="ru-RU" sz="2800" dirty="0"/>
                    <a:t>, для которых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ru-RU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11" name="Text Box 1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72BC02-2921-31EF-C382-E0723FBD8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2293" y="6178390"/>
                  <a:ext cx="8839200" cy="523220"/>
                </a:xfrm>
                <a:prstGeom prst="rect">
                  <a:avLst/>
                </a:prstGeom>
                <a:blipFill>
                  <a:blip r:embed="rId5" cstate="print"/>
                  <a:stretch>
                    <a:fillRect t="-12941" b="-329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A5DDACE-73F0-1E10-A3C4-C74B4C9E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0971" y="2633743"/>
              <a:ext cx="2531509" cy="2531509"/>
            </a:xfrm>
            <a:prstGeom prst="rect">
              <a:avLst/>
            </a:prstGeom>
          </p:spPr>
        </p:pic>
      </p:grp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548680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1.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геометрическое место центров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окружностей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проходящих через данную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2FCFF-CDD0-C12E-5BEB-6A3FD363A6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085645"/>
            <a:ext cx="2985234" cy="26867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ECFC74D-7766-05A3-B952-6CD956E9B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1924957-E9EB-86DF-AC16-D7503FFBA232}"/>
              </a:ext>
            </a:extLst>
          </p:cNvPr>
          <p:cNvGrpSpPr/>
          <p:nvPr/>
        </p:nvGrpSpPr>
        <p:grpSpPr>
          <a:xfrm>
            <a:off x="0" y="2085644"/>
            <a:ext cx="9144000" cy="4025655"/>
            <a:chOff x="0" y="2085644"/>
            <a:chExt cx="9144000" cy="402565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18CA013-52AA-71C8-FDEC-C14EF672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6874" y="2085644"/>
              <a:ext cx="4022208" cy="2686709"/>
            </a:xfrm>
            <a:prstGeom prst="rect">
              <a:avLst/>
            </a:prstGeom>
          </p:spPr>
        </p:pic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DE921B5D-EFFF-458B-0BEA-2C3EC0C07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57192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кружность с центром в точке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 радиусом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3" name="Text Box 9">
            <a:extLst>
              <a:ext uri="{FF2B5EF4-FFF2-40B4-BE49-F238E27FC236}">
                <a16:creationId xmlns:a16="http://schemas.microsoft.com/office/drawing/2014/main" id="{A5F63CCA-FC3F-4A6B-936E-8EBB0C3E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15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ea typeface="Calibri" panose="020F0502020204030204" pitchFamily="34" charset="0"/>
              </a:rPr>
              <a:t> 2.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ГМ центров окружностей с центром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касающихся данной окружности в данной точке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2F6FA-CFC4-3A4B-7C19-11A4D325E9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009946"/>
            <a:ext cx="2825230" cy="25847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5297D57-9C0B-A080-95F4-05DA8E999C10}"/>
              </a:ext>
            </a:extLst>
          </p:cNvPr>
          <p:cNvGrpSpPr/>
          <p:nvPr/>
        </p:nvGrpSpPr>
        <p:grpSpPr>
          <a:xfrm>
            <a:off x="107504" y="2009946"/>
            <a:ext cx="9036496" cy="3526450"/>
            <a:chOff x="107504" y="2009946"/>
            <a:chExt cx="9036496" cy="3526450"/>
          </a:xfrm>
        </p:grpSpPr>
        <p:sp>
          <p:nvSpPr>
            <p:cNvPr id="210951" name="Text Box 7">
              <a:extLst>
                <a:ext uri="{FF2B5EF4-FFF2-40B4-BE49-F238E27FC236}">
                  <a16:creationId xmlns:a16="http://schemas.microsoft.com/office/drawing/2014/main" id="{17D096C0-803D-4825-B141-C43BB096D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5013176"/>
              <a:ext cx="90364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п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рямая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OA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без точек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r>
                <a:rPr lang="ru-RU" sz="2800" dirty="0"/>
                <a:t>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60C3AA6-AF2D-F67E-D1EA-13A92C3D6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784" y="2009946"/>
              <a:ext cx="3576620" cy="2584785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332656"/>
            <a:ext cx="91439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3.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ГМТ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из которых отрезки касательных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проведённых к данной окружности, равны данному </a:t>
            </a:r>
            <a:r>
              <a:rPr lang="ru-RU" dirty="0">
                <a:ea typeface="Calibri" panose="020F0502020204030204" pitchFamily="34" charset="0"/>
              </a:rPr>
              <a:t>отрезку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5003C-0742-B1B2-A86D-8E6CF9FA0A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348880"/>
            <a:ext cx="3012737" cy="273378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EC42EFE-0476-1D70-A155-A0F1312BCA50}"/>
              </a:ext>
            </a:extLst>
          </p:cNvPr>
          <p:cNvGrpSpPr/>
          <p:nvPr/>
        </p:nvGrpSpPr>
        <p:grpSpPr>
          <a:xfrm>
            <a:off x="395536" y="1484784"/>
            <a:ext cx="5832648" cy="4782145"/>
            <a:chOff x="395536" y="1484784"/>
            <a:chExt cx="5832648" cy="4782145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90E4C828-B6E2-1279-C6B2-6251D3713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805264"/>
              <a:ext cx="44790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окружность.</a:t>
              </a:r>
              <a:endParaRPr lang="ru-RU" dirty="0">
                <a:cs typeface="Times New Roman" pitchFamily="18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61F64E9-EA45-EEEB-C5BE-3D28B5BC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728" y="1484784"/>
              <a:ext cx="4104456" cy="4104456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33265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4.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данной окружности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найдите ГМ середин хорд данной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B1E00-063B-88FA-120D-E299BC5739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772816"/>
            <a:ext cx="2830725" cy="283072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86EA07C-557B-75C0-A149-4D8A7DDA5CAD}"/>
              </a:ext>
            </a:extLst>
          </p:cNvPr>
          <p:cNvGrpSpPr/>
          <p:nvPr/>
        </p:nvGrpSpPr>
        <p:grpSpPr>
          <a:xfrm>
            <a:off x="380999" y="1772815"/>
            <a:ext cx="8763001" cy="4368682"/>
            <a:chOff x="380999" y="1772815"/>
            <a:chExt cx="8763001" cy="436868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917B60B-773F-35D7-567F-E61AA73D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76" y="1772815"/>
              <a:ext cx="2830725" cy="2830725"/>
            </a:xfrm>
            <a:prstGeom prst="rect">
              <a:avLst/>
            </a:prstGeom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9332D144-6312-61A7-2182-BEA6394FB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99" y="4941168"/>
              <a:ext cx="87630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если длина хорды меньше диаметра окружности, то окружность; если хорда является диаметром, то центр данной окружности.</a:t>
              </a:r>
              <a:endParaRPr lang="ru-RU" dirty="0">
                <a:cs typeface="Times New Roman" pitchFamily="18" charset="0"/>
              </a:endParaRPr>
            </a:p>
          </p:txBody>
        </p:sp>
      </p:grp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3" name="Text Box 9">
            <a:extLst>
              <a:ext uri="{FF2B5EF4-FFF2-40B4-BE49-F238E27FC236}">
                <a16:creationId xmlns:a16="http://schemas.microsoft.com/office/drawing/2014/main" id="{A5F63CCA-FC3F-4A6B-936E-8EBB0C3E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05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5.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Укажите ГМТ, расстояние от которых до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окружности с центром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радиусом 2 равно 1.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40C36-0ABE-66F2-71CA-1728A41BEF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297" y="1783884"/>
            <a:ext cx="3290231" cy="329023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E85108D-D95D-3DC1-8065-8368311F4C2C}"/>
              </a:ext>
            </a:extLst>
          </p:cNvPr>
          <p:cNvGrpSpPr/>
          <p:nvPr/>
        </p:nvGrpSpPr>
        <p:grpSpPr>
          <a:xfrm>
            <a:off x="0" y="1766270"/>
            <a:ext cx="9144000" cy="4660063"/>
            <a:chOff x="0" y="1766270"/>
            <a:chExt cx="9144000" cy="4660063"/>
          </a:xfrm>
        </p:grpSpPr>
        <p:sp>
          <p:nvSpPr>
            <p:cNvPr id="210951" name="Text Box 7">
              <a:extLst>
                <a:ext uri="{FF2B5EF4-FFF2-40B4-BE49-F238E27FC236}">
                  <a16:creationId xmlns:a16="http://schemas.microsoft.com/office/drawing/2014/main" id="{17D096C0-803D-4825-B141-C43BB096D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ве окружности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ru-RU" sz="28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ru-RU" sz="28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с центром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</a:t>
              </a:r>
              <a:r>
                <a:rPr lang="ru-RU" sz="2800" dirty="0"/>
                <a:t> 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48DE2EB-9613-137C-911C-F2E5071B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1888" y="1766270"/>
              <a:ext cx="3290231" cy="3290231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6. Найдите ГМ центров окружностей, касающихся данной окружности того же радиуса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1B0CC-39E4-3781-C2F0-85DA70A73B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988840"/>
            <a:ext cx="1944216" cy="1944216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5F3CC67-6F0D-7F01-AC53-8E5571B031D5}"/>
              </a:ext>
            </a:extLst>
          </p:cNvPr>
          <p:cNvGrpSpPr/>
          <p:nvPr/>
        </p:nvGrpSpPr>
        <p:grpSpPr>
          <a:xfrm>
            <a:off x="0" y="1091645"/>
            <a:ext cx="9144000" cy="4903801"/>
            <a:chOff x="0" y="1091645"/>
            <a:chExt cx="9144000" cy="490380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48B1168-15D3-3ACD-22D9-07D6B62D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728" y="1091645"/>
              <a:ext cx="4705858" cy="3835718"/>
            </a:xfrm>
            <a:prstGeom prst="rect">
              <a:avLst/>
            </a:prstGeom>
          </p:spPr>
        </p:pic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кружность радиусом 2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7. Найдите ГМ центров окружностей радиусом 1, касающихся данной окружности радиусом 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D6D1D-6311-B93D-6673-6F9AC52818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700808"/>
            <a:ext cx="2592288" cy="259228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EDF36FB-FED4-937F-4CC0-A25BC7C699FD}"/>
              </a:ext>
            </a:extLst>
          </p:cNvPr>
          <p:cNvGrpSpPr/>
          <p:nvPr/>
        </p:nvGrpSpPr>
        <p:grpSpPr>
          <a:xfrm>
            <a:off x="0" y="1124744"/>
            <a:ext cx="9144000" cy="4870702"/>
            <a:chOff x="0" y="1124744"/>
            <a:chExt cx="9144000" cy="4870702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две 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кружности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 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9A5C6C4-242C-D0C5-5813-2C6481310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3728" y="1124744"/>
              <a:ext cx="4392488" cy="3753282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8. Найдите ГМ центров окружностей радиусом 2, касающихся данной окружности радиусом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D6D1D-6311-B93D-6673-6F9AC52818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492" y="2733313"/>
            <a:ext cx="1565012" cy="156501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C50A2F-18D2-C2E0-0ACB-DA65741665A8}"/>
              </a:ext>
            </a:extLst>
          </p:cNvPr>
          <p:cNvGrpSpPr/>
          <p:nvPr/>
        </p:nvGrpSpPr>
        <p:grpSpPr>
          <a:xfrm>
            <a:off x="0" y="1147068"/>
            <a:ext cx="9144000" cy="5413258"/>
            <a:chOff x="0" y="1147068"/>
            <a:chExt cx="9144000" cy="5413258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3710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две 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кружности с 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9E3DD06-DA35-A879-14BC-FE3A6238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1147068"/>
              <a:ext cx="6130266" cy="4658196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33265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9.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ГМ центров окружностей, касающихся двух данных концентрических окружностей с радиусами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&gt;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FAC53A-0567-ACCF-7FB1-A02DA3352C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287" y="1814287"/>
            <a:ext cx="3229426" cy="322942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682FC7-68DF-CD0F-5D09-2FBEECA3FB19}"/>
              </a:ext>
            </a:extLst>
          </p:cNvPr>
          <p:cNvGrpSpPr/>
          <p:nvPr/>
        </p:nvGrpSpPr>
        <p:grpSpPr>
          <a:xfrm>
            <a:off x="395536" y="1814287"/>
            <a:ext cx="8640960" cy="4260788"/>
            <a:chOff x="395536" y="1814287"/>
            <a:chExt cx="8640960" cy="4260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6">
                  <a:extLst>
                    <a:ext uri="{FF2B5EF4-FFF2-40B4-BE49-F238E27FC236}">
                      <a16:creationId xmlns:a16="http://schemas.microsoft.com/office/drawing/2014/main" id="{90E4C828-B6E2-1279-C6B2-6251D37136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536" y="5373216"/>
                  <a:ext cx="8640960" cy="701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8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sz="2800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sz="2800" dirty="0"/>
                    <a:t>две окружности с радиусами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800" dirty="0"/>
                    <a:t>.</a:t>
                  </a:r>
                  <a:endParaRPr lang="ru-RU" sz="2800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Box 6">
                  <a:extLst>
                    <a:ext uri="{FF2B5EF4-FFF2-40B4-BE49-F238E27FC236}">
                      <a16:creationId xmlns:a16="http://schemas.microsoft.com/office/drawing/2014/main" xmlns="" id="{90E4C828-B6E2-1279-C6B2-6251D37136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536" y="5373216"/>
                  <a:ext cx="8640960" cy="701859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482" b="-948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62D8EB1-D54D-37DC-2D66-E3F5F68F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7287" y="1814287"/>
              <a:ext cx="3229426" cy="3229426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/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>
            <a:extLst>
              <a:ext uri="{FF2B5EF4-FFF2-40B4-BE49-F238E27FC236}">
                <a16:creationId xmlns:a16="http://schemas.microsoft.com/office/drawing/2014/main" id="{755B11F0-0CED-1367-1965-7E7FF46FFF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89363"/>
            <a:ext cx="2508250" cy="438150"/>
          </a:xfrm>
          <a:noFill/>
        </p:spPr>
      </p:pic>
      <p:grpSp>
        <p:nvGrpSpPr>
          <p:cNvPr id="210950" name="Group 6">
            <a:extLst>
              <a:ext uri="{FF2B5EF4-FFF2-40B4-BE49-F238E27FC236}">
                <a16:creationId xmlns:a16="http://schemas.microsoft.com/office/drawing/2014/main" id="{4C97E6CC-19F7-339C-87A5-700B22D075C0}"/>
              </a:ext>
            </a:extLst>
          </p:cNvPr>
          <p:cNvGrpSpPr>
            <a:grpSpLocks/>
          </p:cNvGrpSpPr>
          <p:nvPr/>
        </p:nvGrpSpPr>
        <p:grpSpPr bwMode="auto">
          <a:xfrm>
            <a:off x="0" y="2090739"/>
            <a:ext cx="9144000" cy="4524375"/>
            <a:chOff x="0" y="1090"/>
            <a:chExt cx="5760" cy="2850"/>
          </a:xfrm>
        </p:grpSpPr>
        <p:sp>
          <p:nvSpPr>
            <p:cNvPr id="89096" name="Text Box 7">
              <a:extLst>
                <a:ext uri="{FF2B5EF4-FFF2-40B4-BE49-F238E27FC236}">
                  <a16:creationId xmlns:a16="http://schemas.microsoft.com/office/drawing/2014/main" id="{2192C460-A20E-84D1-1687-225EE3FA3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двух кругов с центрами в точках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радиусами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89097" name="Picture 8">
              <a:extLst>
                <a:ext uri="{FF2B5EF4-FFF2-40B4-BE49-F238E27FC236}">
                  <a16:creationId xmlns:a16="http://schemas.microsoft.com/office/drawing/2014/main" id="{A6D9C26A-9F37-987E-B4AD-5BD7C2FA9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090"/>
              <a:ext cx="2903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095" name="Text Box 9">
                <a:extLst>
                  <a:ext uri="{FF2B5EF4-FFF2-40B4-BE49-F238E27FC236}">
                    <a16:creationId xmlns:a16="http://schemas.microsoft.com/office/drawing/2014/main" id="{E45C9298-11EB-E72A-8164-A7AE3C03E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0823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10.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ru-RU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9095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5C9298-11EB-E72A-8164-A7AE3C03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0823"/>
                <a:ext cx="9144000" cy="954107"/>
              </a:xfrm>
              <a:prstGeom prst="rect">
                <a:avLst/>
              </a:prstGeom>
              <a:blipFill>
                <a:blip r:embed="rId5" cstate="print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>
            <a:extLst>
              <a:ext uri="{FF2B5EF4-FFF2-40B4-BE49-F238E27FC236}">
                <a16:creationId xmlns:a16="http://schemas.microsoft.com/office/drawing/2014/main" id="{B91AE21A-4F78-8A02-55FA-3D970FAE23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16338"/>
            <a:ext cx="2508250" cy="438150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286" name="Text Box 6">
                <a:extLst>
                  <a:ext uri="{FF2B5EF4-FFF2-40B4-BE49-F238E27FC236}">
                    <a16:creationId xmlns:a16="http://schemas.microsoft.com/office/drawing/2014/main" id="{353AB5C0-453B-4185-23F8-73B020004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0824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11.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XO</a:t>
                </a:r>
                <a:r>
                  <a:rPr lang="ru-RU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286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3AB5C0-453B-4185-23F8-73B020004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0824"/>
                <a:ext cx="9144000" cy="954107"/>
              </a:xfrm>
              <a:prstGeom prst="rect">
                <a:avLst/>
              </a:prstGeom>
              <a:blipFill>
                <a:blip r:embed="rId4" cstate="print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047" name="Group 7">
            <a:extLst>
              <a:ext uri="{FF2B5EF4-FFF2-40B4-BE49-F238E27FC236}">
                <a16:creationId xmlns:a16="http://schemas.microsoft.com/office/drawing/2014/main" id="{D8F42FAC-FFAB-2923-EFD5-E432AF904AC2}"/>
              </a:ext>
            </a:extLst>
          </p:cNvPr>
          <p:cNvGrpSpPr>
            <a:grpSpLocks/>
          </p:cNvGrpSpPr>
          <p:nvPr/>
        </p:nvGrpSpPr>
        <p:grpSpPr bwMode="auto">
          <a:xfrm>
            <a:off x="0" y="1927226"/>
            <a:ext cx="9144000" cy="4679951"/>
            <a:chOff x="0" y="1214"/>
            <a:chExt cx="5760" cy="2948"/>
          </a:xfrm>
        </p:grpSpPr>
        <p:sp>
          <p:nvSpPr>
            <p:cNvPr id="97288" name="Text Box 8">
              <a:extLst>
                <a:ext uri="{FF2B5EF4-FFF2-40B4-BE49-F238E27FC236}">
                  <a16:creationId xmlns:a16="http://schemas.microsoft.com/office/drawing/2014/main" id="{E3FE905C-61AA-437D-E37E-516987CF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66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объединение двух кругов с центрами в точках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радиусами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97289" name="Picture 9">
              <a:extLst>
                <a:ext uri="{FF2B5EF4-FFF2-40B4-BE49-F238E27FC236}">
                  <a16:creationId xmlns:a16="http://schemas.microsoft.com/office/drawing/2014/main" id="{947C0839-FD56-037E-5EB2-A4E8FB3F0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214"/>
              <a:ext cx="2857" cy="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2A0D8386-77D0-B53F-DCA0-C045B41908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716338"/>
            <a:ext cx="2508250" cy="438150"/>
          </a:xfrm>
          <a:noFill/>
        </p:spPr>
      </p:pic>
      <p:grpSp>
        <p:nvGrpSpPr>
          <p:cNvPr id="219142" name="Group 6">
            <a:extLst>
              <a:ext uri="{FF2B5EF4-FFF2-40B4-BE49-F238E27FC236}">
                <a16:creationId xmlns:a16="http://schemas.microsoft.com/office/drawing/2014/main" id="{04204BA5-36D2-193D-7CBD-2BC893D74846}"/>
              </a:ext>
            </a:extLst>
          </p:cNvPr>
          <p:cNvGrpSpPr>
            <a:grpSpLocks/>
          </p:cNvGrpSpPr>
          <p:nvPr/>
        </p:nvGrpSpPr>
        <p:grpSpPr bwMode="auto">
          <a:xfrm>
            <a:off x="0" y="1927225"/>
            <a:ext cx="9144000" cy="4679949"/>
            <a:chOff x="0" y="1214"/>
            <a:chExt cx="5760" cy="2948"/>
          </a:xfrm>
        </p:grpSpPr>
        <p:sp>
          <p:nvSpPr>
            <p:cNvPr id="103432" name="Text Box 7">
              <a:extLst>
                <a:ext uri="{FF2B5EF4-FFF2-40B4-BE49-F238E27FC236}">
                  <a16:creationId xmlns:a16="http://schemas.microsoft.com/office/drawing/2014/main" id="{775A7DF5-5C41-203B-F613-4F4FF69F0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66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разность двух кругов с центрами в точках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O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радиусами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en-US" altLang="ru-RU" sz="2800" baseline="-25000" dirty="0">
                  <a:cs typeface="Times New Roman" panose="02020603050405020304" pitchFamily="18" charset="0"/>
                </a:rPr>
                <a:t>2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03433" name="Picture 8">
              <a:extLst>
                <a:ext uri="{FF2B5EF4-FFF2-40B4-BE49-F238E27FC236}">
                  <a16:creationId xmlns:a16="http://schemas.microsoft.com/office/drawing/2014/main" id="{13DAF109-B8F9-FE3B-EDB5-E4B858B06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214"/>
              <a:ext cx="2884" cy="2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431" name="Text Box 9">
                <a:extLst>
                  <a:ext uri="{FF2B5EF4-FFF2-40B4-BE49-F238E27FC236}">
                    <a16:creationId xmlns:a16="http://schemas.microsoft.com/office/drawing/2014/main" id="{ED2618FA-0AB8-5AD5-7298-466129C5B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2665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12.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XO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3431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2618FA-0AB8-5AD5-7298-466129C5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2665"/>
                <a:ext cx="9144000" cy="954107"/>
              </a:xfrm>
              <a:prstGeom prst="rect">
                <a:avLst/>
              </a:prstGeom>
              <a:blipFill>
                <a:blip r:embed="rId5" cstate="print"/>
                <a:stretch>
                  <a:fillRect l="-1333" t="-7051" r="-133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Серединный перпендикуляр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" y="202411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Теорема. </a:t>
            </a:r>
            <a:r>
              <a:rPr lang="ru-RU" sz="2800" dirty="0"/>
              <a:t>Серединный перпендикуляр к отрезку является ГМТ, одинаково удаленных от концов этого отрезка. 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-9525" y="604838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Серединным перпендикуляром </a:t>
            </a:r>
            <a:r>
              <a:rPr lang="ru-RU" sz="2800" dirty="0"/>
              <a:t>к отрезку называется</a:t>
            </a:r>
            <a:r>
              <a:rPr lang="en-US" sz="2800" dirty="0"/>
              <a:t> </a:t>
            </a:r>
            <a:r>
              <a:rPr lang="ru-RU" sz="2800" dirty="0"/>
              <a:t>прямая, перпендикулярная этому отрезку и проходящая через его середину.</a:t>
            </a: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189493"/>
            <a:ext cx="2565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25BCF5-8F39-449D-B1AE-CE92D5C5194E}"/>
              </a:ext>
            </a:extLst>
          </p:cNvPr>
          <p:cNvGrpSpPr/>
          <p:nvPr/>
        </p:nvGrpSpPr>
        <p:grpSpPr>
          <a:xfrm>
            <a:off x="0" y="35828"/>
            <a:ext cx="9158287" cy="4077779"/>
            <a:chOff x="0" y="35828"/>
            <a:chExt cx="9158287" cy="4077779"/>
          </a:xfrm>
        </p:grpSpPr>
        <p:pic>
          <p:nvPicPr>
            <p:cNvPr id="1844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443" y="1256107"/>
              <a:ext cx="2565400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3719" name="Text Box 7"/>
            <p:cNvSpPr txBox="1">
              <a:spLocks noChangeArrowheads="1"/>
            </p:cNvSpPr>
            <p:nvPr/>
          </p:nvSpPr>
          <p:spPr bwMode="auto">
            <a:xfrm>
              <a:off x="0" y="35828"/>
              <a:ext cx="9158287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200" dirty="0">
                  <a:solidFill>
                    <a:srgbClr val="FF3300"/>
                  </a:solidFill>
                  <a:cs typeface="Times New Roman" pitchFamily="18" charset="0"/>
                </a:rPr>
                <a:t>	Доказательство.</a:t>
              </a:r>
              <a:r>
                <a:rPr lang="ru-RU" sz="2200" dirty="0">
                  <a:cs typeface="Times New Roman" pitchFamily="18" charset="0"/>
                </a:rPr>
                <a:t> Пусть дан отрезок </a:t>
              </a:r>
              <a:r>
                <a:rPr lang="ru-RU" sz="2200" i="1" dirty="0">
                  <a:cs typeface="Times New Roman" pitchFamily="18" charset="0"/>
                </a:rPr>
                <a:t>АВ</a:t>
              </a:r>
              <a:r>
                <a:rPr lang="ru-RU" sz="2200" dirty="0">
                  <a:cs typeface="Times New Roman" pitchFamily="18" charset="0"/>
                </a:rPr>
                <a:t> и точка </a:t>
              </a:r>
              <a:r>
                <a:rPr lang="ru-RU" sz="2200" i="1" dirty="0">
                  <a:cs typeface="Times New Roman" pitchFamily="18" charset="0"/>
                </a:rPr>
                <a:t>О</a:t>
              </a:r>
              <a:r>
                <a:rPr lang="ru-RU" sz="2200" dirty="0">
                  <a:cs typeface="Times New Roman" pitchFamily="18" charset="0"/>
                </a:rPr>
                <a:t> – его середина. </a:t>
              </a:r>
              <a:r>
                <a:rPr lang="ru-RU" sz="2200" dirty="0"/>
                <a:t>О</a:t>
              </a:r>
              <a:r>
                <a:rPr lang="ru-RU" sz="2200" dirty="0">
                  <a:cs typeface="Times New Roman" pitchFamily="18" charset="0"/>
                </a:rPr>
                <a:t>чевидно, точка </a:t>
              </a:r>
              <a:r>
                <a:rPr lang="ru-RU" sz="2200" i="1" dirty="0">
                  <a:cs typeface="Times New Roman" pitchFamily="18" charset="0"/>
                </a:rPr>
                <a:t>О</a:t>
              </a:r>
              <a:r>
                <a:rPr lang="ru-RU" sz="2200" dirty="0">
                  <a:cs typeface="Times New Roman" pitchFamily="18" charset="0"/>
                </a:rPr>
                <a:t> одинаково удалена от точек </a:t>
              </a:r>
              <a:r>
                <a:rPr lang="ru-RU" sz="2200" i="1" dirty="0">
                  <a:cs typeface="Times New Roman" pitchFamily="18" charset="0"/>
                </a:rPr>
                <a:t>А</a:t>
              </a:r>
              <a:r>
                <a:rPr lang="ru-RU" sz="2200" dirty="0">
                  <a:cs typeface="Times New Roman" pitchFamily="18" charset="0"/>
                </a:rPr>
                <a:t>, </a:t>
              </a:r>
              <a:r>
                <a:rPr lang="ru-RU" sz="2200" i="1" dirty="0">
                  <a:cs typeface="Times New Roman" pitchFamily="18" charset="0"/>
                </a:rPr>
                <a:t>В</a:t>
              </a:r>
              <a:r>
                <a:rPr lang="ru-RU" sz="2200" dirty="0">
                  <a:cs typeface="Times New Roman" pitchFamily="18" charset="0"/>
                </a:rPr>
                <a:t> и принадлежит серединному перпендикуляру. </a:t>
              </a:r>
            </a:p>
          </p:txBody>
        </p:sp>
      </p:grp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0" y="4113607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П</a:t>
            </a:r>
            <a:r>
              <a:rPr lang="ru-RU" sz="2200" dirty="0"/>
              <a:t>усть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 и</a:t>
            </a:r>
            <a:r>
              <a:rPr lang="ru-RU" sz="2000" dirty="0"/>
              <a:t> </a:t>
            </a:r>
            <a:r>
              <a:rPr lang="ru-RU" sz="2200" dirty="0"/>
              <a:t>не</a:t>
            </a:r>
            <a:r>
              <a:rPr lang="ru-RU" sz="2000" dirty="0"/>
              <a:t> </a:t>
            </a:r>
            <a:r>
              <a:rPr lang="ru-RU" sz="2200" dirty="0"/>
              <a:t>совпадает с </a:t>
            </a:r>
            <a:r>
              <a:rPr lang="ru-RU" sz="2200" i="1" dirty="0"/>
              <a:t>О</a:t>
            </a:r>
            <a:r>
              <a:rPr lang="ru-RU" sz="2200" dirty="0"/>
              <a:t>, тогда прямоугольные треугольники </a:t>
            </a:r>
            <a:r>
              <a:rPr lang="ru-RU" sz="2200" i="1" dirty="0"/>
              <a:t>АОС</a:t>
            </a:r>
            <a:r>
              <a:rPr lang="ru-RU" sz="2200" dirty="0"/>
              <a:t> и </a:t>
            </a:r>
            <a:r>
              <a:rPr lang="ru-RU" sz="2200" i="1" dirty="0"/>
              <a:t>ВОС</a:t>
            </a:r>
            <a:r>
              <a:rPr lang="ru-RU" sz="2200" dirty="0"/>
              <a:t> равны (по</a:t>
            </a:r>
            <a:r>
              <a:rPr lang="ru-RU" sz="2000" dirty="0"/>
              <a:t> </a:t>
            </a:r>
            <a:r>
              <a:rPr lang="ru-RU" sz="2200" dirty="0"/>
              <a:t>катетам). Следовательно, </a:t>
            </a:r>
            <a:r>
              <a:rPr lang="ru-RU" sz="2200" i="1" dirty="0"/>
              <a:t>АС=ВС</a:t>
            </a:r>
            <a:r>
              <a:rPr lang="ru-RU" sz="2200" dirty="0"/>
              <a:t>. 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0" y="5259330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200" dirty="0"/>
              <a:t> Обратно, пусть</a:t>
            </a:r>
            <a:r>
              <a:rPr lang="ru-RU" sz="2200" dirty="0">
                <a:cs typeface="Times New Roman" pitchFamily="18" charset="0"/>
              </a:rPr>
              <a:t> точка </a:t>
            </a:r>
            <a:r>
              <a:rPr lang="ru-RU" sz="2200" i="1" dirty="0">
                <a:cs typeface="Times New Roman" pitchFamily="18" charset="0"/>
              </a:rPr>
              <a:t>С</a:t>
            </a:r>
            <a:r>
              <a:rPr lang="ru-RU" sz="2200" dirty="0">
                <a:cs typeface="Times New Roman" pitchFamily="18" charset="0"/>
              </a:rPr>
              <a:t> одинаково удалена от точек </a:t>
            </a:r>
            <a:r>
              <a:rPr lang="ru-RU" sz="2200" i="1" dirty="0">
                <a:cs typeface="Times New Roman" pitchFamily="18" charset="0"/>
              </a:rPr>
              <a:t>А</a:t>
            </a:r>
            <a:r>
              <a:rPr lang="ru-RU" sz="2200" dirty="0">
                <a:cs typeface="Times New Roman" pitchFamily="18" charset="0"/>
              </a:rPr>
              <a:t> и </a:t>
            </a:r>
            <a:r>
              <a:rPr lang="ru-RU" sz="2200" i="1" dirty="0">
                <a:cs typeface="Times New Roman" pitchFamily="18" charset="0"/>
              </a:rPr>
              <a:t>В</a:t>
            </a:r>
            <a:r>
              <a:rPr lang="ru-RU" sz="2200" dirty="0">
                <a:cs typeface="Times New Roman" pitchFamily="18" charset="0"/>
              </a:rPr>
              <a:t> и</a:t>
            </a:r>
            <a:r>
              <a:rPr lang="ru-RU" sz="2000" dirty="0"/>
              <a:t> </a:t>
            </a:r>
            <a:r>
              <a:rPr lang="ru-RU" sz="2200" dirty="0">
                <a:cs typeface="Times New Roman" pitchFamily="18" charset="0"/>
              </a:rPr>
              <a:t>не</a:t>
            </a:r>
            <a:r>
              <a:rPr lang="ru-RU" sz="2000" dirty="0"/>
              <a:t> </a:t>
            </a:r>
            <a:r>
              <a:rPr lang="ru-RU" sz="2200" dirty="0">
                <a:cs typeface="Times New Roman" pitchFamily="18" charset="0"/>
              </a:rPr>
              <a:t>совпадает с точкой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/>
              <a:t>.</a:t>
            </a:r>
            <a:r>
              <a:rPr lang="ru-RU" sz="2200" dirty="0">
                <a:cs typeface="Times New Roman" pitchFamily="18" charset="0"/>
              </a:rPr>
              <a:t> </a:t>
            </a:r>
            <a:r>
              <a:rPr lang="ru-RU" sz="2200" dirty="0"/>
              <a:t>Тогда треугольник </a:t>
            </a:r>
            <a:r>
              <a:rPr lang="ru-RU" sz="2200" i="1" dirty="0"/>
              <a:t>АВС</a:t>
            </a:r>
            <a:r>
              <a:rPr lang="ru-RU" sz="2200" dirty="0"/>
              <a:t> равнобедренный и </a:t>
            </a:r>
            <a:r>
              <a:rPr lang="ru-RU" sz="2200" i="1" dirty="0"/>
              <a:t>СО</a:t>
            </a:r>
            <a:r>
              <a:rPr lang="ru-RU" sz="2200" dirty="0"/>
              <a:t> – медиана. По свойству равнобедренного треугольника медиана является и</a:t>
            </a:r>
            <a:r>
              <a:rPr lang="ru-RU" sz="2000" dirty="0"/>
              <a:t> </a:t>
            </a:r>
            <a:r>
              <a:rPr lang="ru-RU" sz="2200" dirty="0"/>
              <a:t>высотой. Значит,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0" grpId="0"/>
      <p:bldP spid="2437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07504" y="1124744"/>
            <a:ext cx="871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1. Изобразите ГМТ,  равноудаленных от точек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9" y="2121760"/>
            <a:ext cx="2282415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3" y="2134182"/>
            <a:ext cx="2290630" cy="22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9" y="2126554"/>
            <a:ext cx="2305885" cy="22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9" y="62068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4896"/>
            <a:ext cx="2174875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44896"/>
            <a:ext cx="2232248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218420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88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8696" y="147922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Н</a:t>
            </a:r>
            <a:r>
              <a:rPr lang="ru-RU" dirty="0">
                <a:cs typeface="Times New Roman" pitchFamily="18" charset="0"/>
              </a:rPr>
              <a:t>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6" y="2706068"/>
            <a:ext cx="2441234" cy="24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28" y="2720759"/>
            <a:ext cx="2432511" cy="24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6" y="2708920"/>
            <a:ext cx="2457434" cy="24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6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16632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064"/>
            <a:ext cx="2448272" cy="24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065"/>
            <a:ext cx="2455902" cy="24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45" y="836064"/>
            <a:ext cx="2448272" cy="24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31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60" y="62068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 и</a:t>
            </a:r>
            <a:r>
              <a:rPr lang="ru-RU" sz="2800" dirty="0"/>
              <a:t> 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319516" cy="2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1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2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34076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20206"/>
            <a:ext cx="2318793" cy="22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0206"/>
            <a:ext cx="2376264" cy="23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0207"/>
            <a:ext cx="2295531" cy="2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4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636912"/>
            <a:ext cx="2088232" cy="2088232"/>
          </a:xfr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10827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4. 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две данные точки.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89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08" y="548680"/>
            <a:ext cx="91347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отрезку, соединяющему две данные точки.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7200"/>
            <a:ext cx="1872208" cy="27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61" y="2725763"/>
            <a:ext cx="2424684" cy="2131144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40768"/>
            <a:ext cx="90924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5. 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ru-RU" sz="2800" i="1" dirty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равнобедренных треугольников с заданным основанием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5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" y="13176"/>
            <a:ext cx="91227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без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середины этого отрезка.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3581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72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404664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6.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Найдите геометрическое место центров окружностей, касающихся двух равных окружностей с центрами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внешним образом.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8DDDF-6E31-5733-4C8E-5EBE2E50AD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5339" y="2724051"/>
            <a:ext cx="3553321" cy="140989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B3713C0-497A-6F39-F39E-7A88922210A3}"/>
              </a:ext>
            </a:extLst>
          </p:cNvPr>
          <p:cNvGrpSpPr/>
          <p:nvPr/>
        </p:nvGrpSpPr>
        <p:grpSpPr>
          <a:xfrm>
            <a:off x="-3552" y="1676155"/>
            <a:ext cx="9144000" cy="3976961"/>
            <a:chOff x="-3552" y="1676155"/>
            <a:chExt cx="9144000" cy="397696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EBEF14D-EEFD-781E-F87E-E4D498C5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1787" y="1676155"/>
              <a:ext cx="3553321" cy="2457793"/>
            </a:xfrm>
            <a:prstGeom prst="rect">
              <a:avLst/>
            </a:prstGeom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BB6ED2-A234-6D3C-AD25-E99B6E38A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52" y="5191451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серединный перпендикуляр к отрезку </a:t>
              </a:r>
              <a:r>
                <a:rPr lang="en-US" i="1" dirty="0"/>
                <a:t>O</a:t>
              </a:r>
              <a:r>
                <a:rPr lang="en-US" baseline="-25000" dirty="0"/>
                <a:t>1</a:t>
              </a:r>
              <a:r>
                <a:rPr lang="en-US" i="1" dirty="0"/>
                <a:t>O</a:t>
              </a:r>
              <a:r>
                <a:rPr lang="en-US" baseline="-25000" dirty="0"/>
                <a:t>2</a:t>
              </a:r>
              <a:r>
                <a:rPr lang="ru-RU" dirty="0"/>
                <a:t>.</a:t>
              </a:r>
              <a:endParaRPr lang="ru-RU" dirty="0">
                <a:cs typeface="Times New Roman" pitchFamily="18" charset="0"/>
              </a:endParaRP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98744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7.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Найдите геометрическое место центров окружностей, касающихся двух равных окружностей с центрами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внутренним образом.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8DDDF-6E31-5733-4C8E-5EBE2E50AD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1787" y="2996952"/>
            <a:ext cx="3553321" cy="140989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D263F3-BB76-B740-26C3-DFA4EBA48227}"/>
              </a:ext>
            </a:extLst>
          </p:cNvPr>
          <p:cNvGrpSpPr/>
          <p:nvPr/>
        </p:nvGrpSpPr>
        <p:grpSpPr>
          <a:xfrm>
            <a:off x="-3552" y="1590418"/>
            <a:ext cx="9144000" cy="4748519"/>
            <a:chOff x="-3552" y="1590418"/>
            <a:chExt cx="9144000" cy="4748519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BB6ED2-A234-6D3C-AD25-E99B6E38A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52" y="5877272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серединный перпендикуляр к отрезку </a:t>
              </a:r>
              <a:r>
                <a:rPr lang="en-US" i="1" dirty="0"/>
                <a:t>O</a:t>
              </a:r>
              <a:r>
                <a:rPr lang="en-US" baseline="-25000" dirty="0"/>
                <a:t>1</a:t>
              </a:r>
              <a:r>
                <a:rPr lang="en-US" i="1" dirty="0"/>
                <a:t>O</a:t>
              </a:r>
              <a:r>
                <a:rPr lang="en-US" baseline="-25000" dirty="0"/>
                <a:t>2</a:t>
              </a:r>
              <a:r>
                <a:rPr lang="ru-RU" dirty="0"/>
                <a:t>.</a:t>
              </a:r>
              <a:endParaRPr lang="ru-RU" dirty="0">
                <a:cs typeface="Times New Roman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F350BA0-7A95-ACA6-72B9-7FB53169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9865" y="1590418"/>
              <a:ext cx="3677163" cy="3677163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9874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8.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Найдите ГМТ, отрезки касательных, проведённых из</a:t>
            </a:r>
            <a:r>
              <a:rPr lang="ru-RU" dirty="0"/>
              <a:t> 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которых к двум данным окружностям, равны.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8DDDF-6E31-5733-4C8E-5EBE2E50AD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1787" y="2996952"/>
            <a:ext cx="3553321" cy="140989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F064FD-33D8-033E-C5CA-A611CF924038}"/>
              </a:ext>
            </a:extLst>
          </p:cNvPr>
          <p:cNvGrpSpPr/>
          <p:nvPr/>
        </p:nvGrpSpPr>
        <p:grpSpPr>
          <a:xfrm>
            <a:off x="-31898" y="1979963"/>
            <a:ext cx="9172346" cy="3939707"/>
            <a:chOff x="-31898" y="1979963"/>
            <a:chExt cx="9172346" cy="3939707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BB6ED2-A234-6D3C-AD25-E99B6E38A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898" y="5458005"/>
              <a:ext cx="91723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серединный перпендикуляр к отрезку </a:t>
              </a:r>
              <a:r>
                <a:rPr lang="en-US" i="1" dirty="0"/>
                <a:t>O</a:t>
              </a:r>
              <a:r>
                <a:rPr lang="en-US" baseline="-25000" dirty="0"/>
                <a:t>1</a:t>
              </a:r>
              <a:r>
                <a:rPr lang="en-US" i="1" dirty="0"/>
                <a:t>O</a:t>
              </a:r>
              <a:r>
                <a:rPr lang="en-US" baseline="-25000" dirty="0"/>
                <a:t>2</a:t>
              </a:r>
              <a:r>
                <a:rPr lang="ru-RU" dirty="0"/>
                <a:t>.</a:t>
              </a:r>
              <a:endParaRPr lang="ru-RU" dirty="0">
                <a:cs typeface="Times New Roman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631360-5629-1EC2-5BEA-EFC97CEAD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1787" y="1979963"/>
              <a:ext cx="3553321" cy="2457793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/>
              <a:t>9. Для данных точек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 </a:t>
            </a:r>
            <a:r>
              <a:rPr lang="ru-RU" sz="2800" dirty="0"/>
              <a:t>найдите ГМТ точек, </a:t>
            </a:r>
            <a:r>
              <a:rPr lang="en-US" sz="2800" i="1" dirty="0"/>
              <a:t>D </a:t>
            </a:r>
            <a:r>
              <a:rPr lang="ru-RU" sz="2800" dirty="0"/>
              <a:t>расстояние от которых до точки </a:t>
            </a:r>
            <a:r>
              <a:rPr lang="en-US" sz="2800" i="1" dirty="0"/>
              <a:t>A </a:t>
            </a:r>
            <a:r>
              <a:rPr lang="ru-RU" sz="2800" dirty="0"/>
              <a:t>меньше чем расстояние до точки </a:t>
            </a:r>
            <a:r>
              <a:rPr lang="en-US" sz="2800" i="1" dirty="0"/>
              <a:t>B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87" y="3717032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24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Ответ: </a:t>
            </a:r>
            <a:r>
              <a:rPr lang="ru-RU" sz="2800" dirty="0"/>
              <a:t>полуплоскость, ограниченная серединным перпендикуляром к отрезку </a:t>
            </a:r>
            <a:r>
              <a:rPr lang="en-US" sz="2800" i="1" dirty="0"/>
              <a:t>AB</a:t>
            </a:r>
            <a:r>
              <a:rPr lang="ru-RU" sz="2800" dirty="0"/>
              <a:t>, содержащая точку </a:t>
            </a:r>
            <a:r>
              <a:rPr lang="en-US" sz="2800" i="1" dirty="0"/>
              <a:t>A</a:t>
            </a:r>
            <a:r>
              <a:rPr lang="ru-RU" sz="2800" dirty="0"/>
              <a:t>, без этого серединного перпендикуляра.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9788" y="2195340"/>
            <a:ext cx="2324424" cy="2467319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7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3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dirty="0"/>
              <a:t>Пусть </a:t>
            </a:r>
            <a:r>
              <a:rPr lang="en-US" i="1" dirty="0"/>
              <a:t>D – </a:t>
            </a:r>
            <a:r>
              <a:rPr lang="ru-RU" dirty="0"/>
              <a:t>внутренняя точка этой полуплоскости. Обозначим </a:t>
            </a:r>
            <a:r>
              <a:rPr lang="en-US" i="1" dirty="0"/>
              <a:t>C </a:t>
            </a:r>
            <a:r>
              <a:rPr lang="ru-RU" dirty="0"/>
              <a:t>точку его пересечения с серединным перпендикуляром </a:t>
            </a:r>
            <a:r>
              <a:rPr lang="en-US" i="1" dirty="0"/>
              <a:t>c</a:t>
            </a:r>
            <a:r>
              <a:rPr lang="ru-RU" dirty="0"/>
              <a:t>. Воспользуемся неравенством треугольника, применённому к треугольнику </a:t>
            </a:r>
            <a:r>
              <a:rPr lang="en-US" i="1" dirty="0"/>
              <a:t>ACD</a:t>
            </a:r>
            <a:r>
              <a:rPr lang="ru-RU" dirty="0"/>
              <a:t>. Имеем </a:t>
            </a:r>
            <a:r>
              <a:rPr lang="en-US" i="1" dirty="0"/>
              <a:t>AD &lt; AC + CD = BC + CD = BD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2" y="40954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Аналогичным образом доказывается, что для внутренних точек </a:t>
            </a:r>
            <a:r>
              <a:rPr lang="en-US" i="1" dirty="0"/>
              <a:t>E</a:t>
            </a:r>
            <a:r>
              <a:rPr lang="ru-RU" dirty="0"/>
              <a:t> полуплоскости, ограниченной серединным перпендикуляром и содержащей точку </a:t>
            </a:r>
            <a:r>
              <a:rPr lang="en-US" i="1" dirty="0"/>
              <a:t>B</a:t>
            </a:r>
            <a:r>
              <a:rPr lang="ru-RU" dirty="0"/>
              <a:t>, выполняется неравенство </a:t>
            </a:r>
            <a:r>
              <a:rPr lang="en-US" i="1" dirty="0"/>
              <a:t>AE &gt; BE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2" y="56581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Следовательно, искомым ГМТ является 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663771"/>
            <a:ext cx="2324424" cy="247684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6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59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10. Пусть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точки плоскости,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— прямая. </a:t>
            </a:r>
            <a:r>
              <a:rPr lang="ru-RU" sz="2800" dirty="0"/>
              <a:t>Укажите</a:t>
            </a:r>
            <a:r>
              <a:rPr lang="ru-RU" sz="2800" dirty="0">
                <a:cs typeface="Times New Roman" pitchFamily="18" charset="0"/>
              </a:rPr>
              <a:t> геометрическое место точек 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расположенных ближе 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, чем к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. В каком случае таких точек нет?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3448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>
                <a:cs typeface="Times New Roman" pitchFamily="18" charset="0"/>
              </a:rPr>
              <a:t>часть прямой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лежащая внутри полуплоскости, определяемой серединным перпендикуляром к отрезку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точкой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. Если прямая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целиком лежит в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полуплоскости, определяемой серединным перпендикуляром и точкой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то таких точек нет.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4246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3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144" name="Text Box 8">
                <a:extLst>
                  <a:ext uri="{FF2B5EF4-FFF2-40B4-BE49-F238E27FC236}">
                    <a16:creationId xmlns:a16="http://schemas.microsoft.com/office/drawing/2014/main" id="{B9E9ED21-110F-FDAC-F74A-365354E4C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8396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11.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CB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1144" name="Text 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E9ED21-110F-FDAC-F74A-365354E4C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8396"/>
                <a:ext cx="9144000" cy="954107"/>
              </a:xfrm>
              <a:prstGeom prst="rect">
                <a:avLst/>
              </a:prstGeom>
              <a:blipFill>
                <a:blip r:embed="rId3" cstate="print"/>
                <a:stretch>
                  <a:fillRect l="-1333" t="-7051" r="-133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0" name="Picture 17">
            <a:extLst>
              <a:ext uri="{FF2B5EF4-FFF2-40B4-BE49-F238E27FC236}">
                <a16:creationId xmlns:a16="http://schemas.microsoft.com/office/drawing/2014/main" id="{0D50B976-2721-89C8-769D-4C22C7DE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2225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59" name="Group 19">
            <a:extLst>
              <a:ext uri="{FF2B5EF4-FFF2-40B4-BE49-F238E27FC236}">
                <a16:creationId xmlns:a16="http://schemas.microsoft.com/office/drawing/2014/main" id="{6265A12A-F6EE-07E2-FBDA-D926582AC6EA}"/>
              </a:ext>
            </a:extLst>
          </p:cNvPr>
          <p:cNvGrpSpPr>
            <a:grpSpLocks/>
          </p:cNvGrpSpPr>
          <p:nvPr/>
        </p:nvGrpSpPr>
        <p:grpSpPr bwMode="auto">
          <a:xfrm>
            <a:off x="0" y="1853406"/>
            <a:ext cx="8964488" cy="4181475"/>
            <a:chOff x="0" y="1382"/>
            <a:chExt cx="5760" cy="2634"/>
          </a:xfrm>
        </p:grpSpPr>
        <p:sp>
          <p:nvSpPr>
            <p:cNvPr id="91142" name="Text Box 5">
              <a:extLst>
                <a:ext uri="{FF2B5EF4-FFF2-40B4-BE49-F238E27FC236}">
                  <a16:creationId xmlns:a16="http://schemas.microsoft.com/office/drawing/2014/main" id="{3A571689-3EEF-E7AB-A743-384FFE6EB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6"/>
              <a:ext cx="57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круга и полуплоскости.</a:t>
              </a:r>
            </a:p>
          </p:txBody>
        </p:sp>
        <p:pic>
          <p:nvPicPr>
            <p:cNvPr id="91143" name="Picture 18">
              <a:extLst>
                <a:ext uri="{FF2B5EF4-FFF2-40B4-BE49-F238E27FC236}">
                  <a16:creationId xmlns:a16="http://schemas.microsoft.com/office/drawing/2014/main" id="{712D82A8-6471-5FDB-4E99-ADE284AB6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1382"/>
              <a:ext cx="2363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>
            <a:extLst>
              <a:ext uri="{FF2B5EF4-FFF2-40B4-BE49-F238E27FC236}">
                <a16:creationId xmlns:a16="http://schemas.microsoft.com/office/drawing/2014/main" id="{61686128-D89D-BF8D-0F00-249951F4A83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276475"/>
            <a:ext cx="3168650" cy="262572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190" name="Text Box 6">
                <a:extLst>
                  <a:ext uri="{FF2B5EF4-FFF2-40B4-BE49-F238E27FC236}">
                    <a16:creationId xmlns:a16="http://schemas.microsoft.com/office/drawing/2014/main" id="{D203FF46-483F-50EF-8D09-B55F3F538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4149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12. Даны три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BX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BX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CX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3190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03FF46-483F-50EF-8D09-B55F3F538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4149"/>
                <a:ext cx="9144000" cy="954107"/>
              </a:xfrm>
              <a:prstGeom prst="rect">
                <a:avLst/>
              </a:prstGeom>
              <a:blipFill>
                <a:blip r:embed="rId4" cstate="print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295" name="Group 7">
            <a:extLst>
              <a:ext uri="{FF2B5EF4-FFF2-40B4-BE49-F238E27FC236}">
                <a16:creationId xmlns:a16="http://schemas.microsoft.com/office/drawing/2014/main" id="{38AA4ADA-164C-6B6C-D5CD-901395292B45}"/>
              </a:ext>
            </a:extLst>
          </p:cNvPr>
          <p:cNvGrpSpPr>
            <a:grpSpLocks/>
          </p:cNvGrpSpPr>
          <p:nvPr/>
        </p:nvGrpSpPr>
        <p:grpSpPr bwMode="auto">
          <a:xfrm>
            <a:off x="0" y="1768475"/>
            <a:ext cx="9144000" cy="4916488"/>
            <a:chOff x="0" y="1114"/>
            <a:chExt cx="5760" cy="3097"/>
          </a:xfrm>
        </p:grpSpPr>
        <p:sp>
          <p:nvSpPr>
            <p:cNvPr id="93192" name="Text Box 8">
              <a:extLst>
                <a:ext uri="{FF2B5EF4-FFF2-40B4-BE49-F238E27FC236}">
                  <a16:creationId xmlns:a16="http://schemas.microsoft.com/office/drawing/2014/main" id="{3E5EBCDC-199F-C503-1D67-A37B08FA7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двух полуплоскостей, ограниченных серединными перпендикулярами к</a:t>
              </a:r>
              <a:r>
                <a:rPr lang="ru-RU" sz="2800" dirty="0"/>
                <a:t> 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отрезкам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3193" name="Picture 9">
              <a:extLst>
                <a:ext uri="{FF2B5EF4-FFF2-40B4-BE49-F238E27FC236}">
                  <a16:creationId xmlns:a16="http://schemas.microsoft.com/office/drawing/2014/main" id="{88BDE6B0-172E-8B6F-B237-819BB0177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1114"/>
              <a:ext cx="2404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5B9AC691-268E-94F5-01E3-7C8B452391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276475"/>
            <a:ext cx="2824162" cy="233997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334" name="Text Box 6">
                <a:extLst>
                  <a:ext uri="{FF2B5EF4-FFF2-40B4-BE49-F238E27FC236}">
                    <a16:creationId xmlns:a16="http://schemas.microsoft.com/office/drawing/2014/main" id="{99C412E7-CCC7-0F02-4BE0-53BA9B129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6098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13. Даны три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BX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BX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CX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334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C412E7-CCC7-0F02-4BE0-53BA9B129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6098"/>
                <a:ext cx="9144000" cy="954107"/>
              </a:xfrm>
              <a:prstGeom prst="rect">
                <a:avLst/>
              </a:prstGeom>
              <a:blipFill>
                <a:blip r:embed="rId4" cstate="print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343" name="Group 7">
            <a:extLst>
              <a:ext uri="{FF2B5EF4-FFF2-40B4-BE49-F238E27FC236}">
                <a16:creationId xmlns:a16="http://schemas.microsoft.com/office/drawing/2014/main" id="{D679AB2A-9426-8779-3E6A-56B14400C0B9}"/>
              </a:ext>
            </a:extLst>
          </p:cNvPr>
          <p:cNvGrpSpPr>
            <a:grpSpLocks/>
          </p:cNvGrpSpPr>
          <p:nvPr/>
        </p:nvGrpSpPr>
        <p:grpSpPr bwMode="auto">
          <a:xfrm>
            <a:off x="0" y="2033588"/>
            <a:ext cx="9144000" cy="4651374"/>
            <a:chOff x="0" y="1281"/>
            <a:chExt cx="5760" cy="2930"/>
          </a:xfrm>
        </p:grpSpPr>
        <p:sp>
          <p:nvSpPr>
            <p:cNvPr id="99336" name="Text Box 8">
              <a:extLst>
                <a:ext uri="{FF2B5EF4-FFF2-40B4-BE49-F238E27FC236}">
                  <a16:creationId xmlns:a16="http://schemas.microsoft.com/office/drawing/2014/main" id="{D58BBF8F-E2F8-7918-0351-5172D763D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объединение двух полуплоскостей, ограниченных серединными перпендикулярами к</a:t>
              </a:r>
              <a:r>
                <a:rPr lang="ru-RU" sz="2800" dirty="0"/>
                <a:t> 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отрезкам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9337" name="Picture 9">
              <a:extLst>
                <a:ext uri="{FF2B5EF4-FFF2-40B4-BE49-F238E27FC236}">
                  <a16:creationId xmlns:a16="http://schemas.microsoft.com/office/drawing/2014/main" id="{DFD13BB4-C5E3-1A3C-2C5B-AC5BFA830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" y="1281"/>
              <a:ext cx="1970" cy="1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Биссектриса угла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07504" y="457200"/>
            <a:ext cx="90031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Теорема. </a:t>
            </a:r>
            <a:r>
              <a:rPr lang="ru-RU" sz="2800" dirty="0"/>
              <a:t>Биссектриса угла является ГМТ, лежащих внутри этого угла и одинаково удаленных от его сторон.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57537"/>
            <a:ext cx="292603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pitchFamily="18" charset="0"/>
              </a:rPr>
              <a:t>	Если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CB</a:t>
            </a:r>
            <a:r>
              <a:rPr lang="ru-RU" dirty="0">
                <a:cs typeface="Times New Roman" pitchFamily="18" charset="0"/>
              </a:rPr>
              <a:t>, то прямоугольные треугольники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равны (по гипотенузе и катету). Следовательно, углы  </a:t>
            </a:r>
            <a:r>
              <a:rPr lang="en-US" i="1" dirty="0">
                <a:cs typeface="Times New Roman" pitchFamily="18" charset="0"/>
              </a:rPr>
              <a:t>AOC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BOC </a:t>
            </a:r>
            <a:r>
              <a:rPr lang="ru-RU" dirty="0">
                <a:cs typeface="Times New Roman" pitchFamily="18" charset="0"/>
              </a:rPr>
              <a:t>равны. Значит,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угла.</a:t>
            </a:r>
            <a:r>
              <a:rPr lang="ru-RU" i="1" dirty="0"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i="1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Обратно, если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угла, то прямоугольные треугольники </a:t>
            </a:r>
            <a:r>
              <a:rPr lang="en-US" i="1" dirty="0">
                <a:cs typeface="Times New Roman" pitchFamily="18" charset="0"/>
              </a:rPr>
              <a:t>AOC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BOC</a:t>
            </a:r>
            <a:r>
              <a:rPr lang="ru-RU" dirty="0">
                <a:cs typeface="Times New Roman" pitchFamily="18" charset="0"/>
              </a:rPr>
              <a:t> равны (по гипотенузе и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острому углу). Следовательно,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Значит,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одинаково удалена от сторон данного угла.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3AB7B2D-1F69-4B18-826B-9CFDD03678F5}"/>
              </a:ext>
            </a:extLst>
          </p:cNvPr>
          <p:cNvGrpSpPr/>
          <p:nvPr/>
        </p:nvGrpSpPr>
        <p:grpSpPr>
          <a:xfrm>
            <a:off x="0" y="0"/>
            <a:ext cx="9144000" cy="3880018"/>
            <a:chOff x="0" y="0"/>
            <a:chExt cx="9144000" cy="3880018"/>
          </a:xfrm>
        </p:grpSpPr>
        <p:pic>
          <p:nvPicPr>
            <p:cNvPr id="3277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555918"/>
              <a:ext cx="2971800" cy="232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07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  <a:cs typeface="Times New Roman" pitchFamily="18" charset="0"/>
                </a:rPr>
                <a:t>	Доказательство.</a:t>
              </a:r>
              <a:r>
                <a:rPr lang="ru-RU" dirty="0">
                  <a:cs typeface="Times New Roman" pitchFamily="18" charset="0"/>
                </a:rPr>
                <a:t> Рассмотрим угол </a:t>
              </a:r>
              <a:r>
                <a:rPr lang="en-US" dirty="0">
                  <a:cs typeface="Times New Roman" pitchFamily="18" charset="0"/>
                </a:rPr>
                <a:t>c</a:t>
              </a:r>
              <a:r>
                <a:rPr lang="ru-RU" dirty="0">
                  <a:cs typeface="Times New Roman" pitchFamily="18" charset="0"/>
                </a:rPr>
                <a:t> вершиной в точке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и</a:t>
              </a:r>
              <a:r>
                <a:rPr lang="ru-RU" dirty="0"/>
                <a:t> </a:t>
              </a:r>
              <a:r>
                <a:rPr lang="ru-RU" dirty="0">
                  <a:cs typeface="Times New Roman" pitchFamily="18" charset="0"/>
                </a:rPr>
                <a:t>сторонами </a:t>
              </a:r>
              <a:r>
                <a:rPr lang="ru-RU" i="1" dirty="0">
                  <a:cs typeface="Times New Roman" pitchFamily="18" charset="0"/>
                </a:rPr>
                <a:t>а</a:t>
              </a:r>
              <a:r>
                <a:rPr lang="ru-RU" dirty="0">
                  <a:cs typeface="Times New Roman" pitchFamily="18" charset="0"/>
                </a:rPr>
                <a:t>,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dirty="0">
                  <a:cs typeface="Times New Roman" pitchFamily="18" charset="0"/>
                </a:rPr>
                <a:t>. Пусть точка </a:t>
              </a:r>
              <a:r>
                <a:rPr lang="ru-RU" i="1" dirty="0">
                  <a:cs typeface="Times New Roman" pitchFamily="18" charset="0"/>
                </a:rPr>
                <a:t>С</a:t>
              </a:r>
              <a:r>
                <a:rPr lang="ru-RU" dirty="0">
                  <a:cs typeface="Times New Roman" pitchFamily="18" charset="0"/>
                </a:rPr>
                <a:t> лежит внутри данного угла. Опустим из нее</a:t>
              </a:r>
              <a:r>
                <a:rPr lang="ru-RU" b="1" dirty="0">
                  <a:cs typeface="Times New Roman" pitchFamily="18" charset="0"/>
                </a:rPr>
                <a:t> </a:t>
              </a:r>
              <a:r>
                <a:rPr lang="ru-RU" dirty="0">
                  <a:cs typeface="Times New Roman" pitchFamily="18" charset="0"/>
                </a:rPr>
                <a:t>перпендикуляры </a:t>
              </a:r>
              <a:r>
                <a:rPr lang="ru-RU" i="1" dirty="0">
                  <a:cs typeface="Times New Roman" pitchFamily="18" charset="0"/>
                </a:rPr>
                <a:t>СА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en-US" i="1" dirty="0">
                  <a:cs typeface="Times New Roman" pitchFamily="18" charset="0"/>
                </a:rPr>
                <a:t>CB </a:t>
              </a:r>
              <a:r>
                <a:rPr lang="ru-RU" dirty="0">
                  <a:cs typeface="Times New Roman" pitchFamily="18" charset="0"/>
                </a:rPr>
                <a:t>на стороны </a:t>
              </a:r>
              <a:r>
                <a:rPr lang="ru-RU" i="1" dirty="0">
                  <a:cs typeface="Times New Roman" pitchFamily="18" charset="0"/>
                </a:rPr>
                <a:t>а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dirty="0"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2984" y="40466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1. Изобразите геометрическое место внутренних точек угла </a:t>
            </a:r>
            <a:r>
              <a:rPr lang="en-US" sz="2800" i="1" dirty="0"/>
              <a:t>AOB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равноудаленных от его сторон.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8" y="2925716"/>
            <a:ext cx="2168127" cy="21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88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201"/>
            <a:ext cx="2179916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26" y="613201"/>
            <a:ext cx="2213987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7" y="599890"/>
            <a:ext cx="2183911" cy="21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8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0DCA6-CFAC-B8C9-C965-D1747F4C94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4903469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9E6DC15-7A22-ABF0-DCEC-DBA3DD44F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2" y="116632"/>
            <a:ext cx="3931869" cy="52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/>
              <a:t>	</a:t>
            </a:r>
            <a:r>
              <a:rPr lang="ru-RU" dirty="0"/>
              <a:t>В наших учебниках мы придерживаемся модульной структуры, рекомендованной ФГОС, при которой связанные между собой темы объединены в один модуль и расположены в одном месте.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	Таким модулем является третья глава «Окружность и геометрические места точек» нашего учебника геометрии 7-го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3678695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6319" y="54868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2. На прямой </a:t>
            </a:r>
            <a:r>
              <a:rPr lang="en-US" sz="2800" i="1" dirty="0"/>
              <a:t>c </a:t>
            </a:r>
            <a:r>
              <a:rPr lang="ru-RU" sz="2800" dirty="0"/>
              <a:t>отметьте точку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ru-RU" sz="2800" dirty="0"/>
              <a:t>, равноудаленную от сторон угла </a:t>
            </a:r>
            <a:r>
              <a:rPr lang="en-US" sz="2800" i="1" dirty="0"/>
              <a:t>AOB</a:t>
            </a:r>
            <a:r>
              <a:rPr lang="ru-RU" sz="2800" dirty="0"/>
              <a:t>. </a:t>
            </a: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3" y="2708920"/>
            <a:ext cx="2393181" cy="23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8" y="2692722"/>
            <a:ext cx="2336534" cy="23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26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5"/>
            <a:ext cx="2574528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04" y="1412776"/>
            <a:ext cx="2583656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29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28" y="62068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3. Найдите геометрическое место точек, одинаково удаленных от двух пересекающихся прямых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60" y="2636912"/>
            <a:ext cx="34403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90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85097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145416" y="0"/>
            <a:ext cx="8998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биссектрисы четырех углов, образованных данными прямыми.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93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4. Для двух данных пересекающихся прямых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геометрическое место точек, расположенных ближе 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чем к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79" y="2780928"/>
            <a:ext cx="3117233" cy="20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0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145" y="52388"/>
            <a:ext cx="9126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  <a:r>
              <a:rPr lang="ru-RU" sz="2800" dirty="0"/>
              <a:t> внутренности двух вертикальных углов, образованных биссектрисами. </a:t>
            </a:r>
          </a:p>
        </p:txBody>
      </p:sp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736304" cy="265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53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3068960"/>
            <a:ext cx="3585424" cy="2197565"/>
          </a:xfr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47667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5. Найдите геометрическое место центров окружностей, касающихся двух данных пересекающихся прямых.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87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35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>
                <a:cs typeface="Times New Roman" pitchFamily="18" charset="0"/>
              </a:rPr>
              <a:t>биссектрисы углов, образующихся при пересечении данных прямых</a:t>
            </a:r>
            <a:r>
              <a:rPr lang="ru-RU" dirty="0"/>
              <a:t>, без точки пересечения этих прямых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7265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02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20945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Найдите ГМТ, равноудалённых от трёх данных попарно пересекающихся прямых.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39DA6-6F50-65D2-4635-EB0264AE21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1742492"/>
            <a:ext cx="4752528" cy="321884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78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A6C51-30A8-C5C8-A486-81B6C3893F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340768"/>
            <a:ext cx="5284396" cy="4731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BF7EA-2750-71DC-B974-5EDD4A134B8C}"/>
              </a:ext>
            </a:extLst>
          </p:cNvPr>
          <p:cNvSpPr txBox="1"/>
          <p:nvPr/>
        </p:nvSpPr>
        <p:spPr>
          <a:xfrm>
            <a:off x="755576" y="5486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3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96AAC-12E7-E32B-0CE3-7A5D6D44C1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67" y="4107415"/>
            <a:ext cx="4500252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694CD-C884-F062-9F72-E12CDEABB9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096" y="434655"/>
            <a:ext cx="4447338" cy="3577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C41E9-B424-5901-7349-8A12A8CFE5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77" y="809464"/>
            <a:ext cx="4535493" cy="3202225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E74BCECF-C1E7-49FB-1248-793A756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sz="2000" dirty="0"/>
              <a:t>Учебник геометрии Л.С. Атанасяна и др. модульной структуры не придерживается.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D841B-ED3B-7C01-86D7-AC8F7B79A54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6399" y="3988971"/>
            <a:ext cx="4379787" cy="28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12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5D7FA-92E3-5443-693B-3C131B179C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449" y="836712"/>
            <a:ext cx="7487695" cy="5649113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1CF8891-672C-64FC-7475-97CED0F4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" y="358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Серединный перпендикуляр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64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1CF8891-672C-64FC-7475-97CED0F4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" y="358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Биссектриса угла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41AB3-6DCB-FFE6-4CF4-540C55F827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7487695" cy="5649113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04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14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4, задача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E14ABB-6C95-475F-BAF8-09A1003EFEA7}"/>
              </a:ext>
            </a:extLst>
          </p:cNvPr>
          <p:cNvGrpSpPr/>
          <p:nvPr/>
        </p:nvGrpSpPr>
        <p:grpSpPr>
          <a:xfrm>
            <a:off x="0" y="2581484"/>
            <a:ext cx="8640960" cy="4170625"/>
            <a:chOff x="0" y="2581484"/>
            <a:chExt cx="8640960" cy="417062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9F7DDE-4982-4E41-B412-B94ECE06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056" y="3706290"/>
              <a:ext cx="3085791" cy="30458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4A3A5E4-F221-40D7-B7B1-C31739764BDF}"/>
                    </a:ext>
                  </a:extLst>
                </p:cNvPr>
                <p:cNvSpPr txBox="1"/>
                <p:nvPr/>
              </p:nvSpPr>
              <p:spPr>
                <a:xfrm>
                  <a:off x="887016" y="5205932"/>
                  <a:ext cx="3456384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Ответ.</a:t>
                  </a:r>
                  <a:r>
                    <a:rPr lang="ru-RU" dirty="0"/>
                    <a:t> 2,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65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+3.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4A3A5E4-F221-40D7-B7B1-C31739764B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16" y="5205932"/>
                  <a:ext cx="3456384" cy="513602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2822" t="-1190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E347A4-CDED-4F75-BD6B-FB533D096263}"/>
                    </a:ext>
                  </a:extLst>
                </p:cNvPr>
                <p:cNvSpPr txBox="1"/>
                <p:nvPr/>
              </p:nvSpPr>
              <p:spPr>
                <a:xfrm>
                  <a:off x="0" y="2581484"/>
                  <a:ext cx="8640960" cy="1238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ru-RU" dirty="0"/>
  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  </a:r>
                  <a:r>
                    <a:rPr lang="en-US" i="1" dirty="0"/>
                    <a:t>a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6E347A4-CDED-4F75-BD6B-FB533D096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581484"/>
                  <a:ext cx="8640960" cy="1238865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059" t="-3922" r="-1059" b="-68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1621" y="2564904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FF3300"/>
                </a:solidFill>
              </a:rPr>
              <a:t>ГЕОМЕТРИЧЕСКИЕ МЕСТА ТОЧЕК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FF3300"/>
                </a:solidFill>
              </a:rPr>
              <a:t>(ГМТ)</a:t>
            </a:r>
            <a:endParaRPr lang="ru-RU" sz="3600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9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8325"/>
            <a:ext cx="90678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точек является одним из важнейших понятий геометрии. 	Метод геометрических мест широко используется при решении различных математических задач.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Решение задач на геометрические места точек учит: устанавливать фигуры по заданным свойствам; изображать и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моделировать эти фигуры; доказывать, что найденные фигуры являются искомыми ГМТ. Всё это способствует развитию геометрических представлений учащихся, знакомит их с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геометрическими фигурами, различными способами их задания и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свойствами, формирует навыки исследовательской деятельности.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 середине прошлого века обучению учащихся решению задач на нахождение геометрических мест точек уделялось большое внимание. Было издано несколько сборников задач на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геометрические места точек.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Стражевский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А. Задачи на геометрические места точек в курсе геометрии средней школы. М.: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1954.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en-US" sz="2400" dirty="0"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Наумович Н. В. Геометрические места в пространстве и</a:t>
            </a:r>
            <a:r>
              <a:rPr lang="ru-RU" dirty="0"/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М.: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1956.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4140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2567</Words>
  <Application>Microsoft Office PowerPoint</Application>
  <PresentationFormat>Экран (4:3)</PresentationFormat>
  <Paragraphs>303</Paragraphs>
  <Slides>63</Slides>
  <Notes>61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Arial Black</vt:lpstr>
      <vt:lpstr>Calibri</vt:lpstr>
      <vt:lpstr>Cambria Math</vt:lpstr>
      <vt:lpstr>Times New Roman</vt:lpstr>
      <vt:lpstr>Оформление по умолчанию</vt:lpstr>
      <vt:lpstr>Окружность и геометрические  места точек. 7 класс   Презентация к учебникам 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Демоверсия 2024, задача 18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Серединный перпендикуляр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Биссектриса угла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188</cp:revision>
  <dcterms:created xsi:type="dcterms:W3CDTF">2008-04-30T05:51:18Z</dcterms:created>
  <dcterms:modified xsi:type="dcterms:W3CDTF">2023-11-07T12:39:35Z</dcterms:modified>
</cp:coreProperties>
</file>