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1423" r:id="rId2"/>
    <p:sldId id="1216" r:id="rId3"/>
    <p:sldId id="1217" r:id="rId4"/>
    <p:sldId id="1421" r:id="rId5"/>
    <p:sldId id="1424" r:id="rId6"/>
    <p:sldId id="1040" r:id="rId7"/>
    <p:sldId id="1041" r:id="rId8"/>
    <p:sldId id="1042" r:id="rId9"/>
    <p:sldId id="1043" r:id="rId10"/>
    <p:sldId id="1370" r:id="rId11"/>
    <p:sldId id="1049" r:id="rId12"/>
    <p:sldId id="1050" r:id="rId13"/>
    <p:sldId id="1147" r:id="rId14"/>
    <p:sldId id="1155" r:id="rId15"/>
    <p:sldId id="1148" r:id="rId16"/>
    <p:sldId id="482" r:id="rId17"/>
    <p:sldId id="1372" r:id="rId18"/>
    <p:sldId id="1056" r:id="rId19"/>
    <p:sldId id="1068" r:id="rId20"/>
    <p:sldId id="723" r:id="rId21"/>
    <p:sldId id="647" r:id="rId22"/>
    <p:sldId id="648" r:id="rId23"/>
    <p:sldId id="1057" r:id="rId24"/>
    <p:sldId id="1058" r:id="rId25"/>
    <p:sldId id="1059" r:id="rId26"/>
    <p:sldId id="1060" r:id="rId27"/>
    <p:sldId id="1061" r:id="rId28"/>
    <p:sldId id="1065" r:id="rId29"/>
    <p:sldId id="653" r:id="rId30"/>
    <p:sldId id="1369" r:id="rId31"/>
    <p:sldId id="679" r:id="rId32"/>
    <p:sldId id="1426" r:id="rId33"/>
    <p:sldId id="1432" r:id="rId34"/>
    <p:sldId id="1157" r:id="rId35"/>
    <p:sldId id="1070" r:id="rId36"/>
    <p:sldId id="440" r:id="rId37"/>
    <p:sldId id="1158" r:id="rId38"/>
    <p:sldId id="474" r:id="rId39"/>
    <p:sldId id="1089" r:id="rId40"/>
    <p:sldId id="1085" r:id="rId41"/>
    <p:sldId id="1086" r:id="rId42"/>
    <p:sldId id="1368" r:id="rId43"/>
    <p:sldId id="475" r:id="rId44"/>
    <p:sldId id="1078" r:id="rId45"/>
    <p:sldId id="1079" r:id="rId46"/>
    <p:sldId id="1080" r:id="rId47"/>
    <p:sldId id="446" r:id="rId48"/>
    <p:sldId id="1081" r:id="rId49"/>
    <p:sldId id="1082" r:id="rId50"/>
    <p:sldId id="1083" r:id="rId51"/>
    <p:sldId id="447" r:id="rId52"/>
    <p:sldId id="448" r:id="rId53"/>
    <p:sldId id="1084" r:id="rId54"/>
    <p:sldId id="1087" r:id="rId55"/>
    <p:sldId id="1164" r:id="rId56"/>
    <p:sldId id="1088" r:id="rId57"/>
    <p:sldId id="406" r:id="rId58"/>
    <p:sldId id="1427" r:id="rId59"/>
    <p:sldId id="1433" r:id="rId60"/>
    <p:sldId id="1094" r:id="rId61"/>
    <p:sldId id="1095" r:id="rId62"/>
    <p:sldId id="1096" r:id="rId63"/>
    <p:sldId id="1097" r:id="rId64"/>
    <p:sldId id="1371" r:id="rId65"/>
    <p:sldId id="1105" r:id="rId66"/>
    <p:sldId id="1106" r:id="rId67"/>
    <p:sldId id="1156" r:id="rId68"/>
    <p:sldId id="1150" r:id="rId69"/>
    <p:sldId id="1107" r:id="rId70"/>
    <p:sldId id="1108" r:id="rId71"/>
    <p:sldId id="1109" r:id="rId72"/>
    <p:sldId id="1110" r:id="rId73"/>
    <p:sldId id="1112" r:id="rId74"/>
    <p:sldId id="1113" r:id="rId75"/>
    <p:sldId id="1373" r:id="rId76"/>
    <p:sldId id="654" r:id="rId77"/>
    <p:sldId id="656" r:id="rId78"/>
    <p:sldId id="698" r:id="rId79"/>
    <p:sldId id="657" r:id="rId80"/>
    <p:sldId id="684" r:id="rId81"/>
    <p:sldId id="1428" r:id="rId82"/>
    <p:sldId id="658" r:id="rId83"/>
    <p:sldId id="696" r:id="rId84"/>
    <p:sldId id="695" r:id="rId85"/>
    <p:sldId id="659" r:id="rId86"/>
    <p:sldId id="662" r:id="rId87"/>
    <p:sldId id="686" r:id="rId88"/>
    <p:sldId id="1145" r:id="rId89"/>
    <p:sldId id="1146" r:id="rId90"/>
    <p:sldId id="1152" r:id="rId91"/>
    <p:sldId id="1153" r:id="rId92"/>
    <p:sldId id="1154" r:id="rId93"/>
    <p:sldId id="1165" r:id="rId94"/>
    <p:sldId id="1166" r:id="rId95"/>
    <p:sldId id="1167" r:id="rId96"/>
    <p:sldId id="1172" r:id="rId97"/>
    <p:sldId id="1173" r:id="rId98"/>
    <p:sldId id="1174" r:id="rId99"/>
    <p:sldId id="1175" r:id="rId100"/>
    <p:sldId id="1176" r:id="rId101"/>
    <p:sldId id="1177" r:id="rId102"/>
    <p:sldId id="1178" r:id="rId103"/>
    <p:sldId id="428" r:id="rId104"/>
    <p:sldId id="1179" r:id="rId105"/>
    <p:sldId id="1180" r:id="rId106"/>
    <p:sldId id="1181" r:id="rId107"/>
    <p:sldId id="1182" r:id="rId108"/>
    <p:sldId id="436" r:id="rId109"/>
    <p:sldId id="1183" r:id="rId110"/>
    <p:sldId id="1184" r:id="rId111"/>
    <p:sldId id="1185" r:id="rId112"/>
    <p:sldId id="438" r:id="rId113"/>
    <p:sldId id="1186" r:id="rId114"/>
    <p:sldId id="1187" r:id="rId115"/>
    <p:sldId id="1188" r:id="rId116"/>
    <p:sldId id="1189" r:id="rId117"/>
    <p:sldId id="1429" r:id="rId118"/>
    <p:sldId id="1431" r:id="rId119"/>
    <p:sldId id="1240" r:id="rId120"/>
    <p:sldId id="1241" r:id="rId1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0929"/>
  </p:normalViewPr>
  <p:slideViewPr>
    <p:cSldViewPr>
      <p:cViewPr varScale="1">
        <p:scale>
          <a:sx n="121" d="100"/>
          <a:sy n="12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391F68D8-C448-46EA-915A-89A570C43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18D793-ED63-4740-8456-3CEB83869874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A0EE95F7-ED53-4E96-8094-CF5B01901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7385EB2C-D758-484B-BD1A-204259842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CCC5906-86D8-422D-898F-6AF29DDAF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D023F-4661-46E8-BA67-3EBDD68EA6A8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xmlns="" id="{5A38A574-FA40-49C3-AE80-C9B3FFD09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xmlns="" id="{ABA68918-400B-4D3F-A357-59D2494CA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37641F7-E88E-447F-AF06-6DC2FE3DB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7234D-199F-45D2-8DB8-284249B86886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xmlns="" id="{421786FC-ABA5-4C9C-9559-AD10DC381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xmlns="" id="{FB9E036C-F822-4313-8626-6A70CB3C8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E6FBFF4-2E69-4014-97F7-2BD655F87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5D62-FBF5-43AD-AEC2-220E31351513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404482" name="Rectangle 1026">
            <a:extLst>
              <a:ext uri="{FF2B5EF4-FFF2-40B4-BE49-F238E27FC236}">
                <a16:creationId xmlns:a16="http://schemas.microsoft.com/office/drawing/2014/main" xmlns="" id="{685B6CA1-3CA6-4053-B8D3-640117414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1027">
            <a:extLst>
              <a:ext uri="{FF2B5EF4-FFF2-40B4-BE49-F238E27FC236}">
                <a16:creationId xmlns:a16="http://schemas.microsoft.com/office/drawing/2014/main" xmlns="" id="{5E3C5906-AE19-4976-8C9B-AD52B1137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DE35175-05D4-457E-BDDD-85F98C909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FB412-192C-414E-9C3F-91DFBFAE4688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xmlns="" id="{BE7F9B2B-DAE0-46AD-B0E1-E5AA79D15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xmlns="" id="{0B3D1DFB-F23C-41A9-951D-CC60F30C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A9F66B3-C10D-4CD9-81C9-4B9AF3C5C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A3D-A8E6-4F9C-A985-EF221411CE2B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xmlns="" id="{03BB41BB-F769-400F-BB01-84B592629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xmlns="" id="{E196F6FF-A771-438B-B12C-CBA168C0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E8AC2D-7800-463F-8AE3-3F88FDF78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4E6B6-3A45-46DE-9C7A-451600C5F5F3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xmlns="" id="{53E344D5-A5DA-4DE6-98A3-1EFA20CCC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xmlns="" id="{6A5496BD-743E-4733-9EA6-1642D5DB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B3BB191-9FBD-4A26-BC7E-00887AC9B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6B49A-0811-4369-A1A2-74EB9AA7A0DF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xmlns="" id="{3BDCCF98-3568-4748-93E0-8F754F2D4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xmlns="" id="{E4EE1C4E-4E22-4CC7-BD10-C069742F5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62B7070-1E85-4139-B0C5-597F5CE61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07D5-E303-422F-9AD4-5935CB0666CB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xmlns="" id="{59786F20-48E9-458D-969D-D9681E3A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xmlns="" id="{E0764884-68F5-4F12-B122-5DCC2F33C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0597D18-73D9-40E3-98CB-8A7A323B4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BB345-00F0-4DD6-AAEC-35E2D7ED5B4E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xmlns="" id="{D70C589C-3B48-47E7-83AA-AB80567AF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xmlns="" id="{80C6203F-39E0-46D6-9571-8186DC91C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B3C03FA-579B-4859-918E-7327CD4BA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1ED0-F639-4635-A797-DACCE2D2FCBA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xmlns="" id="{51CA5E6B-B3FD-4674-B238-6B8A1F74F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xmlns="" id="{5BD60CB9-509B-4E3C-8900-89A1DA9D1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1D8A8FA-95AE-4558-BC84-A1B1BBACC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3ED8D-B80A-4F3D-8A3F-5AB597694B98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xmlns="" id="{8F0CB7F5-B445-419E-B4A4-A5E388F7F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xmlns="" id="{F1244B5D-F91F-4882-B004-7A94930CC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3466DA8-31BE-4284-8EA0-A1046B229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421CE-44C8-4D28-810E-C89F2FC41D42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435202" name="Rectangle 2">
            <a:extLst>
              <a:ext uri="{FF2B5EF4-FFF2-40B4-BE49-F238E27FC236}">
                <a16:creationId xmlns:a16="http://schemas.microsoft.com/office/drawing/2014/main" xmlns="" id="{A421AD3A-A583-4C45-80BA-B9932C544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xmlns="" id="{56E8D93D-81D0-4C77-AAAC-855FF17BF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BD405C7-8B69-4636-A0CE-46EB86DEE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1B6F7-68E8-41CE-9841-94E06F15BC97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xmlns="" id="{B9C27B02-4DC5-4DB0-9525-5880C9ED7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xmlns="" id="{90430B53-BBD6-4764-9DFF-A5BE635A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xmlns="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xmlns="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xmlns="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xmlns="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177285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2C6186B-9DE7-4B22-8541-B29A9AFC1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1FC11-D1DE-41BE-8DB8-FAA69E890276}" type="slidenum">
              <a:rPr lang="ru-RU" altLang="ru-RU"/>
              <a:pPr/>
              <a:t>116</a:t>
            </a:fld>
            <a:endParaRPr lang="ru-RU" altLang="ru-RU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xmlns="" id="{AE8BEEC6-0140-4DA4-A27D-F6A8EB4A3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xmlns="" id="{B9D20F5E-C731-4617-8ABC-5CF06CB1E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117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17780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118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3485864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693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18010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8260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8634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64236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15A93739-6B93-418D-A5F1-931C8BA15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8E71E3-F73A-4F38-AE7E-5605418C86EA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B6DF4D76-0600-4EA9-B1AE-F6241B6FD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4D740A8C-87DC-4F4C-9BBA-A09847DA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xmlns="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xmlns="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38898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xmlns="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xmlns="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6502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8D7021FA-F506-4BD1-93E1-C3CF7A0C0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6CFCE-7B21-40DB-8AF4-EFEE8C21DE2B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7EECC9B8-2DD1-439E-AB54-91363BE0C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8DC8EDDE-30B9-4E4D-B95E-9F4DDA794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30639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E214CF73-2A03-4C96-AB91-9AA2F9061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3F382A-8591-421D-9E30-8F33ED7A2DBE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B0E573BB-3B7C-47FE-BC15-FD82033ED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xmlns="" id="{609C7CFC-4B10-4DD5-9D31-6DCCC78BD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7236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xmlns="" id="{44997821-D49C-41EB-8689-E704F65AE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FA367F-A6C1-4FEA-8972-B82862903C9F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xmlns="" id="{9E74EA4D-6975-4B8C-964F-B952298F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xmlns="" id="{6F3F0ADA-7B80-4125-A3BA-F8AF85BE9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022888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4C79184E-94D2-47C1-A431-BC91BBC9A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B9120-1A34-4605-A611-50AFE37528B0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xmlns="" id="{B7987AEB-4356-4389-8D56-B5D9A17A4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xmlns="" id="{77575ED0-8E51-49E5-AFFA-1A4BA9C63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89504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xmlns="" id="{9A1B44F2-80E0-4982-BA89-15EF86E66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52489-32F7-41D5-9F04-795736C854C5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xmlns="" id="{68C95E0E-D3ED-46B7-A4D3-32241BB85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xmlns="" id="{F5F31E11-7DD8-4E9A-92AD-AC9885B10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56041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xmlns="" id="{D6F497CD-B045-48DA-AAE2-7197A40E9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056510-4AC5-4041-9ADB-674646F7C76F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xmlns="" id="{02AD848F-D5A0-43AB-AAF2-E84DEE61E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xmlns="" id="{4FFB844D-AFB7-4BAC-A80D-D4DB11B4C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38427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5802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6465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16550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30407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36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61076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5663828A-D8FC-4044-9571-94A624279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79C407-B09F-4359-BF9F-68EF0C9D76C3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29C6BAD0-5A15-4A01-8E9C-9AF305BA5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51E89F1F-C52C-430F-9F3C-C58D2338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xmlns="" id="{FEC74D29-D2EC-4FB2-801D-27B148E16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949542-2003-4767-AA03-BD096029F9B5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1727772C-BCAA-45B5-A337-84C2DBE92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85C07C60-9A94-4680-B163-D620C86B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348765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xmlns="" id="{5C072ECA-E4A7-40DB-91D8-5345365AD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06DFD7-9318-473A-995B-1308CBB23610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xmlns="" id="{8FC232CC-345D-416C-9BC3-2821EF935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xmlns="" id="{8F18DB32-8BEA-443D-8454-2A163735A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2423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76333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xmlns="" id="{AE3259DE-FE78-4B74-B1D8-4BCF95FFA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0E7DD-421D-4C9E-ADEE-9720EC19960E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xmlns="" id="{E485ED0B-B635-4D37-9176-ABD2F8D80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xmlns="" id="{D663CF54-31B7-4C38-A5B2-CD2D4123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54120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xmlns="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xmlns="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16103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xmlns="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xmlns="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A8A329DE-96DF-4CB0-B1B3-60F477163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2A74E5-5EEF-4AC0-AFD4-BEB0364C6EFA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D3D8AFAE-9F4F-4B3E-8BB1-D951CE79B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CC3274F0-0322-4753-A47E-BFB795FD1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6F0008DF-68F7-4BB7-A5B7-2E458BEF7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BDEDB8-2263-450A-9B54-04A552203564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C19509E1-D8F3-4112-8D6F-273C74A76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9CA07B96-52F9-49B8-9A56-D285B89E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xmlns="" id="{217AD4F5-02D6-4568-809F-92A618722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85256F-1FC6-4BCF-A26A-5526B63405FB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1C7C9D9A-B717-4096-A067-9270145CE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xmlns="" id="{E96D7F2A-3757-4FBC-9BED-8966D9D0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xmlns="" id="{2C637F1C-CEF7-46BB-82C9-07DC2A9C3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0E8BE6-398F-4F6A-8D22-A28C0A91A213}" type="slidenum">
              <a:rPr lang="ru-RU" altLang="ru-RU" sz="1200"/>
              <a:pPr/>
              <a:t>47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D70BE44E-46CA-4234-A476-DD787795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xmlns="" id="{0F613DF9-C30E-4E79-985D-6417B09C6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xmlns="" id="{444DFAC4-23D9-4828-9937-715F4D237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C8A0B-ED88-40A1-BCC3-27106C1354B9}" type="slidenum">
              <a:rPr lang="ru-RU" altLang="ru-RU" sz="1200"/>
              <a:pPr/>
              <a:t>48</a:t>
            </a:fld>
            <a:endParaRPr lang="ru-RU" altLang="ru-RU" sz="1200"/>
          </a:p>
        </p:txBody>
      </p:sp>
      <p:sp>
        <p:nvSpPr>
          <p:cNvPr id="79875" name="Rectangle 1026">
            <a:extLst>
              <a:ext uri="{FF2B5EF4-FFF2-40B4-BE49-F238E27FC236}">
                <a16:creationId xmlns:a16="http://schemas.microsoft.com/office/drawing/2014/main" xmlns="" id="{E114A0AB-7938-482D-A5FC-84577C148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1027">
            <a:extLst>
              <a:ext uri="{FF2B5EF4-FFF2-40B4-BE49-F238E27FC236}">
                <a16:creationId xmlns:a16="http://schemas.microsoft.com/office/drawing/2014/main" xmlns="" id="{461CC612-C63B-47AF-B1E9-042AA71B1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xmlns="" id="{EEB339AF-D7E2-4FA7-90A2-05B5EF99A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6019A-B07D-4EF0-B6B9-4DB7AC1B120F}" type="slidenum">
              <a:rPr lang="ru-RU" altLang="ru-RU" sz="1200"/>
              <a:pPr/>
              <a:t>49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E0A9787B-AC03-4F07-9FC0-C2E90D009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CA855BE3-AEAF-40BB-A7EC-2A7ACCD1B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xmlns="" id="{67B64BD7-388B-47CA-9552-74A213ADE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367C7-2689-4EA4-B77B-CB825B8710A0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xmlns="" id="{FFFD06AC-CC8E-4278-BBC1-6D9610D38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xmlns="" id="{D02FFD4E-9D3B-454A-BAFE-620D463D5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xmlns="" id="{DD6EED58-B01A-4F02-A6C3-B1339B490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C3CCE8-25AF-47DC-A37F-BD0EF2ADF8CF}" type="slidenum">
              <a:rPr lang="ru-RU" altLang="ru-RU" sz="1200"/>
              <a:pPr/>
              <a:t>51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xmlns="" id="{3EEB3096-BF29-41B2-9D40-86E751342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xmlns="" id="{4E53E43B-EEC8-4938-B783-EDFC63292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xmlns="" id="{E1242DBE-EB6D-4D64-B09B-A744D3591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FD02D-7ACE-4E61-B873-AC72D21E30BF}" type="slidenum">
              <a:rPr lang="ru-RU" altLang="ru-RU" sz="1200"/>
              <a:pPr/>
              <a:t>52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DDE9490A-B57C-4BFB-A1DF-1D5C10799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xmlns="" id="{8692BC86-915C-4852-9FA1-352076BA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xmlns="" id="{A76CB8D7-12CC-4F9A-A79B-471FD2386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BFE61-BD73-4B67-92F4-4047C245FA26}" type="slidenum">
              <a:rPr lang="ru-RU" altLang="ru-RU" sz="1200"/>
              <a:pPr/>
              <a:t>53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xmlns="" id="{23C13D1D-AC3D-406D-8F1F-40460ADD7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xmlns="" id="{971130EE-2FEC-49BE-8541-2F82B1944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xmlns="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54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xmlns="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55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039365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xmlns="" id="{A3EDDFD0-1003-4761-8F8E-19E47A973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AAAF28-163F-460F-A777-99BA7836E646}" type="slidenum">
              <a:rPr lang="ru-RU" altLang="ru-RU" sz="1200"/>
              <a:pPr/>
              <a:t>56</a:t>
            </a:fld>
            <a:endParaRPr lang="ru-RU" altLang="ru-RU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E0F97005-358E-40B9-9A45-889BE3C34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353A056B-FA1E-445C-AA2D-75A6C1BC4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xmlns="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57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470530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xmlns="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58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1778252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xmlns="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59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4307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xmlns="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xmlns="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xmlns="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xmlns="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62561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xmlns="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xmlns="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xmlns="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xmlns="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589110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64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134913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928B95A-1F3A-4E23-8BC7-A2BBE3D2C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6E5EA-0D8D-4438-960A-BD7AB00A0B40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xmlns="" id="{E5B6E2BC-467E-4944-A68A-AE2756A3C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xmlns="" id="{B563576C-94F7-4C3F-B601-A2964567A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xmlns="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xmlns="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xmlns="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xmlns="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3029663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xmlns="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xmlns="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223953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362A238-3F21-44D4-8E37-9CD1E846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7C373-803A-4A4C-8066-F65E9F239247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xmlns="" id="{DCE31BD8-BA96-41CF-9A52-47BFD7D07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xmlns="" id="{A73FA2C4-A8AE-492F-A42E-43E280CB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756011B-798E-4E69-A709-1BB0C9CE6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FA84-21D2-4EAA-8AD0-D7EF40E02E09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xmlns="" id="{4C8C01DB-172F-4090-8C63-F6E3959BA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xmlns="" id="{DA35CF15-3313-4E87-B415-A546A8D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813BE64-DC86-4AF1-A792-A4ECCCAAD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101C3-9DC6-4FA7-A7CD-0CBFEDEC8322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xmlns="" id="{2DBD9D9A-979D-4030-99D6-5123CE28E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xmlns="" id="{C3E72197-37C6-4246-8BFB-86B818AB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xmlns="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xmlns="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xmlns="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xmlns="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684890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xmlns="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xmlns="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xmlns="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xmlns="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2737753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579376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31214746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81</a:t>
            </a:fld>
            <a:endParaRPr lang="ru-RU" sz="120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9099643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82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111019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84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14093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85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86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87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xmlns="" id="{4B661F37-CD36-4742-9A5A-60715479C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CC8E0B-2668-4665-815C-F3433BC8EAA7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84986BAD-65B1-4BCF-B1B3-5EB748ED3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8BA8E0C5-4A75-4F34-8BBF-0FE6673E1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82003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xmlns="" id="{A0B15C40-B0DC-4361-AB4C-EB5F3E557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A19DF2-E570-4EAF-987E-81D4C3F6D38D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052B6DE9-F711-46F6-B00F-3EC5C9BD7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67C9078B-DB1A-4126-94C1-80CC0FC47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050686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xmlns="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xmlns="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xmlns="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93957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2715331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xmlns="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xmlns="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xmlns="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956965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xmlns="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xmlns="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xmlns="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239535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xmlns="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xmlns="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xmlns="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xmlns="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739142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6EB42BB-D895-4489-907D-392FD9E1C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2EC17-3D88-4EFE-8558-144944DBBD54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xmlns="" id="{789741F9-E6DF-41E0-936D-2EEB0E118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xmlns="" id="{1142457C-E94C-4948-BBCF-B3FE64351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xmlns="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xmlns="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B838BD4-DD44-440F-9FE3-3D5E43C37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C968-4A87-45B6-969A-88F1EE4536CA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xmlns="" id="{EC6CCB94-B998-4F7E-B58B-B5D4689A3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xmlns="" id="{1AAF2679-763E-4B70-979D-16D34190D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0DCC58E-1075-4739-A454-1F2675BDF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7314-2A35-45F4-92AC-E9FB748EF560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xmlns="" id="{44420171-6885-4156-B6EA-AFC281FFE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xmlns="" id="{C13F1118-8AC6-45B2-B2E3-5FFD126DA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19A5E65-89EE-45FB-9897-8908B1B30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520CD-FB77-4715-967E-D6A6AB10E3F5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480258" name="Rectangle 1026">
            <a:extLst>
              <a:ext uri="{FF2B5EF4-FFF2-40B4-BE49-F238E27FC236}">
                <a16:creationId xmlns:a16="http://schemas.microsoft.com/office/drawing/2014/main" xmlns="" id="{203088D2-6794-4357-A08B-D80192CF7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1027">
            <a:extLst>
              <a:ext uri="{FF2B5EF4-FFF2-40B4-BE49-F238E27FC236}">
                <a16:creationId xmlns:a16="http://schemas.microsoft.com/office/drawing/2014/main" xmlns="" id="{B10FC1F2-F98E-4942-A61C-01DA78DFE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7AEE07-65D1-4E4D-BB4D-8E440C791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7B96-5C16-4B49-8F04-1A7AFCCB8F67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xmlns="" id="{EB6A0C15-B58E-44A2-8078-EDA9CFE2D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xmlns="" id="{BAC36FE8-9DFE-45A7-ADA2-77DC57470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40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Многоугольники </a:t>
            </a:r>
            <a:r>
              <a:rPr lang="ru-RU" sz="4000" cap="all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Arial Black" pitchFamily="34" charset="0"/>
              </a:rPr>
              <a:t> </a:t>
            </a:r>
            <a:r>
              <a:rPr lang="ru-RU" sz="4000" cap="all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окружность</a:t>
            </a: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/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5—6, 7—9 и 10—11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xmlns="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0"/>
            <a:ext cx="89289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Данную теорему можно проиллюстрировать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/>
              <a:t> 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компьютерной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«Серединный перпендикуляр» построим серединные перпендикуляры к сторонам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«Окружность по центру и точке» проведём окружность 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 точке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DFFAC6-EBA5-A20E-9E31-855D7CB07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945255"/>
            <a:ext cx="2792981" cy="2861310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81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xmlns="" id="{463A6ADF-D103-4491-AA89-48A5B894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52611" name="Text Box 3">
            <a:extLst>
              <a:ext uri="{FF2B5EF4-FFF2-40B4-BE49-F238E27FC236}">
                <a16:creationId xmlns:a16="http://schemas.microsoft.com/office/drawing/2014/main" xmlns="" id="{B73CBA87-4F81-4593-85CF-1F9B26FB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2612" name="Text Box 4">
            <a:extLst>
              <a:ext uri="{FF2B5EF4-FFF2-40B4-BE49-F238E27FC236}">
                <a16:creationId xmlns:a16="http://schemas.microsoft.com/office/drawing/2014/main" xmlns="" id="{128CD9BA-94A1-4E74-91FF-F6B56150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сторону квадрата, описанного около окружности радиуса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52613" name="Picture 5">
            <a:extLst>
              <a:ext uri="{FF2B5EF4-FFF2-40B4-BE49-F238E27FC236}">
                <a16:creationId xmlns:a16="http://schemas.microsoft.com/office/drawing/2014/main" xmlns="" id="{643923D2-F308-49F4-9D3A-01FB7450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xmlns="" id="{B98F4FFD-8862-44FA-9BE6-0C1FB051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xmlns="" id="{D4C27371-40A1-4E5E-86BE-5B863EA6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xmlns="" id="{908ECE9C-F4A0-4B00-9B95-C20C98CE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</a:t>
            </a:r>
            <a:r>
              <a:rPr lang="ru-RU" altLang="ru-RU" sz="3200" dirty="0"/>
              <a:t>высоту трапеции, в которую вписана окружность радиуса 5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89478" name="Picture 6">
            <a:extLst>
              <a:ext uri="{FF2B5EF4-FFF2-40B4-BE49-F238E27FC236}">
                <a16:creationId xmlns:a16="http://schemas.microsoft.com/office/drawing/2014/main" xmlns="" id="{32218EF8-647C-45DB-A0C7-35A50A78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09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xmlns="" id="{91665EC8-98AB-4605-BF38-21876DEC3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xmlns="" id="{6A72FC50-2071-4CEF-861D-8341691D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03" name="Text Box 3">
            <a:extLst>
              <a:ext uri="{FF2B5EF4-FFF2-40B4-BE49-F238E27FC236}">
                <a16:creationId xmlns:a16="http://schemas.microsoft.com/office/drawing/2014/main" xmlns="" id="{C2094377-6517-4071-ACA2-F6F1E153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9600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вписать окружность в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: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а)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прямоугольник</a:t>
            </a:r>
            <a:r>
              <a:rPr lang="ru-RU" altLang="ru-RU" sz="3200" dirty="0">
                <a:cs typeface="Times New Roman" panose="02020603050405020304" pitchFamily="18" charset="0"/>
              </a:rPr>
              <a:t>; б) параллелограмм; в) ромб; г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)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квадрат</a:t>
            </a:r>
            <a:r>
              <a:rPr lang="ru-RU" altLang="ru-RU" sz="3200" dirty="0">
                <a:cs typeface="Times New Roman" panose="02020603050405020304" pitchFamily="18" charset="0"/>
              </a:rPr>
              <a:t>; д) дельтоид 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58416" name="Picture 16">
            <a:extLst>
              <a:ext uri="{FF2B5EF4-FFF2-40B4-BE49-F238E27FC236}">
                <a16:creationId xmlns:a16="http://schemas.microsoft.com/office/drawing/2014/main" xmlns="" id="{E6CD5E84-F245-4588-9B2D-1F41FF9E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30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7" name="Text Box 17">
            <a:extLst>
              <a:ext uri="{FF2B5EF4-FFF2-40B4-BE49-F238E27FC236}">
                <a16:creationId xmlns:a16="http://schemas.microsoft.com/office/drawing/2014/main" xmlns="" id="{8CA7AE08-517E-4E06-A21C-9A345E29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18" name="Text Box 18">
            <a:extLst>
              <a:ext uri="{FF2B5EF4-FFF2-40B4-BE49-F238E27FC236}">
                <a16:creationId xmlns:a16="http://schemas.microsoft.com/office/drawing/2014/main" xmlns="" id="{C058BCAC-9298-4A9B-BE84-B0858F1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да;</a:t>
            </a:r>
          </a:p>
        </p:txBody>
      </p:sp>
      <p:sp>
        <p:nvSpPr>
          <p:cNvPr id="358419" name="Text Box 19">
            <a:extLst>
              <a:ext uri="{FF2B5EF4-FFF2-40B4-BE49-F238E27FC236}">
                <a16:creationId xmlns:a16="http://schemas.microsoft.com/office/drawing/2014/main" xmlns="" id="{BB67A976-70A1-4B76-A73A-48FFBDAB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358420" name="Text Box 20">
            <a:extLst>
              <a:ext uri="{FF2B5EF4-FFF2-40B4-BE49-F238E27FC236}">
                <a16:creationId xmlns:a16="http://schemas.microsoft.com/office/drawing/2014/main" xmlns="" id="{9D1D501C-F664-4170-BD8B-C1DDF241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да.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  <p:bldP spid="358417" grpId="0" autoUpdateAnimBg="0"/>
      <p:bldP spid="358418" grpId="0" autoUpdateAnimBg="0"/>
      <p:bldP spid="358419" grpId="0" autoUpdateAnimBg="0"/>
      <p:bldP spid="358420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xmlns="" id="{CADF1C25-9318-47C3-A205-B4E399D5E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03459" name="Text Box 3">
            <a:extLst>
              <a:ext uri="{FF2B5EF4-FFF2-40B4-BE49-F238E27FC236}">
                <a16:creationId xmlns:a16="http://schemas.microsoft.com/office/drawing/2014/main" xmlns="" id="{904E9CD8-C325-46D0-9457-B3E330A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равнобедренных треугольника имеют общее основание и расположены по разные стороны от него. Можно ли в образованный ими выпуклый четырехугольник вписать окружность?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3460" name="Text Box 4">
            <a:extLst>
              <a:ext uri="{FF2B5EF4-FFF2-40B4-BE49-F238E27FC236}">
                <a16:creationId xmlns:a16="http://schemas.microsoft.com/office/drawing/2014/main" xmlns="" id="{0CA7CB19-1236-4E32-AAF6-6A8016E6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608440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xmlns="" id="{660581AA-D59D-4E83-BD3D-09514434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xmlns="" id="{C8F2D3B8-6868-4D26-B98D-C092F671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Можно ли вписать окружность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четырехугольник</a:t>
            </a:r>
            <a:r>
              <a:rPr lang="ru-RU" altLang="ru-RU" sz="3200" dirty="0"/>
              <a:t>, стороны которого последовательно равны 1, 2, 3, 4?</a:t>
            </a:r>
            <a:endParaRPr lang="en-US" altLang="ru-RU" sz="3200" dirty="0"/>
          </a:p>
        </p:txBody>
      </p:sp>
      <p:sp>
        <p:nvSpPr>
          <p:cNvPr id="495620" name="Text Box 4">
            <a:extLst>
              <a:ext uri="{FF2B5EF4-FFF2-40B4-BE49-F238E27FC236}">
                <a16:creationId xmlns:a16="http://schemas.microsoft.com/office/drawing/2014/main" xmlns="" id="{DF67BBD1-70C5-4ECE-8C9D-49A74AE0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Нет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xmlns="" id="{290A7D85-E319-4987-BD93-24376706D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05507" name="Text Box 3">
            <a:extLst>
              <a:ext uri="{FF2B5EF4-FFF2-40B4-BE49-F238E27FC236}">
                <a16:creationId xmlns:a16="http://schemas.microsoft.com/office/drawing/2014/main" xmlns="" id="{F6C4B8EA-98A8-4CB4-AD3B-3A535DC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Какой вид имеет четырехугольник, если центр вписанной в него окружности совпадает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с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точкой </a:t>
            </a:r>
            <a:r>
              <a:rPr lang="ru-RU" altLang="ru-RU" sz="3200" dirty="0">
                <a:cs typeface="Times New Roman" panose="02020603050405020304" pitchFamily="18" charset="0"/>
              </a:rPr>
              <a:t>пересечения диагоналей?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5508" name="Text Box 4">
            <a:extLst>
              <a:ext uri="{FF2B5EF4-FFF2-40B4-BE49-F238E27FC236}">
                <a16:creationId xmlns:a16="http://schemas.microsoft.com/office/drawing/2014/main" xmlns="" id="{DAECA99D-F3AE-4535-B6A2-9D6C03D4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Ромб.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965824-AD00-E320-319E-86B32080D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629" y="2142945"/>
            <a:ext cx="3524742" cy="2572109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xmlns="" id="{1FA26C3F-EC25-462D-A078-EA510B3F9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25987" name="Text Box 3">
            <a:extLst>
              <a:ext uri="{FF2B5EF4-FFF2-40B4-BE49-F238E27FC236}">
                <a16:creationId xmlns:a16="http://schemas.microsoft.com/office/drawing/2014/main" xmlns="" id="{746EE609-A7D1-46C8-B260-13E7899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Около окружности описана трапеция, периметр которой равен 18 см. Найдите её среднюю линию.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5988" name="Text Box 4">
            <a:extLst>
              <a:ext uri="{FF2B5EF4-FFF2-40B4-BE49-F238E27FC236}">
                <a16:creationId xmlns:a16="http://schemas.microsoft.com/office/drawing/2014/main" xmlns="" id="{9429B123-64DF-4FCB-8383-49E71F2B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4,5 см. </a:t>
            </a:r>
          </a:p>
        </p:txBody>
      </p:sp>
      <p:pic>
        <p:nvPicPr>
          <p:cNvPr id="425989" name="Picture 5">
            <a:extLst>
              <a:ext uri="{FF2B5EF4-FFF2-40B4-BE49-F238E27FC236}">
                <a16:creationId xmlns:a16="http://schemas.microsoft.com/office/drawing/2014/main" xmlns="" id="{A45891F6-62AE-4A8A-9EE0-233F094D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54250"/>
            <a:ext cx="3525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xmlns="" id="{C7FF80A3-5FAA-4C07-8926-01F328BD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28035" name="Text Box 3">
            <a:extLst>
              <a:ext uri="{FF2B5EF4-FFF2-40B4-BE49-F238E27FC236}">
                <a16:creationId xmlns:a16="http://schemas.microsoft.com/office/drawing/2014/main" xmlns="" id="{84941B5C-C203-4BDB-B6BC-AFA1D13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трапецию, периметр которой равен 56 см, вписана окружность. Три последовательные стороны трапеции относятся как 2:7:12. Найдите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8036" name="Text Box 4">
            <a:extLst>
              <a:ext uri="{FF2B5EF4-FFF2-40B4-BE49-F238E27FC236}">
                <a16:creationId xmlns:a16="http://schemas.microsoft.com/office/drawing/2014/main" xmlns="" id="{934CEB74-AEF3-4671-BC06-B2D988DF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 см, 14 см, 24 см, 14 см. </a:t>
            </a:r>
          </a:p>
        </p:txBody>
      </p:sp>
      <p:pic>
        <p:nvPicPr>
          <p:cNvPr id="428037" name="Picture 5">
            <a:extLst>
              <a:ext uri="{FF2B5EF4-FFF2-40B4-BE49-F238E27FC236}">
                <a16:creationId xmlns:a16="http://schemas.microsoft.com/office/drawing/2014/main" xmlns="" id="{129A9395-321F-47C5-9283-C2D20744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38772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xmlns="" id="{1348EDD7-AB2D-487B-B4CF-A9406A9B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430083" name="Text Box 3">
            <a:extLst>
              <a:ext uri="{FF2B5EF4-FFF2-40B4-BE49-F238E27FC236}">
                <a16:creationId xmlns:a16="http://schemas.microsoft.com/office/drawing/2014/main" xmlns="" id="{83499D08-50D3-47BE-A160-A1001FBE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Боковые стороны трапеции, описанной около окружности, равны </a:t>
            </a:r>
            <a:r>
              <a:rPr lang="en-US" altLang="ru-RU" sz="32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см и </a:t>
            </a:r>
            <a:r>
              <a:rPr lang="en-US" altLang="ru-RU" sz="3200" dirty="0">
                <a:cs typeface="Times New Roman" panose="02020603050405020304" pitchFamily="18" charset="0"/>
              </a:rPr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 см. Найдите среднюю линию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30084" name="Text Box 4">
            <a:extLst>
              <a:ext uri="{FF2B5EF4-FFF2-40B4-BE49-F238E27FC236}">
                <a16:creationId xmlns:a16="http://schemas.microsoft.com/office/drawing/2014/main" xmlns="" id="{FEA6C889-91BC-4BD1-94A0-6771EBFE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pic>
        <p:nvPicPr>
          <p:cNvPr id="430086" name="Picture 6">
            <a:extLst>
              <a:ext uri="{FF2B5EF4-FFF2-40B4-BE49-F238E27FC236}">
                <a16:creationId xmlns:a16="http://schemas.microsoft.com/office/drawing/2014/main" xmlns="" id="{B7D8F05B-D207-4EAC-84B8-C882E08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28875"/>
            <a:ext cx="411321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xmlns="" id="{A9B3E724-F65F-4E36-9401-60FC6C31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xmlns="" id="{54BC0CCB-F514-4DA7-A7BE-672300C0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прямоугольной трапеции, описанной около окружности, равен 22, её большая боковая сторона равна 7. Найдите радиус окружности.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58756" name="Text Box 4">
            <a:extLst>
              <a:ext uri="{FF2B5EF4-FFF2-40B4-BE49-F238E27FC236}">
                <a16:creationId xmlns:a16="http://schemas.microsoft.com/office/drawing/2014/main" xmlns="" id="{B1962BF0-5C9D-48D0-9C72-163A581E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8758" name="Picture 6">
            <a:extLst>
              <a:ext uri="{FF2B5EF4-FFF2-40B4-BE49-F238E27FC236}">
                <a16:creationId xmlns:a16="http://schemas.microsoft.com/office/drawing/2014/main" xmlns="" id="{51FF1A5E-8C3B-469D-ABAC-D415B4D8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95560"/>
            <a:ext cx="3493460" cy="23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4A8352FD-0F61-45D8-A7AB-46077A35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AE9B2186-9A4A-4764-B21D-0BB3A3F0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xmlns="" id="{09144524-0A57-4F6C-97AB-F4E714CA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8" name="Group 10">
            <a:extLst>
              <a:ext uri="{FF2B5EF4-FFF2-40B4-BE49-F238E27FC236}">
                <a16:creationId xmlns:a16="http://schemas.microsoft.com/office/drawing/2014/main" xmlns="" id="{8BA618C8-0ADB-4DF3-90A5-94A18FA717B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90713"/>
            <a:ext cx="5634038" cy="3184525"/>
            <a:chOff x="192" y="1191"/>
            <a:chExt cx="3549" cy="2006"/>
          </a:xfrm>
        </p:grpSpPr>
        <p:sp>
          <p:nvSpPr>
            <p:cNvPr id="25606" name="Text Box 6">
              <a:extLst>
                <a:ext uri="{FF2B5EF4-FFF2-40B4-BE49-F238E27FC236}">
                  <a16:creationId xmlns:a16="http://schemas.microsoft.com/office/drawing/2014/main" xmlns="" id="{FDF7D7F7-9F32-4A61-B862-26792C750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5607" name="Picture 9">
              <a:extLst>
                <a:ext uri="{FF2B5EF4-FFF2-40B4-BE49-F238E27FC236}">
                  <a16:creationId xmlns:a16="http://schemas.microsoft.com/office/drawing/2014/main" xmlns="" id="{2E7CF753-61A9-49BD-8D0B-FA97F6E25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91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xmlns="" id="{B809773F-A5AB-4747-8B4E-6B615BFA7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xmlns="" id="{64EE4666-11A6-407A-B4CD-3D5DF9E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 с центром </a:t>
            </a:r>
            <a:r>
              <a:rPr lang="en-US" altLang="ru-RU" sz="3200" i="1" dirty="0"/>
              <a:t>O</a:t>
            </a:r>
            <a:r>
              <a:rPr lang="ru-RU" altLang="ru-RU" sz="3200" dirty="0"/>
              <a:t>, </a:t>
            </a:r>
            <a:r>
              <a:rPr lang="ru-RU" altLang="ru-RU" sz="3200" dirty="0" smtClean="0"/>
              <a:t>то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углы </a:t>
            </a:r>
            <a:r>
              <a:rPr lang="en-US" altLang="ru-RU" sz="3200" i="1" dirty="0"/>
              <a:t>AOD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BOC </a:t>
            </a:r>
            <a:r>
              <a:rPr lang="ru-RU" altLang="ru-RU" sz="3200" dirty="0"/>
              <a:t>равны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4">
            <a:extLst>
              <a:ext uri="{FF2B5EF4-FFF2-40B4-BE49-F238E27FC236}">
                <a16:creationId xmlns:a16="http://schemas.microsoft.com/office/drawing/2014/main" xmlns="" id="{BA9B0136-B075-4BE9-8088-1E8DD2E6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24400"/>
            <a:ext cx="8928992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Лучи </a:t>
            </a:r>
            <a:r>
              <a:rPr lang="en-US" altLang="ru-RU" sz="2800" i="1" dirty="0"/>
              <a:t>AO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DO </a:t>
            </a:r>
            <a:r>
              <a:rPr lang="ru-RU" altLang="ru-RU" sz="2800" dirty="0"/>
              <a:t>являются биссектрисами внутренних односторонних углов </a:t>
            </a:r>
            <a:r>
              <a:rPr lang="ru-RU" altLang="ru-RU" sz="2800" dirty="0" smtClean="0"/>
              <a:t>при</a:t>
            </a:r>
            <a:r>
              <a:rPr lang="ru-RU" sz="2800" dirty="0" smtClean="0"/>
              <a:t> </a:t>
            </a:r>
            <a:r>
              <a:rPr lang="ru-RU" altLang="ru-RU" sz="2800" dirty="0" smtClean="0"/>
              <a:t>параллельных </a:t>
            </a:r>
            <a:r>
              <a:rPr lang="ru-RU" altLang="ru-RU" sz="2800" dirty="0"/>
              <a:t>прямых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Следовательно, угол </a:t>
            </a:r>
            <a:r>
              <a:rPr lang="en-US" altLang="ru-RU" sz="2800" i="1" dirty="0"/>
              <a:t>AOD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Аналогично, угол </a:t>
            </a:r>
            <a:r>
              <a:rPr lang="en-US" altLang="ru-RU" sz="2800" i="1" dirty="0"/>
              <a:t>BOC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pic>
        <p:nvPicPr>
          <p:cNvPr id="491526" name="Picture 6">
            <a:extLst>
              <a:ext uri="{FF2B5EF4-FFF2-40B4-BE49-F238E27FC236}">
                <a16:creationId xmlns:a16="http://schemas.microsoft.com/office/drawing/2014/main" xmlns="" id="{7EB582DA-EB28-4659-A1D0-813D9A4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96068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xmlns="" id="{3D7B2C7E-DDA2-44EF-8E27-ED6B9FC41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xmlns="" id="{A5404E59-1F26-493E-90F4-5824FFED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равнобедренную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окружность, её боковые стороны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 </a:t>
            </a:r>
            <a:r>
              <a:rPr lang="ru-RU" altLang="ru-RU" sz="3200" dirty="0"/>
              <a:t>равны средней линии </a:t>
            </a:r>
            <a:r>
              <a:rPr lang="en-US" altLang="ru-RU" sz="3200" i="1" dirty="0"/>
              <a:t>EF</a:t>
            </a:r>
            <a:r>
              <a:rPr lang="ru-RU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4">
            <a:extLst>
              <a:ext uri="{FF2B5EF4-FFF2-40B4-BE49-F238E27FC236}">
                <a16:creationId xmlns:a16="http://schemas.microsoft.com/office/drawing/2014/main" xmlns="" id="{E9A7310E-90CA-41E4-A073-1CCC9B4F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24400"/>
            <a:ext cx="892899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Сумма боковых сторон трапеции равна сумме оснований. Следовательно, боковая сторона равна </a:t>
            </a:r>
            <a:r>
              <a:rPr lang="ru-RU" altLang="ru-RU" sz="2800" dirty="0" err="1"/>
              <a:t>полусумме</a:t>
            </a:r>
            <a:r>
              <a:rPr lang="ru-RU" altLang="ru-RU" sz="2800" dirty="0"/>
              <a:t> оснований, т.е. равна средней линии.</a:t>
            </a:r>
          </a:p>
        </p:txBody>
      </p:sp>
      <p:pic>
        <p:nvPicPr>
          <p:cNvPr id="493574" name="Picture 6">
            <a:extLst>
              <a:ext uri="{FF2B5EF4-FFF2-40B4-BE49-F238E27FC236}">
                <a16:creationId xmlns:a16="http://schemas.microsoft.com/office/drawing/2014/main" xmlns="" id="{0CDB0032-8F53-4EED-B84B-2A96F89E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328863"/>
            <a:ext cx="324961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026">
            <a:extLst>
              <a:ext uri="{FF2B5EF4-FFF2-40B4-BE49-F238E27FC236}">
                <a16:creationId xmlns:a16="http://schemas.microsoft.com/office/drawing/2014/main" xmlns="" id="{418304B9-4290-46F6-9D64-3E4B67787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434179" name="Text Box 1027">
            <a:extLst>
              <a:ext uri="{FF2B5EF4-FFF2-40B4-BE49-F238E27FC236}">
                <a16:creationId xmlns:a16="http://schemas.microsoft.com/office/drawing/2014/main" xmlns="" id="{07062B89-4718-4BB8-813A-3BDB440B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Три последовательные стороны четырехугольника, в который можно вписать окружность, равны 6 см, 8 см и 9 см. Найдите четвертую сторону и периметр этого четырехугольника.</a:t>
            </a:r>
          </a:p>
        </p:txBody>
      </p:sp>
      <p:sp>
        <p:nvSpPr>
          <p:cNvPr id="434180" name="Text Box 1028">
            <a:extLst>
              <a:ext uri="{FF2B5EF4-FFF2-40B4-BE49-F238E27FC236}">
                <a16:creationId xmlns:a16="http://schemas.microsoft.com/office/drawing/2014/main" xmlns="" id="{3F6EA769-8978-4257-9008-69B9047D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7 см, 30 см. </a:t>
            </a:r>
          </a:p>
        </p:txBody>
      </p:sp>
      <p:pic>
        <p:nvPicPr>
          <p:cNvPr id="434181" name="Picture 1029">
            <a:extLst>
              <a:ext uri="{FF2B5EF4-FFF2-40B4-BE49-F238E27FC236}">
                <a16:creationId xmlns:a16="http://schemas.microsoft.com/office/drawing/2014/main" xmlns="" id="{FB0FA9F8-EC36-4B4E-9215-2E584E6F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1219"/>
            <a:ext cx="36115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xmlns="" id="{0261BAD4-8BC9-4626-82E0-A54AC5614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40323" name="Text Box 3">
            <a:extLst>
              <a:ext uri="{FF2B5EF4-FFF2-40B4-BE49-F238E27FC236}">
                <a16:creationId xmlns:a16="http://schemas.microsoft.com/office/drawing/2014/main" xmlns="" id="{ADAC559D-FBBC-4079-A664-BAEA6113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Противоположные стороны четырехугольника, описанного около окружности, равны 7 см и 10 см. Можно ли по этим данным найти периметр четырехугольника?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40324" name="Text Box 4">
            <a:extLst>
              <a:ext uri="{FF2B5EF4-FFF2-40B4-BE49-F238E27FC236}">
                <a16:creationId xmlns:a16="http://schemas.microsoft.com/office/drawing/2014/main" xmlns="" id="{6DBCCA45-7FB0-4A5F-A241-1816890E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Да, 34 см. </a:t>
            </a:r>
          </a:p>
        </p:txBody>
      </p:sp>
      <p:pic>
        <p:nvPicPr>
          <p:cNvPr id="440325" name="Picture 5">
            <a:extLst>
              <a:ext uri="{FF2B5EF4-FFF2-40B4-BE49-F238E27FC236}">
                <a16:creationId xmlns:a16="http://schemas.microsoft.com/office/drawing/2014/main" xmlns="" id="{E598319E-C06E-485E-9417-FA0012CF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1546"/>
            <a:ext cx="3041158" cy="243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xmlns="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xmlns="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четырехугольника, описанного около окружности, равен 24, две его стороны равны 5 и 6. Найдите большую из оставшихся сторон.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xmlns="" id="{53805843-DCC0-422B-9817-50D485AC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64902" name="Picture 6">
            <a:extLst>
              <a:ext uri="{FF2B5EF4-FFF2-40B4-BE49-F238E27FC236}">
                <a16:creationId xmlns:a16="http://schemas.microsoft.com/office/drawing/2014/main" xmlns="" id="{90A7D4DB-7652-458F-8939-B6B582D7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4495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xmlns="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xmlns="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Приведите пример четырёхугольника,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у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которого </a:t>
            </a:r>
            <a:r>
              <a:rPr lang="ru-RU" altLang="ru-RU" sz="3200" dirty="0">
                <a:cs typeface="Times New Roman" panose="02020603050405020304" pitchFamily="18" charset="0"/>
              </a:rPr>
              <a:t>суммы противоположных сторон равны, но в который нельзя вписать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7358346-D510-413D-8388-F12BB91E995A}"/>
              </a:ext>
            </a:extLst>
          </p:cNvPr>
          <p:cNvGrpSpPr/>
          <p:nvPr/>
        </p:nvGrpSpPr>
        <p:grpSpPr>
          <a:xfrm>
            <a:off x="304800" y="2184350"/>
            <a:ext cx="8686800" cy="3805288"/>
            <a:chOff x="304800" y="2184350"/>
            <a:chExt cx="8686800" cy="3805288"/>
          </a:xfrm>
        </p:grpSpPr>
        <p:sp>
          <p:nvSpPr>
            <p:cNvPr id="464900" name="Text Box 4">
              <a:extLst>
                <a:ext uri="{FF2B5EF4-FFF2-40B4-BE49-F238E27FC236}">
                  <a16:creationId xmlns:a16="http://schemas.microsoft.com/office/drawing/2014/main" xmlns="" id="{53805843-DCC0-422B-9817-50D485ACC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68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Невыпуклый четырёхугольник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B9B3E270-1B83-4417-852C-DB96195E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5" y="2184350"/>
              <a:ext cx="3384376" cy="3128260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xmlns="" id="{9BF4F85D-36FF-4A38-8E57-FFEF21ABF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444419" name="Text Box 3">
            <a:extLst>
              <a:ext uri="{FF2B5EF4-FFF2-40B4-BE49-F238E27FC236}">
                <a16:creationId xmlns:a16="http://schemas.microsoft.com/office/drawing/2014/main" xmlns="" id="{02A1E085-09F0-426A-87A4-E343504D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шестиугольнике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ABCDEF</a:t>
            </a:r>
            <a:r>
              <a:rPr lang="ru-RU" altLang="ru-RU" sz="3200" dirty="0">
                <a:cs typeface="Times New Roman" panose="02020603050405020304" pitchFamily="18" charset="0"/>
              </a:rPr>
              <a:t>, описанном около окружности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3,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4, </a:t>
            </a:r>
            <a:r>
              <a:rPr lang="en-US" altLang="ru-RU" sz="3200" i="1" dirty="0">
                <a:cs typeface="Times New Roman" panose="02020603050405020304" pitchFamily="18" charset="0"/>
              </a:rPr>
              <a:t>EF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2. Найдите периметр этого шестиугольника. </a:t>
            </a:r>
          </a:p>
        </p:txBody>
      </p:sp>
      <p:sp>
        <p:nvSpPr>
          <p:cNvPr id="444420" name="Text Box 4">
            <a:extLst>
              <a:ext uri="{FF2B5EF4-FFF2-40B4-BE49-F238E27FC236}">
                <a16:creationId xmlns:a16="http://schemas.microsoft.com/office/drawing/2014/main" xmlns="" id="{682106B7-E4FE-495D-BF37-F6B791E3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18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4423" name="Picture 7">
            <a:extLst>
              <a:ext uri="{FF2B5EF4-FFF2-40B4-BE49-F238E27FC236}">
                <a16:creationId xmlns:a16="http://schemas.microsoft.com/office/drawing/2014/main" xmlns="" id="{5D1E1D9F-B2C1-484E-9FF8-8D4B7B5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9924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вписанной в многоугольник, для которого периметр равен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,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а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7503" y="4744714"/>
            <a:ext cx="898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Доказательство аналогично доказательству соответствующей теоремы для треугольника.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ED89960-5447-9C7F-38CE-9B1037786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2809" y="1555996"/>
            <a:ext cx="3258382" cy="290314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0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465704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Из всех </a:t>
            </a:r>
            <a:r>
              <a:rPr lang="en-US" sz="2800" i="1" dirty="0"/>
              <a:t>n-</a:t>
            </a:r>
            <a:r>
              <a:rPr lang="ru-RU" sz="2800" dirty="0"/>
              <a:t>угольников данного периметра найдите </a:t>
            </a:r>
            <a:r>
              <a:rPr lang="en-US" sz="2800" i="1" dirty="0"/>
              <a:t>n-</a:t>
            </a:r>
            <a:r>
              <a:rPr lang="ru-RU" sz="2800" dirty="0"/>
              <a:t>угольник с наибольшим радиусом вписанной окружности.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0089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Из формулы </a:t>
                </a:r>
                <a:r>
                  <a:rPr lang="en-US" sz="2800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ru-RU" sz="2800" dirty="0"/>
                  <a:t> следует, что наибольший радиус будет у </a:t>
                </a:r>
                <a:r>
                  <a:rPr lang="en-US" sz="2800" i="1" dirty="0"/>
                  <a:t>n-</a:t>
                </a:r>
                <a:r>
                  <a:rPr lang="ru-RU" sz="2800" dirty="0"/>
                  <a:t>угольника с наибольшей площадью. Таким </a:t>
                </a:r>
                <a:r>
                  <a:rPr lang="en-US" sz="2800" i="1" dirty="0"/>
                  <a:t>n-</a:t>
                </a:r>
                <a:r>
                  <a:rPr lang="ru-RU" sz="2800" dirty="0"/>
                  <a:t>угольником является правильный </a:t>
                </a:r>
                <a:r>
                  <a:rPr lang="en-US" sz="2800" i="1" dirty="0"/>
                  <a:t>n-</a:t>
                </a:r>
                <a:r>
                  <a:rPr lang="ru-RU" sz="2800" dirty="0"/>
                  <a:t>угольник.</a:t>
                </a:r>
              </a:p>
            </p:txBody>
          </p:sp>
        </mc:Choice>
        <mc:Fallback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blipFill>
                <a:blip r:embed="rId3" cstate="print"/>
                <a:stretch>
                  <a:fillRect l="-1400" r="-1333" b="-7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CF8A3C-3F29-02EB-B583-E355A1AC8E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2809" y="1628800"/>
            <a:ext cx="3258382" cy="290314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963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xmlns="" id="{D9A668EC-6688-435F-8602-0E80D65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346" name="Group 10">
            <a:extLst>
              <a:ext uri="{FF2B5EF4-FFF2-40B4-BE49-F238E27FC236}">
                <a16:creationId xmlns:a16="http://schemas.microsoft.com/office/drawing/2014/main" xmlns="" id="{5F580EF6-2E4E-4650-BCE2-B0AA3F86A6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5634038" cy="3170238"/>
            <a:chOff x="192" y="1200"/>
            <a:chExt cx="3549" cy="1997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xmlns="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9">
              <a:extLst>
                <a:ext uri="{FF2B5EF4-FFF2-40B4-BE49-F238E27FC236}">
                  <a16:creationId xmlns:a16="http://schemas.microsoft.com/office/drawing/2014/main" xmlns="" id="{A6F19BA3-7398-4A2C-A125-28347521B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132856"/>
            <a:ext cx="7776864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88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C76277-5748-4B79-A7CA-D21285FE90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133" y="1772816"/>
            <a:ext cx="3613566" cy="361356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7DC4D4F-34CE-4A03-98C1-F9DEFC182E51}"/>
              </a:ext>
            </a:extLst>
          </p:cNvPr>
          <p:cNvGrpSpPr/>
          <p:nvPr/>
        </p:nvGrpSpPr>
        <p:grpSpPr>
          <a:xfrm>
            <a:off x="304800" y="1782800"/>
            <a:ext cx="6265913" cy="3603581"/>
            <a:chOff x="304800" y="1782800"/>
            <a:chExt cx="6265913" cy="3603581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xmlns="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87017AEA-22AF-4631-8DC7-CF8486AB5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7132" y="1782800"/>
              <a:ext cx="3603581" cy="3603581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9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правильного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229BE4-E3B4-49D8-A143-E87260C5F7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8020E26-7747-4630-9A3C-0A2530F1D09F}"/>
              </a:ext>
            </a:extLst>
          </p:cNvPr>
          <p:cNvGrpSpPr/>
          <p:nvPr/>
        </p:nvGrpSpPr>
        <p:grpSpPr>
          <a:xfrm>
            <a:off x="304800" y="2047682"/>
            <a:ext cx="5648518" cy="3027556"/>
            <a:chOff x="304800" y="2047682"/>
            <a:chExt cx="5648518" cy="302755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xmlns="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CBC8BE20-DE09-4650-8959-6826A056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9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Постройте правильный треугольник, вписанный в окружность.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621877-CEF1-45B8-A7A3-E177F6DB6A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A600C41-F89C-4E5C-9403-2E688E492734}"/>
              </a:ext>
            </a:extLst>
          </p:cNvPr>
          <p:cNvGrpSpPr/>
          <p:nvPr/>
        </p:nvGrpSpPr>
        <p:grpSpPr>
          <a:xfrm>
            <a:off x="304800" y="2047682"/>
            <a:ext cx="5648518" cy="3027556"/>
            <a:chOff x="304800" y="2047682"/>
            <a:chExt cx="5648518" cy="302755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xmlns="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EE3D35CE-EF67-4B5B-A9BF-78CC45C18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29A8AF-C1D6-4DD2-81AB-9843B03FEF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2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xmlns="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18825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Может ли центр описанной около треугольника окружности находиться: а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)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на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стороне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треугольника; б) вне этого треугольника? Приведите примеры.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A51FB52-458E-812D-1C5B-191610354CB6}"/>
              </a:ext>
            </a:extLst>
          </p:cNvPr>
          <p:cNvGrpSpPr/>
          <p:nvPr/>
        </p:nvGrpSpPr>
        <p:grpSpPr>
          <a:xfrm>
            <a:off x="1331640" y="3078321"/>
            <a:ext cx="2736304" cy="2885163"/>
            <a:chOff x="1331640" y="3078321"/>
            <a:chExt cx="2736304" cy="2885163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xmlns="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5384046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а) Да;</a:t>
              </a:r>
            </a:p>
          </p:txBody>
        </p:sp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xmlns="" id="{EFA3F51D-FCA7-B461-474A-8CC1CDDB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078321"/>
              <a:ext cx="201612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76AF3E2-F61F-5067-A638-6D805E969177}"/>
              </a:ext>
            </a:extLst>
          </p:cNvPr>
          <p:cNvGrpSpPr/>
          <p:nvPr/>
        </p:nvGrpSpPr>
        <p:grpSpPr>
          <a:xfrm>
            <a:off x="5076056" y="2825249"/>
            <a:ext cx="2478345" cy="3138235"/>
            <a:chOff x="5076056" y="2825249"/>
            <a:chExt cx="2478345" cy="3138235"/>
          </a:xfrm>
        </p:grpSpPr>
        <p:sp>
          <p:nvSpPr>
            <p:cNvPr id="538629" name="Text Box 5">
              <a:extLst>
                <a:ext uri="{FF2B5EF4-FFF2-40B4-BE49-F238E27FC236}">
                  <a16:creationId xmlns:a16="http://schemas.microsoft.com/office/drawing/2014/main" xmlns="" id="{C40C7C85-EE89-4526-9AD9-C51109C13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5384046"/>
              <a:ext cx="1600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/>
                <a:t>б) да.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7DC895D-E651-BDE4-FF06-A0A39EF87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825249"/>
              <a:ext cx="2478345" cy="2431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xmlns="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43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Могут ли стороны треугольника быть </a:t>
            </a:r>
            <a:r>
              <a:rPr lang="ru-RU" altLang="ru-RU" sz="3200" spc="-100" dirty="0" smtClean="0">
                <a:cs typeface="Times New Roman" panose="02020603050405020304" pitchFamily="18" charset="0"/>
              </a:rPr>
              <a:t>меньше</a:t>
            </a:r>
            <a:r>
              <a:rPr lang="ru-RU" sz="3200" spc="-100" dirty="0" smtClean="0"/>
              <a:t> </a:t>
            </a:r>
            <a:r>
              <a:rPr lang="ru-RU" altLang="ru-RU" sz="3200" spc="-1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spc="-100" dirty="0">
                <a:cs typeface="Times New Roman" panose="02020603050405020304" pitchFamily="18" charset="0"/>
              </a:rPr>
              <a:t>, а радиус описанной окружности больше 10?</a:t>
            </a:r>
            <a:endParaRPr lang="en-US" altLang="ru-RU" sz="3200" spc="-1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BB23104-5C68-222B-797B-6C2508381481}"/>
              </a:ext>
            </a:extLst>
          </p:cNvPr>
          <p:cNvGrpSpPr/>
          <p:nvPr/>
        </p:nvGrpSpPr>
        <p:grpSpPr>
          <a:xfrm>
            <a:off x="1259632" y="1830486"/>
            <a:ext cx="6165501" cy="4115374"/>
            <a:chOff x="1259632" y="1830486"/>
            <a:chExt cx="6165501" cy="4115374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xmlns="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365104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Да.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ABC7ECAD-14E2-E52B-1FFF-8BB5F4C6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4" y="1830486"/>
              <a:ext cx="4077269" cy="4115374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7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8A254BAB-C3BD-4F55-9A2A-D037B284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xmlns="" id="{87145D25-68A1-45F7-9A9C-B623F25F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858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Гипотенуза прямоугольного треугольника равна 10 см.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xmlns="" id="{1DD454D5-46C5-4F5C-8147-8772B2D7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5 см. 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xmlns="" id="{BB45EBE3-3E5B-4AAC-BDD7-63612B40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342502"/>
            <a:ext cx="30035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xmlns="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xmlns="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17364"/>
            <a:ext cx="89289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Серединные перпендикуляры к сторонам равностороннего треугольника содержат соответствующие высоты и медианы. Так как медианы в точке пересечения делятся </a:t>
            </a:r>
            <a:r>
              <a:rPr lang="ru-RU" altLang="ru-RU" dirty="0" smtClean="0"/>
              <a:t>в</a:t>
            </a:r>
            <a:r>
              <a:rPr lang="ru-RU" dirty="0" smtClean="0"/>
              <a:t> </a:t>
            </a:r>
            <a:r>
              <a:rPr lang="ru-RU" altLang="ru-RU" dirty="0" smtClean="0"/>
              <a:t>отношении </a:t>
            </a:r>
            <a:r>
              <a:rPr lang="ru-RU" altLang="ru-RU" dirty="0"/>
              <a:t>2 :1, считая от вершины, то искомый радиус описанной окружности равен 2.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xmlns="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равностороннего треугольника равна 3. Найдите радиус описанной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736E44-D244-43C6-9D6E-12F83E5996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00808"/>
            <a:ext cx="2431459" cy="253224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xmlns="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xmlns="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6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xmlns="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правильный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треугольник, равен 4. Найдите высоту этого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699310-04D9-480D-A410-A3BBC0F411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556" y="2103060"/>
            <a:ext cx="3016487" cy="320757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3" y="190803"/>
            <a:ext cx="8928993" cy="2233657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 синусов.</a:t>
            </a:r>
            <a:r>
              <a:rPr lang="ru-RU" sz="2800" dirty="0">
                <a:cs typeface="Times New Roman" pitchFamily="18" charset="0"/>
              </a:rPr>
              <a:t> Стороны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</a:t>
            </a:r>
            <a:r>
              <a:rPr lang="en-US" sz="2800" dirty="0">
                <a:cs typeface="Times New Roman" pitchFamily="18" charset="0"/>
              </a:rPr>
              <a:t>,</a:t>
            </a:r>
            <a:r>
              <a:rPr lang="ru-RU" sz="2800" dirty="0">
                <a:cs typeface="Times New Roman" pitchFamily="18" charset="0"/>
              </a:rPr>
              <a:t> т. е.</a:t>
            </a:r>
          </a:p>
        </p:txBody>
      </p:sp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41171"/>
            <a:ext cx="2880320" cy="305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699792" y="2641592"/>
                <a:ext cx="3959930" cy="707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641592"/>
                <a:ext cx="3959930" cy="707117"/>
              </a:xfrm>
              <a:prstGeom prst="rect">
                <a:avLst/>
              </a:prstGeom>
              <a:blipFill>
                <a:blip r:embed="rId4" cstate="print"/>
                <a:stretch>
                  <a:fillRect r="-2311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32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описанной около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треугольника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6620" y="4581128"/>
                <a:ext cx="9098879" cy="202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dirty="0"/>
                  <a:t>Воспользуемся теоремой синусов. Получим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</a:t>
                </a:r>
                <a:r>
                  <a:rPr lang="ru-RU" dirty="0"/>
                  <a:t>Подставляя это выражение синуса в формулу площади треугольника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𝑎𝑏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r>
                  <a:rPr lang="ru-RU" dirty="0"/>
                  <a:t>, получим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i="1" dirty="0"/>
                  <a:t> </a:t>
                </a:r>
                <a:r>
                  <a:rPr lang="ru-RU" dirty="0"/>
                  <a:t>Откуда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𝑎𝑏𝑐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" y="4581128"/>
                <a:ext cx="9098879" cy="2027286"/>
              </a:xfrm>
              <a:prstGeom prst="rect">
                <a:avLst/>
              </a:prstGeom>
              <a:blipFill>
                <a:blip r:embed="rId4" cstate="print"/>
                <a:stretch>
                  <a:fillRect l="-1005" t="-2402" r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4D57FDFA-8E4F-B022-CAD0-A120A1D0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559" y="1484784"/>
            <a:ext cx="3175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>
            <a:extLst>
              <a:ext uri="{FF2B5EF4-FFF2-40B4-BE49-F238E27FC236}">
                <a16:creationId xmlns:a16="http://schemas.microsoft.com/office/drawing/2014/main" xmlns="" id="{6469438F-48AE-4A78-B4E5-9C63882AF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275" name="Text Box 1027">
            <a:extLst>
              <a:ext uri="{FF2B5EF4-FFF2-40B4-BE49-F238E27FC236}">
                <a16:creationId xmlns:a16="http://schemas.microsoft.com/office/drawing/2014/main" xmlns="" id="{6A130439-954A-4FE7-9FEB-2CB662FB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7428" name="Text Box 1028">
            <a:extLst>
              <a:ext uri="{FF2B5EF4-FFF2-40B4-BE49-F238E27FC236}">
                <a16:creationId xmlns:a16="http://schemas.microsoft.com/office/drawing/2014/main" xmlns="" id="{E87CFC48-C874-41B0-8ABB-60BE74F7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4277" name="Picture 1030">
            <a:extLst>
              <a:ext uri="{FF2B5EF4-FFF2-40B4-BE49-F238E27FC236}">
                <a16:creationId xmlns:a16="http://schemas.microsoft.com/office/drawing/2014/main" xmlns="" id="{3B914FA3-25D3-4CE1-BB3F-6A275CA7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8169705D-F397-4930-A1C4-AB7726AAE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xmlns="" id="{C4D9FC4C-F9E6-4397-837A-F906D429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Одна сторона треугольника равна радиусу описанной окружности. Найдите угол треугольника, противолежащий этой стороне.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xmlns="" id="{623D2C24-360E-469B-BA0D-76683584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6325" name="Picture 6">
            <a:extLst>
              <a:ext uri="{FF2B5EF4-FFF2-40B4-BE49-F238E27FC236}">
                <a16:creationId xmlns:a16="http://schemas.microsoft.com/office/drawing/2014/main" xmlns="" id="{13015153-5C8A-46DB-A81D-F3588BB0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57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9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xmlns="" id="{AFEC4EA5-AB62-45B3-BCC2-7C7A87D21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8371" name="Text Box 1027">
            <a:extLst>
              <a:ext uri="{FF2B5EF4-FFF2-40B4-BE49-F238E27FC236}">
                <a16:creationId xmlns:a16="http://schemas.microsoft.com/office/drawing/2014/main" xmlns="" id="{8BDE107D-0BD0-4369-A78C-1FAE784B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вписанного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в</a:t>
            </a:r>
            <a:r>
              <a:rPr lang="ru-RU" sz="2800" dirty="0" smtClean="0"/>
              <a:t> 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окружность </a:t>
            </a:r>
            <a:r>
              <a:rPr lang="ru-RU" altLang="ru-RU" sz="2800" dirty="0">
                <a:cs typeface="Times New Roman" panose="02020603050405020304" pitchFamily="18" charset="0"/>
              </a:rPr>
              <a:t>радиуса 3, 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этого треугольника, противолежащую данному углу.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1028">
            <a:extLst>
              <a:ext uri="{FF2B5EF4-FFF2-40B4-BE49-F238E27FC236}">
                <a16:creationId xmlns:a16="http://schemas.microsoft.com/office/drawing/2014/main" xmlns="" id="{BC97B3FD-83B9-4D7A-BEA5-A3300AED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8373" name="Picture 1030">
            <a:extLst>
              <a:ext uri="{FF2B5EF4-FFF2-40B4-BE49-F238E27FC236}">
                <a16:creationId xmlns:a16="http://schemas.microsoft.com/office/drawing/2014/main" xmlns="" id="{C17D9A21-C536-4696-9653-49CF980D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3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xmlns="" id="{5E8B5E8E-A744-4734-93C9-60BF3ADD6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0419" name="Text Box 1027">
            <a:extLst>
              <a:ext uri="{FF2B5EF4-FFF2-40B4-BE49-F238E27FC236}">
                <a16:creationId xmlns:a16="http://schemas.microsoft.com/office/drawing/2014/main" xmlns="" id="{7463DEA1-237D-4CF0-875C-25E43EF3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1</a:t>
            </a:r>
            <a:r>
              <a:rPr lang="en-US" altLang="ru-RU" sz="2800" dirty="0"/>
              <a:t>5</a:t>
            </a:r>
            <a:r>
              <a:rPr lang="ru-RU" altLang="ru-RU" sz="2800" dirty="0">
                <a:cs typeface="Times New Roman" panose="02020603050405020304" pitchFamily="18" charset="0"/>
              </a:rPr>
              <a:t>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1028">
            <a:extLst>
              <a:ext uri="{FF2B5EF4-FFF2-40B4-BE49-F238E27FC236}">
                <a16:creationId xmlns:a16="http://schemas.microsoft.com/office/drawing/2014/main" xmlns="" id="{CBF1CB4B-F396-44FA-887D-48256D2C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0421" name="Picture 1030">
            <a:extLst>
              <a:ext uri="{FF2B5EF4-FFF2-40B4-BE49-F238E27FC236}">
                <a16:creationId xmlns:a16="http://schemas.microsoft.com/office/drawing/2014/main" xmlns="" id="{FD97F638-AF81-442B-9E1F-CD15FFC5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xmlns="" id="{857015F4-E112-4B01-A1F5-FB3918AF7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xmlns="" id="{45BFD7B4-F03B-4528-9921-CE947DC36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тупоугольного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радиусу описанной около него окружности. Найдите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5620" name="Text Box 1028">
            <a:extLst>
              <a:ext uri="{FF2B5EF4-FFF2-40B4-BE49-F238E27FC236}">
                <a16:creationId xmlns:a16="http://schemas.microsoft.com/office/drawing/2014/main" xmlns="" id="{D4E139AD-BC5E-4230-B559-E19F9CF2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en-US" altLang="ru-RU" sz="3200"/>
              <a:t>5</a:t>
            </a:r>
            <a:r>
              <a:rPr lang="ru-RU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2469" name="Picture 1030">
            <a:extLst>
              <a:ext uri="{FF2B5EF4-FFF2-40B4-BE49-F238E27FC236}">
                <a16:creationId xmlns:a16="http://schemas.microsoft.com/office/drawing/2014/main" xmlns="" id="{14926405-FDA7-4574-9BE9-AF9DD2DD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572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xmlns="" id="{48DFBFF3-50E1-4B27-ACE8-785ABE904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66947" name="Text Box 1027">
            <a:extLst>
              <a:ext uri="{FF2B5EF4-FFF2-40B4-BE49-F238E27FC236}">
                <a16:creationId xmlns:a16="http://schemas.microsoft.com/office/drawing/2014/main" xmlns="" id="{9FC02C1E-192E-404D-B6D4-5E9837CF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7284" name="Text Box 1028">
            <a:extLst>
              <a:ext uri="{FF2B5EF4-FFF2-40B4-BE49-F238E27FC236}">
                <a16:creationId xmlns:a16="http://schemas.microsoft.com/office/drawing/2014/main" xmlns="" id="{DB1AF7BE-1697-4AB5-AA1C-05A35EAF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Боковая сторона равнобедренного треугольника равна 1, угол при вершине, противолежащей основанию, равен 120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диаметр описанной окружности.</a:t>
            </a:r>
          </a:p>
        </p:txBody>
      </p:sp>
      <p:pic>
        <p:nvPicPr>
          <p:cNvPr id="97285" name="Picture 1030">
            <a:extLst>
              <a:ext uri="{FF2B5EF4-FFF2-40B4-BE49-F238E27FC236}">
                <a16:creationId xmlns:a16="http://schemas.microsoft.com/office/drawing/2014/main" xmlns="" id="{4216D5E9-7BF2-4718-9052-C409525F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590800"/>
            <a:ext cx="288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504" y="54868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правильного треугольника, стороны которого равны 1.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xmlns="" id="{953157E4-3759-7F10-6E01-CF877708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64" y="5343133"/>
                <a:ext cx="8991600" cy="699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	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F0CC2-9505-DCF5-A35F-22BE4A16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" y="5343133"/>
                <a:ext cx="8991600" cy="699038"/>
              </a:xfrm>
              <a:prstGeom prst="rect">
                <a:avLst/>
              </a:prstGeom>
              <a:blipFill>
                <a:blip r:embed="rId3" cstate="print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AA9784-C95E-A3BE-11CD-15B8F37C4E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3418" y="1642813"/>
            <a:ext cx="3677163" cy="357237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504" y="54868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равнобедренного треугольника, стороны которого равны 5, 5, 6.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2787"/>
            <a:ext cx="33938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xmlns="" id="{953157E4-3759-7F10-6E01-CF877708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424F0CC2-9505-DCF5-A35F-22BE4A16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64" y="4365104"/>
                <a:ext cx="8991600" cy="1148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Воспользуемся формулой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/>
                  <a:t>Площадь треугольника равна 12. Следовательно, 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	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F0CC2-9505-DCF5-A35F-22BE4A16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" y="4365104"/>
                <a:ext cx="8991600" cy="1148712"/>
              </a:xfrm>
              <a:prstGeom prst="rect">
                <a:avLst/>
              </a:prstGeom>
              <a:blipFill>
                <a:blip r:embed="rId4" cstate="print"/>
                <a:stretch>
                  <a:fillRect l="-1017" r="-1085" b="-42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2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764704"/>
            <a:ext cx="8884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Найдите радиус окружности, описанной около треугольника, стороны которого равны 4, 5, 6.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EBF3F721-910D-9DDD-1DD9-17F46AB5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88" y="1745592"/>
                <a:ext cx="8991600" cy="1619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Для нахождения площади треугольника воспользуемся формулой Герона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где </a:t>
                </a:r>
                <a:r>
                  <a:rPr lang="en-US" i="1" dirty="0">
                    <a:cs typeface="Times New Roman" pitchFamily="18" charset="0"/>
                  </a:rPr>
                  <a:t>p </a:t>
                </a:r>
                <a:r>
                  <a:rPr lang="ru-RU" dirty="0">
                    <a:cs typeface="Times New Roman" pitchFamily="18" charset="0"/>
                  </a:rPr>
                  <a:t>– полупериметр. Имеем: </a:t>
                </a:r>
                <a:r>
                  <a:rPr lang="en-US" i="1" dirty="0"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F3F721-910D-9DDD-1DD9-17F46AB5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88" y="1745592"/>
                <a:ext cx="8991600" cy="1619739"/>
              </a:xfrm>
              <a:prstGeom prst="rect">
                <a:avLst/>
              </a:prstGeom>
              <a:blipFill>
                <a:blip r:embed="rId3" cstate="print"/>
                <a:stretch>
                  <a:fillRect l="-1085" r="-1017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76B93AC-85DA-2225-6D79-BD99E50C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069" y="3429001"/>
            <a:ext cx="3137059" cy="28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0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08817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треугольников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вписанных в данную окружность,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треугольник наибольшей площади.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88654DC-1E04-F118-0995-43B2BA44DC82}"/>
              </a:ext>
            </a:extLst>
          </p:cNvPr>
          <p:cNvGrpSpPr/>
          <p:nvPr/>
        </p:nvGrpSpPr>
        <p:grpSpPr>
          <a:xfrm>
            <a:off x="107504" y="1268760"/>
            <a:ext cx="8928992" cy="5422702"/>
            <a:chOff x="0" y="1268760"/>
            <a:chExt cx="9144000" cy="542270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EBF3F721-910D-9DDD-1DD9-17F46AB50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3200" dirty="0">
                      <a:cs typeface="Times New Roman" pitchFamily="18" charset="0"/>
                    </a:rPr>
                    <a:t>	</a:t>
                  </a:r>
                  <a:r>
                    <a:rPr lang="ru-RU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Решение.</a:t>
                  </a:r>
                  <a:r>
                    <a:rPr lang="ru-RU" dirty="0">
                      <a:cs typeface="Times New Roman" pitchFamily="18" charset="0"/>
                    </a:rPr>
                    <a:t> </a:t>
                  </a:r>
                  <a:r>
                    <a:rPr lang="ru-RU" dirty="0"/>
                    <a:t>Искомым треугольником является равносторонний треугольник </a:t>
                  </a:r>
                  <a:r>
                    <a:rPr lang="en-US" i="1" dirty="0"/>
                    <a:t>ABC</a:t>
                  </a:r>
                  <a:r>
                    <a:rPr lang="ru-RU" dirty="0"/>
                    <a:t>.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Если какие-нибудь две стороны треугольника 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ABC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не равны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например, </a:t>
                  </a:r>
                  <a14:m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то существует вписанный равнобедренный треугольник 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ABC</a:t>
                  </a:r>
                  <a:r>
                    <a:rPr lang="ru-RU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 (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AC</a:t>
                  </a:r>
                  <a:r>
                    <a:rPr lang="ru-RU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i="1" dirty="0">
                      <a:effectLst/>
                      <a:ea typeface="Times New Roman" panose="02020603050405020304" pitchFamily="18" charset="0"/>
                    </a:rPr>
                    <a:t> = BC</a:t>
                  </a:r>
                  <a:r>
                    <a:rPr lang="ru-RU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dirty="0">
                      <a:effectLst/>
                      <a:ea typeface="Times New Roman" panose="02020603050405020304" pitchFamily="18" charset="0"/>
                    </a:rPr>
                    <a:t>) большей площади. Следовательно, у треугольника, вписанного в окружность, имеющего наибольшую площадь, должны быть равны все стороны. </a:t>
                  </a:r>
                  <a:endParaRPr lang="en-US" dirty="0"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BF3F721-910D-9DDD-1DD9-17F46AB50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r="-1000" b="-47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3C0D78D6-0B06-DCDF-A01D-145F18B9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377" y="3700195"/>
              <a:ext cx="2838846" cy="299126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08817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треугольников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данного периметра найдите треугольник с наименьшим радиусом описанной окружности.</a:t>
            </a:r>
            <a:endParaRPr lang="en-US" dirty="0"/>
          </a:p>
        </p:txBody>
      </p:sp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EA4284D4-F1A1-8EFF-71C5-9A407138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88654DC-1E04-F118-0995-43B2BA44DC82}"/>
              </a:ext>
            </a:extLst>
          </p:cNvPr>
          <p:cNvGrpSpPr/>
          <p:nvPr/>
        </p:nvGrpSpPr>
        <p:grpSpPr>
          <a:xfrm>
            <a:off x="107504" y="1427886"/>
            <a:ext cx="8928992" cy="5422702"/>
            <a:chOff x="0" y="1268760"/>
            <a:chExt cx="9144000" cy="542270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EBF3F721-910D-9DDD-1DD9-17F46AB50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3200" dirty="0"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Решение.</a:t>
                  </a:r>
                  <a:r>
                    <a:rPr lang="ru-RU" sz="2000" dirty="0">
                      <a:cs typeface="Times New Roman" pitchFamily="18" charset="0"/>
                    </a:rPr>
                    <a:t> </a:t>
                  </a:r>
                  <a:r>
                    <a:rPr lang="ru-RU" sz="2000" dirty="0"/>
                    <a:t>Искомым треугольником является равносторонний треугольник </a:t>
                  </a:r>
                  <a:r>
                    <a:rPr lang="en-US" sz="2000" i="1" dirty="0"/>
                    <a:t>ABC</a:t>
                  </a:r>
                  <a:r>
                    <a:rPr lang="ru-RU" sz="2000" dirty="0"/>
                    <a:t>.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Если какие-нибудь две стороны треугольника 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ABC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не равны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например, </a:t>
                  </a:r>
                  <a14:m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,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то существует вписанный равнобедренный треугольник 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ABC</a:t>
                  </a:r>
                  <a:r>
                    <a:rPr lang="ru-RU" sz="2000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 (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AC</a:t>
                  </a:r>
                  <a:r>
                    <a:rPr lang="ru-RU" sz="2000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 = BC</a:t>
                  </a:r>
                  <a:r>
                    <a:rPr lang="ru-RU" sz="2000" baseline="-25000" dirty="0">
                      <a:effectLst/>
                      <a:ea typeface="Times New Roman" panose="02020603050405020304" pitchFamily="18" charset="0"/>
                    </a:rPr>
                    <a:t>1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) с большим периметром. Гомотетией с центром в центре окружности из него можно получить треугольник исходного периметра, у которого радиус описанной окружности будет меньше. Следовательно, у треугольника данного периметра с наименьшим радиусом описанной окружности должны быть равны все стороны. </a:t>
                  </a:r>
                  <a:endParaRPr lang="en-US" sz="2000" dirty="0"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xmlns="" id="{EBF3F721-910D-9DDD-1DD9-17F46AB50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268760"/>
                  <a:ext cx="9144000" cy="243143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667" r="-667" b="-35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3C0D78D6-0B06-DCDF-A01D-145F18B9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377" y="3700195"/>
              <a:ext cx="2838846" cy="299126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xmlns="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II. </a:t>
            </a:r>
            <a:r>
              <a:rPr lang="ru-RU" altLang="ru-RU" dirty="0">
                <a:solidFill>
                  <a:srgbClr val="FF3300"/>
                </a:solidFill>
              </a:rPr>
              <a:t>Многоугольники, вписанные </a:t>
            </a:r>
            <a:r>
              <a:rPr lang="ru-RU" altLang="ru-RU" dirty="0" smtClean="0">
                <a:solidFill>
                  <a:srgbClr val="FF3300"/>
                </a:solidFill>
              </a:rPr>
              <a:t>в</a:t>
            </a:r>
            <a:r>
              <a:rPr lang="ru-RU" dirty="0" smtClean="0"/>
              <a:t> </a:t>
            </a:r>
            <a:r>
              <a:rPr lang="ru-RU" altLang="ru-RU" dirty="0" smtClean="0">
                <a:solidFill>
                  <a:srgbClr val="FF3300"/>
                </a:solidFill>
              </a:rPr>
              <a:t>окружность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xmlns="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913"/>
            <a:ext cx="892899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окружность</a:t>
            </a:r>
            <a:r>
              <a:rPr lang="ru-RU" altLang="ru-RU" sz="3200" dirty="0">
                <a:cs typeface="Times New Roman" panose="02020603050405020304" pitchFamily="18" charset="0"/>
              </a:rPr>
              <a:t>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многоугольника.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B65179-1B69-4A0C-85D8-DE2D9BA22B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577" y="2348880"/>
            <a:ext cx="3662599" cy="3704457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четырехугольника можно описать окружность, то сумма его противоположных углов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xmlns="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808312" cy="269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около которого опи­сана</a:t>
                </a:r>
                <a:r>
                  <a:rPr lang="ru-RU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окружность. Докажем, что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Действительно, эти углы измеряются половинами соответствующих дуг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BA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которые вместе составляют всю окружность. Следовательно, сами углы в сумме из­меряются половиной дуги окружности, т.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е. их сумма равна 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blipFill>
                <a:blip r:embed="rId4" cstate="print"/>
                <a:stretch>
                  <a:fillRect l="-1000" r="-1000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его противоположных углов четырёхугольника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около него можно описать окружность.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xmlns="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54147"/>
            <a:ext cx="2448272" cy="23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у которого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Докажем, что около него можно описать окружность.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пишем окружность около треугольника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ABD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не может лежать внутри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был бы больше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не может лежать вне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был бы меньше 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Следовательно, 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лежит на окружности. Значит, построенная окружность будет описанной около четырёхугольника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blipFill>
                <a:blip r:embed="rId4" cstate="print"/>
                <a:stretch>
                  <a:fillRect l="-1000" r="-1000" b="-2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E2D05A65-18E0-4D33-A100-C062DBD9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xmlns="" id="{567BA90B-326D-4893-B9B7-B83BE660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прямоугольника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xmlns="" id="{DDE350AA-D707-41BD-A63D-10C37253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154" name="Group 10">
            <a:extLst>
              <a:ext uri="{FF2B5EF4-FFF2-40B4-BE49-F238E27FC236}">
                <a16:creationId xmlns:a16="http://schemas.microsoft.com/office/drawing/2014/main" xmlns="" id="{186B8AD4-74E9-4FC1-BC49-DAC184D8484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5710238" cy="3079750"/>
            <a:chOff x="192" y="1296"/>
            <a:chExt cx="3597" cy="1940"/>
          </a:xfrm>
        </p:grpSpPr>
        <p:sp>
          <p:nvSpPr>
            <p:cNvPr id="23558" name="Text Box 6">
              <a:extLst>
                <a:ext uri="{FF2B5EF4-FFF2-40B4-BE49-F238E27FC236}">
                  <a16:creationId xmlns:a16="http://schemas.microsoft.com/office/drawing/2014/main" xmlns="" id="{FEE8A421-0266-406E-A5DD-6CF9BEA46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3559" name="Picture 9">
              <a:extLst>
                <a:ext uri="{FF2B5EF4-FFF2-40B4-BE49-F238E27FC236}">
                  <a16:creationId xmlns:a16="http://schemas.microsoft.com/office/drawing/2014/main" xmlns="" id="{2C052514-024B-4525-A646-3BB4AEE07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96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128EFC83-EA2E-4E6B-ACD6-48205A85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xmlns="" id="{07195D3C-B48F-4555-B928-874E3963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радиус окружности, описанной около прямоугольника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если стороны квадратных клеток равны 1.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85380" name="Text Box 4">
            <a:extLst>
              <a:ext uri="{FF2B5EF4-FFF2-40B4-BE49-F238E27FC236}">
                <a16:creationId xmlns:a16="http://schemas.microsoft.com/office/drawing/2014/main" xmlns="" id="{24E20177-1454-4496-8ECD-7ACA1924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xmlns="" id="{97675366-1AC0-421F-8200-74284363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8BAD24-1E82-76D2-BFD7-0FAA366F51FD}"/>
              </a:ext>
            </a:extLst>
          </p:cNvPr>
          <p:cNvSpPr txBox="1"/>
          <p:nvPr/>
        </p:nvSpPr>
        <p:spPr>
          <a:xfrm>
            <a:off x="59929" y="-12327"/>
            <a:ext cx="91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Содержание нашего учебника геометрии 8-го класса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95A668-2983-F85F-B207-DA5EBEB749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917" y="1052736"/>
            <a:ext cx="4498746" cy="32595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CC8071-451C-0402-07D2-BB6312B931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47" y="1052736"/>
            <a:ext cx="4435070" cy="34188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775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F8C8AD26-5D2F-45EF-8940-5A103A285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xmlns="" id="{10E201C9-C6D2-45A9-BFE8-F5E93BC9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диагональ прямоугольника, вписанного в окружность радиусом 6 см. </a:t>
            </a:r>
          </a:p>
        </p:txBody>
      </p:sp>
      <p:sp>
        <p:nvSpPr>
          <p:cNvPr id="307205" name="Text Box 5">
            <a:extLst>
              <a:ext uri="{FF2B5EF4-FFF2-40B4-BE49-F238E27FC236}">
                <a16:creationId xmlns:a16="http://schemas.microsoft.com/office/drawing/2014/main" xmlns="" id="{41766946-A628-4C45-90A0-611147A4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12 см. </a:t>
            </a:r>
          </a:p>
        </p:txBody>
      </p:sp>
      <p:pic>
        <p:nvPicPr>
          <p:cNvPr id="93189" name="Picture 14">
            <a:extLst>
              <a:ext uri="{FF2B5EF4-FFF2-40B4-BE49-F238E27FC236}">
                <a16:creationId xmlns:a16="http://schemas.microsoft.com/office/drawing/2014/main" xmlns="" id="{1B35EC33-B9A1-4B0A-AA90-EEF94C22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049463"/>
            <a:ext cx="2841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8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F1285DD5-B618-4451-AB7C-97F051EBD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xmlns="" id="{BFC0DD4C-16C9-4F5E-AE20-EA7C1890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Меньшая сторона прямоугольника равна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5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см</a:t>
            </a:r>
            <a:r>
              <a:rPr lang="ru-RU" altLang="ru-RU" sz="3200" dirty="0">
                <a:cs typeface="Times New Roman" panose="02020603050405020304" pitchFamily="18" charset="0"/>
              </a:rPr>
              <a:t>. Угол между диагоналями 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8996" name="Text Box 4">
            <a:extLst>
              <a:ext uri="{FF2B5EF4-FFF2-40B4-BE49-F238E27FC236}">
                <a16:creationId xmlns:a16="http://schemas.microsoft.com/office/drawing/2014/main" xmlns="" id="{1BD01DB3-0148-419D-83A0-EBE80AEE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xmlns="" id="{8ED4B2B0-FE80-48AE-899D-C6B1833E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9400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xmlns="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 dirty="0"/>
              <a:t>трапеции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A653730-5B04-C497-C7D2-90FE209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65167"/>
            <a:ext cx="3327929" cy="24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BCE41F3-0F6B-224B-145F-FB75F5C51C96}"/>
              </a:ext>
            </a:extLst>
          </p:cNvPr>
          <p:cNvGrpSpPr/>
          <p:nvPr/>
        </p:nvGrpSpPr>
        <p:grpSpPr>
          <a:xfrm>
            <a:off x="228600" y="1965166"/>
            <a:ext cx="6019802" cy="3192025"/>
            <a:chOff x="228600" y="1965166"/>
            <a:chExt cx="6019802" cy="3192025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xmlns="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2E13B03-B93E-62AD-1DA0-182593BB5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182" y="1965166"/>
              <a:ext cx="3304220" cy="319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3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xmlns="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 </a:t>
            </a:r>
            <a:r>
              <a:rPr lang="ru-RU" altLang="ru-RU" sz="320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/>
              <a:t>трапеции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B2F691F-6E8E-6121-504F-4C316662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553648" cy="252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FF5C282-4D93-C555-9853-AEE36BFF8574}"/>
              </a:ext>
            </a:extLst>
          </p:cNvPr>
          <p:cNvGrpSpPr/>
          <p:nvPr/>
        </p:nvGrpSpPr>
        <p:grpSpPr>
          <a:xfrm>
            <a:off x="228600" y="1949232"/>
            <a:ext cx="6503640" cy="3217528"/>
            <a:chOff x="228600" y="1949232"/>
            <a:chExt cx="6503640" cy="3217528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xmlns="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xmlns="" id="{4F46055A-35A4-2831-ED9B-23D1F2BE5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60" y="1949232"/>
              <a:ext cx="3209280" cy="3217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63592A4F-098C-4AFA-9D43-910F9EFDE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xmlns="" id="{3A5D99D3-BA0E-4C17-93B4-F69DCFDC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описать окружность около: а) прямоугольника; б) параллелограмма; в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)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ромба</a:t>
            </a:r>
            <a:r>
              <a:rPr lang="ru-RU" altLang="ru-RU" sz="3200" dirty="0">
                <a:cs typeface="Times New Roman" panose="02020603050405020304" pitchFamily="18" charset="0"/>
              </a:rPr>
              <a:t>; г) квадрата; </a:t>
            </a:r>
            <a:r>
              <a:rPr lang="ru-RU" altLang="ru-RU" sz="3200" dirty="0" err="1">
                <a:cs typeface="Times New Roman" panose="02020603050405020304" pitchFamily="18" charset="0"/>
              </a:rPr>
              <a:t>д</a:t>
            </a:r>
            <a:r>
              <a:rPr lang="ru-RU" altLang="ru-RU" sz="3200" dirty="0">
                <a:cs typeface="Times New Roman" panose="02020603050405020304" pitchFamily="18" charset="0"/>
              </a:rPr>
              <a:t>) равнобедренной трапеции; е) прямоугольной трапеции?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xmlns="" id="{EBD0E7EB-9542-415F-AB36-2728AC55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</a:t>
            </a:r>
          </a:p>
        </p:txBody>
      </p:sp>
      <p:sp>
        <p:nvSpPr>
          <p:cNvPr id="479237" name="Text Box 5">
            <a:extLst>
              <a:ext uri="{FF2B5EF4-FFF2-40B4-BE49-F238E27FC236}">
                <a16:creationId xmlns:a16="http://schemas.microsoft.com/office/drawing/2014/main" xmlns="" id="{988BBB67-09EA-43BD-A6B7-2D9A306A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нет;</a:t>
            </a:r>
          </a:p>
        </p:txBody>
      </p:sp>
      <p:sp>
        <p:nvSpPr>
          <p:cNvPr id="479238" name="Text Box 6">
            <a:extLst>
              <a:ext uri="{FF2B5EF4-FFF2-40B4-BE49-F238E27FC236}">
                <a16:creationId xmlns:a16="http://schemas.microsoft.com/office/drawing/2014/main" xmlns="" id="{33D69124-A2FD-44A4-8430-F807E16E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нет;</a:t>
            </a:r>
          </a:p>
        </p:txBody>
      </p:sp>
      <p:sp>
        <p:nvSpPr>
          <p:cNvPr id="479239" name="Text Box 7">
            <a:extLst>
              <a:ext uri="{FF2B5EF4-FFF2-40B4-BE49-F238E27FC236}">
                <a16:creationId xmlns:a16="http://schemas.microsoft.com/office/drawing/2014/main" xmlns="" id="{063DB3E8-FC14-4EBD-89D6-806F3935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479240" name="Text Box 8">
            <a:extLst>
              <a:ext uri="{FF2B5EF4-FFF2-40B4-BE49-F238E27FC236}">
                <a16:creationId xmlns:a16="http://schemas.microsoft.com/office/drawing/2014/main" xmlns="" id="{B3600FE6-10A7-4A85-A560-5FB4CEA0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да;</a:t>
            </a:r>
          </a:p>
        </p:txBody>
      </p:sp>
      <p:sp>
        <p:nvSpPr>
          <p:cNvPr id="479241" name="Text Box 9">
            <a:extLst>
              <a:ext uri="{FF2B5EF4-FFF2-40B4-BE49-F238E27FC236}">
                <a16:creationId xmlns:a16="http://schemas.microsoft.com/office/drawing/2014/main" xmlns="" id="{10506B96-5E82-4B33-A0B8-A8666688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е) нет.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  <p:bldP spid="479237" grpId="0" autoUpdateAnimBg="0"/>
      <p:bldP spid="479238" grpId="0" autoUpdateAnimBg="0"/>
      <p:bldP spid="479239" grpId="0" autoUpdateAnimBg="0"/>
      <p:bldP spid="479240" grpId="0" autoUpdateAnimBg="0"/>
      <p:bldP spid="47924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30672AD4-B63D-4C46-A206-5C3352EC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xmlns="" id="{00A1EB6C-0446-40A6-AC35-746F2956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364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Можно ли описать окружность около четырехугольника, углы которого последовательно равны: а)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110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50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б) 90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90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120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в) 45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135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105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г) 40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125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55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xmlns="" id="{16C31269-AA28-40C6-9315-E879540B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 </a:t>
            </a:r>
          </a:p>
        </p:txBody>
      </p:sp>
      <p:sp>
        <p:nvSpPr>
          <p:cNvPr id="481285" name="Text Box 5">
            <a:extLst>
              <a:ext uri="{FF2B5EF4-FFF2-40B4-BE49-F238E27FC236}">
                <a16:creationId xmlns:a16="http://schemas.microsoft.com/office/drawing/2014/main" xmlns="" id="{FCF887D2-67CA-4B63-852B-C54B03EC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нет</a:t>
            </a:r>
            <a:r>
              <a:rPr lang="ru-RU" altLang="ru-RU" sz="3200"/>
              <a:t>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6" name="Text Box 6">
            <a:extLst>
              <a:ext uri="{FF2B5EF4-FFF2-40B4-BE49-F238E27FC236}">
                <a16:creationId xmlns:a16="http://schemas.microsoft.com/office/drawing/2014/main" xmlns="" id="{9A6F8C6D-C648-4EB5-AF55-F7F9CA87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3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да;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7" name="Text Box 7">
            <a:extLst>
              <a:ext uri="{FF2B5EF4-FFF2-40B4-BE49-F238E27FC236}">
                <a16:creationId xmlns:a16="http://schemas.microsoft.com/office/drawing/2014/main" xmlns="" id="{D01D6F77-9BA1-4ABD-9FAA-96C93B0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нет.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  <p:bldP spid="481285" grpId="0" autoUpdateAnimBg="0"/>
      <p:bldP spid="481286" grpId="0" autoUpdateAnimBg="0"/>
      <p:bldP spid="48128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9E9F35EC-E6C9-4A70-84B7-17BDB49F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xmlns="" id="{C909CA26-C2A0-4F25-8929-7A55B0AC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</a:t>
            </a:r>
            <a:r>
              <a:rPr lang="ru-RU" altLang="ru-RU" sz="3200"/>
              <a:t>22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xmlns="" id="{9149ED2B-5C08-4551-B1A1-BC30F778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вписанного в окружность, равен 58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С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четырехугольника. </a:t>
            </a:r>
          </a:p>
        </p:txBody>
      </p:sp>
      <p:pic>
        <p:nvPicPr>
          <p:cNvPr id="74757" name="Picture 6">
            <a:extLst>
              <a:ext uri="{FF2B5EF4-FFF2-40B4-BE49-F238E27FC236}">
                <a16:creationId xmlns:a16="http://schemas.microsoft.com/office/drawing/2014/main" xmlns="" id="{9FADA34E-BA8F-401B-B21F-CF4F4AB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574FAE01-0CC0-4A6B-82DB-AE70CF243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xmlns="" id="{EF2DFF85-7BD3-40D6-9A7B-D5119245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60</a:t>
            </a:r>
            <a:r>
              <a:rPr lang="ru-RU" altLang="ru-RU" sz="3200" baseline="30000" dirty="0"/>
              <a:t>о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xmlns="" id="{59803A20-4962-4BEF-8EAC-0729C000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AD </a:t>
            </a:r>
            <a:r>
              <a:rPr lang="ru-RU" altLang="ru-RU" sz="3200" dirty="0">
                <a:cs typeface="Times New Roman" panose="02020603050405020304" pitchFamily="18" charset="0"/>
              </a:rPr>
              <a:t>четырёхугольника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стягивают дуги описанной окружности, градусные величины которых равны соответственно 95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49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71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четырёхугольника. </a:t>
            </a:r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xmlns="" id="{FBFDE0AD-2826-4631-935E-0B4A51B5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D5575D88-7FD2-4AB5-B78F-154CD5A3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xmlns="" id="{6DDEC120-F8B7-46FB-8E01-BAB28643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В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С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расположенные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на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окружности</a:t>
            </a:r>
            <a:r>
              <a:rPr lang="ru-RU" altLang="ru-RU" sz="3200" dirty="0">
                <a:cs typeface="Times New Roman" panose="02020603050405020304" pitchFamily="18" charset="0"/>
              </a:rPr>
              <a:t>, делят эту окружность на четыре дуги, градусные величины которых относятся как 4:2:3:6.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xmlns="" id="{7207BCBF-8A31-423E-BFDF-DCAD5C1D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60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xmlns="" id="{D263CCF7-4342-4C3A-B0BF-E74D57F1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9CE2DD39-576C-481F-B84B-1EB75A544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xmlns="" id="{A617C5F3-FEA8-4D24-AE8A-1BBA77C3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Два угла вписанного в окружность четырехугольника равны 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два других угла четырехугольника.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5140" name="Text Box 4">
            <a:extLst>
              <a:ext uri="{FF2B5EF4-FFF2-40B4-BE49-F238E27FC236}">
                <a16:creationId xmlns:a16="http://schemas.microsoft.com/office/drawing/2014/main" xmlns="" id="{8C40A20D-ACE4-4DAF-9DF0-9FBBAF6A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100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 и 120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0901" name="Picture 5">
            <a:extLst>
              <a:ext uri="{FF2B5EF4-FFF2-40B4-BE49-F238E27FC236}">
                <a16:creationId xmlns:a16="http://schemas.microsoft.com/office/drawing/2014/main" xmlns="" id="{B40A795F-9295-4AE1-9ED9-66993195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559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9837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1A054C24-5CE6-4052-942F-DD1DFE2B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xmlns="" id="{032B46AF-9F55-4873-915E-6244B3F4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Углы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 относятся как 2:3:4.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 если около данного четырехугольника можно описать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xmlns="" id="{03CDBF7F-40A5-42F1-B833-0672E748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90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xmlns="" id="{811B62D4-9DEB-4BA8-92C1-776AD820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820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7E6152BC-64F9-47FA-BCC8-2192C9C7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xmlns="" id="{6A86B041-9E25-4D94-85F8-5F5BF6D0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окружность</a:t>
            </a:r>
            <a:r>
              <a:rPr lang="ru-RU" altLang="ru-RU" sz="3200" dirty="0">
                <a:cs typeface="Times New Roman" panose="02020603050405020304" pitchFamily="18" charset="0"/>
              </a:rPr>
              <a:t>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35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04" name="Text Box 4">
            <a:extLst>
              <a:ext uri="{FF2B5EF4-FFF2-40B4-BE49-F238E27FC236}">
                <a16:creationId xmlns:a16="http://schemas.microsoft.com/office/drawing/2014/main" xmlns="" id="{6A6F40A3-B6E3-43A1-8E06-46D1A286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4997" name="Picture 6">
            <a:extLst>
              <a:ext uri="{FF2B5EF4-FFF2-40B4-BE49-F238E27FC236}">
                <a16:creationId xmlns:a16="http://schemas.microsoft.com/office/drawing/2014/main" xmlns="" id="{51564C06-BA1E-4D9A-A42F-E0964CC9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D0DD3735-9279-4C84-A85D-D01B522A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xmlns="" id="{EEB9CDD4-D17D-4CE1-AFC3-EF24A791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окружность</a:t>
            </a:r>
            <a:r>
              <a:rPr lang="ru-RU" altLang="ru-RU" sz="3200" dirty="0">
                <a:cs typeface="Times New Roman" panose="02020603050405020304" pitchFamily="18" charset="0"/>
              </a:rPr>
              <a:t>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75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35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2852" name="Text Box 4">
            <a:extLst>
              <a:ext uri="{FF2B5EF4-FFF2-40B4-BE49-F238E27FC236}">
                <a16:creationId xmlns:a16="http://schemas.microsoft.com/office/drawing/2014/main" xmlns="" id="{3413D6F6-E599-40BE-A3E6-7751B3AA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11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xmlns="" id="{978FDB70-95FD-467A-97DD-04603A76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CD3AC94A-1646-4226-A98A-2B4CD5E7B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xmlns="" id="{0265A6B9-9013-4B7D-ABD9-D2500534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вписан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окружность</a:t>
            </a:r>
            <a:r>
              <a:rPr lang="ru-RU" altLang="ru-RU" sz="3200" dirty="0">
                <a:cs typeface="Times New Roman" panose="02020603050405020304" pitchFamily="18" charset="0"/>
              </a:rPr>
              <a:t>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110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ABD </a:t>
            </a:r>
            <a:r>
              <a:rPr lang="ru-RU" altLang="ru-RU" sz="3200" dirty="0">
                <a:cs typeface="Times New Roman" panose="02020603050405020304" pitchFamily="18" charset="0"/>
              </a:rPr>
              <a:t>равен 70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CAD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xmlns="" id="{2F686D3C-2FA9-4581-95C5-42ADDCEA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4</a:t>
            </a:r>
            <a:r>
              <a:rPr lang="en-US" altLang="ru-RU" sz="3200">
                <a:cs typeface="Times New Roman" panose="02020603050405020304" pitchFamily="18" charset="0"/>
              </a:rPr>
              <a:t>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xmlns="" id="{606815DA-1206-41A2-A8ED-5B61C2C5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xmlns="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Докажите, что около трапеции можно описать окружность тогда и только тогда, когда она является равнобедренной.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xmlns="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84" y="2688277"/>
            <a:ext cx="54322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Решение. </a:t>
            </a:r>
            <a:r>
              <a:rPr lang="ru-RU" altLang="ru-RU" sz="2800" dirty="0">
                <a:cs typeface="Times New Roman" panose="02020603050405020304" pitchFamily="18" charset="0"/>
              </a:rPr>
              <a:t>Около трапеции можно описать окружность тогда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и</a:t>
            </a:r>
            <a:r>
              <a:rPr lang="ru-RU" sz="2800" dirty="0" smtClean="0"/>
              <a:t> 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только </a:t>
            </a:r>
            <a:r>
              <a:rPr lang="ru-RU" altLang="ru-RU" sz="2800" dirty="0">
                <a:cs typeface="Times New Roman" panose="02020603050405020304" pitchFamily="18" charset="0"/>
              </a:rPr>
              <a:t>тогда, когда сумма углов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en-US" altLang="ru-RU" sz="2800" dirty="0">
                <a:cs typeface="Times New Roman" panose="02020603050405020304" pitchFamily="18" charset="0"/>
              </a:rPr>
              <a:t> 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B44DBE-4B0B-48DB-9A18-E580832DA9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11764"/>
            <a:ext cx="3105128" cy="300332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DFC979F8-2F4F-4ADD-9AD5-B9A4BE94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01317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Но сумма углов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трапеции также равна 180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Следовательно, в трапеции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равны углы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. Значит, она является равнобедренной.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  <p:bldP spid="1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xmlns="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трапеции описана окружность. Периметр трапеции равен 20 см, средняя линия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5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см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боковые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xmlns="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xmlns="" id="{BA9993F8-839D-4207-A374-BDA9F8E8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844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6CA39E68-7A4E-4BEF-8644-D3E3741B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xmlns="" id="{B34BC987-B4AA-414C-A676-50A12C09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Боковая сторона равнобедренной трапеции равна её меньшему основанию. Угол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при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основании </a:t>
            </a:r>
            <a:r>
              <a:rPr lang="ru-RU" altLang="ru-RU" sz="3200" dirty="0">
                <a:cs typeface="Times New Roman" panose="02020603050405020304" pitchFamily="18" charset="0"/>
              </a:rPr>
              <a:t>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Где расположен центр описанной около данной трапеции окружности?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xmlns="" id="{0C4109A9-3AB7-46E4-A116-54434922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05264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В середине большего основания.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xmlns="" id="{222DC6E5-21A5-42A1-AA68-DA6DADFA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3906"/>
            <a:ext cx="3302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xmlns="" id="{692D461A-6DEC-4F93-95A7-CC7825E6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xmlns="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Чему равна сторона правильного шестиугольника, вписанного в окружность радиусом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5237" name="Picture 19">
            <a:extLst>
              <a:ext uri="{FF2B5EF4-FFF2-40B4-BE49-F238E27FC236}">
                <a16:creationId xmlns:a16="http://schemas.microsoft.com/office/drawing/2014/main" xmlns="" id="{0BE752E1-8229-4884-B7DB-E273450A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16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7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xmlns="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92607"/>
            <a:ext cx="89289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четырёхугольников, вписанных в данную окружность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найдите четырёхугольник наибольшей площади. Чему равна эта площадь?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E965BE-3DC2-99D5-536A-2DF2405396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5" y="1716046"/>
            <a:ext cx="2326600" cy="240274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1839979-25FF-3AD1-028F-21E06E66DF7D}"/>
              </a:ext>
            </a:extLst>
          </p:cNvPr>
          <p:cNvGrpSpPr/>
          <p:nvPr/>
        </p:nvGrpSpPr>
        <p:grpSpPr>
          <a:xfrm>
            <a:off x="107504" y="1705439"/>
            <a:ext cx="8928992" cy="5214117"/>
            <a:chOff x="107504" y="1705439"/>
            <a:chExt cx="8928992" cy="5214117"/>
          </a:xfrm>
        </p:grpSpPr>
        <p:sp>
          <p:nvSpPr>
            <p:cNvPr id="358407" name="Text Box 7">
              <a:extLst>
                <a:ext uri="{FF2B5EF4-FFF2-40B4-BE49-F238E27FC236}">
                  <a16:creationId xmlns:a16="http://schemas.microsoft.com/office/drawing/2014/main" xmlns="" id="{692D461A-6DEC-4F93-95A7-CC7825E69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4118789"/>
              <a:ext cx="8928992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000" dirty="0">
                  <a:solidFill>
                    <a:schemeClr val="accent1"/>
                  </a:solidFill>
                </a:rPr>
                <a:t> </a:t>
              </a:r>
              <a:r>
                <a:rPr lang="ru-RU" sz="2000" dirty="0"/>
                <a:t>Воспользуемся тем, что площадь выпуклого четырёхугольника равна половине произведения его диагоналей на синус угла между ними. Наибольшими диагоналями четырёхугольника, вписанного </a:t>
              </a:r>
              <a:r>
                <a:rPr lang="ru-RU" sz="2000" dirty="0" smtClean="0"/>
                <a:t>в</a:t>
              </a:r>
              <a:r>
                <a:rPr lang="ru-RU" sz="2000" dirty="0" smtClean="0"/>
                <a:t> </a:t>
              </a:r>
              <a:r>
                <a:rPr lang="ru-RU" sz="2000" dirty="0" smtClean="0"/>
                <a:t>окружность</a:t>
              </a:r>
              <a:r>
                <a:rPr lang="ru-RU" sz="2000" dirty="0"/>
                <a:t>, являются диаметры этой окружности. Синус угла между диагоналями будет наибольшим, если эти диагонали перпендикулярны. Таким образом, наибольшую площадь будет иметь четырёхугольник, диагоналями которого являются перпендикулярные диаметры окружности. Этот четырёхугольник – квадрат. Его площадь равна 2</a:t>
              </a:r>
              <a:r>
                <a:rPr lang="en-US" sz="2000" i="1" dirty="0"/>
                <a:t>R</a:t>
              </a:r>
              <a:r>
                <a:rPr lang="ru-RU" sz="2000" baseline="30000" dirty="0"/>
                <a:t>2</a:t>
              </a:r>
              <a:r>
                <a:rPr lang="ru-RU" sz="2000" dirty="0"/>
                <a:t>.</a:t>
              </a:r>
              <a:endParaRPr lang="ru-RU" altLang="ru-RU" sz="20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24DE0F07-F1A5-2A9E-F868-AA9411FCD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2787" y="1705439"/>
              <a:ext cx="2551341" cy="2610872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8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7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xmlns="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92607"/>
            <a:ext cx="892899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угольников данного периметра найдите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угольник с наименьшим радиусом описанной окружности.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3C7AC0D-DD84-86BE-2D52-15E44712C329}"/>
              </a:ext>
            </a:extLst>
          </p:cNvPr>
          <p:cNvGrpSpPr/>
          <p:nvPr/>
        </p:nvGrpSpPr>
        <p:grpSpPr>
          <a:xfrm>
            <a:off x="107504" y="1730143"/>
            <a:ext cx="8928992" cy="4124309"/>
            <a:chOff x="107504" y="1730143"/>
            <a:chExt cx="8928992" cy="4124309"/>
          </a:xfrm>
        </p:grpSpPr>
        <p:sp>
          <p:nvSpPr>
            <p:cNvPr id="358407" name="Text Box 7">
              <a:extLst>
                <a:ext uri="{FF2B5EF4-FFF2-40B4-BE49-F238E27FC236}">
                  <a16:creationId xmlns:a16="http://schemas.microsoft.com/office/drawing/2014/main" xmlns="" id="{692D461A-6DEC-4F93-95A7-CC7825E69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730143"/>
              <a:ext cx="892899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Правильный </a:t>
              </a:r>
              <a:r>
                <a:rPr lang="en-US" i="1" dirty="0"/>
                <a:t>n</a:t>
              </a:r>
              <a:r>
                <a:rPr lang="ru-RU" i="1" dirty="0"/>
                <a:t>-</a:t>
              </a:r>
              <a:r>
                <a:rPr lang="ru-RU" dirty="0"/>
                <a:t>угольник. Решение аналогично решению для треугольника.</a:t>
              </a:r>
              <a:endPara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9">
              <a:extLst>
                <a:ext uri="{FF2B5EF4-FFF2-40B4-BE49-F238E27FC236}">
                  <a16:creationId xmlns:a16="http://schemas.microsoft.com/office/drawing/2014/main" xmlns="" id="{E787A24B-B2A4-7C42-3C55-A06440134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2" y="2996952"/>
              <a:ext cx="321627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xmlns="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I. </a:t>
            </a:r>
            <a:r>
              <a:rPr lang="ru-RU" altLang="ru-RU" dirty="0">
                <a:solidFill>
                  <a:srgbClr val="FF0000"/>
                </a:solidFill>
              </a:rPr>
              <a:t>Треугольники, вписанные </a:t>
            </a:r>
            <a:r>
              <a:rPr lang="ru-RU" alt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 </a:t>
            </a:r>
            <a:r>
              <a:rPr lang="ru-RU" altLang="ru-RU" dirty="0" smtClean="0">
                <a:solidFill>
                  <a:srgbClr val="FF0000"/>
                </a:solidFill>
              </a:rPr>
              <a:t>окружность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xmlns="" id="{B4673D05-3A60-45B4-96B6-E8E2C542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800"/>
            <a:ext cx="8839200" cy="1800200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</a:rPr>
              <a:t>III</a:t>
            </a:r>
            <a:r>
              <a:rPr lang="ru-RU" altLang="ru-RU" dirty="0">
                <a:solidFill>
                  <a:srgbClr val="FF0000"/>
                </a:solidFill>
              </a:rPr>
              <a:t>. Треугольники, описанные около окружности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xmlns="" id="{564F8C0F-0BFB-4C10-BB95-DF40CF80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треугольник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EF36CE-F293-42BF-AD24-B0CF9A2792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564904"/>
            <a:ext cx="4614110" cy="3239536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36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xmlns="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В любой треугольник можно вписать окружность. Её центром будет точка пересечения биссектрис этого треугольника.</a:t>
            </a: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xmlns="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5434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xmlns="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из его вершин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биссектрисы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xmlns="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07" y="1124744"/>
            <a:ext cx="3487289" cy="25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ABA582BE-AAC0-432E-8F0D-AB57F2AD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918291"/>
            <a:ext cx="550810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пересечения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центром вписанной окружности. Для этого достаточно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равенство перпендикуляров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опущенных из точки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dirty="0" smtClean="0"/>
              <a:t> 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или, что то же самое,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удалена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66ECC7FA-2391-44CA-AE23-267E4731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666492"/>
            <a:ext cx="918051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принадлежит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биссектрисе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всех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Так как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принадлежит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угла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 все три биссектрисы пересекаются в одной точке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вписанной окружностью.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15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99392"/>
            <a:ext cx="8928992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Данную теорему можно проиллюстрировать в компьютерной программе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2200" dirty="0">
                <a:ea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«Биссектриса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угла» построим биссектрисы углов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и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«Перпендикулярная прямая» через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проведём прямую, перпендикулярную прямой </a:t>
            </a:r>
            <a:r>
              <a:rPr lang="en-US" altLang="ru-RU" sz="2200" i="1" dirty="0">
                <a:cs typeface="Times New Roman" panose="02020603050405020304" pitchFamily="18" charset="0"/>
              </a:rPr>
              <a:t>AB</a:t>
            </a:r>
            <a:r>
              <a:rPr lang="ru-RU" altLang="ru-RU" sz="2200" dirty="0">
                <a:cs typeface="Times New Roman" panose="02020603050405020304" pitchFamily="18" charset="0"/>
              </a:rPr>
              <a:t>. Найдём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D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«Окружность по центру и точке проведём окружность с центром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 точке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en-US" altLang="ru-RU" sz="2200" dirty="0">
                <a:cs typeface="Times New Roman" panose="02020603050405020304" pitchFamily="18" charset="0"/>
              </a:rPr>
              <a:t>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2E8B4F-FF1C-1B71-6AF8-DE6B4DB0CC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486479"/>
            <a:ext cx="2880320" cy="2370995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623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xmlns="" id="{5300B904-25F9-4D57-BCA3-46E79ACE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xmlns="" id="{48CD3478-939C-4FFD-8E97-39185730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3332" name="Picture 4">
            <a:extLst>
              <a:ext uri="{FF2B5EF4-FFF2-40B4-BE49-F238E27FC236}">
                <a16:creationId xmlns:a16="http://schemas.microsoft.com/office/drawing/2014/main" xmlns="" id="{12BB4E52-EA80-4F81-AC82-38CAEE96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3333" name="Group 5">
            <a:extLst>
              <a:ext uri="{FF2B5EF4-FFF2-40B4-BE49-F238E27FC236}">
                <a16:creationId xmlns:a16="http://schemas.microsoft.com/office/drawing/2014/main" xmlns="" id="{8F999B52-470F-4797-8B56-9D383E4F973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3334" name="Text Box 6">
              <a:extLst>
                <a:ext uri="{FF2B5EF4-FFF2-40B4-BE49-F238E27FC236}">
                  <a16:creationId xmlns:a16="http://schemas.microsoft.com/office/drawing/2014/main" xmlns="" id="{486A92D3-7F06-4BE9-8D6B-80D322EA0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3335" name="Picture 7">
              <a:extLst>
                <a:ext uri="{FF2B5EF4-FFF2-40B4-BE49-F238E27FC236}">
                  <a16:creationId xmlns:a16="http://schemas.microsoft.com/office/drawing/2014/main" xmlns="" id="{2BB2EA7E-CD93-4F33-AFEB-E8C8163B9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xmlns="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xmlns="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1288" name="Picture 8">
            <a:extLst>
              <a:ext uri="{FF2B5EF4-FFF2-40B4-BE49-F238E27FC236}">
                <a16:creationId xmlns:a16="http://schemas.microsoft.com/office/drawing/2014/main" xmlns="" id="{A907D252-B7C3-4D3E-B536-160E1001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90713"/>
            <a:ext cx="35258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290" name="Group 10">
            <a:extLst>
              <a:ext uri="{FF2B5EF4-FFF2-40B4-BE49-F238E27FC236}">
                <a16:creationId xmlns:a16="http://schemas.microsoft.com/office/drawing/2014/main" xmlns="" id="{26D23293-030F-427F-B8F7-B0FE9C511C8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735638" cy="3094038"/>
            <a:chOff x="384" y="1200"/>
            <a:chExt cx="3613" cy="1949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xmlns="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1289" name="Picture 9">
              <a:extLst>
                <a:ext uri="{FF2B5EF4-FFF2-40B4-BE49-F238E27FC236}">
                  <a16:creationId xmlns:a16="http://schemas.microsoft.com/office/drawing/2014/main" xmlns="" id="{317CE0F6-91E2-4058-904A-E34318471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221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xmlns="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xmlns="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правильный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7CAA97-3C4F-4EA6-B0FC-3940240DA0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8B5E59D-A051-42DD-A50B-A3D2F3AE933A}"/>
              </a:ext>
            </a:extLst>
          </p:cNvPr>
          <p:cNvGrpSpPr/>
          <p:nvPr/>
        </p:nvGrpSpPr>
        <p:grpSpPr>
          <a:xfrm>
            <a:off x="609600" y="2047682"/>
            <a:ext cx="5343718" cy="2951356"/>
            <a:chOff x="609600" y="2047682"/>
            <a:chExt cx="5343718" cy="2951356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xmlns="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213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6CAF04F-73AB-4A3A-92E8-71C6E43B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9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xmlns="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xmlns="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Постройте окружность, вписанную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правильный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B13C33-A4D3-4F3F-9546-3A86855E7C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682" y="2047682"/>
            <a:ext cx="2762636" cy="27626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CD1141A-FA4F-4EC7-931B-9464E14E27DB}"/>
              </a:ext>
            </a:extLst>
          </p:cNvPr>
          <p:cNvGrpSpPr/>
          <p:nvPr/>
        </p:nvGrpSpPr>
        <p:grpSpPr>
          <a:xfrm>
            <a:off x="609600" y="2047682"/>
            <a:ext cx="5343718" cy="2951356"/>
            <a:chOff x="609600" y="2047682"/>
            <a:chExt cx="5343718" cy="2951356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xmlns="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213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85E91BB2-2864-4EFC-806E-E0E7D438D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82" y="2047682"/>
              <a:ext cx="2762636" cy="2762636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4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xmlns="" id="{78AABDC7-A9E1-4B15-8179-F1F780CA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xmlns="" id="{2F8C0DC1-4121-438C-80D7-110D2DCA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82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в точке касания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 два отрезка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= 5 см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и</a:t>
            </a:r>
            <a:r>
              <a:rPr lang="ru-RU" sz="2800" dirty="0" smtClean="0"/>
              <a:t> </a:t>
            </a:r>
            <a:r>
              <a:rPr lang="en-US" altLang="ru-RU" sz="2800" i="1" dirty="0" smtClean="0">
                <a:cs typeface="Times New Roman" panose="02020603050405020304" pitchFamily="18" charset="0"/>
              </a:rPr>
              <a:t>DB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= 6 см.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 если известно, что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 = 10 см.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xmlns="" id="{1CD6E131-013F-4499-8B8A-76C54BEA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30 см.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77189" name="Picture 5">
            <a:extLst>
              <a:ext uri="{FF2B5EF4-FFF2-40B4-BE49-F238E27FC236}">
                <a16:creationId xmlns:a16="http://schemas.microsoft.com/office/drawing/2014/main" xmlns="" id="{03F86A19-B14D-48D8-8A96-BF892370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746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xmlns="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913"/>
            <a:ext cx="892899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окружность</a:t>
            </a:r>
            <a:r>
              <a:rPr lang="ru-RU" altLang="ru-RU" sz="3200" dirty="0">
                <a:cs typeface="Times New Roman" panose="02020603050405020304" pitchFamily="18" charset="0"/>
              </a:rPr>
              <a:t>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треугольника.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7E8B57-5940-4CD5-BFE1-3A337730A5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3115392" cy="3139449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xmlns="" id="{E8A3F646-1B06-49FB-BB14-DA1C32357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xmlns="" id="{807319BB-B994-49AC-9860-08CE789D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ru-RU" altLang="ru-RU" sz="3200"/>
              <a:t>0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xmlns="" id="{D60E3D8B-1525-4ED1-8528-6B47AD8D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равнобедренный треугольник, делит в точке касания одну из боковых сторон на два отрезка, которые равны 4 см и 3 см, считая от </a:t>
            </a:r>
            <a:r>
              <a:rPr lang="ru-RU" altLang="ru-RU" sz="2800" dirty="0"/>
              <a:t>вершины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46469" name="Picture 5">
            <a:extLst>
              <a:ext uri="{FF2B5EF4-FFF2-40B4-BE49-F238E27FC236}">
                <a16:creationId xmlns:a16="http://schemas.microsoft.com/office/drawing/2014/main" xmlns="" id="{C0047741-6D3A-486F-9F14-8E287D1A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4633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xmlns="" id="{FB7D90B9-726A-414E-B438-FFDF5E0F6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xmlns="" id="{710C68C3-F7CD-4AB2-8F8B-8264A267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602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 окружности, вписанной в треугольник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, проведены три касательные. Периметры отсеченных треугольников равны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периметр данного треугольника.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xmlns="" id="{5D05EB10-6232-41AE-A397-5823A269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5171" name="Picture 19">
            <a:extLst>
              <a:ext uri="{FF2B5EF4-FFF2-40B4-BE49-F238E27FC236}">
                <a16:creationId xmlns:a16="http://schemas.microsoft.com/office/drawing/2014/main" xmlns="" id="{F6D10C5A-F6C2-41E5-BBD7-39BDAC8A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3344863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xmlns="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xmlns="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34 см. </a:t>
            </a: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xmlns="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равнобедренном треугольнике боковые стороны делятся точками касания вписанной в треугольник окружности в отношении 7:5, считая от вершины, противоположной основанию. Найдите периметр треугольника, если его основание равно 10 см.</a:t>
            </a:r>
          </a:p>
        </p:txBody>
      </p:sp>
      <p:pic>
        <p:nvPicPr>
          <p:cNvPr id="387082" name="Picture 10">
            <a:extLst>
              <a:ext uri="{FF2B5EF4-FFF2-40B4-BE49-F238E27FC236}">
                <a16:creationId xmlns:a16="http://schemas.microsoft.com/office/drawing/2014/main" xmlns="" id="{9B09F1F7-E48B-473B-A1C8-8FF7DDBB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2788"/>
            <a:ext cx="24638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xmlns="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xmlns="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17364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Биссектрисы равностороннего треугольника являются его медианами и высотами. Так как медианы в точке пересечения делятся в отношении 2 :1, считая от вершины, </a:t>
            </a:r>
            <a:r>
              <a:rPr lang="ru-RU" altLang="ru-RU" dirty="0" smtClean="0"/>
              <a:t>то</a:t>
            </a:r>
            <a:r>
              <a:rPr lang="ru-RU" dirty="0" smtClean="0"/>
              <a:t> </a:t>
            </a:r>
            <a:r>
              <a:rPr lang="ru-RU" altLang="ru-RU" dirty="0" smtClean="0"/>
              <a:t>искомый </a:t>
            </a:r>
            <a:r>
              <a:rPr lang="ru-RU" altLang="ru-RU" dirty="0"/>
              <a:t>радиус вписанной окружности равен 1.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xmlns="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равностороннего треугольника равна 3. Найдите радиус вписанной в него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3E3FBD-BC80-46DE-B457-B09F1304FB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772816"/>
            <a:ext cx="2960424" cy="2592288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xmlns="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xmlns="" id="{29F743BC-41C4-46E4-974E-F292BCD3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xmlns="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Радиус окружности, вписанной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правильный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треугольник, равен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высоту этого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05861" name="Picture 5">
            <a:extLst>
              <a:ext uri="{FF2B5EF4-FFF2-40B4-BE49-F238E27FC236}">
                <a16:creationId xmlns:a16="http://schemas.microsoft.com/office/drawing/2014/main" xmlns="" id="{2AAD5AAE-584E-4D66-B2F9-36636294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971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xmlns="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xmlns="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4704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Могут ли стороны треугольника быть больше 10, а радиус вписанной окружности меньше 1?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81AE3E5-3F8E-7F92-392A-F04B45953C42}"/>
              </a:ext>
            </a:extLst>
          </p:cNvPr>
          <p:cNvGrpSpPr/>
          <p:nvPr/>
        </p:nvGrpSpPr>
        <p:grpSpPr>
          <a:xfrm>
            <a:off x="426016" y="3398028"/>
            <a:ext cx="8423848" cy="1978562"/>
            <a:chOff x="426016" y="3398028"/>
            <a:chExt cx="8423848" cy="1978562"/>
          </a:xfrm>
        </p:grpSpPr>
        <p:sp>
          <p:nvSpPr>
            <p:cNvPr id="505859" name="Text Box 3">
              <a:extLst>
                <a:ext uri="{FF2B5EF4-FFF2-40B4-BE49-F238E27FC236}">
                  <a16:creationId xmlns:a16="http://schemas.microsoft.com/office/drawing/2014/main" xmlns="" id="{29F743BC-41C4-46E4-974E-F292BCD3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16" y="4797152"/>
              <a:ext cx="8001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Да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24D8F0D0-214D-D7C2-00AC-75B2DFCC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398028"/>
              <a:ext cx="8164064" cy="1362265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cs typeface="Times New Roman" pitchFamily="18" charset="0"/>
                  </a:rPr>
                  <a:t>	Теорема.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окружности, вписанной в треугольник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116632"/>
                <a:ext cx="9108504" cy="1440160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2172" y="1859340"/>
            <a:ext cx="5084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  </a:t>
            </a:r>
            <a:r>
              <a:rPr lang="ru-RU" dirty="0"/>
              <a:t>Обозначим </a:t>
            </a:r>
            <a:r>
              <a:rPr lang="en-US" i="1" dirty="0"/>
              <a:t>O </a:t>
            </a:r>
            <a:r>
              <a:rPr lang="ru-RU" dirty="0"/>
              <a:t>центр вписанной в этот треугольник окружности радиусом </a:t>
            </a:r>
            <a:r>
              <a:rPr lang="en-US" i="1" dirty="0"/>
              <a:t>r</a:t>
            </a:r>
            <a:r>
              <a:rPr lang="ru-RU" dirty="0"/>
              <a:t>. Проведём отрезки </a:t>
            </a:r>
            <a:r>
              <a:rPr lang="en-US" i="1" dirty="0"/>
              <a:t>AO</a:t>
            </a:r>
            <a:r>
              <a:rPr lang="ru-RU" dirty="0"/>
              <a:t>, </a:t>
            </a:r>
            <a:r>
              <a:rPr lang="en-US" i="1" dirty="0"/>
              <a:t>BO</a:t>
            </a:r>
            <a:r>
              <a:rPr lang="ru-RU" dirty="0"/>
              <a:t>, </a:t>
            </a:r>
            <a:r>
              <a:rPr lang="en-US" i="1" dirty="0"/>
              <a:t>CO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25" y="1767151"/>
            <a:ext cx="3657376" cy="24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748" y="4173226"/>
                <a:ext cx="9108504" cy="26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Площадь </a:t>
                </a:r>
                <a:r>
                  <a:rPr lang="en-US" i="1" dirty="0"/>
                  <a:t>S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ru-RU" dirty="0"/>
                  <a:t>, </a:t>
                </a:r>
                <a:r>
                  <a:rPr lang="en-US" i="1" dirty="0"/>
                  <a:t>ACO</a:t>
                </a:r>
                <a:r>
                  <a:rPr lang="ru-RU" dirty="0"/>
                  <a:t>, </a:t>
                </a:r>
                <a:r>
                  <a:rPr lang="en-US" i="1" dirty="0"/>
                  <a:t>BCO</a:t>
                </a:r>
                <a:r>
                  <a:rPr lang="ru-RU" dirty="0"/>
                  <a:t>. Учитывая, что высотами в этих треугольниках являются радиусы вписанной окружности, будем иметь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)∙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/>
                  <a:t>. Откуда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ru-R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" y="4173226"/>
                <a:ext cx="9108504" cy="2684774"/>
              </a:xfrm>
              <a:prstGeom prst="rect">
                <a:avLst/>
              </a:prstGeom>
              <a:blipFill>
                <a:blip r:embed="rId5" cstate="print"/>
                <a:stretch>
                  <a:fillRect l="-1071" t="-1818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857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Найдите радиус окружности, вписанной </a:t>
            </a:r>
            <a:r>
              <a:rPr lang="ru-RU" sz="2800" dirty="0" smtClean="0"/>
              <a:t>в</a:t>
            </a:r>
            <a:r>
              <a:rPr lang="ru-RU" sz="2800" dirty="0" smtClean="0"/>
              <a:t> </a:t>
            </a:r>
            <a:r>
              <a:rPr lang="ru-RU" sz="2800" dirty="0" smtClean="0"/>
              <a:t>правильный </a:t>
            </a:r>
            <a:r>
              <a:rPr lang="ru-RU" sz="2800" dirty="0"/>
              <a:t>треугольник со стороной 1.</a:t>
            </a:r>
            <a:r>
              <a:rPr lang="ru-RU" sz="2800" dirty="0">
                <a:cs typeface="Times New Roman" pitchFamily="18" charset="0"/>
              </a:rPr>
              <a:t> 	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79421"/>
            <a:ext cx="2880320" cy="2873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7028D0-C33A-EEFB-D7D8-A60AB10BE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E66AD79-DF45-546F-88BC-813317313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577" y="4932604"/>
                <a:ext cx="9144000" cy="800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sz="28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66AD79-DF45-546F-88BC-813317313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577" y="4932604"/>
                <a:ext cx="9144000" cy="800604"/>
              </a:xfrm>
              <a:prstGeom prst="rect">
                <a:avLst/>
              </a:prstGeom>
              <a:blipFill>
                <a:blip r:embed="rId4" cstate="print"/>
                <a:stretch>
                  <a:fillRect b="-6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3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3" y="678534"/>
            <a:ext cx="89289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Найдите радиус окружности, вписанной </a:t>
            </a:r>
            <a:r>
              <a:rPr lang="ru-RU" sz="2800" dirty="0" smtClean="0"/>
              <a:t>в</a:t>
            </a:r>
            <a:r>
              <a:rPr lang="ru-RU" sz="2800" dirty="0" smtClean="0"/>
              <a:t> </a:t>
            </a:r>
            <a:r>
              <a:rPr lang="ru-RU" sz="2800" dirty="0" smtClean="0"/>
              <a:t>равнобедренный </a:t>
            </a:r>
            <a:r>
              <a:rPr lang="ru-RU" sz="2800" dirty="0"/>
              <a:t>прямоугольный треугольник, катеты которого равны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D1302BB-E2B6-4686-9C87-AAF4E80FB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82639F59-F39B-9A77-9A62-EF00AF4AA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" y="5005044"/>
                <a:ext cx="9137743" cy="1612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Воспользуемся формулой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:r>
                  <a:rPr lang="ru-RU" i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. Удвоенная площадь треугольника равна 1, стороны равны 1, 1,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Следовательно, 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639F59-F39B-9A77-9A62-EF00AF4AA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7" y="5005044"/>
                <a:ext cx="9137743" cy="1612749"/>
              </a:xfrm>
              <a:prstGeom prst="rect">
                <a:avLst/>
              </a:prstGeom>
              <a:blipFill>
                <a:blip r:embed="rId3" cstate="print"/>
                <a:stretch>
                  <a:fillRect l="-1001" r="-1067" b="-2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8842C6-58DB-4C5D-91C7-B4829709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566" y="2132463"/>
            <a:ext cx="2886868" cy="28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6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3" y="495101"/>
            <a:ext cx="89289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Найдите радиус окружности, вписанной </a:t>
            </a:r>
            <a:r>
              <a:rPr lang="ru-RU" sz="2800" dirty="0" smtClean="0"/>
              <a:t>в</a:t>
            </a:r>
            <a:r>
              <a:rPr lang="ru-RU" sz="2800" dirty="0" smtClean="0"/>
              <a:t> </a:t>
            </a:r>
            <a:r>
              <a:rPr lang="ru-RU" sz="2800" dirty="0" smtClean="0"/>
              <a:t>треугольник</a:t>
            </a:r>
            <a:r>
              <a:rPr lang="ru-RU" sz="2800" dirty="0"/>
              <a:t>, стороны которого равны 3, 4, 5.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904DB77-39CD-43E2-5075-8EB6B2E20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81EC9E01-EF34-ED3D-D286-21F6C8EE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2" y="4869160"/>
            <a:ext cx="9137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Ответ. 1.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DA25EF7-FAF5-FFA8-B519-38E26644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431" y="1991887"/>
            <a:ext cx="3528737" cy="28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xmlns="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0"/>
            <a:ext cx="892899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всякого треугольника можно описать окружность. Её центром является точка пересечения серединных перпендикуляров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к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сторонам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треугольника.</a:t>
            </a: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xmlns="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79412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608440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680513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Найдите радиус окружности, вписанной </a:t>
            </a:r>
            <a:r>
              <a:rPr lang="ru-RU" sz="2800" dirty="0" smtClean="0"/>
              <a:t>в</a:t>
            </a:r>
            <a:r>
              <a:rPr lang="ru-RU" sz="2800" dirty="0" smtClean="0"/>
              <a:t> </a:t>
            </a:r>
            <a:r>
              <a:rPr lang="ru-RU" sz="2800" dirty="0" smtClean="0"/>
              <a:t>равнобедренный </a:t>
            </a:r>
            <a:r>
              <a:rPr lang="ru-RU" sz="2800" dirty="0"/>
              <a:t>треугольник, основание которого равно 8, а боковые стороны равны 5.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5013176"/>
                <a:ext cx="9147206" cy="1195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Высота этого треугольника, опущенная на основание, равна 3. Удвоенная площадь равна 24. </a:t>
                </a:r>
                <a:r>
                  <a:rPr lang="en-US" sz="2800" i="1" dirty="0"/>
                  <a:t>r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5013176"/>
                <a:ext cx="9147206" cy="1195327"/>
              </a:xfrm>
              <a:prstGeom prst="rect">
                <a:avLst/>
              </a:prstGeom>
              <a:blipFill>
                <a:blip r:embed="rId3" cstate="print"/>
                <a:stretch>
                  <a:fillRect l="-1400" t="-1020" r="-1333" b="-5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2D0CA66-5803-012E-6148-5076DBA8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0808"/>
            <a:ext cx="5019148" cy="25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680513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/>
              <a:t>	</a:t>
            </a:r>
            <a:r>
              <a:rPr lang="ru-RU" sz="2800" dirty="0"/>
              <a:t>Из всех треугольников данного периметра найдите треугольник с наибольшим радиусом вписанной окружности.	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8CD621F-2A4D-1278-F7C3-50231FA4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4CA3EA1-0A55-67CB-C07E-ED1AE8F5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ru-RU" sz="3200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Из формулы </a:t>
                </a:r>
                <a:r>
                  <a:rPr lang="en-US" sz="2800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800" dirty="0"/>
                  <a:t> следует, что наибольший радиус будет у треугольника с наибольшей площадью. Таким треугольником является равносторонний треугольник.</a:t>
                </a:r>
              </a:p>
            </p:txBody>
          </p:sp>
        </mc:Choice>
        <mc:Fallback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CA3EA1-0A55-67CB-C07E-ED1AE8F5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8" y="4706335"/>
                <a:ext cx="9147206" cy="1999265"/>
              </a:xfrm>
              <a:prstGeom prst="rect">
                <a:avLst/>
              </a:prstGeom>
              <a:blipFill>
                <a:blip r:embed="rId3" cstate="print"/>
                <a:stretch>
                  <a:fillRect l="-1400" r="-1333" b="-7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DD79E70-AFD9-12EC-8ABF-212B988A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27063"/>
            <a:ext cx="2746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612304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Вневписанная окружность*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7504" y="60282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</a:t>
            </a:r>
            <a:r>
              <a:rPr lang="ru-RU" sz="2800" dirty="0"/>
              <a:t>Окружность называется вневписанной для данного треугольника, если она касается одной из сторон этого треугольника и продолжения двух других его сторон.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906" y="2164905"/>
            <a:ext cx="31454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3" y="4869160"/>
            <a:ext cx="89289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 4*.</a:t>
            </a:r>
            <a:r>
              <a:rPr lang="ru-RU" sz="2800" dirty="0"/>
              <a:t> Центром вневписанной окружности является точка пересечения биссектрис одного угла треугольника и углов, смежных двум другим углам этого треугольника.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030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4063" y="157904"/>
                <a:ext cx="9119937" cy="135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Теорема 5*. </a:t>
                </a:r>
                <a:r>
                  <a:rPr lang="ru-RU" dirty="0">
                    <a:cs typeface="Times New Roman" pitchFamily="18" charset="0"/>
                  </a:rPr>
                  <a:t>Радиус </a:t>
                </a:r>
                <a:r>
                  <a:rPr lang="en-US" i="1" dirty="0">
                    <a:cs typeface="Times New Roman" pitchFamily="18" charset="0"/>
                  </a:rPr>
                  <a:t>r </a:t>
                </a:r>
                <a:r>
                  <a:rPr lang="ru-RU" dirty="0">
                    <a:cs typeface="Times New Roman" pitchFamily="18" charset="0"/>
                  </a:rPr>
                  <a:t>окружности, </a:t>
                </a:r>
                <a:r>
                  <a:rPr lang="ru-RU" dirty="0" err="1">
                    <a:cs typeface="Times New Roman" pitchFamily="18" charset="0"/>
                  </a:rPr>
                  <a:t>внеписанной</a:t>
                </a:r>
                <a:r>
                  <a:rPr lang="ru-RU" dirty="0">
                    <a:cs typeface="Times New Roman" pitchFamily="18" charset="0"/>
                  </a:rPr>
                  <a:t> в треугольник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, касающейся стороны </a:t>
                </a:r>
                <a:r>
                  <a:rPr lang="en-US" i="1" dirty="0">
                    <a:cs typeface="Times New Roman" pitchFamily="18" charset="0"/>
                  </a:rPr>
                  <a:t>BC, </a:t>
                </a:r>
                <a:r>
                  <a:rPr lang="ru-RU" dirty="0">
                    <a:cs typeface="Times New Roman" pitchFamily="18" charset="0"/>
                  </a:rPr>
                  <a:t>для которого </a:t>
                </a:r>
                <a:r>
                  <a:rPr lang="en-US" i="1" dirty="0">
                    <a:cs typeface="Times New Roman" pitchFamily="18" charset="0"/>
                  </a:rPr>
                  <a:t>AB = c, AC = b, BC = a </a:t>
                </a:r>
                <a:r>
                  <a:rPr lang="ru-RU" dirty="0">
                    <a:cs typeface="Times New Roman" pitchFamily="18" charset="0"/>
                  </a:rPr>
                  <a:t>и площадь равна </a:t>
                </a:r>
                <a:r>
                  <a:rPr lang="en-US" i="1" dirty="0">
                    <a:cs typeface="Times New Roman" pitchFamily="18" charset="0"/>
                  </a:rPr>
                  <a:t>S</a:t>
                </a:r>
                <a:r>
                  <a:rPr lang="ru-RU" dirty="0">
                    <a:cs typeface="Times New Roman" pitchFamily="18" charset="0"/>
                  </a:rPr>
                  <a:t>, выражается формулой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" y="157904"/>
                <a:ext cx="9119937" cy="13576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70" t="-3587" r="-1003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7634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</a:t>
                </a:r>
                <a:r>
                  <a:rPr lang="ru-RU" dirty="0">
                    <a:cs typeface="Times New Roman" pitchFamily="18" charset="0"/>
                  </a:rPr>
                  <a:t> Удвоенные площади треугольников </a:t>
                </a:r>
                <a:r>
                  <a:rPr lang="en-US" i="1" dirty="0">
                    <a:cs typeface="Times New Roman" pitchFamily="18" charset="0"/>
                  </a:rPr>
                  <a:t>ABO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ACO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BCO </a:t>
                </a:r>
                <a:r>
                  <a:rPr lang="ru-RU" dirty="0">
                    <a:cs typeface="Times New Roman" pitchFamily="18" charset="0"/>
                  </a:rPr>
                  <a:t>равны соответственно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en-US" dirty="0"/>
                  <a:t>, </a:t>
                </a:r>
                <a:r>
                  <a:rPr lang="en-US" i="1" dirty="0"/>
                  <a:t>ACO </a:t>
                </a:r>
                <a:r>
                  <a:rPr lang="ru-RU" dirty="0"/>
                  <a:t>минус площадь треугольника </a:t>
                </a:r>
                <a:r>
                  <a:rPr lang="en-US" i="1" dirty="0"/>
                  <a:t>BCO</a:t>
                </a:r>
                <a:r>
                  <a:rPr lang="ru-RU" dirty="0"/>
                  <a:t>. Следовательно, 2</a:t>
                </a:r>
                <a:r>
                  <a:rPr lang="en-US" i="1" dirty="0"/>
                  <a:t>S = </a:t>
                </a:r>
                <a:r>
                  <a:rPr lang="en-US" dirty="0"/>
                  <a:t>(</a:t>
                </a:r>
                <a:r>
                  <a:rPr lang="en-US" i="1" dirty="0"/>
                  <a:t>b + c – a</a:t>
                </a:r>
                <a:r>
                  <a:rPr lang="en-US" dirty="0"/>
                  <a:t>)</a:t>
                </a:r>
                <a:r>
                  <a:rPr lang="en-US" i="1" dirty="0"/>
                  <a:t>r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ru-RU" dirty="0"/>
                  <a:t>Значит,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070" t="-2326" r="-100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202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Хотя понятие вневписанной окружности не входит </a:t>
            </a: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smtClean="0"/>
              <a:t>программу </a:t>
            </a:r>
            <a:r>
              <a:rPr lang="ru-RU" dirty="0"/>
              <a:t>по геометрии 7-9 классов, тем не менее, соответствующие задачи включаются в ОГЭ и ЕГЭ по математике.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Приведём пример такой задачи из демоверсии 2018, 2019.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1905048"/>
            <a:ext cx="89289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Задача ОГЭ. </a:t>
            </a:r>
            <a:r>
              <a:rPr lang="ru-RU" dirty="0"/>
              <a:t>Основание </a:t>
            </a:r>
            <a:r>
              <a:rPr lang="ru-RU" i="1" dirty="0"/>
              <a:t>AC </a:t>
            </a:r>
            <a:r>
              <a:rPr lang="ru-RU" dirty="0"/>
              <a:t>равнобедренного треугольника </a:t>
            </a:r>
            <a:r>
              <a:rPr lang="ru-RU" i="1" dirty="0"/>
              <a:t>ABC </a:t>
            </a:r>
            <a:r>
              <a:rPr lang="ru-RU" dirty="0"/>
              <a:t>равно 12. Окружность радиуса 8 с центром вне этого треугольника касается продолжений боковых сторон треугольника и касается основания </a:t>
            </a:r>
            <a:r>
              <a:rPr lang="ru-RU" i="1" dirty="0"/>
              <a:t>AC </a:t>
            </a:r>
            <a:r>
              <a:rPr lang="ru-RU" dirty="0"/>
              <a:t>. Найдите радиус окружности, вписанной в треугольник </a:t>
            </a:r>
            <a:r>
              <a:rPr lang="en-US" i="1" dirty="0"/>
              <a:t>ABC </a:t>
            </a:r>
            <a:r>
              <a:rPr lang="en-US" dirty="0"/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105" y="384404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2558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179" name="Text Box 3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Пусть </a:t>
                </a:r>
                <a:r>
                  <a:rPr lang="ru-RU" i="1" dirty="0"/>
                  <a:t>O </a:t>
                </a:r>
                <a:r>
                  <a:rPr lang="en-US" i="1" dirty="0"/>
                  <a:t>–</a:t>
                </a:r>
                <a:r>
                  <a:rPr lang="ru-RU" dirty="0"/>
                  <a:t> центр данной окружности, а </a:t>
                </a:r>
                <a:r>
                  <a:rPr lang="ru-RU" i="1" dirty="0"/>
                  <a:t>Q </a:t>
                </a:r>
                <a:r>
                  <a:rPr lang="en-US" dirty="0"/>
                  <a:t>–</a:t>
                </a:r>
                <a:r>
                  <a:rPr lang="ru-RU" dirty="0"/>
                  <a:t> центр окружности, вписанной в треугольник </a:t>
                </a:r>
                <a:r>
                  <a:rPr lang="en-US" i="1" dirty="0"/>
                  <a:t>ABC </a:t>
                </a:r>
                <a:r>
                  <a:rPr lang="en-US" dirty="0"/>
                  <a:t>.</a:t>
                </a:r>
                <a:r>
                  <a:rPr lang="ru-RU" dirty="0"/>
                  <a:t> Точка касания </a:t>
                </a:r>
                <a:r>
                  <a:rPr lang="ru-RU" i="1" dirty="0"/>
                  <a:t>M </a:t>
                </a:r>
                <a:r>
                  <a:rPr lang="ru-RU" dirty="0"/>
                  <a:t>окружностей делит </a:t>
                </a:r>
                <a:r>
                  <a:rPr lang="ru-RU" i="1" dirty="0"/>
                  <a:t>AC </a:t>
                </a:r>
                <a:r>
                  <a:rPr lang="ru-RU" dirty="0"/>
                  <a:t>пополам. Лучи </a:t>
                </a:r>
                <a:r>
                  <a:rPr lang="ru-RU" i="1" dirty="0"/>
                  <a:t>AQ </a:t>
                </a:r>
                <a:r>
                  <a:rPr lang="ru-RU" dirty="0"/>
                  <a:t>и </a:t>
                </a:r>
                <a:r>
                  <a:rPr lang="ru-RU" i="1" dirty="0"/>
                  <a:t>AO </a:t>
                </a:r>
                <a:r>
                  <a:rPr lang="ru-RU" dirty="0"/>
                  <a:t>— биссектрисы смежных углов, значит, угол </a:t>
                </a:r>
                <a:r>
                  <a:rPr lang="ru-RU" i="1" dirty="0"/>
                  <a:t>OAQ </a:t>
                </a:r>
                <a:r>
                  <a:rPr lang="ru-RU" dirty="0"/>
                  <a:t>прямой. Из прямоугольного треугольника </a:t>
                </a:r>
                <a:r>
                  <a:rPr lang="ru-RU" i="1" dirty="0"/>
                  <a:t>OAQ </a:t>
                </a:r>
                <a:r>
                  <a:rPr lang="ru-RU" dirty="0"/>
                  <a:t>получаем: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𝑀𝑂</m:t>
                    </m:r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QM </a:t>
                </a:r>
                <a:r>
                  <a:rPr lang="ru-RU" dirty="0"/>
                  <a:t> =</a:t>
                </a:r>
                <a:r>
                  <a:rPr lang="en-US" dirty="0"/>
                  <a:t> 4,5.</a:t>
                </a:r>
                <a:endParaRPr lang="ru-RU" dirty="0"/>
              </a:p>
            </p:txBody>
          </p:sp>
        </mc:Choice>
        <mc:Fallback>
          <p:sp>
            <p:nvSpPr>
              <p:cNvPr id="5017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blipFill>
                <a:blip r:embed="rId3" cstate="print"/>
                <a:stretch>
                  <a:fillRect l="-1020" t="-2116" r="-1020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253" y="264098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4,5.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266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1*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7504" y="60960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dirty="0"/>
              <a:t>	</a:t>
            </a:r>
            <a:r>
              <a:rPr lang="ru-RU" sz="2800" dirty="0"/>
              <a:t>Найдите радиусы вневписанных окружностей </a:t>
            </a:r>
            <a:r>
              <a:rPr lang="ru-RU" sz="2800" dirty="0" smtClean="0"/>
              <a:t>для</a:t>
            </a:r>
            <a:r>
              <a:rPr lang="ru-RU" sz="2800" dirty="0" smtClean="0"/>
              <a:t> </a:t>
            </a:r>
            <a:r>
              <a:rPr lang="ru-RU" sz="2800" dirty="0" smtClean="0"/>
              <a:t>правильного </a:t>
            </a:r>
            <a:r>
              <a:rPr lang="ru-RU" sz="2800" dirty="0"/>
              <a:t>треугольника со стороной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672408" cy="27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825359-7D12-C91A-CC39-8BE5F0BB8193}"/>
                  </a:ext>
                </a:extLst>
              </p:cNvPr>
              <p:cNvSpPr txBox="1"/>
              <p:nvPr/>
            </p:nvSpPr>
            <p:spPr>
              <a:xfrm>
                <a:off x="899592" y="4889267"/>
                <a:ext cx="3816424" cy="77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.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825359-7D12-C91A-CC39-8BE5F0BB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89267"/>
                <a:ext cx="3816424" cy="777713"/>
              </a:xfrm>
              <a:prstGeom prst="rect">
                <a:avLst/>
              </a:prstGeom>
              <a:blipFill>
                <a:blip r:embed="rId4" cstate="print"/>
                <a:stretch>
                  <a:fillRect l="-3355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0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628475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/>
              <a:t>	</a:t>
            </a:r>
            <a:r>
              <a:rPr lang="ru-RU" sz="2800" dirty="0"/>
              <a:t>Найдите радиусы вневписанных окружностей </a:t>
            </a:r>
            <a:r>
              <a:rPr lang="ru-RU" sz="2800" dirty="0" smtClean="0"/>
              <a:t>для</a:t>
            </a:r>
            <a:r>
              <a:rPr lang="ru-RU" sz="2800" dirty="0" smtClean="0"/>
              <a:t> </a:t>
            </a:r>
            <a:r>
              <a:rPr lang="ru-RU" sz="2800" dirty="0" smtClean="0"/>
              <a:t>равнобедренного </a:t>
            </a:r>
            <a:r>
              <a:rPr lang="ru-RU" sz="2800" dirty="0"/>
              <a:t>прямоугольного треугольника, катеты которого равны 1.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600400" cy="301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90C1A1F-4EAC-5B76-5AB4-E1CE56C67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2*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7A464-CFFB-AFA0-5ACE-1BB0E76189C4}"/>
                  </a:ext>
                </a:extLst>
              </p:cNvPr>
              <p:cNvSpPr txBox="1"/>
              <p:nvPr/>
            </p:nvSpPr>
            <p:spPr>
              <a:xfrm>
                <a:off x="467544" y="5331467"/>
                <a:ext cx="3816424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/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17A464-CFFB-AFA0-5ACE-1BB0E761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31467"/>
                <a:ext cx="3816424" cy="679866"/>
              </a:xfrm>
              <a:prstGeom prst="rect">
                <a:avLst/>
              </a:prstGeom>
              <a:blipFill>
                <a:blip r:embed="rId4" cstate="print"/>
                <a:stretch>
                  <a:fillRect l="-2556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xmlns="" id="{9CC378C0-0C8E-4A48-A0A8-F7A9348D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840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в треугольнике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обозначают середины сторон противоположных соответствующим вершинам; 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dirty="0">
                <a:cs typeface="Times New Roman" panose="02020603050405020304" pitchFamily="18" charset="0"/>
              </a:rPr>
              <a:t> – точка пересечения высот треугольника;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– основания высот, опущенных из соответствующих вершин;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– середины отрезков </a:t>
            </a:r>
            <a:r>
              <a:rPr lang="en-US" altLang="ru-RU" i="1" dirty="0">
                <a:cs typeface="Times New Roman" panose="02020603050405020304" pitchFamily="18" charset="0"/>
              </a:rPr>
              <a:t>AH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BH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CH</a:t>
            </a:r>
            <a:r>
              <a:rPr lang="ru-RU" altLang="ru-RU" dirty="0">
                <a:cs typeface="Times New Roman" panose="02020603050405020304" pitchFamily="18" charset="0"/>
              </a:rPr>
              <a:t>. Докажите, что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3 </a:t>
            </a:r>
            <a:r>
              <a:rPr lang="ru-RU" altLang="ru-RU" dirty="0">
                <a:cs typeface="Times New Roman" panose="02020603050405020304" pitchFamily="18" charset="0"/>
              </a:rPr>
              <a:t>принадлежат одной окружности,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окружностью девяти точек,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или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окружностью Эйлера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endParaRPr lang="en-US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84" name="Picture 9">
            <a:extLst>
              <a:ext uri="{FF2B5EF4-FFF2-40B4-BE49-F238E27FC236}">
                <a16:creationId xmlns:a16="http://schemas.microsoft.com/office/drawing/2014/main" xmlns="" id="{4989E117-9127-449A-967F-FA8D4B96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12">
            <a:extLst>
              <a:ext uri="{FF2B5EF4-FFF2-40B4-BE49-F238E27FC236}">
                <a16:creationId xmlns:a16="http://schemas.microsoft.com/office/drawing/2014/main" xmlns="" id="{F474CC9C-7055-441E-8F42-18F8FC91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60813" name="Text Box 13">
            <a:extLst>
              <a:ext uri="{FF2B5EF4-FFF2-40B4-BE49-F238E27FC236}">
                <a16:creationId xmlns:a16="http://schemas.microsoft.com/office/drawing/2014/main" xmlns="" id="{47FFED46-CC52-4525-95ED-AC02D9B4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Решение дано на следующем слайде.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CCDFAE9-0AB2-4276-8FF8-53802D7DF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Окружность Эйлера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7">
            <a:extLst>
              <a:ext uri="{FF2B5EF4-FFF2-40B4-BE49-F238E27FC236}">
                <a16:creationId xmlns:a16="http://schemas.microsoft.com/office/drawing/2014/main" xmlns="" id="{091B7DE0-5813-42C3-A694-AD3A5FE2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6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Проведем окружность через точки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2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3</a:t>
            </a:r>
            <a:r>
              <a:rPr lang="en-US" altLang="ru-RU" dirty="0"/>
              <a:t>. </a:t>
            </a:r>
            <a:r>
              <a:rPr lang="ru-RU" altLang="ru-RU" dirty="0"/>
              <a:t>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3</a:t>
            </a:r>
            <a:r>
              <a:rPr lang="en-US" altLang="ru-RU" dirty="0"/>
              <a:t> </a:t>
            </a:r>
            <a:r>
              <a:rPr lang="ru-RU" altLang="ru-RU" dirty="0"/>
              <a:t>будет её диаметром. </a:t>
            </a:r>
          </a:p>
        </p:txBody>
      </p:sp>
      <p:pic>
        <p:nvPicPr>
          <p:cNvPr id="48133" name="Picture 19">
            <a:extLst>
              <a:ext uri="{FF2B5EF4-FFF2-40B4-BE49-F238E27FC236}">
                <a16:creationId xmlns:a16="http://schemas.microsoft.com/office/drawing/2014/main" xmlns="" id="{94AA90BB-CC35-43D4-AD18-89414425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2" y="700913"/>
            <a:ext cx="3349614" cy="252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669C3EB-051D-4A18-AAE7-00A497159AEB}"/>
              </a:ext>
            </a:extLst>
          </p:cNvPr>
          <p:cNvGrpSpPr/>
          <p:nvPr/>
        </p:nvGrpSpPr>
        <p:grpSpPr>
          <a:xfrm>
            <a:off x="12091" y="700913"/>
            <a:ext cx="9100127" cy="3919090"/>
            <a:chOff x="-31781" y="700913"/>
            <a:chExt cx="9143999" cy="391909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134" name="Text Box 14">
                  <a:extLst>
                    <a:ext uri="{FF2B5EF4-FFF2-40B4-BE49-F238E27FC236}">
                      <a16:creationId xmlns:a16="http://schemas.microsoft.com/office/drawing/2014/main" id="{FA915F4A-A407-4E37-A34F-78E1E8127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1781" y="3050343"/>
                  <a:ext cx="9143999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Аналогично, Так как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средняя линия треугольника </a:t>
                  </a:r>
                  <a:r>
                    <a:rPr lang="en-US" altLang="ru-RU" i="1" dirty="0"/>
                    <a:t>AHC</a:t>
                  </a:r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||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Так как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средняя линия треугольника </a:t>
                  </a:r>
                  <a:r>
                    <a:rPr lang="en-US" altLang="ru-RU" i="1" dirty="0"/>
                    <a:t>ABH</a:t>
                  </a:r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|| </a:t>
                  </a:r>
                  <a:r>
                    <a:rPr lang="en-US" altLang="ru-RU" i="1" dirty="0"/>
                    <a:t>BH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altLang="ru-RU" dirty="0"/>
                    <a:t>, следовательно, точка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ru-RU" altLang="ru-RU" dirty="0"/>
                    <a:t> принадлежит этой окружности. </a:t>
                  </a:r>
                </a:p>
              </p:txBody>
            </p:sp>
          </mc:Choice>
          <mc:Fallback>
            <p:sp>
              <p:nvSpPr>
                <p:cNvPr id="48134" name="Text Box 1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A915F4A-A407-4E37-A34F-78E1E8127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781" y="3050343"/>
                  <a:ext cx="9143999" cy="156966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72" t="-3101" r="-1005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136" name="Picture 21">
              <a:extLst>
                <a:ext uri="{FF2B5EF4-FFF2-40B4-BE49-F238E27FC236}">
                  <a16:creationId xmlns:a16="http://schemas.microsoft.com/office/drawing/2014/main" xmlns="" id="{15241373-0CB7-46C1-94D0-4D51B1040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2" y="700913"/>
              <a:ext cx="3275112" cy="247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26FDD19-54B4-4A46-89E3-0B52E34BA571}"/>
              </a:ext>
            </a:extLst>
          </p:cNvPr>
          <p:cNvGrpSpPr/>
          <p:nvPr/>
        </p:nvGrpSpPr>
        <p:grpSpPr>
          <a:xfrm>
            <a:off x="-3687" y="707444"/>
            <a:ext cx="9151374" cy="6124129"/>
            <a:chOff x="-3687" y="707444"/>
            <a:chExt cx="9151374" cy="612412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137" name="Text Box 10">
                  <a:extLst>
                    <a:ext uri="{FF2B5EF4-FFF2-40B4-BE49-F238E27FC236}">
                      <a16:creationId xmlns:a16="http://schemas.microsoft.com/office/drawing/2014/main" id="{F680B925-0893-4F70-8433-94B2F4A292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687" y="4523249"/>
                  <a:ext cx="9151374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altLang="ru-RU" i="1" dirty="0"/>
                    <a:t>	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прямоугольник и, значит,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диаметр окружности. Так как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altLang="ru-RU" dirty="0"/>
                    <a:t>, то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принадлежит окружности. </a:t>
                  </a:r>
                  <a:endParaRPr lang="en-US" altLang="ru-RU" dirty="0"/>
                </a:p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Таким образом, мы доказали, что этой окружности принадлежат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Аналогично доказывается, что этой окружности принадлежат точки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3</a:t>
                  </a:r>
                  <a:r>
                    <a:rPr lang="en-US" altLang="ru-RU" dirty="0"/>
                    <a:t>. </a:t>
                  </a:r>
                  <a:endParaRPr lang="ru-RU" altLang="ru-RU" dirty="0"/>
                </a:p>
              </p:txBody>
            </p:sp>
          </mc:Choice>
          <mc:Fallback>
            <p:sp>
              <p:nvSpPr>
                <p:cNvPr id="48137" name="Text 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680B925-0893-4F70-8433-94B2F4A29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687" y="4523249"/>
                  <a:ext cx="9151374" cy="2308324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999" t="-2111" r="-999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139" name="Picture 23">
              <a:extLst>
                <a:ext uri="{FF2B5EF4-FFF2-40B4-BE49-F238E27FC236}">
                  <a16:creationId xmlns:a16="http://schemas.microsoft.com/office/drawing/2014/main" xmlns="" id="{53A23B53-74D7-4DCA-8447-8E77D2C21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3" y="707444"/>
              <a:ext cx="3291521" cy="248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8FA00F24-FBBE-4835-B847-FBCD58180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6842" y="838773"/>
                <a:ext cx="5595066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 Так как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средняя линия треугольника </a:t>
                </a:r>
                <a:r>
                  <a:rPr lang="en-US" altLang="ru-RU" i="1" dirty="0"/>
                  <a:t>ABC</a:t>
                </a:r>
                <a:r>
                  <a:rPr lang="ru-RU" altLang="ru-RU" dirty="0"/>
                  <a:t>, 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|| </a:t>
                </a:r>
                <a:r>
                  <a:rPr lang="en-US" altLang="ru-RU" i="1" dirty="0"/>
                  <a:t>AC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Так как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3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средняя линия треугольника </a:t>
                </a:r>
                <a:r>
                  <a:rPr lang="en-US" altLang="ru-RU" i="1" dirty="0"/>
                  <a:t>BCH</a:t>
                </a:r>
                <a:r>
                  <a:rPr lang="ru-RU" altLang="ru-RU" dirty="0"/>
                  <a:t>, 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3</a:t>
                </a:r>
                <a:r>
                  <a:rPr lang="en-US" altLang="ru-RU" dirty="0"/>
                  <a:t> || </a:t>
                </a:r>
                <a:r>
                  <a:rPr lang="en-US" altLang="ru-RU" i="1" dirty="0"/>
                  <a:t>BH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Значит,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altLang="ru-RU" dirty="0"/>
                  <a:t>, следовательно, точка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 принадлежит этой окружности. </a:t>
                </a:r>
              </a:p>
            </p:txBody>
          </p:sp>
        </mc:Choice>
        <mc:Fallback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A00F24-FBBE-4835-B847-FBCD5818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6842" y="838773"/>
                <a:ext cx="5595066" cy="2308324"/>
              </a:xfrm>
              <a:prstGeom prst="rect">
                <a:avLst/>
              </a:prstGeom>
              <a:blipFill>
                <a:blip r:embed="rId8" cstate="print"/>
                <a:stretch>
                  <a:fillRect l="-1634" t="-2116" r="-1743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7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xmlns="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Рассмотрим треугольник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 сторонам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серединные перпендикуляры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	*В учебнике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доказывается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что эти серединные перпендикуляры пересекаются.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xmlns="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895400" cy="28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FBD43046-09B5-457F-A4BB-B1595E3D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422696"/>
            <a:ext cx="586814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пересечения является центром описанной окружности. Для этого достаточно проверить, что выполняются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серединному перпендикуляру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 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7BA9643D-BB1C-4F29-B643-9B19BA8F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9684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Заметим, что из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следует, что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принадлежит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стороне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образом, все три серединных перпендикуляра пересекаются в одной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2000" dirty="0" smtClean="0"/>
              <a:t> 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описанной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окружностью.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5792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F328F5-9E3B-4AFD-A59C-314173C607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69314"/>
            <a:ext cx="4006716" cy="331937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DAB5CE3-A2E7-4A20-8EE0-1F2287FB22B7}"/>
              </a:ext>
            </a:extLst>
          </p:cNvPr>
          <p:cNvGrpSpPr/>
          <p:nvPr/>
        </p:nvGrpSpPr>
        <p:grpSpPr>
          <a:xfrm>
            <a:off x="755576" y="1755595"/>
            <a:ext cx="8236024" cy="3853043"/>
            <a:chOff x="755576" y="1755595"/>
            <a:chExt cx="8236024" cy="385304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73E8DEFA-FC0F-421D-ADCA-5FFAA762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1506" y="1755595"/>
              <a:ext cx="4025969" cy="3319371"/>
            </a:xfrm>
            <a:prstGeom prst="rect">
              <a:avLst/>
            </a:prstGeom>
          </p:spPr>
        </p:pic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xmlns="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AA99D1-EECF-4F76-8A61-9CDE446C1E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0472" y="1802008"/>
            <a:ext cx="3703056" cy="279682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BD2169F-7739-4FE9-A43A-E43EEBA6F0EC}"/>
              </a:ext>
            </a:extLst>
          </p:cNvPr>
          <p:cNvGrpSpPr/>
          <p:nvPr/>
        </p:nvGrpSpPr>
        <p:grpSpPr>
          <a:xfrm>
            <a:off x="755576" y="1777445"/>
            <a:ext cx="8236024" cy="3831193"/>
            <a:chOff x="755576" y="1777445"/>
            <a:chExt cx="8236024" cy="3831193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xmlns="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30EB092-BCFD-42E7-9773-580D37D7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0472" y="1777445"/>
              <a:ext cx="3746430" cy="2821385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окружность Эйлера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A7E0A8-CC42-4518-B098-B8A1DB885A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771" y="1556792"/>
            <a:ext cx="3704458" cy="295456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E47AF06-FC1E-4F2D-81C2-F66086C43BC0}"/>
              </a:ext>
            </a:extLst>
          </p:cNvPr>
          <p:cNvGrpSpPr/>
          <p:nvPr/>
        </p:nvGrpSpPr>
        <p:grpSpPr>
          <a:xfrm>
            <a:off x="755576" y="1496650"/>
            <a:ext cx="8236024" cy="4111988"/>
            <a:chOff x="755576" y="1496650"/>
            <a:chExt cx="8236024" cy="4111988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xmlns="" id="{9C8ABBC6-B364-486D-96C1-9DE4D46F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029200"/>
              <a:ext cx="82360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65F2C825-5A85-4087-8E9D-CA178B88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9770" y="1496650"/>
              <a:ext cx="3776001" cy="3014710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6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xmlns="" id="{A8C45F61-905A-4954-BBAF-055EF8036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2736"/>
            <a:ext cx="8839200" cy="2376264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</a:rPr>
              <a:t>IV</a:t>
            </a:r>
            <a:r>
              <a:rPr lang="ru-RU" altLang="ru-RU" dirty="0">
                <a:solidFill>
                  <a:srgbClr val="FF0000"/>
                </a:solidFill>
              </a:rPr>
              <a:t>. Многоугольники, описанные около окружности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xmlns="" id="{8075BB00-78BD-4C0C-A060-3CE42BB3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многоугольник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C09D4B-2921-41DD-86F5-873957AADE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564904"/>
            <a:ext cx="3771952" cy="3360725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7827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Text Box 3">
            <a:extLst>
              <a:ext uri="{FF2B5EF4-FFF2-40B4-BE49-F238E27FC236}">
                <a16:creationId xmlns:a16="http://schemas.microsoft.com/office/drawing/2014/main" xmlns="" id="{26BE3E52-077D-4042-A09B-DEF89A05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77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в четырёхугольник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можно </a:t>
            </a:r>
            <a:r>
              <a:rPr lang="ru-RU" altLang="ru-RU" sz="2800" dirty="0"/>
              <a:t>в</a:t>
            </a:r>
            <a:r>
              <a:rPr lang="ru-RU" altLang="ru-RU" sz="2800" dirty="0">
                <a:cs typeface="Times New Roman" panose="02020603050405020304" pitchFamily="18" charset="0"/>
              </a:rPr>
              <a:t>писать окружность</a:t>
            </a:r>
            <a:r>
              <a:rPr lang="ru-RU" altLang="ru-RU" sz="2800" dirty="0"/>
              <a:t> то суммы его противоположных сторон равны, т. е. </a:t>
            </a:r>
            <a:r>
              <a:rPr lang="en-US" altLang="ru-RU" sz="2800" i="1" dirty="0"/>
              <a:t>AB + CD = AD + BC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38279" name="Picture 7">
            <a:extLst>
              <a:ext uri="{FF2B5EF4-FFF2-40B4-BE49-F238E27FC236}">
                <a16:creationId xmlns:a16="http://schemas.microsoft.com/office/drawing/2014/main" xmlns="" id="{BA3F1069-3D7F-4BE3-BEA1-C3DB12A1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92" y="1700808"/>
            <a:ext cx="2880320" cy="255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AC21A50-BC0E-4D9B-9396-49CA470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340768"/>
            <a:ext cx="58326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окружность каса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ется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 четырёхугольника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точках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равенства отрезков касательных, проведенных к окружности из одной точки, следуют равенства: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ru-RU" dirty="0" smtClean="0"/>
              <a:t>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dirty="0" smtClean="0"/>
              <a:t> 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DP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Следовательно,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+ CD = AM + MB + CP + PD = AQ + QD + BN + NC = AD + BC.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35DFEC56-CA5C-4FEA-A548-F29C665F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3643"/>
            <a:ext cx="903649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Верно и обратное. А именно, имеет место следующая теорема.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 </a:t>
            </a:r>
            <a:r>
              <a:rPr lang="ru-RU" altLang="ru-RU" dirty="0"/>
              <a:t>Если суммы противоположных сторон выпуклого четырёхугольника </a:t>
            </a:r>
            <a:r>
              <a:rPr lang="en-US" altLang="ru-RU" i="1" dirty="0"/>
              <a:t>ABCD</a:t>
            </a:r>
            <a:r>
              <a:rPr lang="ru-RU" altLang="ru-RU" dirty="0"/>
              <a:t> равны, в него </a:t>
            </a:r>
            <a:r>
              <a:rPr lang="ru-RU" altLang="ru-RU" dirty="0">
                <a:cs typeface="Times New Roman" panose="02020603050405020304" pitchFamily="18" charset="0"/>
              </a:rPr>
              <a:t>можно вписать окружность.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xmlns="" id="{78CECA8E-EBA9-43B2-AD5C-2341FC140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85027" name="Text Box 3">
            <a:extLst>
              <a:ext uri="{FF2B5EF4-FFF2-40B4-BE49-F238E27FC236}">
                <a16:creationId xmlns:a16="http://schemas.microsoft.com/office/drawing/2014/main" xmlns="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85037" name="Picture 13">
            <a:extLst>
              <a:ext uri="{FF2B5EF4-FFF2-40B4-BE49-F238E27FC236}">
                <a16:creationId xmlns:a16="http://schemas.microsoft.com/office/drawing/2014/main" xmlns="" id="{CF8BEB43-DFFD-4E04-B3C8-770675B2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5039" name="Group 15">
            <a:extLst>
              <a:ext uri="{FF2B5EF4-FFF2-40B4-BE49-F238E27FC236}">
                <a16:creationId xmlns:a16="http://schemas.microsoft.com/office/drawing/2014/main" xmlns="" id="{C416B64C-DBF6-4512-B88C-F46B09B8B77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385028" name="Text Box 4">
              <a:extLst>
                <a:ext uri="{FF2B5EF4-FFF2-40B4-BE49-F238E27FC236}">
                  <a16:creationId xmlns:a16="http://schemas.microsoft.com/office/drawing/2014/main" xmlns="" id="{3047E1AD-0A5C-4D6C-99DA-1CA991459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85038" name="Picture 14">
              <a:extLst>
                <a:ext uri="{FF2B5EF4-FFF2-40B4-BE49-F238E27FC236}">
                  <a16:creationId xmlns:a16="http://schemas.microsoft.com/office/drawing/2014/main" xmlns="" id="{31D54F79-22D4-4A9F-8CE0-B01FAEE45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xmlns="" id="{1CC1E333-D76E-4119-AA8A-0177C9E63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xmlns="" id="{A3119E55-044B-4D2E-80E6-4CD5FAF3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5384" name="Picture 8">
            <a:extLst>
              <a:ext uri="{FF2B5EF4-FFF2-40B4-BE49-F238E27FC236}">
                <a16:creationId xmlns:a16="http://schemas.microsoft.com/office/drawing/2014/main" xmlns="" id="{B682D2E7-AF57-42A7-8E70-73E7C89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6" name="Group 10">
            <a:extLst>
              <a:ext uri="{FF2B5EF4-FFF2-40B4-BE49-F238E27FC236}">
                <a16:creationId xmlns:a16="http://schemas.microsoft.com/office/drawing/2014/main" xmlns="" id="{7103E9AC-E2D8-4543-9DBD-2E9C4109655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5382" name="Text Box 6">
              <a:extLst>
                <a:ext uri="{FF2B5EF4-FFF2-40B4-BE49-F238E27FC236}">
                  <a16:creationId xmlns:a16="http://schemas.microsoft.com/office/drawing/2014/main" xmlns="" id="{E83ACF5B-9A41-412D-9DBE-C3EE5B9A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5" name="Picture 9">
              <a:extLst>
                <a:ext uri="{FF2B5EF4-FFF2-40B4-BE49-F238E27FC236}">
                  <a16:creationId xmlns:a16="http://schemas.microsoft.com/office/drawing/2014/main" xmlns="" id="{0E48AC2E-FC6F-4F18-9EFF-49624A1BE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xmlns="" id="{FFE612ED-72FD-42FD-9742-440341BCC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3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xmlns="" id="{0AC4430D-712E-4BDA-A27E-3CD5B20F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</a:t>
            </a:r>
            <a:r>
              <a:rPr lang="ru-RU" altLang="ru-RU" sz="3200" dirty="0" smtClean="0"/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/>
              <a:t>ромб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xmlns="" id="{09AB197E-2A98-467F-9DA7-91749D08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4" name="Group 10">
            <a:extLst>
              <a:ext uri="{FF2B5EF4-FFF2-40B4-BE49-F238E27FC236}">
                <a16:creationId xmlns:a16="http://schemas.microsoft.com/office/drawing/2014/main" xmlns="" id="{C4C89F92-838B-4E49-9CF6-D7BB01C212B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xmlns="" id="{E87BA585-5B4F-44B6-869D-EBD6757F4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3" name="Picture 9">
              <a:extLst>
                <a:ext uri="{FF2B5EF4-FFF2-40B4-BE49-F238E27FC236}">
                  <a16:creationId xmlns:a16="http://schemas.microsoft.com/office/drawing/2014/main" xmlns="" id="{B2EF3C7C-0681-4A05-B39E-C6E8D06A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xmlns="" id="{D4AE6948-C48F-4866-B8AD-A2948A74D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79235" name="Text Box 3">
            <a:extLst>
              <a:ext uri="{FF2B5EF4-FFF2-40B4-BE49-F238E27FC236}">
                <a16:creationId xmlns:a16="http://schemas.microsoft.com/office/drawing/2014/main" xmlns="" id="{49E57EFA-8084-4ABF-8E18-D89F4D7C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2. </a:t>
            </a: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xmlns="" id="{F294C9C4-809E-4D24-8FF0-53EF897D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радиус окружности, вписанной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</a:t>
            </a:r>
            <a:r>
              <a:rPr lang="ru-RU" sz="3200" dirty="0" smtClean="0"/>
              <a:t> 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квадрат </a:t>
            </a:r>
            <a:r>
              <a:rPr lang="ru-RU" altLang="ru-RU" sz="3200" dirty="0">
                <a:cs typeface="Times New Roman" panose="02020603050405020304" pitchFamily="18" charset="0"/>
              </a:rPr>
              <a:t>со стороной 4.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79237" name="Picture 5">
            <a:extLst>
              <a:ext uri="{FF2B5EF4-FFF2-40B4-BE49-F238E27FC236}">
                <a16:creationId xmlns:a16="http://schemas.microsoft.com/office/drawing/2014/main" xmlns="" id="{E3531C22-C71B-4CD5-BA03-839F44AA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3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3820495</TotalTime>
  <Words>1843</Words>
  <Application>Microsoft Office PowerPoint</Application>
  <PresentationFormat>Экран (4:3)</PresentationFormat>
  <Paragraphs>711</Paragraphs>
  <Slides>120</Slides>
  <Notes>118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120</vt:i4>
      </vt:variant>
    </vt:vector>
  </HeadingPairs>
  <TitlesOfParts>
    <vt:vector size="121" baseType="lpstr">
      <vt:lpstr>Оформление по умолчанию</vt:lpstr>
      <vt:lpstr>Многоугольники и окружность  Презентация к учебникам  И.М. Смирновой и В.А. Смирнова </vt:lpstr>
      <vt:lpstr>Слайд 2</vt:lpstr>
      <vt:lpstr>Слайд 3</vt:lpstr>
      <vt:lpstr>Слайд 4</vt:lpstr>
      <vt:lpstr>Слайд 5</vt:lpstr>
      <vt:lpstr>I. Треугольники, вписанные в окружность</vt:lpstr>
      <vt:lpstr>Слайд 7</vt:lpstr>
      <vt:lpstr>Слайд 8</vt:lpstr>
      <vt:lpstr>Слайд 9</vt:lpstr>
      <vt:lpstr>Слайд 10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9</vt:lpstr>
      <vt:lpstr>Упражнение 9</vt:lpstr>
      <vt:lpstr>Упражнение 10</vt:lpstr>
      <vt:lpstr> Теорема синусов. Стороны треугольника ABC 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окружности, т. е.</vt:lpstr>
      <vt:lpstr>Слайд 22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II. Многоугольники, вписанные в окружность</vt:lpstr>
      <vt:lpstr>Слайд 35</vt:lpstr>
      <vt:lpstr>Слайд 36</vt:lpstr>
      <vt:lpstr>Слайд 37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III. Треугольники, описанные около окружности</vt:lpstr>
      <vt:lpstr>Слайд 61</vt:lpstr>
      <vt:lpstr>Слайд 62</vt:lpstr>
      <vt:lpstr>Слайд 63</vt:lpstr>
      <vt:lpstr>Слайд 64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10</vt:lpstr>
      <vt:lpstr>Упражнение 11</vt:lpstr>
      <vt:lpstr>Упражнение 12</vt:lpstr>
      <vt:lpstr>Слайд 76</vt:lpstr>
      <vt:lpstr>Упражнение 1</vt:lpstr>
      <vt:lpstr>Упражнение 2</vt:lpstr>
      <vt:lpstr>Упражнение 3</vt:lpstr>
      <vt:lpstr>Упражнение 4</vt:lpstr>
      <vt:lpstr>Упражнение 5</vt:lpstr>
      <vt:lpstr>Вневписанная окружность*</vt:lpstr>
      <vt:lpstr>Слайд 83</vt:lpstr>
      <vt:lpstr>Слайд 84</vt:lpstr>
      <vt:lpstr>Слайд 85</vt:lpstr>
      <vt:lpstr>Упражнение 1*</vt:lpstr>
      <vt:lpstr>Упражнение 2*</vt:lpstr>
      <vt:lpstr>Окружность Эйлера</vt:lpstr>
      <vt:lpstr>Слайд 89</vt:lpstr>
      <vt:lpstr>Упражнение 1*</vt:lpstr>
      <vt:lpstr>Упражнение 2*</vt:lpstr>
      <vt:lpstr>Упражнение 3*</vt:lpstr>
      <vt:lpstr>IV. Многоугольники, описанные около окружности</vt:lpstr>
      <vt:lpstr>Слайд 94</vt:lpstr>
      <vt:lpstr>Слайд 95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Слайд 117</vt:lpstr>
      <vt:lpstr>Упражнение 22</vt:lpstr>
      <vt:lpstr>Слайд 119</vt:lpstr>
      <vt:lpstr>Слайд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Lychkova.OK</cp:lastModifiedBy>
  <cp:revision>422</cp:revision>
  <dcterms:created xsi:type="dcterms:W3CDTF">2008-04-30T05:51:18Z</dcterms:created>
  <dcterms:modified xsi:type="dcterms:W3CDTF">2024-02-07T14:12:20Z</dcterms:modified>
</cp:coreProperties>
</file>