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435" r:id="rId2"/>
    <p:sldId id="436" r:id="rId3"/>
    <p:sldId id="437" r:id="rId4"/>
    <p:sldId id="438" r:id="rId5"/>
    <p:sldId id="439" r:id="rId6"/>
    <p:sldId id="440" r:id="rId7"/>
    <p:sldId id="594" r:id="rId8"/>
    <p:sldId id="595" r:id="rId9"/>
    <p:sldId id="596" r:id="rId10"/>
    <p:sldId id="443" r:id="rId11"/>
    <p:sldId id="598" r:id="rId12"/>
    <p:sldId id="599" r:id="rId13"/>
    <p:sldId id="601" r:id="rId14"/>
    <p:sldId id="602" r:id="rId15"/>
    <p:sldId id="615" r:id="rId16"/>
    <p:sldId id="597" r:id="rId17"/>
    <p:sldId id="452" r:id="rId18"/>
    <p:sldId id="453" r:id="rId19"/>
    <p:sldId id="454" r:id="rId20"/>
    <p:sldId id="458" r:id="rId21"/>
    <p:sldId id="459" r:id="rId22"/>
    <p:sldId id="584" r:id="rId23"/>
    <p:sldId id="460" r:id="rId24"/>
    <p:sldId id="461" r:id="rId25"/>
    <p:sldId id="585" r:id="rId26"/>
    <p:sldId id="462" r:id="rId27"/>
    <p:sldId id="463" r:id="rId28"/>
    <p:sldId id="465" r:id="rId29"/>
    <p:sldId id="467" r:id="rId30"/>
    <p:sldId id="468" r:id="rId31"/>
    <p:sldId id="470" r:id="rId32"/>
    <p:sldId id="471" r:id="rId33"/>
    <p:sldId id="472" r:id="rId34"/>
    <p:sldId id="473" r:id="rId35"/>
    <p:sldId id="474" r:id="rId36"/>
    <p:sldId id="479" r:id="rId37"/>
    <p:sldId id="480" r:id="rId38"/>
    <p:sldId id="482" r:id="rId39"/>
    <p:sldId id="483" r:id="rId40"/>
    <p:sldId id="484" r:id="rId41"/>
    <p:sldId id="485" r:id="rId42"/>
    <p:sldId id="487" r:id="rId43"/>
    <p:sldId id="586" r:id="rId44"/>
    <p:sldId id="489" r:id="rId45"/>
    <p:sldId id="491" r:id="rId46"/>
    <p:sldId id="494" r:id="rId47"/>
    <p:sldId id="495" r:id="rId48"/>
    <p:sldId id="496" r:id="rId49"/>
    <p:sldId id="497" r:id="rId50"/>
    <p:sldId id="498" r:id="rId51"/>
    <p:sldId id="500" r:id="rId52"/>
    <p:sldId id="501" r:id="rId53"/>
    <p:sldId id="502" r:id="rId54"/>
    <p:sldId id="507" r:id="rId55"/>
    <p:sldId id="508" r:id="rId56"/>
    <p:sldId id="509" r:id="rId57"/>
    <p:sldId id="510" r:id="rId58"/>
    <p:sldId id="511" r:id="rId59"/>
    <p:sldId id="512" r:id="rId60"/>
    <p:sldId id="603" r:id="rId61"/>
    <p:sldId id="616" r:id="rId62"/>
    <p:sldId id="617" r:id="rId63"/>
    <p:sldId id="618" r:id="rId64"/>
    <p:sldId id="605" r:id="rId65"/>
    <p:sldId id="606" r:id="rId66"/>
    <p:sldId id="619" r:id="rId67"/>
    <p:sldId id="621" r:id="rId68"/>
    <p:sldId id="625" r:id="rId69"/>
    <p:sldId id="626" r:id="rId70"/>
    <p:sldId id="627" r:id="rId71"/>
    <p:sldId id="628" r:id="rId72"/>
    <p:sldId id="629" r:id="rId73"/>
    <p:sldId id="630" r:id="rId74"/>
    <p:sldId id="635" r:id="rId75"/>
    <p:sldId id="636" r:id="rId76"/>
    <p:sldId id="637" r:id="rId77"/>
    <p:sldId id="638" r:id="rId78"/>
    <p:sldId id="639" r:id="rId79"/>
    <p:sldId id="640" r:id="rId80"/>
    <p:sldId id="641" r:id="rId81"/>
    <p:sldId id="642" r:id="rId82"/>
    <p:sldId id="643" r:id="rId83"/>
    <p:sldId id="644" r:id="rId84"/>
    <p:sldId id="645" r:id="rId85"/>
    <p:sldId id="646" r:id="rId86"/>
    <p:sldId id="647" r:id="rId87"/>
    <p:sldId id="513" r:id="rId88"/>
    <p:sldId id="634" r:id="rId89"/>
    <p:sldId id="633" r:id="rId90"/>
    <p:sldId id="514" r:id="rId91"/>
    <p:sldId id="516" r:id="rId92"/>
    <p:sldId id="520" r:id="rId93"/>
    <p:sldId id="525" r:id="rId94"/>
    <p:sldId id="527" r:id="rId95"/>
    <p:sldId id="528" r:id="rId96"/>
    <p:sldId id="582" r:id="rId97"/>
    <p:sldId id="583" r:id="rId98"/>
    <p:sldId id="631" r:id="rId99"/>
    <p:sldId id="632" r:id="rId100"/>
    <p:sldId id="581" r:id="rId101"/>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90929"/>
  </p:normalViewPr>
  <p:slideViewPr>
    <p:cSldViewPr>
      <p:cViewPr varScale="1">
        <p:scale>
          <a:sx n="98" d="100"/>
          <a:sy n="98" d="100"/>
        </p:scale>
        <p:origin x="3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55D47-3F0E-46BA-8362-A2F89A8971DB}" type="datetimeFigureOut">
              <a:rPr lang="ru-RU" smtClean="0"/>
              <a:t>04.03.2020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30E677-96DE-486E-98D3-2C44A094E8AE}" type="slidenum">
              <a:rPr lang="ru-RU" smtClean="0"/>
              <a:t>‹#›</a:t>
            </a:fld>
            <a:endParaRPr lang="ru-RU"/>
          </a:p>
        </p:txBody>
      </p:sp>
    </p:spTree>
    <p:extLst>
      <p:ext uri="{BB962C8B-B14F-4D97-AF65-F5344CB8AC3E}">
        <p14:creationId xmlns:p14="http://schemas.microsoft.com/office/powerpoint/2010/main" val="269637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15</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955572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17</a:t>
            </a:fld>
            <a:endParaRPr lang="ru-RU"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4DA69BE-39AE-428F-93ED-8868B0FBB8CB}" type="slidenum">
              <a:rPr lang="ru-RU" sz="1200" smtClean="0"/>
              <a:pPr eaLnBrk="1" hangingPunct="1"/>
              <a:t>18</a:t>
            </a:fld>
            <a:endParaRPr lang="ru-RU" sz="1200" smtClean="0"/>
          </a:p>
        </p:txBody>
      </p:sp>
      <p:sp>
        <p:nvSpPr>
          <p:cNvPr id="41987" name="Rectangle 1026"/>
          <p:cNvSpPr>
            <a:spLocks noGrp="1" noRot="1" noChangeAspect="1" noChangeArrowheads="1" noTextEdit="1"/>
          </p:cNvSpPr>
          <p:nvPr>
            <p:ph type="sldImg"/>
          </p:nvPr>
        </p:nvSpPr>
        <p:spPr>
          <a:ln/>
        </p:spPr>
      </p:sp>
      <p:sp>
        <p:nvSpPr>
          <p:cNvPr id="41988" name="Rectangle 1027"/>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549A7A-464B-4220-91EE-16E3DE987090}" type="slidenum">
              <a:rPr lang="ru-RU" sz="1200" smtClean="0"/>
              <a:pPr eaLnBrk="1" hangingPunct="1"/>
              <a:t>19</a:t>
            </a:fld>
            <a:endParaRPr lang="ru-RU"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B6FC285-1269-40C2-A225-AED6A7FB8F7C}" type="slidenum">
              <a:rPr lang="ru-RU" sz="1200" smtClean="0"/>
              <a:pPr eaLnBrk="1" hangingPunct="1"/>
              <a:t>20</a:t>
            </a:fld>
            <a:endParaRPr lang="ru-RU" sz="1200" smtClean="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84FD15-2CAA-4548-BAB6-819BB0451DF2}" type="slidenum">
              <a:rPr lang="ru-RU" sz="1200" smtClean="0"/>
              <a:pPr eaLnBrk="1" hangingPunct="1"/>
              <a:t>21</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C81F2-B61D-47BD-A83F-2CD9C4CBCB73}" type="slidenum">
              <a:rPr lang="ru-RU" sz="1200" smtClean="0"/>
              <a:pPr eaLnBrk="1" hangingPunct="1"/>
              <a:t>22</a:t>
            </a:fld>
            <a:endParaRPr lang="ru-RU" sz="1200" smtClean="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C81F2-B61D-47BD-A83F-2CD9C4CBCB73}" type="slidenum">
              <a:rPr lang="ru-RU" sz="1200" smtClean="0"/>
              <a:pPr eaLnBrk="1" hangingPunct="1"/>
              <a:t>23</a:t>
            </a:fld>
            <a:endParaRPr lang="ru-RU" sz="1200" smtClean="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84FD15-2CAA-4548-BAB6-819BB0451DF2}" type="slidenum">
              <a:rPr lang="ru-RU" sz="1200" smtClean="0"/>
              <a:pPr eaLnBrk="1" hangingPunct="1"/>
              <a:t>24</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84FD15-2CAA-4548-BAB6-819BB0451DF2}" type="slidenum">
              <a:rPr lang="ru-RU" sz="1200" smtClean="0"/>
              <a:pPr eaLnBrk="1" hangingPunct="1"/>
              <a:t>25</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073092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26</a:t>
            </a:fld>
            <a:endParaRPr lang="ru-RU"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3A8DD32-FFDC-43B9-8F18-7203DBCA4D9D}" type="slidenum">
              <a:rPr lang="ru-RU" sz="1200" smtClean="0"/>
              <a:pPr eaLnBrk="1" hangingPunct="1"/>
              <a:t>27</a:t>
            </a:fld>
            <a:endParaRPr lang="ru-RU" sz="1200" smtClean="0"/>
          </a:p>
        </p:txBody>
      </p:sp>
      <p:sp>
        <p:nvSpPr>
          <p:cNvPr id="25603" name="Rectangle 1026"/>
          <p:cNvSpPr>
            <a:spLocks noGrp="1" noRot="1" noChangeAspect="1" noChangeArrowheads="1" noTextEdit="1"/>
          </p:cNvSpPr>
          <p:nvPr>
            <p:ph type="sldImg"/>
          </p:nvPr>
        </p:nvSpPr>
        <p:spPr>
          <a:ln/>
        </p:spPr>
      </p:sp>
      <p:sp>
        <p:nvSpPr>
          <p:cNvPr id="25604" name="Rectangle 1027"/>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863E9F57-F748-4BF3-B3BB-FFABF37B0CEF}" type="slidenum">
              <a:rPr lang="ru-RU" sz="1200" smtClean="0"/>
              <a:pPr eaLnBrk="1" hangingPunct="1"/>
              <a:t>28</a:t>
            </a:fld>
            <a:endParaRPr lang="ru-RU" sz="12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785122E-5E34-43BF-8707-CED47F4A9F53}" type="slidenum">
              <a:rPr lang="ru-RU" sz="1200"/>
              <a:pPr eaLnBrk="1" hangingPunct="1"/>
              <a:t>29</a:t>
            </a:fld>
            <a:endParaRPr lang="ru-RU"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73915190-E989-43D8-8653-016D99E5B88F}" type="slidenum">
              <a:rPr lang="ru-RU" sz="1200"/>
              <a:pPr eaLnBrk="1" hangingPunct="1"/>
              <a:t>30</a:t>
            </a:fld>
            <a:endParaRPr lang="ru-RU"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9F8C795-4358-41BE-A450-5C5958D78F28}" type="slidenum">
              <a:rPr lang="ru-RU" sz="1200"/>
              <a:pPr eaLnBrk="1" hangingPunct="1"/>
              <a:t>31</a:t>
            </a:fld>
            <a:endParaRPr lang="ru-RU" sz="120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84225D5-C1BB-43EF-974A-ED9F6082D4EF}" type="slidenum">
              <a:rPr lang="ru-RU" sz="1200"/>
              <a:pPr eaLnBrk="1" hangingPunct="1"/>
              <a:t>32</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84225D5-C1BB-43EF-974A-ED9F6082D4EF}" type="slidenum">
              <a:rPr lang="ru-RU" sz="1200"/>
              <a:pPr eaLnBrk="1" hangingPunct="1"/>
              <a:t>33</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A0FDB99-B958-486B-B38B-470D12588F20}" type="slidenum">
              <a:rPr lang="ru-RU" sz="1200"/>
              <a:pPr eaLnBrk="1" hangingPunct="1"/>
              <a:t>34</a:t>
            </a:fld>
            <a:endParaRPr lang="ru-RU"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a:p>
            <a:pPr eaLnBrk="1" hangingPunct="1"/>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D7A286-DD55-4570-9A64-0B5184B35054}" type="slidenum">
              <a:rPr lang="ru-RU"/>
              <a:pPr/>
              <a:t>35</a:t>
            </a:fld>
            <a:endParaRPr lang="ru-RU"/>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4088324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80B8A-5555-44F5-B64E-28683D305815}" type="slidenum">
              <a:rPr lang="ru-RU"/>
              <a:pPr/>
              <a:t>36</a:t>
            </a:fld>
            <a:endParaRPr lang="ru-RU"/>
          </a:p>
        </p:txBody>
      </p:sp>
      <p:sp>
        <p:nvSpPr>
          <p:cNvPr id="52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80B8A-5555-44F5-B64E-28683D305815}" type="slidenum">
              <a:rPr lang="ru-RU"/>
              <a:pPr/>
              <a:t>37</a:t>
            </a:fld>
            <a:endParaRPr lang="ru-RU"/>
          </a:p>
        </p:txBody>
      </p:sp>
      <p:sp>
        <p:nvSpPr>
          <p:cNvPr id="52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B850C7B-5550-4F98-A77D-38D25B809A2B}" type="slidenum">
              <a:rPr lang="ru-RU" sz="1200"/>
              <a:pPr eaLnBrk="1" hangingPunct="1"/>
              <a:t>38</a:t>
            </a:fld>
            <a:endParaRPr lang="ru-RU"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E7C986B-AFBE-4057-BF60-21C2ED23D59E}" type="slidenum">
              <a:rPr lang="ru-RU" sz="1200"/>
              <a:pPr eaLnBrk="1" hangingPunct="1"/>
              <a:t>39</a:t>
            </a:fld>
            <a:endParaRPr lang="ru-RU"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E7C986B-AFBE-4057-BF60-21C2ED23D59E}" type="slidenum">
              <a:rPr lang="ru-RU" sz="1200"/>
              <a:pPr eaLnBrk="1" hangingPunct="1"/>
              <a:t>40</a:t>
            </a:fld>
            <a:endParaRPr lang="ru-RU"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E7C986B-AFBE-4057-BF60-21C2ED23D59E}" type="slidenum">
              <a:rPr lang="ru-RU" sz="1200"/>
              <a:pPr eaLnBrk="1" hangingPunct="1"/>
              <a:t>41</a:t>
            </a:fld>
            <a:endParaRPr lang="ru-RU"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8B6DD63-5370-4A5B-A96B-195665FC5A16}" type="slidenum">
              <a:rPr lang="ru-RU" sz="1200"/>
              <a:pPr eaLnBrk="1" hangingPunct="1"/>
              <a:t>42</a:t>
            </a:fld>
            <a:endParaRPr lang="ru-RU"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8B6DD63-5370-4A5B-A96B-195665FC5A16}" type="slidenum">
              <a:rPr lang="ru-RU" sz="1200"/>
              <a:pPr eaLnBrk="1" hangingPunct="1"/>
              <a:t>43</a:t>
            </a:fld>
            <a:endParaRPr lang="ru-RU"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CAC0850-0E51-4ACD-811F-F9030AD8A433}" type="slidenum">
              <a:rPr lang="ru-RU" sz="1200"/>
              <a:pPr eaLnBrk="1" hangingPunct="1"/>
              <a:t>44</a:t>
            </a:fld>
            <a:endParaRPr lang="ru-RU" sz="1200"/>
          </a:p>
        </p:txBody>
      </p:sp>
      <p:sp>
        <p:nvSpPr>
          <p:cNvPr id="33795" name="Rectangle 1026"/>
          <p:cNvSpPr>
            <a:spLocks noGrp="1" noRot="1" noChangeAspect="1" noChangeArrowheads="1" noTextEdit="1"/>
          </p:cNvSpPr>
          <p:nvPr>
            <p:ph type="sldImg"/>
          </p:nvPr>
        </p:nvSpPr>
        <p:spPr>
          <a:solidFill>
            <a:srgbClr val="FFFFFF"/>
          </a:solidFill>
          <a:ln/>
        </p:spPr>
      </p:sp>
      <p:sp>
        <p:nvSpPr>
          <p:cNvPr id="3379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CAC0850-0E51-4ACD-811F-F9030AD8A433}" type="slidenum">
              <a:rPr lang="ru-RU" sz="1200"/>
              <a:pPr eaLnBrk="1" hangingPunct="1"/>
              <a:t>45</a:t>
            </a:fld>
            <a:endParaRPr lang="ru-RU" sz="1200"/>
          </a:p>
        </p:txBody>
      </p:sp>
      <p:sp>
        <p:nvSpPr>
          <p:cNvPr id="33795" name="Rectangle 1026"/>
          <p:cNvSpPr>
            <a:spLocks noGrp="1" noRot="1" noChangeAspect="1" noChangeArrowheads="1" noTextEdit="1"/>
          </p:cNvSpPr>
          <p:nvPr>
            <p:ph type="sldImg"/>
          </p:nvPr>
        </p:nvSpPr>
        <p:spPr>
          <a:solidFill>
            <a:srgbClr val="FFFFFF"/>
          </a:solidFill>
          <a:ln/>
        </p:spPr>
      </p:sp>
      <p:sp>
        <p:nvSpPr>
          <p:cNvPr id="3379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808591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B379DC7-38AE-4D6E-9F6D-838EBF2956EF}" type="slidenum">
              <a:rPr lang="ru-RU" sz="1200"/>
              <a:pPr eaLnBrk="1" hangingPunct="1"/>
              <a:t>46</a:t>
            </a:fld>
            <a:endParaRPr lang="ru-RU"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B379DC7-38AE-4D6E-9F6D-838EBF2956EF}" type="slidenum">
              <a:rPr lang="ru-RU" sz="1200"/>
              <a:pPr eaLnBrk="1" hangingPunct="1"/>
              <a:t>47</a:t>
            </a:fld>
            <a:endParaRPr lang="ru-RU"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B379DC7-38AE-4D6E-9F6D-838EBF2956EF}" type="slidenum">
              <a:rPr lang="ru-RU" sz="1200"/>
              <a:pPr eaLnBrk="1" hangingPunct="1"/>
              <a:t>48</a:t>
            </a:fld>
            <a:endParaRPr lang="ru-RU"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B379DC7-38AE-4D6E-9F6D-838EBF2956EF}" type="slidenum">
              <a:rPr lang="ru-RU" sz="1200"/>
              <a:pPr eaLnBrk="1" hangingPunct="1"/>
              <a:t>49</a:t>
            </a:fld>
            <a:endParaRPr lang="ru-RU"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4F89BA8B-C52E-40B6-8FCF-9A79F24D68F9}" type="slidenum">
              <a:rPr lang="ru-RU" sz="1200"/>
              <a:pPr eaLnBrk="1" hangingPunct="1"/>
              <a:t>50</a:t>
            </a:fld>
            <a:endParaRPr lang="ru-RU" sz="120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9235F1F-2B2B-459B-B944-4964460F6918}" type="slidenum">
              <a:rPr lang="ru-RU" sz="1200"/>
              <a:pPr eaLnBrk="1" hangingPunct="1"/>
              <a:t>51</a:t>
            </a:fld>
            <a:endParaRPr lang="ru-RU" sz="1200"/>
          </a:p>
        </p:txBody>
      </p:sp>
      <p:sp>
        <p:nvSpPr>
          <p:cNvPr id="52227" name="Rectangle 1026"/>
          <p:cNvSpPr>
            <a:spLocks noGrp="1" noRot="1" noChangeAspect="1" noChangeArrowheads="1" noTextEdit="1"/>
          </p:cNvSpPr>
          <p:nvPr>
            <p:ph type="sldImg"/>
          </p:nvPr>
        </p:nvSpPr>
        <p:spPr>
          <a:solidFill>
            <a:srgbClr val="FFFFFF"/>
          </a:solidFill>
          <a:ln/>
        </p:spPr>
      </p:sp>
      <p:sp>
        <p:nvSpPr>
          <p:cNvPr id="5222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E220CB8-A2BE-4E94-AF09-AE30FFB51AB8}" type="slidenum">
              <a:rPr lang="ru-RU" sz="1200"/>
              <a:pPr eaLnBrk="1" hangingPunct="1"/>
              <a:t>52</a:t>
            </a:fld>
            <a:endParaRPr lang="ru-RU"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E220CB8-A2BE-4E94-AF09-AE30FFB51AB8}" type="slidenum">
              <a:rPr lang="ru-RU" sz="1200"/>
              <a:pPr eaLnBrk="1" hangingPunct="1"/>
              <a:t>53</a:t>
            </a:fld>
            <a:endParaRPr lang="ru-RU"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05F2B77-4207-468F-9870-587867F38A44}" type="slidenum">
              <a:rPr lang="ru-RU" sz="1200"/>
              <a:pPr eaLnBrk="1" hangingPunct="1"/>
              <a:t>54</a:t>
            </a:fld>
            <a:endParaRPr lang="ru-RU" sz="120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05F2B77-4207-468F-9870-587867F38A44}" type="slidenum">
              <a:rPr lang="ru-RU" sz="1200"/>
              <a:pPr eaLnBrk="1" hangingPunct="1"/>
              <a:t>55</a:t>
            </a:fld>
            <a:endParaRPr lang="ru-RU" sz="120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DBDD6F1-7D9E-49E9-B09B-7929D39E7681}" type="slidenum">
              <a:rPr lang="ru-RU" sz="1200"/>
              <a:pPr eaLnBrk="1" hangingPunct="1"/>
              <a:t>56</a:t>
            </a:fld>
            <a:endParaRPr lang="ru-RU" sz="1200"/>
          </a:p>
        </p:txBody>
      </p:sp>
      <p:sp>
        <p:nvSpPr>
          <p:cNvPr id="75779" name="Rectangle 1026"/>
          <p:cNvSpPr>
            <a:spLocks noGrp="1" noRot="1" noChangeAspect="1" noChangeArrowheads="1" noTextEdit="1"/>
          </p:cNvSpPr>
          <p:nvPr>
            <p:ph type="sldImg"/>
          </p:nvPr>
        </p:nvSpPr>
        <p:spPr>
          <a:solidFill>
            <a:srgbClr val="FFFFFF"/>
          </a:solidFill>
          <a:ln/>
        </p:spPr>
      </p:sp>
      <p:sp>
        <p:nvSpPr>
          <p:cNvPr id="7578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085AA57-6476-4D8F-9339-90DFB1F89C10}" type="slidenum">
              <a:rPr lang="ru-RU" sz="1200"/>
              <a:pPr eaLnBrk="1" hangingPunct="1"/>
              <a:t>57</a:t>
            </a:fld>
            <a:endParaRPr lang="ru-RU"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F1D587B-EBB5-4511-9A57-21D14A5BFDEF}" type="slidenum">
              <a:rPr lang="ru-RU" sz="1200"/>
              <a:pPr eaLnBrk="1" hangingPunct="1"/>
              <a:t>58</a:t>
            </a:fld>
            <a:endParaRPr lang="ru-RU" sz="120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59</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60</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2700761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61</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124843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62</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894025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63</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673481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64</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66178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65</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16902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8BCC1D-E597-4621-A0F4-F16EDEFA8BCB}" type="slidenum">
              <a:rPr lang="ru-RU" sz="1200" smtClean="0"/>
              <a:pPr eaLnBrk="1" hangingPunct="1"/>
              <a:t>11</a:t>
            </a:fld>
            <a:endParaRPr lang="ru-RU"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056919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76C9B12-6F6D-4F20-8010-AA89AE43F921}" type="slidenum">
              <a:rPr lang="ru-RU" sz="1200" smtClean="0"/>
              <a:pPr eaLnBrk="1" hangingPunct="1"/>
              <a:t>66</a:t>
            </a:fld>
            <a:endParaRPr lang="ru-RU" sz="1200" smtClean="0"/>
          </a:p>
        </p:txBody>
      </p:sp>
      <p:sp>
        <p:nvSpPr>
          <p:cNvPr id="29699" name="Rectangle 1026"/>
          <p:cNvSpPr>
            <a:spLocks noGrp="1" noRot="1" noChangeAspect="1" noChangeArrowheads="1" noTextEdit="1"/>
          </p:cNvSpPr>
          <p:nvPr>
            <p:ph type="sldImg"/>
          </p:nvPr>
        </p:nvSpPr>
        <p:spPr>
          <a:solidFill>
            <a:srgbClr val="FFFFFF"/>
          </a:solidFill>
          <a:ln/>
        </p:spPr>
      </p:sp>
      <p:sp>
        <p:nvSpPr>
          <p:cNvPr id="2970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283339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488566-FE65-4345-8011-18048E676DD4}" type="slidenum">
              <a:rPr lang="ru-RU" sz="1200" smtClean="0"/>
              <a:pPr eaLnBrk="1" hangingPunct="1"/>
              <a:t>67</a:t>
            </a:fld>
            <a:endParaRPr lang="ru-RU" sz="1200" smtClean="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957234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E38B78-92FF-4DD8-B368-E5EB83C28732}" type="slidenum">
              <a:rPr lang="ru-RU" sz="1200" smtClean="0"/>
              <a:pPr eaLnBrk="1" hangingPunct="1"/>
              <a:t>68</a:t>
            </a:fld>
            <a:endParaRPr lang="ru-RU" sz="1200" smtClean="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584153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extLst>
      <p:ext uri="{BB962C8B-B14F-4D97-AF65-F5344CB8AC3E}">
        <p14:creationId xmlns:p14="http://schemas.microsoft.com/office/powerpoint/2010/main" val="14249645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extLst>
      <p:ext uri="{BB962C8B-B14F-4D97-AF65-F5344CB8AC3E}">
        <p14:creationId xmlns:p14="http://schemas.microsoft.com/office/powerpoint/2010/main" val="2116313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extLst>
      <p:ext uri="{BB962C8B-B14F-4D97-AF65-F5344CB8AC3E}">
        <p14:creationId xmlns:p14="http://schemas.microsoft.com/office/powerpoint/2010/main" val="37371494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extLst>
      <p:ext uri="{BB962C8B-B14F-4D97-AF65-F5344CB8AC3E}">
        <p14:creationId xmlns:p14="http://schemas.microsoft.com/office/powerpoint/2010/main" val="34577588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extLst>
      <p:ext uri="{BB962C8B-B14F-4D97-AF65-F5344CB8AC3E}">
        <p14:creationId xmlns:p14="http://schemas.microsoft.com/office/powerpoint/2010/main" val="11953205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4D739B9-E3B4-442C-8963-E9B57BB8346C}" type="slidenum">
              <a:rPr lang="ru-RU" sz="1200" smtClean="0"/>
              <a:pPr eaLnBrk="1" hangingPunct="1"/>
              <a:t>74</a:t>
            </a:fld>
            <a:endParaRPr lang="ru-RU"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5652658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E7D3EE-791F-439B-BFCB-AD3384D7BAE6}" type="slidenum">
              <a:rPr lang="ru-RU" sz="1200" smtClean="0"/>
              <a:pPr eaLnBrk="1" hangingPunct="1"/>
              <a:t>75</a:t>
            </a:fld>
            <a:endParaRPr lang="ru-RU" sz="1200" smtClean="0"/>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74440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12</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628396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17588A-B480-4293-91C5-5213FBFE8B27}" type="slidenum">
              <a:rPr lang="ru-RU" sz="1200" smtClean="0"/>
              <a:pPr eaLnBrk="1" hangingPunct="1"/>
              <a:t>76</a:t>
            </a:fld>
            <a:endParaRPr lang="ru-RU" sz="1200" smtClean="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6172829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C5C5B04-C574-4EF1-8B9B-918C1AAF594A}" type="slidenum">
              <a:rPr lang="ru-RU" sz="1200" smtClean="0"/>
              <a:pPr eaLnBrk="1" hangingPunct="1"/>
              <a:t>77</a:t>
            </a:fld>
            <a:endParaRPr lang="ru-RU" sz="1200" smtClean="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5407273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B23D1A-6891-4E4E-986E-B8C16223851F}" type="slidenum">
              <a:rPr lang="ru-RU" sz="1200" smtClean="0"/>
              <a:pPr eaLnBrk="1" hangingPunct="1"/>
              <a:t>78</a:t>
            </a:fld>
            <a:endParaRPr lang="ru-RU" sz="1200" smtClean="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6698567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B23D1A-6891-4E4E-986E-B8C16223851F}" type="slidenum">
              <a:rPr lang="ru-RU" sz="1200" smtClean="0"/>
              <a:pPr eaLnBrk="1" hangingPunct="1"/>
              <a:t>79</a:t>
            </a:fld>
            <a:endParaRPr lang="ru-RU" sz="1200" smtClean="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365321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D8DC81-D5E4-4BDF-B2A1-8FAE1B61475F}" type="slidenum">
              <a:rPr lang="ru-RU" sz="1200" smtClean="0"/>
              <a:pPr eaLnBrk="1" hangingPunct="1"/>
              <a:t>80</a:t>
            </a:fld>
            <a:endParaRPr lang="ru-RU" sz="1200" smtClean="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7561476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EB6937-6B85-4A9D-BA86-9051353CA131}" type="slidenum">
              <a:rPr lang="ru-RU" sz="1200"/>
              <a:pPr eaLnBrk="1" hangingPunct="1"/>
              <a:t>81</a:t>
            </a:fld>
            <a:endParaRPr lang="ru-RU"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23407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9DE7DE-91EE-4F18-B29A-75E18CFC28D2}" type="slidenum">
              <a:rPr lang="ru-RU" sz="1200"/>
              <a:pPr eaLnBrk="1" hangingPunct="1"/>
              <a:t>82</a:t>
            </a:fld>
            <a:endParaRPr lang="ru-RU"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3798349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7F1A70-F147-4A2B-B592-83DABD9636B0}" type="slidenum">
              <a:rPr lang="ru-RU" sz="1200"/>
              <a:pPr eaLnBrk="1" hangingPunct="1"/>
              <a:t>83</a:t>
            </a:fld>
            <a:endParaRPr lang="ru-RU"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9887283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84</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3498636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85</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77232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13</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13122511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96A79F-954F-4208-BA9C-5C9220A9B0A4}" type="slidenum">
              <a:rPr lang="ru-RU" sz="1200"/>
              <a:pPr eaLnBrk="1" hangingPunct="1"/>
              <a:t>86</a:t>
            </a:fld>
            <a:endParaRPr 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36543956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87</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88</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4608637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89</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4738617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90</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91</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92</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93</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94</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95</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14</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extLst>
      <p:ext uri="{BB962C8B-B14F-4D97-AF65-F5344CB8AC3E}">
        <p14:creationId xmlns:p14="http://schemas.microsoft.com/office/powerpoint/2010/main" val="27329024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96</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DB81433-42A2-4B01-8ABE-46D5468F3345}" type="slidenum">
              <a:rPr lang="ru-RU" sz="1200"/>
              <a:pPr eaLnBrk="1" hangingPunct="1"/>
              <a:t>97</a:t>
            </a:fld>
            <a:endParaRPr lang="ru-RU" sz="1200"/>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52F3E6E-ACD7-4C5B-9184-CBB2281A20AE}" type="slidenum">
              <a:rPr lang="ru-RU"/>
              <a:pPr/>
              <a:t>‹#›</a:t>
            </a:fld>
            <a:endParaRPr lang="ru-RU"/>
          </a:p>
        </p:txBody>
      </p:sp>
    </p:spTree>
    <p:extLst>
      <p:ext uri="{BB962C8B-B14F-4D97-AF65-F5344CB8AC3E}">
        <p14:creationId xmlns:p14="http://schemas.microsoft.com/office/powerpoint/2010/main" val="339424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2F8AC7E-C8D9-46BB-8CC3-843BC5F61A90}" type="slidenum">
              <a:rPr lang="ru-RU"/>
              <a:pPr/>
              <a:t>‹#›</a:t>
            </a:fld>
            <a:endParaRPr lang="ru-RU"/>
          </a:p>
        </p:txBody>
      </p:sp>
    </p:spTree>
    <p:extLst>
      <p:ext uri="{BB962C8B-B14F-4D97-AF65-F5344CB8AC3E}">
        <p14:creationId xmlns:p14="http://schemas.microsoft.com/office/powerpoint/2010/main" val="25356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AAC8890-0A13-48A7-B2DB-748B03F976E2}" type="slidenum">
              <a:rPr lang="ru-RU"/>
              <a:pPr/>
              <a:t>‹#›</a:t>
            </a:fld>
            <a:endParaRPr lang="ru-RU"/>
          </a:p>
        </p:txBody>
      </p:sp>
    </p:spTree>
    <p:extLst>
      <p:ext uri="{BB962C8B-B14F-4D97-AF65-F5344CB8AC3E}">
        <p14:creationId xmlns:p14="http://schemas.microsoft.com/office/powerpoint/2010/main" val="76546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BA68F22-11BA-4D0E-A233-0C76300652A7}" type="slidenum">
              <a:rPr lang="ru-RU"/>
              <a:pPr/>
              <a:t>‹#›</a:t>
            </a:fld>
            <a:endParaRPr lang="ru-RU"/>
          </a:p>
        </p:txBody>
      </p:sp>
    </p:spTree>
    <p:extLst>
      <p:ext uri="{BB962C8B-B14F-4D97-AF65-F5344CB8AC3E}">
        <p14:creationId xmlns:p14="http://schemas.microsoft.com/office/powerpoint/2010/main" val="219804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633D0DD-2DE3-4F4B-BE87-B98054DC041E}" type="slidenum">
              <a:rPr lang="ru-RU"/>
              <a:pPr/>
              <a:t>‹#›</a:t>
            </a:fld>
            <a:endParaRPr lang="ru-RU"/>
          </a:p>
        </p:txBody>
      </p:sp>
    </p:spTree>
    <p:extLst>
      <p:ext uri="{BB962C8B-B14F-4D97-AF65-F5344CB8AC3E}">
        <p14:creationId xmlns:p14="http://schemas.microsoft.com/office/powerpoint/2010/main" val="289600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1E406AD-5F0B-40F1-934D-680F7324E313}" type="slidenum">
              <a:rPr lang="ru-RU"/>
              <a:pPr/>
              <a:t>‹#›</a:t>
            </a:fld>
            <a:endParaRPr lang="ru-RU"/>
          </a:p>
        </p:txBody>
      </p:sp>
    </p:spTree>
    <p:extLst>
      <p:ext uri="{BB962C8B-B14F-4D97-AF65-F5344CB8AC3E}">
        <p14:creationId xmlns:p14="http://schemas.microsoft.com/office/powerpoint/2010/main" val="115580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66EF0CA0-C365-4FE2-9BD4-31B8A5299E42}" type="slidenum">
              <a:rPr lang="ru-RU"/>
              <a:pPr/>
              <a:t>‹#›</a:t>
            </a:fld>
            <a:endParaRPr lang="ru-RU"/>
          </a:p>
        </p:txBody>
      </p:sp>
    </p:spTree>
    <p:extLst>
      <p:ext uri="{BB962C8B-B14F-4D97-AF65-F5344CB8AC3E}">
        <p14:creationId xmlns:p14="http://schemas.microsoft.com/office/powerpoint/2010/main" val="330683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B4483536-8292-48C2-844E-10611AD0EA62}" type="slidenum">
              <a:rPr lang="ru-RU"/>
              <a:pPr/>
              <a:t>‹#›</a:t>
            </a:fld>
            <a:endParaRPr lang="ru-RU"/>
          </a:p>
        </p:txBody>
      </p:sp>
    </p:spTree>
    <p:extLst>
      <p:ext uri="{BB962C8B-B14F-4D97-AF65-F5344CB8AC3E}">
        <p14:creationId xmlns:p14="http://schemas.microsoft.com/office/powerpoint/2010/main" val="397318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61E1DA6B-3281-4421-9C24-6F83840074F0}" type="slidenum">
              <a:rPr lang="ru-RU"/>
              <a:pPr/>
              <a:t>‹#›</a:t>
            </a:fld>
            <a:endParaRPr lang="ru-RU"/>
          </a:p>
        </p:txBody>
      </p:sp>
    </p:spTree>
    <p:extLst>
      <p:ext uri="{BB962C8B-B14F-4D97-AF65-F5344CB8AC3E}">
        <p14:creationId xmlns:p14="http://schemas.microsoft.com/office/powerpoint/2010/main" val="100301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E9EA880D-9C5E-481E-8043-7B6D0815C14B}" type="slidenum">
              <a:rPr lang="ru-RU"/>
              <a:pPr/>
              <a:t>‹#›</a:t>
            </a:fld>
            <a:endParaRPr lang="ru-RU"/>
          </a:p>
        </p:txBody>
      </p:sp>
    </p:spTree>
    <p:extLst>
      <p:ext uri="{BB962C8B-B14F-4D97-AF65-F5344CB8AC3E}">
        <p14:creationId xmlns:p14="http://schemas.microsoft.com/office/powerpoint/2010/main" val="304287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1F34A6CE-B59D-408F-8555-410423B0143D}" type="slidenum">
              <a:rPr lang="ru-RU"/>
              <a:pPr/>
              <a:t>‹#›</a:t>
            </a:fld>
            <a:endParaRPr lang="ru-RU"/>
          </a:p>
        </p:txBody>
      </p:sp>
    </p:spTree>
    <p:extLst>
      <p:ext uri="{BB962C8B-B14F-4D97-AF65-F5344CB8AC3E}">
        <p14:creationId xmlns:p14="http://schemas.microsoft.com/office/powerpoint/2010/main" val="234060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89B32B0-1281-4E1A-B4F3-60148745A6E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www.mnemozina.ru/" TargetMode="External"/><Relationship Id="rId7" Type="http://schemas.openxmlformats.org/officeDocument/2006/relationships/image" Target="../media/image206.png"/><Relationship Id="rId2" Type="http://schemas.openxmlformats.org/officeDocument/2006/relationships/hyperlink" Target="mailto:ioc@mnemozina.ru" TargetMode="External"/><Relationship Id="rId1" Type="http://schemas.openxmlformats.org/officeDocument/2006/relationships/slideLayout" Target="../slideLayouts/slideLayout7.xml"/><Relationship Id="rId6" Type="http://schemas.openxmlformats.org/officeDocument/2006/relationships/hyperlink" Target="http://pocketschool.ru/" TargetMode="External"/><Relationship Id="rId5" Type="http://schemas.openxmlformats.org/officeDocument/2006/relationships/hyperlink" Target="mailto:td@mnemozina.ru" TargetMode="External"/><Relationship Id="rId4" Type="http://schemas.openxmlformats.org/officeDocument/2006/relationships/hyperlink" Target="http://shop.mnemozina.ru/"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0.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670.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oleObject" Target="../embeddings/oleObject1.bin"/><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png"/><Relationship Id="rId9"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29.png"/><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38.pn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153.png"/><Relationship Id="rId4" Type="http://schemas.openxmlformats.org/officeDocument/2006/relationships/image" Target="../media/image152.png"/></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8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73.png"/><Relationship Id="rId4" Type="http://schemas.openxmlformats.org/officeDocument/2006/relationships/image" Target="../media/image172.png"/></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81.png"/></Relationships>
</file>

<file path=ppt/slides/_rels/slide8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84.tif"/><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85.png"/></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9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195.png"/></Relationships>
</file>

<file path=ppt/slides/_rels/slide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199.png"/></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201.png"/></Relationships>
</file>

<file path=ppt/slides/_rels/slide9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9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251520" y="2132856"/>
            <a:ext cx="8280920" cy="2232248"/>
          </a:xfrm>
        </p:spPr>
        <p:txBody>
          <a:bodyPr>
            <a:noAutofit/>
          </a:bodyPr>
          <a:lstStyle/>
          <a:p>
            <a:pPr algn="l"/>
            <a:r>
              <a:rPr lang="ru-RU" sz="3600" dirty="0" smtClean="0">
                <a:latin typeface="Arial Black" pitchFamily="34" charset="0"/>
              </a:rPr>
              <a:t>Начала геометрии</a:t>
            </a:r>
            <a:endParaRPr lang="ru-RU" sz="3600" dirty="0">
              <a:latin typeface="Arial Black" pitchFamily="34" charset="0"/>
            </a:endParaRPr>
          </a:p>
        </p:txBody>
      </p:sp>
      <p:sp>
        <p:nvSpPr>
          <p:cNvPr id="4" name="Подзаголовок 3"/>
          <p:cNvSpPr>
            <a:spLocks noGrp="1"/>
          </p:cNvSpPr>
          <p:nvPr>
            <p:ph type="subTitle" idx="1"/>
          </p:nvPr>
        </p:nvSpPr>
        <p:spPr>
          <a:xfrm>
            <a:off x="0" y="4797152"/>
            <a:ext cx="4932040" cy="1296144"/>
          </a:xfrm>
          <a:solidFill>
            <a:srgbClr val="DFDBC7"/>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180000" algn="l">
              <a:spcBef>
                <a:spcPts val="0"/>
              </a:spcBef>
            </a:pPr>
            <a:r>
              <a:rPr lang="ru-RU" sz="1600" dirty="0" smtClean="0">
                <a:solidFill>
                  <a:schemeClr val="bg2">
                    <a:lumMod val="10000"/>
                  </a:schemeClr>
                </a:solidFill>
                <a:latin typeface="Arial" pitchFamily="34" charset="0"/>
                <a:cs typeface="Arial" pitchFamily="34" charset="0"/>
              </a:rPr>
              <a:t>ВЕДУЩИЙ:</a:t>
            </a:r>
            <a:r>
              <a:rPr lang="ru-RU" sz="1600" b="1" dirty="0" smtClean="0">
                <a:solidFill>
                  <a:schemeClr val="bg2">
                    <a:lumMod val="10000"/>
                  </a:schemeClr>
                </a:solidFill>
                <a:latin typeface="Arial" pitchFamily="34" charset="0"/>
                <a:cs typeface="Arial" pitchFamily="34" charset="0"/>
              </a:rPr>
              <a:t> Смирнов </a:t>
            </a:r>
            <a:r>
              <a:rPr lang="ru-RU" sz="1600" b="1" dirty="0">
                <a:solidFill>
                  <a:schemeClr val="bg2">
                    <a:lumMod val="10000"/>
                  </a:schemeClr>
                </a:solidFill>
                <a:latin typeface="Arial" pitchFamily="34" charset="0"/>
                <a:cs typeface="Arial" pitchFamily="34" charset="0"/>
              </a:rPr>
              <a:t>Владимир Алексеевич</a:t>
            </a:r>
            <a:r>
              <a:rPr lang="ru-RU" sz="1600" dirty="0">
                <a:solidFill>
                  <a:schemeClr val="bg2">
                    <a:lumMod val="10000"/>
                  </a:schemeClr>
                </a:solidFill>
                <a:latin typeface="Arial" pitchFamily="34" charset="0"/>
                <a:cs typeface="Arial" pitchFamily="34" charset="0"/>
              </a:rPr>
              <a:t>, профессор, </a:t>
            </a:r>
            <a:r>
              <a:rPr lang="ru-RU" sz="1600" dirty="0" smtClean="0">
                <a:solidFill>
                  <a:schemeClr val="bg2">
                    <a:lumMod val="10000"/>
                  </a:schemeClr>
                </a:solidFill>
                <a:latin typeface="Arial" pitchFamily="34" charset="0"/>
                <a:cs typeface="Arial" pitchFamily="34" charset="0"/>
              </a:rPr>
              <a:t>доктор </a:t>
            </a:r>
            <a:r>
              <a:rPr lang="ru-RU" sz="1600" dirty="0">
                <a:solidFill>
                  <a:schemeClr val="bg2">
                    <a:lumMod val="10000"/>
                  </a:schemeClr>
                </a:solidFill>
                <a:latin typeface="Arial" pitchFamily="34" charset="0"/>
                <a:cs typeface="Arial" pitchFamily="34" charset="0"/>
              </a:rPr>
              <a:t>физико-математических наук, </a:t>
            </a:r>
            <a:endParaRPr lang="ru-RU" sz="1600" dirty="0" smtClean="0">
              <a:solidFill>
                <a:schemeClr val="bg2">
                  <a:lumMod val="10000"/>
                </a:schemeClr>
              </a:solidFill>
              <a:latin typeface="Arial" pitchFamily="34" charset="0"/>
              <a:cs typeface="Arial" pitchFamily="34" charset="0"/>
            </a:endParaRPr>
          </a:p>
          <a:p>
            <a:pPr marL="180000" algn="l">
              <a:spcBef>
                <a:spcPts val="0"/>
              </a:spcBef>
            </a:pPr>
            <a:r>
              <a:rPr lang="ru-RU" sz="1600" dirty="0" smtClean="0">
                <a:solidFill>
                  <a:schemeClr val="bg2">
                    <a:lumMod val="10000"/>
                  </a:schemeClr>
                </a:solidFill>
                <a:latin typeface="Arial" pitchFamily="34" charset="0"/>
                <a:cs typeface="Arial" pitchFamily="34" charset="0"/>
              </a:rPr>
              <a:t>заведующий </a:t>
            </a:r>
            <a:r>
              <a:rPr lang="ru-RU" sz="1600" dirty="0">
                <a:solidFill>
                  <a:schemeClr val="bg2">
                    <a:lumMod val="10000"/>
                  </a:schemeClr>
                </a:solidFill>
                <a:latin typeface="Arial" pitchFamily="34" charset="0"/>
                <a:cs typeface="Arial" pitchFamily="34" charset="0"/>
              </a:rPr>
              <a:t>кафедрой элементарной математики </a:t>
            </a:r>
            <a:r>
              <a:rPr lang="ru-RU" sz="1600" dirty="0" smtClean="0">
                <a:solidFill>
                  <a:schemeClr val="bg2">
                    <a:lumMod val="10000"/>
                  </a:schemeClr>
                </a:solidFill>
                <a:latin typeface="Arial" pitchFamily="34" charset="0"/>
                <a:cs typeface="Arial" pitchFamily="34" charset="0"/>
              </a:rPr>
              <a:t>МПГУ, </a:t>
            </a:r>
            <a:r>
              <a:rPr lang="ru-RU" sz="1600" dirty="0">
                <a:solidFill>
                  <a:schemeClr val="bg2">
                    <a:lumMod val="10000"/>
                  </a:schemeClr>
                </a:solidFill>
                <a:latin typeface="Arial" pitchFamily="34" charset="0"/>
                <a:cs typeface="Arial" pitchFamily="34" charset="0"/>
              </a:rPr>
              <a:t>автор учебников по геометрии </a:t>
            </a:r>
            <a:r>
              <a:rPr lang="ru-RU" sz="1600" dirty="0" smtClean="0">
                <a:solidFill>
                  <a:schemeClr val="bg2">
                    <a:lumMod val="10000"/>
                  </a:schemeClr>
                </a:solidFill>
                <a:latin typeface="Arial" pitchFamily="34" charset="0"/>
                <a:cs typeface="Arial" pitchFamily="34" charset="0"/>
              </a:rPr>
              <a:t>для 7—9 и 10—11 классов</a:t>
            </a:r>
          </a:p>
        </p:txBody>
      </p:sp>
      <p:pic>
        <p:nvPicPr>
          <p:cNvPr id="5" name="Рисунок 4" descr="Заставка_Геометр.png"/>
          <p:cNvPicPr>
            <a:picLocks noChangeAspect="1"/>
          </p:cNvPicPr>
          <p:nvPr/>
        </p:nvPicPr>
        <p:blipFill>
          <a:blip r:embed="rId2" cstate="print"/>
          <a:stretch>
            <a:fillRect/>
          </a:stretch>
        </p:blipFill>
        <p:spPr>
          <a:xfrm>
            <a:off x="0" y="0"/>
            <a:ext cx="9144000" cy="1564749"/>
          </a:xfrm>
          <a:prstGeom prst="rect">
            <a:avLst/>
          </a:prstGeom>
        </p:spPr>
      </p:pic>
      <p:sp>
        <p:nvSpPr>
          <p:cNvPr id="10" name="Подзаголовок 3"/>
          <p:cNvSpPr txBox="1">
            <a:spLocks/>
          </p:cNvSpPr>
          <p:nvPr/>
        </p:nvSpPr>
        <p:spPr>
          <a:xfrm>
            <a:off x="5004048" y="4797152"/>
            <a:ext cx="216024" cy="1296144"/>
          </a:xfrm>
          <a:prstGeom prst="rect">
            <a:avLst/>
          </a:prstGeom>
          <a:solidFill>
            <a:srgbClr val="DFDBC7"/>
          </a:solidFill>
          <a:ln w="25400" cap="flat" cmpd="dbl"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1800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ru-RU" sz="1600" b="0" i="0" u="none" strike="noStrike" kern="1200" cap="none" spc="0" normalizeH="0" baseline="0" noProof="0" dirty="0" smtClean="0">
              <a:ln>
                <a:noFill/>
              </a:ln>
              <a:solidFill>
                <a:schemeClr val="bg2">
                  <a:lumMod val="10000"/>
                </a:schemeClr>
              </a:solidFill>
              <a:effectLst/>
              <a:uLnTx/>
              <a:uFillTx/>
              <a:latin typeface="Arial" pitchFamily="34" charset="0"/>
              <a:ea typeface="+mn-ea"/>
              <a:cs typeface="Arial" pitchFamily="34" charset="0"/>
            </a:endParaRPr>
          </a:p>
        </p:txBody>
      </p:sp>
      <p:sp>
        <p:nvSpPr>
          <p:cNvPr id="11" name="Подзаголовок 3"/>
          <p:cNvSpPr txBox="1">
            <a:spLocks/>
          </p:cNvSpPr>
          <p:nvPr/>
        </p:nvSpPr>
        <p:spPr>
          <a:xfrm>
            <a:off x="5283696" y="4797152"/>
            <a:ext cx="224408" cy="1296144"/>
          </a:xfrm>
          <a:prstGeom prst="rect">
            <a:avLst/>
          </a:prstGeom>
          <a:solidFill>
            <a:srgbClr val="DFDBC7"/>
          </a:solidFill>
          <a:ln w="25400" cap="flat" cmpd="dbl"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1800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ru-RU" sz="1600" b="0" i="0" u="none" strike="noStrike" kern="1200" cap="none" spc="0" normalizeH="0" baseline="0" noProof="0" dirty="0" smtClean="0">
              <a:ln>
                <a:noFill/>
              </a:ln>
              <a:solidFill>
                <a:schemeClr val="bg2">
                  <a:lumMod val="10000"/>
                </a:schemeClr>
              </a:solidFill>
              <a:effectLst/>
              <a:uLnTx/>
              <a:uFillTx/>
              <a:latin typeface="Arial" pitchFamily="34" charset="0"/>
              <a:ea typeface="+mn-ea"/>
              <a:cs typeface="Arial" pitchFamily="34" charset="0"/>
            </a:endParaRPr>
          </a:p>
        </p:txBody>
      </p:sp>
      <p:sp>
        <p:nvSpPr>
          <p:cNvPr id="12" name="Подзаголовок 3"/>
          <p:cNvSpPr txBox="1">
            <a:spLocks/>
          </p:cNvSpPr>
          <p:nvPr/>
        </p:nvSpPr>
        <p:spPr>
          <a:xfrm>
            <a:off x="5580112" y="4797152"/>
            <a:ext cx="224408" cy="1296144"/>
          </a:xfrm>
          <a:prstGeom prst="rect">
            <a:avLst/>
          </a:prstGeom>
          <a:solidFill>
            <a:srgbClr val="DFDBC7"/>
          </a:solidFill>
          <a:ln w="25400" cap="flat" cmpd="dbl"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18000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ru-RU" sz="1600" b="0" i="0" u="none" strike="noStrike" kern="1200" cap="none" spc="0" normalizeH="0" baseline="0" noProof="0" dirty="0" smtClean="0">
              <a:ln>
                <a:noFill/>
              </a:ln>
              <a:solidFill>
                <a:schemeClr val="bg2">
                  <a:lumMod val="10000"/>
                </a:scheme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0762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86405"/>
            <a:ext cx="9144000" cy="6278642"/>
          </a:xfrm>
          <a:prstGeom prst="rect">
            <a:avLst/>
          </a:prstGeom>
          <a:noFill/>
        </p:spPr>
        <p:txBody>
          <a:bodyPr wrap="square" rtlCol="0">
            <a:spAutoFit/>
          </a:bodyPr>
          <a:lstStyle/>
          <a:p>
            <a:pPr algn="just"/>
            <a:r>
              <a:rPr lang="ru-RU" dirty="0" smtClean="0"/>
              <a:t>	</a:t>
            </a:r>
            <a:r>
              <a:rPr lang="ru-RU" sz="1800" dirty="0" smtClean="0"/>
              <a:t>1. Преемственность. Опора на традиции отечественного геометрического образования, заложенные еще в учебнике А.П. Киселева.</a:t>
            </a:r>
          </a:p>
          <a:p>
            <a:pPr algn="just"/>
            <a:r>
              <a:rPr lang="ru-RU" sz="1800" dirty="0"/>
              <a:t>	</a:t>
            </a:r>
            <a:r>
              <a:rPr lang="ru-RU" sz="1800" dirty="0" smtClean="0"/>
              <a:t>2. Включение в содержание учебника исторического материала.</a:t>
            </a:r>
          </a:p>
          <a:p>
            <a:pPr algn="just"/>
            <a:r>
              <a:rPr lang="ru-RU" sz="1800" dirty="0"/>
              <a:t>	</a:t>
            </a:r>
            <a:r>
              <a:rPr lang="ru-RU" sz="1800" dirty="0" smtClean="0"/>
              <a:t>3. Наглядность. Развитие геометрических представлений. Наличие большого числа рисунков, заданий на изображение геометрических фигур, проведение дополнительных построений.</a:t>
            </a:r>
          </a:p>
          <a:p>
            <a:pPr algn="just"/>
            <a:r>
              <a:rPr lang="ru-RU" sz="1800" dirty="0"/>
              <a:t>	4</a:t>
            </a:r>
            <a:r>
              <a:rPr lang="ru-RU" sz="1800" dirty="0" smtClean="0"/>
              <a:t>. Научность. Развитие логического мышления. Наличие большого числа задач на доказательство.</a:t>
            </a:r>
          </a:p>
          <a:p>
            <a:pPr algn="just"/>
            <a:r>
              <a:rPr lang="ru-RU" sz="1800" dirty="0"/>
              <a:t>	5</a:t>
            </a:r>
            <a:r>
              <a:rPr lang="ru-RU" sz="1800" dirty="0" smtClean="0"/>
              <a:t>. Доступность. Учёт возрастных и индивидуальных особенностей учащихся.</a:t>
            </a:r>
          </a:p>
          <a:p>
            <a:pPr algn="just"/>
            <a:r>
              <a:rPr lang="ru-RU" sz="1800" dirty="0"/>
              <a:t>	6</a:t>
            </a:r>
            <a:r>
              <a:rPr lang="ru-RU" sz="1800" dirty="0" smtClean="0"/>
              <a:t>. Систематичность. Опора последующего материала на предыдущий.</a:t>
            </a:r>
            <a:endParaRPr lang="ru-RU" sz="1800" dirty="0"/>
          </a:p>
          <a:p>
            <a:pPr algn="just"/>
            <a:r>
              <a:rPr lang="ru-RU" sz="1800" dirty="0"/>
              <a:t>	</a:t>
            </a:r>
            <a:r>
              <a:rPr lang="ru-RU" sz="1800" dirty="0" smtClean="0"/>
              <a:t>7. Последовательность. Расположение </a:t>
            </a:r>
            <a:r>
              <a:rPr lang="ru-RU" sz="1800" dirty="0"/>
              <a:t>материала </a:t>
            </a:r>
            <a:r>
              <a:rPr lang="ru-RU" sz="1800" dirty="0" smtClean="0"/>
              <a:t>от частного к общему, от </a:t>
            </a:r>
            <a:r>
              <a:rPr lang="ru-RU" sz="1800" dirty="0"/>
              <a:t>простого к </a:t>
            </a:r>
            <a:r>
              <a:rPr lang="ru-RU" sz="1800" dirty="0" smtClean="0"/>
              <a:t>сложному.</a:t>
            </a:r>
            <a:endParaRPr lang="ru-RU" sz="1800" dirty="0"/>
          </a:p>
          <a:p>
            <a:pPr algn="just"/>
            <a:r>
              <a:rPr lang="ru-RU" sz="1800" dirty="0" smtClean="0"/>
              <a:t>	8. </a:t>
            </a:r>
            <a:r>
              <a:rPr lang="ru-RU" sz="1800" dirty="0"/>
              <a:t>Практическая направленность. Наличие примеров и задач с практическим содержанием.</a:t>
            </a:r>
          </a:p>
          <a:p>
            <a:pPr algn="just"/>
            <a:r>
              <a:rPr lang="ru-RU" sz="1800" dirty="0" smtClean="0"/>
              <a:t>	9. </a:t>
            </a:r>
            <a:r>
              <a:rPr lang="ru-RU" sz="1800" dirty="0"/>
              <a:t>Ориентация на достижение результатов обучения, подготовку к ОГЭ и ЕГЭ по математике.</a:t>
            </a:r>
          </a:p>
          <a:p>
            <a:pPr algn="just"/>
            <a:r>
              <a:rPr lang="ru-RU" sz="1800" dirty="0" smtClean="0"/>
              <a:t>	10. Наличие дополнительного научно-популярного материала (со звёздочкой), для привлечение </a:t>
            </a:r>
            <a:r>
              <a:rPr lang="ru-RU" sz="1800" dirty="0"/>
              <a:t>школьников к исследовательской и проектной деятельностям</a:t>
            </a:r>
            <a:endParaRPr lang="ru-RU" sz="1800" dirty="0" smtClean="0"/>
          </a:p>
          <a:p>
            <a:pPr algn="just"/>
            <a:r>
              <a:rPr lang="ru-RU" sz="1800" dirty="0"/>
              <a:t>	</a:t>
            </a:r>
            <a:r>
              <a:rPr lang="ru-RU" sz="1800" dirty="0" smtClean="0"/>
              <a:t>11. Наличие презентаций, методических пособий, дополнительных сборников задач в открытом доступе.</a:t>
            </a:r>
          </a:p>
          <a:p>
            <a:pPr algn="just"/>
            <a:r>
              <a:rPr lang="ru-RU" sz="1800" dirty="0"/>
              <a:t>	</a:t>
            </a:r>
            <a:r>
              <a:rPr lang="ru-RU" sz="1800" dirty="0" smtClean="0"/>
              <a:t>12. Наличие пособий по использованию компьютерных программ в обучении геометрии.</a:t>
            </a:r>
            <a:endParaRPr lang="ru-RU" sz="1800" dirty="0"/>
          </a:p>
        </p:txBody>
      </p:sp>
      <p:sp>
        <p:nvSpPr>
          <p:cNvPr id="4" name="TextBox 3"/>
          <p:cNvSpPr txBox="1"/>
          <p:nvPr/>
        </p:nvSpPr>
        <p:spPr>
          <a:xfrm>
            <a:off x="0" y="29279"/>
            <a:ext cx="9143999" cy="461665"/>
          </a:xfrm>
          <a:prstGeom prst="rect">
            <a:avLst/>
          </a:prstGeom>
          <a:noFill/>
        </p:spPr>
        <p:txBody>
          <a:bodyPr wrap="square" rtlCol="0">
            <a:spAutoFit/>
          </a:bodyPr>
          <a:lstStyle/>
          <a:p>
            <a:pPr algn="ctr"/>
            <a:r>
              <a:rPr lang="ru-RU" dirty="0" smtClean="0">
                <a:solidFill>
                  <a:srgbClr val="FF0000"/>
                </a:solidFill>
              </a:rPr>
              <a:t>Особенности УМК по геометрии И.М. Смирновой и В.А. Смирнова</a:t>
            </a:r>
            <a:endParaRPr lang="ru-RU" dirty="0">
              <a:solidFill>
                <a:srgbClr val="FF0000"/>
              </a:solidFill>
            </a:endParaRPr>
          </a:p>
        </p:txBody>
      </p:sp>
    </p:spTree>
    <p:extLst>
      <p:ext uri="{BB962C8B-B14F-4D97-AF65-F5344CB8AC3E}">
        <p14:creationId xmlns:p14="http://schemas.microsoft.com/office/powerpoint/2010/main" val="36758379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339752" y="188640"/>
            <a:ext cx="3600400" cy="1224136"/>
          </a:xfrm>
          <a:prstGeom prst="rect">
            <a:avLst/>
          </a:prstGeom>
        </p:spPr>
        <p:txBody>
          <a:bodyP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chemeClr val="accent2">
                    <a:lumMod val="75000"/>
                  </a:schemeClr>
                </a:solidFill>
                <a:effectLst/>
                <a:uLnTx/>
                <a:uFillTx/>
                <a:latin typeface="Arial Black" pitchFamily="34" charset="0"/>
              </a:rPr>
              <a:t>Контактная </a:t>
            </a:r>
            <a:br>
              <a:rPr kumimoji="0" lang="ru-RU" sz="3200" b="0" i="0" u="none" strike="noStrike" kern="1200" cap="none" spc="0" normalizeH="0" baseline="0" noProof="0" dirty="0" smtClean="0">
                <a:ln>
                  <a:noFill/>
                </a:ln>
                <a:solidFill>
                  <a:schemeClr val="accent2">
                    <a:lumMod val="75000"/>
                  </a:schemeClr>
                </a:solidFill>
                <a:effectLst/>
                <a:uLnTx/>
                <a:uFillTx/>
                <a:latin typeface="Arial Black" pitchFamily="34" charset="0"/>
              </a:rPr>
            </a:br>
            <a:r>
              <a:rPr kumimoji="0" lang="ru-RU" sz="3200" b="0" i="0" u="none" strike="noStrike" kern="1200" cap="none" spc="0" normalizeH="0" baseline="0" noProof="0" dirty="0" smtClean="0">
                <a:ln>
                  <a:noFill/>
                </a:ln>
                <a:solidFill>
                  <a:schemeClr val="accent2">
                    <a:lumMod val="75000"/>
                  </a:schemeClr>
                </a:solidFill>
                <a:effectLst/>
                <a:uLnTx/>
                <a:uFillTx/>
                <a:latin typeface="Arial Black" pitchFamily="34" charset="0"/>
              </a:rPr>
              <a:t>информация</a:t>
            </a:r>
            <a:endPar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endParaRPr>
          </a:p>
        </p:txBody>
      </p:sp>
      <p:sp>
        <p:nvSpPr>
          <p:cNvPr id="10" name="TextBox 9"/>
          <p:cNvSpPr txBox="1"/>
          <p:nvPr/>
        </p:nvSpPr>
        <p:spPr>
          <a:xfrm>
            <a:off x="755576" y="1772816"/>
            <a:ext cx="7992888" cy="37240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smtClean="0">
                <a:ln>
                  <a:noFill/>
                </a:ln>
                <a:solidFill>
                  <a:sysClr val="windowText" lastClr="000000"/>
                </a:solidFill>
                <a:effectLst/>
                <a:uLnTx/>
                <a:uFillTx/>
              </a:rPr>
              <a:t>Издательство «Мнемозина»: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105043, Москва, ул. 6-я Парковая, д. 29 Б</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Тел.: 8 (499) 367–67–81</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rPr>
              <a:t>E-mail: </a:t>
            </a:r>
            <a:r>
              <a:rPr kumimoji="0" lang="en-US" b="0" i="0" u="none" strike="noStrike" kern="0" cap="none" spc="0" normalizeH="0" baseline="0" noProof="0" dirty="0" smtClean="0">
                <a:ln>
                  <a:noFill/>
                </a:ln>
                <a:solidFill>
                  <a:sysClr val="windowText" lastClr="000000"/>
                </a:solidFill>
                <a:effectLst/>
                <a:uLnTx/>
                <a:uFillTx/>
                <a:hlinkClick r:id="rId2"/>
              </a:rPr>
              <a:t>ioc@mnemozina.ru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Сайт:  </a:t>
            </a:r>
            <a:r>
              <a:rPr kumimoji="0" lang="en-US" b="0" i="0" u="none" strike="noStrike" kern="0" cap="none" spc="0" normalizeH="0" baseline="0" noProof="0" dirty="0" smtClean="0">
                <a:ln>
                  <a:noFill/>
                </a:ln>
                <a:solidFill>
                  <a:sysClr val="windowText" lastClr="000000"/>
                </a:solidFill>
                <a:effectLst/>
                <a:uLnTx/>
                <a:uFillTx/>
                <a:hlinkClick r:id="rId3"/>
              </a:rPr>
              <a:t>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smtClean="0">
                <a:ln>
                  <a:noFill/>
                </a:ln>
                <a:solidFill>
                  <a:sysClr val="windowText" lastClr="000000"/>
                </a:solidFill>
                <a:effectLst/>
                <a:uLnTx/>
                <a:uFillTx/>
              </a:rPr>
              <a:t>Интернет-магазин</a:t>
            </a:r>
            <a:r>
              <a:rPr kumimoji="0" lang="ru-RU" b="0" i="0" u="none" strike="noStrike" kern="0" cap="none" spc="0" normalizeH="0" baseline="0" noProof="0" dirty="0" smtClean="0">
                <a:ln>
                  <a:noFill/>
                </a:ln>
                <a:solidFill>
                  <a:sysClr val="windowText" lastClr="000000"/>
                </a:solidFill>
                <a:effectLst/>
                <a:uLnTx/>
                <a:uFillTx/>
              </a:rPr>
              <a:t>:</a:t>
            </a:r>
            <a:r>
              <a:rPr kumimoji="0" lang="ru-RU" b="0" i="0" u="none" strike="noStrike" kern="0" cap="none" spc="0" normalizeH="0" noProof="0" dirty="0" smtClean="0">
                <a:ln>
                  <a:noFill/>
                </a:ln>
                <a:solidFill>
                  <a:sysClr val="windowText" lastClr="000000"/>
                </a:solidFill>
                <a:effectLst/>
                <a:uLnTx/>
                <a:uFillTx/>
              </a:rPr>
              <a:t> </a:t>
            </a:r>
            <a:r>
              <a:rPr kumimoji="0" lang="ru-RU" b="0" i="0" u="none" strike="noStrike" kern="0" cap="none" spc="0" normalizeH="0" baseline="0" noProof="0" dirty="0" err="1" smtClean="0">
                <a:ln>
                  <a:noFill/>
                </a:ln>
                <a:solidFill>
                  <a:sysClr val="windowText" lastClr="000000"/>
                </a:solidFill>
                <a:effectLst/>
                <a:uLnTx/>
                <a:uFillTx/>
                <a:hlinkClick r:id="rId4"/>
              </a:rPr>
              <a:t>shop.mnemozina.ru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Торговый</a:t>
            </a:r>
            <a:r>
              <a:rPr kumimoji="0" lang="ru-RU" b="1" i="0" u="none" strike="noStrike" kern="0" cap="none" spc="0" normalizeH="0" baseline="0" noProof="0" dirty="0" smtClean="0">
                <a:ln>
                  <a:noFill/>
                </a:ln>
                <a:solidFill>
                  <a:sysClr val="windowText" lastClr="000000"/>
                </a:solidFill>
                <a:effectLst/>
                <a:uLnTx/>
                <a:uFillTx/>
              </a:rPr>
              <a:t> дом</a:t>
            </a:r>
            <a:r>
              <a:rPr kumimoji="0" lang="ru-RU" b="0" i="0" u="none" strike="noStrike" kern="0" cap="none" spc="0" normalizeH="0" baseline="0" noProof="0" dirty="0" smtClean="0">
                <a:ln>
                  <a:noFill/>
                </a:ln>
                <a:solidFill>
                  <a:sysClr val="windowText" lastClr="000000"/>
                </a:solidFill>
                <a:effectLst/>
                <a:uLnTx/>
                <a:uFillTx/>
              </a:rPr>
              <a:t>:</a:t>
            </a:r>
            <a:r>
              <a:rPr kumimoji="0" lang="en-US"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rPr>
              <a:t>E-mail</a:t>
            </a:r>
            <a:r>
              <a:rPr kumimoji="0" lang="ru-RU" b="0" i="0" u="none" strike="noStrike" kern="0" cap="none" spc="0" normalizeH="0" baseline="0" noProof="0" dirty="0" smtClean="0">
                <a:ln>
                  <a:noFill/>
                </a:ln>
                <a:solidFill>
                  <a:sysClr val="windowText" lastClr="000000"/>
                </a:solidFill>
                <a:effectLst/>
                <a:uLnTx/>
                <a:uFillTx/>
              </a:rPr>
              <a:t>: </a:t>
            </a:r>
            <a:r>
              <a:rPr kumimoji="0" lang="ru-RU" b="0" i="0" u="none" strike="noStrike" kern="0" cap="none" spc="0" normalizeH="0" baseline="0" noProof="0" dirty="0" err="1" smtClean="0">
                <a:ln>
                  <a:noFill/>
                </a:ln>
                <a:solidFill>
                  <a:sysClr val="windowText" lastClr="000000"/>
                </a:solidFill>
                <a:effectLst/>
                <a:uLnTx/>
                <a:uFillTx/>
                <a:hlinkClick r:id="rId5"/>
              </a:rPr>
              <a:t>td@mnemozina.ru</a:t>
            </a:r>
            <a:endParaRPr kumimoji="0" lang="ru-RU"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smtClean="0">
                <a:ln>
                  <a:noFill/>
                </a:ln>
                <a:solidFill>
                  <a:sysClr val="windowText" lastClr="000000"/>
                </a:solidFill>
                <a:effectLst/>
                <a:uLnTx/>
                <a:uFillTx/>
              </a:rPr>
              <a:t>Тел.:  8 (495) 644–20–26</a:t>
            </a:r>
          </a:p>
          <a:p>
            <a:pPr marL="0" marR="0" lvl="0" indent="0" defTabSz="914400" eaLnBrk="1" fontAlgn="auto" latinLnBrk="0" hangingPunct="1">
              <a:lnSpc>
                <a:spcPct val="100000"/>
              </a:lnSpc>
              <a:spcBef>
                <a:spcPts val="60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Электронные формы учебников </a:t>
            </a:r>
            <a:r>
              <a:rPr kumimoji="0" lang="ru-RU" b="0" i="0" u="none" strike="noStrike" kern="0" cap="none" spc="0" normalizeH="0" baseline="0" noProof="0" dirty="0" smtClean="0">
                <a:ln>
                  <a:noFill/>
                </a:ln>
                <a:solidFill>
                  <a:sysClr val="windowText" lastClr="000000"/>
                </a:solidFill>
                <a:effectLst/>
                <a:uLnTx/>
                <a:uFillTx/>
              </a:rPr>
              <a:t>и пособий представлены на сайте </a:t>
            </a:r>
          </a:p>
          <a:p>
            <a:pPr marL="0" marR="0" lvl="0" indent="0" defTabSz="914400" eaLnBrk="1" fontAlgn="auto" latinLnBrk="0" hangingPunct="1">
              <a:lnSpc>
                <a:spcPct val="100000"/>
              </a:lnSpc>
              <a:spcAft>
                <a:spcPts val="0"/>
              </a:spcAft>
              <a:buClrTx/>
              <a:buSzTx/>
              <a:buFontTx/>
              <a:buNone/>
              <a:tabLst/>
              <a:defRPr/>
            </a:pPr>
            <a:r>
              <a:rPr kumimoji="0" lang="ru-RU" b="1" i="0" u="none" strike="noStrike" kern="0" cap="none" spc="0" normalizeH="0" baseline="0" noProof="0" dirty="0" smtClean="0">
                <a:ln>
                  <a:noFill/>
                </a:ln>
                <a:solidFill>
                  <a:sysClr val="windowText" lastClr="000000"/>
                </a:solidFill>
                <a:effectLst/>
                <a:uLnTx/>
                <a:uFillTx/>
              </a:rPr>
              <a:t>«Школа в кармане»</a:t>
            </a:r>
            <a:r>
              <a:rPr kumimoji="0" lang="ru-RU" b="0" i="0" u="none" strike="noStrike" kern="0" cap="none" spc="0" normalizeH="0" baseline="0" noProof="0" dirty="0" smtClean="0">
                <a:ln>
                  <a:noFill/>
                </a:ln>
                <a:solidFill>
                  <a:sysClr val="windowText" lastClr="000000"/>
                </a:solidFill>
                <a:effectLst/>
                <a:uLnTx/>
                <a:uFillTx/>
              </a:rPr>
              <a:t>:</a:t>
            </a:r>
            <a:r>
              <a:rPr kumimoji="0" lang="ru-RU" b="0" i="0" u="none" strike="noStrike" kern="0" cap="none" spc="0" normalizeH="0" noProof="0" dirty="0" smtClean="0">
                <a:ln>
                  <a:noFill/>
                </a:ln>
                <a:solidFill>
                  <a:sysClr val="windowText" lastClr="000000"/>
                </a:solidFill>
                <a:effectLst/>
                <a:uLnTx/>
                <a:uFillTx/>
              </a:rPr>
              <a:t> </a:t>
            </a:r>
            <a:endParaRPr kumimoji="0" lang="en-US" b="0" i="0" u="none" strike="noStrike" kern="0" cap="none" spc="0" normalizeH="0" noProof="0" dirty="0" smtClean="0">
              <a:ln>
                <a:noFill/>
              </a:ln>
              <a:solidFill>
                <a:sysClr val="windowText" lastClr="000000"/>
              </a:solidFill>
              <a:effectLst/>
              <a:uLnTx/>
              <a:uFillTx/>
            </a:endParaRPr>
          </a:p>
          <a:p>
            <a:pPr marL="0" marR="0" lvl="0" indent="0" defTabSz="914400" eaLnBrk="1" fontAlgn="auto" latinLnBrk="0" hangingPunct="1">
              <a:lnSpc>
                <a:spcPct val="100000"/>
              </a:lnSpc>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hlinkClick r:id="rId6"/>
              </a:rPr>
              <a:t>http://pocketschool.ru</a:t>
            </a:r>
            <a:endParaRPr kumimoji="0" lang="ru-RU" b="0" i="0" u="none" strike="noStrike" kern="0" cap="none" spc="0" normalizeH="0" baseline="0" noProof="0" dirty="0" smtClean="0">
              <a:ln>
                <a:noFill/>
              </a:ln>
              <a:solidFill>
                <a:sysClr val="windowText" lastClr="000000"/>
              </a:solidFill>
              <a:effectLst/>
              <a:uLnTx/>
              <a:uFillTx/>
            </a:endParaRPr>
          </a:p>
        </p:txBody>
      </p:sp>
      <p:pic>
        <p:nvPicPr>
          <p:cNvPr id="11" name="Рисунок 10" descr="Mnemozina_LOGOTYPE_RED.png"/>
          <p:cNvPicPr>
            <a:picLocks noChangeAspect="1"/>
          </p:cNvPicPr>
          <p:nvPr/>
        </p:nvPicPr>
        <p:blipFill>
          <a:blip r:embed="rId7" cstate="print"/>
          <a:stretch>
            <a:fillRect/>
          </a:stretch>
        </p:blipFill>
        <p:spPr>
          <a:xfrm>
            <a:off x="827584" y="116632"/>
            <a:ext cx="1296144" cy="1236520"/>
          </a:xfrm>
          <a:prstGeom prst="rect">
            <a:avLst/>
          </a:prstGeom>
        </p:spPr>
      </p:pic>
    </p:spTree>
    <p:extLst>
      <p:ext uri="{BB962C8B-B14F-4D97-AF65-F5344CB8AC3E}">
        <p14:creationId xmlns:p14="http://schemas.microsoft.com/office/powerpoint/2010/main" val="3897627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95325" y="506106"/>
            <a:ext cx="7772400" cy="457200"/>
          </a:xfrm>
        </p:spPr>
        <p:txBody>
          <a:bodyPr/>
          <a:lstStyle/>
          <a:p>
            <a:pPr eaLnBrk="1" hangingPunct="1"/>
            <a:r>
              <a:rPr lang="ru-RU" sz="2800" dirty="0" smtClean="0">
                <a:solidFill>
                  <a:srgbClr val="FF3300"/>
                </a:solidFill>
              </a:rPr>
              <a:t>Аксиоматический метод</a:t>
            </a:r>
          </a:p>
        </p:txBody>
      </p:sp>
      <p:sp>
        <p:nvSpPr>
          <p:cNvPr id="5123" name="Text Box 9"/>
          <p:cNvSpPr txBox="1">
            <a:spLocks noChangeArrowheads="1"/>
          </p:cNvSpPr>
          <p:nvPr/>
        </p:nvSpPr>
        <p:spPr bwMode="auto">
          <a:xfrm>
            <a:off x="-29183" y="1002950"/>
            <a:ext cx="91440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2800" dirty="0"/>
              <a:t>	</a:t>
            </a:r>
            <a:r>
              <a:rPr lang="ru-RU" dirty="0"/>
              <a:t>Идея аксиоматического построения геометрии, предложенная и реализованная Евклидом, состоит в том, что если мы не можем определить, что представляет собой исследуемый объект, то следует определить его свойства, выделить существенные признаки объекта и абстрагироваться от несущественных. Эти свойства называются </a:t>
            </a:r>
            <a:r>
              <a:rPr lang="ru-RU" b="1" i="1" dirty="0"/>
              <a:t>аксиомами</a:t>
            </a:r>
            <a:r>
              <a:rPr lang="ru-RU" dirty="0"/>
              <a:t>, что в переводе с греческо­го языка означает “достойное признания, не вызывающее сомнения”.</a:t>
            </a:r>
          </a:p>
          <a:p>
            <a:pPr algn="just" eaLnBrk="1" hangingPunct="1"/>
            <a:r>
              <a:rPr lang="ru-RU" dirty="0"/>
              <a:t>	Например, фигуры шахматного слона могут быть сделаны из разных материалов, иметь разную форму, быть непохожими на настоящих слонов. Все эти признаки не являются для них существенными. Существенными являются правила (аксиомы), по которым они могут передвигаться по шахматной доске.</a:t>
            </a:r>
          </a:p>
        </p:txBody>
      </p:sp>
      <p:sp>
        <p:nvSpPr>
          <p:cNvPr id="4" name="Rectangle 1026"/>
          <p:cNvSpPr txBox="1">
            <a:spLocks noChangeArrowheads="1"/>
          </p:cNvSpPr>
          <p:nvPr/>
        </p:nvSpPr>
        <p:spPr bwMode="auto">
          <a:xfrm>
            <a:off x="0" y="1"/>
            <a:ext cx="9144000" cy="4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ru-RU" sz="3200" dirty="0" smtClean="0">
                <a:solidFill>
                  <a:srgbClr val="FF0000"/>
                </a:solidFill>
              </a:rPr>
              <a:t>Научность и доступность</a:t>
            </a:r>
          </a:p>
        </p:txBody>
      </p:sp>
    </p:spTree>
    <p:extLst>
      <p:ext uri="{BB962C8B-B14F-4D97-AF65-F5344CB8AC3E}">
        <p14:creationId xmlns:p14="http://schemas.microsoft.com/office/powerpoint/2010/main" val="2408899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4450"/>
            <a:ext cx="7772400" cy="457200"/>
          </a:xfrm>
        </p:spPr>
        <p:txBody>
          <a:bodyPr/>
          <a:lstStyle/>
          <a:p>
            <a:pPr eaLnBrk="1" hangingPunct="1"/>
            <a:r>
              <a:rPr lang="ru-RU" sz="2800" dirty="0" smtClean="0">
                <a:solidFill>
                  <a:srgbClr val="FF3300"/>
                </a:solidFill>
              </a:rPr>
              <a:t>Теоремы и доказательства</a:t>
            </a:r>
          </a:p>
        </p:txBody>
      </p:sp>
      <p:sp>
        <p:nvSpPr>
          <p:cNvPr id="6147" name="Text Box 9"/>
          <p:cNvSpPr txBox="1">
            <a:spLocks noChangeArrowheads="1"/>
          </p:cNvSpPr>
          <p:nvPr/>
        </p:nvSpPr>
        <p:spPr bwMode="auto">
          <a:xfrm>
            <a:off x="9525" y="476250"/>
            <a:ext cx="91440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Каждая наука имеет свои определенные правила. В жизни также приходится иметь дело с теми или иными правилами. Например, различные игры ос­новываются на правилах. При работе с компьютером руководству­ются определенными правилами. Свод законов, регулирующих деятельность человека в той или иной области, также представляет собой набор правил.</a:t>
            </a:r>
          </a:p>
          <a:p>
            <a:pPr algn="just" eaLnBrk="1" hangingPunct="1"/>
            <a:r>
              <a:rPr lang="ru-RU" dirty="0"/>
              <a:t>	Аналогичным образом, аксиомы геометрии можно рассматривать как правила игры в гео­метрию. Используя аксиомы, путем логических рассуждений, выводятся (дока­зываются) свойства геометрических фигур, называемые </a:t>
            </a:r>
            <a:r>
              <a:rPr lang="ru-RU" b="1" i="1" dirty="0"/>
              <a:t>теоремами</a:t>
            </a:r>
            <a:r>
              <a:rPr lang="ru-RU" dirty="0"/>
              <a:t>. Особую роль при этом играют логические рассуждения – </a:t>
            </a:r>
            <a:r>
              <a:rPr lang="ru-RU" b="1" i="1" dirty="0"/>
              <a:t>доказательства</a:t>
            </a:r>
            <a:r>
              <a:rPr lang="ru-RU" dirty="0"/>
              <a:t>. Несмотря на то, что некоторые свойства геометрических фигур могут показаться вытекающими из рисунка, тем не менее, они нуждаются в доказательстве. Рисунок помогает найти доказательство, но не заменяет его.</a:t>
            </a:r>
          </a:p>
        </p:txBody>
      </p:sp>
    </p:spTree>
    <p:extLst>
      <p:ext uri="{BB962C8B-B14F-4D97-AF65-F5344CB8AC3E}">
        <p14:creationId xmlns:p14="http://schemas.microsoft.com/office/powerpoint/2010/main" val="2981721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4450"/>
            <a:ext cx="7772400" cy="457200"/>
          </a:xfrm>
        </p:spPr>
        <p:txBody>
          <a:bodyPr/>
          <a:lstStyle/>
          <a:p>
            <a:pPr eaLnBrk="1" hangingPunct="1"/>
            <a:r>
              <a:rPr lang="ru-RU" sz="2800" dirty="0" smtClean="0">
                <a:solidFill>
                  <a:srgbClr val="FF3300"/>
                </a:solidFill>
              </a:rPr>
              <a:t>Аксиомы в учебнике А.В. Погорелова</a:t>
            </a:r>
          </a:p>
        </p:txBody>
      </p:sp>
      <p:pic>
        <p:nvPicPr>
          <p:cNvPr id="2" name="Рисунок 1"/>
          <p:cNvPicPr>
            <a:picLocks noChangeAspect="1"/>
          </p:cNvPicPr>
          <p:nvPr/>
        </p:nvPicPr>
        <p:blipFill>
          <a:blip r:embed="rId3"/>
          <a:stretch>
            <a:fillRect/>
          </a:stretch>
        </p:blipFill>
        <p:spPr>
          <a:xfrm>
            <a:off x="1599785" y="501650"/>
            <a:ext cx="5944430" cy="1238423"/>
          </a:xfrm>
          <a:prstGeom prst="rect">
            <a:avLst/>
          </a:prstGeom>
        </p:spPr>
      </p:pic>
      <p:pic>
        <p:nvPicPr>
          <p:cNvPr id="3" name="Рисунок 2"/>
          <p:cNvPicPr>
            <a:picLocks noChangeAspect="1"/>
          </p:cNvPicPr>
          <p:nvPr/>
        </p:nvPicPr>
        <p:blipFill>
          <a:blip r:embed="rId4"/>
          <a:stretch>
            <a:fillRect/>
          </a:stretch>
        </p:blipFill>
        <p:spPr>
          <a:xfrm>
            <a:off x="1623601" y="1740073"/>
            <a:ext cx="5896798" cy="628738"/>
          </a:xfrm>
          <a:prstGeom prst="rect">
            <a:avLst/>
          </a:prstGeom>
        </p:spPr>
      </p:pic>
      <p:pic>
        <p:nvPicPr>
          <p:cNvPr id="4" name="Рисунок 3"/>
          <p:cNvPicPr>
            <a:picLocks noChangeAspect="1"/>
          </p:cNvPicPr>
          <p:nvPr/>
        </p:nvPicPr>
        <p:blipFill>
          <a:blip r:embed="rId5"/>
          <a:stretch>
            <a:fillRect/>
          </a:stretch>
        </p:blipFill>
        <p:spPr>
          <a:xfrm>
            <a:off x="1647417" y="2368811"/>
            <a:ext cx="5896798" cy="762106"/>
          </a:xfrm>
          <a:prstGeom prst="rect">
            <a:avLst/>
          </a:prstGeom>
        </p:spPr>
      </p:pic>
      <p:pic>
        <p:nvPicPr>
          <p:cNvPr id="5" name="Рисунок 4"/>
          <p:cNvPicPr>
            <a:picLocks noChangeAspect="1"/>
          </p:cNvPicPr>
          <p:nvPr/>
        </p:nvPicPr>
        <p:blipFill>
          <a:blip r:embed="rId6"/>
          <a:stretch>
            <a:fillRect/>
          </a:stretch>
        </p:blipFill>
        <p:spPr>
          <a:xfrm>
            <a:off x="1599785" y="3171789"/>
            <a:ext cx="5944430" cy="514422"/>
          </a:xfrm>
          <a:prstGeom prst="rect">
            <a:avLst/>
          </a:prstGeom>
        </p:spPr>
      </p:pic>
      <p:pic>
        <p:nvPicPr>
          <p:cNvPr id="6" name="Рисунок 5"/>
          <p:cNvPicPr>
            <a:picLocks noChangeAspect="1"/>
          </p:cNvPicPr>
          <p:nvPr/>
        </p:nvPicPr>
        <p:blipFill>
          <a:blip r:embed="rId7"/>
          <a:stretch>
            <a:fillRect/>
          </a:stretch>
        </p:blipFill>
        <p:spPr>
          <a:xfrm>
            <a:off x="1623601" y="3429000"/>
            <a:ext cx="5896798" cy="1295581"/>
          </a:xfrm>
          <a:prstGeom prst="rect">
            <a:avLst/>
          </a:prstGeom>
        </p:spPr>
      </p:pic>
      <p:pic>
        <p:nvPicPr>
          <p:cNvPr id="7" name="Рисунок 6"/>
          <p:cNvPicPr>
            <a:picLocks noChangeAspect="1"/>
          </p:cNvPicPr>
          <p:nvPr/>
        </p:nvPicPr>
        <p:blipFill>
          <a:blip r:embed="rId8"/>
          <a:stretch>
            <a:fillRect/>
          </a:stretch>
        </p:blipFill>
        <p:spPr>
          <a:xfrm>
            <a:off x="1599785" y="4562633"/>
            <a:ext cx="5915851" cy="1590897"/>
          </a:xfrm>
          <a:prstGeom prst="rect">
            <a:avLst/>
          </a:prstGeom>
        </p:spPr>
      </p:pic>
      <p:pic>
        <p:nvPicPr>
          <p:cNvPr id="8" name="Рисунок 7"/>
          <p:cNvPicPr>
            <a:picLocks noChangeAspect="1"/>
          </p:cNvPicPr>
          <p:nvPr/>
        </p:nvPicPr>
        <p:blipFill>
          <a:blip r:embed="rId9"/>
          <a:stretch>
            <a:fillRect/>
          </a:stretch>
        </p:blipFill>
        <p:spPr>
          <a:xfrm>
            <a:off x="1595022" y="6010157"/>
            <a:ext cx="5896798" cy="847843"/>
          </a:xfrm>
          <a:prstGeom prst="rect">
            <a:avLst/>
          </a:prstGeom>
        </p:spPr>
      </p:pic>
    </p:spTree>
    <p:extLst>
      <p:ext uri="{BB962C8B-B14F-4D97-AF65-F5344CB8AC3E}">
        <p14:creationId xmlns:p14="http://schemas.microsoft.com/office/powerpoint/2010/main" val="2131277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4450"/>
            <a:ext cx="9144000" cy="928338"/>
          </a:xfrm>
        </p:spPr>
        <p:txBody>
          <a:bodyPr/>
          <a:lstStyle/>
          <a:p>
            <a:pPr algn="just" eaLnBrk="1" hangingPunct="1"/>
            <a:r>
              <a:rPr lang="ru-RU" sz="2400" dirty="0" smtClean="0">
                <a:solidFill>
                  <a:schemeClr val="tx1"/>
                </a:solidFill>
              </a:rPr>
              <a:t>	В учебнике </a:t>
            </a:r>
            <a:r>
              <a:rPr lang="ru-RU" sz="2400" dirty="0" err="1" smtClean="0">
                <a:solidFill>
                  <a:schemeClr val="tx1"/>
                </a:solidFill>
              </a:rPr>
              <a:t>Л.С.Атанасяна</a:t>
            </a:r>
            <a:r>
              <a:rPr lang="ru-RU" sz="2400" dirty="0" smtClean="0">
                <a:solidFill>
                  <a:schemeClr val="tx1"/>
                </a:solidFill>
              </a:rPr>
              <a:t> и др. об аксиомах говорится в пункте 27, где формулируются следующие аксиомы.</a:t>
            </a:r>
          </a:p>
        </p:txBody>
      </p:sp>
      <p:sp>
        <p:nvSpPr>
          <p:cNvPr id="7" name="Rectangle 2"/>
          <p:cNvSpPr txBox="1">
            <a:spLocks noChangeArrowheads="1"/>
          </p:cNvSpPr>
          <p:nvPr/>
        </p:nvSpPr>
        <p:spPr bwMode="auto">
          <a:xfrm>
            <a:off x="-9728" y="4573474"/>
            <a:ext cx="9144000" cy="116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just"/>
            <a:r>
              <a:rPr lang="ru-RU" sz="2400" kern="0" dirty="0" smtClean="0">
                <a:solidFill>
                  <a:schemeClr val="tx1"/>
                </a:solidFill>
              </a:rPr>
              <a:t>	Полный список аксиом приведён в приложении. В частности, там формулируются семь аксиом, относящиеся к наложению.</a:t>
            </a:r>
          </a:p>
        </p:txBody>
      </p:sp>
      <p:pic>
        <p:nvPicPr>
          <p:cNvPr id="6" name="Рисунок 5"/>
          <p:cNvPicPr>
            <a:picLocks noChangeAspect="1"/>
          </p:cNvPicPr>
          <p:nvPr/>
        </p:nvPicPr>
        <p:blipFill>
          <a:blip r:embed="rId3"/>
          <a:stretch>
            <a:fillRect/>
          </a:stretch>
        </p:blipFill>
        <p:spPr>
          <a:xfrm>
            <a:off x="1816647" y="973595"/>
            <a:ext cx="5819535" cy="591972"/>
          </a:xfrm>
          <a:prstGeom prst="rect">
            <a:avLst/>
          </a:prstGeom>
        </p:spPr>
      </p:pic>
      <p:pic>
        <p:nvPicPr>
          <p:cNvPr id="8" name="Рисунок 7"/>
          <p:cNvPicPr>
            <a:picLocks noChangeAspect="1"/>
          </p:cNvPicPr>
          <p:nvPr/>
        </p:nvPicPr>
        <p:blipFill>
          <a:blip r:embed="rId4"/>
          <a:stretch>
            <a:fillRect/>
          </a:stretch>
        </p:blipFill>
        <p:spPr>
          <a:xfrm>
            <a:off x="1835696" y="1593572"/>
            <a:ext cx="5768788" cy="890300"/>
          </a:xfrm>
          <a:prstGeom prst="rect">
            <a:avLst/>
          </a:prstGeom>
        </p:spPr>
      </p:pic>
      <p:pic>
        <p:nvPicPr>
          <p:cNvPr id="10" name="Рисунок 9"/>
          <p:cNvPicPr>
            <a:picLocks noChangeAspect="1"/>
          </p:cNvPicPr>
          <p:nvPr/>
        </p:nvPicPr>
        <p:blipFill>
          <a:blip r:embed="rId5"/>
          <a:stretch>
            <a:fillRect/>
          </a:stretch>
        </p:blipFill>
        <p:spPr>
          <a:xfrm>
            <a:off x="1800590" y="2628519"/>
            <a:ext cx="5804477" cy="872034"/>
          </a:xfrm>
          <a:prstGeom prst="rect">
            <a:avLst/>
          </a:prstGeom>
        </p:spPr>
      </p:pic>
      <p:pic>
        <p:nvPicPr>
          <p:cNvPr id="11" name="Рисунок 10"/>
          <p:cNvPicPr>
            <a:picLocks noChangeAspect="1"/>
          </p:cNvPicPr>
          <p:nvPr/>
        </p:nvPicPr>
        <p:blipFill>
          <a:blip r:embed="rId6"/>
          <a:stretch>
            <a:fillRect/>
          </a:stretch>
        </p:blipFill>
        <p:spPr>
          <a:xfrm>
            <a:off x="1835696" y="3645200"/>
            <a:ext cx="5822026" cy="914889"/>
          </a:xfrm>
          <a:prstGeom prst="rect">
            <a:avLst/>
          </a:prstGeom>
        </p:spPr>
      </p:pic>
      <p:sp>
        <p:nvSpPr>
          <p:cNvPr id="13" name="Rectangle 2"/>
          <p:cNvSpPr txBox="1">
            <a:spLocks noChangeArrowheads="1"/>
          </p:cNvSpPr>
          <p:nvPr/>
        </p:nvSpPr>
        <p:spPr bwMode="auto">
          <a:xfrm>
            <a:off x="-9728" y="5676823"/>
            <a:ext cx="9144000" cy="116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just"/>
            <a:r>
              <a:rPr lang="ru-RU" sz="2400" kern="0" dirty="0" smtClean="0">
                <a:solidFill>
                  <a:schemeClr val="tx1"/>
                </a:solidFill>
              </a:rPr>
              <a:t>	Таким образом, доказательства теорем и свойств, предшествующих пункту 27 в этом учебнике, опираются на наглядные представления.</a:t>
            </a:r>
          </a:p>
        </p:txBody>
      </p:sp>
    </p:spTree>
    <p:extLst>
      <p:ext uri="{BB962C8B-B14F-4D97-AF65-F5344CB8AC3E}">
        <p14:creationId xmlns:p14="http://schemas.microsoft.com/office/powerpoint/2010/main" val="2594080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500" y="116632"/>
            <a:ext cx="9144000" cy="33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ru-RU" sz="2400" kern="0" dirty="0" smtClean="0">
                <a:solidFill>
                  <a:srgbClr val="FF0000"/>
                </a:solidFill>
              </a:rPr>
              <a:t>Пример</a:t>
            </a:r>
            <a:r>
              <a:rPr lang="en-US" sz="2400" kern="0" dirty="0" smtClean="0">
                <a:solidFill>
                  <a:srgbClr val="FF0000"/>
                </a:solidFill>
              </a:rPr>
              <a:t> </a:t>
            </a:r>
            <a:r>
              <a:rPr lang="ru-RU" sz="2400" kern="0" dirty="0" smtClean="0">
                <a:solidFill>
                  <a:srgbClr val="FF0000"/>
                </a:solidFill>
              </a:rPr>
              <a:t>доказательства одного из первых утверждений 7-го класса</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92696"/>
            <a:ext cx="7480299" cy="575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539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0" y="0"/>
            <a:ext cx="9144000" cy="690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marL="0" algn="ctr">
              <a:spcBef>
                <a:spcPts val="0"/>
              </a:spcBef>
            </a:pPr>
            <a:r>
              <a:rPr lang="ru-RU" sz="1400" b="1" dirty="0" smtClean="0"/>
              <a:t>СОДЕРЖАНИЕ НАШЕГО УЧЕБНИКА ГЕОМЕТРИИ 7-9 (7 класс)</a:t>
            </a:r>
            <a:endParaRPr lang="en-US" sz="1400" b="1" dirty="0" smtClean="0"/>
          </a:p>
          <a:p>
            <a:pPr marL="0" algn="just">
              <a:spcBef>
                <a:spcPts val="0"/>
              </a:spcBef>
            </a:pPr>
            <a:r>
              <a:rPr lang="ru-RU" sz="1300" b="1" dirty="0">
                <a:cs typeface="Times New Roman" charset="0"/>
              </a:rPr>
              <a:t>ГЛАВА </a:t>
            </a:r>
            <a:r>
              <a:rPr lang="en-US" sz="1300" b="1" dirty="0">
                <a:cs typeface="Times New Roman" charset="0"/>
              </a:rPr>
              <a:t>I</a:t>
            </a:r>
            <a:r>
              <a:rPr lang="ru-RU" sz="1300" b="1" dirty="0">
                <a:cs typeface="Times New Roman" charset="0"/>
              </a:rPr>
              <a:t>. НАЧАЛА ГЕОМЕТРИИ</a:t>
            </a:r>
            <a:endParaRPr lang="ru-RU" sz="1300" b="1" dirty="0"/>
          </a:p>
          <a:p>
            <a:pPr marL="0" algn="just">
              <a:spcBef>
                <a:spcPts val="0"/>
              </a:spcBef>
            </a:pPr>
            <a:r>
              <a:rPr lang="ru-RU" sz="1300" dirty="0">
                <a:cs typeface="Times New Roman" charset="0"/>
              </a:rPr>
              <a:t>1. Основные геометрические фигуры                                                       </a:t>
            </a:r>
            <a:endParaRPr lang="en-US" sz="1300" dirty="0">
              <a:cs typeface="Times New Roman" charset="0"/>
            </a:endParaRPr>
          </a:p>
          <a:p>
            <a:pPr marL="0" algn="just">
              <a:spcBef>
                <a:spcPts val="0"/>
              </a:spcBef>
            </a:pPr>
            <a:r>
              <a:rPr lang="ru-RU" sz="1300" dirty="0">
                <a:cs typeface="Times New Roman" charset="0"/>
              </a:rPr>
              <a:t>2. Отрезок и луч                                                                                     </a:t>
            </a:r>
            <a:endParaRPr lang="en-US" sz="1300" dirty="0">
              <a:cs typeface="Times New Roman" charset="0"/>
            </a:endParaRPr>
          </a:p>
          <a:p>
            <a:pPr marL="0" algn="just">
              <a:spcBef>
                <a:spcPts val="0"/>
              </a:spcBef>
            </a:pPr>
            <a:r>
              <a:rPr lang="ru-RU" sz="1300" dirty="0">
                <a:cs typeface="Times New Roman" charset="0"/>
              </a:rPr>
              <a:t>3. Измерение длин отрезков                                                                    </a:t>
            </a:r>
            <a:endParaRPr lang="en-US" sz="1300" dirty="0">
              <a:cs typeface="Times New Roman" charset="0"/>
            </a:endParaRPr>
          </a:p>
          <a:p>
            <a:pPr marL="0" algn="just">
              <a:spcBef>
                <a:spcPts val="0"/>
              </a:spcBef>
            </a:pPr>
            <a:r>
              <a:rPr lang="ru-RU" sz="1300" dirty="0">
                <a:cs typeface="Times New Roman" charset="0"/>
              </a:rPr>
              <a:t>4. Полуплоскость и угол                                                                         </a:t>
            </a:r>
            <a:endParaRPr lang="en-US" sz="1300" dirty="0">
              <a:cs typeface="Times New Roman" charset="0"/>
            </a:endParaRPr>
          </a:p>
          <a:p>
            <a:pPr marL="0" algn="just">
              <a:spcBef>
                <a:spcPts val="0"/>
              </a:spcBef>
            </a:pPr>
            <a:r>
              <a:rPr lang="ru-RU" sz="1300" dirty="0">
                <a:cs typeface="Times New Roman" charset="0"/>
              </a:rPr>
              <a:t>5. Измерение величин углов                                                                    </a:t>
            </a:r>
            <a:endParaRPr lang="en-US" sz="1300" dirty="0">
              <a:cs typeface="Times New Roman" charset="0"/>
            </a:endParaRPr>
          </a:p>
          <a:p>
            <a:pPr marL="0" algn="just">
              <a:spcBef>
                <a:spcPts val="0"/>
              </a:spcBef>
            </a:pPr>
            <a:r>
              <a:rPr lang="ru-RU" sz="1300" dirty="0">
                <a:cs typeface="Times New Roman" charset="0"/>
              </a:rPr>
              <a:t>6. Ломаные и многоугольники                                                                 </a:t>
            </a:r>
            <a:endParaRPr lang="en-US" sz="1300" dirty="0">
              <a:cs typeface="Times New Roman" charset="0"/>
            </a:endParaRPr>
          </a:p>
          <a:p>
            <a:pPr marL="0" algn="just">
              <a:spcBef>
                <a:spcPts val="0"/>
              </a:spcBef>
            </a:pPr>
            <a:r>
              <a:rPr lang="en-US" sz="1300" b="1" dirty="0">
                <a:cs typeface="Times New Roman" charset="0"/>
              </a:rPr>
              <a:t> </a:t>
            </a:r>
            <a:r>
              <a:rPr lang="ru-RU" sz="1300" b="1" dirty="0">
                <a:cs typeface="Times New Roman" charset="0"/>
              </a:rPr>
              <a:t>ГЛАВА </a:t>
            </a:r>
            <a:r>
              <a:rPr lang="en-US" sz="1300" b="1" dirty="0">
                <a:cs typeface="Times New Roman" charset="0"/>
              </a:rPr>
              <a:t>II</a:t>
            </a:r>
            <a:r>
              <a:rPr lang="ru-RU" sz="1300" b="1" dirty="0">
                <a:cs typeface="Times New Roman" charset="0"/>
              </a:rPr>
              <a:t>. РАВЕНСТВО ТРЕУГОЛЬНИКОВ</a:t>
            </a:r>
            <a:endParaRPr lang="en-US" sz="1300" dirty="0">
              <a:cs typeface="Times New Roman" charset="0"/>
            </a:endParaRPr>
          </a:p>
          <a:p>
            <a:pPr marL="0" algn="just">
              <a:spcBef>
                <a:spcPts val="0"/>
              </a:spcBef>
            </a:pPr>
            <a:r>
              <a:rPr lang="ru-RU" sz="1300" dirty="0">
                <a:cs typeface="Times New Roman" charset="0"/>
              </a:rPr>
              <a:t>7. Треугольники                                                                                      </a:t>
            </a:r>
            <a:endParaRPr lang="en-US" sz="1300" dirty="0">
              <a:cs typeface="Times New Roman" charset="0"/>
            </a:endParaRPr>
          </a:p>
          <a:p>
            <a:pPr marL="0" algn="just">
              <a:spcBef>
                <a:spcPts val="0"/>
              </a:spcBef>
            </a:pPr>
            <a:r>
              <a:rPr lang="ru-RU" sz="1300" dirty="0">
                <a:cs typeface="Times New Roman" charset="0"/>
              </a:rPr>
              <a:t>8. Первый признак равенства треугольников                                         </a:t>
            </a:r>
            <a:endParaRPr lang="en-US" sz="1300" dirty="0">
              <a:cs typeface="Times New Roman" charset="0"/>
            </a:endParaRPr>
          </a:p>
          <a:p>
            <a:pPr marL="0" algn="just">
              <a:spcBef>
                <a:spcPts val="0"/>
              </a:spcBef>
            </a:pPr>
            <a:r>
              <a:rPr lang="ru-RU" sz="1300" dirty="0">
                <a:cs typeface="Times New Roman" charset="0"/>
              </a:rPr>
              <a:t>9. Второй признак равенства треугольников                                          </a:t>
            </a:r>
            <a:endParaRPr lang="en-US" sz="1300" dirty="0">
              <a:cs typeface="Times New Roman" charset="0"/>
            </a:endParaRPr>
          </a:p>
          <a:p>
            <a:pPr marL="0" algn="just">
              <a:spcBef>
                <a:spcPts val="0"/>
              </a:spcBef>
            </a:pPr>
            <a:r>
              <a:rPr lang="ru-RU" sz="1300" dirty="0">
                <a:cs typeface="Times New Roman" charset="0"/>
              </a:rPr>
              <a:t>10. Равнобедренные треугольники                                                        </a:t>
            </a:r>
            <a:endParaRPr lang="en-US" sz="1300" dirty="0">
              <a:cs typeface="Times New Roman" charset="0"/>
            </a:endParaRPr>
          </a:p>
          <a:p>
            <a:pPr marL="0" algn="just">
              <a:spcBef>
                <a:spcPts val="0"/>
              </a:spcBef>
            </a:pPr>
            <a:r>
              <a:rPr lang="ru-RU" sz="1300" dirty="0">
                <a:cs typeface="Times New Roman" charset="0"/>
              </a:rPr>
              <a:t>11. Третий признак равенства треугольников                                        </a:t>
            </a:r>
            <a:endParaRPr lang="en-US" sz="1300" dirty="0">
              <a:cs typeface="Times New Roman" charset="0"/>
            </a:endParaRPr>
          </a:p>
          <a:p>
            <a:pPr marL="0" algn="just">
              <a:spcBef>
                <a:spcPts val="0"/>
              </a:spcBef>
            </a:pPr>
            <a:r>
              <a:rPr lang="ru-RU" sz="1300" dirty="0">
                <a:cs typeface="Times New Roman" charset="0"/>
              </a:rPr>
              <a:t>12. Соотношения между сторонами и углами треугольника                </a:t>
            </a:r>
            <a:endParaRPr lang="en-US" sz="1300" dirty="0">
              <a:cs typeface="Times New Roman" charset="0"/>
            </a:endParaRPr>
          </a:p>
          <a:p>
            <a:pPr marL="0" algn="just">
              <a:spcBef>
                <a:spcPts val="0"/>
              </a:spcBef>
            </a:pPr>
            <a:r>
              <a:rPr lang="ru-RU" sz="1300" dirty="0">
                <a:cs typeface="Times New Roman" charset="0"/>
              </a:rPr>
              <a:t>13. Соотношения между сторонами треугольника                              </a:t>
            </a:r>
            <a:endParaRPr lang="en-US" sz="1300" dirty="0">
              <a:cs typeface="Times New Roman" charset="0"/>
            </a:endParaRPr>
          </a:p>
          <a:p>
            <a:pPr marL="0" algn="just">
              <a:spcBef>
                <a:spcPts val="0"/>
              </a:spcBef>
            </a:pPr>
            <a:r>
              <a:rPr lang="ru-RU" sz="1300" dirty="0">
                <a:cs typeface="Times New Roman" charset="0"/>
              </a:rPr>
              <a:t>14. Прямоугольные треугольники                                                     </a:t>
            </a:r>
            <a:endParaRPr lang="en-US" sz="1300" dirty="0">
              <a:cs typeface="Times New Roman" charset="0"/>
            </a:endParaRPr>
          </a:p>
          <a:p>
            <a:pPr marL="0" algn="just">
              <a:spcBef>
                <a:spcPts val="0"/>
              </a:spcBef>
            </a:pPr>
            <a:r>
              <a:rPr lang="ru-RU" sz="1300" dirty="0">
                <a:cs typeface="Times New Roman" charset="0"/>
              </a:rPr>
              <a:t>15. Перпендикуляр и наклонная                                                        </a:t>
            </a:r>
            <a:endParaRPr lang="en-US" sz="1300" dirty="0">
              <a:cs typeface="Times New Roman" charset="0"/>
            </a:endParaRPr>
          </a:p>
          <a:p>
            <a:pPr marL="0" algn="just">
              <a:spcBef>
                <a:spcPts val="0"/>
              </a:spcBef>
            </a:pPr>
            <a:r>
              <a:rPr lang="en-US" sz="1300" b="1" dirty="0">
                <a:cs typeface="Times New Roman" charset="0"/>
              </a:rPr>
              <a:t> </a:t>
            </a:r>
            <a:r>
              <a:rPr lang="ru-RU" sz="1300" b="1" dirty="0">
                <a:cs typeface="Times New Roman" charset="0"/>
              </a:rPr>
              <a:t>ГЛАВА </a:t>
            </a:r>
            <a:r>
              <a:rPr lang="en-US" sz="1300" b="1" dirty="0">
                <a:cs typeface="Times New Roman" charset="0"/>
              </a:rPr>
              <a:t>III</a:t>
            </a:r>
            <a:r>
              <a:rPr lang="ru-RU" sz="1300" b="1" dirty="0">
                <a:cs typeface="Times New Roman" charset="0"/>
              </a:rPr>
              <a:t>. ОКРУЖНОСТЬ И ГЕОМЕТРИЧЕСКИЕ МЕСТА ТОЧЕК</a:t>
            </a:r>
            <a:endParaRPr lang="en-US" sz="1300" dirty="0">
              <a:cs typeface="Times New Roman" charset="0"/>
            </a:endParaRPr>
          </a:p>
          <a:p>
            <a:pPr marL="0" algn="just">
              <a:spcBef>
                <a:spcPts val="0"/>
              </a:spcBef>
            </a:pPr>
            <a:r>
              <a:rPr lang="ru-RU" sz="1300" dirty="0">
                <a:cs typeface="Times New Roman" charset="0"/>
              </a:rPr>
              <a:t>16. Окружность и круг                                                                    </a:t>
            </a:r>
            <a:endParaRPr lang="en-US" sz="1300" dirty="0">
              <a:cs typeface="Times New Roman" charset="0"/>
            </a:endParaRPr>
          </a:p>
          <a:p>
            <a:pPr marL="0" algn="just">
              <a:spcBef>
                <a:spcPts val="0"/>
              </a:spcBef>
            </a:pPr>
            <a:r>
              <a:rPr lang="ru-RU" sz="1300" dirty="0">
                <a:cs typeface="Times New Roman" charset="0"/>
              </a:rPr>
              <a:t>17. Взаимное расположение прямой и окружности                           </a:t>
            </a:r>
            <a:endParaRPr lang="en-US" sz="1300" dirty="0">
              <a:cs typeface="Times New Roman" charset="0"/>
            </a:endParaRPr>
          </a:p>
          <a:p>
            <a:pPr marL="0" algn="just">
              <a:spcBef>
                <a:spcPts val="0"/>
              </a:spcBef>
            </a:pPr>
            <a:r>
              <a:rPr lang="ru-RU" sz="1300" dirty="0">
                <a:cs typeface="Times New Roman" charset="0"/>
              </a:rPr>
              <a:t>18. Взаимное расположение двух окружностей                                </a:t>
            </a:r>
            <a:endParaRPr lang="en-US" sz="1300" dirty="0">
              <a:cs typeface="Times New Roman" charset="0"/>
            </a:endParaRPr>
          </a:p>
          <a:p>
            <a:pPr marL="0" algn="just">
              <a:spcBef>
                <a:spcPts val="0"/>
              </a:spcBef>
            </a:pPr>
            <a:r>
              <a:rPr lang="ru-RU" sz="1300" dirty="0">
                <a:cs typeface="Times New Roman" charset="0"/>
              </a:rPr>
              <a:t>19. Геометрические места точек                                                      </a:t>
            </a:r>
            <a:endParaRPr lang="en-US" sz="1300" dirty="0">
              <a:cs typeface="Times New Roman" charset="0"/>
            </a:endParaRPr>
          </a:p>
          <a:p>
            <a:pPr marL="0" algn="just">
              <a:spcBef>
                <a:spcPts val="0"/>
              </a:spcBef>
            </a:pPr>
            <a:r>
              <a:rPr lang="ru-RU" sz="1300" dirty="0">
                <a:cs typeface="Times New Roman" charset="0"/>
              </a:rPr>
              <a:t>20. Задачи на построение                                                                </a:t>
            </a:r>
            <a:endParaRPr lang="en-US" sz="1300" dirty="0">
              <a:cs typeface="Times New Roman" charset="0"/>
            </a:endParaRPr>
          </a:p>
          <a:p>
            <a:pPr marL="0" algn="just">
              <a:spcBef>
                <a:spcPts val="0"/>
              </a:spcBef>
            </a:pPr>
            <a:r>
              <a:rPr lang="en-US" sz="1300" b="1" dirty="0">
                <a:cs typeface="Times New Roman" charset="0"/>
              </a:rPr>
              <a:t> </a:t>
            </a:r>
            <a:r>
              <a:rPr lang="ru-RU" sz="1300" b="1" dirty="0">
                <a:cs typeface="Times New Roman" charset="0"/>
              </a:rPr>
              <a:t>ГЛАВА </a:t>
            </a:r>
            <a:r>
              <a:rPr lang="en-US" sz="1300" b="1" dirty="0">
                <a:cs typeface="Times New Roman" charset="0"/>
              </a:rPr>
              <a:t>IV</a:t>
            </a:r>
            <a:r>
              <a:rPr lang="ru-RU" sz="1300" b="1" dirty="0">
                <a:cs typeface="Times New Roman" charset="0"/>
              </a:rPr>
              <a:t>. КРИВЫЕ И ГРАФЫ*</a:t>
            </a:r>
            <a:endParaRPr lang="en-US" sz="1300" dirty="0">
              <a:cs typeface="Times New Roman" charset="0"/>
            </a:endParaRPr>
          </a:p>
          <a:p>
            <a:pPr marL="0" algn="just">
              <a:spcBef>
                <a:spcPts val="0"/>
              </a:spcBef>
            </a:pPr>
            <a:r>
              <a:rPr lang="ru-RU" sz="1300" dirty="0">
                <a:cs typeface="Times New Roman" charset="0"/>
              </a:rPr>
              <a:t>21*. Парабола                                                                                </a:t>
            </a:r>
            <a:endParaRPr lang="en-US" sz="1300" dirty="0">
              <a:cs typeface="Times New Roman" charset="0"/>
            </a:endParaRPr>
          </a:p>
          <a:p>
            <a:pPr marL="0" algn="just">
              <a:spcBef>
                <a:spcPts val="0"/>
              </a:spcBef>
            </a:pPr>
            <a:r>
              <a:rPr lang="ru-RU" sz="1300" dirty="0">
                <a:cs typeface="Times New Roman" charset="0"/>
              </a:rPr>
              <a:t>22*. Эллипс                                                                                   </a:t>
            </a:r>
            <a:endParaRPr lang="en-US" sz="1300" dirty="0">
              <a:cs typeface="Times New Roman" charset="0"/>
            </a:endParaRPr>
          </a:p>
          <a:p>
            <a:pPr marL="0" algn="just">
              <a:spcBef>
                <a:spcPts val="0"/>
              </a:spcBef>
            </a:pPr>
            <a:r>
              <a:rPr lang="ru-RU" sz="1300" dirty="0">
                <a:cs typeface="Times New Roman" charset="0"/>
              </a:rPr>
              <a:t>23*. Гипербола                                                                              </a:t>
            </a:r>
            <a:endParaRPr lang="en-US" sz="1300" dirty="0">
              <a:cs typeface="Times New Roman" charset="0"/>
            </a:endParaRPr>
          </a:p>
          <a:p>
            <a:pPr marL="0" algn="just">
              <a:spcBef>
                <a:spcPts val="0"/>
              </a:spcBef>
            </a:pPr>
            <a:r>
              <a:rPr lang="ru-RU" sz="1300" dirty="0">
                <a:cs typeface="Times New Roman" charset="0"/>
              </a:rPr>
              <a:t>24*. Графы                                                                                    </a:t>
            </a:r>
            <a:endParaRPr lang="en-US" sz="1300" dirty="0">
              <a:cs typeface="Times New Roman" charset="0"/>
            </a:endParaRPr>
          </a:p>
          <a:p>
            <a:pPr marL="0" algn="just">
              <a:spcBef>
                <a:spcPts val="0"/>
              </a:spcBef>
            </a:pPr>
            <a:r>
              <a:rPr lang="ru-RU" sz="1300" dirty="0">
                <a:cs typeface="Times New Roman" charset="0"/>
              </a:rPr>
              <a:t>25*. Теорема Эйлера                                                                      </a:t>
            </a:r>
            <a:endParaRPr lang="en-US" sz="1300" dirty="0">
              <a:cs typeface="Times New Roman" charset="0"/>
            </a:endParaRPr>
          </a:p>
          <a:p>
            <a:pPr marL="0" algn="just">
              <a:spcBef>
                <a:spcPts val="0"/>
              </a:spcBef>
            </a:pPr>
            <a:r>
              <a:rPr lang="ru-RU" sz="1300" dirty="0">
                <a:cs typeface="Times New Roman" charset="0"/>
              </a:rPr>
              <a:t>26*. Проблема четырех красок</a:t>
            </a:r>
            <a:endParaRPr lang="en-US" sz="1300" dirty="0">
              <a:cs typeface="Times New Roman" charset="0"/>
            </a:endParaRPr>
          </a:p>
          <a:p>
            <a:pPr marL="0" algn="just">
              <a:spcBef>
                <a:spcPts val="0"/>
              </a:spcBef>
            </a:pPr>
            <a:r>
              <a:rPr lang="ru-RU" sz="1300" b="1" dirty="0">
                <a:cs typeface="Times New Roman" charset="0"/>
              </a:rPr>
              <a:t>ГЛАВА </a:t>
            </a:r>
            <a:r>
              <a:rPr lang="en-US" sz="1300" b="1" dirty="0">
                <a:cs typeface="Times New Roman" charset="0"/>
              </a:rPr>
              <a:t>V</a:t>
            </a:r>
            <a:r>
              <a:rPr lang="ru-RU" sz="1300" b="1" dirty="0">
                <a:cs typeface="Times New Roman" charset="0"/>
              </a:rPr>
              <a:t>. ПАРАЛЛЕЛЬНОСТЬ</a:t>
            </a:r>
            <a:endParaRPr lang="en-US" sz="1300" b="1" dirty="0">
              <a:cs typeface="Times New Roman" charset="0"/>
            </a:endParaRPr>
          </a:p>
          <a:p>
            <a:pPr marL="0" algn="just">
              <a:spcBef>
                <a:spcPts val="0"/>
              </a:spcBef>
            </a:pPr>
            <a:r>
              <a:rPr lang="ru-RU" sz="1300" dirty="0">
                <a:cs typeface="Times New Roman" charset="0"/>
              </a:rPr>
              <a:t>27. Параллельные прямые                                                              </a:t>
            </a:r>
            <a:endParaRPr lang="en-US" sz="1300" dirty="0">
              <a:cs typeface="Times New Roman" charset="0"/>
            </a:endParaRPr>
          </a:p>
          <a:p>
            <a:pPr marL="0" algn="just">
              <a:spcBef>
                <a:spcPts val="0"/>
              </a:spcBef>
            </a:pPr>
            <a:r>
              <a:rPr lang="ru-RU" sz="1300" dirty="0">
                <a:cs typeface="Times New Roman" charset="0"/>
              </a:rPr>
              <a:t>28. Сумма углов </a:t>
            </a:r>
            <a:r>
              <a:rPr lang="ru-RU" sz="1300" dirty="0" smtClean="0">
                <a:cs typeface="Times New Roman" charset="0"/>
              </a:rPr>
              <a:t>многоугольника</a:t>
            </a:r>
            <a:endParaRPr lang="ru-RU" sz="1800" dirty="0"/>
          </a:p>
        </p:txBody>
      </p:sp>
      <p:sp>
        <p:nvSpPr>
          <p:cNvPr id="35848" name="Text Box 1032"/>
          <p:cNvSpPr txBox="1">
            <a:spLocks noChangeArrowheads="1"/>
          </p:cNvSpPr>
          <p:nvPr/>
        </p:nvSpPr>
        <p:spPr bwMode="auto">
          <a:xfrm>
            <a:off x="685800" y="16687800"/>
            <a:ext cx="6324600" cy="2195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1800"/>
              <a:t>7 класс</a:t>
            </a:r>
          </a:p>
          <a:p>
            <a:pPr algn="just">
              <a:spcBef>
                <a:spcPct val="50000"/>
              </a:spcBef>
            </a:pPr>
            <a:r>
              <a:rPr lang="ru-RU" sz="1800">
                <a:cs typeface="Times New Roman" charset="0"/>
              </a:rPr>
              <a:t>ГЛАВА </a:t>
            </a:r>
            <a:r>
              <a:rPr lang="en-US" sz="1800">
                <a:cs typeface="Times New Roman" charset="0"/>
              </a:rPr>
              <a:t>I</a:t>
            </a:r>
            <a:r>
              <a:rPr lang="ru-RU" sz="1800">
                <a:cs typeface="Times New Roman" charset="0"/>
              </a:rPr>
              <a:t>. НАЧАЛА ГЕОМЕТРИИ</a:t>
            </a:r>
            <a:endParaRPr lang="en-US" sz="1800">
              <a:cs typeface="Times New Roman" charset="0"/>
            </a:endParaRPr>
          </a:p>
          <a:p>
            <a:pPr algn="just">
              <a:spcBef>
                <a:spcPct val="50000"/>
              </a:spcBef>
            </a:pPr>
            <a:r>
              <a:rPr lang="ru-RU" sz="1800">
                <a:cs typeface="Times New Roman" charset="0"/>
              </a:rPr>
              <a:t>1. Основные геометрические фигуры                                                       7</a:t>
            </a:r>
            <a:endParaRPr lang="en-US" sz="1800">
              <a:cs typeface="Times New Roman" charset="0"/>
            </a:endParaRPr>
          </a:p>
          <a:p>
            <a:pPr algn="just">
              <a:spcBef>
                <a:spcPct val="50000"/>
              </a:spcBef>
            </a:pPr>
            <a:r>
              <a:rPr lang="ru-RU" sz="1800">
                <a:cs typeface="Times New Roman" charset="0"/>
              </a:rPr>
              <a:t>2. Отрезок и луч                                                                                        10</a:t>
            </a:r>
            <a:endParaRPr lang="en-US" sz="1800">
              <a:cs typeface="Times New Roman" charset="0"/>
            </a:endParaRPr>
          </a:p>
          <a:p>
            <a:pPr algn="just">
              <a:spcBef>
                <a:spcPct val="50000"/>
              </a:spcBef>
            </a:pPr>
            <a:r>
              <a:rPr lang="ru-RU" sz="1800">
                <a:cs typeface="Times New Roman" charset="0"/>
              </a:rPr>
              <a:t>3. Измерение длин отрезков                                                                     14</a:t>
            </a:r>
            <a:endParaRPr lang="en-US" sz="1800">
              <a:cs typeface="Times New Roman" charset="0"/>
            </a:endParaRPr>
          </a:p>
          <a:p>
            <a:pPr algn="just">
              <a:spcBef>
                <a:spcPct val="50000"/>
              </a:spcBef>
            </a:pPr>
            <a:r>
              <a:rPr lang="ru-RU" sz="1800">
                <a:cs typeface="Times New Roman" charset="0"/>
              </a:rPr>
              <a:t>4. Полуплоскость и угол                                                                           19</a:t>
            </a:r>
            <a:endParaRPr lang="en-US" sz="1800">
              <a:cs typeface="Times New Roman" charset="0"/>
            </a:endParaRPr>
          </a:p>
          <a:p>
            <a:pPr algn="just">
              <a:spcBef>
                <a:spcPct val="50000"/>
              </a:spcBef>
            </a:pPr>
            <a:r>
              <a:rPr lang="ru-RU" sz="1800">
                <a:cs typeface="Times New Roman" charset="0"/>
              </a:rPr>
              <a:t>5. Измерение величин углов                                                                     24</a:t>
            </a:r>
            <a:endParaRPr lang="en-US" sz="1800">
              <a:cs typeface="Times New Roman" charset="0"/>
            </a:endParaRPr>
          </a:p>
          <a:p>
            <a:pPr algn="just">
              <a:spcBef>
                <a:spcPct val="50000"/>
              </a:spcBef>
            </a:pPr>
            <a:r>
              <a:rPr lang="ru-RU" sz="1800">
                <a:cs typeface="Times New Roman" charset="0"/>
              </a:rPr>
              <a:t>6. Ломаные и многоугольники                                                                 28</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II</a:t>
            </a:r>
            <a:r>
              <a:rPr lang="ru-RU" sz="1800">
                <a:cs typeface="Times New Roman" charset="0"/>
              </a:rPr>
              <a:t>. РАВЕНСТВО ТРЕУГОЛЬНИКОВ</a:t>
            </a:r>
            <a:endParaRPr lang="en-US" sz="1800">
              <a:cs typeface="Times New Roman" charset="0"/>
            </a:endParaRPr>
          </a:p>
          <a:p>
            <a:pPr algn="just">
              <a:spcBef>
                <a:spcPct val="50000"/>
              </a:spcBef>
            </a:pPr>
            <a:r>
              <a:rPr lang="ru-RU" sz="1800">
                <a:cs typeface="Times New Roman" charset="0"/>
              </a:rPr>
              <a:t>7. Треугольники                                                                                         32</a:t>
            </a:r>
            <a:endParaRPr lang="en-US" sz="1800">
              <a:cs typeface="Times New Roman" charset="0"/>
            </a:endParaRPr>
          </a:p>
          <a:p>
            <a:pPr algn="just">
              <a:spcBef>
                <a:spcPct val="50000"/>
              </a:spcBef>
            </a:pPr>
            <a:r>
              <a:rPr lang="ru-RU" sz="1800">
                <a:cs typeface="Times New Roman" charset="0"/>
              </a:rPr>
              <a:t>8. Первый признак равенства треугольников                                         34</a:t>
            </a:r>
            <a:endParaRPr lang="en-US" sz="1800">
              <a:cs typeface="Times New Roman" charset="0"/>
            </a:endParaRPr>
          </a:p>
          <a:p>
            <a:pPr algn="just">
              <a:spcBef>
                <a:spcPct val="50000"/>
              </a:spcBef>
            </a:pPr>
            <a:r>
              <a:rPr lang="ru-RU" sz="1800">
                <a:cs typeface="Times New Roman" charset="0"/>
              </a:rPr>
              <a:t>9. Второй признак равенства треугольников                                          36</a:t>
            </a:r>
            <a:endParaRPr lang="en-US" sz="1800">
              <a:cs typeface="Times New Roman" charset="0"/>
            </a:endParaRPr>
          </a:p>
          <a:p>
            <a:pPr algn="just">
              <a:spcBef>
                <a:spcPct val="50000"/>
              </a:spcBef>
            </a:pPr>
            <a:r>
              <a:rPr lang="ru-RU" sz="1800">
                <a:cs typeface="Times New Roman" charset="0"/>
              </a:rPr>
              <a:t>10. Равнобедренные треугольники                                                          38</a:t>
            </a:r>
            <a:endParaRPr lang="en-US" sz="1800">
              <a:cs typeface="Times New Roman" charset="0"/>
            </a:endParaRPr>
          </a:p>
          <a:p>
            <a:pPr algn="just">
              <a:spcBef>
                <a:spcPct val="50000"/>
              </a:spcBef>
            </a:pPr>
            <a:r>
              <a:rPr lang="ru-RU" sz="1800">
                <a:cs typeface="Times New Roman" charset="0"/>
              </a:rPr>
              <a:t>11. Третий признак равенства треугольников                                        41</a:t>
            </a:r>
            <a:endParaRPr lang="en-US" sz="1800">
              <a:cs typeface="Times New Roman" charset="0"/>
            </a:endParaRPr>
          </a:p>
          <a:p>
            <a:pPr algn="just">
              <a:spcBef>
                <a:spcPct val="50000"/>
              </a:spcBef>
            </a:pPr>
            <a:r>
              <a:rPr lang="ru-RU" sz="1800">
                <a:cs typeface="Times New Roman" charset="0"/>
              </a:rPr>
              <a:t>12. Соотношения между сторонами и углами треугольника                43</a:t>
            </a:r>
            <a:endParaRPr lang="en-US" sz="1800">
              <a:cs typeface="Times New Roman" charset="0"/>
            </a:endParaRPr>
          </a:p>
          <a:p>
            <a:pPr algn="just">
              <a:spcBef>
                <a:spcPct val="50000"/>
              </a:spcBef>
            </a:pPr>
            <a:r>
              <a:rPr lang="ru-RU" sz="1800">
                <a:cs typeface="Times New Roman" charset="0"/>
              </a:rPr>
              <a:t>13. Соотношения между сторонами треугольника                                46</a:t>
            </a:r>
            <a:endParaRPr lang="en-US" sz="1800">
              <a:cs typeface="Times New Roman" charset="0"/>
            </a:endParaRPr>
          </a:p>
          <a:p>
            <a:pPr algn="just">
              <a:spcBef>
                <a:spcPct val="50000"/>
              </a:spcBef>
            </a:pPr>
            <a:r>
              <a:rPr lang="ru-RU" sz="1800">
                <a:cs typeface="Times New Roman" charset="0"/>
              </a:rPr>
              <a:t>14. Прямоугольные треугольники                                                           49</a:t>
            </a:r>
            <a:endParaRPr lang="en-US" sz="1800">
              <a:cs typeface="Times New Roman" charset="0"/>
            </a:endParaRPr>
          </a:p>
          <a:p>
            <a:pPr algn="just">
              <a:spcBef>
                <a:spcPct val="50000"/>
              </a:spcBef>
            </a:pPr>
            <a:r>
              <a:rPr lang="ru-RU" sz="1800">
                <a:cs typeface="Times New Roman" charset="0"/>
              </a:rPr>
              <a:t>15. Перпендикуляр и наклонная                                                              52</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III</a:t>
            </a:r>
            <a:r>
              <a:rPr lang="ru-RU" sz="1800">
                <a:cs typeface="Times New Roman" charset="0"/>
              </a:rPr>
              <a:t>. ОКРУЖНОСТЬ И ГЕОМЕТРИЧЕСКИЕ МЕСТА </a:t>
            </a:r>
            <a:endParaRPr lang="en-US" sz="1800">
              <a:cs typeface="Times New Roman" charset="0"/>
            </a:endParaRPr>
          </a:p>
          <a:p>
            <a:pPr algn="just">
              <a:spcBef>
                <a:spcPct val="50000"/>
              </a:spcBef>
            </a:pPr>
            <a:r>
              <a:rPr lang="ru-RU" sz="1800">
                <a:cs typeface="Times New Roman" charset="0"/>
              </a:rPr>
              <a:t>ТОЧЕК</a:t>
            </a:r>
            <a:endParaRPr lang="en-US" sz="1800">
              <a:cs typeface="Times New Roman" charset="0"/>
            </a:endParaRPr>
          </a:p>
          <a:p>
            <a:pPr algn="just">
              <a:spcBef>
                <a:spcPct val="50000"/>
              </a:spcBef>
            </a:pPr>
            <a:r>
              <a:rPr lang="ru-RU" sz="1800">
                <a:cs typeface="Times New Roman" charset="0"/>
              </a:rPr>
              <a:t>16. Окружность и круг                                                                              56</a:t>
            </a:r>
            <a:endParaRPr lang="en-US" sz="1800">
              <a:cs typeface="Times New Roman" charset="0"/>
            </a:endParaRPr>
          </a:p>
          <a:p>
            <a:pPr algn="just">
              <a:spcBef>
                <a:spcPct val="50000"/>
              </a:spcBef>
            </a:pPr>
            <a:r>
              <a:rPr lang="ru-RU" sz="1800">
                <a:cs typeface="Times New Roman" charset="0"/>
              </a:rPr>
              <a:t>17. Взаимное расположение прямой и окружности                               59</a:t>
            </a:r>
            <a:endParaRPr lang="en-US" sz="1800">
              <a:cs typeface="Times New Roman" charset="0"/>
            </a:endParaRPr>
          </a:p>
          <a:p>
            <a:pPr algn="just">
              <a:spcBef>
                <a:spcPct val="50000"/>
              </a:spcBef>
            </a:pPr>
            <a:r>
              <a:rPr lang="ru-RU" sz="1800">
                <a:cs typeface="Times New Roman" charset="0"/>
              </a:rPr>
              <a:t>18. Взаимное расположение двух окружностей                                     63</a:t>
            </a:r>
            <a:endParaRPr lang="en-US" sz="1800">
              <a:cs typeface="Times New Roman" charset="0"/>
            </a:endParaRPr>
          </a:p>
          <a:p>
            <a:pPr algn="just">
              <a:spcBef>
                <a:spcPct val="50000"/>
              </a:spcBef>
            </a:pPr>
            <a:r>
              <a:rPr lang="ru-RU" sz="1800">
                <a:cs typeface="Times New Roman" charset="0"/>
              </a:rPr>
              <a:t>19. Геометрические места точек                                                              67</a:t>
            </a:r>
            <a:endParaRPr lang="en-US" sz="1800">
              <a:cs typeface="Times New Roman" charset="0"/>
            </a:endParaRPr>
          </a:p>
          <a:p>
            <a:pPr algn="just">
              <a:spcBef>
                <a:spcPct val="50000"/>
              </a:spcBef>
            </a:pPr>
            <a:r>
              <a:rPr lang="ru-RU" sz="1800">
                <a:cs typeface="Times New Roman" charset="0"/>
              </a:rPr>
              <a:t>20. Задачи на построение                                                                          70</a:t>
            </a:r>
            <a:endParaRPr lang="en-US" sz="1800">
              <a:cs typeface="Times New Roman" charset="0"/>
            </a:endParaRPr>
          </a:p>
          <a:p>
            <a:pPr algn="just">
              <a:spcBef>
                <a:spcPct val="50000"/>
              </a:spcBef>
            </a:pPr>
            <a:r>
              <a:rPr lang="ru-RU" sz="1800">
                <a:cs typeface="Times New Roman" charset="0"/>
              </a:rPr>
              <a:t> </a:t>
            </a:r>
            <a:endParaRPr lang="en-US" sz="1800">
              <a:cs typeface="Times New Roman" charset="0"/>
            </a:endParaRPr>
          </a:p>
          <a:p>
            <a:pPr algn="just">
              <a:spcBef>
                <a:spcPct val="50000"/>
              </a:spcBef>
            </a:pPr>
            <a:r>
              <a:rPr lang="ru-RU" sz="1800">
                <a:cs typeface="Times New Roman" charset="0"/>
              </a:rPr>
              <a:t>ГЛАВА </a:t>
            </a:r>
            <a:r>
              <a:rPr lang="en-US" sz="1800">
                <a:cs typeface="Times New Roman" charset="0"/>
              </a:rPr>
              <a:t>IV</a:t>
            </a:r>
            <a:r>
              <a:rPr lang="ru-RU" sz="1800">
                <a:cs typeface="Times New Roman" charset="0"/>
              </a:rPr>
              <a:t>. КРИВЫЕ И ГРАФЫ*</a:t>
            </a:r>
            <a:endParaRPr lang="en-US" sz="1800">
              <a:cs typeface="Times New Roman" charset="0"/>
            </a:endParaRPr>
          </a:p>
          <a:p>
            <a:pPr algn="just">
              <a:spcBef>
                <a:spcPct val="50000"/>
              </a:spcBef>
            </a:pPr>
            <a:r>
              <a:rPr lang="ru-RU" sz="1800">
                <a:cs typeface="Times New Roman" charset="0"/>
              </a:rPr>
              <a:t>21*. Парабола                                                                                             73</a:t>
            </a:r>
            <a:endParaRPr lang="en-US" sz="1800">
              <a:cs typeface="Times New Roman" charset="0"/>
            </a:endParaRPr>
          </a:p>
          <a:p>
            <a:pPr algn="just">
              <a:spcBef>
                <a:spcPct val="50000"/>
              </a:spcBef>
            </a:pPr>
            <a:r>
              <a:rPr lang="ru-RU" sz="1800">
                <a:cs typeface="Times New Roman" charset="0"/>
              </a:rPr>
              <a:t>22*. Эллипс                                                                                                77</a:t>
            </a:r>
            <a:endParaRPr lang="en-US" sz="1800">
              <a:cs typeface="Times New Roman" charset="0"/>
            </a:endParaRPr>
          </a:p>
          <a:p>
            <a:pPr algn="just">
              <a:spcBef>
                <a:spcPct val="50000"/>
              </a:spcBef>
            </a:pPr>
            <a:r>
              <a:rPr lang="ru-RU" sz="1800">
                <a:cs typeface="Times New Roman" charset="0"/>
              </a:rPr>
              <a:t>23*. Гипербола                                                                                           81</a:t>
            </a:r>
            <a:endParaRPr lang="en-US" sz="1800">
              <a:cs typeface="Times New Roman" charset="0"/>
            </a:endParaRPr>
          </a:p>
          <a:p>
            <a:pPr algn="just">
              <a:spcBef>
                <a:spcPct val="50000"/>
              </a:spcBef>
            </a:pPr>
            <a:r>
              <a:rPr lang="ru-RU" sz="1800">
                <a:cs typeface="Times New Roman" charset="0"/>
              </a:rPr>
              <a:t>24*. Графы                                                                                                  84</a:t>
            </a:r>
            <a:endParaRPr lang="en-US" sz="1800">
              <a:cs typeface="Times New Roman" charset="0"/>
            </a:endParaRPr>
          </a:p>
          <a:p>
            <a:pPr algn="just">
              <a:spcBef>
                <a:spcPct val="50000"/>
              </a:spcBef>
            </a:pPr>
            <a:r>
              <a:rPr lang="ru-RU" sz="1800">
                <a:cs typeface="Times New Roman" charset="0"/>
              </a:rPr>
              <a:t>25*. Теорема Эйлера                                                                                 87</a:t>
            </a:r>
            <a:endParaRPr lang="en-US" sz="1800">
              <a:cs typeface="Times New Roman" charset="0"/>
            </a:endParaRPr>
          </a:p>
          <a:p>
            <a:pPr algn="just">
              <a:spcBef>
                <a:spcPct val="50000"/>
              </a:spcBef>
            </a:pPr>
            <a:r>
              <a:rPr lang="ru-RU" sz="1800">
                <a:cs typeface="Times New Roman" charset="0"/>
              </a:rPr>
              <a:t>26*. Проблема четырех красок                                                                 90</a:t>
            </a:r>
            <a:endParaRPr lang="en-US" sz="1800">
              <a:cs typeface="Times New Roman" charset="0"/>
            </a:endParaRPr>
          </a:p>
          <a:p>
            <a:pPr algn="ctr">
              <a:spcBef>
                <a:spcPct val="50000"/>
              </a:spcBef>
            </a:pPr>
            <a:endParaRPr lang="ru-RU" sz="1800"/>
          </a:p>
        </p:txBody>
      </p:sp>
    </p:spTree>
    <p:extLst>
      <p:ext uri="{BB962C8B-B14F-4D97-AF65-F5344CB8AC3E}">
        <p14:creationId xmlns:p14="http://schemas.microsoft.com/office/powerpoint/2010/main" val="180915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457200"/>
          </a:xfrm>
        </p:spPr>
        <p:txBody>
          <a:bodyPr/>
          <a:lstStyle/>
          <a:p>
            <a:pPr eaLnBrk="1" hangingPunct="1"/>
            <a:r>
              <a:rPr lang="ru-RU" sz="2800" dirty="0" smtClean="0">
                <a:solidFill>
                  <a:srgbClr val="FF3300"/>
                </a:solidFill>
              </a:rPr>
              <a:t>Основные понятия геометрии</a:t>
            </a:r>
          </a:p>
        </p:txBody>
      </p:sp>
      <p:sp>
        <p:nvSpPr>
          <p:cNvPr id="2051" name="Text Box 3"/>
          <p:cNvSpPr txBox="1">
            <a:spLocks noChangeArrowheads="1"/>
          </p:cNvSpPr>
          <p:nvPr/>
        </p:nvSpPr>
        <p:spPr bwMode="auto">
          <a:xfrm>
            <a:off x="0" y="620688"/>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3300"/>
                </a:solidFill>
                <a:cs typeface="Times New Roman" pitchFamily="18" charset="0"/>
              </a:rPr>
              <a:t>	Точка</a:t>
            </a:r>
            <a:r>
              <a:rPr lang="ru-RU" sz="2800" dirty="0" smtClean="0">
                <a:solidFill>
                  <a:schemeClr val="accent1"/>
                </a:solidFill>
                <a:cs typeface="Times New Roman" pitchFamily="18" charset="0"/>
              </a:rPr>
              <a:t> </a:t>
            </a:r>
            <a:r>
              <a:rPr lang="ru-RU" sz="2800" dirty="0">
                <a:cs typeface="Times New Roman" pitchFamily="18" charset="0"/>
              </a:rPr>
              <a:t>является идеализацией</a:t>
            </a:r>
            <a:r>
              <a:rPr lang="ru-RU" sz="2800" dirty="0"/>
              <a:t> </a:t>
            </a:r>
            <a:r>
              <a:rPr lang="ru-RU" sz="2800" dirty="0">
                <a:cs typeface="Times New Roman" pitchFamily="18" charset="0"/>
              </a:rPr>
              <a:t>очень маленьких объектов, т. е. таких, размерами которых можно пренебречь. </a:t>
            </a:r>
            <a:endParaRPr lang="ru-RU" sz="2800" dirty="0"/>
          </a:p>
        </p:txBody>
      </p:sp>
      <p:sp>
        <p:nvSpPr>
          <p:cNvPr id="2053" name="Text Box 5"/>
          <p:cNvSpPr txBox="1">
            <a:spLocks noChangeArrowheads="1"/>
          </p:cNvSpPr>
          <p:nvPr/>
        </p:nvSpPr>
        <p:spPr bwMode="auto">
          <a:xfrm>
            <a:off x="0" y="1916832"/>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Древнегреческий </a:t>
            </a:r>
            <a:r>
              <a:rPr lang="ru-RU" sz="2800" dirty="0">
                <a:cs typeface="Times New Roman" pitchFamily="18" charset="0"/>
              </a:rPr>
              <a:t>ученый Евклид, впервые давший научное изложение </a:t>
            </a:r>
            <a:r>
              <a:rPr lang="en-US" sz="2800" dirty="0">
                <a:cs typeface="Times New Roman" pitchFamily="18" charset="0"/>
              </a:rPr>
              <a:t>   </a:t>
            </a:r>
            <a:r>
              <a:rPr lang="ru-RU" sz="2800" dirty="0">
                <a:cs typeface="Times New Roman" pitchFamily="18" charset="0"/>
              </a:rPr>
              <a:t>геометрии, в своей книге "Начала" определял точку как то, что не имеет частей.</a:t>
            </a:r>
            <a:endParaRPr lang="ru-RU" sz="2800" dirty="0"/>
          </a:p>
        </p:txBody>
      </p:sp>
      <p:sp>
        <p:nvSpPr>
          <p:cNvPr id="2055" name="Text Box 7"/>
          <p:cNvSpPr txBox="1">
            <a:spLocks noChangeArrowheads="1"/>
          </p:cNvSpPr>
          <p:nvPr/>
        </p:nvSpPr>
        <p:spPr bwMode="auto">
          <a:xfrm>
            <a:off x="0" y="3212976"/>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Точки </a:t>
            </a:r>
            <a:r>
              <a:rPr lang="ru-RU" sz="2800" dirty="0"/>
              <a:t>изображаются остро отточенным карандашом или ручкой на листе бумаги, мелом на доске и т.п.</a:t>
            </a:r>
            <a:endParaRPr lang="ru-RU" sz="2800" i="1" dirty="0"/>
          </a:p>
        </p:txBody>
      </p:sp>
      <p:sp>
        <p:nvSpPr>
          <p:cNvPr id="2070" name="Text Box 22"/>
          <p:cNvSpPr txBox="1">
            <a:spLocks noChangeArrowheads="1"/>
          </p:cNvSpPr>
          <p:nvPr/>
        </p:nvSpPr>
        <p:spPr bwMode="auto">
          <a:xfrm>
            <a:off x="0" y="4139378"/>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Точки </a:t>
            </a:r>
            <a:r>
              <a:rPr lang="ru-RU" sz="2800" dirty="0">
                <a:cs typeface="Times New Roman" pitchFamily="18" charset="0"/>
              </a:rPr>
              <a:t>обозначаются</a:t>
            </a:r>
            <a:r>
              <a:rPr lang="ru-RU" sz="2800" dirty="0"/>
              <a:t> </a:t>
            </a:r>
            <a:r>
              <a:rPr lang="ru-RU" sz="2800" dirty="0">
                <a:cs typeface="Times New Roman" pitchFamily="18" charset="0"/>
              </a:rPr>
              <a:t>прописными латинскими буквами </a:t>
            </a:r>
            <a:r>
              <a:rPr lang="en-US" sz="2800" i="1" dirty="0">
                <a:cs typeface="Times New Roman" pitchFamily="18" charset="0"/>
              </a:rPr>
              <a:t>A</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B</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C</a:t>
            </a:r>
            <a:r>
              <a:rPr lang="ru-RU" sz="2800" dirty="0">
                <a:cs typeface="Times New Roman" pitchFamily="18" charset="0"/>
              </a:rPr>
              <a:t>,</a:t>
            </a:r>
            <a:r>
              <a:rPr lang="ru-RU" sz="2800" i="1" dirty="0">
                <a:cs typeface="Times New Roman" pitchFamily="18" charset="0"/>
              </a:rPr>
              <a:t> ...</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A</a:t>
            </a:r>
            <a:r>
              <a:rPr lang="ru-RU" sz="2800" baseline="-30000" dirty="0">
                <a:cs typeface="Times New Roman" pitchFamily="18" charset="0"/>
              </a:rPr>
              <a:t>1</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B</a:t>
            </a:r>
            <a:r>
              <a:rPr lang="ru-RU" sz="2800" baseline="-30000" dirty="0">
                <a:cs typeface="Times New Roman" pitchFamily="18" charset="0"/>
              </a:rPr>
              <a:t>2</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C</a:t>
            </a:r>
            <a:r>
              <a:rPr lang="ru-RU" sz="2800" baseline="-30000" dirty="0">
                <a:cs typeface="Times New Roman" pitchFamily="18" charset="0"/>
              </a:rPr>
              <a:t>3</a:t>
            </a:r>
            <a:r>
              <a:rPr lang="ru-RU" sz="2800" dirty="0">
                <a:cs typeface="Times New Roman" pitchFamily="18" charset="0"/>
              </a:rPr>
              <a:t>,</a:t>
            </a:r>
            <a:r>
              <a:rPr lang="ru-RU" sz="2800" i="1" dirty="0">
                <a:cs typeface="Times New Roman" pitchFamily="18" charset="0"/>
              </a:rPr>
              <a:t> ...</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A</a:t>
            </a:r>
            <a:r>
              <a:rPr lang="ru-RU" sz="2800" i="1" dirty="0">
                <a:cs typeface="Times New Roman" pitchFamily="18" charset="0"/>
              </a:rPr>
              <a:t>'</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B</a:t>
            </a:r>
            <a:r>
              <a:rPr lang="ru-RU" sz="2800" i="1" dirty="0">
                <a:cs typeface="Times New Roman" pitchFamily="18" charset="0"/>
              </a:rPr>
              <a:t>''</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C</a:t>
            </a:r>
            <a:r>
              <a:rPr lang="ru-RU" sz="2800" i="1" dirty="0">
                <a:cs typeface="Times New Roman" pitchFamily="18" charset="0"/>
              </a:rPr>
              <a:t>'''</a:t>
            </a:r>
            <a:r>
              <a:rPr lang="ru-RU" sz="2800" dirty="0">
                <a:cs typeface="Times New Roman" pitchFamily="18" charset="0"/>
              </a:rPr>
              <a:t>,</a:t>
            </a:r>
            <a:r>
              <a:rPr lang="ru-RU" sz="2800" i="1" dirty="0">
                <a:cs typeface="Times New Roman" pitchFamily="18" charset="0"/>
              </a:rPr>
              <a:t>...</a:t>
            </a:r>
            <a:endParaRPr lang="ru-RU" sz="2800" i="1" dirty="0"/>
          </a:p>
        </p:txBody>
      </p:sp>
      <p:pic>
        <p:nvPicPr>
          <p:cNvPr id="2"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726" y="5085528"/>
            <a:ext cx="2493963"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512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381000"/>
          </a:xfrm>
        </p:spPr>
        <p:txBody>
          <a:bodyPr/>
          <a:lstStyle/>
          <a:p>
            <a:pPr eaLnBrk="1" hangingPunct="1"/>
            <a:r>
              <a:rPr lang="ru-RU" sz="3200" dirty="0" smtClean="0">
                <a:solidFill>
                  <a:srgbClr val="FF3300"/>
                </a:solidFill>
              </a:rPr>
              <a:t>Прямая и плоскость</a:t>
            </a:r>
          </a:p>
        </p:txBody>
      </p:sp>
      <p:sp>
        <p:nvSpPr>
          <p:cNvPr id="16387" name="Text Box 3"/>
          <p:cNvSpPr txBox="1">
            <a:spLocks noChangeArrowheads="1"/>
          </p:cNvSpPr>
          <p:nvPr/>
        </p:nvSpPr>
        <p:spPr bwMode="auto">
          <a:xfrm>
            <a:off x="0" y="293116"/>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3300"/>
                </a:solidFill>
                <a:cs typeface="Times New Roman" pitchFamily="18" charset="0"/>
              </a:rPr>
              <a:t>	Прямая </a:t>
            </a:r>
            <a:r>
              <a:rPr lang="ru-RU" sz="2800" dirty="0">
                <a:cs typeface="Times New Roman" pitchFamily="18" charset="0"/>
              </a:rPr>
              <a:t>является идеализацией</a:t>
            </a:r>
            <a:r>
              <a:rPr lang="ru-RU" sz="2800" dirty="0"/>
              <a:t> </a:t>
            </a:r>
            <a:r>
              <a:rPr lang="ru-RU" sz="2800" dirty="0">
                <a:cs typeface="Times New Roman" pitchFamily="18" charset="0"/>
              </a:rPr>
              <a:t>тонкой натянутой нити, края стола прямоугольной формы. По прямой распространяется</a:t>
            </a:r>
            <a:r>
              <a:rPr lang="ru-RU" sz="2800" dirty="0"/>
              <a:t> </a:t>
            </a:r>
            <a:r>
              <a:rPr lang="ru-RU" sz="2800" dirty="0">
                <a:cs typeface="Times New Roman" pitchFamily="18" charset="0"/>
              </a:rPr>
              <a:t>луч света.</a:t>
            </a:r>
          </a:p>
        </p:txBody>
      </p:sp>
      <p:sp>
        <p:nvSpPr>
          <p:cNvPr id="16388" name="Text Box 4"/>
          <p:cNvSpPr txBox="1">
            <a:spLocks noChangeArrowheads="1"/>
          </p:cNvSpPr>
          <p:nvPr/>
        </p:nvSpPr>
        <p:spPr bwMode="auto">
          <a:xfrm>
            <a:off x="0" y="1588516"/>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Прямые </a:t>
            </a:r>
            <a:r>
              <a:rPr lang="ru-RU" sz="2800" dirty="0"/>
              <a:t>проводятся на листе бумаги или доске с помощью линейки. Хотя изображения прямых ограничены, их следует представлять себе неограниченно продолженными в обе стороны.</a:t>
            </a:r>
            <a:endParaRPr lang="ru-RU" sz="2800" i="1" dirty="0"/>
          </a:p>
        </p:txBody>
      </p:sp>
      <p:grpSp>
        <p:nvGrpSpPr>
          <p:cNvPr id="16393" name="Group 9"/>
          <p:cNvGrpSpPr>
            <a:grpSpLocks/>
          </p:cNvGrpSpPr>
          <p:nvPr/>
        </p:nvGrpSpPr>
        <p:grpSpPr bwMode="auto">
          <a:xfrm>
            <a:off x="0" y="3341116"/>
            <a:ext cx="9144000" cy="2227263"/>
            <a:chOff x="0" y="2208"/>
            <a:chExt cx="5760" cy="1403"/>
          </a:xfrm>
        </p:grpSpPr>
        <p:sp>
          <p:nvSpPr>
            <p:cNvPr id="3079" name="Text Box 5"/>
            <p:cNvSpPr txBox="1">
              <a:spLocks noChangeArrowheads="1"/>
            </p:cNvSpPr>
            <p:nvPr/>
          </p:nvSpPr>
          <p:spPr bwMode="auto">
            <a:xfrm>
              <a:off x="0" y="2208"/>
              <a:ext cx="4224" cy="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t>	Прямые </a:t>
              </a:r>
              <a:r>
                <a:rPr lang="ru-RU" sz="2800" dirty="0"/>
                <a:t>обозначаются </a:t>
              </a:r>
              <a:r>
                <a:rPr lang="ru-RU" sz="2800" dirty="0">
                  <a:cs typeface="Times New Roman" pitchFamily="18" charset="0"/>
                </a:rPr>
                <a:t>строчными латинскими буквами </a:t>
              </a:r>
              <a:r>
                <a:rPr lang="ru-RU" sz="2800" i="1" dirty="0">
                  <a:cs typeface="Times New Roman" pitchFamily="18" charset="0"/>
                </a:rPr>
                <a:t>a</a:t>
              </a:r>
              <a:r>
                <a:rPr lang="ru-RU" sz="2800" dirty="0">
                  <a:cs typeface="Times New Roman" pitchFamily="18" charset="0"/>
                </a:rPr>
                <a:t>,</a:t>
              </a:r>
              <a:r>
                <a:rPr lang="ru-RU" sz="2800" i="1" dirty="0">
                  <a:cs typeface="Times New Roman" pitchFamily="18" charset="0"/>
                </a:rPr>
                <a:t>  b</a:t>
              </a:r>
              <a:r>
                <a:rPr lang="ru-RU" sz="2800" dirty="0">
                  <a:cs typeface="Times New Roman" pitchFamily="18" charset="0"/>
                </a:rPr>
                <a:t>,</a:t>
              </a:r>
              <a:r>
                <a:rPr lang="ru-RU" sz="2800" i="1" dirty="0">
                  <a:cs typeface="Times New Roman" pitchFamily="18" charset="0"/>
                </a:rPr>
                <a:t>  c</a:t>
              </a:r>
              <a:r>
                <a:rPr lang="ru-RU" sz="2800" dirty="0">
                  <a:cs typeface="Times New Roman" pitchFamily="18" charset="0"/>
                </a:rPr>
                <a:t>,</a:t>
              </a:r>
              <a:r>
                <a:rPr lang="ru-RU" sz="2800" i="1" dirty="0">
                  <a:cs typeface="Times New Roman" pitchFamily="18" charset="0"/>
                </a:rPr>
                <a:t> ...</a:t>
              </a:r>
              <a:r>
                <a:rPr lang="ru-RU" sz="2800" dirty="0">
                  <a:cs typeface="Times New Roman" pitchFamily="18" charset="0"/>
                </a:rPr>
                <a:t>,</a:t>
              </a:r>
              <a:r>
                <a:rPr lang="ru-RU" sz="2800" i="1" dirty="0">
                  <a:cs typeface="Times New Roman" pitchFamily="18" charset="0"/>
                </a:rPr>
                <a:t>  a</a:t>
              </a:r>
              <a:r>
                <a:rPr lang="ru-RU" sz="2800" baseline="-30000" dirty="0">
                  <a:cs typeface="Times New Roman" pitchFamily="18" charset="0"/>
                </a:rPr>
                <a:t>1</a:t>
              </a:r>
              <a:r>
                <a:rPr lang="ru-RU" sz="2800" dirty="0">
                  <a:cs typeface="Times New Roman" pitchFamily="18" charset="0"/>
                </a:rPr>
                <a:t>,</a:t>
              </a:r>
              <a:r>
                <a:rPr lang="ru-RU" sz="2800" i="1" dirty="0">
                  <a:cs typeface="Times New Roman" pitchFamily="18" charset="0"/>
                </a:rPr>
                <a:t> b</a:t>
              </a:r>
              <a:r>
                <a:rPr lang="ru-RU" sz="2800" baseline="-30000" dirty="0">
                  <a:cs typeface="Times New Roman" pitchFamily="18" charset="0"/>
                </a:rPr>
                <a:t>2</a:t>
              </a:r>
              <a:r>
                <a:rPr lang="ru-RU" sz="2800" dirty="0">
                  <a:cs typeface="Times New Roman" pitchFamily="18" charset="0"/>
                </a:rPr>
                <a:t>,</a:t>
              </a:r>
              <a:r>
                <a:rPr lang="ru-RU" sz="2800" i="1" dirty="0">
                  <a:cs typeface="Times New Roman" pitchFamily="18" charset="0"/>
                </a:rPr>
                <a:t> c</a:t>
              </a:r>
              <a:r>
                <a:rPr lang="ru-RU" sz="2800" baseline="-30000" dirty="0">
                  <a:cs typeface="Times New Roman" pitchFamily="18" charset="0"/>
                </a:rPr>
                <a:t>3</a:t>
              </a:r>
              <a:r>
                <a:rPr lang="ru-RU" sz="2800" dirty="0">
                  <a:cs typeface="Times New Roman" pitchFamily="18" charset="0"/>
                </a:rPr>
                <a:t>,</a:t>
              </a:r>
              <a:r>
                <a:rPr lang="ru-RU" sz="2800" i="1" dirty="0">
                  <a:cs typeface="Times New Roman" pitchFamily="18" charset="0"/>
                </a:rPr>
                <a:t> ...</a:t>
              </a:r>
              <a:r>
                <a:rPr lang="ru-RU" sz="2800" dirty="0">
                  <a:cs typeface="Times New Roman" pitchFamily="18" charset="0"/>
                </a:rPr>
                <a:t>, </a:t>
              </a:r>
              <a:r>
                <a:rPr lang="ru-RU" sz="2800" i="1" dirty="0">
                  <a:cs typeface="Times New Roman" pitchFamily="18" charset="0"/>
                </a:rPr>
                <a:t>a'</a:t>
              </a:r>
              <a:r>
                <a:rPr lang="ru-RU" sz="2800" dirty="0">
                  <a:cs typeface="Times New Roman" pitchFamily="18" charset="0"/>
                </a:rPr>
                <a:t>, </a:t>
              </a:r>
              <a:r>
                <a:rPr lang="ru-RU" sz="2800" i="1" dirty="0">
                  <a:cs typeface="Times New Roman" pitchFamily="18" charset="0"/>
                </a:rPr>
                <a:t>b''</a:t>
              </a:r>
              <a:r>
                <a:rPr lang="ru-RU" sz="2800" dirty="0">
                  <a:cs typeface="Times New Roman" pitchFamily="18" charset="0"/>
                </a:rPr>
                <a:t>,</a:t>
              </a:r>
              <a:r>
                <a:rPr lang="ru-RU" sz="2800" i="1" dirty="0">
                  <a:cs typeface="Times New Roman" pitchFamily="18" charset="0"/>
                </a:rPr>
                <a:t> c'''</a:t>
              </a:r>
              <a:r>
                <a:rPr lang="ru-RU" sz="2800" dirty="0">
                  <a:cs typeface="Times New Roman" pitchFamily="18" charset="0"/>
                </a:rPr>
                <a:t>,</a:t>
              </a:r>
              <a:r>
                <a:rPr lang="ru-RU" sz="2800" i="1" dirty="0">
                  <a:cs typeface="Times New Roman" pitchFamily="18" charset="0"/>
                </a:rPr>
                <a:t> ... </a:t>
              </a:r>
              <a:r>
                <a:rPr lang="ru-RU" sz="2800" dirty="0">
                  <a:cs typeface="Times New Roman" pitchFamily="18" charset="0"/>
                </a:rPr>
                <a:t>, или двумя прописными латинскими буквами </a:t>
              </a:r>
              <a:r>
                <a:rPr lang="ru-RU" sz="2800" i="1" dirty="0">
                  <a:cs typeface="Times New Roman" pitchFamily="18" charset="0"/>
                </a:rPr>
                <a:t>AB</a:t>
              </a:r>
              <a:r>
                <a:rPr lang="ru-RU" sz="2800" dirty="0">
                  <a:cs typeface="Times New Roman" pitchFamily="18" charset="0"/>
                </a:rPr>
                <a:t>,</a:t>
              </a:r>
              <a:r>
                <a:rPr lang="ru-RU" sz="2800" i="1" dirty="0">
                  <a:cs typeface="Times New Roman" pitchFamily="18" charset="0"/>
                </a:rPr>
                <a:t> CD</a:t>
              </a:r>
              <a:r>
                <a:rPr lang="ru-RU" sz="2800" dirty="0">
                  <a:cs typeface="Times New Roman" pitchFamily="18" charset="0"/>
                </a:rPr>
                <a:t>,</a:t>
              </a:r>
              <a:r>
                <a:rPr lang="ru-RU" sz="2800" i="1" dirty="0">
                  <a:cs typeface="Times New Roman" pitchFamily="18" charset="0"/>
                </a:rPr>
                <a:t> ...</a:t>
              </a:r>
              <a:r>
                <a:rPr lang="ru-RU" sz="2800" dirty="0">
                  <a:cs typeface="Times New Roman" pitchFamily="18" charset="0"/>
                </a:rPr>
                <a:t>,</a:t>
              </a:r>
              <a:r>
                <a:rPr lang="ru-RU" sz="2800" i="1" dirty="0">
                  <a:cs typeface="Times New Roman" pitchFamily="18" charset="0"/>
                </a:rPr>
                <a:t> A</a:t>
              </a:r>
              <a:r>
                <a:rPr lang="ru-RU" sz="2800" baseline="-30000" dirty="0">
                  <a:cs typeface="Times New Roman" pitchFamily="18" charset="0"/>
                </a:rPr>
                <a:t>1</a:t>
              </a:r>
              <a:r>
                <a:rPr lang="ru-RU" sz="2800" i="1" dirty="0">
                  <a:cs typeface="Times New Roman" pitchFamily="18" charset="0"/>
                </a:rPr>
                <a:t>B</a:t>
              </a:r>
              <a:r>
                <a:rPr lang="ru-RU" sz="2800" baseline="-30000" dirty="0">
                  <a:cs typeface="Times New Roman" pitchFamily="18" charset="0"/>
                </a:rPr>
                <a:t>1</a:t>
              </a:r>
              <a:r>
                <a:rPr lang="ru-RU" sz="2800" dirty="0">
                  <a:cs typeface="Times New Roman" pitchFamily="18" charset="0"/>
                </a:rPr>
                <a:t>,</a:t>
              </a:r>
              <a:r>
                <a:rPr lang="ru-RU" sz="2800" i="1" dirty="0">
                  <a:cs typeface="Times New Roman" pitchFamily="18" charset="0"/>
                </a:rPr>
                <a:t> C</a:t>
              </a:r>
              <a:r>
                <a:rPr lang="ru-RU" sz="2800" baseline="-30000" dirty="0">
                  <a:cs typeface="Times New Roman" pitchFamily="18" charset="0"/>
                </a:rPr>
                <a:t>2</a:t>
              </a:r>
              <a:r>
                <a:rPr lang="ru-RU" sz="2800" i="1" dirty="0">
                  <a:cs typeface="Times New Roman" pitchFamily="18" charset="0"/>
                </a:rPr>
                <a:t>D</a:t>
              </a:r>
              <a:r>
                <a:rPr lang="ru-RU" sz="2800" baseline="-30000" dirty="0">
                  <a:cs typeface="Times New Roman" pitchFamily="18" charset="0"/>
                </a:rPr>
                <a:t>2</a:t>
              </a:r>
              <a:r>
                <a:rPr lang="ru-RU" sz="2800" dirty="0">
                  <a:cs typeface="Times New Roman" pitchFamily="18" charset="0"/>
                </a:rPr>
                <a:t>,</a:t>
              </a:r>
              <a:r>
                <a:rPr lang="ru-RU" sz="2800" i="1" dirty="0">
                  <a:cs typeface="Times New Roman" pitchFamily="18" charset="0"/>
                </a:rPr>
                <a:t> ...</a:t>
              </a:r>
              <a:r>
                <a:rPr lang="ru-RU" sz="2800" dirty="0">
                  <a:cs typeface="Times New Roman" pitchFamily="18" charset="0"/>
                </a:rPr>
                <a:t>,</a:t>
              </a:r>
              <a:r>
                <a:rPr lang="ru-RU" sz="2800" i="1" dirty="0">
                  <a:cs typeface="Times New Roman" pitchFamily="18" charset="0"/>
                </a:rPr>
                <a:t> A'B'</a:t>
              </a:r>
              <a:r>
                <a:rPr lang="ru-RU" sz="2800" dirty="0">
                  <a:cs typeface="Times New Roman" pitchFamily="18" charset="0"/>
                </a:rPr>
                <a:t>,</a:t>
              </a:r>
              <a:r>
                <a:rPr lang="ru-RU" sz="2800" i="1" dirty="0">
                  <a:cs typeface="Times New Roman" pitchFamily="18" charset="0"/>
                </a:rPr>
                <a:t> C''D''</a:t>
              </a:r>
              <a:r>
                <a:rPr lang="ru-RU" sz="2800" dirty="0">
                  <a:cs typeface="Times New Roman" pitchFamily="18" charset="0"/>
                </a:rPr>
                <a:t>,</a:t>
              </a:r>
              <a:r>
                <a:rPr lang="ru-RU" sz="2800" i="1" dirty="0">
                  <a:cs typeface="Times New Roman" pitchFamily="18" charset="0"/>
                </a:rPr>
                <a:t> ... </a:t>
              </a:r>
              <a:endParaRPr lang="ru-RU" sz="2800" dirty="0"/>
            </a:p>
          </p:txBody>
        </p:sp>
        <p:pic>
          <p:nvPicPr>
            <p:cNvPr id="30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 y="2256"/>
              <a:ext cx="1562" cy="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91" name="Text Box 7"/>
          <p:cNvSpPr txBox="1">
            <a:spLocks noChangeArrowheads="1"/>
          </p:cNvSpPr>
          <p:nvPr/>
        </p:nvSpPr>
        <p:spPr bwMode="auto">
          <a:xfrm>
            <a:off x="9625" y="5506465"/>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3300"/>
                </a:solidFill>
                <a:cs typeface="Times New Roman" pitchFamily="18" charset="0"/>
              </a:rPr>
              <a:t>	П</a:t>
            </a:r>
            <a:r>
              <a:rPr lang="ru-RU" sz="2800" dirty="0" smtClean="0">
                <a:solidFill>
                  <a:srgbClr val="FF3300"/>
                </a:solidFill>
              </a:rPr>
              <a:t>лоскость</a:t>
            </a:r>
            <a:r>
              <a:rPr lang="ru-RU" sz="2800" dirty="0" smtClean="0">
                <a:solidFill>
                  <a:srgbClr val="FF3300"/>
                </a:solidFill>
                <a:cs typeface="Times New Roman" pitchFamily="18" charset="0"/>
              </a:rPr>
              <a:t> </a:t>
            </a:r>
            <a:r>
              <a:rPr lang="ru-RU" sz="2800" dirty="0">
                <a:cs typeface="Times New Roman" pitchFamily="18" charset="0"/>
              </a:rPr>
              <a:t>является идеализацией</a:t>
            </a:r>
            <a:r>
              <a:rPr lang="ru-RU" sz="2800" dirty="0"/>
              <a:t> ровной поверхности воды, поверхности стола, доски, зеркала и т.п.</a:t>
            </a:r>
          </a:p>
        </p:txBody>
      </p:sp>
    </p:spTree>
    <p:extLst>
      <p:ext uri="{BB962C8B-B14F-4D97-AF65-F5344CB8AC3E}">
        <p14:creationId xmlns:p14="http://schemas.microsoft.com/office/powerpoint/2010/main" val="1492447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61987" y="0"/>
            <a:ext cx="7772400" cy="457200"/>
          </a:xfrm>
        </p:spPr>
        <p:txBody>
          <a:bodyPr/>
          <a:lstStyle/>
          <a:p>
            <a:pPr eaLnBrk="1" hangingPunct="1"/>
            <a:r>
              <a:rPr lang="ru-RU" sz="3600" dirty="0" smtClean="0">
                <a:solidFill>
                  <a:srgbClr val="FF3300"/>
                </a:solidFill>
              </a:rPr>
              <a:t>Точки и прямые</a:t>
            </a:r>
          </a:p>
        </p:txBody>
      </p:sp>
      <p:sp>
        <p:nvSpPr>
          <p:cNvPr id="4101" name="Text Box 22"/>
          <p:cNvSpPr txBox="1">
            <a:spLocks noChangeArrowheads="1"/>
          </p:cNvSpPr>
          <p:nvPr/>
        </p:nvSpPr>
        <p:spPr bwMode="auto">
          <a:xfrm>
            <a:off x="60325" y="332656"/>
            <a:ext cx="89757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Точка </a:t>
            </a:r>
            <a:r>
              <a:rPr lang="ru-RU" sz="2800" dirty="0">
                <a:cs typeface="Times New Roman" pitchFamily="18" charset="0"/>
              </a:rPr>
              <a:t>может принадлежать данной прямой, в этом случае говорят также, что прямая проходит через точку, </a:t>
            </a:r>
            <a:r>
              <a:rPr lang="ru-RU" sz="2800" dirty="0"/>
              <a:t>а</a:t>
            </a:r>
            <a:r>
              <a:rPr lang="ru-RU" sz="2800" dirty="0">
                <a:cs typeface="Times New Roman" pitchFamily="18" charset="0"/>
              </a:rPr>
              <a:t> может и не принадлежать ей, в этом случае говорят, что прямая не проходит через точку</a:t>
            </a:r>
            <a:r>
              <a:rPr lang="ru-RU" sz="2800" dirty="0"/>
              <a:t>.</a:t>
            </a:r>
            <a:r>
              <a:rPr lang="ru-RU" dirty="0">
                <a:cs typeface="Times New Roman" pitchFamily="18" charset="0"/>
              </a:rPr>
              <a:t> </a:t>
            </a:r>
          </a:p>
        </p:txBody>
      </p:sp>
      <p:pic>
        <p:nvPicPr>
          <p:cNvPr id="4102"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2204417"/>
            <a:ext cx="2030412"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2348880"/>
            <a:ext cx="2030412"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12700" y="3645073"/>
            <a:ext cx="90201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t>	Две </a:t>
            </a:r>
            <a:r>
              <a:rPr lang="ru-RU" sz="2800" dirty="0"/>
              <a:t>прямые называются</a:t>
            </a:r>
            <a:r>
              <a:rPr lang="en-US" sz="2800" dirty="0">
                <a:solidFill>
                  <a:schemeClr val="accent1"/>
                </a:solidFill>
              </a:rPr>
              <a:t> </a:t>
            </a:r>
            <a:r>
              <a:rPr lang="ru-RU" sz="2800" dirty="0">
                <a:solidFill>
                  <a:srgbClr val="FF3300"/>
                </a:solidFill>
              </a:rPr>
              <a:t>пересекающимися</a:t>
            </a:r>
            <a:r>
              <a:rPr lang="ru-RU" sz="2800" dirty="0"/>
              <a:t>, если они имеют одну общую точку.</a:t>
            </a:r>
          </a:p>
        </p:txBody>
      </p:sp>
      <p:pic>
        <p:nvPicPr>
          <p:cNvPr id="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8" y="4797395"/>
            <a:ext cx="2479675"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3"/>
          <p:cNvSpPr txBox="1">
            <a:spLocks noChangeArrowheads="1"/>
          </p:cNvSpPr>
          <p:nvPr/>
        </p:nvSpPr>
        <p:spPr bwMode="auto">
          <a:xfrm>
            <a:off x="60325" y="5944879"/>
            <a:ext cx="91154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t>	Две </a:t>
            </a:r>
            <a:r>
              <a:rPr lang="ru-RU" sz="2800" dirty="0"/>
              <a:t>прямые называются</a:t>
            </a:r>
            <a:r>
              <a:rPr lang="en-US" sz="2800" dirty="0">
                <a:solidFill>
                  <a:schemeClr val="accent1"/>
                </a:solidFill>
              </a:rPr>
              <a:t> </a:t>
            </a:r>
            <a:r>
              <a:rPr lang="ru-RU" sz="2800" dirty="0">
                <a:solidFill>
                  <a:srgbClr val="FF3300"/>
                </a:solidFill>
              </a:rPr>
              <a:t>параллельными</a:t>
            </a:r>
            <a:r>
              <a:rPr lang="ru-RU" sz="2800" dirty="0"/>
              <a:t>, если они не имеют общих точек.</a:t>
            </a:r>
          </a:p>
        </p:txBody>
      </p:sp>
      <p:pic>
        <p:nvPicPr>
          <p:cNvPr id="1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4599161"/>
            <a:ext cx="2479675"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385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smtClean="0"/>
              <a:t>	</a:t>
            </a:r>
            <a:r>
              <a:rPr lang="ru-RU" sz="2800" b="1" dirty="0" smtClean="0">
                <a:latin typeface="Times New Roman" pitchFamily="18" charset="0"/>
                <a:cs typeface="Times New Roman" pitchFamily="18" charset="0"/>
              </a:rPr>
              <a:t>Авторский сайт: </a:t>
            </a:r>
            <a:r>
              <a:rPr lang="en-US" sz="2800" b="1" dirty="0" smtClean="0">
                <a:solidFill>
                  <a:srgbClr val="0000FF"/>
                </a:solidFill>
                <a:latin typeface="Times New Roman" pitchFamily="18" charset="0"/>
                <a:cs typeface="Times New Roman" pitchFamily="18" charset="0"/>
              </a:rPr>
              <a:t>vasmirnov.ru</a:t>
            </a:r>
            <a:r>
              <a:rPr lang="ru-RU" sz="2800" dirty="0">
                <a:solidFill>
                  <a:srgbClr val="FF0000"/>
                </a:solidFill>
              </a:rPr>
              <a:t>	</a:t>
            </a: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02" y="492388"/>
            <a:ext cx="7313932" cy="6334780"/>
          </a:xfrm>
          <a:prstGeom prst="rect">
            <a:avLst/>
          </a:prstGeom>
          <a:noFill/>
          <a:ln>
            <a:solidFill>
              <a:srgbClr val="D2ECB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762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9728"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a:t>	Первые аксиомы </a:t>
            </a:r>
            <a:r>
              <a:rPr lang="ru-RU" dirty="0" smtClean="0"/>
              <a:t>относятся </a:t>
            </a:r>
            <a:r>
              <a:rPr lang="ru-RU" dirty="0"/>
              <a:t>к понятию принадлежности.</a:t>
            </a:r>
          </a:p>
          <a:p>
            <a:pPr algn="just"/>
            <a:r>
              <a:rPr lang="ru-RU" dirty="0" smtClean="0"/>
              <a:t>	1</a:t>
            </a:r>
            <a:r>
              <a:rPr lang="ru-RU" dirty="0"/>
              <a:t>. </a:t>
            </a:r>
            <a:r>
              <a:rPr lang="ru-RU" i="1" dirty="0">
                <a:solidFill>
                  <a:srgbClr val="FF0000"/>
                </a:solidFill>
              </a:rPr>
              <a:t>Через любые две точки проходит единственная  прямая</a:t>
            </a:r>
            <a:r>
              <a:rPr lang="ru-RU" i="1" dirty="0"/>
              <a:t>.</a:t>
            </a:r>
            <a:endParaRPr lang="ru-RU" dirty="0"/>
          </a:p>
          <a:p>
            <a:pPr algn="just"/>
            <a:r>
              <a:rPr lang="ru-RU" dirty="0" smtClean="0"/>
              <a:t>	2</a:t>
            </a:r>
            <a:r>
              <a:rPr lang="ru-RU" dirty="0"/>
              <a:t>. </a:t>
            </a:r>
            <a:r>
              <a:rPr lang="ru-RU" i="1" dirty="0">
                <a:solidFill>
                  <a:srgbClr val="FF0000"/>
                </a:solidFill>
              </a:rPr>
              <a:t>Для любой прямой существуют точки, принадлежащие этой прямой и точки, ей не принадлежащие</a:t>
            </a:r>
            <a:r>
              <a:rPr lang="ru-RU" i="1" dirty="0"/>
              <a:t>.</a:t>
            </a:r>
            <a:endParaRPr lang="ru-RU" dirty="0"/>
          </a:p>
        </p:txBody>
      </p:sp>
      <p:sp>
        <p:nvSpPr>
          <p:cNvPr id="5" name="Rectangle 2"/>
          <p:cNvSpPr>
            <a:spLocks noGrp="1" noChangeArrowheads="1"/>
          </p:cNvSpPr>
          <p:nvPr>
            <p:ph type="title"/>
          </p:nvPr>
        </p:nvSpPr>
        <p:spPr>
          <a:xfrm>
            <a:off x="683568" y="1526662"/>
            <a:ext cx="7772400" cy="457200"/>
          </a:xfrm>
        </p:spPr>
        <p:txBody>
          <a:bodyPr/>
          <a:lstStyle/>
          <a:p>
            <a:pPr eaLnBrk="1" hangingPunct="1"/>
            <a:r>
              <a:rPr lang="ru-RU" sz="2800" dirty="0" smtClean="0">
                <a:solidFill>
                  <a:srgbClr val="FF3300"/>
                </a:solidFill>
              </a:rPr>
              <a:t>Упражнения</a:t>
            </a:r>
          </a:p>
        </p:txBody>
      </p:sp>
      <p:sp>
        <p:nvSpPr>
          <p:cNvPr id="6" name="Text Box 3"/>
          <p:cNvSpPr txBox="1">
            <a:spLocks noChangeArrowheads="1"/>
          </p:cNvSpPr>
          <p:nvPr/>
        </p:nvSpPr>
        <p:spPr bwMode="auto">
          <a:xfrm>
            <a:off x="9728" y="1858894"/>
            <a:ext cx="91440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200" dirty="0" smtClean="0"/>
              <a:t>1.Точки </a:t>
            </a:r>
            <a:r>
              <a:rPr lang="en-US" sz="2200" i="1" dirty="0"/>
              <a:t>A</a:t>
            </a:r>
            <a:r>
              <a:rPr lang="ru-RU" sz="2200" dirty="0"/>
              <a:t>,</a:t>
            </a:r>
            <a:r>
              <a:rPr lang="ru-RU" sz="2200" i="1" dirty="0"/>
              <a:t> </a:t>
            </a:r>
            <a:r>
              <a:rPr lang="en-US" sz="2200" i="1" dirty="0"/>
              <a:t>B</a:t>
            </a:r>
            <a:r>
              <a:rPr lang="ru-RU" sz="2200" dirty="0"/>
              <a:t>,</a:t>
            </a:r>
            <a:r>
              <a:rPr lang="ru-RU" sz="2200" i="1" dirty="0"/>
              <a:t> </a:t>
            </a:r>
            <a:r>
              <a:rPr lang="en-US" sz="2200" i="1" dirty="0"/>
              <a:t>C</a:t>
            </a:r>
            <a:r>
              <a:rPr lang="ru-RU" sz="2200" dirty="0"/>
              <a:t> принадлежат одной прямой и точки </a:t>
            </a:r>
            <a:r>
              <a:rPr lang="en-US" sz="2200" i="1" dirty="0"/>
              <a:t>B</a:t>
            </a:r>
            <a:r>
              <a:rPr lang="ru-RU" sz="2200" dirty="0"/>
              <a:t>,</a:t>
            </a:r>
            <a:r>
              <a:rPr lang="ru-RU" sz="2200" i="1" dirty="0"/>
              <a:t> </a:t>
            </a:r>
            <a:r>
              <a:rPr lang="en-US" sz="2200" i="1" dirty="0"/>
              <a:t>C</a:t>
            </a:r>
            <a:r>
              <a:rPr lang="ru-RU" sz="2200" dirty="0"/>
              <a:t>,</a:t>
            </a:r>
            <a:r>
              <a:rPr lang="ru-RU" sz="2200" i="1" dirty="0"/>
              <a:t> </a:t>
            </a:r>
            <a:r>
              <a:rPr lang="en-US" sz="2200" i="1" dirty="0"/>
              <a:t>D</a:t>
            </a:r>
            <a:r>
              <a:rPr lang="ru-RU" sz="2200" dirty="0"/>
              <a:t> принадлежат одной прямой. Что можно сказать о всех точках </a:t>
            </a:r>
            <a:r>
              <a:rPr lang="en-US" sz="2200" i="1" dirty="0"/>
              <a:t>A</a:t>
            </a:r>
            <a:r>
              <a:rPr lang="ru-RU" sz="2200" dirty="0"/>
              <a:t>,</a:t>
            </a:r>
            <a:r>
              <a:rPr lang="ru-RU" sz="2200" i="1" dirty="0"/>
              <a:t> </a:t>
            </a:r>
            <a:r>
              <a:rPr lang="en-US" sz="2200" i="1" dirty="0"/>
              <a:t>B</a:t>
            </a:r>
            <a:r>
              <a:rPr lang="ru-RU" sz="2200" dirty="0"/>
              <a:t>,</a:t>
            </a:r>
            <a:r>
              <a:rPr lang="ru-RU" sz="2200" i="1" dirty="0"/>
              <a:t> </a:t>
            </a:r>
            <a:r>
              <a:rPr lang="en-US" sz="2200" i="1" dirty="0"/>
              <a:t>C</a:t>
            </a:r>
            <a:r>
              <a:rPr lang="ru-RU" sz="2200" dirty="0"/>
              <a:t>,</a:t>
            </a:r>
            <a:r>
              <a:rPr lang="ru-RU" sz="2200" i="1" dirty="0"/>
              <a:t> </a:t>
            </a:r>
            <a:r>
              <a:rPr lang="en-US" sz="2200" i="1" dirty="0"/>
              <a:t>D</a:t>
            </a:r>
            <a:r>
              <a:rPr lang="ru-RU" sz="2200" dirty="0"/>
              <a:t>?</a:t>
            </a:r>
            <a:endParaRPr lang="ru-RU" sz="2200" dirty="0">
              <a:cs typeface="Times New Roman" pitchFamily="18" charset="0"/>
            </a:endParaRPr>
          </a:p>
        </p:txBody>
      </p:sp>
      <p:sp>
        <p:nvSpPr>
          <p:cNvPr id="7" name="Text Box 3"/>
          <p:cNvSpPr txBox="1">
            <a:spLocks noChangeArrowheads="1"/>
          </p:cNvSpPr>
          <p:nvPr/>
        </p:nvSpPr>
        <p:spPr bwMode="auto">
          <a:xfrm>
            <a:off x="28979" y="2538293"/>
            <a:ext cx="91440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ru-RU" sz="3600" dirty="0"/>
              <a:t>	</a:t>
            </a:r>
            <a:r>
              <a:rPr lang="ru-RU" dirty="0"/>
              <a:t> </a:t>
            </a:r>
            <a:r>
              <a:rPr lang="ru-RU" sz="2200" dirty="0" smtClean="0"/>
              <a:t>2. Прямые </a:t>
            </a:r>
            <a:r>
              <a:rPr lang="en-US" sz="2200" i="1" dirty="0"/>
              <a:t>a</a:t>
            </a:r>
            <a:r>
              <a:rPr lang="ru-RU" sz="2200" dirty="0"/>
              <a:t>,</a:t>
            </a:r>
            <a:r>
              <a:rPr lang="ru-RU" sz="2200" i="1" dirty="0"/>
              <a:t> </a:t>
            </a:r>
            <a:r>
              <a:rPr lang="en-US" sz="2200" i="1" dirty="0"/>
              <a:t>b</a:t>
            </a:r>
            <a:r>
              <a:rPr lang="ru-RU" sz="2200" dirty="0"/>
              <a:t>,</a:t>
            </a:r>
            <a:r>
              <a:rPr lang="ru-RU" sz="2200" i="1" dirty="0"/>
              <a:t> </a:t>
            </a:r>
            <a:r>
              <a:rPr lang="en-US" sz="2200" i="1" dirty="0"/>
              <a:t>c</a:t>
            </a:r>
            <a:r>
              <a:rPr lang="ru-RU" sz="2200" dirty="0"/>
              <a:t> пересекаются в одной точке и прямые </a:t>
            </a:r>
            <a:r>
              <a:rPr lang="en-US" sz="2200" i="1" dirty="0"/>
              <a:t>b</a:t>
            </a:r>
            <a:r>
              <a:rPr lang="ru-RU" sz="2200" dirty="0"/>
              <a:t>,</a:t>
            </a:r>
            <a:r>
              <a:rPr lang="ru-RU" sz="2200" i="1" dirty="0"/>
              <a:t> </a:t>
            </a:r>
            <a:r>
              <a:rPr lang="en-US" sz="2200" i="1" dirty="0"/>
              <a:t>c</a:t>
            </a:r>
            <a:r>
              <a:rPr lang="ru-RU" sz="2200" dirty="0"/>
              <a:t>,</a:t>
            </a:r>
            <a:r>
              <a:rPr lang="ru-RU" sz="2200" i="1" dirty="0"/>
              <a:t> </a:t>
            </a:r>
            <a:r>
              <a:rPr lang="en-US" sz="2200" i="1" dirty="0"/>
              <a:t>d</a:t>
            </a:r>
            <a:r>
              <a:rPr lang="ru-RU" sz="2200" dirty="0"/>
              <a:t> пересекаются в одной точке. Что можно сказать о всех прямых </a:t>
            </a:r>
            <a:r>
              <a:rPr lang="en-US" sz="2200" i="1" dirty="0"/>
              <a:t>a</a:t>
            </a:r>
            <a:r>
              <a:rPr lang="ru-RU" sz="2200" dirty="0"/>
              <a:t>,</a:t>
            </a:r>
            <a:r>
              <a:rPr lang="ru-RU" sz="2200" i="1" dirty="0"/>
              <a:t> </a:t>
            </a:r>
            <a:r>
              <a:rPr lang="en-US" sz="2200" i="1" dirty="0"/>
              <a:t>b</a:t>
            </a:r>
            <a:r>
              <a:rPr lang="ru-RU" sz="2200" dirty="0"/>
              <a:t>,</a:t>
            </a:r>
            <a:r>
              <a:rPr lang="ru-RU" sz="2200" i="1" dirty="0"/>
              <a:t> </a:t>
            </a:r>
            <a:r>
              <a:rPr lang="en-US" sz="2200" i="1" dirty="0"/>
              <a:t>c</a:t>
            </a:r>
            <a:r>
              <a:rPr lang="ru-RU" sz="2200" dirty="0"/>
              <a:t>,</a:t>
            </a:r>
            <a:r>
              <a:rPr lang="ru-RU" sz="2200" i="1" dirty="0"/>
              <a:t> </a:t>
            </a:r>
            <a:r>
              <a:rPr lang="en-US" sz="2200" i="1" dirty="0"/>
              <a:t>d</a:t>
            </a:r>
            <a:r>
              <a:rPr lang="ru-RU" sz="2200" dirty="0"/>
              <a:t>?</a:t>
            </a:r>
            <a:endParaRPr lang="ru-RU" sz="2200" dirty="0">
              <a:cs typeface="Times New Roman" pitchFamily="18" charset="0"/>
            </a:endParaRPr>
          </a:p>
        </p:txBody>
      </p:sp>
      <p:sp>
        <p:nvSpPr>
          <p:cNvPr id="8" name="Text Box 3"/>
          <p:cNvSpPr txBox="1">
            <a:spLocks noChangeArrowheads="1"/>
          </p:cNvSpPr>
          <p:nvPr/>
        </p:nvSpPr>
        <p:spPr bwMode="auto">
          <a:xfrm>
            <a:off x="28979" y="3308656"/>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ru-RU" sz="3600" dirty="0"/>
              <a:t>	</a:t>
            </a:r>
            <a:r>
              <a:rPr lang="ru-RU" dirty="0"/>
              <a:t> </a:t>
            </a:r>
            <a:r>
              <a:rPr lang="ru-RU" sz="2200" dirty="0" smtClean="0"/>
              <a:t>3. На </a:t>
            </a:r>
            <a:r>
              <a:rPr lang="ru-RU" sz="2200" dirty="0"/>
              <a:t>клетчатой бумаге изобразите прямую </a:t>
            </a:r>
            <a:r>
              <a:rPr lang="en-US" sz="2200" i="1" dirty="0"/>
              <a:t>AB </a:t>
            </a:r>
            <a:r>
              <a:rPr lang="ru-RU" sz="2200" dirty="0"/>
              <a:t>и точку </a:t>
            </a:r>
            <a:r>
              <a:rPr lang="en-US" sz="2200" i="1" dirty="0"/>
              <a:t>C</a:t>
            </a:r>
            <a:r>
              <a:rPr lang="ru-RU" sz="2200" dirty="0"/>
              <a:t>, как показано на рисунке. Через точку </a:t>
            </a:r>
            <a:r>
              <a:rPr lang="en-US" sz="2200" i="1" dirty="0"/>
              <a:t>C </a:t>
            </a:r>
            <a:r>
              <a:rPr lang="ru-RU" sz="2200" dirty="0"/>
              <a:t>проведите прямую, параллельную прямой </a:t>
            </a:r>
            <a:r>
              <a:rPr lang="en-US" sz="2200" i="1" dirty="0"/>
              <a:t>AB</a:t>
            </a:r>
            <a:r>
              <a:rPr lang="ru-RU" sz="2200" dirty="0"/>
              <a:t>.</a:t>
            </a:r>
            <a:endParaRPr lang="ru-RU" sz="2200" dirty="0">
              <a:cs typeface="Times New Roman"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412963"/>
            <a:ext cx="6696546" cy="24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227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3813" y="123156"/>
            <a:ext cx="91090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3600" dirty="0"/>
              <a:t>	</a:t>
            </a:r>
            <a:r>
              <a:rPr lang="ru-RU" dirty="0"/>
              <a:t>4</a:t>
            </a:r>
            <a:r>
              <a:rPr lang="ru-RU" dirty="0" smtClean="0"/>
              <a:t>. </a:t>
            </a:r>
            <a:r>
              <a:rPr lang="ru-RU" dirty="0">
                <a:cs typeface="Times New Roman" pitchFamily="18" charset="0"/>
              </a:rPr>
              <a:t>Сколько прямых можно провести через </a:t>
            </a:r>
            <a:r>
              <a:rPr lang="ru-RU" dirty="0"/>
              <a:t>различные пары </a:t>
            </a:r>
            <a:r>
              <a:rPr lang="ru-RU" dirty="0" smtClean="0"/>
              <a:t>из: а) </a:t>
            </a:r>
            <a:r>
              <a:rPr lang="ru-RU" dirty="0" smtClean="0">
                <a:cs typeface="Times New Roman" pitchFamily="18" charset="0"/>
              </a:rPr>
              <a:t>тр</a:t>
            </a:r>
            <a:r>
              <a:rPr lang="ru-RU" dirty="0" smtClean="0"/>
              <a:t>ех; б) четырех; в) пяти точек; г)* </a:t>
            </a:r>
            <a:r>
              <a:rPr lang="en-US" i="1" dirty="0" smtClean="0"/>
              <a:t>n </a:t>
            </a:r>
            <a:r>
              <a:rPr lang="ru-RU" dirty="0" smtClean="0"/>
              <a:t>точек, никакие три из которых не принадлежат </a:t>
            </a:r>
            <a:r>
              <a:rPr lang="ru-RU" dirty="0"/>
              <a:t>одной прямой</a:t>
            </a:r>
            <a:r>
              <a:rPr lang="ru-RU" dirty="0">
                <a:cs typeface="Times New Roman" pitchFamily="18" charset="0"/>
              </a:rPr>
              <a:t>?</a:t>
            </a:r>
            <a:endParaRPr lang="ru-R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74516"/>
            <a:ext cx="2840727" cy="233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9359" y="1507729"/>
            <a:ext cx="2353959" cy="232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481436"/>
            <a:ext cx="2736303" cy="234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493" y="4149080"/>
            <a:ext cx="2663825"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190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775" name="Text Box 4"/>
              <p:cNvSpPr txBox="1">
                <a:spLocks noChangeArrowheads="1"/>
              </p:cNvSpPr>
              <p:nvPr/>
            </p:nvSpPr>
            <p:spPr bwMode="auto">
              <a:xfrm>
                <a:off x="-9525" y="397"/>
                <a:ext cx="9144000" cy="17724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smtClean="0">
                    <a:solidFill>
                      <a:srgbClr val="FF3300"/>
                    </a:solidFill>
                  </a:rPr>
                  <a:t>	Решение 1.</a:t>
                </a:r>
                <a:r>
                  <a:rPr lang="ru-RU" sz="2000" dirty="0" smtClean="0">
                    <a:solidFill>
                      <a:schemeClr val="accent1"/>
                    </a:solidFill>
                  </a:rPr>
                  <a:t> </a:t>
                </a:r>
                <a:r>
                  <a:rPr lang="ru-RU" sz="2000" dirty="0" smtClean="0"/>
                  <a:t>Выясним сколько прямых добавляется при добавлении новой точки. </a:t>
                </a:r>
                <a:r>
                  <a:rPr lang="ru-RU" sz="2000" dirty="0">
                    <a:cs typeface="Times New Roman" pitchFamily="18" charset="0"/>
                  </a:rPr>
                  <a:t>Ч</a:t>
                </a:r>
                <a14:m>
                  <m:oMath xmlns:m="http://schemas.openxmlformats.org/officeDocument/2006/math">
                    <m:r>
                      <a:rPr lang="ru-RU" sz="2000">
                        <a:latin typeface="Cambria Math"/>
                      </a:rPr>
                      <m:t>ерез две точк</m:t>
                    </m:r>
                    <m:r>
                      <a:rPr lang="ru-RU" sz="2000" smtClean="0">
                        <a:solidFill>
                          <a:schemeClr val="tx1"/>
                        </a:solidFill>
                        <a:latin typeface="Cambria Math"/>
                      </a:rPr>
                      <m:t>и</m:t>
                    </m:r>
                  </m:oMath>
                </a14:m>
                <a:r>
                  <a:rPr lang="ru-RU" sz="2000" dirty="0" smtClean="0">
                    <a:solidFill>
                      <a:schemeClr val="tx1"/>
                    </a:solidFill>
                  </a:rPr>
                  <a:t> проходит одна прямая. При добавлении третьей точки добавляется две прямые. При добавлении четвертой точки добавляется три прямые, ... . При добавлении </a:t>
                </a:r>
                <a:r>
                  <a:rPr lang="en-US" sz="2000" i="1" dirty="0" smtClean="0">
                    <a:solidFill>
                      <a:schemeClr val="tx1"/>
                    </a:solidFill>
                  </a:rPr>
                  <a:t>n</a:t>
                </a:r>
                <a:r>
                  <a:rPr lang="ru-RU" sz="2000" dirty="0" smtClean="0">
                    <a:solidFill>
                      <a:schemeClr val="tx1"/>
                    </a:solidFill>
                  </a:rPr>
                  <a:t>-й точки добавляется </a:t>
                </a:r>
                <a:r>
                  <a:rPr lang="en-US" sz="2000" i="1" dirty="0" smtClean="0">
                    <a:solidFill>
                      <a:schemeClr val="tx1"/>
                    </a:solidFill>
                  </a:rPr>
                  <a:t>n </a:t>
                </a:r>
                <a:r>
                  <a:rPr lang="en-US" sz="2000" dirty="0" smtClean="0">
                    <a:solidFill>
                      <a:schemeClr val="tx1"/>
                    </a:solidFill>
                  </a:rPr>
                  <a:t>– 1 </a:t>
                </a:r>
                <a:r>
                  <a:rPr lang="ru-RU" sz="2000" dirty="0" smtClean="0">
                    <a:solidFill>
                      <a:schemeClr val="tx1"/>
                    </a:solidFill>
                  </a:rPr>
                  <a:t>прямая. </a:t>
                </a:r>
                <a:r>
                  <a:rPr lang="ru-RU" sz="2000" dirty="0" smtClean="0"/>
                  <a:t>Таким образом, общее число прямых равно сумме 1 + 2 + ... + </a:t>
                </a:r>
                <a:r>
                  <a:rPr lang="en-US" sz="2000" i="1" dirty="0" smtClean="0"/>
                  <a:t>n</a:t>
                </a:r>
                <a:r>
                  <a:rPr lang="en-US" sz="2000" dirty="0" smtClean="0"/>
                  <a:t> </a:t>
                </a:r>
                <a:r>
                  <a:rPr lang="ru-RU" sz="2000" dirty="0" smtClean="0"/>
                  <a:t>– 1. Она равна</a:t>
                </a:r>
                <a:r>
                  <a:rPr lang="ru-RU" sz="2000" dirty="0" smtClean="0">
                    <a:solidFill>
                      <a:schemeClr val="tx1"/>
                    </a:solidFill>
                  </a:rPr>
                  <a:t> </a:t>
                </a:r>
                <a:r>
                  <a:rPr lang="ru-RU" sz="2000" dirty="0" smtClean="0">
                    <a:solidFill>
                      <a:schemeClr val="accent1"/>
                    </a:solidFill>
                  </a:rPr>
                  <a:t> </a:t>
                </a:r>
                <a14:m>
                  <m:oMath xmlns:m="http://schemas.openxmlformats.org/officeDocument/2006/math">
                    <m:f>
                      <m:fPr>
                        <m:ctrlPr>
                          <a:rPr lang="ru-RU" sz="2000" i="1" smtClean="0">
                            <a:latin typeface="Cambria Math" panose="02040503050406030204" pitchFamily="18" charset="0"/>
                          </a:rPr>
                        </m:ctrlPr>
                      </m:fPr>
                      <m:num>
                        <m:r>
                          <a:rPr lang="en-US" sz="2000" b="0" i="1" smtClean="0">
                            <a:latin typeface="Cambria Math"/>
                          </a:rPr>
                          <m:t>𝑛</m:t>
                        </m:r>
                        <m:r>
                          <a:rPr lang="en-US" sz="2000" b="0" i="1" smtClean="0">
                            <a:latin typeface="Cambria Math"/>
                          </a:rPr>
                          <m:t>(</m:t>
                        </m:r>
                        <m:r>
                          <a:rPr lang="en-US" sz="2000" b="0" i="1" smtClean="0">
                            <a:latin typeface="Cambria Math"/>
                          </a:rPr>
                          <m:t>𝑛</m:t>
                        </m:r>
                        <m:r>
                          <a:rPr lang="en-US" sz="2000" b="0" i="1" smtClean="0">
                            <a:latin typeface="Cambria Math"/>
                          </a:rPr>
                          <m:t>−1)</m:t>
                        </m:r>
                      </m:num>
                      <m:den>
                        <m:r>
                          <a:rPr lang="ru-RU" sz="2000" b="0" i="1" smtClean="0">
                            <a:latin typeface="Cambria Math"/>
                          </a:rPr>
                          <m:t>2</m:t>
                        </m:r>
                      </m:den>
                    </m:f>
                  </m:oMath>
                </a14:m>
                <a:r>
                  <a:rPr lang="ru-RU" sz="2000" dirty="0">
                    <a:cs typeface="Times New Roman" pitchFamily="18" charset="0"/>
                  </a:rPr>
                  <a:t>. </a:t>
                </a:r>
              </a:p>
            </p:txBody>
          </p:sp>
        </mc:Choice>
        <mc:Fallback xmlns="">
          <p:sp>
            <p:nvSpPr>
              <p:cNvPr id="32775" name="Text Box 4"/>
              <p:cNvSpPr txBox="1">
                <a:spLocks noRot="1" noChangeAspect="1" noMove="1" noResize="1" noEditPoints="1" noAdjustHandles="1" noChangeArrowheads="1" noChangeShapeType="1" noTextEdit="1"/>
              </p:cNvSpPr>
              <p:nvPr/>
            </p:nvSpPr>
            <p:spPr bwMode="auto">
              <a:xfrm>
                <a:off x="-9525" y="397"/>
                <a:ext cx="9144000" cy="1772408"/>
              </a:xfrm>
              <a:prstGeom prst="rect">
                <a:avLst/>
              </a:prstGeom>
              <a:blipFill rotWithShape="1">
                <a:blip r:embed="rId3"/>
                <a:stretch>
                  <a:fillRect l="-667" t="-1718" r="-733" b="-13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27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916832"/>
            <a:ext cx="2663825"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 Box 4"/>
              <p:cNvSpPr txBox="1">
                <a:spLocks noChangeArrowheads="1"/>
              </p:cNvSpPr>
              <p:nvPr/>
            </p:nvSpPr>
            <p:spPr bwMode="auto">
              <a:xfrm>
                <a:off x="0" y="4797152"/>
                <a:ext cx="9144000" cy="11568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smtClean="0"/>
                  <a:t>	Заметим, что найденное число прямых равно числу различных пар точек, образованных из </a:t>
                </a:r>
                <a:r>
                  <a:rPr lang="en-US" sz="2000" i="1" dirty="0" smtClean="0"/>
                  <a:t>n </a:t>
                </a:r>
                <a:r>
                  <a:rPr lang="ru-RU" sz="2000" dirty="0" smtClean="0"/>
                  <a:t>данных точек. Это число называется числом сочетаний из </a:t>
                </a:r>
                <a:r>
                  <a:rPr lang="en-US" sz="2000" i="1" dirty="0" smtClean="0"/>
                  <a:t>n </a:t>
                </a:r>
                <a:r>
                  <a:rPr lang="ru-RU" sz="2000" dirty="0" smtClean="0"/>
                  <a:t>элементов по два и обозначается </a:t>
                </a:r>
                <a14:m>
                  <m:oMath xmlns:m="http://schemas.openxmlformats.org/officeDocument/2006/math">
                    <m:sSup>
                      <m:sSupPr>
                        <m:ctrlPr>
                          <a:rPr lang="ru-RU" sz="2000" i="1" smtClean="0">
                            <a:latin typeface="Cambria Math" panose="02040503050406030204" pitchFamily="18" charset="0"/>
                          </a:rPr>
                        </m:ctrlPr>
                      </m:sSupPr>
                      <m:e>
                        <m:sSub>
                          <m:sSubPr>
                            <m:ctrlPr>
                              <a:rPr lang="ru-RU" sz="2000" i="1" smtClean="0">
                                <a:latin typeface="Cambria Math" panose="02040503050406030204" pitchFamily="18" charset="0"/>
                              </a:rPr>
                            </m:ctrlPr>
                          </m:sSubPr>
                          <m:e>
                            <m:r>
                              <a:rPr lang="en-US" sz="2000" b="0" i="1" smtClean="0">
                                <a:latin typeface="Cambria Math"/>
                              </a:rPr>
                              <m:t>𝐶</m:t>
                            </m:r>
                          </m:e>
                          <m:sub>
                            <m:r>
                              <a:rPr lang="en-US" sz="2000" b="0" i="1" smtClean="0">
                                <a:latin typeface="Cambria Math"/>
                              </a:rPr>
                              <m:t>𝑛</m:t>
                            </m:r>
                          </m:sub>
                        </m:sSub>
                      </m:e>
                      <m:sup>
                        <m:r>
                          <a:rPr lang="en-US" sz="2000" b="0" i="1" smtClean="0">
                            <a:latin typeface="Cambria Math"/>
                          </a:rPr>
                          <m:t>2</m:t>
                        </m:r>
                      </m:sup>
                    </m:sSup>
                    <m:r>
                      <a:rPr lang="en-US" sz="2000" b="0" i="0" smtClean="0">
                        <a:latin typeface="Cambria Math"/>
                      </a:rPr>
                      <m:t>.</m:t>
                    </m:r>
                  </m:oMath>
                </a14:m>
                <a:r>
                  <a:rPr lang="en-US" sz="2000" dirty="0" smtClean="0"/>
                  <a:t> </a:t>
                </a:r>
                <a:r>
                  <a:rPr lang="ru-RU" sz="2000" dirty="0" smtClean="0"/>
                  <a:t>Таким образом, </a:t>
                </a:r>
                <a14:m>
                  <m:oMath xmlns:m="http://schemas.openxmlformats.org/officeDocument/2006/math">
                    <m:sSup>
                      <m:sSupPr>
                        <m:ctrlPr>
                          <a:rPr lang="ru-RU" sz="2000" i="1">
                            <a:latin typeface="Cambria Math" panose="02040503050406030204" pitchFamily="18" charset="0"/>
                          </a:rPr>
                        </m:ctrlPr>
                      </m:sSupPr>
                      <m:e>
                        <m:sSub>
                          <m:sSubPr>
                            <m:ctrlPr>
                              <a:rPr lang="ru-RU" sz="2000" i="1">
                                <a:latin typeface="Cambria Math" panose="02040503050406030204" pitchFamily="18" charset="0"/>
                              </a:rPr>
                            </m:ctrlPr>
                          </m:sSubPr>
                          <m:e>
                            <m:r>
                              <a:rPr lang="en-US" sz="2000" i="1">
                                <a:latin typeface="Cambria Math"/>
                              </a:rPr>
                              <m:t>𝐶</m:t>
                            </m:r>
                          </m:e>
                          <m:sub>
                            <m:r>
                              <a:rPr lang="en-US" sz="2000" i="1">
                                <a:latin typeface="Cambria Math"/>
                              </a:rPr>
                              <m:t>𝑛</m:t>
                            </m:r>
                          </m:sub>
                        </m:sSub>
                      </m:e>
                      <m:sup>
                        <m:r>
                          <a:rPr lang="en-US" sz="2000" i="1">
                            <a:latin typeface="Cambria Math"/>
                          </a:rPr>
                          <m:t>2</m:t>
                        </m:r>
                      </m:sup>
                    </m:sSup>
                    <m:r>
                      <a:rPr lang="ru-RU" sz="2000" b="0" i="1" smtClean="0">
                        <a:latin typeface="Cambria Math"/>
                      </a:rPr>
                      <m:t>=</m:t>
                    </m:r>
                    <m:f>
                      <m:fPr>
                        <m:ctrlPr>
                          <a:rPr lang="ru-RU" sz="2000" b="0" i="1" smtClean="0">
                            <a:latin typeface="Cambria Math" panose="02040503050406030204" pitchFamily="18" charset="0"/>
                          </a:rPr>
                        </m:ctrlPr>
                      </m:fPr>
                      <m:num>
                        <m:r>
                          <a:rPr lang="en-US" sz="2000" b="0" i="1" smtClean="0">
                            <a:latin typeface="Cambria Math"/>
                          </a:rPr>
                          <m:t>𝑛</m:t>
                        </m:r>
                        <m:r>
                          <a:rPr lang="en-US" sz="2000" b="0" i="1" smtClean="0">
                            <a:latin typeface="Cambria Math"/>
                          </a:rPr>
                          <m:t>(</m:t>
                        </m:r>
                        <m:r>
                          <a:rPr lang="en-US" sz="2000" b="0" i="1" smtClean="0">
                            <a:latin typeface="Cambria Math"/>
                          </a:rPr>
                          <m:t>𝑛</m:t>
                        </m:r>
                        <m:r>
                          <a:rPr lang="en-US" sz="2000" b="0" i="1" smtClean="0">
                            <a:latin typeface="Cambria Math"/>
                          </a:rPr>
                          <m:t>−1)</m:t>
                        </m:r>
                      </m:num>
                      <m:den>
                        <m:r>
                          <a:rPr lang="ru-RU" sz="2000" b="0" i="1" smtClean="0">
                            <a:latin typeface="Cambria Math"/>
                          </a:rPr>
                          <m:t>2</m:t>
                        </m:r>
                      </m:den>
                    </m:f>
                    <m:r>
                      <a:rPr lang="en-US" sz="2000" b="0" i="1" smtClean="0">
                        <a:latin typeface="Cambria Math"/>
                      </a:rPr>
                      <m:t>.</m:t>
                    </m:r>
                  </m:oMath>
                </a14:m>
                <a:r>
                  <a:rPr lang="ru-RU" sz="2000" dirty="0" smtClean="0"/>
                  <a:t> </a:t>
                </a:r>
                <a:endParaRPr lang="ru-RU" sz="2000" dirty="0">
                  <a:cs typeface="Times New Roman" pitchFamily="18" charset="0"/>
                </a:endParaRPr>
              </a:p>
            </p:txBody>
          </p:sp>
        </mc:Choice>
        <mc:Fallback xmlns="">
          <p:sp>
            <p:nvSpPr>
              <p:cNvPr id="5" name="Text Box 4"/>
              <p:cNvSpPr txBox="1">
                <a:spLocks noRot="1" noChangeAspect="1" noMove="1" noResize="1" noEditPoints="1" noAdjustHandles="1" noChangeArrowheads="1" noChangeShapeType="1" noTextEdit="1"/>
              </p:cNvSpPr>
              <p:nvPr/>
            </p:nvSpPr>
            <p:spPr bwMode="auto">
              <a:xfrm>
                <a:off x="0" y="4797152"/>
                <a:ext cx="9144000" cy="1156855"/>
              </a:xfrm>
              <a:prstGeom prst="rect">
                <a:avLst/>
              </a:prstGeom>
              <a:blipFill rotWithShape="1">
                <a:blip r:embed="rId5"/>
                <a:stretch>
                  <a:fillRect l="-667" t="-2632" r="-667" b="-26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1658010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775" name="Text Box 4"/>
              <p:cNvSpPr txBox="1">
                <a:spLocks noChangeArrowheads="1"/>
              </p:cNvSpPr>
              <p:nvPr/>
            </p:nvSpPr>
            <p:spPr bwMode="auto">
              <a:xfrm>
                <a:off x="0" y="0"/>
                <a:ext cx="9144000" cy="33112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smtClean="0">
                    <a:solidFill>
                      <a:srgbClr val="FF3300"/>
                    </a:solidFill>
                  </a:rPr>
                  <a:t>	Решение 2.</a:t>
                </a:r>
                <a:r>
                  <a:rPr lang="ru-RU" sz="2000" dirty="0" smtClean="0">
                    <a:solidFill>
                      <a:schemeClr val="accent1"/>
                    </a:solidFill>
                  </a:rPr>
                  <a:t> </a:t>
                </a:r>
                <a:r>
                  <a:rPr lang="ru-RU" sz="2000" dirty="0" smtClean="0"/>
                  <a:t>Рассмотрим </a:t>
                </a:r>
                <a:r>
                  <a:rPr lang="ru-RU" sz="2000" dirty="0">
                    <a:cs typeface="Times New Roman" pitchFamily="18" charset="0"/>
                  </a:rPr>
                  <a:t>точку </a:t>
                </a:r>
                <a:r>
                  <a:rPr lang="en-US" sz="2000" i="1" dirty="0">
                    <a:cs typeface="Times New Roman" pitchFamily="18" charset="0"/>
                  </a:rPr>
                  <a:t>A</a:t>
                </a:r>
                <a:r>
                  <a:rPr lang="ru-RU" sz="2000" baseline="-30000" dirty="0">
                    <a:cs typeface="Times New Roman" pitchFamily="18" charset="0"/>
                  </a:rPr>
                  <a:t>1</a:t>
                </a:r>
                <a:r>
                  <a:rPr lang="ru-RU" sz="2000" dirty="0">
                    <a:cs typeface="Times New Roman" pitchFamily="18" charset="0"/>
                  </a:rPr>
                  <a:t>. Так как число оставшихся точек равно </a:t>
                </a:r>
                <a:r>
                  <a:rPr lang="en-US" sz="2000" i="1" dirty="0">
                    <a:cs typeface="Times New Roman" pitchFamily="18" charset="0"/>
                  </a:rPr>
                  <a:t>n</a:t>
                </a:r>
                <a:r>
                  <a:rPr lang="ru-RU" sz="2000" dirty="0">
                    <a:cs typeface="Times New Roman" pitchFamily="18" charset="0"/>
                  </a:rPr>
                  <a:t> – 1 и через каждую из них и точку </a:t>
                </a:r>
                <a:r>
                  <a:rPr lang="en-US" sz="2000" i="1" dirty="0">
                    <a:cs typeface="Times New Roman" pitchFamily="18" charset="0"/>
                  </a:rPr>
                  <a:t>A</a:t>
                </a:r>
                <a:r>
                  <a:rPr lang="ru-RU" sz="2000" baseline="-30000" dirty="0">
                    <a:cs typeface="Times New Roman" pitchFamily="18" charset="0"/>
                  </a:rPr>
                  <a:t>1</a:t>
                </a:r>
                <a:r>
                  <a:rPr lang="ru-RU" sz="2000" dirty="0">
                    <a:cs typeface="Times New Roman" pitchFamily="18" charset="0"/>
                  </a:rPr>
                  <a:t> проходит одна прямая, то </a:t>
                </a:r>
                <a:r>
                  <a:rPr lang="ru-RU" sz="2000" dirty="0"/>
                  <a:t>через точку </a:t>
                </a:r>
                <a:r>
                  <a:rPr lang="en-US" sz="2000" i="1" dirty="0"/>
                  <a:t>A</a:t>
                </a:r>
                <a:r>
                  <a:rPr lang="en-US" sz="2000" baseline="-25000" dirty="0"/>
                  <a:t>1</a:t>
                </a:r>
                <a:r>
                  <a:rPr lang="ru-RU" sz="2000" baseline="-25000" dirty="0"/>
                  <a:t> </a:t>
                </a:r>
                <a:r>
                  <a:rPr lang="ru-RU" sz="2000" dirty="0"/>
                  <a:t>будет проходить</a:t>
                </a:r>
                <a:r>
                  <a:rPr lang="ru-RU" sz="2000" dirty="0">
                    <a:cs typeface="Times New Roman" pitchFamily="18" charset="0"/>
                  </a:rPr>
                  <a:t> </a:t>
                </a:r>
                <a:r>
                  <a:rPr lang="en-US" sz="2000" i="1" dirty="0">
                    <a:cs typeface="Times New Roman" pitchFamily="18" charset="0"/>
                  </a:rPr>
                  <a:t>n</a:t>
                </a:r>
                <a:r>
                  <a:rPr lang="ru-RU" sz="2000" dirty="0">
                    <a:cs typeface="Times New Roman" pitchFamily="18" charset="0"/>
                  </a:rPr>
                  <a:t> – 1</a:t>
                </a:r>
                <a:r>
                  <a:rPr lang="ru-RU" sz="2000" dirty="0"/>
                  <a:t> прямая</a:t>
                </a:r>
                <a:r>
                  <a:rPr lang="ru-RU" sz="2000" dirty="0">
                    <a:cs typeface="Times New Roman" pitchFamily="18" charset="0"/>
                  </a:rPr>
                  <a:t>. Заметим, что рассуждения, проведенные для точки </a:t>
                </a:r>
                <a:r>
                  <a:rPr lang="en-US" sz="2000" i="1" dirty="0">
                    <a:cs typeface="Times New Roman" pitchFamily="18" charset="0"/>
                  </a:rPr>
                  <a:t>A</a:t>
                </a:r>
                <a:r>
                  <a:rPr lang="ru-RU" sz="2000" baseline="-30000" dirty="0">
                    <a:cs typeface="Times New Roman" pitchFamily="18" charset="0"/>
                  </a:rPr>
                  <a:t>1</a:t>
                </a:r>
                <a:r>
                  <a:rPr lang="ru-RU" sz="2000" dirty="0">
                    <a:cs typeface="Times New Roman" pitchFamily="18" charset="0"/>
                  </a:rPr>
                  <a:t>, справедливы для любой </a:t>
                </a:r>
                <a:r>
                  <a:rPr lang="ru-RU" sz="2000" dirty="0"/>
                  <a:t>другой </a:t>
                </a:r>
                <a:r>
                  <a:rPr lang="ru-RU" sz="2000" dirty="0">
                    <a:cs typeface="Times New Roman" pitchFamily="18" charset="0"/>
                  </a:rPr>
                  <a:t>точки. Поскольку всего </a:t>
                </a:r>
                <a:r>
                  <a:rPr lang="en-US" sz="2000" i="1" dirty="0"/>
                  <a:t>n</a:t>
                </a:r>
                <a:r>
                  <a:rPr lang="ru-RU" sz="2000" dirty="0"/>
                  <a:t> </a:t>
                </a:r>
                <a:r>
                  <a:rPr lang="ru-RU" sz="2000" dirty="0">
                    <a:cs typeface="Times New Roman" pitchFamily="18" charset="0"/>
                  </a:rPr>
                  <a:t>точек и через каждую из них проходит </a:t>
                </a:r>
                <a:r>
                  <a:rPr lang="en-US" sz="2000" i="1" dirty="0">
                    <a:cs typeface="Times New Roman" pitchFamily="18" charset="0"/>
                  </a:rPr>
                  <a:t>n</a:t>
                </a:r>
                <a:r>
                  <a:rPr lang="ru-RU" sz="2000" dirty="0">
                    <a:cs typeface="Times New Roman" pitchFamily="18" charset="0"/>
                  </a:rPr>
                  <a:t> – 1 прямая, то число </a:t>
                </a:r>
                <a:r>
                  <a:rPr lang="ru-RU" sz="2000" dirty="0"/>
                  <a:t>прямых, </a:t>
                </a:r>
                <a:r>
                  <a:rPr lang="ru-RU" sz="2000" dirty="0">
                    <a:cs typeface="Times New Roman" pitchFamily="18" charset="0"/>
                  </a:rPr>
                  <a:t>посчитанных </a:t>
                </a:r>
                <a:r>
                  <a:rPr lang="ru-RU" sz="2000" dirty="0"/>
                  <a:t>для всех точек,</a:t>
                </a:r>
                <a:r>
                  <a:rPr lang="ru-RU" sz="2000" dirty="0">
                    <a:cs typeface="Times New Roman" pitchFamily="18" charset="0"/>
                  </a:rPr>
                  <a:t> будет равно </a:t>
                </a:r>
                <a:r>
                  <a:rPr lang="en-US" sz="2000" i="1" dirty="0">
                    <a:cs typeface="Times New Roman" pitchFamily="18" charset="0"/>
                  </a:rPr>
                  <a:t>n</a:t>
                </a:r>
                <a:r>
                  <a:rPr lang="ru-RU" sz="2000" dirty="0">
                    <a:cs typeface="Times New Roman" pitchFamily="18" charset="0"/>
                  </a:rPr>
                  <a:t>(</a:t>
                </a:r>
                <a:r>
                  <a:rPr lang="en-US" sz="2000" i="1" dirty="0">
                    <a:cs typeface="Times New Roman" pitchFamily="18" charset="0"/>
                  </a:rPr>
                  <a:t>n</a:t>
                </a:r>
                <a:r>
                  <a:rPr lang="ru-RU" sz="2000" dirty="0">
                    <a:cs typeface="Times New Roman" pitchFamily="18" charset="0"/>
                  </a:rPr>
                  <a:t> – 1). </a:t>
                </a:r>
                <a:r>
                  <a:rPr lang="ru-RU" sz="2000" dirty="0"/>
                  <a:t>При этом, поскольку одна прямая проходит через две точки, то </a:t>
                </a:r>
                <a:r>
                  <a:rPr lang="ru-RU" sz="2000" dirty="0">
                    <a:cs typeface="Times New Roman" pitchFamily="18" charset="0"/>
                  </a:rPr>
                  <a:t>каждую прямую посчита</a:t>
                </a:r>
                <a:r>
                  <a:rPr lang="ru-RU" sz="2000" dirty="0"/>
                  <a:t>ем</a:t>
                </a:r>
                <a:r>
                  <a:rPr lang="ru-RU" sz="2000" dirty="0">
                    <a:cs typeface="Times New Roman" pitchFamily="18" charset="0"/>
                  </a:rPr>
                  <a:t> дважды</a:t>
                </a:r>
                <a:r>
                  <a:rPr lang="ru-RU" sz="2000" dirty="0"/>
                  <a:t>, один раз как прямую, проходящую через одну точку, а другой – как прямую, проходящую через вторую точку.</a:t>
                </a:r>
                <a:r>
                  <a:rPr lang="ru-RU" sz="2000" dirty="0">
                    <a:cs typeface="Times New Roman" pitchFamily="18" charset="0"/>
                  </a:rPr>
                  <a:t> </a:t>
                </a:r>
                <a:r>
                  <a:rPr lang="ru-RU" sz="2000" dirty="0"/>
                  <a:t>П</a:t>
                </a:r>
                <a:r>
                  <a:rPr lang="ru-RU" sz="2000" dirty="0">
                    <a:cs typeface="Times New Roman" pitchFamily="18" charset="0"/>
                  </a:rPr>
                  <a:t>оэтому число прямых, проходящих через различные пары из </a:t>
                </a:r>
                <a:r>
                  <a:rPr lang="en-US" sz="2000" i="1" dirty="0">
                    <a:cs typeface="Times New Roman" pitchFamily="18" charset="0"/>
                  </a:rPr>
                  <a:t>n</a:t>
                </a:r>
                <a:r>
                  <a:rPr lang="ru-RU" sz="2000" dirty="0">
                    <a:cs typeface="Times New Roman" pitchFamily="18" charset="0"/>
                  </a:rPr>
                  <a:t> данных точек, </a:t>
                </a:r>
                <a:r>
                  <a:rPr lang="ru-RU" sz="2000" dirty="0"/>
                  <a:t>будет </a:t>
                </a:r>
                <a:r>
                  <a:rPr lang="ru-RU" sz="2000" dirty="0">
                    <a:cs typeface="Times New Roman" pitchFamily="18" charset="0"/>
                  </a:rPr>
                  <a:t>равно </a:t>
                </a:r>
                <a14:m>
                  <m:oMath xmlns:m="http://schemas.openxmlformats.org/officeDocument/2006/math">
                    <m:f>
                      <m:fPr>
                        <m:ctrlPr>
                          <a:rPr lang="ru-RU" sz="2000" i="1" smtClean="0">
                            <a:latin typeface="Cambria Math" panose="02040503050406030204" pitchFamily="18" charset="0"/>
                          </a:rPr>
                        </m:ctrlPr>
                      </m:fPr>
                      <m:num>
                        <m:r>
                          <a:rPr lang="en-US" sz="2000" b="0" i="1" smtClean="0">
                            <a:latin typeface="Cambria Math"/>
                          </a:rPr>
                          <m:t>𝑛</m:t>
                        </m:r>
                        <m:r>
                          <a:rPr lang="en-US" sz="2000" b="0" i="1" smtClean="0">
                            <a:latin typeface="Cambria Math"/>
                          </a:rPr>
                          <m:t>(</m:t>
                        </m:r>
                        <m:r>
                          <a:rPr lang="en-US" sz="2000" b="0" i="1" smtClean="0">
                            <a:latin typeface="Cambria Math"/>
                          </a:rPr>
                          <m:t>𝑛</m:t>
                        </m:r>
                        <m:r>
                          <a:rPr lang="en-US" sz="2000" b="0" i="1" smtClean="0">
                            <a:latin typeface="Cambria Math"/>
                          </a:rPr>
                          <m:t>−1)</m:t>
                        </m:r>
                      </m:num>
                      <m:den>
                        <m:r>
                          <a:rPr lang="ru-RU" sz="2000" b="0" i="1" smtClean="0">
                            <a:latin typeface="Cambria Math"/>
                          </a:rPr>
                          <m:t>2</m:t>
                        </m:r>
                      </m:den>
                    </m:f>
                  </m:oMath>
                </a14:m>
                <a:r>
                  <a:rPr lang="ru-RU" sz="2000" dirty="0">
                    <a:cs typeface="Times New Roman" pitchFamily="18" charset="0"/>
                  </a:rPr>
                  <a:t>. </a:t>
                </a:r>
              </a:p>
            </p:txBody>
          </p:sp>
        </mc:Choice>
        <mc:Fallback xmlns="">
          <p:sp>
            <p:nvSpPr>
              <p:cNvPr id="32775" name="Text Box 4"/>
              <p:cNvSpPr txBox="1">
                <a:spLocks noRot="1" noChangeAspect="1" noMove="1" noResize="1" noEditPoints="1" noAdjustHandles="1" noChangeArrowheads="1" noChangeShapeType="1" noTextEdit="1"/>
              </p:cNvSpPr>
              <p:nvPr/>
            </p:nvSpPr>
            <p:spPr bwMode="auto">
              <a:xfrm>
                <a:off x="0" y="0"/>
                <a:ext cx="9144000" cy="3311291"/>
              </a:xfrm>
              <a:prstGeom prst="rect">
                <a:avLst/>
              </a:prstGeom>
              <a:blipFill rotWithShape="1">
                <a:blip r:embed="rId3"/>
                <a:stretch>
                  <a:fillRect l="-667" t="-921" r="-667" b="-3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27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996952"/>
            <a:ext cx="2663825"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 y="5517232"/>
            <a:ext cx="91090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3600" dirty="0"/>
              <a:t>	</a:t>
            </a:r>
            <a:r>
              <a:rPr lang="ru-RU" dirty="0"/>
              <a:t>5</a:t>
            </a:r>
            <a:r>
              <a:rPr lang="ru-RU" dirty="0" smtClean="0"/>
              <a:t>. </a:t>
            </a:r>
            <a:r>
              <a:rPr lang="ru-RU" dirty="0" smtClean="0">
                <a:cs typeface="Times New Roman" pitchFamily="18" charset="0"/>
              </a:rPr>
              <a:t>Какое наибольшее число точек </a:t>
            </a:r>
            <a:r>
              <a:rPr lang="ru-RU" dirty="0">
                <a:cs typeface="Times New Roman" pitchFamily="18" charset="0"/>
              </a:rPr>
              <a:t>попарных пересечений могут  </a:t>
            </a:r>
            <a:r>
              <a:rPr lang="ru-RU" dirty="0" smtClean="0">
                <a:cs typeface="Times New Roman" pitchFamily="18" charset="0"/>
              </a:rPr>
              <a:t>иметь: а) три; б) четыре; в) пять; г)* </a:t>
            </a:r>
            <a:r>
              <a:rPr lang="en-US" i="1" dirty="0" smtClean="0">
                <a:cs typeface="Times New Roman" pitchFamily="18" charset="0"/>
              </a:rPr>
              <a:t>n</a:t>
            </a:r>
            <a:r>
              <a:rPr lang="ru-RU" dirty="0" smtClean="0">
                <a:cs typeface="Times New Roman" pitchFamily="18" charset="0"/>
              </a:rPr>
              <a:t> прямы</a:t>
            </a:r>
            <a:r>
              <a:rPr lang="ru-RU" dirty="0" smtClean="0"/>
              <a:t>х?</a:t>
            </a:r>
            <a:endParaRPr lang="ru-RU" dirty="0"/>
          </a:p>
        </p:txBody>
      </p:sp>
    </p:spTree>
    <p:extLst>
      <p:ext uri="{BB962C8B-B14F-4D97-AF65-F5344CB8AC3E}">
        <p14:creationId xmlns:p14="http://schemas.microsoft.com/office/powerpoint/2010/main" val="1040119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 Box 5"/>
              <p:cNvSpPr txBox="1">
                <a:spLocks noChangeArrowheads="1"/>
              </p:cNvSpPr>
              <p:nvPr/>
            </p:nvSpPr>
            <p:spPr bwMode="auto">
              <a:xfrm>
                <a:off x="-9526" y="0"/>
                <a:ext cx="9153525" cy="432438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solidFill>
                      <a:srgbClr val="FF3300"/>
                    </a:solidFill>
                  </a:rPr>
                  <a:t>	</a:t>
                </a:r>
                <a:r>
                  <a:rPr lang="ru-RU" dirty="0">
                    <a:solidFill>
                      <a:srgbClr val="FF3300"/>
                    </a:solidFill>
                  </a:rPr>
                  <a:t>Решение 1.</a:t>
                </a:r>
                <a:r>
                  <a:rPr lang="ru-RU" dirty="0">
                    <a:solidFill>
                      <a:schemeClr val="accent1"/>
                    </a:solidFill>
                  </a:rPr>
                  <a:t> </a:t>
                </a:r>
                <a:r>
                  <a:rPr lang="ru-RU" dirty="0" smtClean="0"/>
                  <a:t>Выясним, какое наибольшее число новых точек может  добавляться </a:t>
                </a:r>
                <a:r>
                  <a:rPr lang="ru-RU" dirty="0"/>
                  <a:t>при добавлении новой </a:t>
                </a:r>
                <a:r>
                  <a:rPr lang="ru-RU" dirty="0" smtClean="0"/>
                  <a:t>прямой. Две прямые могут иметь одну общую точку. При </a:t>
                </a:r>
                <a:r>
                  <a:rPr lang="ru-RU" dirty="0"/>
                  <a:t>добавлении третьей </a:t>
                </a:r>
                <a:r>
                  <a:rPr lang="ru-RU" dirty="0" smtClean="0"/>
                  <a:t>прямой наибольшее число новых точек получается, если эта прямая пересекается с каждой из двух данных прямых в новых точках. Число этих точек равно 2. При </a:t>
                </a:r>
                <a:r>
                  <a:rPr lang="ru-RU" dirty="0"/>
                  <a:t>добавлении </a:t>
                </a:r>
                <a:r>
                  <a:rPr lang="en-US" i="1" dirty="0"/>
                  <a:t>n</a:t>
                </a:r>
                <a:r>
                  <a:rPr lang="ru-RU" dirty="0"/>
                  <a:t>-й </a:t>
                </a:r>
                <a:r>
                  <a:rPr lang="ru-RU" dirty="0" smtClean="0"/>
                  <a:t>прямой </a:t>
                </a:r>
                <a:r>
                  <a:rPr lang="ru-RU" dirty="0"/>
                  <a:t>наибольшее число новых точек получается, если эта прямая пересекается с каждой из </a:t>
                </a:r>
                <a:r>
                  <a:rPr lang="en-US" i="1" dirty="0" smtClean="0"/>
                  <a:t>n</a:t>
                </a:r>
                <a:r>
                  <a:rPr lang="ru-RU" dirty="0" smtClean="0"/>
                  <a:t> – 1  данной прямой </a:t>
                </a:r>
                <a:r>
                  <a:rPr lang="ru-RU" dirty="0"/>
                  <a:t>в новых точках. Число этих точек равно </a:t>
                </a:r>
                <a:r>
                  <a:rPr lang="en-US" i="1" dirty="0" smtClean="0"/>
                  <a:t>n</a:t>
                </a:r>
                <a:r>
                  <a:rPr lang="ru-RU" dirty="0" smtClean="0"/>
                  <a:t> - 1. </a:t>
                </a:r>
                <a:r>
                  <a:rPr lang="ru-RU" dirty="0"/>
                  <a:t>Таким </a:t>
                </a:r>
                <a:r>
                  <a:rPr lang="ru-RU" dirty="0" smtClean="0"/>
                  <a:t>образом, наибольшее число точек попарных пересечений </a:t>
                </a:r>
                <a:r>
                  <a:rPr lang="en-US" i="1" dirty="0" smtClean="0"/>
                  <a:t>n </a:t>
                </a:r>
                <a:r>
                  <a:rPr lang="ru-RU" dirty="0" smtClean="0"/>
                  <a:t>прямых  </a:t>
                </a:r>
                <a:r>
                  <a:rPr lang="ru-RU" dirty="0"/>
                  <a:t>равно сумме 1 + 2 + ... + </a:t>
                </a:r>
                <a:r>
                  <a:rPr lang="en-US" i="1" dirty="0"/>
                  <a:t>n</a:t>
                </a:r>
                <a:r>
                  <a:rPr lang="en-US" dirty="0"/>
                  <a:t> </a:t>
                </a:r>
                <a:r>
                  <a:rPr lang="ru-RU" dirty="0"/>
                  <a:t>– 1. Она равна </a:t>
                </a:r>
                <a:r>
                  <a:rPr lang="ru-RU" dirty="0">
                    <a:solidFill>
                      <a:schemeClr val="accent1"/>
                    </a:solidFill>
                  </a:rPr>
                  <a:t> </a:t>
                </a:r>
                <a14:m>
                  <m:oMath xmlns:m="http://schemas.openxmlformats.org/officeDocument/2006/math">
                    <m:f>
                      <m:fPr>
                        <m:ctrlPr>
                          <a:rPr lang="ru-RU" i="1">
                            <a:latin typeface="Cambria Math" panose="02040503050406030204" pitchFamily="18" charset="0"/>
                          </a:rPr>
                        </m:ctrlPr>
                      </m:fPr>
                      <m:num>
                        <m:r>
                          <a:rPr lang="en-US" i="1">
                            <a:latin typeface="Cambria Math"/>
                          </a:rPr>
                          <m:t>𝑛</m:t>
                        </m:r>
                        <m:r>
                          <a:rPr lang="en-US" i="1">
                            <a:latin typeface="Cambria Math"/>
                          </a:rPr>
                          <m:t>(</m:t>
                        </m:r>
                        <m:r>
                          <a:rPr lang="en-US" i="1">
                            <a:latin typeface="Cambria Math"/>
                          </a:rPr>
                          <m:t>𝑛</m:t>
                        </m:r>
                        <m:r>
                          <a:rPr lang="en-US" i="1">
                            <a:latin typeface="Cambria Math"/>
                          </a:rPr>
                          <m:t>−1)</m:t>
                        </m:r>
                      </m:num>
                      <m:den>
                        <m:r>
                          <a:rPr lang="ru-RU" i="1">
                            <a:latin typeface="Cambria Math"/>
                          </a:rPr>
                          <m:t>2</m:t>
                        </m:r>
                      </m:den>
                    </m:f>
                  </m:oMath>
                </a14:m>
                <a:r>
                  <a:rPr lang="ru-RU" dirty="0">
                    <a:cs typeface="Times New Roman" pitchFamily="18" charset="0"/>
                  </a:rPr>
                  <a:t>. </a:t>
                </a:r>
              </a:p>
            </p:txBody>
          </p:sp>
        </mc:Choice>
        <mc:Fallback xmlns="">
          <p:sp>
            <p:nvSpPr>
              <p:cNvPr id="11" name="Text Box 5"/>
              <p:cNvSpPr txBox="1">
                <a:spLocks noRot="1" noChangeAspect="1" noMove="1" noResize="1" noEditPoints="1" noAdjustHandles="1" noChangeArrowheads="1" noChangeShapeType="1" noTextEdit="1"/>
              </p:cNvSpPr>
              <p:nvPr/>
            </p:nvSpPr>
            <p:spPr bwMode="auto">
              <a:xfrm>
                <a:off x="-9526" y="0"/>
                <a:ext cx="9153525" cy="4324389"/>
              </a:xfrm>
              <a:prstGeom prst="rect">
                <a:avLst/>
              </a:prstGeom>
              <a:blipFill rotWithShape="1">
                <a:blip r:embed="rId3"/>
                <a:stretch>
                  <a:fillRect l="-999" t="-1128" r="-999" b="-42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068" y="4077072"/>
            <a:ext cx="322435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909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 Box 5"/>
              <p:cNvSpPr txBox="1">
                <a:spLocks noChangeArrowheads="1"/>
              </p:cNvSpPr>
              <p:nvPr/>
            </p:nvSpPr>
            <p:spPr bwMode="auto">
              <a:xfrm>
                <a:off x="-9526" y="0"/>
                <a:ext cx="9153525" cy="284706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solidFill>
                      <a:srgbClr val="FF3300"/>
                    </a:solidFill>
                  </a:rPr>
                  <a:t>	Решение 2.</a:t>
                </a:r>
                <a:r>
                  <a:rPr lang="en-US" dirty="0" smtClean="0">
                    <a:solidFill>
                      <a:srgbClr val="FF3300"/>
                    </a:solidFill>
                  </a:rPr>
                  <a:t>   </a:t>
                </a:r>
                <a:r>
                  <a:rPr lang="ru-RU" dirty="0">
                    <a:cs typeface="Times New Roman" pitchFamily="18" charset="0"/>
                  </a:rPr>
                  <a:t>Заметим, что наибольшее число точек попарных пересечений получается, если каждая прямая пересекается с каждой, и </a:t>
                </a:r>
                <a:r>
                  <a:rPr lang="ru-RU" dirty="0" smtClean="0">
                    <a:cs typeface="Times New Roman" pitchFamily="18" charset="0"/>
                  </a:rPr>
                  <a:t>никакие </a:t>
                </a:r>
                <a:r>
                  <a:rPr lang="ru-RU" dirty="0">
                    <a:cs typeface="Times New Roman" pitchFamily="18" charset="0"/>
                  </a:rPr>
                  <a:t>три прямые не пересекаются в одной точке. </a:t>
                </a:r>
                <a:r>
                  <a:rPr lang="ru-RU" dirty="0" smtClean="0">
                    <a:cs typeface="Times New Roman" pitchFamily="18" charset="0"/>
                  </a:rPr>
                  <a:t>Таким образом, каждая точка однозначно определяется парой прямых, значит, число точек равно числу пар прямых, т.е. равно числу сочетаний из </a:t>
                </a:r>
                <a:r>
                  <a:rPr lang="en-US" i="1" dirty="0" smtClean="0">
                    <a:cs typeface="Times New Roman" pitchFamily="18" charset="0"/>
                  </a:rPr>
                  <a:t>n </a:t>
                </a:r>
                <a:r>
                  <a:rPr lang="ru-RU" dirty="0" smtClean="0">
                    <a:cs typeface="Times New Roman" pitchFamily="18" charset="0"/>
                  </a:rPr>
                  <a:t>по 2.   </a:t>
                </a:r>
                <a:r>
                  <a:rPr lang="ru-RU" dirty="0" smtClean="0"/>
                  <a:t>Следовательно</a:t>
                </a:r>
                <a:r>
                  <a:rPr lang="ru-RU" dirty="0"/>
                  <a:t>, </a:t>
                </a:r>
                <a:r>
                  <a:rPr lang="ru-RU" dirty="0" smtClean="0"/>
                  <a:t>наибольшее </a:t>
                </a:r>
                <a:r>
                  <a:rPr lang="ru-RU" dirty="0" smtClean="0">
                    <a:cs typeface="Times New Roman" pitchFamily="18" charset="0"/>
                  </a:rPr>
                  <a:t>число </a:t>
                </a:r>
                <a:r>
                  <a:rPr lang="ru-RU" dirty="0">
                    <a:cs typeface="Times New Roman" pitchFamily="18" charset="0"/>
                  </a:rPr>
                  <a:t>точек </a:t>
                </a:r>
                <a:r>
                  <a:rPr lang="ru-RU" dirty="0"/>
                  <a:t>попарных </a:t>
                </a:r>
                <a:r>
                  <a:rPr lang="ru-RU" dirty="0">
                    <a:cs typeface="Times New Roman" pitchFamily="18" charset="0"/>
                  </a:rPr>
                  <a:t>пересечени</a:t>
                </a:r>
                <a:r>
                  <a:rPr lang="ru-RU" dirty="0"/>
                  <a:t>й</a:t>
                </a:r>
                <a:r>
                  <a:rPr lang="ru-RU" dirty="0">
                    <a:cs typeface="Times New Roman" pitchFamily="18" charset="0"/>
                  </a:rPr>
                  <a:t> будет </a:t>
                </a:r>
                <a:r>
                  <a:rPr lang="ru-RU" dirty="0" smtClean="0">
                    <a:cs typeface="Times New Roman" pitchFamily="18" charset="0"/>
                  </a:rPr>
                  <a:t>равно </a:t>
                </a:r>
                <a14:m>
                  <m:oMath xmlns:m="http://schemas.openxmlformats.org/officeDocument/2006/math">
                    <m:f>
                      <m:fPr>
                        <m:ctrlPr>
                          <a:rPr lang="ru-RU" i="1">
                            <a:latin typeface="Cambria Math" panose="02040503050406030204" pitchFamily="18" charset="0"/>
                          </a:rPr>
                        </m:ctrlPr>
                      </m:fPr>
                      <m:num>
                        <m:r>
                          <a:rPr lang="en-US" i="1">
                            <a:latin typeface="Cambria Math"/>
                          </a:rPr>
                          <m:t>𝑛</m:t>
                        </m:r>
                        <m:r>
                          <a:rPr lang="en-US" i="1">
                            <a:latin typeface="Cambria Math"/>
                          </a:rPr>
                          <m:t>(</m:t>
                        </m:r>
                        <m:r>
                          <a:rPr lang="en-US" i="1">
                            <a:latin typeface="Cambria Math"/>
                          </a:rPr>
                          <m:t>𝑛</m:t>
                        </m:r>
                        <m:r>
                          <a:rPr lang="en-US" i="1">
                            <a:latin typeface="Cambria Math"/>
                          </a:rPr>
                          <m:t>−1)</m:t>
                        </m:r>
                      </m:num>
                      <m:den>
                        <m:r>
                          <a:rPr lang="ru-RU" i="1">
                            <a:latin typeface="Cambria Math"/>
                          </a:rPr>
                          <m:t>2</m:t>
                        </m:r>
                      </m:den>
                    </m:f>
                  </m:oMath>
                </a14:m>
                <a:r>
                  <a:rPr lang="ru-RU" dirty="0" smtClean="0"/>
                  <a:t>.</a:t>
                </a:r>
                <a:r>
                  <a:rPr lang="ru-RU" dirty="0" smtClean="0">
                    <a:solidFill>
                      <a:schemeClr val="accent1"/>
                    </a:solidFill>
                  </a:rPr>
                  <a:t>                 </a:t>
                </a:r>
                <a:r>
                  <a:rPr lang="ru-RU" dirty="0">
                    <a:solidFill>
                      <a:schemeClr val="accent1"/>
                    </a:solidFill>
                  </a:rPr>
                  <a:t>.</a:t>
                </a:r>
              </a:p>
            </p:txBody>
          </p:sp>
        </mc:Choice>
        <mc:Fallback xmlns="">
          <p:sp>
            <p:nvSpPr>
              <p:cNvPr id="11" name="Text Box 5"/>
              <p:cNvSpPr txBox="1">
                <a:spLocks noRot="1" noChangeAspect="1" noMove="1" noResize="1" noEditPoints="1" noAdjustHandles="1" noChangeArrowheads="1" noChangeShapeType="1" noTextEdit="1"/>
              </p:cNvSpPr>
              <p:nvPr/>
            </p:nvSpPr>
            <p:spPr bwMode="auto">
              <a:xfrm>
                <a:off x="-9526" y="0"/>
                <a:ext cx="9153525" cy="2847061"/>
              </a:xfrm>
              <a:prstGeom prst="rect">
                <a:avLst/>
              </a:prstGeom>
              <a:blipFill rotWithShape="1">
                <a:blip r:embed="rId3"/>
                <a:stretch>
                  <a:fillRect l="-999" t="-1713" r="-999" b="-10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057" y="3429000"/>
            <a:ext cx="322435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429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457200"/>
          </a:xfrm>
        </p:spPr>
        <p:txBody>
          <a:bodyPr/>
          <a:lstStyle/>
          <a:p>
            <a:pPr eaLnBrk="1" hangingPunct="1"/>
            <a:r>
              <a:rPr lang="ru-RU" sz="2800" dirty="0" smtClean="0">
                <a:solidFill>
                  <a:srgbClr val="FF3300"/>
                </a:solidFill>
              </a:rPr>
              <a:t>Лучи и отрезки</a:t>
            </a:r>
          </a:p>
        </p:txBody>
      </p:sp>
      <p:sp>
        <p:nvSpPr>
          <p:cNvPr id="8" name="Text Box 23"/>
          <p:cNvSpPr txBox="1">
            <a:spLocks noChangeArrowheads="1"/>
          </p:cNvSpPr>
          <p:nvPr/>
        </p:nvSpPr>
        <p:spPr bwMode="auto">
          <a:xfrm>
            <a:off x="228600" y="620688"/>
            <a:ext cx="876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sz="2800" dirty="0" smtClean="0">
                <a:cs typeface="Times New Roman" charset="0"/>
              </a:rPr>
              <a:t>	В </a:t>
            </a:r>
            <a:r>
              <a:rPr lang="ru-RU" sz="2800" dirty="0">
                <a:cs typeface="Times New Roman" charset="0"/>
              </a:rPr>
              <a:t>качестве аксиомы взаимного расположения точек на прямой принимается следующее свойство. </a:t>
            </a:r>
            <a:endParaRPr lang="ru-RU" sz="2800" dirty="0"/>
          </a:p>
        </p:txBody>
      </p:sp>
      <p:grpSp>
        <p:nvGrpSpPr>
          <p:cNvPr id="9" name="Group 50"/>
          <p:cNvGrpSpPr>
            <a:grpSpLocks/>
          </p:cNvGrpSpPr>
          <p:nvPr/>
        </p:nvGrpSpPr>
        <p:grpSpPr bwMode="auto">
          <a:xfrm>
            <a:off x="152400" y="1516066"/>
            <a:ext cx="8763000" cy="2870200"/>
            <a:chOff x="144" y="1152"/>
            <a:chExt cx="5520" cy="1808"/>
          </a:xfrm>
        </p:grpSpPr>
        <p:sp>
          <p:nvSpPr>
            <p:cNvPr id="10" name="Text Box 24"/>
            <p:cNvSpPr txBox="1">
              <a:spLocks noChangeArrowheads="1"/>
            </p:cNvSpPr>
            <p:nvPr/>
          </p:nvSpPr>
          <p:spPr bwMode="auto">
            <a:xfrm>
              <a:off x="144" y="1152"/>
              <a:ext cx="5520" cy="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sz="2800" i="1" dirty="0" smtClean="0">
                  <a:solidFill>
                    <a:srgbClr val="FF3300"/>
                  </a:solidFill>
                  <a:cs typeface="Times New Roman" charset="0"/>
                </a:rPr>
                <a:t>	Каждая </a:t>
              </a:r>
              <a:r>
                <a:rPr lang="ru-RU" sz="2800" i="1" dirty="0">
                  <a:solidFill>
                    <a:srgbClr val="FF3300"/>
                  </a:solidFill>
                  <a:cs typeface="Times New Roman" charset="0"/>
                </a:rPr>
                <a:t>точка на прямой разбивает эту прямую на две части так, что точки из разных частей лежат по разные стороны от данной точки, а точки из одной части лежат по одну сторону от данной точки.</a:t>
              </a:r>
              <a:endParaRPr lang="ru-RU" sz="2800" dirty="0">
                <a:solidFill>
                  <a:srgbClr val="FF3300"/>
                </a:solidFill>
              </a:endParaRPr>
            </a:p>
          </p:txBody>
        </p:sp>
        <p:pic>
          <p:nvPicPr>
            <p:cNvPr id="11"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688"/>
              <a:ext cx="2073"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 Box 51"/>
          <p:cNvSpPr txBox="1">
            <a:spLocks noChangeArrowheads="1"/>
          </p:cNvSpPr>
          <p:nvPr/>
        </p:nvSpPr>
        <p:spPr bwMode="auto">
          <a:xfrm>
            <a:off x="228600" y="4659288"/>
            <a:ext cx="8763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sz="2800" dirty="0" smtClean="0"/>
              <a:t>	Если </a:t>
            </a:r>
            <a:r>
              <a:rPr lang="ru-RU" sz="2800" dirty="0"/>
              <a:t>точки </a:t>
            </a:r>
            <a:r>
              <a:rPr lang="en-US" sz="2800" i="1" dirty="0"/>
              <a:t>A </a:t>
            </a:r>
            <a:r>
              <a:rPr lang="ru-RU" sz="2800" dirty="0"/>
              <a:t>и </a:t>
            </a:r>
            <a:r>
              <a:rPr lang="en-US" sz="2800" i="1" dirty="0"/>
              <a:t>B</a:t>
            </a:r>
            <a:r>
              <a:rPr lang="ru-RU" sz="2800" i="1" dirty="0"/>
              <a:t> </a:t>
            </a:r>
            <a:r>
              <a:rPr lang="ru-RU" sz="2800" dirty="0"/>
              <a:t>лежат по разные стороны от точки </a:t>
            </a:r>
            <a:r>
              <a:rPr lang="en-US" sz="2800" i="1" dirty="0"/>
              <a:t>C</a:t>
            </a:r>
            <a:r>
              <a:rPr lang="ru-RU" sz="2800" dirty="0"/>
              <a:t>, то говорят также, что точка </a:t>
            </a:r>
            <a:r>
              <a:rPr lang="en-US" sz="2800" i="1" dirty="0"/>
              <a:t>C </a:t>
            </a:r>
            <a:r>
              <a:rPr lang="ru-RU" sz="2800" dirty="0"/>
              <a:t>лежит между точками </a:t>
            </a:r>
            <a:r>
              <a:rPr lang="en-US" sz="2800" i="1" dirty="0"/>
              <a:t>A </a:t>
            </a:r>
            <a:r>
              <a:rPr lang="ru-RU" sz="2800" dirty="0"/>
              <a:t>и </a:t>
            </a:r>
            <a:r>
              <a:rPr lang="en-US" sz="2800" i="1" dirty="0"/>
              <a:t>B</a:t>
            </a:r>
            <a:r>
              <a:rPr lang="en-US" sz="2800" dirty="0"/>
              <a:t>.</a:t>
            </a:r>
            <a:endParaRPr lang="ru-RU" sz="2800" i="1" dirty="0"/>
          </a:p>
        </p:txBody>
      </p:sp>
    </p:spTree>
    <p:extLst>
      <p:ext uri="{BB962C8B-B14F-4D97-AF65-F5344CB8AC3E}">
        <p14:creationId xmlns:p14="http://schemas.microsoft.com/office/powerpoint/2010/main" val="3083071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032"/>
          <p:cNvSpPr txBox="1">
            <a:spLocks noChangeArrowheads="1"/>
          </p:cNvSpPr>
          <p:nvPr/>
        </p:nvSpPr>
        <p:spPr bwMode="auto">
          <a:xfrm>
            <a:off x="0" y="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solidFill>
                  <a:srgbClr val="FF3300"/>
                </a:solidFill>
              </a:rPr>
              <a:t>	Отрезком </a:t>
            </a:r>
            <a:r>
              <a:rPr lang="ru-RU" dirty="0"/>
              <a:t>называется ч</a:t>
            </a:r>
            <a:r>
              <a:rPr lang="ru-RU" dirty="0">
                <a:cs typeface="Times New Roman" charset="0"/>
              </a:rPr>
              <a:t>асть прямой, состоящая из двух данных точек и всех точек, лежащих между ними</a:t>
            </a:r>
            <a:r>
              <a:rPr lang="ru-RU" dirty="0"/>
              <a:t>. </a:t>
            </a:r>
            <a:r>
              <a:rPr lang="ru-RU" dirty="0">
                <a:cs typeface="Times New Roman" charset="0"/>
              </a:rPr>
              <a:t>При этом сами данные точки называются</a:t>
            </a:r>
            <a:r>
              <a:rPr lang="ru-RU" dirty="0">
                <a:solidFill>
                  <a:schemeClr val="accent1"/>
                </a:solidFill>
                <a:cs typeface="Times New Roman" charset="0"/>
              </a:rPr>
              <a:t> </a:t>
            </a:r>
            <a:r>
              <a:rPr lang="ru-RU" dirty="0">
                <a:solidFill>
                  <a:srgbClr val="FF3300"/>
                </a:solidFill>
                <a:cs typeface="Times New Roman" charset="0"/>
              </a:rPr>
              <a:t>концами отрезка.</a:t>
            </a:r>
            <a:r>
              <a:rPr lang="ru-RU" dirty="0">
                <a:solidFill>
                  <a:schemeClr val="accent1"/>
                </a:solidFill>
              </a:rPr>
              <a:t> </a:t>
            </a:r>
          </a:p>
        </p:txBody>
      </p:sp>
      <p:pic>
        <p:nvPicPr>
          <p:cNvPr id="3076" name="Picture 1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506" y="1200329"/>
            <a:ext cx="24145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5" name="Text Box 1037"/>
          <p:cNvSpPr txBox="1">
            <a:spLocks noChangeArrowheads="1"/>
          </p:cNvSpPr>
          <p:nvPr/>
        </p:nvSpPr>
        <p:spPr bwMode="auto">
          <a:xfrm>
            <a:off x="0" y="1916832"/>
            <a:ext cx="91085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	Отрезок </a:t>
            </a:r>
            <a:r>
              <a:rPr lang="ru-RU" dirty="0"/>
              <a:t>обозначается указанием его концов,</a:t>
            </a:r>
            <a:r>
              <a:rPr lang="en-US" dirty="0"/>
              <a:t> </a:t>
            </a:r>
            <a:r>
              <a:rPr lang="ru-RU" dirty="0"/>
              <a:t>например, отрезок с концами </a:t>
            </a:r>
            <a:r>
              <a:rPr lang="en-US" i="1" dirty="0"/>
              <a:t>A </a:t>
            </a:r>
            <a:r>
              <a:rPr lang="ru-RU" dirty="0"/>
              <a:t>и </a:t>
            </a:r>
            <a:r>
              <a:rPr lang="en-US" i="1" dirty="0"/>
              <a:t>B</a:t>
            </a:r>
            <a:r>
              <a:rPr lang="ru-RU" dirty="0"/>
              <a:t> обозначается</a:t>
            </a:r>
            <a:r>
              <a:rPr lang="ru-RU" i="1" dirty="0"/>
              <a:t> </a:t>
            </a:r>
            <a:r>
              <a:rPr lang="en-US" i="1" dirty="0"/>
              <a:t>AB</a:t>
            </a:r>
            <a:r>
              <a:rPr lang="en-US" dirty="0"/>
              <a:t>.</a:t>
            </a:r>
            <a:endParaRPr lang="ru-RU" dirty="0"/>
          </a:p>
        </p:txBody>
      </p:sp>
      <p:grpSp>
        <p:nvGrpSpPr>
          <p:cNvPr id="7" name="Group 10"/>
          <p:cNvGrpSpPr>
            <a:grpSpLocks/>
          </p:cNvGrpSpPr>
          <p:nvPr/>
        </p:nvGrpSpPr>
        <p:grpSpPr bwMode="auto">
          <a:xfrm>
            <a:off x="0" y="3120156"/>
            <a:ext cx="9144000" cy="1674813"/>
            <a:chOff x="192" y="15"/>
            <a:chExt cx="5568" cy="1055"/>
          </a:xfrm>
        </p:grpSpPr>
        <p:sp>
          <p:nvSpPr>
            <p:cNvPr id="8" name="Text Box 6"/>
            <p:cNvSpPr txBox="1">
              <a:spLocks noChangeArrowheads="1"/>
            </p:cNvSpPr>
            <p:nvPr/>
          </p:nvSpPr>
          <p:spPr bwMode="auto">
            <a:xfrm>
              <a:off x="192" y="15"/>
              <a:ext cx="5568"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solidFill>
                    <a:srgbClr val="FF3300"/>
                  </a:solidFill>
                </a:rPr>
                <a:t>	Л</a:t>
              </a:r>
              <a:r>
                <a:rPr lang="ru-RU" dirty="0" smtClean="0">
                  <a:solidFill>
                    <a:srgbClr val="FF3300"/>
                  </a:solidFill>
                  <a:cs typeface="Times New Roman" charset="0"/>
                </a:rPr>
                <a:t>учом</a:t>
              </a:r>
              <a:r>
                <a:rPr lang="ru-RU" dirty="0">
                  <a:cs typeface="Times New Roman" charset="0"/>
                </a:rPr>
                <a:t>, или</a:t>
              </a:r>
              <a:r>
                <a:rPr lang="ru-RU" dirty="0">
                  <a:solidFill>
                    <a:schemeClr val="accent1"/>
                  </a:solidFill>
                  <a:cs typeface="Times New Roman" charset="0"/>
                </a:rPr>
                <a:t> </a:t>
              </a:r>
              <a:r>
                <a:rPr lang="ru-RU" dirty="0">
                  <a:solidFill>
                    <a:srgbClr val="FF3300"/>
                  </a:solidFill>
                  <a:cs typeface="Times New Roman" charset="0"/>
                </a:rPr>
                <a:t>полупрямой</a:t>
              </a:r>
              <a:r>
                <a:rPr lang="ru-RU" dirty="0">
                  <a:cs typeface="Times New Roman" charset="0"/>
                </a:rPr>
                <a:t>, называется часть прямой, состоящая из данной точки и всех точек, лежащих от нее по одну сторону. При этом сама данная точка называется</a:t>
              </a:r>
              <a:r>
                <a:rPr lang="ru-RU" dirty="0">
                  <a:solidFill>
                    <a:schemeClr val="accent1"/>
                  </a:solidFill>
                  <a:cs typeface="Times New Roman" charset="0"/>
                </a:rPr>
                <a:t> </a:t>
              </a:r>
              <a:r>
                <a:rPr lang="ru-RU" dirty="0">
                  <a:solidFill>
                    <a:srgbClr val="FF3300"/>
                  </a:solidFill>
                  <a:cs typeface="Times New Roman" charset="0"/>
                </a:rPr>
                <a:t>началом</a:t>
              </a:r>
              <a:r>
                <a:rPr lang="ru-RU" dirty="0">
                  <a:cs typeface="Times New Roman" charset="0"/>
                </a:rPr>
                <a:t>, или</a:t>
              </a:r>
              <a:r>
                <a:rPr lang="ru-RU" dirty="0">
                  <a:solidFill>
                    <a:schemeClr val="accent1"/>
                  </a:solidFill>
                  <a:cs typeface="Times New Roman" charset="0"/>
                </a:rPr>
                <a:t> </a:t>
              </a:r>
              <a:r>
                <a:rPr lang="ru-RU" dirty="0">
                  <a:solidFill>
                    <a:srgbClr val="FF3300"/>
                  </a:solidFill>
                  <a:cs typeface="Times New Roman" charset="0"/>
                </a:rPr>
                <a:t>вершиной</a:t>
              </a:r>
              <a:r>
                <a:rPr lang="ru-RU" dirty="0">
                  <a:solidFill>
                    <a:schemeClr val="accent1"/>
                  </a:solidFill>
                  <a:cs typeface="Times New Roman" charset="0"/>
                </a:rPr>
                <a:t> </a:t>
              </a:r>
              <a:r>
                <a:rPr lang="ru-RU" dirty="0">
                  <a:cs typeface="Times New Roman" charset="0"/>
                </a:rPr>
                <a:t>луча.</a:t>
              </a:r>
            </a:p>
          </p:txBody>
        </p:sp>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771"/>
              <a:ext cx="1878"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 Box 9"/>
          <p:cNvSpPr txBox="1">
            <a:spLocks noChangeArrowheads="1"/>
          </p:cNvSpPr>
          <p:nvPr/>
        </p:nvSpPr>
        <p:spPr bwMode="auto">
          <a:xfrm>
            <a:off x="0" y="4941168"/>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Для </a:t>
            </a:r>
            <a:r>
              <a:rPr lang="ru-RU" dirty="0">
                <a:cs typeface="Times New Roman" charset="0"/>
              </a:rPr>
              <a:t>обозначения лучей используются пары прописных латинских букв, например, </a:t>
            </a:r>
            <a:r>
              <a:rPr lang="en-US" i="1" dirty="0">
                <a:cs typeface="Times New Roman" charset="0"/>
              </a:rPr>
              <a:t>AB</a:t>
            </a:r>
            <a:r>
              <a:rPr lang="ru-RU" dirty="0">
                <a:cs typeface="Times New Roman" charset="0"/>
              </a:rPr>
              <a:t>, первая из которых обозначает начало луча, а вторая - какую-нибудь точку, принадлежащую лучу</a:t>
            </a:r>
            <a:r>
              <a:rPr lang="ru-RU" dirty="0"/>
              <a:t>.</a:t>
            </a:r>
            <a:r>
              <a:rPr lang="ru-RU" dirty="0">
                <a:solidFill>
                  <a:schemeClr val="accent1"/>
                </a:solidFill>
                <a:cs typeface="Times New Roman" charset="0"/>
              </a:rPr>
              <a:t> </a:t>
            </a:r>
          </a:p>
        </p:txBody>
      </p:sp>
    </p:spTree>
    <p:extLst>
      <p:ext uri="{BB962C8B-B14F-4D97-AF65-F5344CB8AC3E}">
        <p14:creationId xmlns:p14="http://schemas.microsoft.com/office/powerpoint/2010/main" val="2214231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457200"/>
          </a:xfrm>
        </p:spPr>
        <p:txBody>
          <a:bodyPr/>
          <a:lstStyle/>
          <a:p>
            <a:pPr eaLnBrk="1" hangingPunct="1"/>
            <a:r>
              <a:rPr lang="ru-RU" sz="3600" dirty="0" smtClean="0">
                <a:solidFill>
                  <a:srgbClr val="FF3300"/>
                </a:solidFill>
              </a:rPr>
              <a:t>Упражнения</a:t>
            </a:r>
          </a:p>
        </p:txBody>
      </p:sp>
      <p:sp>
        <p:nvSpPr>
          <p:cNvPr id="10" name="Text Box 3"/>
          <p:cNvSpPr txBox="1">
            <a:spLocks noChangeArrowheads="1"/>
          </p:cNvSpPr>
          <p:nvPr/>
        </p:nvSpPr>
        <p:spPr bwMode="auto">
          <a:xfrm>
            <a:off x="19251" y="620688"/>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	1. </a:t>
            </a:r>
            <a:r>
              <a:rPr lang="ru-RU" dirty="0"/>
              <a:t>На сколько частей делят прямую</a:t>
            </a:r>
            <a:r>
              <a:rPr lang="ru-RU" dirty="0" smtClean="0"/>
              <a:t>: а) две; б) три; в) четыре; г) </a:t>
            </a:r>
            <a:r>
              <a:rPr lang="en-US" i="1" dirty="0" smtClean="0"/>
              <a:t>n</a:t>
            </a:r>
            <a:r>
              <a:rPr lang="ru-RU" dirty="0" smtClean="0"/>
              <a:t> точек? </a:t>
            </a:r>
            <a:endParaRPr lang="ru-RU" dirty="0"/>
          </a:p>
        </p:txBody>
      </p:sp>
      <p:sp>
        <p:nvSpPr>
          <p:cNvPr id="11" name="Text Box 3"/>
          <p:cNvSpPr txBox="1">
            <a:spLocks noChangeArrowheads="1"/>
          </p:cNvSpPr>
          <p:nvPr/>
        </p:nvSpPr>
        <p:spPr bwMode="auto">
          <a:xfrm>
            <a:off x="19251" y="1340768"/>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	2. </a:t>
            </a:r>
            <a:r>
              <a:rPr lang="ru-RU" dirty="0"/>
              <a:t>Сколько лучей, расположенных на данной прямой, могут иметь данную точку в качестве своей вершины?</a:t>
            </a:r>
            <a:r>
              <a:rPr lang="ru-RU" dirty="0" smtClean="0"/>
              <a:t> </a:t>
            </a:r>
            <a:endParaRPr lang="ru-RU" dirty="0"/>
          </a:p>
        </p:txBody>
      </p:sp>
      <p:sp>
        <p:nvSpPr>
          <p:cNvPr id="12" name="Text Box 3"/>
          <p:cNvSpPr txBox="1">
            <a:spLocks noChangeArrowheads="1"/>
          </p:cNvSpPr>
          <p:nvPr/>
        </p:nvSpPr>
        <p:spPr bwMode="auto">
          <a:xfrm>
            <a:off x="19251" y="2154645"/>
            <a:ext cx="899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t>	3. </a:t>
            </a:r>
            <a:r>
              <a:rPr lang="ru-RU" dirty="0"/>
              <a:t>На прямой отмечены: а) 3 точки; б) 4 точки; в) 5 точек; г)* </a:t>
            </a:r>
            <a:r>
              <a:rPr lang="en-US" i="1" dirty="0"/>
              <a:t>n</a:t>
            </a:r>
            <a:r>
              <a:rPr lang="ru-RU" i="1" dirty="0"/>
              <a:t>  </a:t>
            </a:r>
            <a:r>
              <a:rPr lang="ru-RU" dirty="0"/>
              <a:t>точек. Сколько имеется лучей, лежащих на данной прямой,  с вершинами в этих точках?</a:t>
            </a:r>
          </a:p>
          <a:p>
            <a:pPr algn="just"/>
            <a:r>
              <a:rPr lang="ru-RU" dirty="0" smtClean="0"/>
              <a:t>	4.  </a:t>
            </a:r>
            <a:r>
              <a:rPr lang="ru-RU" dirty="0"/>
              <a:t>На прямой отмечены: а) 3 точки; б) 4 точки; в) 5 точек; г)* </a:t>
            </a:r>
            <a:r>
              <a:rPr lang="en-US" i="1" dirty="0"/>
              <a:t>n </a:t>
            </a:r>
            <a:r>
              <a:rPr lang="ru-RU" dirty="0"/>
              <a:t>точек. Сколько имеется отрезков с концами в этих точках?</a:t>
            </a:r>
            <a:r>
              <a:rPr lang="ru-RU" dirty="0" smtClean="0"/>
              <a:t> </a:t>
            </a:r>
            <a:endParaRPr lang="ru-RU" dirty="0"/>
          </a:p>
        </p:txBody>
      </p:sp>
      <p:sp>
        <p:nvSpPr>
          <p:cNvPr id="13" name="Text Box 3"/>
          <p:cNvSpPr txBox="1">
            <a:spLocks noChangeArrowheads="1"/>
          </p:cNvSpPr>
          <p:nvPr/>
        </p:nvSpPr>
        <p:spPr bwMode="auto">
          <a:xfrm>
            <a:off x="19251" y="4005064"/>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	5. </a:t>
            </a:r>
            <a:r>
              <a:rPr lang="ru-RU" dirty="0"/>
              <a:t>Сколько имеется отрезков с концами в точках, изображённых на </a:t>
            </a:r>
            <a:r>
              <a:rPr lang="ru-RU" dirty="0" smtClean="0"/>
              <a:t>рисунке?</a:t>
            </a:r>
            <a:endParaRPr lang="ru-RU" dirty="0"/>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437" y="4769768"/>
            <a:ext cx="464184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505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050"/>
          <p:cNvSpPr>
            <a:spLocks noGrp="1" noChangeArrowheads="1"/>
          </p:cNvSpPr>
          <p:nvPr>
            <p:ph type="title"/>
          </p:nvPr>
        </p:nvSpPr>
        <p:spPr>
          <a:xfrm>
            <a:off x="685800" y="0"/>
            <a:ext cx="7772400" cy="457200"/>
          </a:xfrm>
        </p:spPr>
        <p:txBody>
          <a:bodyPr/>
          <a:lstStyle/>
          <a:p>
            <a:pPr eaLnBrk="1" hangingPunct="1"/>
            <a:r>
              <a:rPr lang="ru-RU" sz="3600" dirty="0" smtClean="0">
                <a:solidFill>
                  <a:srgbClr val="FF3300"/>
                </a:solidFill>
              </a:rPr>
              <a:t>Операции над отрезками</a:t>
            </a:r>
          </a:p>
        </p:txBody>
      </p:sp>
      <p:sp>
        <p:nvSpPr>
          <p:cNvPr id="2051" name="Text Box 2052"/>
          <p:cNvSpPr txBox="1">
            <a:spLocks noChangeArrowheads="1"/>
          </p:cNvSpPr>
          <p:nvPr/>
        </p:nvSpPr>
        <p:spPr bwMode="auto">
          <a:xfrm>
            <a:off x="0" y="3810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Одной </a:t>
            </a:r>
            <a:r>
              <a:rPr lang="ru-RU" dirty="0">
                <a:cs typeface="Times New Roman" charset="0"/>
              </a:rPr>
              <a:t>из основных операций, которую можно производить с отрезками, является операция </a:t>
            </a:r>
            <a:r>
              <a:rPr lang="ru-RU" dirty="0">
                <a:solidFill>
                  <a:srgbClr val="FF3300"/>
                </a:solidFill>
                <a:cs typeface="Times New Roman" charset="0"/>
              </a:rPr>
              <a:t>откладывания данного отрезка</a:t>
            </a:r>
            <a:r>
              <a:rPr lang="ru-RU" dirty="0">
                <a:cs typeface="Times New Roman" charset="0"/>
              </a:rPr>
              <a:t> на данном луче от его вершины. Получающийся при этом отрезок называется </a:t>
            </a:r>
            <a:r>
              <a:rPr lang="ru-RU" dirty="0">
                <a:solidFill>
                  <a:srgbClr val="FF3300"/>
                </a:solidFill>
                <a:cs typeface="Times New Roman" charset="0"/>
              </a:rPr>
              <a:t>равным</a:t>
            </a:r>
            <a:r>
              <a:rPr lang="ru-RU" dirty="0">
                <a:cs typeface="Times New Roman" charset="0"/>
              </a:rPr>
              <a:t> исходному отрезку. </a:t>
            </a:r>
          </a:p>
        </p:txBody>
      </p:sp>
      <p:sp>
        <p:nvSpPr>
          <p:cNvPr id="2052" name="Text Box 2055"/>
          <p:cNvSpPr txBox="1">
            <a:spLocks noChangeArrowheads="1"/>
          </p:cNvSpPr>
          <p:nvPr/>
        </p:nvSpPr>
        <p:spPr bwMode="auto">
          <a:xfrm>
            <a:off x="0" y="1828800"/>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В </a:t>
            </a:r>
            <a:r>
              <a:rPr lang="ru-RU" dirty="0">
                <a:cs typeface="Times New Roman" charset="0"/>
              </a:rPr>
              <a:t>качестве аксиомы принимается следующее свойство.</a:t>
            </a:r>
          </a:p>
          <a:p>
            <a:pPr algn="just" eaLnBrk="1" hangingPunct="1">
              <a:spcBef>
                <a:spcPct val="50000"/>
              </a:spcBef>
            </a:pPr>
            <a:r>
              <a:rPr lang="ru-RU" dirty="0">
                <a:cs typeface="Times New Roman" charset="0"/>
              </a:rPr>
              <a:t> </a:t>
            </a:r>
            <a:r>
              <a:rPr lang="ru-RU" dirty="0" smtClean="0">
                <a:cs typeface="Times New Roman" charset="0"/>
              </a:rPr>
              <a:t>	</a:t>
            </a:r>
            <a:r>
              <a:rPr lang="ru-RU" i="1" dirty="0" smtClean="0">
                <a:solidFill>
                  <a:srgbClr val="FF3300"/>
                </a:solidFill>
                <a:cs typeface="Times New Roman" charset="0"/>
              </a:rPr>
              <a:t>На </a:t>
            </a:r>
            <a:r>
              <a:rPr lang="ru-RU" i="1" dirty="0">
                <a:solidFill>
                  <a:srgbClr val="FF3300"/>
                </a:solidFill>
                <a:cs typeface="Times New Roman" charset="0"/>
              </a:rPr>
              <a:t>любом луче от его начала можно отложить только один отрезок</a:t>
            </a:r>
            <a:r>
              <a:rPr lang="ru-RU" dirty="0">
                <a:solidFill>
                  <a:srgbClr val="FF3300"/>
                </a:solidFill>
                <a:cs typeface="Times New Roman" charset="0"/>
              </a:rPr>
              <a:t>, </a:t>
            </a:r>
            <a:r>
              <a:rPr lang="ru-RU" i="1" dirty="0">
                <a:solidFill>
                  <a:srgbClr val="FF3300"/>
                </a:solidFill>
                <a:cs typeface="Times New Roman" charset="0"/>
              </a:rPr>
              <a:t>равный данному</a:t>
            </a:r>
            <a:r>
              <a:rPr lang="ru-RU" dirty="0">
                <a:solidFill>
                  <a:srgbClr val="FF3300"/>
                </a:solidFill>
                <a:cs typeface="Times New Roman" charset="0"/>
              </a:rPr>
              <a:t>.</a:t>
            </a:r>
          </a:p>
        </p:txBody>
      </p:sp>
      <p:sp>
        <p:nvSpPr>
          <p:cNvPr id="2053" name="Text Box 2056"/>
          <p:cNvSpPr txBox="1">
            <a:spLocks noChangeArrowheads="1"/>
          </p:cNvSpPr>
          <p:nvPr/>
        </p:nvSpPr>
        <p:spPr bwMode="auto">
          <a:xfrm>
            <a:off x="0" y="32766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Равенство </a:t>
            </a:r>
            <a:r>
              <a:rPr lang="ru-RU" dirty="0">
                <a:cs typeface="Times New Roman" charset="0"/>
              </a:rPr>
              <a:t>отрезков </a:t>
            </a:r>
            <a:r>
              <a:rPr lang="ru-RU" i="1" dirty="0">
                <a:cs typeface="Times New Roman" charset="0"/>
              </a:rPr>
              <a:t>АВ</a:t>
            </a:r>
            <a:r>
              <a:rPr lang="ru-RU" dirty="0">
                <a:cs typeface="Times New Roman" charset="0"/>
              </a:rPr>
              <a:t> и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записывается в виде </a:t>
            </a:r>
            <a:r>
              <a:rPr lang="ru-RU" i="1" dirty="0">
                <a:cs typeface="Times New Roman" charset="0"/>
              </a:rPr>
              <a:t>АВ</a:t>
            </a:r>
            <a:r>
              <a:rPr lang="ru-RU" i="1" dirty="0"/>
              <a:t> </a:t>
            </a:r>
            <a:r>
              <a:rPr lang="ru-RU" i="1" dirty="0">
                <a:cs typeface="Times New Roman" charset="0"/>
              </a:rPr>
              <a:t>=</a:t>
            </a:r>
            <a:r>
              <a:rPr lang="ru-RU" i="1" dirty="0"/>
              <a:t>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Оно означает, что если один из этих отрезков, например </a:t>
            </a:r>
            <a:r>
              <a:rPr lang="ru-RU" i="1" dirty="0">
                <a:cs typeface="Times New Roman" charset="0"/>
              </a:rPr>
              <a:t>АВ</a:t>
            </a:r>
            <a:r>
              <a:rPr lang="ru-RU" dirty="0">
                <a:cs typeface="Times New Roman" charset="0"/>
              </a:rPr>
              <a:t>, отложить на луче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i="1" dirty="0">
                <a:cs typeface="Times New Roman" charset="0"/>
              </a:rPr>
              <a:t> </a:t>
            </a:r>
            <a:r>
              <a:rPr lang="ru-RU" dirty="0">
                <a:cs typeface="Times New Roman" charset="0"/>
              </a:rPr>
              <a:t>от точки </a:t>
            </a:r>
            <a:r>
              <a:rPr lang="ru-RU" i="1" dirty="0">
                <a:cs typeface="Times New Roman" charset="0"/>
              </a:rPr>
              <a:t>А</a:t>
            </a:r>
            <a:r>
              <a:rPr lang="ru-RU" baseline="-30000" dirty="0">
                <a:cs typeface="Times New Roman" charset="0"/>
              </a:rPr>
              <a:t>1</a:t>
            </a:r>
            <a:r>
              <a:rPr lang="ru-RU" dirty="0">
                <a:cs typeface="Times New Roman" charset="0"/>
              </a:rPr>
              <a:t>, то отрезок </a:t>
            </a:r>
            <a:r>
              <a:rPr lang="ru-RU" i="1" dirty="0">
                <a:cs typeface="Times New Roman" charset="0"/>
              </a:rPr>
              <a:t>АВ </a:t>
            </a:r>
            <a:r>
              <a:rPr lang="ru-RU" dirty="0">
                <a:cs typeface="Times New Roman" charset="0"/>
              </a:rPr>
              <a:t>при этом совместится с отрезком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a:t>
            </a:r>
          </a:p>
        </p:txBody>
      </p:sp>
      <p:sp>
        <p:nvSpPr>
          <p:cNvPr id="2054" name="Text Box 2058"/>
          <p:cNvSpPr txBox="1">
            <a:spLocks noChangeArrowheads="1"/>
          </p:cNvSpPr>
          <p:nvPr/>
        </p:nvSpPr>
        <p:spPr bwMode="auto">
          <a:xfrm>
            <a:off x="0" y="47244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Если </a:t>
            </a:r>
            <a:r>
              <a:rPr lang="ru-RU" dirty="0">
                <a:cs typeface="Times New Roman" charset="0"/>
              </a:rPr>
              <a:t>при откладывании отрезка </a:t>
            </a:r>
            <a:r>
              <a:rPr lang="ru-RU" i="1" dirty="0">
                <a:cs typeface="Times New Roman" charset="0"/>
              </a:rPr>
              <a:t>АВ</a:t>
            </a:r>
            <a:r>
              <a:rPr lang="ru-RU" dirty="0">
                <a:cs typeface="Times New Roman" charset="0"/>
              </a:rPr>
              <a:t> на луче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от точки </a:t>
            </a:r>
            <a:r>
              <a:rPr lang="ru-RU" i="1" dirty="0">
                <a:cs typeface="Times New Roman" charset="0"/>
              </a:rPr>
              <a:t>А</a:t>
            </a:r>
            <a:r>
              <a:rPr lang="ru-RU" baseline="-30000" dirty="0">
                <a:cs typeface="Times New Roman" charset="0"/>
              </a:rPr>
              <a:t>1</a:t>
            </a:r>
            <a:r>
              <a:rPr lang="ru-RU" dirty="0">
                <a:cs typeface="Times New Roman" charset="0"/>
              </a:rPr>
              <a:t> точка </a:t>
            </a:r>
            <a:r>
              <a:rPr lang="ru-RU" i="1" dirty="0">
                <a:cs typeface="Times New Roman" charset="0"/>
              </a:rPr>
              <a:t>В</a:t>
            </a:r>
            <a:r>
              <a:rPr lang="ru-RU" dirty="0">
                <a:cs typeface="Times New Roman" charset="0"/>
              </a:rPr>
              <a:t> переходит в точку </a:t>
            </a:r>
            <a:r>
              <a:rPr lang="en-US" i="1" dirty="0">
                <a:cs typeface="Times New Roman" charset="0"/>
              </a:rPr>
              <a:t>B</a:t>
            </a:r>
            <a:r>
              <a:rPr lang="ru-RU" i="1" dirty="0">
                <a:cs typeface="Times New Roman" charset="0"/>
              </a:rPr>
              <a:t>'</a:t>
            </a:r>
            <a:r>
              <a:rPr lang="ru-RU" dirty="0">
                <a:cs typeface="Times New Roman" charset="0"/>
              </a:rPr>
              <a:t>, лежащую между точками </a:t>
            </a:r>
            <a:r>
              <a:rPr lang="ru-RU" i="1" dirty="0">
                <a:cs typeface="Times New Roman" charset="0"/>
              </a:rPr>
              <a:t>А</a:t>
            </a:r>
            <a:r>
              <a:rPr lang="ru-RU" baseline="-30000" dirty="0">
                <a:cs typeface="Times New Roman" charset="0"/>
              </a:rPr>
              <a:t>1</a:t>
            </a:r>
            <a:r>
              <a:rPr lang="ru-RU" dirty="0">
                <a:cs typeface="Times New Roman" charset="0"/>
              </a:rPr>
              <a:t> и </a:t>
            </a:r>
            <a:r>
              <a:rPr lang="ru-RU" i="1" dirty="0">
                <a:cs typeface="Times New Roman" charset="0"/>
              </a:rPr>
              <a:t>В</a:t>
            </a:r>
            <a:r>
              <a:rPr lang="ru-RU" baseline="-30000" dirty="0">
                <a:cs typeface="Times New Roman" charset="0"/>
              </a:rPr>
              <a:t>1</a:t>
            </a:r>
            <a:r>
              <a:rPr lang="ru-RU" dirty="0">
                <a:cs typeface="Times New Roman" charset="0"/>
              </a:rPr>
              <a:t>, то говорят, что отрезок </a:t>
            </a:r>
            <a:r>
              <a:rPr lang="ru-RU" i="1" dirty="0">
                <a:cs typeface="Times New Roman" charset="0"/>
              </a:rPr>
              <a:t>АВ</a:t>
            </a:r>
            <a:r>
              <a:rPr lang="ru-RU" dirty="0">
                <a:cs typeface="Times New Roman" charset="0"/>
              </a:rPr>
              <a:t> </a:t>
            </a:r>
            <a:r>
              <a:rPr lang="ru-RU" dirty="0">
                <a:solidFill>
                  <a:srgbClr val="FF3300"/>
                </a:solidFill>
                <a:cs typeface="Times New Roman" charset="0"/>
              </a:rPr>
              <a:t>меньше</a:t>
            </a:r>
            <a:r>
              <a:rPr lang="ru-RU" dirty="0">
                <a:cs typeface="Times New Roman" charset="0"/>
              </a:rPr>
              <a:t> отрезка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и обозначают </a:t>
            </a:r>
            <a:r>
              <a:rPr lang="ru-RU" i="1" dirty="0">
                <a:cs typeface="Times New Roman" charset="0"/>
              </a:rPr>
              <a:t>АВ &lt; 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Говорят также, что отрезок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dirty="0">
                <a:cs typeface="Times New Roman" charset="0"/>
              </a:rPr>
              <a:t> </a:t>
            </a:r>
            <a:r>
              <a:rPr lang="ru-RU" dirty="0">
                <a:solidFill>
                  <a:srgbClr val="FF3300"/>
                </a:solidFill>
                <a:cs typeface="Times New Roman" charset="0"/>
              </a:rPr>
              <a:t>больше</a:t>
            </a:r>
            <a:r>
              <a:rPr lang="ru-RU" dirty="0">
                <a:cs typeface="Times New Roman" charset="0"/>
              </a:rPr>
              <a:t> отрезка </a:t>
            </a:r>
            <a:r>
              <a:rPr lang="ru-RU" i="1" dirty="0">
                <a:cs typeface="Times New Roman" charset="0"/>
              </a:rPr>
              <a:t>АВ </a:t>
            </a:r>
            <a:r>
              <a:rPr lang="ru-RU" dirty="0">
                <a:cs typeface="Times New Roman" charset="0"/>
              </a:rPr>
              <a:t>и обозначают </a:t>
            </a:r>
            <a:r>
              <a:rPr lang="ru-RU" i="1" dirty="0">
                <a:cs typeface="Times New Roman" charset="0"/>
              </a:rPr>
              <a:t>А</a:t>
            </a:r>
            <a:r>
              <a:rPr lang="ru-RU" baseline="-30000" dirty="0">
                <a:cs typeface="Times New Roman" charset="0"/>
              </a:rPr>
              <a:t>1</a:t>
            </a:r>
            <a:r>
              <a:rPr lang="ru-RU" i="1" dirty="0">
                <a:cs typeface="Times New Roman" charset="0"/>
              </a:rPr>
              <a:t>В</a:t>
            </a:r>
            <a:r>
              <a:rPr lang="ru-RU" baseline="-30000" dirty="0">
                <a:cs typeface="Times New Roman" charset="0"/>
              </a:rPr>
              <a:t>1</a:t>
            </a:r>
            <a:r>
              <a:rPr lang="ru-RU" i="1" dirty="0">
                <a:cs typeface="Times New Roman" charset="0"/>
              </a:rPr>
              <a:t> &gt; </a:t>
            </a:r>
            <a:r>
              <a:rPr lang="en-US" i="1" dirty="0">
                <a:cs typeface="Times New Roman" charset="0"/>
              </a:rPr>
              <a:t>AB</a:t>
            </a:r>
            <a:r>
              <a:rPr lang="ru-RU" dirty="0">
                <a:cs typeface="Times New Roman" charset="0"/>
              </a:rPr>
              <a:t>.</a:t>
            </a:r>
            <a:endParaRPr lang="ru-RU" dirty="0"/>
          </a:p>
        </p:txBody>
      </p:sp>
    </p:spTree>
    <p:extLst>
      <p:ext uri="{BB962C8B-B14F-4D97-AF65-F5344CB8AC3E}">
        <p14:creationId xmlns:p14="http://schemas.microsoft.com/office/powerpoint/2010/main" val="2111554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179512" y="260648"/>
            <a:ext cx="8964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marL="0" indent="0" algn="ctr"/>
            <a:r>
              <a:rPr lang="ru-RU" sz="2000" dirty="0"/>
              <a:t>С 2003 года учебники и пособия, входящие в УМК </a:t>
            </a:r>
            <a:r>
              <a:rPr lang="ru-RU" sz="2000" dirty="0" smtClean="0"/>
              <a:t>по геометрии</a:t>
            </a:r>
            <a:r>
              <a:rPr lang="ru-RU" sz="2000" dirty="0"/>
              <a:t>, </a:t>
            </a:r>
            <a:r>
              <a:rPr lang="ru-RU" sz="2000" dirty="0" smtClean="0"/>
              <a:t>выпускаются </a:t>
            </a:r>
            <a:r>
              <a:rPr lang="ru-RU" sz="2000" dirty="0"/>
              <a:t>в издательстве «Мнемозина</a:t>
            </a:r>
            <a:r>
              <a:rPr lang="ru-RU" sz="2000" dirty="0" smtClean="0"/>
              <a:t>», </a:t>
            </a:r>
            <a:endParaRPr lang="en-US" sz="2000" dirty="0" smtClean="0"/>
          </a:p>
          <a:p>
            <a:pPr marL="0" indent="0" algn="ctr"/>
            <a:r>
              <a:rPr lang="ru-RU" sz="2000" dirty="0" smtClean="0"/>
              <a:t>учебники имеют </a:t>
            </a:r>
            <a:r>
              <a:rPr lang="ru-RU" sz="2000" dirty="0"/>
              <a:t>гриф «</a:t>
            </a:r>
            <a:r>
              <a:rPr lang="ru-RU" sz="2000" dirty="0" smtClean="0"/>
              <a:t>Рекомендовано»</a:t>
            </a:r>
            <a:r>
              <a:rPr lang="en-US" sz="2000" dirty="0" smtClean="0"/>
              <a:t> </a:t>
            </a:r>
            <a:r>
              <a:rPr lang="ru-RU" sz="2000" dirty="0" smtClean="0"/>
              <a:t>и </a:t>
            </a:r>
            <a:r>
              <a:rPr lang="ru-RU" sz="2000" dirty="0"/>
              <a:t>входят в Федеральный </a:t>
            </a:r>
            <a:r>
              <a:rPr lang="ru-RU" sz="2000" dirty="0" smtClean="0"/>
              <a:t>перечень</a:t>
            </a:r>
            <a:endParaRPr lang="ru-RU" sz="1600" dirty="0"/>
          </a:p>
        </p:txBody>
      </p:sp>
      <p:pic>
        <p:nvPicPr>
          <p:cNvPr id="4" name="Рисунок 3" descr="Geom_7-9_Obl_.png"/>
          <p:cNvPicPr>
            <a:picLocks noChangeAspect="1"/>
          </p:cNvPicPr>
          <p:nvPr/>
        </p:nvPicPr>
        <p:blipFill>
          <a:blip r:embed="rId2" cstate="print"/>
          <a:stretch>
            <a:fillRect/>
          </a:stretch>
        </p:blipFill>
        <p:spPr>
          <a:xfrm>
            <a:off x="395536" y="1484784"/>
            <a:ext cx="1815580" cy="2340000"/>
          </a:xfrm>
          <a:prstGeom prst="rect">
            <a:avLst/>
          </a:prstGeom>
        </p:spPr>
      </p:pic>
      <p:pic>
        <p:nvPicPr>
          <p:cNvPr id="5" name="Рисунок 4" descr="Geom_10-11_Obl_.png"/>
          <p:cNvPicPr>
            <a:picLocks noChangeAspect="1"/>
          </p:cNvPicPr>
          <p:nvPr/>
        </p:nvPicPr>
        <p:blipFill>
          <a:blip r:embed="rId3" cstate="print"/>
          <a:stretch>
            <a:fillRect/>
          </a:stretch>
        </p:blipFill>
        <p:spPr>
          <a:xfrm>
            <a:off x="2627786" y="1484784"/>
            <a:ext cx="1757690" cy="2340000"/>
          </a:xfrm>
          <a:prstGeom prst="rect">
            <a:avLst/>
          </a:prstGeom>
        </p:spPr>
      </p:pic>
      <p:pic>
        <p:nvPicPr>
          <p:cNvPr id="7" name="Рисунок 6" descr="Geom_10_Obl_.png"/>
          <p:cNvPicPr>
            <a:picLocks noChangeAspect="1"/>
          </p:cNvPicPr>
          <p:nvPr/>
        </p:nvPicPr>
        <p:blipFill>
          <a:blip r:embed="rId4" cstate="print"/>
          <a:stretch>
            <a:fillRect/>
          </a:stretch>
        </p:blipFill>
        <p:spPr>
          <a:xfrm>
            <a:off x="4788027" y="1484784"/>
            <a:ext cx="1763139" cy="2340000"/>
          </a:xfrm>
          <a:prstGeom prst="rect">
            <a:avLst/>
          </a:prstGeom>
        </p:spPr>
      </p:pic>
      <p:pic>
        <p:nvPicPr>
          <p:cNvPr id="8" name="Рисунок 7" descr="Geom_11_Obl.png"/>
          <p:cNvPicPr>
            <a:picLocks noChangeAspect="1"/>
          </p:cNvPicPr>
          <p:nvPr/>
        </p:nvPicPr>
        <p:blipFill>
          <a:blip r:embed="rId5" cstate="print"/>
          <a:stretch>
            <a:fillRect/>
          </a:stretch>
        </p:blipFill>
        <p:spPr>
          <a:xfrm>
            <a:off x="6948264" y="1484784"/>
            <a:ext cx="1763139" cy="2340000"/>
          </a:xfrm>
          <a:prstGeom prst="rect">
            <a:avLst/>
          </a:prstGeom>
        </p:spPr>
      </p:pic>
      <p:sp>
        <p:nvSpPr>
          <p:cNvPr id="9" name="TextBox 8"/>
          <p:cNvSpPr txBox="1"/>
          <p:nvPr/>
        </p:nvSpPr>
        <p:spPr>
          <a:xfrm>
            <a:off x="395536" y="3789040"/>
            <a:ext cx="1872208"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1.2.4.3.8.1</a:t>
            </a:r>
          </a:p>
        </p:txBody>
      </p:sp>
      <p:sp>
        <p:nvSpPr>
          <p:cNvPr id="10" name="TextBox 9"/>
          <p:cNvSpPr txBox="1"/>
          <p:nvPr/>
        </p:nvSpPr>
        <p:spPr>
          <a:xfrm>
            <a:off x="262778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1.3.4.1.14.1</a:t>
            </a:r>
          </a:p>
        </p:txBody>
      </p:sp>
      <p:sp>
        <p:nvSpPr>
          <p:cNvPr id="11" name="TextBox 10"/>
          <p:cNvSpPr txBox="1"/>
          <p:nvPr/>
        </p:nvSpPr>
        <p:spPr>
          <a:xfrm>
            <a:off x="478802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1.3.4.1.15.1</a:t>
            </a:r>
          </a:p>
        </p:txBody>
      </p:sp>
      <p:sp>
        <p:nvSpPr>
          <p:cNvPr id="12" name="TextBox 11"/>
          <p:cNvSpPr txBox="1"/>
          <p:nvPr/>
        </p:nvSpPr>
        <p:spPr>
          <a:xfrm>
            <a:off x="6948264" y="3789040"/>
            <a:ext cx="1800200" cy="276999"/>
          </a:xfrm>
          <a:prstGeom prst="rect">
            <a:avLst/>
          </a:prstGeom>
          <a:noFill/>
        </p:spPr>
        <p:txBody>
          <a:bodyPr wrap="square" rtlCol="0">
            <a:spAutoFit/>
          </a:bodyPr>
          <a:lstStyle/>
          <a:p>
            <a:pPr algn="ctr"/>
            <a:r>
              <a:rPr lang="ru-RU" sz="1200" b="1" dirty="0" smtClean="0">
                <a:latin typeface="Arial" pitchFamily="34" charset="0"/>
                <a:cs typeface="Arial" pitchFamily="34" charset="0"/>
              </a:rPr>
              <a:t>ФПУ № 1.3.4.1.15.2</a:t>
            </a:r>
          </a:p>
        </p:txBody>
      </p:sp>
      <p:grpSp>
        <p:nvGrpSpPr>
          <p:cNvPr id="15" name="Группа 14"/>
          <p:cNvGrpSpPr/>
          <p:nvPr/>
        </p:nvGrpSpPr>
        <p:grpSpPr>
          <a:xfrm>
            <a:off x="2843808" y="4293096"/>
            <a:ext cx="3441719" cy="2340000"/>
            <a:chOff x="2771800" y="4365104"/>
            <a:chExt cx="3441719" cy="2340000"/>
          </a:xfrm>
        </p:grpSpPr>
        <p:pic>
          <p:nvPicPr>
            <p:cNvPr id="13" name="Рисунок 12" descr="Obl_Matem_10_baza.png"/>
            <p:cNvPicPr>
              <a:picLocks noChangeAspect="1"/>
            </p:cNvPicPr>
            <p:nvPr/>
          </p:nvPicPr>
          <p:blipFill>
            <a:blip r:embed="rId6" cstate="print"/>
            <a:stretch>
              <a:fillRect/>
            </a:stretch>
          </p:blipFill>
          <p:spPr>
            <a:xfrm>
              <a:off x="2771800" y="4365104"/>
              <a:ext cx="1560594" cy="2340000"/>
            </a:xfrm>
            <a:prstGeom prst="rect">
              <a:avLst/>
            </a:prstGeom>
          </p:spPr>
        </p:pic>
        <p:pic>
          <p:nvPicPr>
            <p:cNvPr id="14" name="Рисунок 13" descr="Obl_Matem_11_baza.png"/>
            <p:cNvPicPr>
              <a:picLocks noChangeAspect="1"/>
            </p:cNvPicPr>
            <p:nvPr/>
          </p:nvPicPr>
          <p:blipFill>
            <a:blip r:embed="rId7" cstate="print"/>
            <a:stretch>
              <a:fillRect/>
            </a:stretch>
          </p:blipFill>
          <p:spPr>
            <a:xfrm>
              <a:off x="4644008" y="4365104"/>
              <a:ext cx="1569511" cy="2340000"/>
            </a:xfrm>
            <a:prstGeom prst="rect">
              <a:avLst/>
            </a:prstGeom>
          </p:spPr>
        </p:pic>
      </p:grpSp>
    </p:spTree>
    <p:extLst>
      <p:ext uri="{BB962C8B-B14F-4D97-AF65-F5344CB8AC3E}">
        <p14:creationId xmlns:p14="http://schemas.microsoft.com/office/powerpoint/2010/main" val="2764541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4572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Если </a:t>
            </a:r>
            <a:r>
              <a:rPr lang="ru-RU" dirty="0">
                <a:cs typeface="Times New Roman" charset="0"/>
              </a:rPr>
              <a:t>на отрезке </a:t>
            </a:r>
            <a:r>
              <a:rPr lang="ru-RU" i="1" dirty="0">
                <a:cs typeface="Times New Roman" charset="0"/>
              </a:rPr>
              <a:t>АВ</a:t>
            </a:r>
            <a:r>
              <a:rPr lang="ru-RU" dirty="0">
                <a:cs typeface="Times New Roman" charset="0"/>
              </a:rPr>
              <a:t> между точками </a:t>
            </a:r>
            <a:r>
              <a:rPr lang="ru-RU" i="1" dirty="0">
                <a:cs typeface="Times New Roman" charset="0"/>
              </a:rPr>
              <a:t>А</a:t>
            </a:r>
            <a:r>
              <a:rPr lang="ru-RU" dirty="0">
                <a:cs typeface="Times New Roman" charset="0"/>
              </a:rPr>
              <a:t> и </a:t>
            </a:r>
            <a:r>
              <a:rPr lang="ru-RU" i="1" dirty="0">
                <a:cs typeface="Times New Roman" charset="0"/>
              </a:rPr>
              <a:t>В</a:t>
            </a:r>
            <a:r>
              <a:rPr lang="ru-RU" dirty="0">
                <a:cs typeface="Times New Roman" charset="0"/>
              </a:rPr>
              <a:t> взять какую-либо точку </a:t>
            </a:r>
            <a:r>
              <a:rPr lang="ru-RU" i="1" dirty="0">
                <a:cs typeface="Times New Roman" charset="0"/>
              </a:rPr>
              <a:t>С</a:t>
            </a:r>
            <a:r>
              <a:rPr lang="ru-RU" dirty="0">
                <a:cs typeface="Times New Roman" charset="0"/>
              </a:rPr>
              <a:t>, то образуется два новых отрезка </a:t>
            </a:r>
            <a:r>
              <a:rPr lang="ru-RU" i="1" dirty="0">
                <a:cs typeface="Times New Roman" charset="0"/>
              </a:rPr>
              <a:t>АС</a:t>
            </a:r>
            <a:r>
              <a:rPr lang="ru-RU" dirty="0">
                <a:cs typeface="Times New Roman" charset="0"/>
              </a:rPr>
              <a:t> и </a:t>
            </a:r>
            <a:r>
              <a:rPr lang="ru-RU" i="1" dirty="0">
                <a:cs typeface="Times New Roman" charset="0"/>
              </a:rPr>
              <a:t>СВ</a:t>
            </a:r>
            <a:r>
              <a:rPr lang="ru-RU" dirty="0">
                <a:cs typeface="Times New Roman" charset="0"/>
              </a:rPr>
              <a:t>. Отрезок </a:t>
            </a:r>
            <a:r>
              <a:rPr lang="ru-RU" i="1" dirty="0">
                <a:cs typeface="Times New Roman" charset="0"/>
              </a:rPr>
              <a:t>АВ</a:t>
            </a:r>
            <a:r>
              <a:rPr lang="ru-RU" dirty="0">
                <a:cs typeface="Times New Roman" charset="0"/>
              </a:rPr>
              <a:t> называется </a:t>
            </a:r>
            <a:r>
              <a:rPr lang="ru-RU" dirty="0">
                <a:solidFill>
                  <a:srgbClr val="FF3300"/>
                </a:solidFill>
                <a:cs typeface="Times New Roman" charset="0"/>
              </a:rPr>
              <a:t>суммой</a:t>
            </a:r>
            <a:r>
              <a:rPr lang="ru-RU" b="1" i="1" dirty="0">
                <a:cs typeface="Times New Roman" charset="0"/>
              </a:rPr>
              <a:t> </a:t>
            </a:r>
            <a:r>
              <a:rPr lang="ru-RU" dirty="0">
                <a:cs typeface="Times New Roman" charset="0"/>
              </a:rPr>
              <a:t>отрезков </a:t>
            </a:r>
            <a:r>
              <a:rPr lang="ru-RU" i="1" dirty="0">
                <a:cs typeface="Times New Roman" charset="0"/>
              </a:rPr>
              <a:t>АС</a:t>
            </a:r>
            <a:r>
              <a:rPr lang="ru-RU" dirty="0">
                <a:cs typeface="Times New Roman" charset="0"/>
              </a:rPr>
              <a:t> и </a:t>
            </a:r>
            <a:r>
              <a:rPr lang="ru-RU" i="1" dirty="0">
                <a:cs typeface="Times New Roman" charset="0"/>
              </a:rPr>
              <a:t>СВ</a:t>
            </a:r>
            <a:r>
              <a:rPr lang="ru-RU" dirty="0">
                <a:cs typeface="Times New Roman" charset="0"/>
              </a:rPr>
              <a:t> и обозначается </a:t>
            </a:r>
            <a:r>
              <a:rPr lang="ru-RU" i="1" dirty="0">
                <a:cs typeface="Times New Roman" charset="0"/>
              </a:rPr>
              <a:t>АВ = АС + СВ</a:t>
            </a:r>
            <a:r>
              <a:rPr lang="ru-RU" dirty="0">
                <a:cs typeface="Times New Roman" charset="0"/>
              </a:rPr>
              <a:t>. Каждый из отрезков </a:t>
            </a:r>
            <a:r>
              <a:rPr lang="ru-RU" i="1" dirty="0">
                <a:cs typeface="Times New Roman" charset="0"/>
              </a:rPr>
              <a:t>АС</a:t>
            </a:r>
            <a:r>
              <a:rPr lang="ru-RU" dirty="0">
                <a:cs typeface="Times New Roman" charset="0"/>
              </a:rPr>
              <a:t> и </a:t>
            </a:r>
            <a:r>
              <a:rPr lang="ru-RU" i="1" dirty="0">
                <a:cs typeface="Times New Roman" charset="0"/>
              </a:rPr>
              <a:t>СВ</a:t>
            </a:r>
            <a:r>
              <a:rPr lang="ru-RU" dirty="0">
                <a:cs typeface="Times New Roman" charset="0"/>
              </a:rPr>
              <a:t> называется </a:t>
            </a:r>
            <a:r>
              <a:rPr lang="ru-RU" dirty="0">
                <a:solidFill>
                  <a:srgbClr val="FF3300"/>
                </a:solidFill>
                <a:cs typeface="Times New Roman" charset="0"/>
              </a:rPr>
              <a:t>разностью</a:t>
            </a:r>
            <a:r>
              <a:rPr lang="ru-RU" dirty="0">
                <a:cs typeface="Times New Roman" charset="0"/>
              </a:rPr>
              <a:t> отрезка </a:t>
            </a:r>
            <a:r>
              <a:rPr lang="ru-RU" i="1" dirty="0">
                <a:cs typeface="Times New Roman" charset="0"/>
              </a:rPr>
              <a:t>АВ</a:t>
            </a:r>
            <a:r>
              <a:rPr lang="ru-RU" dirty="0">
                <a:cs typeface="Times New Roman" charset="0"/>
              </a:rPr>
              <a:t> и другого отрезка, обозначается </a:t>
            </a:r>
            <a:r>
              <a:rPr lang="ru-RU" i="1" dirty="0">
                <a:cs typeface="Times New Roman" charset="0"/>
              </a:rPr>
              <a:t>АС = АВ - СВ</a:t>
            </a:r>
            <a:r>
              <a:rPr lang="ru-RU" dirty="0">
                <a:cs typeface="Times New Roman" charset="0"/>
              </a:rPr>
              <a:t>,</a:t>
            </a:r>
            <a:r>
              <a:rPr lang="ru-RU" i="1" dirty="0">
                <a:cs typeface="Times New Roman" charset="0"/>
              </a:rPr>
              <a:t> СВ = АВ -</a:t>
            </a:r>
            <a:r>
              <a:rPr lang="ru-RU" dirty="0">
                <a:cs typeface="Times New Roman" charset="0"/>
              </a:rPr>
              <a:t> </a:t>
            </a:r>
            <a:r>
              <a:rPr lang="ru-RU" i="1" dirty="0">
                <a:cs typeface="Times New Roman" charset="0"/>
              </a:rPr>
              <a:t>АС</a:t>
            </a:r>
            <a:r>
              <a:rPr lang="ru-RU" dirty="0">
                <a:cs typeface="Times New Roman" charset="0"/>
              </a:rPr>
              <a:t>.</a:t>
            </a:r>
          </a:p>
        </p:txBody>
      </p:sp>
      <p:sp>
        <p:nvSpPr>
          <p:cNvPr id="77832" name="Text Box 8"/>
          <p:cNvSpPr txBox="1">
            <a:spLocks noChangeArrowheads="1"/>
          </p:cNvSpPr>
          <p:nvPr/>
        </p:nvSpPr>
        <p:spPr bwMode="auto">
          <a:xfrm>
            <a:off x="0" y="54864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Аналогичным </a:t>
            </a:r>
            <a:r>
              <a:rPr lang="ru-RU" dirty="0">
                <a:cs typeface="Times New Roman" charset="0"/>
              </a:rPr>
              <a:t>образом поступают для вычитания из большего отрезка меньшего. </a:t>
            </a:r>
          </a:p>
        </p:txBody>
      </p:sp>
      <p:pic>
        <p:nvPicPr>
          <p:cNvPr id="30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14600"/>
            <a:ext cx="2339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7835" name="Group 11"/>
          <p:cNvGrpSpPr>
            <a:grpSpLocks/>
          </p:cNvGrpSpPr>
          <p:nvPr/>
        </p:nvGrpSpPr>
        <p:grpSpPr bwMode="auto">
          <a:xfrm>
            <a:off x="0" y="3048000"/>
            <a:ext cx="9144000" cy="2397125"/>
            <a:chOff x="0" y="1920"/>
            <a:chExt cx="5760" cy="1510"/>
          </a:xfrm>
        </p:grpSpPr>
        <p:sp>
          <p:nvSpPr>
            <p:cNvPr id="3079" name="Text Box 7"/>
            <p:cNvSpPr txBox="1">
              <a:spLocks noChangeArrowheads="1"/>
            </p:cNvSpPr>
            <p:nvPr/>
          </p:nvSpPr>
          <p:spPr bwMode="auto">
            <a:xfrm>
              <a:off x="0" y="1920"/>
              <a:ext cx="5760"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Чтобы </a:t>
              </a:r>
              <a:r>
                <a:rPr lang="ru-RU" dirty="0">
                  <a:cs typeface="Times New Roman" charset="0"/>
                </a:rPr>
                <a:t>сложить два произвольных отрезка </a:t>
              </a:r>
              <a:r>
                <a:rPr lang="ru-RU" i="1" dirty="0">
                  <a:cs typeface="Times New Roman" charset="0"/>
                </a:rPr>
                <a:t>АВ</a:t>
              </a:r>
              <a:r>
                <a:rPr lang="ru-RU" dirty="0">
                  <a:cs typeface="Times New Roman" charset="0"/>
                </a:rPr>
                <a:t> и </a:t>
              </a:r>
              <a:r>
                <a:rPr lang="en-US" i="1" dirty="0">
                  <a:cs typeface="Times New Roman" charset="0"/>
                </a:rPr>
                <a:t>CD</a:t>
              </a:r>
              <a:r>
                <a:rPr lang="ru-RU" dirty="0">
                  <a:cs typeface="Times New Roman" charset="0"/>
                </a:rPr>
                <a:t>, продолжим отрезок </a:t>
              </a:r>
              <a:r>
                <a:rPr lang="ru-RU" i="1" dirty="0">
                  <a:cs typeface="Times New Roman" charset="0"/>
                </a:rPr>
                <a:t>АВ</a:t>
              </a:r>
              <a:r>
                <a:rPr lang="ru-RU" dirty="0">
                  <a:cs typeface="Times New Roman" charset="0"/>
                </a:rPr>
                <a:t> за точку </a:t>
              </a:r>
              <a:r>
                <a:rPr lang="ru-RU" i="1" dirty="0">
                  <a:cs typeface="Times New Roman" charset="0"/>
                </a:rPr>
                <a:t>В</a:t>
              </a:r>
              <a:r>
                <a:rPr lang="ru-RU" dirty="0">
                  <a:cs typeface="Times New Roman" charset="0"/>
                </a:rPr>
                <a:t> и на этом продолжении отложим отрезок </a:t>
              </a:r>
              <a:r>
                <a:rPr lang="ru-RU" i="1" dirty="0">
                  <a:cs typeface="Times New Roman" charset="0"/>
                </a:rPr>
                <a:t>ВЕ</a:t>
              </a:r>
              <a:r>
                <a:rPr lang="ru-RU" dirty="0">
                  <a:cs typeface="Times New Roman" charset="0"/>
                </a:rPr>
                <a:t>, равный </a:t>
              </a:r>
              <a:r>
                <a:rPr lang="ru-RU" dirty="0"/>
                <a:t>отрезку </a:t>
              </a:r>
              <a:r>
                <a:rPr lang="en-US" i="1" dirty="0">
                  <a:cs typeface="Times New Roman" charset="0"/>
                </a:rPr>
                <a:t>CD</a:t>
              </a:r>
              <a:r>
                <a:rPr lang="ru-RU" dirty="0">
                  <a:cs typeface="Times New Roman" charset="0"/>
                </a:rPr>
                <a:t>. Отрезок </a:t>
              </a:r>
              <a:r>
                <a:rPr lang="ru-RU" i="1" dirty="0">
                  <a:cs typeface="Times New Roman" charset="0"/>
                </a:rPr>
                <a:t>АЕ</a:t>
              </a:r>
              <a:r>
                <a:rPr lang="ru-RU" dirty="0">
                  <a:cs typeface="Times New Roman" charset="0"/>
                </a:rPr>
                <a:t> </a:t>
              </a:r>
              <a:r>
                <a:rPr lang="ru-RU" dirty="0"/>
                <a:t>будет</a:t>
              </a:r>
              <a:r>
                <a:rPr lang="ru-RU" dirty="0">
                  <a:cs typeface="Times New Roman" charset="0"/>
                </a:rPr>
                <a:t> сумм</a:t>
              </a:r>
              <a:r>
                <a:rPr lang="ru-RU" dirty="0"/>
                <a:t>ой</a:t>
              </a:r>
              <a:r>
                <a:rPr lang="ru-RU" dirty="0">
                  <a:cs typeface="Times New Roman" charset="0"/>
                </a:rPr>
                <a:t> отрезков </a:t>
              </a:r>
              <a:r>
                <a:rPr lang="ru-RU" i="1" dirty="0">
                  <a:cs typeface="Times New Roman" charset="0"/>
                </a:rPr>
                <a:t>АВ</a:t>
              </a:r>
              <a:r>
                <a:rPr lang="ru-RU" dirty="0">
                  <a:cs typeface="Times New Roman" charset="0"/>
                </a:rPr>
                <a:t> и </a:t>
              </a:r>
              <a:r>
                <a:rPr lang="en-US" i="1" dirty="0">
                  <a:cs typeface="Times New Roman" charset="0"/>
                </a:rPr>
                <a:t>CD</a:t>
              </a:r>
              <a:r>
                <a:rPr lang="ru-RU" dirty="0">
                  <a:cs typeface="Times New Roman" charset="0"/>
                </a:rPr>
                <a:t>, </a:t>
              </a:r>
              <a:r>
                <a:rPr lang="ru-RU" i="1" dirty="0">
                  <a:cs typeface="Times New Roman" charset="0"/>
                </a:rPr>
                <a:t>АЕ = АВ + </a:t>
              </a:r>
              <a:r>
                <a:rPr lang="en-US" i="1" dirty="0">
                  <a:cs typeface="Times New Roman" charset="0"/>
                </a:rPr>
                <a:t>CD</a:t>
              </a:r>
              <a:r>
                <a:rPr lang="ru-RU" dirty="0">
                  <a:cs typeface="Times New Roman" charset="0"/>
                </a:rPr>
                <a:t>. </a:t>
              </a:r>
            </a:p>
          </p:txBody>
        </p:sp>
        <p:pic>
          <p:nvPicPr>
            <p:cNvPr id="308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2832"/>
              <a:ext cx="1494" cy="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673544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457200"/>
          </a:xfrm>
        </p:spPr>
        <p:txBody>
          <a:bodyPr/>
          <a:lstStyle/>
          <a:p>
            <a:pPr eaLnBrk="1" hangingPunct="1"/>
            <a:r>
              <a:rPr lang="ru-RU" sz="3600" dirty="0" smtClean="0">
                <a:solidFill>
                  <a:srgbClr val="FF3300"/>
                </a:solidFill>
              </a:rPr>
              <a:t>Упражнения</a:t>
            </a:r>
          </a:p>
        </p:txBody>
      </p:sp>
      <p:sp>
        <p:nvSpPr>
          <p:cNvPr id="11267" name="Text Box 3"/>
          <p:cNvSpPr txBox="1">
            <a:spLocks noChangeArrowheads="1"/>
          </p:cNvSpPr>
          <p:nvPr/>
        </p:nvSpPr>
        <p:spPr bwMode="auto">
          <a:xfrm>
            <a:off x="0" y="396081"/>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sz="3200" dirty="0"/>
              <a:t>	</a:t>
            </a:r>
            <a:r>
              <a:rPr lang="ru-RU" dirty="0" smtClean="0"/>
              <a:t>1. На </a:t>
            </a:r>
            <a:r>
              <a:rPr lang="ru-RU" dirty="0"/>
              <a:t>рисунке у</a:t>
            </a:r>
            <a:r>
              <a:rPr lang="ru-RU" dirty="0">
                <a:cs typeface="Times New Roman" charset="0"/>
              </a:rPr>
              <a:t>кажите равные отрезки.</a:t>
            </a:r>
            <a:r>
              <a:rPr lang="ru-RU" dirty="0"/>
              <a:t> </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712" y="975519"/>
            <a:ext cx="2341623" cy="2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34597" y="342021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	</a:t>
            </a:r>
            <a:r>
              <a:rPr lang="ru-RU" dirty="0" smtClean="0">
                <a:cs typeface="Times New Roman" charset="0"/>
              </a:rPr>
              <a:t>2. От </a:t>
            </a:r>
            <a:r>
              <a:rPr lang="ru-RU" dirty="0">
                <a:cs typeface="Times New Roman" charset="0"/>
              </a:rPr>
              <a:t>вершины </a:t>
            </a:r>
            <a:r>
              <a:rPr lang="en-US" i="1" dirty="0">
                <a:cs typeface="Times New Roman" charset="0"/>
              </a:rPr>
              <a:t>C </a:t>
            </a:r>
            <a:r>
              <a:rPr lang="ru-RU" dirty="0">
                <a:cs typeface="Times New Roman" charset="0"/>
              </a:rPr>
              <a:t>луча </a:t>
            </a:r>
            <a:r>
              <a:rPr lang="en-US" i="1" dirty="0">
                <a:cs typeface="Times New Roman" charset="0"/>
              </a:rPr>
              <a:t>CE </a:t>
            </a:r>
            <a:r>
              <a:rPr lang="ru-RU" dirty="0">
                <a:cs typeface="Times New Roman" charset="0"/>
              </a:rPr>
              <a:t>отложите отрезок </a:t>
            </a:r>
            <a:r>
              <a:rPr lang="en-US" i="1" dirty="0">
                <a:cs typeface="Times New Roman" charset="0"/>
              </a:rPr>
              <a:t>CD</a:t>
            </a:r>
            <a:r>
              <a:rPr lang="ru-RU" dirty="0">
                <a:cs typeface="Times New Roman" charset="0"/>
              </a:rPr>
              <a:t>, равный отрезку </a:t>
            </a:r>
            <a:r>
              <a:rPr lang="en-US" i="1" dirty="0">
                <a:cs typeface="Times New Roman" charset="0"/>
              </a:rPr>
              <a:t>AB</a:t>
            </a:r>
            <a:r>
              <a:rPr lang="ru-RU" dirty="0">
                <a:cs typeface="Times New Roman" charset="0"/>
              </a:rPr>
              <a:t>.</a:t>
            </a:r>
            <a:r>
              <a:rPr lang="ru-RU" dirty="0"/>
              <a:t> </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92" y="4365104"/>
            <a:ext cx="2250913" cy="22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800" y="4361905"/>
            <a:ext cx="2257803" cy="222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455" y="4347051"/>
            <a:ext cx="2262236" cy="22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908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19251" y="11663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3. Укажите </a:t>
            </a:r>
            <a:r>
              <a:rPr lang="ru-RU" dirty="0">
                <a:cs typeface="Times New Roman" charset="0"/>
              </a:rPr>
              <a:t>середины отрезков </a:t>
            </a:r>
            <a:r>
              <a:rPr lang="en-US" i="1" dirty="0">
                <a:cs typeface="Times New Roman" charset="0"/>
              </a:rPr>
              <a:t>AB</a:t>
            </a:r>
            <a:r>
              <a:rPr lang="ru-RU" dirty="0">
                <a:cs typeface="Times New Roman" charset="0"/>
              </a:rPr>
              <a:t>, </a:t>
            </a:r>
            <a:r>
              <a:rPr lang="en-US" i="1" dirty="0">
                <a:cs typeface="Times New Roman" charset="0"/>
              </a:rPr>
              <a:t>CD</a:t>
            </a:r>
            <a:r>
              <a:rPr lang="ru-RU" dirty="0">
                <a:cs typeface="Times New Roman" charset="0"/>
              </a:rPr>
              <a:t>, </a:t>
            </a:r>
            <a:r>
              <a:rPr lang="en-US" i="1" dirty="0">
                <a:cs typeface="Times New Roman" charset="0"/>
              </a:rPr>
              <a:t>EF</a:t>
            </a:r>
            <a:r>
              <a:rPr lang="ru-RU" dirty="0">
                <a:cs typeface="Times New Roman" charset="0"/>
              </a:rPr>
              <a:t>, </a:t>
            </a:r>
            <a:r>
              <a:rPr lang="en-US" i="1" dirty="0">
                <a:cs typeface="Times New Roman" charset="0"/>
              </a:rPr>
              <a:t>GH</a:t>
            </a:r>
            <a:r>
              <a:rPr lang="ru-RU" dirty="0">
                <a:cs typeface="Times New Roman" charset="0"/>
              </a:rPr>
              <a:t>. </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3" y="596862"/>
            <a:ext cx="2371800" cy="230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596862"/>
            <a:ext cx="2376264" cy="232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19251" y="306896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4</a:t>
            </a:r>
            <a:r>
              <a:rPr lang="ru-RU" dirty="0" smtClean="0">
                <a:cs typeface="Times New Roman" charset="0"/>
              </a:rPr>
              <a:t>. </a:t>
            </a:r>
            <a:r>
              <a:rPr lang="ru-RU" dirty="0">
                <a:cs typeface="Times New Roman" charset="0"/>
              </a:rPr>
              <a:t>Укажите точки, делящие отрезки </a:t>
            </a:r>
            <a:r>
              <a:rPr lang="en-US" i="1" dirty="0">
                <a:cs typeface="Times New Roman" charset="0"/>
              </a:rPr>
              <a:t>AB</a:t>
            </a:r>
            <a:r>
              <a:rPr lang="ru-RU" dirty="0">
                <a:cs typeface="Times New Roman" charset="0"/>
              </a:rPr>
              <a:t>, </a:t>
            </a:r>
            <a:r>
              <a:rPr lang="en-US" i="1" dirty="0">
                <a:cs typeface="Times New Roman" charset="0"/>
              </a:rPr>
              <a:t>CD</a:t>
            </a:r>
            <a:r>
              <a:rPr lang="ru-RU" dirty="0">
                <a:cs typeface="Times New Roman" charset="0"/>
              </a:rPr>
              <a:t>, </a:t>
            </a:r>
            <a:r>
              <a:rPr lang="en-US" i="1" dirty="0">
                <a:cs typeface="Times New Roman" charset="0"/>
              </a:rPr>
              <a:t>EF </a:t>
            </a:r>
            <a:r>
              <a:rPr lang="ru-RU" dirty="0">
                <a:cs typeface="Times New Roman" charset="0"/>
              </a:rPr>
              <a:t>на три равные части.</a:t>
            </a:r>
            <a:r>
              <a:rPr lang="ru-RU" dirty="0" smtClean="0">
                <a:cs typeface="Times New Roman" charset="0"/>
              </a:rPr>
              <a:t> </a:t>
            </a:r>
            <a:endParaRPr lang="ru-RU" dirty="0">
              <a:cs typeface="Times New Roman" charset="0"/>
            </a:endParaRPr>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8682" y="3535122"/>
            <a:ext cx="2390861" cy="2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740" y="3535122"/>
            <a:ext cx="2594399" cy="2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3652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19251" y="11663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5</a:t>
            </a:r>
            <a:r>
              <a:rPr lang="ru-RU" dirty="0" smtClean="0">
                <a:cs typeface="Times New Roman" charset="0"/>
              </a:rPr>
              <a:t>. </a:t>
            </a:r>
            <a:r>
              <a:rPr lang="ru-RU" dirty="0">
                <a:cs typeface="Times New Roman" charset="0"/>
              </a:rPr>
              <a:t>Изобразите отрезок, равный сумме отрезков </a:t>
            </a:r>
            <a:r>
              <a:rPr lang="en-US" i="1" dirty="0">
                <a:cs typeface="Times New Roman" charset="0"/>
              </a:rPr>
              <a:t>AB </a:t>
            </a:r>
            <a:r>
              <a:rPr lang="ru-RU" dirty="0">
                <a:cs typeface="Times New Roman" charset="0"/>
              </a:rPr>
              <a:t>и </a:t>
            </a:r>
            <a:r>
              <a:rPr lang="en-US" i="1" dirty="0">
                <a:cs typeface="Times New Roman" charset="0"/>
              </a:rPr>
              <a:t>CD</a:t>
            </a:r>
            <a:r>
              <a:rPr lang="ru-RU" dirty="0">
                <a:cs typeface="Times New Roman" charset="0"/>
              </a:rPr>
              <a:t>.</a:t>
            </a:r>
            <a:r>
              <a:rPr lang="ru-RU" dirty="0" smtClean="0">
                <a:cs typeface="Times New Roman" charset="0"/>
              </a:rPr>
              <a:t> </a:t>
            </a:r>
            <a:endParaRPr lang="ru-RU" dirty="0">
              <a:cs typeface="Times New Roman" charset="0"/>
            </a:endParaRPr>
          </a:p>
        </p:txBody>
      </p:sp>
      <p:sp>
        <p:nvSpPr>
          <p:cNvPr id="10" name="Text Box 3"/>
          <p:cNvSpPr txBox="1">
            <a:spLocks noChangeArrowheads="1"/>
          </p:cNvSpPr>
          <p:nvPr/>
        </p:nvSpPr>
        <p:spPr bwMode="auto">
          <a:xfrm>
            <a:off x="-19251" y="306896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6. </a:t>
            </a:r>
            <a:r>
              <a:rPr lang="ru-RU" dirty="0">
                <a:cs typeface="Times New Roman" charset="0"/>
              </a:rPr>
              <a:t>Изобразите отрезок, равный разности отрезков </a:t>
            </a:r>
            <a:r>
              <a:rPr lang="en-US" i="1" dirty="0">
                <a:cs typeface="Times New Roman" charset="0"/>
              </a:rPr>
              <a:t>AB </a:t>
            </a:r>
            <a:r>
              <a:rPr lang="ru-RU" dirty="0">
                <a:cs typeface="Times New Roman" charset="0"/>
              </a:rPr>
              <a:t>и </a:t>
            </a:r>
            <a:r>
              <a:rPr lang="en-US" i="1" dirty="0">
                <a:cs typeface="Times New Roman" charset="0"/>
              </a:rPr>
              <a:t>CD</a:t>
            </a:r>
            <a:r>
              <a:rPr lang="ru-RU" dirty="0">
                <a:cs typeface="Times New Roman" charset="0"/>
              </a:rPr>
              <a:t>.</a:t>
            </a:r>
            <a:r>
              <a:rPr lang="ru-RU" dirty="0" smtClean="0">
                <a:cs typeface="Times New Roman" charset="0"/>
              </a:rPr>
              <a:t> </a:t>
            </a:r>
            <a:endParaRPr lang="ru-RU" dirty="0">
              <a:cs typeface="Times New Roman"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320" y="571322"/>
            <a:ext cx="2391224" cy="23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837" y="571322"/>
            <a:ext cx="2367452" cy="233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8321" y="3530625"/>
            <a:ext cx="2391224" cy="23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838" y="3530625"/>
            <a:ext cx="2391224" cy="23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58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0" y="-38379"/>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ts val="0"/>
              </a:spcBef>
            </a:pPr>
            <a:r>
              <a:rPr lang="ru-RU" dirty="0" smtClean="0"/>
              <a:t>	7. Для </a:t>
            </a:r>
            <a:r>
              <a:rPr lang="ru-RU" dirty="0"/>
              <a:t>точек </a:t>
            </a:r>
            <a:r>
              <a:rPr lang="en-US" i="1" dirty="0"/>
              <a:t>A</a:t>
            </a:r>
            <a:r>
              <a:rPr lang="en-US" dirty="0"/>
              <a:t>, </a:t>
            </a:r>
            <a:r>
              <a:rPr lang="en-US" i="1" dirty="0"/>
              <a:t>B</a:t>
            </a:r>
            <a:r>
              <a:rPr lang="en-US" dirty="0"/>
              <a:t> </a:t>
            </a:r>
            <a:r>
              <a:rPr lang="ru-RU" dirty="0"/>
              <a:t>прямой укажите, где расположены точки </a:t>
            </a:r>
            <a:r>
              <a:rPr lang="en-US" i="1" dirty="0"/>
              <a:t>C</a:t>
            </a:r>
            <a:r>
              <a:rPr lang="en-US" dirty="0"/>
              <a:t>, </a:t>
            </a:r>
            <a:r>
              <a:rPr lang="ru-RU" dirty="0"/>
              <a:t>для которых выполняются равенства:     </a:t>
            </a:r>
          </a:p>
          <a:p>
            <a:pPr algn="ctr" eaLnBrk="1" hangingPunct="1">
              <a:spcBef>
                <a:spcPts val="0"/>
              </a:spcBef>
            </a:pPr>
            <a:r>
              <a:rPr lang="ru-RU" dirty="0"/>
              <a:t>а) </a:t>
            </a:r>
            <a:r>
              <a:rPr lang="en-US" i="1" dirty="0"/>
              <a:t>AC + BC = AB</a:t>
            </a:r>
            <a:r>
              <a:rPr lang="en-US" dirty="0"/>
              <a:t>; </a:t>
            </a:r>
            <a:r>
              <a:rPr lang="ru-RU" dirty="0"/>
              <a:t>б) </a:t>
            </a:r>
            <a:r>
              <a:rPr lang="en-US" i="1" dirty="0"/>
              <a:t>AC – BC = AB</a:t>
            </a:r>
            <a:r>
              <a:rPr lang="en-US" dirty="0"/>
              <a:t>; </a:t>
            </a:r>
            <a:r>
              <a:rPr lang="ru-RU" dirty="0"/>
              <a:t>в) </a:t>
            </a:r>
            <a:r>
              <a:rPr lang="en-US" i="1" dirty="0"/>
              <a:t>BC – AC = AB</a:t>
            </a:r>
            <a:r>
              <a:rPr lang="en-US" dirty="0"/>
              <a:t>.</a:t>
            </a:r>
            <a:endParaRPr lang="ru-RU" i="1" dirty="0"/>
          </a:p>
        </p:txBody>
      </p:sp>
      <p:pic>
        <p:nvPicPr>
          <p:cNvPr id="2355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719" y="1161950"/>
            <a:ext cx="2159315" cy="36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0" y="162518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ts val="0"/>
              </a:spcBef>
            </a:pPr>
            <a:r>
              <a:rPr lang="ru-RU" dirty="0" smtClean="0"/>
              <a:t>	8. </a:t>
            </a:r>
            <a:r>
              <a:rPr lang="ru-RU" dirty="0"/>
              <a:t>Н</a:t>
            </a:r>
            <a:r>
              <a:rPr lang="ru-RU" dirty="0">
                <a:cs typeface="Times New Roman" charset="0"/>
              </a:rPr>
              <a:t>а прямой отмечены точки </a:t>
            </a:r>
            <a:r>
              <a:rPr lang="ru-RU" i="1" dirty="0">
                <a:cs typeface="Times New Roman" charset="0"/>
              </a:rPr>
              <a:t>А</a:t>
            </a:r>
            <a:r>
              <a:rPr lang="ru-RU" dirty="0">
                <a:cs typeface="Times New Roman" charset="0"/>
              </a:rPr>
              <a:t>,</a:t>
            </a:r>
            <a:r>
              <a:rPr lang="ru-RU" i="1" dirty="0">
                <a:cs typeface="Times New Roman" charset="0"/>
              </a:rPr>
              <a:t> В</a:t>
            </a:r>
            <a:r>
              <a:rPr lang="ru-RU" dirty="0">
                <a:cs typeface="Times New Roman" charset="0"/>
              </a:rPr>
              <a:t>,</a:t>
            </a:r>
            <a:r>
              <a:rPr lang="ru-RU" i="1" dirty="0">
                <a:cs typeface="Times New Roman" charset="0"/>
              </a:rPr>
              <a:t> С</a:t>
            </a:r>
            <a:r>
              <a:rPr lang="ru-RU" dirty="0">
                <a:cs typeface="Times New Roman" charset="0"/>
              </a:rPr>
              <a:t>,</a:t>
            </a:r>
            <a:r>
              <a:rPr lang="ru-RU" i="1" dirty="0">
                <a:cs typeface="Times New Roman" charset="0"/>
              </a:rPr>
              <a:t> </a:t>
            </a:r>
            <a:r>
              <a:rPr lang="en-US" i="1" dirty="0">
                <a:cs typeface="Times New Roman" charset="0"/>
              </a:rPr>
              <a:t>D</a:t>
            </a:r>
            <a:r>
              <a:rPr lang="ru-RU" dirty="0">
                <a:cs typeface="Times New Roman" charset="0"/>
              </a:rPr>
              <a:t>. </a:t>
            </a:r>
            <a:r>
              <a:rPr lang="ru-RU" dirty="0"/>
              <a:t>Выразите</a:t>
            </a:r>
            <a:r>
              <a:rPr lang="ru-RU" dirty="0">
                <a:cs typeface="Times New Roman" charset="0"/>
              </a:rPr>
              <a:t> каждый из отрезков в виде суммы или разности остальных.</a:t>
            </a:r>
            <a:endParaRPr lang="ru-RU" i="1" dirty="0"/>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599" y="2456185"/>
            <a:ext cx="3461557" cy="37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
          <p:cNvSpPr txBox="1">
            <a:spLocks noChangeArrowheads="1"/>
          </p:cNvSpPr>
          <p:nvPr/>
        </p:nvSpPr>
        <p:spPr bwMode="auto">
          <a:xfrm>
            <a:off x="0" y="2987979"/>
            <a:ext cx="899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dirty="0" smtClean="0">
                <a:cs typeface="Times New Roman" charset="0"/>
              </a:rPr>
              <a:t>	9. Сравните </a:t>
            </a:r>
            <a:r>
              <a:rPr lang="ru-RU" dirty="0">
                <a:cs typeface="Times New Roman" charset="0"/>
              </a:rPr>
              <a:t>отрезк</a:t>
            </a:r>
            <a:r>
              <a:rPr lang="ru-RU" dirty="0"/>
              <a:t>и</a:t>
            </a:r>
            <a:r>
              <a:rPr lang="ru-RU" dirty="0">
                <a:cs typeface="Times New Roman" charset="0"/>
              </a:rPr>
              <a:t> </a:t>
            </a:r>
            <a:r>
              <a:rPr lang="en-US" i="1" dirty="0">
                <a:cs typeface="Times New Roman" charset="0"/>
              </a:rPr>
              <a:t>AB </a:t>
            </a:r>
            <a:r>
              <a:rPr lang="ru-RU" dirty="0">
                <a:cs typeface="Times New Roman" charset="0"/>
              </a:rPr>
              <a:t>и </a:t>
            </a:r>
            <a:r>
              <a:rPr lang="en-US" i="1" dirty="0">
                <a:cs typeface="Times New Roman" charset="0"/>
              </a:rPr>
              <a:t>CD </a:t>
            </a:r>
            <a:r>
              <a:rPr lang="ru-RU" dirty="0">
                <a:cs typeface="Times New Roman" charset="0"/>
              </a:rPr>
              <a:t>на рисунке</a:t>
            </a:r>
            <a:r>
              <a:rPr lang="ru-RU" dirty="0"/>
              <a:t>.</a:t>
            </a:r>
            <a:r>
              <a:rPr lang="ru-RU" dirty="0">
                <a:cs typeface="Times New Roman" charset="0"/>
              </a:rPr>
              <a:t> </a:t>
            </a:r>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591" y="3449644"/>
            <a:ext cx="2096082" cy="115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3" y="3449645"/>
            <a:ext cx="3324470" cy="75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7615" y="4681880"/>
            <a:ext cx="1267500" cy="214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4323896"/>
            <a:ext cx="2232248" cy="243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23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685800" y="76200"/>
            <a:ext cx="7772400" cy="457200"/>
          </a:xfrm>
        </p:spPr>
        <p:txBody>
          <a:bodyPr/>
          <a:lstStyle/>
          <a:p>
            <a:r>
              <a:rPr lang="ru-RU" sz="3600" dirty="0" smtClean="0">
                <a:solidFill>
                  <a:srgbClr val="FF3300"/>
                </a:solidFill>
              </a:rPr>
              <a:t>Длина отрезка</a:t>
            </a:r>
            <a:endParaRPr lang="ru-RU" sz="3600" dirty="0">
              <a:solidFill>
                <a:srgbClr val="FF3300"/>
              </a:solidFill>
            </a:endParaRPr>
          </a:p>
        </p:txBody>
      </p:sp>
      <p:sp>
        <p:nvSpPr>
          <p:cNvPr id="14359" name="Text Box 1047"/>
          <p:cNvSpPr txBox="1">
            <a:spLocks noChangeArrowheads="1"/>
          </p:cNvSpPr>
          <p:nvPr/>
        </p:nvSpPr>
        <p:spPr bwMode="auto">
          <a:xfrm>
            <a:off x="9625" y="476672"/>
            <a:ext cx="91440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smtClean="0"/>
              <a:t>	Для </a:t>
            </a:r>
            <a:r>
              <a:rPr lang="ru-RU" dirty="0"/>
              <a:t>измерения длины отрезка </a:t>
            </a:r>
            <a:r>
              <a:rPr lang="en-US" i="1" dirty="0"/>
              <a:t>AB </a:t>
            </a:r>
            <a:r>
              <a:rPr lang="ru-RU" dirty="0"/>
              <a:t>сначала выбирают отрезок </a:t>
            </a:r>
            <a:r>
              <a:rPr lang="en-US" i="1" dirty="0"/>
              <a:t>OE</a:t>
            </a:r>
            <a:r>
              <a:rPr lang="ru-RU" dirty="0"/>
              <a:t>, длина которого принимается за единицу (единичный отрезок). Затем последовательно откладыва­ют единичный отрезок </a:t>
            </a:r>
            <a:r>
              <a:rPr lang="en-US" i="1" dirty="0"/>
              <a:t>OE </a:t>
            </a:r>
            <a:r>
              <a:rPr lang="ru-RU" dirty="0"/>
              <a:t>на луче </a:t>
            </a:r>
            <a:r>
              <a:rPr lang="en-US" i="1" dirty="0"/>
              <a:t>AB </a:t>
            </a:r>
            <a:r>
              <a:rPr lang="ru-RU" dirty="0"/>
              <a:t>от вершины </a:t>
            </a:r>
            <a:r>
              <a:rPr lang="ru-RU" i="1" dirty="0"/>
              <a:t>А</a:t>
            </a:r>
            <a:r>
              <a:rPr lang="ru-RU" dirty="0"/>
              <a:t>. Если, при этом, единичный отрезок целиком укладывается в отрезке </a:t>
            </a:r>
            <a:r>
              <a:rPr lang="ru-RU" i="1" dirty="0"/>
              <a:t>АВ </a:t>
            </a:r>
            <a:r>
              <a:rPr lang="ru-RU" dirty="0"/>
              <a:t>целое число раз без остатка, то про­цесс измерения заканчивается и полученное число считается длиной отрезка </a:t>
            </a:r>
            <a:r>
              <a:rPr lang="ru-RU" i="1" dirty="0"/>
              <a:t>АВ</a:t>
            </a:r>
            <a:r>
              <a:rPr lang="ru-RU" dirty="0"/>
              <a:t>. </a:t>
            </a:r>
          </a:p>
          <a:p>
            <a:pPr algn="just"/>
            <a:r>
              <a:rPr lang="ru-RU" dirty="0" smtClean="0"/>
              <a:t>	Например</a:t>
            </a:r>
            <a:r>
              <a:rPr lang="ru-RU" dirty="0"/>
              <a:t>, на </a:t>
            </a:r>
            <a:r>
              <a:rPr lang="ru-RU" dirty="0" smtClean="0"/>
              <a:t>рисунке 6.1, </a:t>
            </a:r>
            <a:r>
              <a:rPr lang="ru-RU" dirty="0"/>
              <a:t>а единичный отрезок </a:t>
            </a:r>
            <a:r>
              <a:rPr lang="en-US" i="1" dirty="0"/>
              <a:t>OE </a:t>
            </a:r>
            <a:r>
              <a:rPr lang="ru-RU" dirty="0"/>
              <a:t>укладывается в отрезке </a:t>
            </a:r>
            <a:r>
              <a:rPr lang="en-US" i="1" dirty="0"/>
              <a:t>AB</a:t>
            </a:r>
            <a:r>
              <a:rPr lang="ru-RU" dirty="0"/>
              <a:t> ровно четыре раза. </a:t>
            </a:r>
            <a:r>
              <a:rPr lang="ru-RU" sz="2800" dirty="0"/>
              <a:t> </a:t>
            </a: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77072"/>
            <a:ext cx="7298422" cy="1296144"/>
          </a:xfrm>
          <a:prstGeom prst="rect">
            <a:avLst/>
          </a:prstGeom>
          <a:noFill/>
          <a:ln>
            <a:noFill/>
          </a:ln>
        </p:spPr>
      </p:pic>
    </p:spTree>
    <p:extLst>
      <p:ext uri="{BB962C8B-B14F-4D97-AF65-F5344CB8AC3E}">
        <p14:creationId xmlns:p14="http://schemas.microsoft.com/office/powerpoint/2010/main" val="4213314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26738"/>
            <a:ext cx="7772400" cy="457200"/>
          </a:xfrm>
        </p:spPr>
        <p:txBody>
          <a:bodyPr/>
          <a:lstStyle/>
          <a:p>
            <a:r>
              <a:rPr lang="ru-RU" sz="2800" dirty="0" smtClean="0">
                <a:solidFill>
                  <a:srgbClr val="FF3300"/>
                </a:solidFill>
              </a:rPr>
              <a:t>Упражнения</a:t>
            </a:r>
            <a:endParaRPr lang="ru-RU" sz="2800" dirty="0">
              <a:solidFill>
                <a:srgbClr val="FF3300"/>
              </a:solidFill>
            </a:endParaRPr>
          </a:p>
        </p:txBody>
      </p:sp>
      <p:sp>
        <p:nvSpPr>
          <p:cNvPr id="51204" name="Text Box 4"/>
          <p:cNvSpPr txBox="1">
            <a:spLocks noChangeArrowheads="1"/>
          </p:cNvSpPr>
          <p:nvPr/>
        </p:nvSpPr>
        <p:spPr bwMode="auto">
          <a:xfrm>
            <a:off x="0" y="47347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1. Чему </a:t>
            </a:r>
            <a:r>
              <a:rPr lang="ru-RU" dirty="0"/>
              <a:t>равна длина отрезка </a:t>
            </a:r>
            <a:r>
              <a:rPr lang="en-US" i="1" dirty="0"/>
              <a:t>AB</a:t>
            </a:r>
            <a:r>
              <a:rPr lang="ru-RU" dirty="0"/>
              <a:t>, если </a:t>
            </a:r>
            <a:r>
              <a:rPr lang="en-US" i="1" dirty="0"/>
              <a:t>OE </a:t>
            </a:r>
            <a:r>
              <a:rPr lang="ru-RU" dirty="0"/>
              <a:t>– единичный отрезок.</a:t>
            </a:r>
          </a:p>
        </p:txBody>
      </p:sp>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096" y="943370"/>
            <a:ext cx="659447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0" y="199424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2. Чему </a:t>
            </a:r>
            <a:r>
              <a:rPr lang="ru-RU" dirty="0"/>
              <a:t>равна длина отрезка: а) </a:t>
            </a:r>
            <a:r>
              <a:rPr lang="en-US" i="1" dirty="0"/>
              <a:t>AB</a:t>
            </a:r>
            <a:r>
              <a:rPr lang="en-US" dirty="0"/>
              <a:t>; </a:t>
            </a:r>
            <a:r>
              <a:rPr lang="ru-RU" dirty="0"/>
              <a:t>б) </a:t>
            </a:r>
            <a:r>
              <a:rPr lang="en-US" i="1" dirty="0"/>
              <a:t>AC</a:t>
            </a:r>
            <a:r>
              <a:rPr lang="en-US" dirty="0"/>
              <a:t>; </a:t>
            </a:r>
            <a:r>
              <a:rPr lang="ru-RU" dirty="0"/>
              <a:t>в) </a:t>
            </a:r>
            <a:r>
              <a:rPr lang="en-US" i="1" dirty="0"/>
              <a:t>AD</a:t>
            </a:r>
            <a:r>
              <a:rPr lang="en-US" dirty="0"/>
              <a:t>; </a:t>
            </a:r>
            <a:r>
              <a:rPr lang="ru-RU" dirty="0"/>
              <a:t>г) </a:t>
            </a:r>
            <a:r>
              <a:rPr lang="en-US" i="1" dirty="0"/>
              <a:t>BC</a:t>
            </a:r>
            <a:r>
              <a:rPr lang="en-US" dirty="0"/>
              <a:t>; </a:t>
            </a:r>
            <a:r>
              <a:rPr lang="ru-RU" dirty="0"/>
              <a:t>д) </a:t>
            </a:r>
            <a:r>
              <a:rPr lang="en-US" i="1" dirty="0"/>
              <a:t>BD</a:t>
            </a:r>
            <a:r>
              <a:rPr lang="en-US" dirty="0"/>
              <a:t>; </a:t>
            </a:r>
            <a:r>
              <a:rPr lang="ru-RU" dirty="0"/>
              <a:t>е) </a:t>
            </a:r>
            <a:r>
              <a:rPr lang="en-US" i="1" dirty="0"/>
              <a:t>CD</a:t>
            </a:r>
            <a:r>
              <a:rPr lang="en-US" dirty="0"/>
              <a:t>?</a:t>
            </a:r>
            <a:endParaRPr lang="ru-RU" dirty="0"/>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539160"/>
            <a:ext cx="5040560" cy="9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3"/>
          <p:cNvSpPr txBox="1">
            <a:spLocks noChangeArrowheads="1"/>
          </p:cNvSpPr>
          <p:nvPr/>
        </p:nvSpPr>
        <p:spPr bwMode="auto">
          <a:xfrm>
            <a:off x="0" y="353066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3. </a:t>
            </a:r>
            <a:r>
              <a:rPr lang="ru-RU" dirty="0">
                <a:cs typeface="Times New Roman" charset="0"/>
              </a:rPr>
              <a:t>На клетчатой бумаге изобразите отрезки </a:t>
            </a:r>
            <a:r>
              <a:rPr lang="en-US" i="1" dirty="0">
                <a:cs typeface="Times New Roman" charset="0"/>
              </a:rPr>
              <a:t>AB</a:t>
            </a:r>
            <a:r>
              <a:rPr lang="ru-RU" dirty="0">
                <a:cs typeface="Times New Roman" charset="0"/>
              </a:rPr>
              <a:t>, </a:t>
            </a:r>
            <a:r>
              <a:rPr lang="en-US" i="1" dirty="0">
                <a:cs typeface="Times New Roman" charset="0"/>
              </a:rPr>
              <a:t>CD</a:t>
            </a:r>
            <a:r>
              <a:rPr lang="ru-RU" dirty="0">
                <a:cs typeface="Times New Roman" charset="0"/>
              </a:rPr>
              <a:t>, </a:t>
            </a:r>
            <a:r>
              <a:rPr lang="en-US" i="1" dirty="0">
                <a:cs typeface="Times New Roman" charset="0"/>
              </a:rPr>
              <a:t>EF</a:t>
            </a:r>
            <a:r>
              <a:rPr lang="ru-RU" dirty="0">
                <a:cs typeface="Times New Roman" charset="0"/>
              </a:rPr>
              <a:t>, как показано на рисунке.</a:t>
            </a:r>
            <a:r>
              <a:rPr lang="ru-RU" i="1" dirty="0">
                <a:cs typeface="Times New Roman" charset="0"/>
              </a:rPr>
              <a:t> </a:t>
            </a:r>
            <a:r>
              <a:rPr lang="ru-RU" dirty="0">
                <a:cs typeface="Times New Roman" charset="0"/>
              </a:rPr>
              <a:t>С помощью линейки измерьте их длины.</a:t>
            </a:r>
            <a:endParaRPr lang="ru-RU" dirty="0"/>
          </a:p>
        </p:txBody>
      </p:sp>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525674"/>
            <a:ext cx="1884040" cy="186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1919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0" y="-2619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4. </a:t>
            </a:r>
            <a:r>
              <a:rPr lang="ru-RU" dirty="0"/>
              <a:t>Длина отрезка </a:t>
            </a:r>
            <a:r>
              <a:rPr lang="en-US" i="1" dirty="0"/>
              <a:t>AB </a:t>
            </a:r>
            <a:r>
              <a:rPr lang="ru-RU" dirty="0"/>
              <a:t>равна 6 см. Найдите длину отрезка </a:t>
            </a:r>
            <a:r>
              <a:rPr lang="en-US" i="1" dirty="0"/>
              <a:t>CD</a:t>
            </a:r>
            <a:r>
              <a:rPr lang="ru-RU" dirty="0"/>
              <a:t>, который в 5 раз меньше отрезка </a:t>
            </a:r>
            <a:r>
              <a:rPr lang="en-US" i="1" dirty="0"/>
              <a:t>AB</a:t>
            </a:r>
            <a:r>
              <a:rPr lang="en-US" dirty="0"/>
              <a:t>.</a:t>
            </a:r>
            <a:endParaRPr lang="ru-RU" dirty="0"/>
          </a:p>
        </p:txBody>
      </p:sp>
      <p:sp>
        <p:nvSpPr>
          <p:cNvPr id="9" name="Text Box 3"/>
          <p:cNvSpPr txBox="1">
            <a:spLocks noChangeArrowheads="1"/>
          </p:cNvSpPr>
          <p:nvPr/>
        </p:nvSpPr>
        <p:spPr bwMode="auto">
          <a:xfrm>
            <a:off x="0" y="66358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5. </a:t>
            </a:r>
            <a:r>
              <a:rPr lang="ru-RU" dirty="0">
                <a:cs typeface="Times New Roman" charset="0"/>
              </a:rPr>
              <a:t>Расположите номера в порядке возрастания длин соответствующих отрезков, не измеряя их.</a:t>
            </a:r>
            <a:endParaRPr lang="ru-RU" dirty="0"/>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1481537"/>
            <a:ext cx="1939280" cy="19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0" y="339418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6. </a:t>
            </a:r>
            <a:r>
              <a:rPr lang="ru-RU" dirty="0">
                <a:cs typeface="Times New Roman" charset="0"/>
              </a:rPr>
              <a:t>Могут ли точки </a:t>
            </a:r>
            <a:r>
              <a:rPr lang="ru-RU" i="1" dirty="0">
                <a:cs typeface="Times New Roman" charset="0"/>
              </a:rPr>
              <a:t>А</a:t>
            </a:r>
            <a:r>
              <a:rPr lang="ru-RU" dirty="0">
                <a:cs typeface="Times New Roman" charset="0"/>
              </a:rPr>
              <a:t>,</a:t>
            </a:r>
            <a:r>
              <a:rPr lang="ru-RU" i="1" dirty="0">
                <a:cs typeface="Times New Roman" charset="0"/>
              </a:rPr>
              <a:t> В</a:t>
            </a:r>
            <a:r>
              <a:rPr lang="ru-RU" dirty="0">
                <a:cs typeface="Times New Roman" charset="0"/>
              </a:rPr>
              <a:t>,</a:t>
            </a:r>
            <a:r>
              <a:rPr lang="ru-RU" i="1" dirty="0">
                <a:cs typeface="Times New Roman" charset="0"/>
              </a:rPr>
              <a:t> С</a:t>
            </a:r>
            <a:r>
              <a:rPr lang="ru-RU" dirty="0">
                <a:cs typeface="Times New Roman" charset="0"/>
              </a:rPr>
              <a:t> принадлежать одной прямой, если </a:t>
            </a:r>
            <a:r>
              <a:rPr lang="ru-RU" i="1" dirty="0">
                <a:cs typeface="Times New Roman" charset="0"/>
              </a:rPr>
              <a:t>АВ </a:t>
            </a:r>
            <a:r>
              <a:rPr lang="ru-RU" dirty="0">
                <a:cs typeface="Times New Roman" charset="0"/>
              </a:rPr>
              <a:t>= 2 см,</a:t>
            </a:r>
            <a:r>
              <a:rPr lang="ru-RU" i="1" dirty="0">
                <a:cs typeface="Times New Roman" charset="0"/>
              </a:rPr>
              <a:t> ВС = </a:t>
            </a:r>
            <a:r>
              <a:rPr lang="ru-RU" dirty="0">
                <a:cs typeface="Times New Roman" charset="0"/>
              </a:rPr>
              <a:t>3 см,</a:t>
            </a:r>
            <a:r>
              <a:rPr lang="ru-RU" i="1" dirty="0">
                <a:cs typeface="Times New Roman" charset="0"/>
              </a:rPr>
              <a:t> АС = </a:t>
            </a:r>
            <a:r>
              <a:rPr lang="ru-RU" dirty="0">
                <a:cs typeface="Times New Roman" charset="0"/>
              </a:rPr>
              <a:t>4 см</a:t>
            </a:r>
            <a:r>
              <a:rPr lang="ru-RU" dirty="0" smtClean="0">
                <a:cs typeface="Times New Roman" charset="0"/>
              </a:rPr>
              <a:t>?</a:t>
            </a:r>
            <a:endParaRPr lang="ru-RU" dirty="0"/>
          </a:p>
        </p:txBody>
      </p:sp>
      <p:sp>
        <p:nvSpPr>
          <p:cNvPr id="15" name="Text Box 3"/>
          <p:cNvSpPr txBox="1">
            <a:spLocks noChangeArrowheads="1"/>
          </p:cNvSpPr>
          <p:nvPr/>
        </p:nvSpPr>
        <p:spPr bwMode="auto">
          <a:xfrm>
            <a:off x="0" y="407707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7. </a:t>
            </a:r>
            <a:r>
              <a:rPr lang="ru-RU" dirty="0">
                <a:cs typeface="Times New Roman" charset="0"/>
              </a:rPr>
              <a:t>Точка </a:t>
            </a:r>
            <a:r>
              <a:rPr lang="ru-RU" i="1" dirty="0">
                <a:cs typeface="Times New Roman" charset="0"/>
              </a:rPr>
              <a:t>С</a:t>
            </a:r>
            <a:r>
              <a:rPr lang="ru-RU" dirty="0">
                <a:cs typeface="Times New Roman" charset="0"/>
              </a:rPr>
              <a:t> лежит на прямой между точками </a:t>
            </a:r>
            <a:r>
              <a:rPr lang="ru-RU" i="1" dirty="0">
                <a:cs typeface="Times New Roman" charset="0"/>
              </a:rPr>
              <a:t>А</a:t>
            </a:r>
            <a:r>
              <a:rPr lang="ru-RU" dirty="0">
                <a:cs typeface="Times New Roman" charset="0"/>
              </a:rPr>
              <a:t> и </a:t>
            </a:r>
            <a:r>
              <a:rPr lang="ru-RU" i="1" dirty="0">
                <a:cs typeface="Times New Roman" charset="0"/>
              </a:rPr>
              <a:t>В</a:t>
            </a:r>
            <a:r>
              <a:rPr lang="ru-RU" dirty="0">
                <a:cs typeface="Times New Roman" charset="0"/>
              </a:rPr>
              <a:t>. Найдите длину отрезка </a:t>
            </a:r>
            <a:r>
              <a:rPr lang="ru-RU" i="1" dirty="0">
                <a:cs typeface="Times New Roman" charset="0"/>
              </a:rPr>
              <a:t>АВ</a:t>
            </a:r>
            <a:r>
              <a:rPr lang="ru-RU" dirty="0">
                <a:cs typeface="Times New Roman" charset="0"/>
              </a:rPr>
              <a:t>, если: а) </a:t>
            </a:r>
            <a:r>
              <a:rPr lang="ru-RU" i="1" dirty="0">
                <a:cs typeface="Times New Roman" charset="0"/>
              </a:rPr>
              <a:t>АС = </a:t>
            </a:r>
            <a:r>
              <a:rPr lang="ru-RU" dirty="0">
                <a:cs typeface="Times New Roman" charset="0"/>
              </a:rPr>
              <a:t>2,5 см,</a:t>
            </a:r>
            <a:r>
              <a:rPr lang="ru-RU" i="1" dirty="0">
                <a:cs typeface="Times New Roman" charset="0"/>
              </a:rPr>
              <a:t> СВ = </a:t>
            </a:r>
            <a:r>
              <a:rPr lang="ru-RU" dirty="0">
                <a:cs typeface="Times New Roman" charset="0"/>
              </a:rPr>
              <a:t>3,5 см; б) </a:t>
            </a:r>
            <a:r>
              <a:rPr lang="ru-RU" i="1" dirty="0">
                <a:cs typeface="Times New Roman" charset="0"/>
              </a:rPr>
              <a:t>АС = </a:t>
            </a:r>
            <a:r>
              <a:rPr lang="ru-RU" dirty="0">
                <a:cs typeface="Times New Roman" charset="0"/>
              </a:rPr>
              <a:t>3,1 </a:t>
            </a:r>
            <a:r>
              <a:rPr lang="ru-RU" dirty="0" err="1">
                <a:cs typeface="Times New Roman" charset="0"/>
              </a:rPr>
              <a:t>дм</a:t>
            </a:r>
            <a:r>
              <a:rPr lang="ru-RU" dirty="0">
                <a:cs typeface="Times New Roman" charset="0"/>
              </a:rPr>
              <a:t>,</a:t>
            </a:r>
            <a:r>
              <a:rPr lang="ru-RU" i="1" dirty="0">
                <a:cs typeface="Times New Roman" charset="0"/>
              </a:rPr>
              <a:t> СВ = </a:t>
            </a:r>
            <a:r>
              <a:rPr lang="ru-RU" dirty="0">
                <a:cs typeface="Times New Roman" charset="0"/>
              </a:rPr>
              <a:t>4,6</a:t>
            </a:r>
            <a:r>
              <a:rPr lang="ru-RU" i="1" dirty="0">
                <a:cs typeface="Times New Roman" charset="0"/>
              </a:rPr>
              <a:t> </a:t>
            </a:r>
            <a:r>
              <a:rPr lang="ru-RU" dirty="0" err="1">
                <a:cs typeface="Times New Roman" charset="0"/>
              </a:rPr>
              <a:t>дм</a:t>
            </a:r>
            <a:r>
              <a:rPr lang="ru-RU" dirty="0">
                <a:cs typeface="Times New Roman" charset="0"/>
              </a:rPr>
              <a:t>; в) </a:t>
            </a:r>
            <a:r>
              <a:rPr lang="ru-RU" i="1" dirty="0">
                <a:cs typeface="Times New Roman" charset="0"/>
              </a:rPr>
              <a:t>АС = </a:t>
            </a:r>
            <a:r>
              <a:rPr lang="ru-RU" dirty="0">
                <a:cs typeface="Times New Roman" charset="0"/>
              </a:rPr>
              <a:t>12,3 м,</a:t>
            </a:r>
            <a:r>
              <a:rPr lang="ru-RU" i="1" dirty="0">
                <a:cs typeface="Times New Roman" charset="0"/>
              </a:rPr>
              <a:t> СВ = </a:t>
            </a:r>
            <a:r>
              <a:rPr lang="ru-RU" dirty="0">
                <a:cs typeface="Times New Roman" charset="0"/>
              </a:rPr>
              <a:t>5,8 м</a:t>
            </a:r>
            <a:r>
              <a:rPr lang="ru-RU" i="1" dirty="0">
                <a:cs typeface="Times New Roman" charset="0"/>
              </a:rPr>
              <a:t>.</a:t>
            </a:r>
            <a:endParaRPr lang="ru-RU" dirty="0"/>
          </a:p>
        </p:txBody>
      </p:sp>
      <p:sp>
        <p:nvSpPr>
          <p:cNvPr id="16" name="Text Box 3"/>
          <p:cNvSpPr txBox="1">
            <a:spLocks noChangeArrowheads="1"/>
          </p:cNvSpPr>
          <p:nvPr/>
        </p:nvSpPr>
        <p:spPr bwMode="auto">
          <a:xfrm>
            <a:off x="0" y="5157192"/>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t>	8. </a:t>
            </a:r>
            <a:r>
              <a:rPr lang="ru-RU" dirty="0">
                <a:cs typeface="Times New Roman" charset="0"/>
              </a:rPr>
              <a:t>На отрезке </a:t>
            </a:r>
            <a:r>
              <a:rPr lang="ru-RU" i="1" dirty="0">
                <a:cs typeface="Times New Roman" charset="0"/>
              </a:rPr>
              <a:t>АВ</a:t>
            </a:r>
            <a:r>
              <a:rPr lang="ru-RU" dirty="0">
                <a:cs typeface="Times New Roman" charset="0"/>
              </a:rPr>
              <a:t> длиной 15 м отмечена точка </a:t>
            </a:r>
            <a:r>
              <a:rPr lang="ru-RU" i="1" dirty="0">
                <a:cs typeface="Times New Roman" charset="0"/>
              </a:rPr>
              <a:t>С</a:t>
            </a:r>
            <a:r>
              <a:rPr lang="ru-RU" dirty="0">
                <a:cs typeface="Times New Roman" charset="0"/>
              </a:rPr>
              <a:t>. Найдите длины отрезков</a:t>
            </a:r>
            <a:r>
              <a:rPr lang="ru-RU" b="1" dirty="0">
                <a:cs typeface="Times New Roman" charset="0"/>
              </a:rPr>
              <a:t> </a:t>
            </a:r>
            <a:r>
              <a:rPr lang="ru-RU" i="1" dirty="0">
                <a:cs typeface="Times New Roman" charset="0"/>
              </a:rPr>
              <a:t>АС</a:t>
            </a:r>
            <a:r>
              <a:rPr lang="ru-RU" dirty="0">
                <a:cs typeface="Times New Roman" charset="0"/>
              </a:rPr>
              <a:t> и </a:t>
            </a:r>
            <a:r>
              <a:rPr lang="ru-RU" i="1" dirty="0">
                <a:cs typeface="Times New Roman" charset="0"/>
              </a:rPr>
              <a:t>ВС</a:t>
            </a:r>
            <a:r>
              <a:rPr lang="ru-RU" dirty="0">
                <a:cs typeface="Times New Roman" charset="0"/>
              </a:rPr>
              <a:t>, если: а) отрезок </a:t>
            </a:r>
            <a:r>
              <a:rPr lang="ru-RU" i="1" dirty="0">
                <a:cs typeface="Times New Roman" charset="0"/>
              </a:rPr>
              <a:t>АС</a:t>
            </a:r>
            <a:r>
              <a:rPr lang="ru-RU" dirty="0">
                <a:cs typeface="Times New Roman" charset="0"/>
              </a:rPr>
              <a:t> на 3 м длиннее отрезка </a:t>
            </a:r>
            <a:r>
              <a:rPr lang="ru-RU" i="1" dirty="0">
                <a:cs typeface="Times New Roman" charset="0"/>
              </a:rPr>
              <a:t>ВС</a:t>
            </a:r>
            <a:r>
              <a:rPr lang="ru-RU" dirty="0">
                <a:cs typeface="Times New Roman" charset="0"/>
              </a:rPr>
              <a:t>; б) отрезок </a:t>
            </a:r>
            <a:r>
              <a:rPr lang="ru-RU" i="1" dirty="0">
                <a:cs typeface="Times New Roman" charset="0"/>
              </a:rPr>
              <a:t>АС</a:t>
            </a:r>
            <a:r>
              <a:rPr lang="ru-RU" dirty="0">
                <a:cs typeface="Times New Roman" charset="0"/>
              </a:rPr>
              <a:t> в два раза длиннее отрезка </a:t>
            </a:r>
            <a:r>
              <a:rPr lang="ru-RU" i="1" dirty="0">
                <a:cs typeface="Times New Roman" charset="0"/>
              </a:rPr>
              <a:t>ВС</a:t>
            </a:r>
            <a:r>
              <a:rPr lang="ru-RU" dirty="0">
                <a:cs typeface="Times New Roman" charset="0"/>
              </a:rPr>
              <a:t>; в) длины отрезков </a:t>
            </a:r>
            <a:r>
              <a:rPr lang="ru-RU" i="1" dirty="0">
                <a:cs typeface="Times New Roman" charset="0"/>
              </a:rPr>
              <a:t>АС</a:t>
            </a:r>
            <a:r>
              <a:rPr lang="ru-RU" dirty="0">
                <a:cs typeface="Times New Roman" charset="0"/>
              </a:rPr>
              <a:t> и </a:t>
            </a:r>
            <a:r>
              <a:rPr lang="ru-RU" i="1" dirty="0">
                <a:cs typeface="Times New Roman" charset="0"/>
              </a:rPr>
              <a:t>ВС</a:t>
            </a:r>
            <a:r>
              <a:rPr lang="ru-RU" dirty="0">
                <a:cs typeface="Times New Roman" charset="0"/>
              </a:rPr>
              <a:t> относятся как 2:3.</a:t>
            </a:r>
            <a:endParaRPr lang="ru-RU" dirty="0"/>
          </a:p>
        </p:txBody>
      </p:sp>
    </p:spTree>
    <p:extLst>
      <p:ext uri="{BB962C8B-B14F-4D97-AF65-F5344CB8AC3E}">
        <p14:creationId xmlns:p14="http://schemas.microsoft.com/office/powerpoint/2010/main" val="2045162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457200"/>
          </a:xfrm>
        </p:spPr>
        <p:txBody>
          <a:bodyPr/>
          <a:lstStyle/>
          <a:p>
            <a:pPr eaLnBrk="1" hangingPunct="1"/>
            <a:r>
              <a:rPr lang="ru-RU" sz="3600" dirty="0" smtClean="0">
                <a:solidFill>
                  <a:srgbClr val="FF3300"/>
                </a:solidFill>
              </a:rPr>
              <a:t>Полуплоскости и углы</a:t>
            </a:r>
          </a:p>
        </p:txBody>
      </p:sp>
      <p:sp>
        <p:nvSpPr>
          <p:cNvPr id="2051" name="Text Box 45"/>
          <p:cNvSpPr txBox="1">
            <a:spLocks noChangeArrowheads="1"/>
          </p:cNvSpPr>
          <p:nvPr/>
        </p:nvSpPr>
        <p:spPr bwMode="auto">
          <a:xfrm>
            <a:off x="0" y="5334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Следующее </a:t>
            </a:r>
            <a:r>
              <a:rPr lang="ru-RU" dirty="0">
                <a:cs typeface="Times New Roman" charset="0"/>
              </a:rPr>
              <a:t>свойство является аксиомой взаимного расположения точек на плоскости относительно данной прямой. </a:t>
            </a:r>
          </a:p>
        </p:txBody>
      </p:sp>
      <p:sp>
        <p:nvSpPr>
          <p:cNvPr id="2052" name="Text Box 50"/>
          <p:cNvSpPr txBox="1">
            <a:spLocks noChangeArrowheads="1"/>
          </p:cNvSpPr>
          <p:nvPr/>
        </p:nvSpPr>
        <p:spPr bwMode="auto">
          <a:xfrm>
            <a:off x="0" y="12954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i="1" dirty="0" smtClean="0">
                <a:solidFill>
                  <a:srgbClr val="FF3300"/>
                </a:solidFill>
                <a:cs typeface="Times New Roman" charset="0"/>
              </a:rPr>
              <a:t>	</a:t>
            </a:r>
            <a:r>
              <a:rPr lang="ru-RU" i="1" dirty="0" smtClean="0">
                <a:solidFill>
                  <a:srgbClr val="FF0000"/>
                </a:solidFill>
                <a:cs typeface="Times New Roman" charset="0"/>
              </a:rPr>
              <a:t>Каждая </a:t>
            </a:r>
            <a:r>
              <a:rPr lang="ru-RU" i="1" dirty="0">
                <a:solidFill>
                  <a:srgbClr val="FF0000"/>
                </a:solidFill>
                <a:cs typeface="Times New Roman" charset="0"/>
              </a:rPr>
              <a:t>прямая на плоскости</a:t>
            </a:r>
            <a:r>
              <a:rPr lang="ru-RU" b="1" i="1" dirty="0">
                <a:solidFill>
                  <a:srgbClr val="FF0000"/>
                </a:solidFill>
                <a:cs typeface="Times New Roman" charset="0"/>
              </a:rPr>
              <a:t> </a:t>
            </a:r>
            <a:r>
              <a:rPr lang="ru-RU" i="1" dirty="0">
                <a:solidFill>
                  <a:srgbClr val="FF0000"/>
                </a:solidFill>
                <a:cs typeface="Times New Roman" charset="0"/>
              </a:rPr>
              <a:t>разбивает эту</a:t>
            </a:r>
            <a:r>
              <a:rPr lang="ru-RU" b="1" i="1" dirty="0">
                <a:solidFill>
                  <a:srgbClr val="FF0000"/>
                </a:solidFill>
                <a:cs typeface="Times New Roman" charset="0"/>
              </a:rPr>
              <a:t> </a:t>
            </a:r>
            <a:r>
              <a:rPr lang="ru-RU" i="1" dirty="0">
                <a:solidFill>
                  <a:srgbClr val="FF0000"/>
                </a:solidFill>
                <a:cs typeface="Times New Roman" charset="0"/>
              </a:rPr>
              <a:t>плоскость на две части. При этом если две точки принадлежат разным частям</a:t>
            </a:r>
            <a:r>
              <a:rPr lang="ru-RU" dirty="0">
                <a:solidFill>
                  <a:srgbClr val="FF0000"/>
                </a:solidFill>
                <a:cs typeface="Times New Roman" charset="0"/>
              </a:rPr>
              <a:t>, </a:t>
            </a:r>
            <a:r>
              <a:rPr lang="ru-RU" i="1" dirty="0">
                <a:solidFill>
                  <a:srgbClr val="FF0000"/>
                </a:solidFill>
                <a:cs typeface="Times New Roman" charset="0"/>
              </a:rPr>
              <a:t>то отрезок</a:t>
            </a:r>
            <a:r>
              <a:rPr lang="ru-RU" dirty="0">
                <a:solidFill>
                  <a:srgbClr val="FF0000"/>
                </a:solidFill>
                <a:cs typeface="Times New Roman" charset="0"/>
              </a:rPr>
              <a:t>,</a:t>
            </a:r>
            <a:r>
              <a:rPr lang="ru-RU" i="1" dirty="0">
                <a:solidFill>
                  <a:srgbClr val="FF0000"/>
                </a:solidFill>
                <a:cs typeface="Times New Roman" charset="0"/>
              </a:rPr>
              <a:t> соединяющий эти точки</a:t>
            </a:r>
            <a:r>
              <a:rPr lang="ru-RU" dirty="0">
                <a:solidFill>
                  <a:srgbClr val="FF0000"/>
                </a:solidFill>
                <a:cs typeface="Times New Roman" charset="0"/>
              </a:rPr>
              <a:t>,</a:t>
            </a:r>
            <a:r>
              <a:rPr lang="ru-RU" i="1" dirty="0">
                <a:solidFill>
                  <a:srgbClr val="FF0000"/>
                </a:solidFill>
                <a:cs typeface="Times New Roman" charset="0"/>
              </a:rPr>
              <a:t> пересекается с прямой. Если две точки принадлежат одной части</a:t>
            </a:r>
            <a:r>
              <a:rPr lang="ru-RU" dirty="0">
                <a:solidFill>
                  <a:srgbClr val="FF0000"/>
                </a:solidFill>
                <a:cs typeface="Times New Roman" charset="0"/>
              </a:rPr>
              <a:t>,</a:t>
            </a:r>
            <a:r>
              <a:rPr lang="ru-RU" i="1" dirty="0">
                <a:solidFill>
                  <a:srgbClr val="FF0000"/>
                </a:solidFill>
                <a:cs typeface="Times New Roman" charset="0"/>
              </a:rPr>
              <a:t> то отрезок</a:t>
            </a:r>
            <a:r>
              <a:rPr lang="ru-RU" dirty="0">
                <a:solidFill>
                  <a:srgbClr val="FF0000"/>
                </a:solidFill>
                <a:cs typeface="Times New Roman" charset="0"/>
              </a:rPr>
              <a:t>,</a:t>
            </a:r>
            <a:r>
              <a:rPr lang="ru-RU" i="1" dirty="0">
                <a:solidFill>
                  <a:srgbClr val="FF0000"/>
                </a:solidFill>
                <a:cs typeface="Times New Roman" charset="0"/>
              </a:rPr>
              <a:t> соединяющий эти точки</a:t>
            </a:r>
            <a:r>
              <a:rPr lang="ru-RU" dirty="0">
                <a:solidFill>
                  <a:srgbClr val="FF0000"/>
                </a:solidFill>
                <a:cs typeface="Times New Roman" charset="0"/>
              </a:rPr>
              <a:t>,</a:t>
            </a:r>
            <a:r>
              <a:rPr lang="ru-RU" i="1" dirty="0">
                <a:solidFill>
                  <a:srgbClr val="FF0000"/>
                </a:solidFill>
                <a:cs typeface="Times New Roman" charset="0"/>
              </a:rPr>
              <a:t> не пересекается с прямой.</a:t>
            </a:r>
            <a:r>
              <a:rPr lang="ru-RU" dirty="0">
                <a:solidFill>
                  <a:srgbClr val="FF3300"/>
                </a:solidFill>
              </a:rPr>
              <a:t> </a:t>
            </a:r>
          </a:p>
        </p:txBody>
      </p:sp>
      <p:sp>
        <p:nvSpPr>
          <p:cNvPr id="2111" name="Text Box 63"/>
          <p:cNvSpPr txBox="1">
            <a:spLocks noChangeArrowheads="1"/>
          </p:cNvSpPr>
          <p:nvPr/>
        </p:nvSpPr>
        <p:spPr bwMode="auto">
          <a:xfrm>
            <a:off x="19251" y="55172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i="1" dirty="0" smtClean="0">
                <a:solidFill>
                  <a:srgbClr val="FF0000"/>
                </a:solidFill>
              </a:rPr>
              <a:t>	Полуплоскостью </a:t>
            </a:r>
            <a:r>
              <a:rPr lang="ru-RU" dirty="0"/>
              <a:t>называется часть плоскости, состоящая из точек данной прямой и точек, лежа­щих по одну сторону от этой </a:t>
            </a:r>
            <a:r>
              <a:rPr lang="ru-RU" dirty="0" smtClean="0"/>
              <a:t>прямой.</a:t>
            </a:r>
            <a:endParaRPr lang="ru-RU" dirty="0"/>
          </a:p>
        </p:txBody>
      </p:sp>
      <p:pic>
        <p:nvPicPr>
          <p:cNvPr id="2056"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352800"/>
            <a:ext cx="6894513"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110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5" name="Text Box 21"/>
          <p:cNvSpPr txBox="1">
            <a:spLocks noChangeArrowheads="1"/>
          </p:cNvSpPr>
          <p:nvPr/>
        </p:nvSpPr>
        <p:spPr bwMode="auto">
          <a:xfrm>
            <a:off x="7536" y="0"/>
            <a:ext cx="91364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i="1" dirty="0" smtClean="0">
                <a:solidFill>
                  <a:srgbClr val="FF0000"/>
                </a:solidFill>
              </a:rPr>
              <a:t>	Углом</a:t>
            </a:r>
            <a:r>
              <a:rPr lang="ru-RU" b="1" i="1" dirty="0" smtClean="0"/>
              <a:t> </a:t>
            </a:r>
            <a:r>
              <a:rPr lang="ru-RU" dirty="0"/>
              <a:t>называется фигура, образованная двумя лучами с общей вершиной и одной из частей плоскости, ограниченной этими лучами. Общая вершина лучей называется </a:t>
            </a:r>
            <a:r>
              <a:rPr lang="ru-RU" i="1" dirty="0">
                <a:solidFill>
                  <a:srgbClr val="FF0000"/>
                </a:solidFill>
              </a:rPr>
              <a:t>вершиной угла</a:t>
            </a:r>
            <a:r>
              <a:rPr lang="ru-RU" dirty="0"/>
              <a:t>, а сами лучи - </a:t>
            </a:r>
            <a:r>
              <a:rPr lang="ru-RU" i="1" dirty="0">
                <a:solidFill>
                  <a:srgbClr val="FF0000"/>
                </a:solidFill>
              </a:rPr>
              <a:t>сторонами угла</a:t>
            </a:r>
            <a:r>
              <a:rPr lang="ru-RU" dirty="0"/>
              <a:t>.</a:t>
            </a:r>
          </a:p>
        </p:txBody>
      </p:sp>
      <p:sp>
        <p:nvSpPr>
          <p:cNvPr id="26" name="Text Box 21"/>
          <p:cNvSpPr txBox="1">
            <a:spLocks noChangeArrowheads="1"/>
          </p:cNvSpPr>
          <p:nvPr/>
        </p:nvSpPr>
        <p:spPr bwMode="auto">
          <a:xfrm>
            <a:off x="-2089" y="3861048"/>
            <a:ext cx="913646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t>	Угол </a:t>
            </a:r>
            <a:r>
              <a:rPr lang="ru-RU" dirty="0"/>
              <a:t>обозначается или одной прописной латинской буквой, указывающей его вершину, например, </a:t>
            </a:r>
            <a:r>
              <a:rPr lang="en-US" i="1" dirty="0"/>
              <a:t>O</a:t>
            </a:r>
            <a:r>
              <a:rPr lang="ru-RU" dirty="0" smtClean="0"/>
              <a:t>, </a:t>
            </a:r>
            <a:r>
              <a:rPr lang="ru-RU" dirty="0"/>
              <a:t>или тремя прописными латинскими буквами, средняя из которых указывает вершину угла, а крайние – какие-нибудь точки на сторонах угла, например</a:t>
            </a:r>
            <a:r>
              <a:rPr lang="ru-RU" dirty="0" smtClean="0"/>
              <a:t>, </a:t>
            </a:r>
            <a:r>
              <a:rPr lang="ru-RU" i="1" dirty="0" smtClean="0"/>
              <a:t>AO</a:t>
            </a:r>
            <a:r>
              <a:rPr lang="en-US" i="1" dirty="0" smtClean="0"/>
              <a:t>B</a:t>
            </a:r>
            <a:r>
              <a:rPr lang="en-US" dirty="0" smtClean="0"/>
              <a:t>.	</a:t>
            </a: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484784"/>
            <a:ext cx="2296467" cy="222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240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Дидактические материалы</a:t>
            </a:r>
            <a:endParaRPr lang="ru-RU" sz="1800" dirty="0"/>
          </a:p>
        </p:txBody>
      </p:sp>
      <p:pic>
        <p:nvPicPr>
          <p:cNvPr id="4" name="Рисунок 3" descr="OBL-GEOM.png"/>
          <p:cNvPicPr>
            <a:picLocks noChangeAspect="1"/>
          </p:cNvPicPr>
          <p:nvPr/>
        </p:nvPicPr>
        <p:blipFill>
          <a:blip r:embed="rId2" cstate="print"/>
          <a:stretch>
            <a:fillRect/>
          </a:stretch>
        </p:blipFill>
        <p:spPr>
          <a:xfrm>
            <a:off x="6300192" y="908720"/>
            <a:ext cx="1753515" cy="2700000"/>
          </a:xfrm>
          <a:prstGeom prst="rect">
            <a:avLst/>
          </a:prstGeom>
        </p:spPr>
      </p:pic>
      <p:pic>
        <p:nvPicPr>
          <p:cNvPr id="6" name="Рисунок 5" descr="Smirnov-8.png"/>
          <p:cNvPicPr>
            <a:picLocks noChangeAspect="1"/>
          </p:cNvPicPr>
          <p:nvPr/>
        </p:nvPicPr>
        <p:blipFill>
          <a:blip r:embed="rId3" cstate="print"/>
          <a:stretch>
            <a:fillRect/>
          </a:stretch>
        </p:blipFill>
        <p:spPr>
          <a:xfrm>
            <a:off x="3635896" y="908720"/>
            <a:ext cx="1732679" cy="2700000"/>
          </a:xfrm>
          <a:prstGeom prst="rect">
            <a:avLst/>
          </a:prstGeom>
        </p:spPr>
      </p:pic>
      <p:pic>
        <p:nvPicPr>
          <p:cNvPr id="8" name="Рисунок 7" descr="ОБЛОЖКА дидактические материалы10-11.png"/>
          <p:cNvPicPr>
            <a:picLocks noChangeAspect="1"/>
          </p:cNvPicPr>
          <p:nvPr/>
        </p:nvPicPr>
        <p:blipFill>
          <a:blip r:embed="rId4" cstate="print"/>
          <a:stretch>
            <a:fillRect/>
          </a:stretch>
        </p:blipFill>
        <p:spPr>
          <a:xfrm>
            <a:off x="5076056" y="3789040"/>
            <a:ext cx="1738472" cy="2700000"/>
          </a:xfrm>
          <a:prstGeom prst="rect">
            <a:avLst/>
          </a:prstGeom>
        </p:spPr>
      </p:pic>
      <p:pic>
        <p:nvPicPr>
          <p:cNvPr id="9" name="Picture 13" descr="C:\Documents and Settings\Администратор\Мои документы\PICTURE\Учебники\УМК\9.jpg"/>
          <p:cNvPicPr>
            <a:picLocks noChangeAspect="1" noChangeArrowheads="1"/>
          </p:cNvPicPr>
          <p:nvPr/>
        </p:nvPicPr>
        <p:blipFill>
          <a:blip r:embed="rId5" cstate="print">
            <a:extLst>
              <a:ext uri="{28A0092B-C50C-407E-A947-70E740481C1C}">
                <a14:useLocalDpi xmlns:a14="http://schemas.microsoft.com/office/drawing/2010/main" val="0"/>
              </a:ext>
            </a:extLst>
          </a:blip>
          <a:srcRect l="15898" t="52035" r="57809" b="847"/>
          <a:stretch>
            <a:fillRect/>
          </a:stretch>
        </p:blipFill>
        <p:spPr bwMode="auto">
          <a:xfrm>
            <a:off x="2195736" y="3789040"/>
            <a:ext cx="1814064"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Oblojka.png"/>
          <p:cNvPicPr>
            <a:picLocks noChangeAspect="1"/>
          </p:cNvPicPr>
          <p:nvPr/>
        </p:nvPicPr>
        <p:blipFill>
          <a:blip r:embed="rId6" cstate="print"/>
          <a:stretch>
            <a:fillRect/>
          </a:stretch>
        </p:blipFill>
        <p:spPr>
          <a:xfrm>
            <a:off x="899592" y="908720"/>
            <a:ext cx="1758189" cy="2700000"/>
          </a:xfrm>
          <a:prstGeom prst="rect">
            <a:avLst/>
          </a:prstGeom>
        </p:spPr>
      </p:pic>
    </p:spTree>
    <p:extLst>
      <p:ext uri="{BB962C8B-B14F-4D97-AF65-F5344CB8AC3E}">
        <p14:creationId xmlns:p14="http://schemas.microsoft.com/office/powerpoint/2010/main" val="3405590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0" y="5310"/>
            <a:ext cx="913646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en-US" dirty="0" smtClean="0"/>
              <a:t>	</a:t>
            </a:r>
            <a:r>
              <a:rPr lang="ru-RU" dirty="0" smtClean="0"/>
              <a:t>Точки </a:t>
            </a:r>
            <a:r>
              <a:rPr lang="ru-RU" dirty="0"/>
              <a:t>угла, не принадлежащие его сторонам, называются </a:t>
            </a:r>
            <a:r>
              <a:rPr lang="ru-RU" i="1" dirty="0">
                <a:solidFill>
                  <a:srgbClr val="FF0000"/>
                </a:solidFill>
              </a:rPr>
              <a:t>внутренними</a:t>
            </a:r>
            <a:r>
              <a:rPr lang="ru-RU" b="1" i="1" dirty="0"/>
              <a:t> </a:t>
            </a:r>
            <a:r>
              <a:rPr lang="ru-RU" dirty="0"/>
              <a:t>точками данного угла. Лучи, с вершиной в вершине данного угла, проходящие через внутренние точки угла, называются </a:t>
            </a:r>
            <a:r>
              <a:rPr lang="ru-RU" i="1" dirty="0">
                <a:solidFill>
                  <a:srgbClr val="FF0000"/>
                </a:solidFill>
              </a:rPr>
              <a:t>внутренними</a:t>
            </a:r>
            <a:r>
              <a:rPr lang="ru-RU" b="1" i="1" dirty="0"/>
              <a:t> </a:t>
            </a:r>
            <a:r>
              <a:rPr lang="ru-RU" dirty="0"/>
              <a:t>лучами данного угла.</a:t>
            </a:r>
          </a:p>
          <a:p>
            <a:pPr algn="just"/>
            <a:r>
              <a:rPr lang="en-US" dirty="0" smtClean="0"/>
              <a:t>	</a:t>
            </a:r>
            <a:r>
              <a:rPr lang="ru-RU" dirty="0" smtClean="0"/>
              <a:t>На рисунке </a:t>
            </a:r>
            <a:r>
              <a:rPr lang="ru-RU" dirty="0"/>
              <a:t>изображён угол </a:t>
            </a:r>
            <a:r>
              <a:rPr lang="ru-RU" i="1" dirty="0"/>
              <a:t>AOB</a:t>
            </a:r>
            <a:r>
              <a:rPr lang="ru-RU" dirty="0"/>
              <a:t>. </a:t>
            </a:r>
            <a:r>
              <a:rPr lang="ru-RU" i="1" dirty="0"/>
              <a:t>C </a:t>
            </a:r>
            <a:r>
              <a:rPr lang="ru-RU" dirty="0"/>
              <a:t>и </a:t>
            </a:r>
            <a:r>
              <a:rPr lang="ru-RU" i="1" dirty="0"/>
              <a:t>D</a:t>
            </a:r>
            <a:r>
              <a:rPr lang="ru-RU" dirty="0"/>
              <a:t> – его внутренние точки, </a:t>
            </a:r>
            <a:r>
              <a:rPr lang="ru-RU" i="1" dirty="0"/>
              <a:t>OC </a:t>
            </a:r>
            <a:r>
              <a:rPr lang="ru-RU" dirty="0"/>
              <a:t>и</a:t>
            </a:r>
            <a:r>
              <a:rPr lang="ru-RU" i="1" dirty="0"/>
              <a:t> OD</a:t>
            </a:r>
            <a:r>
              <a:rPr lang="ru-RU" dirty="0"/>
              <a:t> – его внутренние лучи.</a:t>
            </a:r>
          </a:p>
          <a:p>
            <a:pPr algn="just"/>
            <a:r>
              <a:rPr lang="en-US" i="1" dirty="0" smtClean="0">
                <a:solidFill>
                  <a:srgbClr val="FF0000"/>
                </a:solidFill>
              </a:rPr>
              <a:t>	</a:t>
            </a:r>
            <a:r>
              <a:rPr lang="ru-RU" i="1" dirty="0" smtClean="0">
                <a:solidFill>
                  <a:srgbClr val="FF0000"/>
                </a:solidFill>
              </a:rPr>
              <a:t>Развёрнутым</a:t>
            </a:r>
            <a:r>
              <a:rPr lang="ru-RU" dirty="0" smtClean="0"/>
              <a:t> </a:t>
            </a:r>
            <a:r>
              <a:rPr lang="ru-RU" dirty="0"/>
              <a:t>углом называется угол, стороны которого составляют </a:t>
            </a:r>
            <a:r>
              <a:rPr lang="ru-RU" dirty="0" smtClean="0"/>
              <a:t>пря­мую. </a:t>
            </a:r>
            <a:r>
              <a:rPr lang="ru-RU" dirty="0"/>
              <a:t>В противном случае угол называется </a:t>
            </a:r>
            <a:r>
              <a:rPr lang="ru-RU" i="1" dirty="0">
                <a:solidFill>
                  <a:srgbClr val="FF0000"/>
                </a:solidFill>
              </a:rPr>
              <a:t>неразвёрнутым</a:t>
            </a:r>
            <a:r>
              <a:rPr lang="ru-RU" i="1" dirty="0"/>
              <a:t>.</a:t>
            </a:r>
            <a:endParaRPr lang="ru-RU" dirty="0"/>
          </a:p>
        </p:txBody>
      </p:sp>
      <p:sp>
        <p:nvSpPr>
          <p:cNvPr id="2" name="TextBox 1"/>
          <p:cNvSpPr txBox="1"/>
          <p:nvPr/>
        </p:nvSpPr>
        <p:spPr>
          <a:xfrm>
            <a:off x="-11714" y="5157192"/>
            <a:ext cx="9136463" cy="1200329"/>
          </a:xfrm>
          <a:prstGeom prst="rect">
            <a:avLst/>
          </a:prstGeom>
          <a:noFill/>
        </p:spPr>
        <p:txBody>
          <a:bodyPr wrap="square" rtlCol="0">
            <a:spAutoFit/>
          </a:bodyPr>
          <a:lstStyle/>
          <a:p>
            <a:pPr algn="just"/>
            <a:r>
              <a:rPr lang="en-US" dirty="0" smtClean="0"/>
              <a:t>	</a:t>
            </a:r>
            <a:r>
              <a:rPr lang="ru-RU" dirty="0" smtClean="0"/>
              <a:t>Неразвёрнутые </a:t>
            </a:r>
            <a:r>
              <a:rPr lang="ru-RU" dirty="0"/>
              <a:t>углы могут быть меньше развёрнутого, т. е. являться частью развёрнутого </a:t>
            </a:r>
            <a:r>
              <a:rPr lang="ru-RU" dirty="0" smtClean="0"/>
              <a:t>угла, </a:t>
            </a:r>
            <a:r>
              <a:rPr lang="ru-RU" dirty="0"/>
              <a:t>или быть больше развёрнутого, т. е. содержать развёрнутый </a:t>
            </a:r>
            <a:r>
              <a:rPr lang="ru-RU" dirty="0" smtClean="0"/>
              <a:t>угол.</a:t>
            </a:r>
            <a:endParaRPr lang="ru-RU"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 y="3421630"/>
            <a:ext cx="2658417" cy="155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5" y="3598578"/>
            <a:ext cx="5488853" cy="128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986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0" y="5310"/>
            <a:ext cx="9136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en-US" dirty="0" smtClean="0"/>
              <a:t>	</a:t>
            </a:r>
            <a:r>
              <a:rPr lang="ru-RU" b="1" i="1" dirty="0"/>
              <a:t> </a:t>
            </a:r>
            <a:r>
              <a:rPr lang="ru-RU" i="1" dirty="0">
                <a:solidFill>
                  <a:srgbClr val="FF0000"/>
                </a:solidFill>
              </a:rPr>
              <a:t>Смежными</a:t>
            </a:r>
            <a:r>
              <a:rPr lang="ru-RU" dirty="0">
                <a:solidFill>
                  <a:srgbClr val="FF0000"/>
                </a:solidFill>
              </a:rPr>
              <a:t> </a:t>
            </a:r>
            <a:r>
              <a:rPr lang="ru-RU" dirty="0"/>
              <a:t>углами называются два угла, у которых одна сторона общая, а две другие составляют </a:t>
            </a:r>
            <a:r>
              <a:rPr lang="ru-RU" dirty="0" smtClean="0"/>
              <a:t>прямую.</a:t>
            </a:r>
            <a:r>
              <a:rPr lang="en-US" b="1" i="1" dirty="0" smtClean="0"/>
              <a:t>	</a:t>
            </a:r>
            <a:endParaRPr lang="ru-RU" dirty="0"/>
          </a:p>
        </p:txBody>
      </p:sp>
      <p:sp>
        <p:nvSpPr>
          <p:cNvPr id="4" name="Text Box 21"/>
          <p:cNvSpPr txBox="1">
            <a:spLocks noChangeArrowheads="1"/>
          </p:cNvSpPr>
          <p:nvPr/>
        </p:nvSpPr>
        <p:spPr bwMode="auto">
          <a:xfrm>
            <a:off x="0" y="3140968"/>
            <a:ext cx="9136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en-US" dirty="0" smtClean="0"/>
              <a:t>	</a:t>
            </a:r>
            <a:r>
              <a:rPr lang="ru-RU" b="1" i="1" dirty="0"/>
              <a:t> </a:t>
            </a:r>
            <a:r>
              <a:rPr lang="ru-RU" i="1" dirty="0">
                <a:solidFill>
                  <a:srgbClr val="FF0000"/>
                </a:solidFill>
              </a:rPr>
              <a:t>Смежными</a:t>
            </a:r>
            <a:r>
              <a:rPr lang="ru-RU" dirty="0">
                <a:solidFill>
                  <a:srgbClr val="FF0000"/>
                </a:solidFill>
              </a:rPr>
              <a:t> </a:t>
            </a:r>
            <a:r>
              <a:rPr lang="ru-RU" dirty="0"/>
              <a:t>углами называются два угла, у которых одна сторона общая, а две другие составляют </a:t>
            </a:r>
            <a:r>
              <a:rPr lang="ru-RU" dirty="0" smtClean="0"/>
              <a:t>прямую.</a:t>
            </a:r>
            <a:r>
              <a:rPr lang="en-US" b="1" i="1" dirty="0" smtClean="0"/>
              <a:t>	</a:t>
            </a:r>
            <a:endParaRPr lang="ru-RU"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68" y="980728"/>
            <a:ext cx="7886725" cy="198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6176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022"/>
            <a:ext cx="7772400" cy="457200"/>
          </a:xfrm>
        </p:spPr>
        <p:txBody>
          <a:bodyPr/>
          <a:lstStyle/>
          <a:p>
            <a:pPr eaLnBrk="1" hangingPunct="1"/>
            <a:r>
              <a:rPr lang="ru-RU" sz="2800" dirty="0" smtClean="0">
                <a:solidFill>
                  <a:srgbClr val="FF3300"/>
                </a:solidFill>
              </a:rPr>
              <a:t>Упражнения</a:t>
            </a:r>
          </a:p>
        </p:txBody>
      </p:sp>
      <p:sp>
        <p:nvSpPr>
          <p:cNvPr id="5" name="Text Box 4"/>
          <p:cNvSpPr txBox="1">
            <a:spLocks noChangeArrowheads="1"/>
          </p:cNvSpPr>
          <p:nvPr/>
        </p:nvSpPr>
        <p:spPr bwMode="auto">
          <a:xfrm>
            <a:off x="0" y="448019"/>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en-US" dirty="0"/>
              <a:t>	</a:t>
            </a:r>
            <a:r>
              <a:rPr lang="ru-RU" dirty="0"/>
              <a:t>1</a:t>
            </a:r>
            <a:r>
              <a:rPr lang="ru-RU" dirty="0" smtClean="0"/>
              <a:t>. </a:t>
            </a:r>
            <a:r>
              <a:rPr lang="ru-RU" dirty="0"/>
              <a:t>Даны пять точек и прямая, не проходящая ни через одну из этих точек. Известно, что три точки расположены в одной полуплоскости, а две другие - в другой полуплоскости относительно этой прямой. Каждая пара точек соединена отрезком. Сколько отрезков: а) пересекает прямую; б) не пересекает прямую? Сделайте соответствующий рисунок.</a:t>
            </a:r>
            <a:endParaRPr lang="en-US" dirty="0">
              <a:cs typeface="Times New Roman" charset="0"/>
            </a:endParaRPr>
          </a:p>
        </p:txBody>
      </p:sp>
      <p:sp>
        <p:nvSpPr>
          <p:cNvPr id="6" name="Text Box 4"/>
          <p:cNvSpPr txBox="1">
            <a:spLocks noChangeArrowheads="1"/>
          </p:cNvSpPr>
          <p:nvPr/>
        </p:nvSpPr>
        <p:spPr bwMode="auto">
          <a:xfrm>
            <a:off x="0" y="467323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en-US" dirty="0"/>
              <a:t>	</a:t>
            </a:r>
            <a:r>
              <a:rPr lang="ru-RU" dirty="0"/>
              <a:t>4</a:t>
            </a:r>
            <a:r>
              <a:rPr lang="ru-RU" dirty="0" smtClean="0"/>
              <a:t>. </a:t>
            </a:r>
            <a:r>
              <a:rPr lang="ru-RU" dirty="0"/>
              <a:t>На сколько частей делят </a:t>
            </a:r>
            <a:r>
              <a:rPr lang="ru-RU" dirty="0" smtClean="0"/>
              <a:t>плоскость: а) две; б) три; в) четыре; г) </a:t>
            </a:r>
            <a:r>
              <a:rPr lang="en-US" i="1" dirty="0"/>
              <a:t>n </a:t>
            </a:r>
            <a:r>
              <a:rPr lang="ru-RU" dirty="0"/>
              <a:t>прямых, пересекающихся в одной точке?</a:t>
            </a:r>
            <a:endParaRPr lang="en-US" dirty="0">
              <a:cs typeface="Times New Roman" charset="0"/>
            </a:endParaRPr>
          </a:p>
        </p:txBody>
      </p:sp>
      <p:sp>
        <p:nvSpPr>
          <p:cNvPr id="7" name="Text Box 4"/>
          <p:cNvSpPr txBox="1">
            <a:spLocks noChangeArrowheads="1"/>
          </p:cNvSpPr>
          <p:nvPr/>
        </p:nvSpPr>
        <p:spPr bwMode="auto">
          <a:xfrm>
            <a:off x="0" y="550423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en-US" dirty="0"/>
              <a:t>	</a:t>
            </a:r>
            <a:r>
              <a:rPr lang="ru-RU" dirty="0"/>
              <a:t>5</a:t>
            </a:r>
            <a:r>
              <a:rPr lang="ru-RU" dirty="0" smtClean="0"/>
              <a:t>. </a:t>
            </a:r>
            <a:r>
              <a:rPr lang="ru-RU" dirty="0"/>
              <a:t>На </a:t>
            </a:r>
            <a:r>
              <a:rPr lang="ru-RU" dirty="0" smtClean="0"/>
              <a:t>какое наибольшее число частей могут делить плоскость: а) две; б) три; в) четыре; г)* </a:t>
            </a:r>
            <a:r>
              <a:rPr lang="en-US" i="1" dirty="0"/>
              <a:t>n </a:t>
            </a:r>
            <a:r>
              <a:rPr lang="ru-RU" dirty="0" smtClean="0"/>
              <a:t>прямых?</a:t>
            </a:r>
            <a:endParaRPr lang="en-US" dirty="0">
              <a:cs typeface="Times New Roman" charset="0"/>
            </a:endParaRPr>
          </a:p>
        </p:txBody>
      </p:sp>
      <p:sp>
        <p:nvSpPr>
          <p:cNvPr id="8" name="Text Box 4"/>
          <p:cNvSpPr txBox="1">
            <a:spLocks noChangeArrowheads="1"/>
          </p:cNvSpPr>
          <p:nvPr/>
        </p:nvSpPr>
        <p:spPr bwMode="auto">
          <a:xfrm>
            <a:off x="0" y="2756343"/>
            <a:ext cx="55801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en-US" dirty="0"/>
              <a:t>	</a:t>
            </a:r>
            <a:r>
              <a:rPr lang="ru-RU" dirty="0"/>
              <a:t>2</a:t>
            </a:r>
            <a:r>
              <a:rPr lang="ru-RU" dirty="0" smtClean="0"/>
              <a:t>. </a:t>
            </a:r>
            <a:r>
              <a:rPr lang="ru-RU" dirty="0">
                <a:cs typeface="Times New Roman" charset="0"/>
              </a:rPr>
              <a:t>Назовите</a:t>
            </a:r>
            <a:r>
              <a:rPr lang="ru-RU" dirty="0"/>
              <a:t> пары: а) вертикальных; б) смежных</a:t>
            </a:r>
            <a:r>
              <a:rPr lang="ru-RU" dirty="0">
                <a:cs typeface="Times New Roman" charset="0"/>
              </a:rPr>
              <a:t> </a:t>
            </a:r>
            <a:r>
              <a:rPr lang="ru-RU" dirty="0"/>
              <a:t>углов</a:t>
            </a:r>
            <a:r>
              <a:rPr lang="ru-RU" dirty="0">
                <a:cs typeface="Times New Roman" charset="0"/>
              </a:rPr>
              <a:t>, изображенны</a:t>
            </a:r>
            <a:r>
              <a:rPr lang="ru-RU" dirty="0"/>
              <a:t>х</a:t>
            </a:r>
            <a:r>
              <a:rPr lang="ru-RU" dirty="0">
                <a:cs typeface="Times New Roman" charset="0"/>
              </a:rPr>
              <a:t> на рисунке.</a:t>
            </a:r>
            <a:endParaRPr lang="en-US" dirty="0">
              <a:cs typeface="Times New Roman"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520523"/>
            <a:ext cx="2485256" cy="167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0" y="421157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en-US" dirty="0"/>
              <a:t>	</a:t>
            </a:r>
            <a:r>
              <a:rPr lang="ru-RU" dirty="0"/>
              <a:t>3</a:t>
            </a:r>
            <a:r>
              <a:rPr lang="ru-RU" dirty="0" smtClean="0"/>
              <a:t>. </a:t>
            </a:r>
            <a:r>
              <a:rPr lang="ru-RU" dirty="0">
                <a:cs typeface="Times New Roman" charset="0"/>
              </a:rPr>
              <a:t>Сколько имеется углов, смежных данному углу?</a:t>
            </a:r>
            <a:endParaRPr lang="en-US" dirty="0">
              <a:cs typeface="Times New Roman" charset="0"/>
            </a:endParaRPr>
          </a:p>
        </p:txBody>
      </p:sp>
    </p:spTree>
    <p:extLst>
      <p:ext uri="{BB962C8B-B14F-4D97-AF65-F5344CB8AC3E}">
        <p14:creationId xmlns:p14="http://schemas.microsoft.com/office/powerpoint/2010/main" val="6333423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0" y="31279"/>
                <a:ext cx="9144000" cy="3988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en-US" dirty="0" smtClean="0"/>
                  <a:t>	</a:t>
                </a:r>
                <a:r>
                  <a:rPr lang="ru-RU" sz="2000" dirty="0" smtClean="0">
                    <a:solidFill>
                      <a:srgbClr val="FF0000"/>
                    </a:solidFill>
                  </a:rPr>
                  <a:t>Решение. </a:t>
                </a:r>
                <a:r>
                  <a:rPr lang="ru-RU" sz="2000" dirty="0"/>
                  <a:t>Выясним, какое наибольшее число новых </a:t>
                </a:r>
                <a:r>
                  <a:rPr lang="ru-RU" sz="2000" dirty="0" smtClean="0"/>
                  <a:t>частей плоскости </a:t>
                </a:r>
                <a:r>
                  <a:rPr lang="ru-RU" sz="2000" dirty="0"/>
                  <a:t>может  добавляться при добавлении новой прямой. </a:t>
                </a:r>
                <a:r>
                  <a:rPr lang="ru-RU" sz="2000" dirty="0" smtClean="0"/>
                  <a:t>Одна прямая делит плоскости на две части. </a:t>
                </a:r>
                <a:r>
                  <a:rPr lang="ru-RU" sz="2000" dirty="0"/>
                  <a:t>При добавлении </a:t>
                </a:r>
                <a:r>
                  <a:rPr lang="ru-RU" sz="2000" dirty="0" smtClean="0"/>
                  <a:t>второй </a:t>
                </a:r>
                <a:r>
                  <a:rPr lang="ru-RU" sz="2000" dirty="0"/>
                  <a:t>прямой </a:t>
                </a:r>
                <a:r>
                  <a:rPr lang="ru-RU" sz="2000" dirty="0" smtClean="0"/>
                  <a:t>добавляется 2 части, и наибольшее число частей плоскости равно 4. </a:t>
                </a:r>
                <a:r>
                  <a:rPr lang="ru-RU" sz="2000" dirty="0"/>
                  <a:t>При добавлении </a:t>
                </a:r>
                <a:r>
                  <a:rPr lang="ru-RU" sz="2000" dirty="0" smtClean="0"/>
                  <a:t>3-й прямой </a:t>
                </a:r>
                <a:r>
                  <a:rPr lang="ru-RU" sz="2000" dirty="0"/>
                  <a:t>наибольшее число новых </a:t>
                </a:r>
                <a:r>
                  <a:rPr lang="ru-RU" sz="2000" dirty="0" smtClean="0"/>
                  <a:t>частей </a:t>
                </a:r>
                <a:r>
                  <a:rPr lang="ru-RU" sz="2000" dirty="0"/>
                  <a:t>получается, если эта прямая пересекается с каждой из </a:t>
                </a:r>
                <a:r>
                  <a:rPr lang="ru-RU" sz="2000" dirty="0" smtClean="0"/>
                  <a:t>двух  данных прямых </a:t>
                </a:r>
                <a:r>
                  <a:rPr lang="ru-RU" sz="2000" dirty="0"/>
                  <a:t>в новых точках. </a:t>
                </a:r>
                <a:r>
                  <a:rPr lang="ru-RU" sz="2000" dirty="0" smtClean="0"/>
                  <a:t>Число этих  частей </a:t>
                </a:r>
                <a:r>
                  <a:rPr lang="ru-RU" sz="2000" dirty="0"/>
                  <a:t>равно </a:t>
                </a:r>
                <a:r>
                  <a:rPr lang="ru-RU" sz="2000" dirty="0" smtClean="0"/>
                  <a:t>числу частей, на которые разбивается третья прямая этими точками пересечения, т.е. равно 3. Общее число частей будет равно 7. </a:t>
                </a:r>
                <a:r>
                  <a:rPr lang="ru-RU" sz="2000" dirty="0"/>
                  <a:t>При добавлении </a:t>
                </a:r>
                <a:r>
                  <a:rPr lang="en-US" sz="2000" i="1" dirty="0" smtClean="0"/>
                  <a:t>n</a:t>
                </a:r>
                <a:r>
                  <a:rPr lang="ru-RU" sz="2000" dirty="0" smtClean="0"/>
                  <a:t>-й </a:t>
                </a:r>
                <a:r>
                  <a:rPr lang="ru-RU" sz="2000" dirty="0"/>
                  <a:t>прямой наибольшее число новых частей получается, если эта прямая пересекается с каждой из </a:t>
                </a:r>
                <a:r>
                  <a:rPr lang="en-US" sz="2000" i="1" dirty="0" smtClean="0"/>
                  <a:t>n </a:t>
                </a:r>
                <a:r>
                  <a:rPr lang="ru-RU" sz="2000" dirty="0" smtClean="0"/>
                  <a:t>– 1  </a:t>
                </a:r>
                <a:r>
                  <a:rPr lang="ru-RU" sz="2000" dirty="0"/>
                  <a:t>данных прямых в новых точках. Число этих частей равно числу частей, на которые разбивается </a:t>
                </a:r>
                <a:r>
                  <a:rPr lang="en-US" sz="2000" i="1" dirty="0" smtClean="0"/>
                  <a:t>n-</a:t>
                </a:r>
                <a:r>
                  <a:rPr lang="ru-RU" sz="2000" dirty="0" smtClean="0"/>
                  <a:t>я </a:t>
                </a:r>
                <a:r>
                  <a:rPr lang="ru-RU" sz="2000" dirty="0"/>
                  <a:t>прямая этими точками пересечения, т.е. </a:t>
                </a:r>
                <a:r>
                  <a:rPr lang="en-US" sz="2000" i="1" dirty="0"/>
                  <a:t>n</a:t>
                </a:r>
                <a:r>
                  <a:rPr lang="ru-RU" sz="2000" dirty="0" smtClean="0"/>
                  <a:t>. </a:t>
                </a:r>
                <a:r>
                  <a:rPr lang="ru-RU" sz="2000" dirty="0"/>
                  <a:t>Общее число частей будет равно </a:t>
                </a:r>
                <a:r>
                  <a:rPr lang="ru-RU" sz="2000" dirty="0" smtClean="0"/>
                  <a:t>сумме 2 + 3 + ... + </a:t>
                </a:r>
                <a:r>
                  <a:rPr lang="en-US" sz="2000" i="1" dirty="0" smtClean="0"/>
                  <a:t>n = </a:t>
                </a:r>
                <a14:m>
                  <m:oMath xmlns:m="http://schemas.openxmlformats.org/officeDocument/2006/math">
                    <m:r>
                      <a:rPr lang="en-US" sz="2000" b="0" i="1" smtClean="0">
                        <a:latin typeface="Cambria Math"/>
                      </a:rPr>
                      <m:t>1+</m:t>
                    </m:r>
                    <m:f>
                      <m:fPr>
                        <m:ctrlPr>
                          <a:rPr lang="en-US" sz="2000" b="0" i="1" smtClean="0">
                            <a:latin typeface="Cambria Math" panose="02040503050406030204" pitchFamily="18" charset="0"/>
                          </a:rPr>
                        </m:ctrlPr>
                      </m:fPr>
                      <m:num>
                        <m:r>
                          <a:rPr lang="en-US" sz="2000" b="0" i="1" smtClean="0">
                            <a:latin typeface="Cambria Math"/>
                          </a:rPr>
                          <m:t>𝑛</m:t>
                        </m:r>
                        <m:r>
                          <a:rPr lang="en-US" sz="2000" b="0" i="1" smtClean="0">
                            <a:latin typeface="Cambria Math"/>
                          </a:rPr>
                          <m:t>(</m:t>
                        </m:r>
                        <m:r>
                          <a:rPr lang="en-US" sz="2000" b="0" i="1" smtClean="0">
                            <a:latin typeface="Cambria Math"/>
                          </a:rPr>
                          <m:t>𝑛</m:t>
                        </m:r>
                        <m:r>
                          <a:rPr lang="en-US" sz="2000" b="0" i="1" smtClean="0">
                            <a:latin typeface="Cambria Math"/>
                          </a:rPr>
                          <m:t>+1)</m:t>
                        </m:r>
                      </m:num>
                      <m:den>
                        <m:r>
                          <a:rPr lang="en-US" sz="2000" b="0" i="1" smtClean="0">
                            <a:latin typeface="Cambria Math"/>
                          </a:rPr>
                          <m:t>2</m:t>
                        </m:r>
                      </m:den>
                    </m:f>
                  </m:oMath>
                </a14:m>
                <a:r>
                  <a:rPr lang="ru-RU" sz="2000" dirty="0" smtClean="0"/>
                  <a:t>. </a:t>
                </a:r>
                <a:endParaRPr lang="ru-RU" sz="2000" dirty="0">
                  <a:cs typeface="Times New Roman" pitchFamily="18" charset="0"/>
                </a:endParaRPr>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0" y="31279"/>
                <a:ext cx="9144000" cy="3988400"/>
              </a:xfrm>
              <a:prstGeom prst="rect">
                <a:avLst/>
              </a:prstGeom>
              <a:blipFill rotWithShape="1">
                <a:blip r:embed="rId3"/>
                <a:stretch>
                  <a:fillRect l="-667" r="-667" b="-1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149080"/>
            <a:ext cx="2395028" cy="237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4149080"/>
            <a:ext cx="2388337" cy="241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149080"/>
            <a:ext cx="31813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8690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0"/>
            <a:ext cx="7772400" cy="457200"/>
          </a:xfrm>
        </p:spPr>
        <p:txBody>
          <a:bodyPr/>
          <a:lstStyle/>
          <a:p>
            <a:pPr eaLnBrk="1" hangingPunct="1"/>
            <a:r>
              <a:rPr lang="ru-RU" sz="2800" dirty="0" smtClean="0">
                <a:solidFill>
                  <a:srgbClr val="FF0000"/>
                </a:solidFill>
              </a:rPr>
              <a:t>Сравнение </a:t>
            </a:r>
            <a:r>
              <a:rPr lang="ru-RU" sz="2800" dirty="0">
                <a:solidFill>
                  <a:srgbClr val="FF0000"/>
                </a:solidFill>
              </a:rPr>
              <a:t>углов. Угол между прямыми</a:t>
            </a:r>
            <a:endParaRPr lang="ru-RU" sz="2800" dirty="0" smtClean="0">
              <a:solidFill>
                <a:srgbClr val="FF0000"/>
              </a:solidFill>
            </a:endParaRPr>
          </a:p>
        </p:txBody>
      </p:sp>
      <p:sp>
        <p:nvSpPr>
          <p:cNvPr id="2051" name="Text Box 7"/>
          <p:cNvSpPr txBox="1">
            <a:spLocks noChangeArrowheads="1"/>
          </p:cNvSpPr>
          <p:nvPr/>
        </p:nvSpPr>
        <p:spPr bwMode="auto">
          <a:xfrm>
            <a:off x="0" y="381000"/>
            <a:ext cx="899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Одной </a:t>
            </a:r>
            <a:r>
              <a:rPr lang="ru-RU" dirty="0">
                <a:cs typeface="Times New Roman" charset="0"/>
              </a:rPr>
              <a:t>из основных операций, которую можно производить с углами, является операция </a:t>
            </a:r>
            <a:r>
              <a:rPr lang="ru-RU" dirty="0">
                <a:solidFill>
                  <a:srgbClr val="FF3300"/>
                </a:solidFill>
                <a:cs typeface="Times New Roman" charset="0"/>
              </a:rPr>
              <a:t>откладывания данного угла</a:t>
            </a:r>
            <a:r>
              <a:rPr lang="ru-RU" i="1" dirty="0">
                <a:cs typeface="Times New Roman" charset="0"/>
              </a:rPr>
              <a:t> </a:t>
            </a:r>
            <a:r>
              <a:rPr lang="ru-RU" dirty="0">
                <a:cs typeface="Times New Roman" charset="0"/>
              </a:rPr>
              <a:t>в ту или другую сторону от данного луча. Получающийся при этом угол называется  </a:t>
            </a:r>
            <a:r>
              <a:rPr lang="ru-RU" dirty="0">
                <a:solidFill>
                  <a:srgbClr val="FF3300"/>
                </a:solidFill>
                <a:cs typeface="Times New Roman" charset="0"/>
              </a:rPr>
              <a:t>равным</a:t>
            </a:r>
            <a:r>
              <a:rPr lang="ru-RU" dirty="0">
                <a:cs typeface="Times New Roman" charset="0"/>
              </a:rPr>
              <a:t> исходному углу</a:t>
            </a:r>
            <a:r>
              <a:rPr lang="ru-RU" i="1" dirty="0">
                <a:cs typeface="Times New Roman" charset="0"/>
              </a:rPr>
              <a:t>.</a:t>
            </a:r>
            <a:r>
              <a:rPr lang="ru-RU" dirty="0">
                <a:cs typeface="Times New Roman" charset="0"/>
              </a:rPr>
              <a:t> </a:t>
            </a:r>
          </a:p>
        </p:txBody>
      </p:sp>
      <mc:AlternateContent xmlns:mc="http://schemas.openxmlformats.org/markup-compatibility/2006" xmlns:a14="http://schemas.microsoft.com/office/drawing/2010/main">
        <mc:Choice Requires="a14">
          <p:sp>
            <p:nvSpPr>
              <p:cNvPr id="2058" name="Text Box 27"/>
              <p:cNvSpPr txBox="1">
                <a:spLocks noChangeArrowheads="1"/>
              </p:cNvSpPr>
              <p:nvPr/>
            </p:nvSpPr>
            <p:spPr bwMode="auto">
              <a:xfrm>
                <a:off x="0" y="3284984"/>
                <a:ext cx="8991600" cy="15696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	Равенство </a:t>
                </a:r>
                <a:r>
                  <a:rPr lang="ru-RU" dirty="0"/>
                  <a:t>углов </a:t>
                </a:r>
                <a:r>
                  <a:rPr lang="ru-RU" i="1" dirty="0"/>
                  <a:t>А</a:t>
                </a:r>
                <a:r>
                  <a:rPr lang="en-US" i="1" dirty="0"/>
                  <a:t>BC</a:t>
                </a:r>
                <a:r>
                  <a:rPr lang="ru-RU" dirty="0"/>
                  <a:t> и </a:t>
                </a:r>
                <a:r>
                  <a:rPr lang="en-US" i="1" dirty="0"/>
                  <a:t>DEF</a:t>
                </a:r>
                <a:r>
                  <a:rPr lang="ru-RU" dirty="0"/>
                  <a:t> записывается в виде </a:t>
                </a:r>
                <a14:m>
                  <m:oMath xmlns:m="http://schemas.openxmlformats.org/officeDocument/2006/math">
                    <m:r>
                      <a:rPr lang="ru-RU" i="1" smtClean="0">
                        <a:latin typeface="Cambria Math"/>
                        <a:ea typeface="Cambria Math"/>
                      </a:rPr>
                      <m:t>∠</m:t>
                    </m:r>
                  </m:oMath>
                </a14:m>
                <a:r>
                  <a:rPr lang="ru-RU" i="1" dirty="0" smtClean="0"/>
                  <a:t>А</a:t>
                </a:r>
                <a:r>
                  <a:rPr lang="en-US" i="1" dirty="0"/>
                  <a:t>BC </a:t>
                </a:r>
                <a:r>
                  <a:rPr lang="ru-RU" dirty="0"/>
                  <a:t>= </a:t>
                </a:r>
                <a14:m>
                  <m:oMath xmlns:m="http://schemas.openxmlformats.org/officeDocument/2006/math">
                    <m:r>
                      <a:rPr lang="ru-RU" i="1" smtClean="0">
                        <a:latin typeface="Cambria Math"/>
                        <a:ea typeface="Cambria Math"/>
                      </a:rPr>
                      <m:t>∠ </m:t>
                    </m:r>
                  </m:oMath>
                </a14:m>
                <a:r>
                  <a:rPr lang="en-US" i="1" dirty="0"/>
                  <a:t>DEF</a:t>
                </a:r>
                <a:r>
                  <a:rPr lang="ru-RU" dirty="0"/>
                  <a:t>. Оно означает, что если один из этих углов, например </a:t>
                </a:r>
                <a:r>
                  <a:rPr lang="ru-RU" i="1" dirty="0"/>
                  <a:t>АОВ</a:t>
                </a:r>
                <a:r>
                  <a:rPr lang="ru-RU" dirty="0"/>
                  <a:t>, отложить от луча </a:t>
                </a:r>
                <a:r>
                  <a:rPr lang="en-US" i="1" dirty="0"/>
                  <a:t>ED</a:t>
                </a:r>
                <a:r>
                  <a:rPr lang="ru-RU" dirty="0"/>
                  <a:t> в сторону, определяемую лучом </a:t>
                </a:r>
                <a:r>
                  <a:rPr lang="en-US" i="1" dirty="0"/>
                  <a:t>EF</a:t>
                </a:r>
                <a:r>
                  <a:rPr lang="ru-RU" dirty="0"/>
                  <a:t>, то </a:t>
                </a:r>
                <a:r>
                  <a:rPr lang="ru-RU" dirty="0" smtClean="0"/>
                  <a:t>совпадёт </a:t>
                </a:r>
                <a:r>
                  <a:rPr lang="ru-RU" dirty="0"/>
                  <a:t>с углом </a:t>
                </a:r>
                <a:r>
                  <a:rPr lang="en-US" i="1" dirty="0" smtClean="0"/>
                  <a:t>DEF</a:t>
                </a:r>
                <a:r>
                  <a:rPr lang="ru-RU" dirty="0" smtClean="0"/>
                  <a:t>.</a:t>
                </a:r>
                <a:endParaRPr lang="ru-RU" dirty="0"/>
              </a:p>
            </p:txBody>
          </p:sp>
        </mc:Choice>
        <mc:Fallback xmlns="">
          <p:sp>
            <p:nvSpPr>
              <p:cNvPr id="2058" name="Text Box 27"/>
              <p:cNvSpPr txBox="1">
                <a:spLocks noRot="1" noChangeAspect="1" noMove="1" noResize="1" noEditPoints="1" noAdjustHandles="1" noChangeArrowheads="1" noChangeShapeType="1" noTextEdit="1"/>
              </p:cNvSpPr>
              <p:nvPr/>
            </p:nvSpPr>
            <p:spPr bwMode="auto">
              <a:xfrm>
                <a:off x="0" y="3284984"/>
                <a:ext cx="8991600" cy="1569660"/>
              </a:xfrm>
              <a:prstGeom prst="rect">
                <a:avLst/>
              </a:prstGeom>
              <a:blipFill rotWithShape="1">
                <a:blip r:embed="rId3"/>
                <a:stretch>
                  <a:fillRect l="-1017" t="-3113" r="-1017" b="-81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73758" name="Text Box 30"/>
          <p:cNvSpPr txBox="1">
            <a:spLocks noChangeArrowheads="1"/>
          </p:cNvSpPr>
          <p:nvPr/>
        </p:nvSpPr>
        <p:spPr bwMode="auto">
          <a:xfrm>
            <a:off x="0" y="1828800"/>
            <a:ext cx="8839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ts val="0"/>
              </a:spcBef>
            </a:pPr>
            <a:r>
              <a:rPr lang="ru-RU" dirty="0" smtClean="0">
                <a:cs typeface="Times New Roman" charset="0"/>
              </a:rPr>
              <a:t>	В </a:t>
            </a:r>
            <a:r>
              <a:rPr lang="ru-RU" dirty="0">
                <a:cs typeface="Times New Roman" charset="0"/>
              </a:rPr>
              <a:t>качестве аксиом принимаются следующие свойства.</a:t>
            </a:r>
          </a:p>
          <a:p>
            <a:pPr algn="just" eaLnBrk="1" hangingPunct="1">
              <a:spcBef>
                <a:spcPts val="0"/>
              </a:spcBef>
            </a:pPr>
            <a:r>
              <a:rPr lang="ru-RU" dirty="0">
                <a:cs typeface="Times New Roman" charset="0"/>
              </a:rPr>
              <a:t> </a:t>
            </a:r>
            <a:r>
              <a:rPr lang="ru-RU" dirty="0" smtClean="0">
                <a:cs typeface="Times New Roman" charset="0"/>
              </a:rPr>
              <a:t>	</a:t>
            </a:r>
            <a:r>
              <a:rPr lang="ru-RU" i="1" dirty="0" smtClean="0">
                <a:solidFill>
                  <a:srgbClr val="FF3300"/>
                </a:solidFill>
                <a:cs typeface="Times New Roman" charset="0"/>
              </a:rPr>
              <a:t>От </a:t>
            </a:r>
            <a:r>
              <a:rPr lang="ru-RU" i="1" dirty="0">
                <a:solidFill>
                  <a:srgbClr val="FF3300"/>
                </a:solidFill>
                <a:cs typeface="Times New Roman" charset="0"/>
              </a:rPr>
              <a:t>любого луча на плоскости в заданную сторону можно отложить только один угол</a:t>
            </a:r>
            <a:r>
              <a:rPr lang="ru-RU" dirty="0">
                <a:solidFill>
                  <a:srgbClr val="FF3300"/>
                </a:solidFill>
                <a:cs typeface="Times New Roman" charset="0"/>
              </a:rPr>
              <a:t>, </a:t>
            </a:r>
            <a:r>
              <a:rPr lang="ru-RU" i="1" dirty="0">
                <a:solidFill>
                  <a:srgbClr val="FF3300"/>
                </a:solidFill>
                <a:cs typeface="Times New Roman" charset="0"/>
              </a:rPr>
              <a:t>равный данному</a:t>
            </a:r>
            <a:r>
              <a:rPr lang="ru-RU" dirty="0">
                <a:solidFill>
                  <a:srgbClr val="FF3300"/>
                </a:solidFill>
                <a:cs typeface="Times New Roman" charset="0"/>
              </a:rPr>
              <a:t>.</a:t>
            </a:r>
          </a:p>
          <a:p>
            <a:pPr algn="just" eaLnBrk="1" hangingPunct="1">
              <a:spcBef>
                <a:spcPts val="0"/>
              </a:spcBef>
            </a:pPr>
            <a:r>
              <a:rPr lang="ru-RU" dirty="0">
                <a:solidFill>
                  <a:srgbClr val="FF3300"/>
                </a:solidFill>
                <a:cs typeface="Times New Roman" charset="0"/>
              </a:rPr>
              <a:t> </a:t>
            </a:r>
            <a:r>
              <a:rPr lang="ru-RU" dirty="0" smtClean="0">
                <a:solidFill>
                  <a:srgbClr val="FF3300"/>
                </a:solidFill>
                <a:cs typeface="Times New Roman" charset="0"/>
              </a:rPr>
              <a:t>	</a:t>
            </a:r>
            <a:r>
              <a:rPr lang="ru-RU" i="1" dirty="0" smtClean="0">
                <a:solidFill>
                  <a:srgbClr val="FF3300"/>
                </a:solidFill>
                <a:cs typeface="Times New Roman" charset="0"/>
              </a:rPr>
              <a:t>Все </a:t>
            </a:r>
            <a:r>
              <a:rPr lang="ru-RU" i="1" dirty="0">
                <a:solidFill>
                  <a:srgbClr val="FF3300"/>
                </a:solidFill>
                <a:cs typeface="Times New Roman" charset="0"/>
              </a:rPr>
              <a:t>развернутые углы равны</a:t>
            </a:r>
            <a:r>
              <a:rPr lang="ru-RU" dirty="0">
                <a:solidFill>
                  <a:srgbClr val="FF3300"/>
                </a:solidFill>
                <a:cs typeface="Times New Roman" charset="0"/>
              </a:rPr>
              <a:t>.</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797152"/>
            <a:ext cx="4099198" cy="198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116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1" name="Text Box 7"/>
              <p:cNvSpPr txBox="1">
                <a:spLocks noChangeArrowheads="1"/>
              </p:cNvSpPr>
              <p:nvPr/>
            </p:nvSpPr>
            <p:spPr bwMode="auto">
              <a:xfrm>
                <a:off x="-9625" y="0"/>
                <a:ext cx="8991600"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a:t>
                </a:r>
                <a:r>
                  <a:rPr lang="ru-RU" dirty="0"/>
                  <a:t> Говорят, что угол </a:t>
                </a:r>
                <a:r>
                  <a:rPr lang="ru-RU" i="1" dirty="0"/>
                  <a:t>А</a:t>
                </a:r>
                <a:r>
                  <a:rPr lang="en-US" i="1" dirty="0"/>
                  <a:t>BC</a:t>
                </a:r>
                <a:r>
                  <a:rPr lang="en-US" dirty="0"/>
                  <a:t> </a:t>
                </a:r>
                <a:r>
                  <a:rPr lang="ru-RU" i="1" dirty="0">
                    <a:solidFill>
                      <a:srgbClr val="FF0000"/>
                    </a:solidFill>
                  </a:rPr>
                  <a:t>меньше</a:t>
                </a:r>
                <a:r>
                  <a:rPr lang="ru-RU" b="1" i="1" dirty="0"/>
                  <a:t> </a:t>
                </a:r>
                <a:r>
                  <a:rPr lang="ru-RU" dirty="0"/>
                  <a:t> угла </a:t>
                </a:r>
                <a:r>
                  <a:rPr lang="en-US" i="1" dirty="0"/>
                  <a:t>DEF</a:t>
                </a:r>
                <a:r>
                  <a:rPr lang="ru-RU" dirty="0"/>
                  <a:t> и обозначают </a:t>
                </a:r>
                <a14:m>
                  <m:oMath xmlns:m="http://schemas.openxmlformats.org/officeDocument/2006/math">
                    <m:r>
                      <a:rPr lang="ru-RU" i="1" smtClean="0">
                        <a:latin typeface="Cambria Math"/>
                        <a:ea typeface="Cambria Math"/>
                      </a:rPr>
                      <m:t>∠ </m:t>
                    </m:r>
                  </m:oMath>
                </a14:m>
                <a:r>
                  <a:rPr lang="en-US" i="1" dirty="0"/>
                  <a:t>ABC</a:t>
                </a:r>
                <a:r>
                  <a:rPr lang="ru-RU" dirty="0"/>
                  <a:t> &lt; </a:t>
                </a:r>
                <a14:m>
                  <m:oMath xmlns:m="http://schemas.openxmlformats.org/officeDocument/2006/math">
                    <m:r>
                      <a:rPr lang="ru-RU" i="1" smtClean="0">
                        <a:latin typeface="Cambria Math"/>
                        <a:ea typeface="Cambria Math"/>
                      </a:rPr>
                      <m:t>∠ </m:t>
                    </m:r>
                  </m:oMath>
                </a14:m>
                <a:r>
                  <a:rPr lang="en-US" i="1" dirty="0"/>
                  <a:t>DEF</a:t>
                </a:r>
                <a:r>
                  <a:rPr lang="ru-RU" dirty="0"/>
                  <a:t>,</a:t>
                </a:r>
                <a:r>
                  <a:rPr lang="ru-RU" i="1" dirty="0"/>
                  <a:t> </a:t>
                </a:r>
                <a:r>
                  <a:rPr lang="ru-RU" dirty="0"/>
                  <a:t>если при откладывании угла </a:t>
                </a:r>
                <a:r>
                  <a:rPr lang="en-US" i="1" dirty="0"/>
                  <a:t>ABC</a:t>
                </a:r>
                <a:r>
                  <a:rPr lang="ru-RU" dirty="0"/>
                  <a:t> от луча </a:t>
                </a:r>
                <a:r>
                  <a:rPr lang="en-US" i="1" dirty="0"/>
                  <a:t>ED</a:t>
                </a:r>
                <a:r>
                  <a:rPr lang="ru-RU" dirty="0"/>
                  <a:t> луч </a:t>
                </a:r>
                <a:r>
                  <a:rPr lang="en-US" i="1" dirty="0"/>
                  <a:t>BC</a:t>
                </a:r>
                <a:r>
                  <a:rPr lang="ru-RU" dirty="0"/>
                  <a:t> переходит в луч </a:t>
                </a:r>
                <a:r>
                  <a:rPr lang="en-US" i="1" dirty="0"/>
                  <a:t>EF</a:t>
                </a:r>
                <a:r>
                  <a:rPr lang="ru-RU" i="1" dirty="0"/>
                  <a:t>'</a:t>
                </a:r>
                <a:r>
                  <a:rPr lang="ru-RU" dirty="0"/>
                  <a:t>, лежащий внутри угла </a:t>
                </a:r>
                <a:r>
                  <a:rPr lang="en-US" i="1" dirty="0"/>
                  <a:t>DEF</a:t>
                </a:r>
                <a:r>
                  <a:rPr lang="ru-RU" dirty="0"/>
                  <a:t> то (рис. 8.2).</a:t>
                </a:r>
                <a:r>
                  <a:rPr lang="ru-RU" dirty="0" smtClean="0">
                    <a:cs typeface="Times New Roman" charset="0"/>
                  </a:rPr>
                  <a:t> </a:t>
                </a:r>
                <a:endParaRPr lang="ru-RU" dirty="0">
                  <a:cs typeface="Times New Roman" charset="0"/>
                </a:endParaRPr>
              </a:p>
            </p:txBody>
          </p:sp>
        </mc:Choice>
        <mc:Fallback xmlns="">
          <p:sp>
            <p:nvSpPr>
              <p:cNvPr id="2051" name="Text Box 7"/>
              <p:cNvSpPr txBox="1">
                <a:spLocks noRot="1" noChangeAspect="1" noMove="1" noResize="1" noEditPoints="1" noAdjustHandles="1" noChangeArrowheads="1" noChangeShapeType="1" noTextEdit="1"/>
              </p:cNvSpPr>
              <p:nvPr/>
            </p:nvSpPr>
            <p:spPr bwMode="auto">
              <a:xfrm>
                <a:off x="-9625" y="0"/>
                <a:ext cx="8991600" cy="1200329"/>
              </a:xfrm>
              <a:prstGeom prst="rect">
                <a:avLst/>
              </a:prstGeom>
              <a:blipFill rotWithShape="1">
                <a:blip r:embed="rId3"/>
                <a:stretch>
                  <a:fillRect l="-1017" t="-4061" r="-1085" b="-1066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 Box 7"/>
              <p:cNvSpPr txBox="1">
                <a:spLocks noChangeArrowheads="1"/>
              </p:cNvSpPr>
              <p:nvPr/>
            </p:nvSpPr>
            <p:spPr bwMode="auto">
              <a:xfrm>
                <a:off x="-9625" y="3140968"/>
                <a:ext cx="8991600" cy="30469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cs typeface="Times New Roman" charset="0"/>
                  </a:rPr>
                  <a:t>	</a:t>
                </a:r>
                <a:r>
                  <a:rPr lang="ru-RU" dirty="0"/>
                  <a:t> Говорят также, что угол </a:t>
                </a:r>
                <a:r>
                  <a:rPr lang="en-US" i="1" dirty="0"/>
                  <a:t>DEF</a:t>
                </a:r>
                <a:r>
                  <a:rPr lang="en-US" dirty="0"/>
                  <a:t> </a:t>
                </a:r>
                <a:r>
                  <a:rPr lang="ru-RU" i="1" dirty="0">
                    <a:solidFill>
                      <a:srgbClr val="FF0000"/>
                    </a:solidFill>
                  </a:rPr>
                  <a:t>больше</a:t>
                </a:r>
                <a:r>
                  <a:rPr lang="ru-RU" dirty="0"/>
                  <a:t>  угла </a:t>
                </a:r>
                <a:r>
                  <a:rPr lang="en-US" i="1" dirty="0"/>
                  <a:t>ABC</a:t>
                </a:r>
                <a:r>
                  <a:rPr lang="ru-RU" dirty="0"/>
                  <a:t> и обозначают </a:t>
                </a:r>
                <a14:m>
                  <m:oMath xmlns:m="http://schemas.openxmlformats.org/officeDocument/2006/math">
                    <m:r>
                      <a:rPr lang="ru-RU" i="1" smtClean="0">
                        <a:latin typeface="Cambria Math"/>
                        <a:ea typeface="Cambria Math"/>
                      </a:rPr>
                      <m:t>∠ </m:t>
                    </m:r>
                  </m:oMath>
                </a14:m>
                <a:r>
                  <a:rPr lang="en-US" i="1" dirty="0"/>
                  <a:t>DEF</a:t>
                </a:r>
                <a:r>
                  <a:rPr lang="ru-RU" dirty="0"/>
                  <a:t> &gt; </a:t>
                </a:r>
                <a14:m>
                  <m:oMath xmlns:m="http://schemas.openxmlformats.org/officeDocument/2006/math">
                    <m:r>
                      <a:rPr lang="ru-RU" i="1" smtClean="0">
                        <a:latin typeface="Cambria Math"/>
                        <a:ea typeface="Cambria Math"/>
                      </a:rPr>
                      <m:t>∠ </m:t>
                    </m:r>
                  </m:oMath>
                </a14:m>
                <a:r>
                  <a:rPr lang="en-US" i="1" dirty="0"/>
                  <a:t>ABC</a:t>
                </a:r>
                <a:r>
                  <a:rPr lang="ru-RU" dirty="0"/>
                  <a:t>.</a:t>
                </a:r>
              </a:p>
              <a:p>
                <a:pPr algn="just"/>
                <a:r>
                  <a:rPr lang="ru-RU" b="1" i="1" dirty="0" smtClean="0"/>
                  <a:t>	</a:t>
                </a:r>
                <a:r>
                  <a:rPr lang="ru-RU" i="1" dirty="0" smtClean="0">
                    <a:solidFill>
                      <a:srgbClr val="FF0000"/>
                    </a:solidFill>
                  </a:rPr>
                  <a:t>Прямым </a:t>
                </a:r>
                <a:r>
                  <a:rPr lang="ru-RU" i="1" dirty="0">
                    <a:solidFill>
                      <a:srgbClr val="FF0000"/>
                    </a:solidFill>
                  </a:rPr>
                  <a:t>углом</a:t>
                </a:r>
                <a:r>
                  <a:rPr lang="ru-RU" b="1" i="1" dirty="0"/>
                  <a:t> </a:t>
                </a:r>
                <a:r>
                  <a:rPr lang="ru-RU" dirty="0"/>
                  <a:t>называется угол, равный своему смежному углу</a:t>
                </a:r>
                <a:r>
                  <a:rPr lang="ru-RU" b="1" i="1" dirty="0"/>
                  <a:t> </a:t>
                </a:r>
                <a:r>
                  <a:rPr lang="ru-RU" dirty="0"/>
                  <a:t>(рис. 8.3, а). </a:t>
                </a:r>
              </a:p>
              <a:p>
                <a:pPr algn="just"/>
                <a:r>
                  <a:rPr lang="ru-RU" b="1" i="1" dirty="0" smtClean="0"/>
                  <a:t>	</a:t>
                </a:r>
                <a:r>
                  <a:rPr lang="ru-RU" i="1" dirty="0" smtClean="0">
                    <a:solidFill>
                      <a:srgbClr val="FF0000"/>
                    </a:solidFill>
                  </a:rPr>
                  <a:t>Острым </a:t>
                </a:r>
                <a:r>
                  <a:rPr lang="ru-RU" i="1" dirty="0">
                    <a:solidFill>
                      <a:srgbClr val="FF0000"/>
                    </a:solidFill>
                  </a:rPr>
                  <a:t>углом</a:t>
                </a:r>
                <a:r>
                  <a:rPr lang="ru-RU" b="1" i="1" dirty="0"/>
                  <a:t> </a:t>
                </a:r>
                <a:r>
                  <a:rPr lang="ru-RU" dirty="0"/>
                  <a:t>называется угол, меньший прямого угла</a:t>
                </a:r>
                <a:r>
                  <a:rPr lang="ru-RU" b="1" i="1" dirty="0"/>
                  <a:t> </a:t>
                </a:r>
                <a:r>
                  <a:rPr lang="ru-RU" dirty="0"/>
                  <a:t>(рис. 8.3, б). </a:t>
                </a:r>
              </a:p>
              <a:p>
                <a:pPr algn="just"/>
                <a:r>
                  <a:rPr lang="ru-RU" b="1" i="1" dirty="0" smtClean="0"/>
                  <a:t>	</a:t>
                </a:r>
                <a:r>
                  <a:rPr lang="ru-RU" i="1" dirty="0" smtClean="0">
                    <a:solidFill>
                      <a:srgbClr val="FF0000"/>
                    </a:solidFill>
                  </a:rPr>
                  <a:t>Тупым </a:t>
                </a:r>
                <a:r>
                  <a:rPr lang="ru-RU" i="1" dirty="0">
                    <a:solidFill>
                      <a:srgbClr val="FF0000"/>
                    </a:solidFill>
                  </a:rPr>
                  <a:t>углом</a:t>
                </a:r>
                <a:r>
                  <a:rPr lang="ru-RU" b="1" i="1" dirty="0"/>
                  <a:t> </a:t>
                </a:r>
                <a:r>
                  <a:rPr lang="ru-RU" dirty="0"/>
                  <a:t>называется угол, больший прямого угла, но меньший развёр­нутого угла (рис. 8.3, в).</a:t>
                </a:r>
                <a:endParaRPr lang="ru-RU" dirty="0">
                  <a:cs typeface="Times New Roman" charset="0"/>
                </a:endParaRPr>
              </a:p>
            </p:txBody>
          </p:sp>
        </mc:Choice>
        <mc:Fallback xmlns="">
          <p:sp>
            <p:nvSpPr>
              <p:cNvPr id="9" name="Text Box 7"/>
              <p:cNvSpPr txBox="1">
                <a:spLocks noRot="1" noChangeAspect="1" noMove="1" noResize="1" noEditPoints="1" noAdjustHandles="1" noChangeArrowheads="1" noChangeShapeType="1" noTextEdit="1"/>
              </p:cNvSpPr>
              <p:nvPr/>
            </p:nvSpPr>
            <p:spPr bwMode="auto">
              <a:xfrm>
                <a:off x="-9625" y="3140968"/>
                <a:ext cx="8991600" cy="3046988"/>
              </a:xfrm>
              <a:prstGeom prst="rect">
                <a:avLst/>
              </a:prstGeom>
              <a:blipFill rotWithShape="1">
                <a:blip r:embed="rId5"/>
                <a:stretch>
                  <a:fillRect l="-1017" t="-1600" r="-1085" b="-36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6" y="1352366"/>
            <a:ext cx="3327748" cy="17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4532" y="1412776"/>
            <a:ext cx="5303640" cy="171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225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457200"/>
          </a:xfrm>
        </p:spPr>
        <p:txBody>
          <a:bodyPr/>
          <a:lstStyle/>
          <a:p>
            <a:pPr eaLnBrk="1" hangingPunct="1"/>
            <a:r>
              <a:rPr lang="ru-RU" sz="2800" dirty="0" smtClean="0">
                <a:solidFill>
                  <a:srgbClr val="FF3300"/>
                </a:solidFill>
              </a:rPr>
              <a:t>Упражнения </a:t>
            </a:r>
          </a:p>
        </p:txBody>
      </p:sp>
      <p:sp>
        <p:nvSpPr>
          <p:cNvPr id="15363" name="Text Box 4"/>
          <p:cNvSpPr txBox="1">
            <a:spLocks noChangeArrowheads="1"/>
          </p:cNvSpPr>
          <p:nvPr/>
        </p:nvSpPr>
        <p:spPr bwMode="auto">
          <a:xfrm>
            <a:off x="0" y="6858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 Среди </a:t>
            </a:r>
            <a:r>
              <a:rPr lang="ru-RU" dirty="0">
                <a:cs typeface="Times New Roman" charset="0"/>
              </a:rPr>
              <a:t>углов, изображенных на рисунке, укажите равные углы.</a:t>
            </a:r>
            <a:r>
              <a:rPr lang="ru-RU" dirty="0"/>
              <a:t> </a:t>
            </a:r>
          </a:p>
        </p:txBody>
      </p:sp>
      <p:pic>
        <p:nvPicPr>
          <p:cNvPr id="1536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661" y="1261968"/>
            <a:ext cx="2095872" cy="20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793" y="335699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2. </a:t>
            </a:r>
            <a:r>
              <a:rPr lang="ru-RU" dirty="0">
                <a:cs typeface="Times New Roman" charset="0"/>
              </a:rPr>
              <a:t>Расположите номера в порядке возрастания  величины соответствующих углов.</a:t>
            </a:r>
            <a:r>
              <a:rPr lang="ru-RU" dirty="0" smtClean="0"/>
              <a:t> </a:t>
            </a:r>
            <a:endParaRPr lang="ru-RU" dirty="0"/>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341" y="4206016"/>
            <a:ext cx="2184936" cy="213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123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p:cNvSpPr txBox="1">
            <a:spLocks noChangeArrowheads="1"/>
          </p:cNvSpPr>
          <p:nvPr/>
        </p:nvSpPr>
        <p:spPr bwMode="auto">
          <a:xfrm>
            <a:off x="0" y="32906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3</a:t>
            </a:r>
            <a:r>
              <a:rPr lang="ru-RU" dirty="0" smtClean="0">
                <a:cs typeface="Times New Roman" charset="0"/>
              </a:rPr>
              <a:t>. </a:t>
            </a:r>
            <a:r>
              <a:rPr lang="ru-RU" dirty="0">
                <a:cs typeface="Times New Roman" charset="0"/>
              </a:rPr>
              <a:t>От луча </a:t>
            </a:r>
            <a:r>
              <a:rPr lang="en-US" i="1" dirty="0">
                <a:cs typeface="Times New Roman" charset="0"/>
              </a:rPr>
              <a:t>PQ </a:t>
            </a:r>
            <a:r>
              <a:rPr lang="ru-RU" dirty="0">
                <a:cs typeface="Times New Roman" charset="0"/>
              </a:rPr>
              <a:t>отложите  угол </a:t>
            </a:r>
            <a:r>
              <a:rPr lang="en-US" i="1" dirty="0">
                <a:cs typeface="Times New Roman" charset="0"/>
              </a:rPr>
              <a:t>QPR</a:t>
            </a:r>
            <a:r>
              <a:rPr lang="ru-RU" dirty="0">
                <a:cs typeface="Times New Roman" charset="0"/>
              </a:rPr>
              <a:t>, равный углу </a:t>
            </a:r>
            <a:r>
              <a:rPr lang="en-US" i="1" dirty="0">
                <a:cs typeface="Times New Roman" charset="0"/>
              </a:rPr>
              <a:t>AOB</a:t>
            </a:r>
            <a:r>
              <a:rPr lang="ru-RU" dirty="0">
                <a:cs typeface="Times New Roman" charset="0"/>
              </a:rPr>
              <a:t>.</a:t>
            </a:r>
            <a:r>
              <a:rPr lang="ru-RU" dirty="0" smtClean="0"/>
              <a:t> </a:t>
            </a:r>
            <a:endParaRPr lang="ru-RU" dirty="0"/>
          </a:p>
        </p:txBody>
      </p:sp>
      <p:sp>
        <p:nvSpPr>
          <p:cNvPr id="6" name="Text Box 3"/>
          <p:cNvSpPr txBox="1">
            <a:spLocks noChangeArrowheads="1"/>
          </p:cNvSpPr>
          <p:nvPr/>
        </p:nvSpPr>
        <p:spPr bwMode="auto">
          <a:xfrm>
            <a:off x="793" y="335699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t>4</a:t>
            </a:r>
            <a:r>
              <a:rPr lang="ru-RU" dirty="0" smtClean="0"/>
              <a:t>. </a:t>
            </a:r>
            <a:r>
              <a:rPr lang="ru-RU" dirty="0">
                <a:cs typeface="Times New Roman" charset="0"/>
              </a:rPr>
              <a:t>Какая прямая, из указанных на рисунке, перпендикулярна прямой: а) </a:t>
            </a:r>
            <a:r>
              <a:rPr lang="en-US" i="1" dirty="0">
                <a:cs typeface="Times New Roman" charset="0"/>
              </a:rPr>
              <a:t>a</a:t>
            </a:r>
            <a:r>
              <a:rPr lang="ru-RU" dirty="0">
                <a:cs typeface="Times New Roman" charset="0"/>
              </a:rPr>
              <a:t>; б) </a:t>
            </a:r>
            <a:r>
              <a:rPr lang="en-US" i="1" dirty="0">
                <a:cs typeface="Times New Roman" charset="0"/>
              </a:rPr>
              <a:t>b</a:t>
            </a:r>
            <a:r>
              <a:rPr lang="ru-RU" dirty="0">
                <a:cs typeface="Times New Roman" charset="0"/>
              </a:rPr>
              <a:t>; в) </a:t>
            </a:r>
            <a:r>
              <a:rPr lang="ru-RU" i="1" dirty="0">
                <a:cs typeface="Times New Roman" charset="0"/>
              </a:rPr>
              <a:t>с</a:t>
            </a:r>
            <a:r>
              <a:rPr lang="ru-RU" dirty="0">
                <a:cs typeface="Times New Roman" charset="0"/>
              </a:rPr>
              <a:t>; г) </a:t>
            </a:r>
            <a:r>
              <a:rPr lang="en-US" i="1" dirty="0">
                <a:cs typeface="Times New Roman" charset="0"/>
              </a:rPr>
              <a:t>d</a:t>
            </a:r>
            <a:r>
              <a:rPr lang="ru-RU" dirty="0">
                <a:cs typeface="Times New Roman" charset="0"/>
              </a:rPr>
              <a:t>?</a:t>
            </a:r>
            <a:r>
              <a:rPr lang="ru-RU" dirty="0" smtClean="0"/>
              <a:t> </a:t>
            </a:r>
            <a:endParaRPr lang="ru-RU"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916632"/>
            <a:ext cx="2112640" cy="208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443" y="916632"/>
            <a:ext cx="2112640" cy="208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170" y="4213827"/>
            <a:ext cx="2280593" cy="224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0558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p:cNvSpPr txBox="1">
            <a:spLocks noChangeArrowheads="1"/>
          </p:cNvSpPr>
          <p:nvPr/>
        </p:nvSpPr>
        <p:spPr bwMode="auto">
          <a:xfrm>
            <a:off x="0" y="28609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5. </a:t>
            </a:r>
            <a:r>
              <a:rPr lang="ru-RU" dirty="0">
                <a:cs typeface="Times New Roman" charset="0"/>
              </a:rPr>
              <a:t>Назовите</a:t>
            </a:r>
            <a:r>
              <a:rPr lang="en-US" dirty="0"/>
              <a:t>:</a:t>
            </a:r>
            <a:r>
              <a:rPr lang="ru-RU" dirty="0"/>
              <a:t> а) острые; б) прямые; в) тупые углы</a:t>
            </a:r>
            <a:r>
              <a:rPr lang="ru-RU" dirty="0">
                <a:cs typeface="Times New Roman" charset="0"/>
              </a:rPr>
              <a:t>, изображенны</a:t>
            </a:r>
            <a:r>
              <a:rPr lang="ru-RU" dirty="0"/>
              <a:t>х</a:t>
            </a:r>
            <a:r>
              <a:rPr lang="ru-RU" dirty="0">
                <a:cs typeface="Times New Roman" charset="0"/>
              </a:rPr>
              <a:t> на рисунке.</a:t>
            </a:r>
            <a:r>
              <a:rPr lang="ru-RU" dirty="0" smtClean="0"/>
              <a:t> </a:t>
            </a:r>
            <a:endParaRPr lang="ru-RU" dirty="0"/>
          </a:p>
        </p:txBody>
      </p:sp>
      <p:sp>
        <p:nvSpPr>
          <p:cNvPr id="6" name="Text Box 3"/>
          <p:cNvSpPr txBox="1">
            <a:spLocks noChangeArrowheads="1"/>
          </p:cNvSpPr>
          <p:nvPr/>
        </p:nvSpPr>
        <p:spPr bwMode="auto">
          <a:xfrm>
            <a:off x="793" y="321297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6</a:t>
            </a:r>
            <a:r>
              <a:rPr lang="ru-RU" dirty="0"/>
              <a:t>. На клетчатой бумаге нарисуйте угол </a:t>
            </a:r>
            <a:r>
              <a:rPr lang="en-US" i="1" dirty="0"/>
              <a:t>AOB</a:t>
            </a:r>
            <a:r>
              <a:rPr lang="ru-RU" dirty="0"/>
              <a:t>, аналогично данному на рисунке 8.11.</a:t>
            </a:r>
            <a:r>
              <a:rPr lang="ru-RU" i="1" dirty="0"/>
              <a:t> </a:t>
            </a:r>
            <a:r>
              <a:rPr lang="ru-RU" dirty="0"/>
              <a:t>Изобразите биссектрису </a:t>
            </a:r>
            <a:r>
              <a:rPr lang="en-US" i="1" dirty="0"/>
              <a:t>OC </a:t>
            </a:r>
            <a:r>
              <a:rPr lang="ru-RU" dirty="0"/>
              <a:t>этого угла.</a:t>
            </a:r>
            <a:r>
              <a:rPr lang="ru-RU" dirty="0" smtClean="0"/>
              <a:t> </a:t>
            </a:r>
            <a:endParaRPr lang="ru-RU"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384" y="1101298"/>
            <a:ext cx="3040163" cy="184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p:nvPr/>
        </p:nvPicPr>
        <p:blipFill>
          <a:blip r:embed="rId4">
            <a:extLst>
              <a:ext uri="{28A0092B-C50C-407E-A947-70E740481C1C}">
                <a14:useLocalDpi xmlns:a14="http://schemas.microsoft.com/office/drawing/2010/main" val="0"/>
              </a:ext>
            </a:extLst>
          </a:blip>
          <a:srcRect/>
          <a:stretch>
            <a:fillRect/>
          </a:stretch>
        </p:blipFill>
        <p:spPr bwMode="auto">
          <a:xfrm>
            <a:off x="2625897" y="4339124"/>
            <a:ext cx="3893791" cy="2258228"/>
          </a:xfrm>
          <a:prstGeom prst="rect">
            <a:avLst/>
          </a:prstGeom>
          <a:noFill/>
          <a:ln>
            <a:noFill/>
          </a:ln>
        </p:spPr>
      </p:pic>
    </p:spTree>
    <p:extLst>
      <p:ext uri="{BB962C8B-B14F-4D97-AF65-F5344CB8AC3E}">
        <p14:creationId xmlns:p14="http://schemas.microsoft.com/office/powerpoint/2010/main" val="2118534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793" y="1166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t>7</a:t>
            </a:r>
            <a:r>
              <a:rPr lang="ru-RU" dirty="0" smtClean="0"/>
              <a:t>. </a:t>
            </a:r>
            <a:r>
              <a:rPr lang="ru-RU" dirty="0"/>
              <a:t>На клетчатой бумаге через точку </a:t>
            </a:r>
            <a:r>
              <a:rPr lang="en-US" i="1" dirty="0"/>
              <a:t>C </a:t>
            </a:r>
            <a:r>
              <a:rPr lang="ru-RU" dirty="0"/>
              <a:t>проведите прямую, перпендикулярную прямой </a:t>
            </a:r>
            <a:r>
              <a:rPr lang="en-US" i="1" dirty="0"/>
              <a:t>AB </a:t>
            </a:r>
            <a:r>
              <a:rPr lang="ru-RU" dirty="0"/>
              <a:t>(рис. 8.13).</a:t>
            </a:r>
            <a:r>
              <a:rPr lang="ru-RU" dirty="0" smtClean="0"/>
              <a:t> </a:t>
            </a:r>
            <a:endParaRPr lang="ru-RU" dirty="0"/>
          </a:p>
        </p:txBody>
      </p:sp>
      <p:sp>
        <p:nvSpPr>
          <p:cNvPr id="11" name="Text Box 3"/>
          <p:cNvSpPr txBox="1">
            <a:spLocks noChangeArrowheads="1"/>
          </p:cNvSpPr>
          <p:nvPr/>
        </p:nvSpPr>
        <p:spPr bwMode="auto">
          <a:xfrm>
            <a:off x="793" y="440401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t>9. </a:t>
            </a:r>
            <a:r>
              <a:rPr lang="ru-RU" dirty="0">
                <a:cs typeface="Times New Roman" charset="0"/>
              </a:rPr>
              <a:t>Сколько раз за сутки часовая и минутная стрелки </a:t>
            </a:r>
            <a:r>
              <a:rPr lang="ru-RU" dirty="0" smtClean="0">
                <a:cs typeface="Times New Roman" charset="0"/>
              </a:rPr>
              <a:t>образуют: а) развернутый; б) прямой </a:t>
            </a:r>
            <a:r>
              <a:rPr lang="ru-RU" dirty="0">
                <a:cs typeface="Times New Roman" charset="0"/>
              </a:rPr>
              <a:t>угол?</a:t>
            </a:r>
            <a:r>
              <a:rPr lang="ru-RU" dirty="0" smtClean="0"/>
              <a:t> </a:t>
            </a:r>
            <a:endParaRPr lang="ru-RU" dirty="0"/>
          </a:p>
        </p:txBody>
      </p:sp>
      <p:sp>
        <p:nvSpPr>
          <p:cNvPr id="7" name="Text Box 3"/>
          <p:cNvSpPr txBox="1">
            <a:spLocks noChangeArrowheads="1"/>
          </p:cNvSpPr>
          <p:nvPr/>
        </p:nvSpPr>
        <p:spPr bwMode="auto">
          <a:xfrm>
            <a:off x="793" y="364502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t>8</a:t>
            </a:r>
            <a:r>
              <a:rPr lang="ru-RU" dirty="0" smtClean="0"/>
              <a:t>. </a:t>
            </a:r>
            <a:r>
              <a:rPr lang="ru-RU" dirty="0"/>
              <a:t>Какой</a:t>
            </a:r>
            <a:r>
              <a:rPr lang="ru-RU" dirty="0">
                <a:cs typeface="Times New Roman" charset="0"/>
              </a:rPr>
              <a:t> угол образуют </a:t>
            </a:r>
            <a:r>
              <a:rPr lang="ru-RU" dirty="0" smtClean="0">
                <a:cs typeface="Times New Roman" charset="0"/>
              </a:rPr>
              <a:t>биссектрисы: а) </a:t>
            </a:r>
            <a:r>
              <a:rPr lang="ru-RU" dirty="0" smtClean="0"/>
              <a:t>смежных; б) вертикальных</a:t>
            </a:r>
            <a:r>
              <a:rPr lang="ru-RU" dirty="0" smtClean="0">
                <a:cs typeface="Times New Roman" charset="0"/>
              </a:rPr>
              <a:t> </a:t>
            </a:r>
            <a:r>
              <a:rPr lang="ru-RU" dirty="0">
                <a:cs typeface="Times New Roman" charset="0"/>
              </a:rPr>
              <a:t>углов</a:t>
            </a:r>
            <a:r>
              <a:rPr lang="ru-RU" dirty="0"/>
              <a:t>? </a:t>
            </a:r>
          </a:p>
        </p:txBody>
      </p:sp>
      <p:pic>
        <p:nvPicPr>
          <p:cNvPr id="9" name="Рисунок 8"/>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052737"/>
            <a:ext cx="4249118" cy="2429550"/>
          </a:xfrm>
          <a:prstGeom prst="rect">
            <a:avLst/>
          </a:prstGeom>
          <a:noFill/>
          <a:ln>
            <a:noFill/>
          </a:ln>
        </p:spPr>
      </p:pic>
    </p:spTree>
    <p:extLst>
      <p:ext uri="{BB962C8B-B14F-4D97-AF65-F5344CB8AC3E}">
        <p14:creationId xmlns:p14="http://schemas.microsoft.com/office/powerpoint/2010/main" val="3383774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1663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Методические рекомендации</a:t>
            </a:r>
            <a:endParaRPr lang="ru-RU" sz="1800" dirty="0"/>
          </a:p>
        </p:txBody>
      </p:sp>
      <p:pic>
        <p:nvPicPr>
          <p:cNvPr id="5" name="Рисунок 4" descr="Geom_Metod_7_Obl.png"/>
          <p:cNvPicPr>
            <a:picLocks noChangeAspect="1"/>
          </p:cNvPicPr>
          <p:nvPr/>
        </p:nvPicPr>
        <p:blipFill>
          <a:blip r:embed="rId2" cstate="print"/>
          <a:stretch>
            <a:fillRect/>
          </a:stretch>
        </p:blipFill>
        <p:spPr>
          <a:xfrm>
            <a:off x="1043608" y="836712"/>
            <a:ext cx="1796456" cy="2700000"/>
          </a:xfrm>
          <a:prstGeom prst="rect">
            <a:avLst/>
          </a:prstGeom>
        </p:spPr>
      </p:pic>
      <p:pic>
        <p:nvPicPr>
          <p:cNvPr id="6" name="Рисунок 5" descr="Geom_Metod_8_Obl.png"/>
          <p:cNvPicPr>
            <a:picLocks noChangeAspect="1"/>
          </p:cNvPicPr>
          <p:nvPr/>
        </p:nvPicPr>
        <p:blipFill>
          <a:blip r:embed="rId3" cstate="print"/>
          <a:stretch>
            <a:fillRect/>
          </a:stretch>
        </p:blipFill>
        <p:spPr>
          <a:xfrm>
            <a:off x="3635896" y="764704"/>
            <a:ext cx="1783700" cy="2700000"/>
          </a:xfrm>
          <a:prstGeom prst="rect">
            <a:avLst/>
          </a:prstGeom>
        </p:spPr>
      </p:pic>
      <p:pic>
        <p:nvPicPr>
          <p:cNvPr id="7" name="Рисунок 6" descr="Geom_Metod_9_Obl.png"/>
          <p:cNvPicPr>
            <a:picLocks noChangeAspect="1"/>
          </p:cNvPicPr>
          <p:nvPr/>
        </p:nvPicPr>
        <p:blipFill>
          <a:blip r:embed="rId4" cstate="print"/>
          <a:stretch>
            <a:fillRect/>
          </a:stretch>
        </p:blipFill>
        <p:spPr>
          <a:xfrm>
            <a:off x="6228186" y="764704"/>
            <a:ext cx="1796456" cy="2700000"/>
          </a:xfrm>
          <a:prstGeom prst="rect">
            <a:avLst/>
          </a:prstGeom>
        </p:spPr>
      </p:pic>
      <p:pic>
        <p:nvPicPr>
          <p:cNvPr id="8" name="Рисунок 7" descr="Geom_Metod_10_Obl.png"/>
          <p:cNvPicPr>
            <a:picLocks noChangeAspect="1"/>
          </p:cNvPicPr>
          <p:nvPr/>
        </p:nvPicPr>
        <p:blipFill>
          <a:blip r:embed="rId5" cstate="print"/>
          <a:stretch>
            <a:fillRect/>
          </a:stretch>
        </p:blipFill>
        <p:spPr>
          <a:xfrm>
            <a:off x="1043608" y="3717032"/>
            <a:ext cx="1783700" cy="2700000"/>
          </a:xfrm>
          <a:prstGeom prst="rect">
            <a:avLst/>
          </a:prstGeom>
        </p:spPr>
      </p:pic>
      <p:pic>
        <p:nvPicPr>
          <p:cNvPr id="9" name="Рисунок 8" descr="Geom_Metod_11_Obl.png"/>
          <p:cNvPicPr>
            <a:picLocks noChangeAspect="1"/>
          </p:cNvPicPr>
          <p:nvPr/>
        </p:nvPicPr>
        <p:blipFill>
          <a:blip r:embed="rId6" cstate="print"/>
          <a:stretch>
            <a:fillRect/>
          </a:stretch>
        </p:blipFill>
        <p:spPr>
          <a:xfrm>
            <a:off x="3635896" y="3717032"/>
            <a:ext cx="1821968" cy="2700000"/>
          </a:xfrm>
          <a:prstGeom prst="rect">
            <a:avLst/>
          </a:prstGeom>
        </p:spPr>
      </p:pic>
      <p:pic>
        <p:nvPicPr>
          <p:cNvPr id="10" name="Рисунок 9" descr="Matem_10-11_Metod_Obl.png"/>
          <p:cNvPicPr>
            <a:picLocks noChangeAspect="1"/>
          </p:cNvPicPr>
          <p:nvPr/>
        </p:nvPicPr>
        <p:blipFill>
          <a:blip r:embed="rId7" cstate="print"/>
          <a:stretch>
            <a:fillRect/>
          </a:stretch>
        </p:blipFill>
        <p:spPr>
          <a:xfrm>
            <a:off x="6228184" y="3717032"/>
            <a:ext cx="1796459" cy="2700000"/>
          </a:xfrm>
          <a:prstGeom prst="rect">
            <a:avLst/>
          </a:prstGeom>
        </p:spPr>
      </p:pic>
    </p:spTree>
    <p:extLst>
      <p:ext uri="{BB962C8B-B14F-4D97-AF65-F5344CB8AC3E}">
        <p14:creationId xmlns:p14="http://schemas.microsoft.com/office/powerpoint/2010/main" val="8477721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457200"/>
          </a:xfrm>
        </p:spPr>
        <p:txBody>
          <a:bodyPr/>
          <a:lstStyle/>
          <a:p>
            <a:pPr eaLnBrk="1" hangingPunct="1"/>
            <a:r>
              <a:rPr lang="ru-RU" sz="2800" dirty="0" smtClean="0">
                <a:solidFill>
                  <a:srgbClr val="FF3300"/>
                </a:solidFill>
              </a:rPr>
              <a:t>Операции над углами</a:t>
            </a:r>
          </a:p>
        </p:txBody>
      </p:sp>
      <p:sp>
        <p:nvSpPr>
          <p:cNvPr id="75780" name="Text Box 4"/>
          <p:cNvSpPr txBox="1">
            <a:spLocks noChangeArrowheads="1"/>
          </p:cNvSpPr>
          <p:nvPr/>
        </p:nvSpPr>
        <p:spPr bwMode="auto">
          <a:xfrm>
            <a:off x="0" y="603567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Аналогичным </a:t>
            </a:r>
            <a:r>
              <a:rPr lang="ru-RU" dirty="0">
                <a:cs typeface="Times New Roman" charset="0"/>
              </a:rPr>
              <a:t>образом поступают для вычитания из большего </a:t>
            </a:r>
            <a:r>
              <a:rPr lang="ru-RU" dirty="0"/>
              <a:t>угла</a:t>
            </a:r>
            <a:r>
              <a:rPr lang="ru-RU" dirty="0">
                <a:cs typeface="Times New Roman" charset="0"/>
              </a:rPr>
              <a:t> меньшего. </a:t>
            </a:r>
          </a:p>
        </p:txBody>
      </p:sp>
      <p:sp>
        <p:nvSpPr>
          <p:cNvPr id="75783" name="Text Box 7"/>
          <p:cNvSpPr txBox="1">
            <a:spLocks noChangeArrowheads="1"/>
          </p:cNvSpPr>
          <p:nvPr/>
        </p:nvSpPr>
        <p:spPr bwMode="auto">
          <a:xfrm>
            <a:off x="0" y="44958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Чтобы </a:t>
            </a:r>
            <a:r>
              <a:rPr lang="ru-RU" dirty="0">
                <a:cs typeface="Times New Roman" charset="0"/>
              </a:rPr>
              <a:t>сложить два угла, например </a:t>
            </a:r>
            <a:r>
              <a:rPr lang="ru-RU" i="1" dirty="0">
                <a:cs typeface="Times New Roman" charset="0"/>
              </a:rPr>
              <a:t>АОВ</a:t>
            </a:r>
            <a:r>
              <a:rPr lang="ru-RU" dirty="0">
                <a:cs typeface="Times New Roman" charset="0"/>
              </a:rPr>
              <a:t> и </a:t>
            </a:r>
            <a:r>
              <a:rPr lang="en-US" i="1" dirty="0">
                <a:cs typeface="Times New Roman" charset="0"/>
              </a:rPr>
              <a:t>C</a:t>
            </a:r>
            <a:r>
              <a:rPr lang="ru-RU" i="1" dirty="0">
                <a:cs typeface="Times New Roman" charset="0"/>
              </a:rPr>
              <a:t>О</a:t>
            </a:r>
            <a:r>
              <a:rPr lang="ru-RU" baseline="-30000" dirty="0">
                <a:cs typeface="Times New Roman" charset="0"/>
              </a:rPr>
              <a:t>1</a:t>
            </a:r>
            <a:r>
              <a:rPr lang="en-US" i="1" dirty="0">
                <a:cs typeface="Times New Roman" charset="0"/>
              </a:rPr>
              <a:t>D</a:t>
            </a:r>
            <a:r>
              <a:rPr lang="ru-RU" dirty="0">
                <a:cs typeface="Times New Roman" charset="0"/>
              </a:rPr>
              <a:t>, отложим угол </a:t>
            </a:r>
            <a:r>
              <a:rPr lang="en-US" i="1" dirty="0">
                <a:cs typeface="Times New Roman" charset="0"/>
              </a:rPr>
              <a:t>CO</a:t>
            </a:r>
            <a:r>
              <a:rPr lang="ru-RU" baseline="-30000" dirty="0">
                <a:cs typeface="Times New Roman" charset="0"/>
              </a:rPr>
              <a:t>1</a:t>
            </a:r>
            <a:r>
              <a:rPr lang="en-US" i="1" dirty="0">
                <a:cs typeface="Times New Roman" charset="0"/>
              </a:rPr>
              <a:t>D</a:t>
            </a:r>
            <a:r>
              <a:rPr lang="ru-RU" dirty="0">
                <a:cs typeface="Times New Roman" charset="0"/>
              </a:rPr>
              <a:t> от луча </a:t>
            </a:r>
            <a:r>
              <a:rPr lang="ru-RU" i="1" dirty="0">
                <a:cs typeface="Times New Roman" charset="0"/>
              </a:rPr>
              <a:t>ОВ</a:t>
            </a:r>
            <a:r>
              <a:rPr lang="ru-RU" dirty="0">
                <a:cs typeface="Times New Roman" charset="0"/>
              </a:rPr>
              <a:t> так, чтобы точки </a:t>
            </a:r>
            <a:r>
              <a:rPr lang="en-US" i="1" dirty="0">
                <a:cs typeface="Times New Roman" charset="0"/>
              </a:rPr>
              <a:t>A</a:t>
            </a:r>
            <a:r>
              <a:rPr lang="ru-RU" dirty="0">
                <a:cs typeface="Times New Roman" charset="0"/>
              </a:rPr>
              <a:t> и </a:t>
            </a:r>
            <a:r>
              <a:rPr lang="en-US" i="1" dirty="0">
                <a:cs typeface="Times New Roman" charset="0"/>
              </a:rPr>
              <a:t>D</a:t>
            </a:r>
            <a:r>
              <a:rPr lang="ru-RU" dirty="0">
                <a:cs typeface="Times New Roman" charset="0"/>
              </a:rPr>
              <a:t> находились по разные стороны от прямой </a:t>
            </a:r>
            <a:r>
              <a:rPr lang="ru-RU" i="1" dirty="0">
                <a:cs typeface="Times New Roman" charset="0"/>
              </a:rPr>
              <a:t>ОВ</a:t>
            </a:r>
            <a:r>
              <a:rPr lang="ru-RU" dirty="0">
                <a:cs typeface="Times New Roman" charset="0"/>
              </a:rPr>
              <a:t>. Обозначим </a:t>
            </a:r>
            <a:r>
              <a:rPr lang="ru-RU" i="1" dirty="0">
                <a:cs typeface="Times New Roman" charset="0"/>
              </a:rPr>
              <a:t>ОЕ</a:t>
            </a:r>
            <a:r>
              <a:rPr lang="ru-RU" dirty="0">
                <a:cs typeface="Times New Roman" charset="0"/>
              </a:rPr>
              <a:t> луч, в который перейдет луч </a:t>
            </a:r>
            <a:r>
              <a:rPr lang="ru-RU" i="1" dirty="0">
                <a:cs typeface="Times New Roman" charset="0"/>
              </a:rPr>
              <a:t>О</a:t>
            </a:r>
            <a:r>
              <a:rPr lang="ru-RU" baseline="-30000" dirty="0">
                <a:cs typeface="Times New Roman" charset="0"/>
              </a:rPr>
              <a:t>1</a:t>
            </a:r>
            <a:r>
              <a:rPr lang="en-US" i="1" dirty="0">
                <a:cs typeface="Times New Roman" charset="0"/>
              </a:rPr>
              <a:t>D</a:t>
            </a:r>
            <a:r>
              <a:rPr lang="ru-RU" dirty="0">
                <a:cs typeface="Times New Roman" charset="0"/>
              </a:rPr>
              <a:t>. Тогда угол </a:t>
            </a:r>
            <a:r>
              <a:rPr lang="ru-RU" i="1" dirty="0">
                <a:cs typeface="Times New Roman" charset="0"/>
              </a:rPr>
              <a:t>АОЕ</a:t>
            </a:r>
            <a:r>
              <a:rPr lang="ru-RU" dirty="0">
                <a:cs typeface="Times New Roman" charset="0"/>
              </a:rPr>
              <a:t> даст сумму углов </a:t>
            </a:r>
            <a:r>
              <a:rPr lang="ru-RU" i="1" dirty="0">
                <a:cs typeface="Times New Roman" charset="0"/>
              </a:rPr>
              <a:t>АОВ</a:t>
            </a:r>
            <a:r>
              <a:rPr lang="ru-RU" dirty="0">
                <a:cs typeface="Times New Roman" charset="0"/>
              </a:rPr>
              <a:t> и </a:t>
            </a:r>
            <a:r>
              <a:rPr lang="en-US" i="1" dirty="0">
                <a:cs typeface="Times New Roman" charset="0"/>
              </a:rPr>
              <a:t>C</a:t>
            </a:r>
            <a:r>
              <a:rPr lang="ru-RU" i="1" dirty="0">
                <a:cs typeface="Times New Roman" charset="0"/>
              </a:rPr>
              <a:t>О</a:t>
            </a:r>
            <a:r>
              <a:rPr lang="ru-RU" baseline="-30000" dirty="0">
                <a:cs typeface="Times New Roman" charset="0"/>
              </a:rPr>
              <a:t>1</a:t>
            </a:r>
            <a:r>
              <a:rPr lang="en-US" i="1" dirty="0">
                <a:cs typeface="Times New Roman" charset="0"/>
              </a:rPr>
              <a:t>D</a:t>
            </a:r>
            <a:r>
              <a:rPr lang="ru-RU" dirty="0">
                <a:cs typeface="Times New Roman" charset="0"/>
              </a:rPr>
              <a:t>. </a:t>
            </a:r>
          </a:p>
        </p:txBody>
      </p:sp>
      <mc:AlternateContent xmlns:mc="http://schemas.openxmlformats.org/markup-compatibility/2006" xmlns:a14="http://schemas.microsoft.com/office/drawing/2010/main">
        <mc:Choice Requires="a14">
          <p:sp>
            <p:nvSpPr>
              <p:cNvPr id="4104" name="Text Box 3"/>
              <p:cNvSpPr txBox="1">
                <a:spLocks noChangeArrowheads="1"/>
              </p:cNvSpPr>
              <p:nvPr/>
            </p:nvSpPr>
            <p:spPr bwMode="auto">
              <a:xfrm>
                <a:off x="35496" y="457200"/>
                <a:ext cx="9107488" cy="193833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Если </a:t>
                </a:r>
                <a:r>
                  <a:rPr lang="ru-RU" dirty="0">
                    <a:cs typeface="Times New Roman" charset="0"/>
                  </a:rPr>
                  <a:t>внутри угла </a:t>
                </a:r>
                <a:r>
                  <a:rPr lang="ru-RU" i="1" dirty="0">
                    <a:cs typeface="Times New Roman" charset="0"/>
                  </a:rPr>
                  <a:t>АОВ</a:t>
                </a:r>
                <a:r>
                  <a:rPr lang="ru-RU" dirty="0">
                    <a:cs typeface="Times New Roman" charset="0"/>
                  </a:rPr>
                  <a:t> провести луч </a:t>
                </a:r>
                <a:r>
                  <a:rPr lang="ru-RU" i="1" dirty="0">
                    <a:cs typeface="Times New Roman" charset="0"/>
                  </a:rPr>
                  <a:t>ОС</a:t>
                </a:r>
                <a:r>
                  <a:rPr lang="ru-RU" dirty="0">
                    <a:cs typeface="Times New Roman" charset="0"/>
                  </a:rPr>
                  <a:t>, то образуется два новых угла  </a:t>
                </a:r>
                <a:r>
                  <a:rPr lang="ru-RU" i="1" dirty="0">
                    <a:cs typeface="Times New Roman" charset="0"/>
                  </a:rPr>
                  <a:t>АОС </a:t>
                </a:r>
                <a:r>
                  <a:rPr lang="ru-RU" dirty="0">
                    <a:cs typeface="Times New Roman" charset="0"/>
                  </a:rPr>
                  <a:t>и </a:t>
                </a:r>
                <a:r>
                  <a:rPr lang="ru-RU" i="1" dirty="0">
                    <a:cs typeface="Times New Roman" charset="0"/>
                  </a:rPr>
                  <a:t>СОВ</a:t>
                </a:r>
                <a:r>
                  <a:rPr lang="ru-RU" dirty="0">
                    <a:cs typeface="Times New Roman" charset="0"/>
                  </a:rPr>
                  <a:t>.  Угол </a:t>
                </a:r>
                <a:r>
                  <a:rPr lang="ru-RU" i="1" dirty="0">
                    <a:cs typeface="Times New Roman" charset="0"/>
                  </a:rPr>
                  <a:t>АОВ</a:t>
                </a:r>
                <a:r>
                  <a:rPr lang="ru-RU" dirty="0">
                    <a:cs typeface="Times New Roman" charset="0"/>
                  </a:rPr>
                  <a:t> называется </a:t>
                </a:r>
                <a:r>
                  <a:rPr lang="ru-RU" dirty="0">
                    <a:solidFill>
                      <a:srgbClr val="FF3300"/>
                    </a:solidFill>
                    <a:cs typeface="Times New Roman" charset="0"/>
                  </a:rPr>
                  <a:t>суммой</a:t>
                </a:r>
                <a:r>
                  <a:rPr lang="ru-RU" i="1" dirty="0">
                    <a:cs typeface="Times New Roman" charset="0"/>
                  </a:rPr>
                  <a:t> </a:t>
                </a:r>
                <a:r>
                  <a:rPr lang="ru-RU" dirty="0">
                    <a:cs typeface="Times New Roman" charset="0"/>
                  </a:rPr>
                  <a:t>углов  </a:t>
                </a:r>
                <a:r>
                  <a:rPr lang="ru-RU" i="1" dirty="0">
                    <a:cs typeface="Times New Roman" charset="0"/>
                  </a:rPr>
                  <a:t>АОС  </a:t>
                </a:r>
                <a:r>
                  <a:rPr lang="ru-RU" dirty="0">
                    <a:cs typeface="Times New Roman" charset="0"/>
                  </a:rPr>
                  <a:t>и  </a:t>
                </a:r>
                <a:r>
                  <a:rPr lang="ru-RU" i="1" dirty="0">
                    <a:cs typeface="Times New Roman" charset="0"/>
                  </a:rPr>
                  <a:t>СОВ</a:t>
                </a:r>
                <a:r>
                  <a:rPr lang="ru-RU" dirty="0">
                    <a:cs typeface="Times New Roman" charset="0"/>
                  </a:rPr>
                  <a:t>  и обозначается </a:t>
                </a:r>
                <a:r>
                  <a:rPr lang="ru-RU" i="1" dirty="0">
                    <a:cs typeface="Times New Roman" charset="0"/>
                  </a:rPr>
                  <a:t>АОВ = А</a:t>
                </a:r>
                <a:r>
                  <a:rPr lang="en-US" i="1" dirty="0">
                    <a:cs typeface="Times New Roman" charset="0"/>
                  </a:rPr>
                  <a:t>O</a:t>
                </a:r>
                <a:r>
                  <a:rPr lang="ru-RU" i="1" dirty="0">
                    <a:cs typeface="Times New Roman" charset="0"/>
                  </a:rPr>
                  <a:t>С + С</a:t>
                </a:r>
                <a:r>
                  <a:rPr lang="en-US" i="1" dirty="0">
                    <a:cs typeface="Times New Roman" charset="0"/>
                  </a:rPr>
                  <a:t>O</a:t>
                </a:r>
                <a:r>
                  <a:rPr lang="ru-RU" i="1" dirty="0">
                    <a:cs typeface="Times New Roman" charset="0"/>
                  </a:rPr>
                  <a:t>В</a:t>
                </a:r>
                <a:r>
                  <a:rPr lang="ru-RU" dirty="0">
                    <a:cs typeface="Times New Roman" charset="0"/>
                  </a:rPr>
                  <a:t>.  Каждый из углов </a:t>
                </a:r>
                <a:r>
                  <a:rPr lang="ru-RU" i="1" dirty="0">
                    <a:cs typeface="Times New Roman" charset="0"/>
                  </a:rPr>
                  <a:t>АОС</a:t>
                </a:r>
                <a:r>
                  <a:rPr lang="ru-RU" dirty="0">
                    <a:cs typeface="Times New Roman" charset="0"/>
                  </a:rPr>
                  <a:t> и </a:t>
                </a:r>
                <a:r>
                  <a:rPr lang="ru-RU" i="1" dirty="0">
                    <a:cs typeface="Times New Roman" charset="0"/>
                  </a:rPr>
                  <a:t>СОВ</a:t>
                </a:r>
                <a:r>
                  <a:rPr lang="ru-RU" dirty="0">
                    <a:cs typeface="Times New Roman" charset="0"/>
                  </a:rPr>
                  <a:t> называется </a:t>
                </a:r>
                <a:r>
                  <a:rPr lang="ru-RU" dirty="0">
                    <a:solidFill>
                      <a:srgbClr val="FF3300"/>
                    </a:solidFill>
                    <a:cs typeface="Times New Roman" charset="0"/>
                  </a:rPr>
                  <a:t>разностью</a:t>
                </a:r>
                <a:r>
                  <a:rPr lang="ru-RU" dirty="0">
                    <a:cs typeface="Times New Roman" charset="0"/>
                  </a:rPr>
                  <a:t> угла  </a:t>
                </a:r>
                <a:r>
                  <a:rPr lang="ru-RU" i="1" dirty="0">
                    <a:cs typeface="Times New Roman" charset="0"/>
                  </a:rPr>
                  <a:t>АОВ</a:t>
                </a:r>
                <a:r>
                  <a:rPr lang="ru-RU" dirty="0">
                    <a:cs typeface="Times New Roman" charset="0"/>
                  </a:rPr>
                  <a:t>  и другого угла,  обозначается </a:t>
                </a:r>
                <a:r>
                  <a:rPr lang="ru-RU" dirty="0"/>
                  <a:t>	</a:t>
                </a:r>
                <a14:m>
                  <m:oMath xmlns:m="http://schemas.openxmlformats.org/officeDocument/2006/math">
                    <m:r>
                      <a:rPr lang="ru-RU" i="1" smtClean="0">
                        <a:latin typeface="Cambria Math"/>
                        <a:ea typeface="Cambria Math"/>
                      </a:rPr>
                      <m:t>∠</m:t>
                    </m:r>
                  </m:oMath>
                </a14:m>
                <a:r>
                  <a:rPr lang="ru-RU" i="1" dirty="0" smtClean="0">
                    <a:cs typeface="Times New Roman" charset="0"/>
                  </a:rPr>
                  <a:t>А</a:t>
                </a:r>
                <a:r>
                  <a:rPr lang="en-US" i="1" dirty="0">
                    <a:cs typeface="Times New Roman" charset="0"/>
                  </a:rPr>
                  <a:t>O</a:t>
                </a:r>
                <a:r>
                  <a:rPr lang="ru-RU" i="1" dirty="0">
                    <a:cs typeface="Times New Roman" charset="0"/>
                  </a:rPr>
                  <a:t>С =</a:t>
                </a:r>
                <a:r>
                  <a:rPr lang="ru-RU" i="1" dirty="0"/>
                  <a:t> </a:t>
                </a:r>
                <a14:m>
                  <m:oMath xmlns:m="http://schemas.openxmlformats.org/officeDocument/2006/math">
                    <m:r>
                      <a:rPr lang="ru-RU" i="1">
                        <a:latin typeface="Cambria Math"/>
                        <a:ea typeface="Cambria Math"/>
                      </a:rPr>
                      <m:t>∠ </m:t>
                    </m:r>
                  </m:oMath>
                </a14:m>
                <a:r>
                  <a:rPr lang="ru-RU" i="1" dirty="0">
                    <a:cs typeface="Times New Roman" charset="0"/>
                  </a:rPr>
                  <a:t>А</a:t>
                </a:r>
                <a:r>
                  <a:rPr lang="en-US" i="1" dirty="0">
                    <a:cs typeface="Times New Roman" charset="0"/>
                  </a:rPr>
                  <a:t>O</a:t>
                </a:r>
                <a:r>
                  <a:rPr lang="ru-RU" i="1" dirty="0">
                    <a:cs typeface="Times New Roman" charset="0"/>
                  </a:rPr>
                  <a:t>В - </a:t>
                </a:r>
                <a14:m>
                  <m:oMath xmlns:m="http://schemas.openxmlformats.org/officeDocument/2006/math">
                    <m:r>
                      <a:rPr lang="ru-RU" i="1">
                        <a:latin typeface="Cambria Math"/>
                        <a:ea typeface="Cambria Math"/>
                      </a:rPr>
                      <m:t>∠ </m:t>
                    </m:r>
                  </m:oMath>
                </a14:m>
                <a:r>
                  <a:rPr lang="ru-RU" i="1" dirty="0">
                    <a:cs typeface="Times New Roman" charset="0"/>
                  </a:rPr>
                  <a:t>С</a:t>
                </a:r>
                <a:r>
                  <a:rPr lang="en-US" i="1" dirty="0">
                    <a:cs typeface="Times New Roman" charset="0"/>
                  </a:rPr>
                  <a:t>O</a:t>
                </a:r>
                <a:r>
                  <a:rPr lang="ru-RU" i="1" dirty="0">
                    <a:cs typeface="Times New Roman" charset="0"/>
                  </a:rPr>
                  <a:t>В</a:t>
                </a:r>
                <a:r>
                  <a:rPr lang="ru-RU" dirty="0">
                    <a:cs typeface="Times New Roman" charset="0"/>
                  </a:rPr>
                  <a:t>,</a:t>
                </a:r>
                <a:r>
                  <a:rPr lang="ru-RU" i="1" dirty="0">
                    <a:cs typeface="Times New Roman" charset="0"/>
                  </a:rPr>
                  <a:t> </a:t>
                </a:r>
                <a14:m>
                  <m:oMath xmlns:m="http://schemas.openxmlformats.org/officeDocument/2006/math">
                    <m:r>
                      <a:rPr lang="ru-RU" i="1">
                        <a:latin typeface="Cambria Math"/>
                        <a:ea typeface="Cambria Math"/>
                      </a:rPr>
                      <m:t>∠ </m:t>
                    </m:r>
                  </m:oMath>
                </a14:m>
                <a:r>
                  <a:rPr lang="ru-RU" i="1" dirty="0">
                    <a:cs typeface="Times New Roman" charset="0"/>
                  </a:rPr>
                  <a:t>С</a:t>
                </a:r>
                <a:r>
                  <a:rPr lang="en-US" i="1" dirty="0">
                    <a:cs typeface="Times New Roman" charset="0"/>
                  </a:rPr>
                  <a:t>O</a:t>
                </a:r>
                <a:r>
                  <a:rPr lang="ru-RU" i="1" dirty="0">
                    <a:cs typeface="Times New Roman" charset="0"/>
                  </a:rPr>
                  <a:t>В = </a:t>
                </a:r>
                <a14:m>
                  <m:oMath xmlns:m="http://schemas.openxmlformats.org/officeDocument/2006/math">
                    <m:r>
                      <a:rPr lang="ru-RU" i="1">
                        <a:latin typeface="Cambria Math"/>
                        <a:ea typeface="Cambria Math"/>
                      </a:rPr>
                      <m:t>∠ </m:t>
                    </m:r>
                  </m:oMath>
                </a14:m>
                <a:r>
                  <a:rPr lang="ru-RU" i="1" dirty="0">
                    <a:cs typeface="Times New Roman" charset="0"/>
                  </a:rPr>
                  <a:t>А</a:t>
                </a:r>
                <a:r>
                  <a:rPr lang="en-US" i="1" dirty="0">
                    <a:cs typeface="Times New Roman" charset="0"/>
                  </a:rPr>
                  <a:t>O</a:t>
                </a:r>
                <a:r>
                  <a:rPr lang="ru-RU" i="1" dirty="0">
                    <a:cs typeface="Times New Roman" charset="0"/>
                  </a:rPr>
                  <a:t>В - </a:t>
                </a:r>
                <a14:m>
                  <m:oMath xmlns:m="http://schemas.openxmlformats.org/officeDocument/2006/math">
                    <m:r>
                      <a:rPr lang="ru-RU" i="1">
                        <a:latin typeface="Cambria Math"/>
                        <a:ea typeface="Cambria Math"/>
                      </a:rPr>
                      <m:t>∠</m:t>
                    </m:r>
                  </m:oMath>
                </a14:m>
                <a:r>
                  <a:rPr lang="ru-RU" i="1" dirty="0"/>
                  <a:t> </a:t>
                </a:r>
                <a:r>
                  <a:rPr lang="ru-RU" i="1" dirty="0">
                    <a:cs typeface="Times New Roman" charset="0"/>
                  </a:rPr>
                  <a:t>А</a:t>
                </a:r>
                <a:r>
                  <a:rPr lang="en-US" i="1" dirty="0">
                    <a:cs typeface="Times New Roman" charset="0"/>
                  </a:rPr>
                  <a:t>O</a:t>
                </a:r>
                <a:r>
                  <a:rPr lang="ru-RU" i="1" dirty="0">
                    <a:cs typeface="Times New Roman" charset="0"/>
                  </a:rPr>
                  <a:t>С</a:t>
                </a:r>
                <a:r>
                  <a:rPr lang="ru-RU" dirty="0">
                    <a:cs typeface="Times New Roman" charset="0"/>
                  </a:rPr>
                  <a:t>.</a:t>
                </a:r>
              </a:p>
            </p:txBody>
          </p:sp>
        </mc:Choice>
        <mc:Fallback xmlns="">
          <p:sp>
            <p:nvSpPr>
              <p:cNvPr id="4104" name="Text Box 3"/>
              <p:cNvSpPr txBox="1">
                <a:spLocks noRot="1" noChangeAspect="1" noMove="1" noResize="1" noEditPoints="1" noAdjustHandles="1" noChangeArrowheads="1" noChangeShapeType="1" noTextEdit="1"/>
              </p:cNvSpPr>
              <p:nvPr/>
            </p:nvSpPr>
            <p:spPr bwMode="auto">
              <a:xfrm>
                <a:off x="35496" y="457200"/>
                <a:ext cx="9107488" cy="1938338"/>
              </a:xfrm>
              <a:prstGeom prst="rect">
                <a:avLst/>
              </a:prstGeom>
              <a:blipFill rotWithShape="1">
                <a:blip r:embed="rId3"/>
                <a:stretch>
                  <a:fillRect l="-1071" t="-2516" r="-1004" b="-628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410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2052638"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514600"/>
            <a:ext cx="5226050"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4957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457200"/>
          </a:xfrm>
        </p:spPr>
        <p:txBody>
          <a:bodyPr/>
          <a:lstStyle/>
          <a:p>
            <a:pPr eaLnBrk="1" hangingPunct="1"/>
            <a:r>
              <a:rPr lang="ru-RU" sz="2800" dirty="0" smtClean="0">
                <a:solidFill>
                  <a:srgbClr val="FF3300"/>
                </a:solidFill>
              </a:rPr>
              <a:t>Упражнения</a:t>
            </a:r>
          </a:p>
        </p:txBody>
      </p:sp>
      <p:sp>
        <p:nvSpPr>
          <p:cNvPr id="20483" name="Text Box 3"/>
          <p:cNvSpPr txBox="1">
            <a:spLocks noChangeArrowheads="1"/>
          </p:cNvSpPr>
          <p:nvPr/>
        </p:nvSpPr>
        <p:spPr bwMode="auto">
          <a:xfrm>
            <a:off x="0" y="6858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 Изобразите </a:t>
            </a:r>
            <a:r>
              <a:rPr lang="ru-RU" dirty="0">
                <a:cs typeface="Times New Roman" charset="0"/>
              </a:rPr>
              <a:t>угол, равный сумме углов </a:t>
            </a:r>
            <a:r>
              <a:rPr lang="en-US" i="1" dirty="0">
                <a:cs typeface="Times New Roman" charset="0"/>
              </a:rPr>
              <a:t>AOB </a:t>
            </a:r>
            <a:r>
              <a:rPr lang="ru-RU" dirty="0">
                <a:cs typeface="Times New Roman" charset="0"/>
              </a:rPr>
              <a:t>и </a:t>
            </a:r>
            <a:r>
              <a:rPr lang="en-US" i="1" dirty="0">
                <a:cs typeface="Times New Roman" charset="0"/>
              </a:rPr>
              <a:t>PQR</a:t>
            </a:r>
            <a:r>
              <a:rPr lang="ru-RU" dirty="0">
                <a:cs typeface="Times New Roman" charset="0"/>
              </a:rPr>
              <a:t>.</a:t>
            </a:r>
            <a:r>
              <a:rPr lang="ru-RU" dirty="0"/>
              <a:t> </a:t>
            </a:r>
          </a:p>
        </p:txBody>
      </p:sp>
      <p:pic>
        <p:nvPicPr>
          <p:cNvPr id="204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516" y="1268760"/>
            <a:ext cx="2352978"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9" y="1268761"/>
            <a:ext cx="2336341"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0" y="370222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2. Изобразите угол, равный разности углов </a:t>
            </a:r>
            <a:r>
              <a:rPr lang="en-US" i="1" dirty="0">
                <a:cs typeface="Times New Roman" charset="0"/>
              </a:rPr>
              <a:t>AOB </a:t>
            </a:r>
            <a:r>
              <a:rPr lang="ru-RU" dirty="0">
                <a:cs typeface="Times New Roman" charset="0"/>
              </a:rPr>
              <a:t>и </a:t>
            </a:r>
            <a:r>
              <a:rPr lang="en-US" i="1" dirty="0">
                <a:cs typeface="Times New Roman" charset="0"/>
              </a:rPr>
              <a:t>PQR</a:t>
            </a:r>
            <a:r>
              <a:rPr lang="ru-RU" dirty="0">
                <a:cs typeface="Times New Roman" charset="0"/>
              </a:rPr>
              <a:t>.</a:t>
            </a:r>
            <a:r>
              <a:rPr lang="ru-RU" dirty="0" smtClean="0"/>
              <a:t> </a:t>
            </a:r>
            <a:endParaRPr lang="ru-RU" dirty="0"/>
          </a:p>
        </p:txBody>
      </p:sp>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307" y="4163889"/>
            <a:ext cx="2488188" cy="237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036" y="4163889"/>
            <a:ext cx="2486906" cy="23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195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457200"/>
          </a:xfrm>
        </p:spPr>
        <p:txBody>
          <a:bodyPr/>
          <a:lstStyle/>
          <a:p>
            <a:pPr eaLnBrk="1" hangingPunct="1"/>
            <a:r>
              <a:rPr lang="ru-RU" sz="3600" dirty="0" smtClean="0">
                <a:solidFill>
                  <a:srgbClr val="FF0000"/>
                </a:solidFill>
              </a:rPr>
              <a:t>Градусная </a:t>
            </a:r>
            <a:r>
              <a:rPr lang="ru-RU" sz="3600" dirty="0">
                <a:solidFill>
                  <a:srgbClr val="FF0000"/>
                </a:solidFill>
              </a:rPr>
              <a:t>величина угла</a:t>
            </a:r>
            <a:endParaRPr lang="ru-RU" sz="3600" dirty="0" smtClean="0">
              <a:solidFill>
                <a:srgbClr val="FF3300"/>
              </a:solidFill>
            </a:endParaRPr>
          </a:p>
        </p:txBody>
      </p:sp>
      <p:sp>
        <p:nvSpPr>
          <p:cNvPr id="2093" name="Text Box 45"/>
          <p:cNvSpPr txBox="1">
            <a:spLocks noChangeArrowheads="1"/>
          </p:cNvSpPr>
          <p:nvPr/>
        </p:nvSpPr>
        <p:spPr bwMode="auto">
          <a:xfrm>
            <a:off x="0" y="533400"/>
            <a:ext cx="914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sz="2200" dirty="0" smtClean="0"/>
              <a:t>	З</a:t>
            </a:r>
            <a:r>
              <a:rPr lang="ru-RU" sz="2200" dirty="0" smtClean="0">
                <a:cs typeface="Times New Roman" charset="0"/>
              </a:rPr>
              <a:t>а </a:t>
            </a:r>
            <a:r>
              <a:rPr lang="ru-RU" sz="2200" dirty="0">
                <a:cs typeface="Times New Roman" charset="0"/>
              </a:rPr>
              <a:t>единицу измерения</a:t>
            </a:r>
            <a:r>
              <a:rPr lang="ru-RU" sz="2200" dirty="0"/>
              <a:t> углов</a:t>
            </a:r>
            <a:r>
              <a:rPr lang="ru-RU" sz="2200" dirty="0">
                <a:cs typeface="Times New Roman" charset="0"/>
              </a:rPr>
              <a:t> </a:t>
            </a:r>
            <a:r>
              <a:rPr lang="ru-RU" sz="2200" dirty="0"/>
              <a:t>о</a:t>
            </a:r>
            <a:r>
              <a:rPr lang="ru-RU" sz="2200" dirty="0">
                <a:cs typeface="Times New Roman" charset="0"/>
              </a:rPr>
              <a:t>бычно </a:t>
            </a:r>
            <a:r>
              <a:rPr lang="ru-RU" sz="2200" dirty="0"/>
              <a:t>принимается </a:t>
            </a:r>
            <a:r>
              <a:rPr lang="ru-RU" sz="2200" dirty="0">
                <a:cs typeface="Times New Roman" charset="0"/>
              </a:rPr>
              <a:t>угол</a:t>
            </a:r>
            <a:r>
              <a:rPr lang="ru-RU" sz="2200" dirty="0"/>
              <a:t>,</a:t>
            </a:r>
            <a:r>
              <a:rPr lang="ru-RU" sz="2200" dirty="0">
                <a:cs typeface="Times New Roman" charset="0"/>
              </a:rPr>
              <a:t> составля</a:t>
            </a:r>
            <a:r>
              <a:rPr lang="ru-RU" sz="2200" dirty="0"/>
              <a:t>ющий</a:t>
            </a:r>
            <a:r>
              <a:rPr lang="ru-RU" sz="2200" dirty="0">
                <a:cs typeface="Times New Roman" charset="0"/>
              </a:rPr>
              <a:t> одну сто восьмидесятую часть развернутого угла. Считают, что величина этого угла равна одному градусу, обозначают 1</a:t>
            </a:r>
            <a:r>
              <a:rPr lang="ru-RU" sz="2200" baseline="30000" dirty="0"/>
              <a:t>о</a:t>
            </a:r>
            <a:r>
              <a:rPr lang="ru-RU" sz="2200" dirty="0">
                <a:cs typeface="Times New Roman" charset="0"/>
              </a:rPr>
              <a:t>.</a:t>
            </a:r>
          </a:p>
        </p:txBody>
      </p:sp>
      <p:sp>
        <p:nvSpPr>
          <p:cNvPr id="2098" name="Text Box 50"/>
          <p:cNvSpPr txBox="1">
            <a:spLocks noChangeArrowheads="1"/>
          </p:cNvSpPr>
          <p:nvPr/>
        </p:nvSpPr>
        <p:spPr bwMode="auto">
          <a:xfrm>
            <a:off x="0" y="1556792"/>
            <a:ext cx="9144000"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sz="2200" dirty="0" smtClean="0"/>
              <a:t>	Для </a:t>
            </a:r>
            <a:r>
              <a:rPr lang="ru-RU" sz="2200" dirty="0"/>
              <a:t>измерения величины данного угла </a:t>
            </a:r>
            <a:r>
              <a:rPr lang="ru-RU" sz="2200" i="1" dirty="0"/>
              <a:t>А</a:t>
            </a:r>
            <a:r>
              <a:rPr lang="en-US" sz="2200" i="1" dirty="0"/>
              <a:t>BC</a:t>
            </a:r>
            <a:r>
              <a:rPr lang="ru-RU" sz="2200" dirty="0"/>
              <a:t> от луча </a:t>
            </a:r>
            <a:r>
              <a:rPr lang="en-US" sz="2200" i="1" dirty="0"/>
              <a:t>B</a:t>
            </a:r>
            <a:r>
              <a:rPr lang="ru-RU" sz="2200" i="1" dirty="0"/>
              <a:t>А</a:t>
            </a:r>
            <a:r>
              <a:rPr lang="ru-RU" sz="2200" dirty="0"/>
              <a:t> последовательно откладывают угол в 1</a:t>
            </a:r>
            <a:r>
              <a:rPr lang="ru-RU" sz="2200" baseline="30000" dirty="0"/>
              <a:t>о</a:t>
            </a:r>
            <a:r>
              <a:rPr lang="ru-RU" sz="2200" dirty="0"/>
              <a:t>. Если он укладывается в угле </a:t>
            </a:r>
            <a:r>
              <a:rPr lang="en-US" sz="2200" i="1" dirty="0"/>
              <a:t>ABC n </a:t>
            </a:r>
            <a:r>
              <a:rPr lang="ru-RU" sz="2200" dirty="0"/>
              <a:t>раз без остатка, то величина угла </a:t>
            </a:r>
            <a:r>
              <a:rPr lang="en-US" sz="2200" i="1" dirty="0"/>
              <a:t>ABC </a:t>
            </a:r>
            <a:r>
              <a:rPr lang="ru-RU" sz="2200" dirty="0"/>
              <a:t>считается равной </a:t>
            </a:r>
            <a:r>
              <a:rPr lang="en-US" sz="2200" i="1" dirty="0"/>
              <a:t>n</a:t>
            </a:r>
            <a:r>
              <a:rPr lang="ru-RU" sz="2200" dirty="0"/>
              <a:t> градусов, обозначается  </a:t>
            </a:r>
            <a:r>
              <a:rPr lang="ru-RU" sz="2200" i="1" dirty="0"/>
              <a:t>А</a:t>
            </a:r>
            <a:r>
              <a:rPr lang="en-US" sz="2200" i="1" dirty="0"/>
              <a:t>BC</a:t>
            </a:r>
            <a:r>
              <a:rPr lang="ru-RU" sz="2200" dirty="0"/>
              <a:t> = </a:t>
            </a:r>
            <a:r>
              <a:rPr lang="en-US" sz="2200" i="1" dirty="0"/>
              <a:t>n</a:t>
            </a:r>
            <a:r>
              <a:rPr lang="en-US" sz="2200" dirty="0"/>
              <a:t> </a:t>
            </a:r>
            <a:r>
              <a:rPr lang="ru-RU" sz="2200" dirty="0"/>
              <a:t>. Если же угол в 1</a:t>
            </a:r>
            <a:r>
              <a:rPr lang="ru-RU" sz="2200" baseline="30000" dirty="0"/>
              <a:t>о</a:t>
            </a:r>
            <a:r>
              <a:rPr lang="ru-RU" sz="2200" dirty="0"/>
              <a:t> укладывается в угле </a:t>
            </a:r>
            <a:r>
              <a:rPr lang="en-US" sz="2200" i="1" dirty="0"/>
              <a:t>ABC </a:t>
            </a:r>
            <a:r>
              <a:rPr lang="ru-RU" sz="2200" dirty="0"/>
              <a:t>с остатком, меньшим этого угла, то угол в 1</a:t>
            </a:r>
            <a:r>
              <a:rPr lang="ru-RU" sz="2200" baseline="30000" dirty="0"/>
              <a:t>о</a:t>
            </a:r>
            <a:r>
              <a:rPr lang="ru-RU" sz="2200" dirty="0"/>
              <a:t> разбивают на 60 равных частей. Величину одной такой части называют одной минутой и обозначают 1'. За­тем в остатке последовательно откладывают угол, равный одной минуте. Если при этом угол в 1' </a:t>
            </a:r>
            <a:r>
              <a:rPr lang="ru-RU" sz="2200" dirty="0" err="1"/>
              <a:t>угладывается</a:t>
            </a:r>
            <a:r>
              <a:rPr lang="ru-RU" sz="2200" dirty="0"/>
              <a:t> </a:t>
            </a:r>
            <a:r>
              <a:rPr lang="en-US" sz="2200" i="1" dirty="0"/>
              <a:t>m </a:t>
            </a:r>
            <a:r>
              <a:rPr lang="ru-RU" sz="2200" dirty="0"/>
              <a:t>раз без остатка, то величина угла </a:t>
            </a:r>
            <a:r>
              <a:rPr lang="en-US" sz="2200" i="1" dirty="0"/>
              <a:t>ABC </a:t>
            </a:r>
            <a:r>
              <a:rPr lang="ru-RU" sz="2200" dirty="0"/>
              <a:t>считается равной </a:t>
            </a:r>
            <a:r>
              <a:rPr lang="en-US" sz="2200" i="1" dirty="0"/>
              <a:t>n</a:t>
            </a:r>
            <a:r>
              <a:rPr lang="ru-RU" sz="2200" baseline="30000" dirty="0"/>
              <a:t>о</a:t>
            </a:r>
            <a:r>
              <a:rPr lang="en-US" sz="2200" i="1" dirty="0"/>
              <a:t>m</a:t>
            </a:r>
            <a:r>
              <a:rPr lang="ru-RU" sz="2200" i="1" dirty="0"/>
              <a:t>'</a:t>
            </a:r>
            <a:r>
              <a:rPr lang="ru-RU" sz="2200" dirty="0"/>
              <a:t>. Если же угол в 1' укладывается с остатком, меньшим этого угла, то угол в 1' делят на 60 равных частей. Величину од­ной такой части называют одной секундой и обозначают 1''. Затем в остатке последовательно откладывают угол, равный одной секунде и т. д</a:t>
            </a:r>
            <a:r>
              <a:rPr lang="ru-RU" sz="2200" dirty="0" smtClean="0"/>
              <a:t>.</a:t>
            </a:r>
          </a:p>
          <a:p>
            <a:pPr algn="just"/>
            <a:r>
              <a:rPr lang="ru-RU" sz="2000" dirty="0" smtClean="0">
                <a:solidFill>
                  <a:srgbClr val="FF3300"/>
                </a:solidFill>
              </a:rPr>
              <a:t>	</a:t>
            </a:r>
            <a:r>
              <a:rPr lang="ru-RU" sz="2200" dirty="0" smtClean="0">
                <a:solidFill>
                  <a:srgbClr val="FF3300"/>
                </a:solidFill>
              </a:rPr>
              <a:t>Г</a:t>
            </a:r>
            <a:r>
              <a:rPr lang="ru-RU" sz="2200" dirty="0" smtClean="0">
                <a:solidFill>
                  <a:srgbClr val="FF3300"/>
                </a:solidFill>
                <a:cs typeface="Times New Roman" charset="0"/>
              </a:rPr>
              <a:t>радусная </a:t>
            </a:r>
            <a:r>
              <a:rPr lang="ru-RU" sz="2200" dirty="0">
                <a:solidFill>
                  <a:srgbClr val="FF3300"/>
                </a:solidFill>
                <a:cs typeface="Times New Roman" charset="0"/>
              </a:rPr>
              <a:t>величина угла</a:t>
            </a:r>
            <a:r>
              <a:rPr lang="ru-RU" sz="2200" dirty="0">
                <a:solidFill>
                  <a:schemeClr val="accent1"/>
                </a:solidFill>
                <a:cs typeface="Times New Roman" charset="0"/>
              </a:rPr>
              <a:t> </a:t>
            </a:r>
            <a:r>
              <a:rPr lang="ru-RU" sz="2200" dirty="0">
                <a:cs typeface="Times New Roman" charset="0"/>
              </a:rPr>
              <a:t>показывает, сколько раз угол в один градус и его части укладываются в этом угле.</a:t>
            </a:r>
            <a:endParaRPr lang="ru-RU" sz="2200" dirty="0"/>
          </a:p>
        </p:txBody>
      </p:sp>
    </p:spTree>
    <p:extLst>
      <p:ext uri="{BB962C8B-B14F-4D97-AF65-F5344CB8AC3E}">
        <p14:creationId xmlns:p14="http://schemas.microsoft.com/office/powerpoint/2010/main" val="15409485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048" y="3429000"/>
            <a:ext cx="2973127" cy="22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2"/>
          <p:cNvSpPr txBox="1">
            <a:spLocks noChangeArrowheads="1"/>
          </p:cNvSpPr>
          <p:nvPr/>
        </p:nvSpPr>
        <p:spPr bwMode="auto">
          <a:xfrm>
            <a:off x="0" y="21276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	Для </a:t>
            </a:r>
            <a:r>
              <a:rPr lang="ru-RU" dirty="0">
                <a:cs typeface="Times New Roman" charset="0"/>
              </a:rPr>
              <a:t>измерения величин углов применяют различные инструменты, простейшим из которых является известный вам транспортир. </a:t>
            </a:r>
          </a:p>
        </p:txBody>
      </p:sp>
      <p:sp>
        <p:nvSpPr>
          <p:cNvPr id="8" name="Text Box 52"/>
          <p:cNvSpPr txBox="1">
            <a:spLocks noChangeArrowheads="1"/>
          </p:cNvSpPr>
          <p:nvPr/>
        </p:nvSpPr>
        <p:spPr bwMode="auto">
          <a:xfrm>
            <a:off x="0" y="18864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t>	Для </a:t>
            </a:r>
            <a:r>
              <a:rPr lang="ru-RU" dirty="0"/>
              <a:t>градусной величины угла выполняются следующие свойства.</a:t>
            </a:r>
          </a:p>
          <a:p>
            <a:pPr algn="just"/>
            <a:r>
              <a:rPr lang="ru-RU" dirty="0" smtClean="0"/>
              <a:t>	</a:t>
            </a:r>
            <a:r>
              <a:rPr lang="ru-RU" dirty="0" smtClean="0">
                <a:solidFill>
                  <a:srgbClr val="FF0000"/>
                </a:solidFill>
              </a:rPr>
              <a:t>Свойство </a:t>
            </a:r>
            <a:r>
              <a:rPr lang="ru-RU" dirty="0">
                <a:solidFill>
                  <a:srgbClr val="FF0000"/>
                </a:solidFill>
              </a:rPr>
              <a:t>1.</a:t>
            </a:r>
            <a:r>
              <a:rPr lang="ru-RU" dirty="0"/>
              <a:t> Градусные величины равных углов равны.</a:t>
            </a:r>
          </a:p>
          <a:p>
            <a:pPr algn="just"/>
            <a:r>
              <a:rPr lang="ru-RU" dirty="0" smtClean="0"/>
              <a:t>	</a:t>
            </a:r>
            <a:r>
              <a:rPr lang="ru-RU" dirty="0" smtClean="0">
                <a:solidFill>
                  <a:srgbClr val="FF0000"/>
                </a:solidFill>
              </a:rPr>
              <a:t>Свойство </a:t>
            </a:r>
            <a:r>
              <a:rPr lang="ru-RU" dirty="0">
                <a:solidFill>
                  <a:srgbClr val="FF0000"/>
                </a:solidFill>
              </a:rPr>
              <a:t>2.</a:t>
            </a:r>
            <a:r>
              <a:rPr lang="ru-RU" b="1" dirty="0"/>
              <a:t> </a:t>
            </a:r>
            <a:r>
              <a:rPr lang="ru-RU" dirty="0"/>
              <a:t>Градусная величина суммы углов равна сумме их градусных величин.</a:t>
            </a:r>
          </a:p>
        </p:txBody>
      </p:sp>
    </p:spTree>
    <p:extLst>
      <p:ext uri="{BB962C8B-B14F-4D97-AF65-F5344CB8AC3E}">
        <p14:creationId xmlns:p14="http://schemas.microsoft.com/office/powerpoint/2010/main" val="3261017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457200"/>
          </a:xfrm>
        </p:spPr>
        <p:txBody>
          <a:bodyPr/>
          <a:lstStyle/>
          <a:p>
            <a:pPr eaLnBrk="1" hangingPunct="1"/>
            <a:r>
              <a:rPr lang="ru-RU" sz="2800" dirty="0" smtClean="0">
                <a:solidFill>
                  <a:srgbClr val="FF3300"/>
                </a:solidFill>
              </a:rPr>
              <a:t>Упражнения </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96752"/>
            <a:ext cx="2814340" cy="211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4"/>
          <p:cNvSpPr txBox="1">
            <a:spLocks noChangeArrowheads="1"/>
          </p:cNvSpPr>
          <p:nvPr/>
        </p:nvSpPr>
        <p:spPr bwMode="auto">
          <a:xfrm>
            <a:off x="0" y="62068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dirty="0" smtClean="0"/>
              <a:t>1. На </a:t>
            </a:r>
            <a:r>
              <a:rPr lang="ru-RU" dirty="0"/>
              <a:t>рисунке найдите величины углов: </a:t>
            </a:r>
            <a:r>
              <a:rPr lang="ru-RU" dirty="0" smtClean="0"/>
              <a:t>а</a:t>
            </a:r>
            <a:r>
              <a:rPr lang="ru-RU" dirty="0"/>
              <a:t>) </a:t>
            </a:r>
            <a:r>
              <a:rPr lang="en-US" i="1" dirty="0"/>
              <a:t>AOB</a:t>
            </a:r>
            <a:r>
              <a:rPr lang="en-US" dirty="0"/>
              <a:t>; </a:t>
            </a:r>
            <a:r>
              <a:rPr lang="ru-RU" dirty="0" smtClean="0"/>
              <a:t>б</a:t>
            </a:r>
            <a:r>
              <a:rPr lang="ru-RU" dirty="0"/>
              <a:t>) </a:t>
            </a:r>
            <a:r>
              <a:rPr lang="en-US" i="1" dirty="0"/>
              <a:t>AOC</a:t>
            </a:r>
            <a:r>
              <a:rPr lang="en-US" dirty="0"/>
              <a:t>; </a:t>
            </a:r>
            <a:r>
              <a:rPr lang="ru-RU" dirty="0" smtClean="0"/>
              <a:t>в</a:t>
            </a:r>
            <a:r>
              <a:rPr lang="ru-RU" dirty="0"/>
              <a:t>) </a:t>
            </a:r>
            <a:r>
              <a:rPr lang="en-US" i="1" dirty="0" smtClean="0"/>
              <a:t>AOD</a:t>
            </a:r>
            <a:r>
              <a:rPr lang="en-US" dirty="0"/>
              <a:t>; </a:t>
            </a:r>
            <a:r>
              <a:rPr lang="ru-RU" dirty="0" smtClean="0"/>
              <a:t>г</a:t>
            </a:r>
            <a:r>
              <a:rPr lang="en-US" dirty="0"/>
              <a:t>)</a:t>
            </a:r>
            <a:r>
              <a:rPr lang="ru-RU" dirty="0"/>
              <a:t> </a:t>
            </a:r>
            <a:r>
              <a:rPr lang="en-US" i="1" dirty="0"/>
              <a:t>BOC</a:t>
            </a:r>
            <a:r>
              <a:rPr lang="en-US" dirty="0"/>
              <a:t>; </a:t>
            </a:r>
            <a:r>
              <a:rPr lang="ru-RU" dirty="0" smtClean="0"/>
              <a:t>д</a:t>
            </a:r>
            <a:r>
              <a:rPr lang="ru-RU" dirty="0"/>
              <a:t>) </a:t>
            </a:r>
            <a:r>
              <a:rPr lang="en-US" i="1" dirty="0"/>
              <a:t>BOD</a:t>
            </a:r>
            <a:r>
              <a:rPr lang="en-US" dirty="0"/>
              <a:t>; </a:t>
            </a:r>
            <a:r>
              <a:rPr lang="ru-RU" dirty="0" smtClean="0"/>
              <a:t>е</a:t>
            </a:r>
            <a:r>
              <a:rPr lang="ru-RU" dirty="0"/>
              <a:t>) </a:t>
            </a:r>
            <a:r>
              <a:rPr lang="en-US" i="1" dirty="0"/>
              <a:t>COD</a:t>
            </a:r>
            <a:r>
              <a:rPr lang="en-US" dirty="0"/>
              <a:t>.</a:t>
            </a:r>
            <a:endParaRPr lang="ru-RU" dirty="0"/>
          </a:p>
        </p:txBody>
      </p:sp>
      <p:sp>
        <p:nvSpPr>
          <p:cNvPr id="11" name="Text Box 4"/>
          <p:cNvSpPr txBox="1">
            <a:spLocks noChangeArrowheads="1"/>
          </p:cNvSpPr>
          <p:nvPr/>
        </p:nvSpPr>
        <p:spPr bwMode="auto">
          <a:xfrm>
            <a:off x="0" y="335699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dirty="0"/>
              <a:t>2</a:t>
            </a:r>
            <a:r>
              <a:rPr lang="ru-RU" dirty="0" smtClean="0"/>
              <a:t>. </a:t>
            </a:r>
            <a:r>
              <a:rPr lang="ru-RU" dirty="0">
                <a:cs typeface="Times New Roman" charset="0"/>
              </a:rPr>
              <a:t>Найдите величину угла</a:t>
            </a:r>
            <a:r>
              <a:rPr lang="ru-RU" i="1" dirty="0">
                <a:cs typeface="Times New Roman" charset="0"/>
              </a:rPr>
              <a:t> </a:t>
            </a:r>
            <a:r>
              <a:rPr lang="en-US" i="1" dirty="0">
                <a:cs typeface="Times New Roman" charset="0"/>
              </a:rPr>
              <a:t>AOB</a:t>
            </a:r>
            <a:r>
              <a:rPr lang="ru-RU" dirty="0">
                <a:cs typeface="Times New Roman" charset="0"/>
              </a:rPr>
              <a:t>, изображенного на </a:t>
            </a:r>
            <a:r>
              <a:rPr lang="ru-RU" dirty="0" smtClean="0">
                <a:cs typeface="Times New Roman" charset="0"/>
              </a:rPr>
              <a:t>рисунке</a:t>
            </a:r>
            <a:r>
              <a:rPr lang="ru-RU" dirty="0" smtClean="0"/>
              <a:t>.</a:t>
            </a:r>
            <a:endParaRPr lang="ru-RU" dirty="0"/>
          </a:p>
        </p:txBody>
      </p:sp>
      <p:pic>
        <p:nvPicPr>
          <p:cNvPr id="1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686" y="4037806"/>
            <a:ext cx="27781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886" y="3961606"/>
            <a:ext cx="27781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5445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t>3</a:t>
            </a:r>
            <a:r>
              <a:rPr lang="ru-RU" dirty="0" smtClean="0"/>
              <a:t>. </a:t>
            </a:r>
            <a:r>
              <a:rPr lang="ru-RU" dirty="0"/>
              <a:t>Изобразите углы, равные данным на рисунке. С помощью транспортира найдите их приближенную градусную величину.</a:t>
            </a:r>
          </a:p>
        </p:txBody>
      </p:sp>
      <p:sp>
        <p:nvSpPr>
          <p:cNvPr id="11" name="Text Box 4"/>
          <p:cNvSpPr txBox="1">
            <a:spLocks noChangeArrowheads="1"/>
          </p:cNvSpPr>
          <p:nvPr/>
        </p:nvSpPr>
        <p:spPr bwMode="auto">
          <a:xfrm>
            <a:off x="0" y="299695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dirty="0" smtClean="0"/>
              <a:t>4. </a:t>
            </a:r>
            <a:r>
              <a:rPr lang="ru-RU" dirty="0">
                <a:cs typeface="Times New Roman" charset="0"/>
              </a:rPr>
              <a:t>Луч </a:t>
            </a:r>
            <a:r>
              <a:rPr lang="ru-RU" i="1" dirty="0">
                <a:cs typeface="Times New Roman" charset="0"/>
              </a:rPr>
              <a:t>ОС</a:t>
            </a:r>
            <a:r>
              <a:rPr lang="ru-RU" dirty="0">
                <a:cs typeface="Times New Roman" charset="0"/>
              </a:rPr>
              <a:t> лежит внутри угла </a:t>
            </a:r>
            <a:r>
              <a:rPr lang="ru-RU" i="1" dirty="0">
                <a:cs typeface="Times New Roman" charset="0"/>
              </a:rPr>
              <a:t>АОВ</a:t>
            </a:r>
            <a:r>
              <a:rPr lang="ru-RU" dirty="0">
                <a:cs typeface="Times New Roman" charset="0"/>
              </a:rPr>
              <a:t>, равного 60</a:t>
            </a:r>
            <a:r>
              <a:rPr lang="ru-RU" baseline="30000" dirty="0">
                <a:cs typeface="Times New Roman" charset="0"/>
              </a:rPr>
              <a:t>о</a:t>
            </a:r>
            <a:r>
              <a:rPr lang="ru-RU" dirty="0">
                <a:cs typeface="Times New Roman" charset="0"/>
              </a:rPr>
              <a:t>. Найдите угол </a:t>
            </a:r>
            <a:r>
              <a:rPr lang="ru-RU" i="1" dirty="0">
                <a:cs typeface="Times New Roman" charset="0"/>
              </a:rPr>
              <a:t>АОС</a:t>
            </a:r>
            <a:r>
              <a:rPr lang="ru-RU" dirty="0">
                <a:cs typeface="Times New Roman" charset="0"/>
              </a:rPr>
              <a:t>, если он на 30</a:t>
            </a:r>
            <a:r>
              <a:rPr lang="ru-RU" baseline="30000" dirty="0">
                <a:cs typeface="Times New Roman" charset="0"/>
              </a:rPr>
              <a:t>о</a:t>
            </a:r>
            <a:r>
              <a:rPr lang="ru-RU" dirty="0">
                <a:cs typeface="Times New Roman" charset="0"/>
              </a:rPr>
              <a:t> больше угла </a:t>
            </a:r>
            <a:r>
              <a:rPr lang="ru-RU" i="1" dirty="0">
                <a:cs typeface="Times New Roman" charset="0"/>
              </a:rPr>
              <a:t>ВОС</a:t>
            </a:r>
            <a:r>
              <a:rPr lang="ru-RU" dirty="0">
                <a:cs typeface="Times New Roman" charset="0"/>
              </a:rPr>
              <a:t>.</a:t>
            </a:r>
            <a:endParaRPr lang="ru-RU" dirty="0"/>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5" y="871372"/>
            <a:ext cx="2005694" cy="197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891035"/>
            <a:ext cx="2002353" cy="196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7120" y="3827949"/>
            <a:ext cx="2053618" cy="182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28876" y="576410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ru-RU" dirty="0"/>
              <a:t>5</a:t>
            </a:r>
            <a:r>
              <a:rPr lang="ru-RU" dirty="0" smtClean="0"/>
              <a:t>. </a:t>
            </a:r>
            <a:r>
              <a:rPr lang="ru-RU" dirty="0">
                <a:cs typeface="Times New Roman" charset="0"/>
              </a:rPr>
              <a:t>Луч </a:t>
            </a:r>
            <a:r>
              <a:rPr lang="ru-RU" i="1" dirty="0">
                <a:cs typeface="Times New Roman" charset="0"/>
              </a:rPr>
              <a:t>ОС</a:t>
            </a:r>
            <a:r>
              <a:rPr lang="ru-RU" dirty="0">
                <a:cs typeface="Times New Roman" charset="0"/>
              </a:rPr>
              <a:t> лежит внутри угла </a:t>
            </a:r>
            <a:r>
              <a:rPr lang="ru-RU" i="1" dirty="0">
                <a:cs typeface="Times New Roman" charset="0"/>
              </a:rPr>
              <a:t>АОВ</a:t>
            </a:r>
            <a:r>
              <a:rPr lang="ru-RU" dirty="0">
                <a:cs typeface="Times New Roman" charset="0"/>
              </a:rPr>
              <a:t>, равного 45</a:t>
            </a:r>
            <a:r>
              <a:rPr lang="ru-RU" baseline="30000" dirty="0">
                <a:cs typeface="Times New Roman" charset="0"/>
              </a:rPr>
              <a:t>о</a:t>
            </a:r>
            <a:r>
              <a:rPr lang="ru-RU" dirty="0">
                <a:cs typeface="Times New Roman" charset="0"/>
              </a:rPr>
              <a:t>. Найдите угол </a:t>
            </a:r>
            <a:r>
              <a:rPr lang="ru-RU" i="1" dirty="0">
                <a:cs typeface="Times New Roman" charset="0"/>
              </a:rPr>
              <a:t>АОС</a:t>
            </a:r>
            <a:r>
              <a:rPr lang="ru-RU" dirty="0">
                <a:cs typeface="Times New Roman" charset="0"/>
              </a:rPr>
              <a:t>, если он в два раза больше угла </a:t>
            </a:r>
            <a:r>
              <a:rPr lang="ru-RU" i="1" dirty="0">
                <a:cs typeface="Times New Roman" charset="0"/>
              </a:rPr>
              <a:t>ВОС</a:t>
            </a:r>
            <a:r>
              <a:rPr lang="ru-RU" dirty="0">
                <a:cs typeface="Times New Roman" charset="0"/>
              </a:rPr>
              <a:t>.</a:t>
            </a:r>
            <a:endParaRPr lang="ru-RU" dirty="0"/>
          </a:p>
        </p:txBody>
      </p:sp>
    </p:spTree>
    <p:extLst>
      <p:ext uri="{BB962C8B-B14F-4D97-AF65-F5344CB8AC3E}">
        <p14:creationId xmlns:p14="http://schemas.microsoft.com/office/powerpoint/2010/main" val="1663551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6. Луч </a:t>
            </a:r>
            <a:r>
              <a:rPr lang="ru-RU" i="1" dirty="0">
                <a:cs typeface="Times New Roman" charset="0"/>
              </a:rPr>
              <a:t>ОС</a:t>
            </a:r>
            <a:r>
              <a:rPr lang="ru-RU" dirty="0">
                <a:cs typeface="Times New Roman" charset="0"/>
              </a:rPr>
              <a:t> лежит внутри угла </a:t>
            </a:r>
            <a:r>
              <a:rPr lang="ru-RU" i="1" dirty="0">
                <a:cs typeface="Times New Roman" charset="0"/>
              </a:rPr>
              <a:t>АОВ</a:t>
            </a:r>
            <a:r>
              <a:rPr lang="ru-RU" dirty="0">
                <a:cs typeface="Times New Roman" charset="0"/>
              </a:rPr>
              <a:t>, равного 120</a:t>
            </a:r>
            <a:r>
              <a:rPr lang="ru-RU" baseline="30000" dirty="0">
                <a:cs typeface="Times New Roman" charset="0"/>
              </a:rPr>
              <a:t>о</a:t>
            </a:r>
            <a:r>
              <a:rPr lang="ru-RU" dirty="0">
                <a:cs typeface="Times New Roman" charset="0"/>
              </a:rPr>
              <a:t>. Найдите угол </a:t>
            </a:r>
            <a:r>
              <a:rPr lang="ru-RU" i="1" dirty="0">
                <a:cs typeface="Times New Roman" charset="0"/>
              </a:rPr>
              <a:t>АОС</a:t>
            </a:r>
            <a:r>
              <a:rPr lang="ru-RU" dirty="0">
                <a:cs typeface="Times New Roman" charset="0"/>
              </a:rPr>
              <a:t>, если</a:t>
            </a:r>
            <a:r>
              <a:rPr lang="en-US" dirty="0">
                <a:cs typeface="Times New Roman" charset="0"/>
              </a:rPr>
              <a:t> </a:t>
            </a:r>
            <a:r>
              <a:rPr lang="ru-RU" dirty="0">
                <a:cs typeface="Times New Roman" charset="0"/>
              </a:rPr>
              <a:t>он  на 30</a:t>
            </a:r>
            <a:r>
              <a:rPr lang="ru-RU" baseline="30000" dirty="0">
                <a:cs typeface="Times New Roman" charset="0"/>
              </a:rPr>
              <a:t>о</a:t>
            </a:r>
            <a:r>
              <a:rPr lang="ru-RU" dirty="0">
                <a:cs typeface="Times New Roman" charset="0"/>
              </a:rPr>
              <a:t> меньше угла </a:t>
            </a:r>
            <a:r>
              <a:rPr lang="ru-RU" i="1" dirty="0">
                <a:cs typeface="Times New Roman" charset="0"/>
              </a:rPr>
              <a:t>ВОС</a:t>
            </a:r>
            <a:r>
              <a:rPr lang="ru-RU" dirty="0">
                <a:cs typeface="Times New Roman" charset="0"/>
              </a:rPr>
              <a:t>. </a:t>
            </a:r>
            <a:endParaRPr lang="en-US" dirty="0">
              <a:cs typeface="Times New Roman" charset="0"/>
            </a:endParaRPr>
          </a:p>
        </p:txBody>
      </p:sp>
      <p:pic>
        <p:nvPicPr>
          <p:cNvPr id="163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1" y="830997"/>
            <a:ext cx="2520280" cy="148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0" y="233491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7</a:t>
            </a:r>
            <a:r>
              <a:rPr lang="ru-RU" dirty="0" smtClean="0">
                <a:cs typeface="Times New Roman" charset="0"/>
              </a:rPr>
              <a:t>. </a:t>
            </a:r>
            <a:r>
              <a:rPr lang="ru-RU" dirty="0">
                <a:cs typeface="Times New Roman" charset="0"/>
              </a:rPr>
              <a:t>Луч </a:t>
            </a:r>
            <a:r>
              <a:rPr lang="ru-RU" i="1" dirty="0">
                <a:cs typeface="Times New Roman" charset="0"/>
              </a:rPr>
              <a:t>ОС</a:t>
            </a:r>
            <a:r>
              <a:rPr lang="ru-RU" dirty="0">
                <a:cs typeface="Times New Roman" charset="0"/>
              </a:rPr>
              <a:t> лежит внутри угла </a:t>
            </a:r>
            <a:r>
              <a:rPr lang="ru-RU" i="1" dirty="0">
                <a:cs typeface="Times New Roman" charset="0"/>
              </a:rPr>
              <a:t>АОВ</a:t>
            </a:r>
            <a:r>
              <a:rPr lang="ru-RU" dirty="0">
                <a:cs typeface="Times New Roman" charset="0"/>
              </a:rPr>
              <a:t>, равного 120</a:t>
            </a:r>
            <a:r>
              <a:rPr lang="ru-RU" baseline="30000" dirty="0">
                <a:cs typeface="Times New Roman" charset="0"/>
              </a:rPr>
              <a:t>о</a:t>
            </a:r>
            <a:r>
              <a:rPr lang="ru-RU" dirty="0">
                <a:cs typeface="Times New Roman" charset="0"/>
              </a:rPr>
              <a:t>. Найдите угол </a:t>
            </a:r>
            <a:r>
              <a:rPr lang="ru-RU" i="1" dirty="0">
                <a:cs typeface="Times New Roman" charset="0"/>
              </a:rPr>
              <a:t>ВОС</a:t>
            </a:r>
            <a:r>
              <a:rPr lang="ru-RU" dirty="0">
                <a:cs typeface="Times New Roman" charset="0"/>
              </a:rPr>
              <a:t>, если он  в три раза больше угла </a:t>
            </a:r>
            <a:r>
              <a:rPr lang="en-US" i="1" dirty="0">
                <a:cs typeface="Times New Roman" charset="0"/>
              </a:rPr>
              <a:t>A</a:t>
            </a:r>
            <a:r>
              <a:rPr lang="ru-RU" i="1" dirty="0">
                <a:cs typeface="Times New Roman" charset="0"/>
              </a:rPr>
              <a:t>ОС</a:t>
            </a:r>
            <a:r>
              <a:rPr lang="ru-RU" dirty="0">
                <a:cs typeface="Times New Roman" charset="0"/>
              </a:rPr>
              <a:t>.</a:t>
            </a:r>
            <a:r>
              <a:rPr lang="ru-RU" dirty="0" smtClean="0">
                <a:cs typeface="Times New Roman" charset="0"/>
              </a:rPr>
              <a:t> </a:t>
            </a:r>
            <a:endParaRPr lang="en-US" dirty="0">
              <a:cs typeface="Times New Roman" charset="0"/>
            </a:endParaRPr>
          </a:p>
        </p:txBody>
      </p:sp>
      <p:sp>
        <p:nvSpPr>
          <p:cNvPr id="8" name="Text Box 3"/>
          <p:cNvSpPr txBox="1">
            <a:spLocks noChangeArrowheads="1"/>
          </p:cNvSpPr>
          <p:nvPr/>
        </p:nvSpPr>
        <p:spPr bwMode="auto">
          <a:xfrm>
            <a:off x="0" y="318011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8. </a:t>
            </a:r>
            <a:r>
              <a:rPr lang="ru-RU" dirty="0">
                <a:cs typeface="Times New Roman" charset="0"/>
              </a:rPr>
              <a:t>Угол </a:t>
            </a:r>
            <a:r>
              <a:rPr lang="en-US" i="1" dirty="0">
                <a:cs typeface="Times New Roman" charset="0"/>
              </a:rPr>
              <a:t>AOB</a:t>
            </a:r>
            <a:r>
              <a:rPr lang="ru-RU" dirty="0">
                <a:cs typeface="Times New Roman" charset="0"/>
              </a:rPr>
              <a:t> равен 38</a:t>
            </a:r>
            <a:r>
              <a:rPr lang="ru-RU" baseline="30000" dirty="0">
                <a:cs typeface="Times New Roman" charset="0"/>
              </a:rPr>
              <a:t>о</a:t>
            </a:r>
            <a:r>
              <a:rPr lang="ru-RU" dirty="0">
                <a:cs typeface="Times New Roman" charset="0"/>
              </a:rPr>
              <a:t>.  Чему равен смежный с ним  угол?</a:t>
            </a:r>
            <a:r>
              <a:rPr lang="ru-RU" dirty="0" smtClean="0">
                <a:cs typeface="Times New Roman" charset="0"/>
              </a:rPr>
              <a:t> </a:t>
            </a:r>
            <a:endParaRPr lang="en-US" dirty="0">
              <a:cs typeface="Times New Roman" charset="0"/>
            </a:endParaRPr>
          </a:p>
        </p:txBody>
      </p:sp>
      <p:sp>
        <p:nvSpPr>
          <p:cNvPr id="9" name="Text Box 3"/>
          <p:cNvSpPr txBox="1">
            <a:spLocks noChangeArrowheads="1"/>
          </p:cNvSpPr>
          <p:nvPr/>
        </p:nvSpPr>
        <p:spPr bwMode="auto">
          <a:xfrm>
            <a:off x="0" y="364178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a:cs typeface="Times New Roman" charset="0"/>
              </a:rPr>
              <a:t>9</a:t>
            </a:r>
            <a:r>
              <a:rPr lang="ru-RU" dirty="0" smtClean="0">
                <a:cs typeface="Times New Roman" charset="0"/>
              </a:rPr>
              <a:t>. </a:t>
            </a:r>
            <a:r>
              <a:rPr lang="ru-RU" dirty="0">
                <a:cs typeface="Times New Roman" charset="0"/>
              </a:rPr>
              <a:t>Один из смежных углов на 45</a:t>
            </a:r>
            <a:r>
              <a:rPr lang="ru-RU" baseline="30000" dirty="0"/>
              <a:t>о</a:t>
            </a:r>
            <a:r>
              <a:rPr lang="en-US" baseline="30000" dirty="0">
                <a:cs typeface="Times New Roman" charset="0"/>
              </a:rPr>
              <a:t> </a:t>
            </a:r>
            <a:r>
              <a:rPr lang="ru-RU" dirty="0">
                <a:cs typeface="Times New Roman" charset="0"/>
              </a:rPr>
              <a:t> меньше другого. Найдите эти углы.</a:t>
            </a:r>
            <a:r>
              <a:rPr lang="ru-RU" dirty="0" smtClean="0">
                <a:cs typeface="Times New Roman" charset="0"/>
              </a:rPr>
              <a:t> </a:t>
            </a:r>
            <a:endParaRPr lang="en-US" dirty="0">
              <a:cs typeface="Times New Roman" charset="0"/>
            </a:endParaRPr>
          </a:p>
        </p:txBody>
      </p:sp>
      <p:sp>
        <p:nvSpPr>
          <p:cNvPr id="10" name="Text Box 3"/>
          <p:cNvSpPr txBox="1">
            <a:spLocks noChangeArrowheads="1"/>
          </p:cNvSpPr>
          <p:nvPr/>
        </p:nvSpPr>
        <p:spPr bwMode="auto">
          <a:xfrm>
            <a:off x="0" y="447277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10. </a:t>
            </a:r>
            <a:r>
              <a:rPr lang="ru-RU" dirty="0">
                <a:cs typeface="Times New Roman" charset="0"/>
              </a:rPr>
              <a:t>Найдите смежные углы, если один из них в два раза больше другого.</a:t>
            </a:r>
            <a:r>
              <a:rPr lang="ru-RU" dirty="0" smtClean="0">
                <a:cs typeface="Times New Roman" charset="0"/>
              </a:rPr>
              <a:t> </a:t>
            </a:r>
            <a:endParaRPr lang="en-US" dirty="0">
              <a:cs typeface="Times New Roman" charset="0"/>
            </a:endParaRPr>
          </a:p>
        </p:txBody>
      </p:sp>
      <p:sp>
        <p:nvSpPr>
          <p:cNvPr id="11" name="Text Box 3"/>
          <p:cNvSpPr txBox="1">
            <a:spLocks noChangeArrowheads="1"/>
          </p:cNvSpPr>
          <p:nvPr/>
        </p:nvSpPr>
        <p:spPr bwMode="auto">
          <a:xfrm>
            <a:off x="0" y="530377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11. </a:t>
            </a:r>
            <a:r>
              <a:rPr lang="ru-RU" dirty="0">
                <a:cs typeface="Times New Roman" charset="0"/>
              </a:rPr>
              <a:t>Один из углов, которые получаются при пересечении двух прямых, равен 30</a:t>
            </a:r>
            <a:r>
              <a:rPr lang="ru-RU" baseline="30000" dirty="0"/>
              <a:t>о</a:t>
            </a:r>
            <a:r>
              <a:rPr lang="ru-RU" dirty="0">
                <a:cs typeface="Times New Roman" charset="0"/>
              </a:rPr>
              <a:t>. Чему равны остальные углы?</a:t>
            </a:r>
            <a:r>
              <a:rPr lang="ru-RU" dirty="0" smtClean="0">
                <a:cs typeface="Times New Roman" charset="0"/>
              </a:rPr>
              <a:t> </a:t>
            </a:r>
            <a:endParaRPr lang="en-US" dirty="0">
              <a:cs typeface="Times New Roman" charset="0"/>
            </a:endParaRPr>
          </a:p>
        </p:txBody>
      </p:sp>
      <p:sp>
        <p:nvSpPr>
          <p:cNvPr id="12" name="Text Box 3"/>
          <p:cNvSpPr txBox="1">
            <a:spLocks noChangeArrowheads="1"/>
          </p:cNvSpPr>
          <p:nvPr/>
        </p:nvSpPr>
        <p:spPr bwMode="auto">
          <a:xfrm>
            <a:off x="0" y="602700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12. </a:t>
            </a:r>
            <a:r>
              <a:rPr lang="ru-RU" dirty="0">
                <a:cs typeface="Times New Roman" charset="0"/>
              </a:rPr>
              <a:t>Сумма трех углов, образованных при пересечении двух прямых, равна 306</a:t>
            </a:r>
            <a:r>
              <a:rPr lang="ru-RU" baseline="30000" dirty="0">
                <a:cs typeface="Times New Roman" charset="0"/>
              </a:rPr>
              <a:t>о</a:t>
            </a:r>
            <a:r>
              <a:rPr lang="ru-RU" dirty="0">
                <a:cs typeface="Times New Roman" charset="0"/>
              </a:rPr>
              <a:t>. Найдите больший из них.</a:t>
            </a:r>
            <a:endParaRPr lang="en-US" dirty="0">
              <a:cs typeface="Times New Roman" charset="0"/>
            </a:endParaRPr>
          </a:p>
        </p:txBody>
      </p:sp>
    </p:spTree>
    <p:extLst>
      <p:ext uri="{BB962C8B-B14F-4D97-AF65-F5344CB8AC3E}">
        <p14:creationId xmlns:p14="http://schemas.microsoft.com/office/powerpoint/2010/main" val="2887619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13. </a:t>
            </a:r>
            <a:r>
              <a:rPr lang="ru-RU" dirty="0"/>
              <a:t>Колесо имеет: а) 10 спиц; б) 12 </a:t>
            </a:r>
            <a:r>
              <a:rPr lang="ru-RU" dirty="0" smtClean="0"/>
              <a:t>спиц. </a:t>
            </a:r>
            <a:r>
              <a:rPr lang="ru-RU" dirty="0"/>
              <a:t>Найдите величину угла (в градусах), который образуют две соседние спицы.</a:t>
            </a:r>
          </a:p>
        </p:txBody>
      </p:sp>
      <p:sp>
        <p:nvSpPr>
          <p:cNvPr id="7" name="Text Box 3"/>
          <p:cNvSpPr txBox="1">
            <a:spLocks noChangeArrowheads="1"/>
          </p:cNvSpPr>
          <p:nvPr/>
        </p:nvSpPr>
        <p:spPr bwMode="auto">
          <a:xfrm>
            <a:off x="0" y="323028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14. </a:t>
            </a:r>
            <a:r>
              <a:rPr lang="ru-RU" dirty="0"/>
              <a:t>Колесо имеет: а) 18 спиц; б) 20 </a:t>
            </a:r>
            <a:r>
              <a:rPr lang="ru-RU" dirty="0" smtClean="0"/>
              <a:t>спиц. </a:t>
            </a:r>
            <a:r>
              <a:rPr lang="ru-RU" dirty="0"/>
              <a:t>Найдите величину угла (в градусах), который образуют две соседние спицы.</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039" y="839280"/>
            <a:ext cx="4583856" cy="23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643" y="4180443"/>
            <a:ext cx="4542581" cy="248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0807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9728" y="1435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15. Сколько </a:t>
            </a:r>
            <a:r>
              <a:rPr lang="ru-RU" dirty="0">
                <a:cs typeface="Times New Roman" charset="0"/>
              </a:rPr>
              <a:t>спиц в колесе, если углы между соседними спицами равны 18</a:t>
            </a:r>
            <a:r>
              <a:rPr lang="ru-RU" baseline="30000" dirty="0">
                <a:cs typeface="Times New Roman" charset="0"/>
              </a:rPr>
              <a:t>о</a:t>
            </a:r>
            <a:r>
              <a:rPr lang="ru-RU" dirty="0">
                <a:cs typeface="Times New Roman" charset="0"/>
              </a:rPr>
              <a:t>? </a:t>
            </a:r>
          </a:p>
        </p:txBody>
      </p:sp>
      <p:sp>
        <p:nvSpPr>
          <p:cNvPr id="9" name="Text Box 3"/>
          <p:cNvSpPr txBox="1">
            <a:spLocks noChangeArrowheads="1"/>
          </p:cNvSpPr>
          <p:nvPr/>
        </p:nvSpPr>
        <p:spPr bwMode="auto">
          <a:xfrm>
            <a:off x="0" y="87796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16. </a:t>
            </a:r>
            <a:r>
              <a:rPr lang="ru-RU" dirty="0"/>
              <a:t>На сколько градусов повернётся минутная стрелка за: а) 10 мин; б) 20 мин; в) 30 мин; г) 40 мин?</a:t>
            </a:r>
            <a:endParaRPr lang="ru-RU" dirty="0">
              <a:cs typeface="Times New Roman" charset="0"/>
            </a:endParaRPr>
          </a:p>
        </p:txBody>
      </p:sp>
      <p:sp>
        <p:nvSpPr>
          <p:cNvPr id="10" name="Text Box 3"/>
          <p:cNvSpPr txBox="1">
            <a:spLocks noChangeArrowheads="1"/>
          </p:cNvSpPr>
          <p:nvPr/>
        </p:nvSpPr>
        <p:spPr bwMode="auto">
          <a:xfrm>
            <a:off x="0" y="1657089"/>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17. </a:t>
            </a:r>
            <a:r>
              <a:rPr lang="ru-RU" dirty="0" smtClean="0"/>
              <a:t>На </a:t>
            </a:r>
            <a:r>
              <a:rPr lang="ru-RU" dirty="0"/>
              <a:t>сколько градусов повернётся часовая стрелка за: а) 1 ч; б) 30 мин; в) 20 мин; г) 10 мин?</a:t>
            </a:r>
            <a:endParaRPr lang="ru-RU" dirty="0">
              <a:cs typeface="Times New Roman" charset="0"/>
            </a:endParaRPr>
          </a:p>
        </p:txBody>
      </p:sp>
      <p:sp>
        <p:nvSpPr>
          <p:cNvPr id="11" name="Text Box 3"/>
          <p:cNvSpPr txBox="1">
            <a:spLocks noChangeArrowheads="1"/>
          </p:cNvSpPr>
          <p:nvPr/>
        </p:nvSpPr>
        <p:spPr bwMode="auto">
          <a:xfrm>
            <a:off x="0" y="237069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18. </a:t>
            </a:r>
            <a:r>
              <a:rPr lang="ru-RU" dirty="0"/>
              <a:t>Какой угол образуют часовая и минутная стрелки в 2 ч 20 мин</a:t>
            </a:r>
            <a:r>
              <a:rPr lang="ru-RU" dirty="0">
                <a:cs typeface="Times New Roman" charset="0"/>
              </a:rPr>
              <a:t>?</a:t>
            </a:r>
          </a:p>
        </p:txBody>
      </p:sp>
      <p:sp>
        <p:nvSpPr>
          <p:cNvPr id="12" name="Text Box 3"/>
          <p:cNvSpPr txBox="1">
            <a:spLocks noChangeArrowheads="1"/>
          </p:cNvSpPr>
          <p:nvPr/>
        </p:nvSpPr>
        <p:spPr bwMode="auto">
          <a:xfrm>
            <a:off x="-20155" y="283989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19. </a:t>
            </a:r>
            <a:r>
              <a:rPr lang="ru-RU" dirty="0"/>
              <a:t>Маленькое зубчатое колесо повернулось по часовой стрелке на 360</a:t>
            </a:r>
            <a:r>
              <a:rPr lang="ru-RU" baseline="30000" dirty="0"/>
              <a:t>о</a:t>
            </a:r>
            <a:r>
              <a:rPr lang="ru-RU" dirty="0"/>
              <a:t>. На сколько градусов и в какую сторону повернется сцепленное с ним большое зубчатое колесо</a:t>
            </a:r>
            <a:r>
              <a:rPr lang="ru-RU" dirty="0">
                <a:cs typeface="Times New Roman" charset="0"/>
              </a:rPr>
              <a:t>?</a:t>
            </a: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137680"/>
            <a:ext cx="29178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9685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0" y="1166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20. На </a:t>
            </a:r>
            <a:r>
              <a:rPr lang="ru-RU" dirty="0">
                <a:cs typeface="Times New Roman" charset="0"/>
              </a:rPr>
              <a:t>сколько градусов повернется Земля вокруг своей оси за 8 часов? </a:t>
            </a:r>
          </a:p>
        </p:txBody>
      </p:sp>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836712"/>
            <a:ext cx="2088232" cy="20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0" y="299695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21. </a:t>
            </a:r>
            <a:r>
              <a:rPr lang="ru-RU" dirty="0">
                <a:cs typeface="Times New Roman" charset="0"/>
              </a:rPr>
              <a:t>За сколько часов Земля повернется вокруг своей оси на 90</a:t>
            </a:r>
            <a:r>
              <a:rPr lang="ru-RU" baseline="30000" dirty="0">
                <a:cs typeface="Times New Roman" charset="0"/>
              </a:rPr>
              <a:t>о</a:t>
            </a:r>
            <a:r>
              <a:rPr lang="ru-RU" dirty="0">
                <a:cs typeface="Times New Roman" charset="0"/>
              </a:rPr>
              <a:t>? </a:t>
            </a:r>
          </a:p>
        </p:txBody>
      </p:sp>
      <p:sp>
        <p:nvSpPr>
          <p:cNvPr id="8" name="Text Box 3"/>
          <p:cNvSpPr txBox="1">
            <a:spLocks noChangeArrowheads="1"/>
          </p:cNvSpPr>
          <p:nvPr/>
        </p:nvSpPr>
        <p:spPr bwMode="auto">
          <a:xfrm>
            <a:off x="0" y="348481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22. </a:t>
            </a:r>
            <a:r>
              <a:rPr lang="ru-RU" dirty="0"/>
              <a:t>Под каким углом виден наблюдателю с Земли диск Солнца? Укажите примерную градусную величину этого угла.</a:t>
            </a:r>
            <a:endParaRPr lang="ru-RU" dirty="0">
              <a:cs typeface="Times New Roman" charset="0"/>
            </a:endParaRPr>
          </a:p>
        </p:txBody>
      </p:sp>
      <p:sp>
        <p:nvSpPr>
          <p:cNvPr id="9" name="Text Box 3"/>
          <p:cNvSpPr txBox="1">
            <a:spLocks noChangeArrowheads="1"/>
          </p:cNvSpPr>
          <p:nvPr/>
        </p:nvSpPr>
        <p:spPr bwMode="auto">
          <a:xfrm>
            <a:off x="0" y="438781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spcBef>
                <a:spcPct val="50000"/>
              </a:spcBef>
            </a:pPr>
            <a:r>
              <a:rPr lang="ru-RU" dirty="0" smtClean="0">
                <a:cs typeface="Times New Roman" charset="0"/>
              </a:rPr>
              <a:t>23. </a:t>
            </a:r>
            <a:r>
              <a:rPr lang="ru-RU" dirty="0"/>
              <a:t>Под каким углом виден наблюдателю с Земли диск Луны? Укажите примерную градусную величину этого угла.</a:t>
            </a:r>
            <a:endParaRPr lang="ru-RU" dirty="0">
              <a:cs typeface="Times New Roman" charset="0"/>
            </a:endParaRPr>
          </a:p>
        </p:txBody>
      </p:sp>
    </p:spTree>
    <p:extLst>
      <p:ext uri="{BB962C8B-B14F-4D97-AF65-F5344CB8AC3E}">
        <p14:creationId xmlns:p14="http://schemas.microsoft.com/office/powerpoint/2010/main" val="4290131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026"/>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Рабочие тетради для </a:t>
            </a:r>
            <a:r>
              <a:rPr lang="ru-RU" dirty="0" smtClean="0"/>
              <a:t>7–9 </a:t>
            </a:r>
            <a:r>
              <a:rPr lang="ru-RU" dirty="0"/>
              <a:t>и </a:t>
            </a:r>
            <a:r>
              <a:rPr lang="ru-RU" dirty="0" smtClean="0"/>
              <a:t>10–11 </a:t>
            </a:r>
            <a:r>
              <a:rPr lang="ru-RU" dirty="0"/>
              <a:t>классов</a:t>
            </a:r>
            <a:endParaRPr lang="ru-RU" sz="1800" dirty="0"/>
          </a:p>
        </p:txBody>
      </p:sp>
      <p:graphicFrame>
        <p:nvGraphicFramePr>
          <p:cNvPr id="57348" name="Object 1028"/>
          <p:cNvGraphicFramePr>
            <a:graphicFrameLocks noChangeAspect="1"/>
          </p:cNvGraphicFramePr>
          <p:nvPr/>
        </p:nvGraphicFramePr>
        <p:xfrm>
          <a:off x="2438400" y="3733800"/>
          <a:ext cx="4419600" cy="2922588"/>
        </p:xfrm>
        <a:graphic>
          <a:graphicData uri="http://schemas.openxmlformats.org/presentationml/2006/ole">
            <mc:AlternateContent xmlns:mc="http://schemas.openxmlformats.org/markup-compatibility/2006">
              <mc:Choice xmlns:v="urn:schemas-microsoft-com:vml" Requires="v">
                <p:oleObj spid="_x0000_s1090" name="Точечный рисунок" r:id="rId3" imgW="4105848" imgH="2715004" progId="PBrush">
                  <p:embed/>
                </p:oleObj>
              </mc:Choice>
              <mc:Fallback>
                <p:oleObj name="Точечный рисунок" r:id="rId3" imgW="4105848" imgH="271500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733800"/>
                        <a:ext cx="4419600" cy="29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49" name="Object 1029"/>
          <p:cNvGraphicFramePr>
            <a:graphicFrameLocks noChangeAspect="1"/>
          </p:cNvGraphicFramePr>
          <p:nvPr/>
        </p:nvGraphicFramePr>
        <p:xfrm>
          <a:off x="152400" y="838200"/>
          <a:ext cx="2312988" cy="2708275"/>
        </p:xfrm>
        <a:graphic>
          <a:graphicData uri="http://schemas.openxmlformats.org/presentationml/2006/ole">
            <mc:AlternateContent xmlns:mc="http://schemas.openxmlformats.org/markup-compatibility/2006">
              <mc:Choice xmlns:v="urn:schemas-microsoft-com:vml" Requires="v">
                <p:oleObj spid="_x0000_s1091" name="Точечный рисунок" r:id="rId5" imgW="2114845" imgH="2476190" progId="PBrush">
                  <p:embed/>
                </p:oleObj>
              </mc:Choice>
              <mc:Fallback>
                <p:oleObj name="Точечный рисунок" r:id="rId5" imgW="2114845" imgH="2476190"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2312988"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350" name="Picture 1030" descr="C:\Documents and Settings\Администратор\Мои документы\PICTURE\jpg\Тетрадь8а.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1031" descr="C:\Documents and Settings\Администратор\Мои документы\PICTURE\jpg\Тетрадь8б.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5" name="Picture 1035" descr="C:\Documents and Settings\Администратор\Мои документы\PICTURE\jpg\Тетрадь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838200"/>
            <a:ext cx="2020888"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6592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26801"/>
            <a:ext cx="9163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ru-RU" dirty="0" smtClean="0">
                <a:solidFill>
                  <a:srgbClr val="FF0000"/>
                </a:solidFill>
                <a:cs typeface="Times New Roman" pitchFamily="18" charset="0"/>
              </a:rPr>
              <a:t>Равенство треугольников</a:t>
            </a:r>
            <a:endParaRPr lang="ru-RU" dirty="0"/>
          </a:p>
        </p:txBody>
      </p:sp>
      <p:pic>
        <p:nvPicPr>
          <p:cNvPr id="2" name="Рисунок 1"/>
          <p:cNvPicPr>
            <a:picLocks noChangeAspect="1"/>
          </p:cNvPicPr>
          <p:nvPr/>
        </p:nvPicPr>
        <p:blipFill>
          <a:blip r:embed="rId3"/>
          <a:stretch>
            <a:fillRect/>
          </a:stretch>
        </p:blipFill>
        <p:spPr>
          <a:xfrm>
            <a:off x="924128" y="488466"/>
            <a:ext cx="7315200" cy="1657350"/>
          </a:xfrm>
          <a:prstGeom prst="rect">
            <a:avLst/>
          </a:prstGeom>
        </p:spPr>
      </p:pic>
      <p:pic>
        <p:nvPicPr>
          <p:cNvPr id="3" name="Рисунок 2"/>
          <p:cNvPicPr>
            <a:picLocks noChangeAspect="1"/>
          </p:cNvPicPr>
          <p:nvPr/>
        </p:nvPicPr>
        <p:blipFill>
          <a:blip r:embed="rId4"/>
          <a:stretch>
            <a:fillRect/>
          </a:stretch>
        </p:blipFill>
        <p:spPr>
          <a:xfrm>
            <a:off x="924128" y="2139753"/>
            <a:ext cx="7200900" cy="3514725"/>
          </a:xfrm>
          <a:prstGeom prst="rect">
            <a:avLst/>
          </a:prstGeom>
        </p:spPr>
      </p:pic>
      <p:pic>
        <p:nvPicPr>
          <p:cNvPr id="4" name="Рисунок 3"/>
          <p:cNvPicPr>
            <a:picLocks noChangeAspect="1"/>
          </p:cNvPicPr>
          <p:nvPr/>
        </p:nvPicPr>
        <p:blipFill>
          <a:blip r:embed="rId5"/>
          <a:stretch>
            <a:fillRect/>
          </a:stretch>
        </p:blipFill>
        <p:spPr>
          <a:xfrm>
            <a:off x="924128" y="5619965"/>
            <a:ext cx="7343775" cy="933450"/>
          </a:xfrm>
          <a:prstGeom prst="rect">
            <a:avLst/>
          </a:prstGeom>
        </p:spPr>
      </p:pic>
    </p:spTree>
    <p:extLst>
      <p:ext uri="{BB962C8B-B14F-4D97-AF65-F5344CB8AC3E}">
        <p14:creationId xmlns:p14="http://schemas.microsoft.com/office/powerpoint/2010/main" val="36111347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971601" y="260647"/>
            <a:ext cx="7630400" cy="1441067"/>
          </a:xfrm>
          <a:prstGeom prst="rect">
            <a:avLst/>
          </a:prstGeom>
        </p:spPr>
      </p:pic>
      <p:pic>
        <p:nvPicPr>
          <p:cNvPr id="6" name="Рисунок 5"/>
          <p:cNvPicPr>
            <a:picLocks noChangeAspect="1"/>
          </p:cNvPicPr>
          <p:nvPr/>
        </p:nvPicPr>
        <p:blipFill>
          <a:blip r:embed="rId4"/>
          <a:stretch>
            <a:fillRect/>
          </a:stretch>
        </p:blipFill>
        <p:spPr>
          <a:xfrm>
            <a:off x="897189" y="1844824"/>
            <a:ext cx="7779223" cy="3931890"/>
          </a:xfrm>
          <a:prstGeom prst="rect">
            <a:avLst/>
          </a:prstGeom>
        </p:spPr>
      </p:pic>
    </p:spTree>
    <p:extLst>
      <p:ext uri="{BB962C8B-B14F-4D97-AF65-F5344CB8AC3E}">
        <p14:creationId xmlns:p14="http://schemas.microsoft.com/office/powerpoint/2010/main" val="14915178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51520" y="188640"/>
            <a:ext cx="5271736" cy="2819056"/>
          </a:xfrm>
          <a:prstGeom prst="rect">
            <a:avLst/>
          </a:prstGeom>
        </p:spPr>
      </p:pic>
      <p:pic>
        <p:nvPicPr>
          <p:cNvPr id="3" name="Рисунок 2"/>
          <p:cNvPicPr>
            <a:picLocks noChangeAspect="1"/>
          </p:cNvPicPr>
          <p:nvPr/>
        </p:nvPicPr>
        <p:blipFill>
          <a:blip r:embed="rId4"/>
          <a:stretch>
            <a:fillRect/>
          </a:stretch>
        </p:blipFill>
        <p:spPr>
          <a:xfrm>
            <a:off x="5433126" y="221021"/>
            <a:ext cx="3704828" cy="2786675"/>
          </a:xfrm>
          <a:prstGeom prst="rect">
            <a:avLst/>
          </a:prstGeom>
        </p:spPr>
      </p:pic>
      <p:pic>
        <p:nvPicPr>
          <p:cNvPr id="4" name="Рисунок 3"/>
          <p:cNvPicPr>
            <a:picLocks noChangeAspect="1"/>
          </p:cNvPicPr>
          <p:nvPr/>
        </p:nvPicPr>
        <p:blipFill>
          <a:blip r:embed="rId5"/>
          <a:stretch>
            <a:fillRect/>
          </a:stretch>
        </p:blipFill>
        <p:spPr>
          <a:xfrm>
            <a:off x="264930" y="2827064"/>
            <a:ext cx="5258326" cy="2664488"/>
          </a:xfrm>
          <a:prstGeom prst="rect">
            <a:avLst/>
          </a:prstGeom>
        </p:spPr>
      </p:pic>
      <p:pic>
        <p:nvPicPr>
          <p:cNvPr id="7" name="Рисунок 6"/>
          <p:cNvPicPr>
            <a:picLocks noChangeAspect="1"/>
          </p:cNvPicPr>
          <p:nvPr/>
        </p:nvPicPr>
        <p:blipFill>
          <a:blip r:embed="rId6"/>
          <a:stretch>
            <a:fillRect/>
          </a:stretch>
        </p:blipFill>
        <p:spPr>
          <a:xfrm>
            <a:off x="5580112" y="3284985"/>
            <a:ext cx="3557842" cy="2376320"/>
          </a:xfrm>
          <a:prstGeom prst="rect">
            <a:avLst/>
          </a:prstGeom>
        </p:spPr>
      </p:pic>
      <p:pic>
        <p:nvPicPr>
          <p:cNvPr id="8" name="Рисунок 7"/>
          <p:cNvPicPr>
            <a:picLocks noChangeAspect="1"/>
          </p:cNvPicPr>
          <p:nvPr/>
        </p:nvPicPr>
        <p:blipFill>
          <a:blip r:embed="rId7"/>
          <a:stretch>
            <a:fillRect/>
          </a:stretch>
        </p:blipFill>
        <p:spPr>
          <a:xfrm>
            <a:off x="243647" y="5465558"/>
            <a:ext cx="5336465" cy="493371"/>
          </a:xfrm>
          <a:prstGeom prst="rect">
            <a:avLst/>
          </a:prstGeom>
        </p:spPr>
      </p:pic>
    </p:spTree>
    <p:extLst>
      <p:ext uri="{BB962C8B-B14F-4D97-AF65-F5344CB8AC3E}">
        <p14:creationId xmlns:p14="http://schemas.microsoft.com/office/powerpoint/2010/main" val="2941469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07504" y="210820"/>
            <a:ext cx="4410366" cy="6048796"/>
          </a:xfrm>
          <a:prstGeom prst="rect">
            <a:avLst/>
          </a:prstGeom>
        </p:spPr>
      </p:pic>
      <p:pic>
        <p:nvPicPr>
          <p:cNvPr id="6" name="Рисунок 5"/>
          <p:cNvPicPr>
            <a:picLocks noChangeAspect="1"/>
          </p:cNvPicPr>
          <p:nvPr/>
        </p:nvPicPr>
        <p:blipFill>
          <a:blip r:embed="rId4"/>
          <a:stretch>
            <a:fillRect/>
          </a:stretch>
        </p:blipFill>
        <p:spPr>
          <a:xfrm>
            <a:off x="4661502" y="260648"/>
            <a:ext cx="4482498" cy="5976664"/>
          </a:xfrm>
          <a:prstGeom prst="rect">
            <a:avLst/>
          </a:prstGeom>
        </p:spPr>
      </p:pic>
    </p:spTree>
    <p:extLst>
      <p:ext uri="{BB962C8B-B14F-4D97-AF65-F5344CB8AC3E}">
        <p14:creationId xmlns:p14="http://schemas.microsoft.com/office/powerpoint/2010/main" val="16534550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043608" y="116632"/>
            <a:ext cx="7048500" cy="3143250"/>
          </a:xfrm>
          <a:prstGeom prst="rect">
            <a:avLst/>
          </a:prstGeom>
        </p:spPr>
      </p:pic>
      <p:pic>
        <p:nvPicPr>
          <p:cNvPr id="4" name="Рисунок 3"/>
          <p:cNvPicPr>
            <a:picLocks noChangeAspect="1"/>
          </p:cNvPicPr>
          <p:nvPr/>
        </p:nvPicPr>
        <p:blipFill>
          <a:blip r:embed="rId4"/>
          <a:stretch>
            <a:fillRect/>
          </a:stretch>
        </p:blipFill>
        <p:spPr>
          <a:xfrm>
            <a:off x="971245" y="3933056"/>
            <a:ext cx="7086600" cy="2543175"/>
          </a:xfrm>
          <a:prstGeom prst="rect">
            <a:avLst/>
          </a:prstGeom>
        </p:spPr>
      </p:pic>
      <p:pic>
        <p:nvPicPr>
          <p:cNvPr id="7" name="Рисунок 6"/>
          <p:cNvPicPr>
            <a:picLocks noChangeAspect="1"/>
          </p:cNvPicPr>
          <p:nvPr/>
        </p:nvPicPr>
        <p:blipFill>
          <a:blip r:embed="rId5"/>
          <a:stretch>
            <a:fillRect/>
          </a:stretch>
        </p:blipFill>
        <p:spPr>
          <a:xfrm>
            <a:off x="5534161" y="3247539"/>
            <a:ext cx="2495550" cy="1933575"/>
          </a:xfrm>
          <a:prstGeom prst="rect">
            <a:avLst/>
          </a:prstGeom>
        </p:spPr>
      </p:pic>
    </p:spTree>
    <p:extLst>
      <p:ext uri="{BB962C8B-B14F-4D97-AF65-F5344CB8AC3E}">
        <p14:creationId xmlns:p14="http://schemas.microsoft.com/office/powerpoint/2010/main" val="38024652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827584" y="116632"/>
            <a:ext cx="7019925" cy="4838700"/>
          </a:xfrm>
          <a:prstGeom prst="rect">
            <a:avLst/>
          </a:prstGeom>
        </p:spPr>
      </p:pic>
      <p:pic>
        <p:nvPicPr>
          <p:cNvPr id="5" name="Рисунок 4"/>
          <p:cNvPicPr>
            <a:picLocks noChangeAspect="1"/>
          </p:cNvPicPr>
          <p:nvPr/>
        </p:nvPicPr>
        <p:blipFill>
          <a:blip r:embed="rId4"/>
          <a:stretch>
            <a:fillRect/>
          </a:stretch>
        </p:blipFill>
        <p:spPr>
          <a:xfrm>
            <a:off x="755576" y="5013176"/>
            <a:ext cx="7048500" cy="1514475"/>
          </a:xfrm>
          <a:prstGeom prst="rect">
            <a:avLst/>
          </a:prstGeom>
        </p:spPr>
      </p:pic>
    </p:spTree>
    <p:extLst>
      <p:ext uri="{BB962C8B-B14F-4D97-AF65-F5344CB8AC3E}">
        <p14:creationId xmlns:p14="http://schemas.microsoft.com/office/powerpoint/2010/main" val="38922385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57200"/>
            <a:ext cx="9144000" cy="2629818"/>
            <a:chOff x="0" y="457200"/>
            <a:chExt cx="9144000" cy="2629818"/>
          </a:xfrm>
        </p:grpSpPr>
        <p:sp>
          <p:nvSpPr>
            <p:cNvPr id="2050" name="Text Box 3"/>
            <p:cNvSpPr txBox="1">
              <a:spLocks noChangeArrowheads="1"/>
            </p:cNvSpPr>
            <p:nvPr/>
          </p:nvSpPr>
          <p:spPr bwMode="auto">
            <a:xfrm>
              <a:off x="0" y="4572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a:t>	</a:t>
              </a:r>
              <a:r>
                <a:rPr lang="ru-RU" sz="2000" dirty="0" smtClean="0"/>
                <a:t>1. Докажите</a:t>
              </a:r>
              <a:r>
                <a:rPr lang="ru-RU" sz="2000" dirty="0"/>
                <a:t>, что если</a:t>
              </a:r>
              <a:r>
                <a:rPr lang="ru-RU" sz="2000" dirty="0">
                  <a:cs typeface="Times New Roman" pitchFamily="18" charset="0"/>
                </a:rPr>
                <a:t> в треугольниках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a:t>
              </a:r>
              <a:r>
                <a:rPr lang="en-US" sz="2000" i="1" dirty="0">
                  <a:cs typeface="Times New Roman" pitchFamily="18" charset="0"/>
                </a:rPr>
                <a:t>AB</a:t>
              </a:r>
              <a:r>
                <a:rPr lang="ru-RU" sz="2000" i="1" dirty="0">
                  <a:cs typeface="Times New Roman" pitchFamily="18" charset="0"/>
                </a:rPr>
                <a:t> =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ru-RU" sz="2000" dirty="0">
                  <a:cs typeface="Times New Roman" pitchFamily="18" charset="0"/>
                </a:rPr>
                <a:t>, </a:t>
              </a:r>
              <a:r>
                <a:rPr lang="en-US" sz="2000" i="1" dirty="0">
                  <a:cs typeface="Times New Roman" pitchFamily="18" charset="0"/>
                </a:rPr>
                <a:t>AC</a:t>
              </a:r>
              <a:r>
                <a:rPr lang="ru-RU" sz="2000" i="1" dirty="0">
                  <a:cs typeface="Times New Roman" pitchFamily="18" charset="0"/>
                </a:rPr>
                <a:t> =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медиана </a:t>
              </a:r>
              <a:r>
                <a:rPr lang="ru-RU" sz="2000" i="1" dirty="0">
                  <a:cs typeface="Times New Roman" pitchFamily="18" charset="0"/>
                </a:rPr>
                <a:t>С</a:t>
              </a:r>
              <a:r>
                <a:rPr lang="en-US" sz="2000" i="1" dirty="0">
                  <a:cs typeface="Times New Roman" pitchFamily="18" charset="0"/>
                </a:rPr>
                <a:t>M </a:t>
              </a:r>
              <a:r>
                <a:rPr lang="ru-RU" sz="2000" dirty="0">
                  <a:cs typeface="Times New Roman" pitchFamily="18" charset="0"/>
                </a:rPr>
                <a:t>равна медиане </a:t>
              </a:r>
              <a:r>
                <a:rPr lang="ru-RU" sz="2000" i="1" dirty="0">
                  <a:cs typeface="Times New Roman" pitchFamily="18" charset="0"/>
                </a:rPr>
                <a:t>С</a:t>
              </a:r>
              <a:r>
                <a:rPr lang="ru-RU" sz="2000" baseline="-30000" dirty="0">
                  <a:cs typeface="Times New Roman" pitchFamily="18" charset="0"/>
                </a:rPr>
                <a:t>1</a:t>
              </a:r>
              <a:r>
                <a:rPr lang="en-US" sz="2000" i="1" dirty="0">
                  <a:cs typeface="Times New Roman" pitchFamily="18" charset="0"/>
                </a:rPr>
                <a:t>M</a:t>
              </a:r>
              <a:r>
                <a:rPr lang="ru-RU" sz="2000" baseline="-30000" dirty="0">
                  <a:cs typeface="Times New Roman" pitchFamily="18" charset="0"/>
                </a:rPr>
                <a:t>1</a:t>
              </a:r>
              <a:r>
                <a:rPr lang="ru-RU" sz="2000" dirty="0"/>
                <a:t>, то</a:t>
              </a:r>
              <a:r>
                <a:rPr lang="ru-RU" sz="2000" dirty="0">
                  <a:cs typeface="Times New Roman" pitchFamily="18" charset="0"/>
                </a:rPr>
                <a:t> треугольники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равны. </a:t>
              </a:r>
              <a:endParaRPr lang="en-US" sz="2000" dirty="0">
                <a:cs typeface="Times New Roman" pitchFamily="18" charset="0"/>
              </a:endParaRPr>
            </a:p>
          </p:txBody>
        </p:sp>
        <p:pic>
          <p:nvPicPr>
            <p:cNvPr id="20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340768"/>
              <a:ext cx="46863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 Box 2"/>
          <p:cNvSpPr txBox="1">
            <a:spLocks noChangeArrowheads="1"/>
          </p:cNvSpPr>
          <p:nvPr/>
        </p:nvSpPr>
        <p:spPr bwMode="auto">
          <a:xfrm>
            <a:off x="0" y="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dirty="0" smtClean="0">
                <a:solidFill>
                  <a:srgbClr val="FF0000"/>
                </a:solidFill>
              </a:rPr>
              <a:t>Задачи на доказательство </a:t>
            </a:r>
            <a:endParaRPr lang="ru-RU" dirty="0">
              <a:solidFill>
                <a:srgbClr val="FF0000"/>
              </a:solidFill>
            </a:endParaRPr>
          </a:p>
        </p:txBody>
      </p:sp>
      <p:sp>
        <p:nvSpPr>
          <p:cNvPr id="7" name="Text Box 3"/>
          <p:cNvSpPr txBox="1">
            <a:spLocks noChangeArrowheads="1"/>
          </p:cNvSpPr>
          <p:nvPr/>
        </p:nvSpPr>
        <p:spPr bwMode="auto">
          <a:xfrm>
            <a:off x="-10194" y="3380328"/>
            <a:ext cx="9144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sz="2000" dirty="0" smtClean="0"/>
              <a:t>2. Докажите</a:t>
            </a:r>
            <a:r>
              <a:rPr lang="ru-RU" sz="2000" dirty="0"/>
              <a:t>, что если</a:t>
            </a:r>
            <a:r>
              <a:rPr lang="ru-RU" sz="2000" dirty="0">
                <a:cs typeface="Times New Roman" pitchFamily="18" charset="0"/>
              </a:rPr>
              <a:t> треугольниках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a:t>
            </a:r>
            <a:r>
              <a:rPr lang="ru-RU" sz="2000" dirty="0"/>
              <a:t>угол </a:t>
            </a:r>
            <a:r>
              <a:rPr lang="en-US" sz="2000" i="1" dirty="0">
                <a:cs typeface="Times New Roman" pitchFamily="18" charset="0"/>
              </a:rPr>
              <a:t>A</a:t>
            </a:r>
            <a:r>
              <a:rPr lang="ru-RU" sz="2000" i="1" dirty="0">
                <a:cs typeface="Times New Roman" pitchFamily="18" charset="0"/>
              </a:rPr>
              <a:t> </a:t>
            </a:r>
            <a:r>
              <a:rPr lang="ru-RU" sz="2000" dirty="0"/>
              <a:t>равен углу</a:t>
            </a:r>
            <a:r>
              <a:rPr lang="ru-RU" sz="2000" i="1" dirty="0">
                <a:cs typeface="Times New Roman" pitchFamily="18" charset="0"/>
              </a:rPr>
              <a:t> </a:t>
            </a:r>
            <a:r>
              <a:rPr lang="en-US" sz="2000" i="1" dirty="0">
                <a:cs typeface="Times New Roman" pitchFamily="18" charset="0"/>
              </a:rPr>
              <a:t>A</a:t>
            </a:r>
            <a:r>
              <a:rPr lang="ru-RU" sz="2000" baseline="-30000" dirty="0">
                <a:cs typeface="Times New Roman" pitchFamily="18" charset="0"/>
              </a:rPr>
              <a:t>1</a:t>
            </a:r>
            <a:r>
              <a:rPr lang="ru-RU" sz="2000" dirty="0">
                <a:cs typeface="Times New Roman" pitchFamily="18" charset="0"/>
              </a:rPr>
              <a:t>, </a:t>
            </a:r>
            <a:r>
              <a:rPr lang="en-US" sz="2000" i="1" dirty="0">
                <a:cs typeface="Times New Roman" pitchFamily="18" charset="0"/>
              </a:rPr>
              <a:t>AB</a:t>
            </a:r>
            <a:r>
              <a:rPr lang="ru-RU" sz="2000" i="1" dirty="0">
                <a:cs typeface="Times New Roman" pitchFamily="18" charset="0"/>
              </a:rPr>
              <a:t> =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ru-RU" sz="2000" dirty="0">
                <a:cs typeface="Times New Roman" pitchFamily="18" charset="0"/>
              </a:rPr>
              <a:t>, биссектриса </a:t>
            </a:r>
            <a:r>
              <a:rPr lang="en-US" sz="2000" i="1" dirty="0">
                <a:cs typeface="Times New Roman" pitchFamily="18" charset="0"/>
              </a:rPr>
              <a:t>AD </a:t>
            </a:r>
            <a:r>
              <a:rPr lang="ru-RU" sz="2000" dirty="0">
                <a:cs typeface="Times New Roman" pitchFamily="18" charset="0"/>
              </a:rPr>
              <a:t>равна биссектрисе </a:t>
            </a:r>
            <a:r>
              <a:rPr lang="ru-RU" sz="2000" i="1" dirty="0">
                <a:cs typeface="Times New Roman" pitchFamily="18" charset="0"/>
              </a:rPr>
              <a:t>A</a:t>
            </a:r>
            <a:r>
              <a:rPr lang="ru-RU" sz="2000" baseline="-30000" dirty="0">
                <a:cs typeface="Times New Roman" pitchFamily="18" charset="0"/>
              </a:rPr>
              <a:t>1</a:t>
            </a:r>
            <a:r>
              <a:rPr lang="ru-RU" sz="2000" i="1" dirty="0">
                <a:cs typeface="Times New Roman" pitchFamily="18" charset="0"/>
              </a:rPr>
              <a:t>D</a:t>
            </a:r>
            <a:r>
              <a:rPr lang="ru-RU" sz="2000" baseline="-30000" dirty="0">
                <a:cs typeface="Times New Roman" pitchFamily="18" charset="0"/>
              </a:rPr>
              <a:t>1</a:t>
            </a:r>
            <a:r>
              <a:rPr lang="ru-RU" sz="2000" dirty="0"/>
              <a:t>, то</a:t>
            </a:r>
            <a:r>
              <a:rPr lang="ru-RU" sz="2000" dirty="0">
                <a:cs typeface="Times New Roman" pitchFamily="18" charset="0"/>
              </a:rPr>
              <a:t> треугольники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равны. </a:t>
            </a:r>
          </a:p>
        </p:txBody>
      </p:sp>
      <p:pic>
        <p:nvPicPr>
          <p:cNvPr id="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06" y="4653136"/>
            <a:ext cx="4913634" cy="169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6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42718"/>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a:t>	</a:t>
            </a:r>
            <a:r>
              <a:rPr lang="ru-RU" sz="2000" dirty="0" smtClean="0"/>
              <a:t>3. Докажите</a:t>
            </a:r>
            <a:r>
              <a:rPr lang="ru-RU" sz="2000" dirty="0"/>
              <a:t>, что если</a:t>
            </a:r>
            <a:r>
              <a:rPr lang="ru-RU" sz="2000" dirty="0">
                <a:cs typeface="Times New Roman" pitchFamily="18" charset="0"/>
              </a:rPr>
              <a:t> в треугольниках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a:t>
            </a:r>
            <a:r>
              <a:rPr lang="en-US" sz="2000" i="1" dirty="0">
                <a:cs typeface="Times New Roman" pitchFamily="18" charset="0"/>
              </a:rPr>
              <a:t>AC</a:t>
            </a:r>
            <a:r>
              <a:rPr lang="ru-RU" sz="2000" i="1" dirty="0">
                <a:cs typeface="Times New Roman" pitchFamily="18" charset="0"/>
              </a:rPr>
              <a:t> =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a:t>
            </a:r>
            <a:r>
              <a:rPr lang="en-US" sz="2000" i="1" dirty="0">
                <a:cs typeface="Times New Roman" pitchFamily="18" charset="0"/>
              </a:rPr>
              <a:t>BC</a:t>
            </a:r>
            <a:r>
              <a:rPr lang="ru-RU" sz="2000" i="1" dirty="0">
                <a:cs typeface="Times New Roman" pitchFamily="18" charset="0"/>
              </a:rPr>
              <a:t> = </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медиана </a:t>
            </a:r>
            <a:r>
              <a:rPr lang="ru-RU" sz="2000" i="1" dirty="0">
                <a:cs typeface="Times New Roman" pitchFamily="18" charset="0"/>
              </a:rPr>
              <a:t>С</a:t>
            </a:r>
            <a:r>
              <a:rPr lang="en-US" sz="2000" i="1" dirty="0">
                <a:cs typeface="Times New Roman" pitchFamily="18" charset="0"/>
              </a:rPr>
              <a:t>M </a:t>
            </a:r>
            <a:r>
              <a:rPr lang="ru-RU" sz="2000" dirty="0">
                <a:cs typeface="Times New Roman" pitchFamily="18" charset="0"/>
              </a:rPr>
              <a:t>равна медиане </a:t>
            </a:r>
            <a:r>
              <a:rPr lang="ru-RU" sz="2000" i="1" dirty="0">
                <a:cs typeface="Times New Roman" pitchFamily="18" charset="0"/>
              </a:rPr>
              <a:t>С</a:t>
            </a:r>
            <a:r>
              <a:rPr lang="ru-RU" sz="2000" baseline="-30000" dirty="0">
                <a:cs typeface="Times New Roman" pitchFamily="18" charset="0"/>
              </a:rPr>
              <a:t>1</a:t>
            </a:r>
            <a:r>
              <a:rPr lang="en-US" sz="2000" i="1" dirty="0">
                <a:cs typeface="Times New Roman" pitchFamily="18" charset="0"/>
              </a:rPr>
              <a:t>M</a:t>
            </a:r>
            <a:r>
              <a:rPr lang="ru-RU" sz="2000" baseline="-30000" dirty="0">
                <a:cs typeface="Times New Roman" pitchFamily="18" charset="0"/>
              </a:rPr>
              <a:t>1</a:t>
            </a:r>
            <a:r>
              <a:rPr lang="ru-RU" sz="2000" dirty="0"/>
              <a:t>, то</a:t>
            </a:r>
            <a:r>
              <a:rPr lang="ru-RU" sz="2000" baseline="-30000" dirty="0"/>
              <a:t> </a:t>
            </a:r>
            <a:r>
              <a:rPr lang="ru-RU" sz="2000" dirty="0">
                <a:cs typeface="Times New Roman" pitchFamily="18" charset="0"/>
              </a:rPr>
              <a:t>треугольники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равны.</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758867"/>
            <a:ext cx="4176464" cy="148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9728" y="5411450"/>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solidFill>
                  <a:srgbClr val="FF3300"/>
                </a:solidFill>
              </a:rPr>
              <a:t>	</a:t>
            </a:r>
            <a:r>
              <a:rPr lang="ru-RU" sz="2000" dirty="0">
                <a:cs typeface="Times New Roman" pitchFamily="18" charset="0"/>
              </a:rPr>
              <a:t>Следовательно, </a:t>
            </a:r>
            <a:r>
              <a:rPr lang="en-US" sz="2000" i="1" dirty="0">
                <a:cs typeface="Times New Roman" pitchFamily="18" charset="0"/>
              </a:rPr>
              <a:t>ACD</a:t>
            </a:r>
            <a:r>
              <a:rPr lang="ru-RU" sz="2000" i="1" dirty="0">
                <a:cs typeface="Times New Roman" pitchFamily="18" charset="0"/>
              </a:rPr>
              <a:t> =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en-US" sz="2000" i="1" dirty="0">
                <a:cs typeface="Times New Roman" pitchFamily="18" charset="0"/>
              </a:rPr>
              <a:t>D</a:t>
            </a:r>
            <a:r>
              <a:rPr lang="ru-RU" sz="2000" baseline="-30000" dirty="0">
                <a:cs typeface="Times New Roman" pitchFamily="18" charset="0"/>
              </a:rPr>
              <a:t>1</a:t>
            </a:r>
            <a:r>
              <a:rPr lang="ru-RU" sz="2000" dirty="0">
                <a:cs typeface="Times New Roman" pitchFamily="18" charset="0"/>
              </a:rPr>
              <a:t>. Аналогично, треугольники </a:t>
            </a:r>
            <a:r>
              <a:rPr lang="en-US" sz="2000" i="1" dirty="0">
                <a:cs typeface="Times New Roman" pitchFamily="18" charset="0"/>
              </a:rPr>
              <a:t>BCD </a:t>
            </a:r>
            <a:r>
              <a:rPr lang="ru-RU" sz="2000" dirty="0">
                <a:cs typeface="Times New Roman" pitchFamily="18" charset="0"/>
              </a:rPr>
              <a:t>и </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en-US" sz="2000" i="1" dirty="0">
                <a:cs typeface="Times New Roman" pitchFamily="18" charset="0"/>
              </a:rPr>
              <a:t>D</a:t>
            </a:r>
            <a:r>
              <a:rPr lang="ru-RU" sz="2000" baseline="-30000" dirty="0">
                <a:cs typeface="Times New Roman" pitchFamily="18" charset="0"/>
              </a:rPr>
              <a:t>1</a:t>
            </a:r>
            <a:r>
              <a:rPr lang="ru-RU" sz="2000" dirty="0">
                <a:cs typeface="Times New Roman" pitchFamily="18" charset="0"/>
              </a:rPr>
              <a:t> равны по трем сторонам. Следовательно, </a:t>
            </a:r>
            <a:r>
              <a:rPr lang="ru-RU" sz="2000" dirty="0"/>
              <a:t>угол </a:t>
            </a:r>
            <a:r>
              <a:rPr lang="en-US" sz="2000" i="1" dirty="0">
                <a:cs typeface="Times New Roman" pitchFamily="18" charset="0"/>
              </a:rPr>
              <a:t>BCD</a:t>
            </a:r>
            <a:r>
              <a:rPr lang="ru-RU" sz="2000" i="1" dirty="0">
                <a:cs typeface="Times New Roman" pitchFamily="18" charset="0"/>
              </a:rPr>
              <a:t>   </a:t>
            </a:r>
            <a:r>
              <a:rPr lang="ru-RU" sz="2000" dirty="0"/>
              <a:t>равен углу </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en-US" sz="2000" i="1" dirty="0">
                <a:cs typeface="Times New Roman" pitchFamily="18" charset="0"/>
              </a:rPr>
              <a:t>D</a:t>
            </a:r>
            <a:r>
              <a:rPr lang="ru-RU" sz="2000" baseline="-30000" dirty="0">
                <a:cs typeface="Times New Roman" pitchFamily="18" charset="0"/>
              </a:rPr>
              <a:t>1</a:t>
            </a:r>
            <a:r>
              <a:rPr lang="ru-RU" sz="2000" dirty="0">
                <a:cs typeface="Times New Roman" pitchFamily="18" charset="0"/>
              </a:rPr>
              <a:t>. Значит, </a:t>
            </a:r>
            <a:r>
              <a:rPr lang="ru-RU" sz="2000" dirty="0"/>
              <a:t>угол </a:t>
            </a:r>
            <a:r>
              <a:rPr lang="ru-RU" sz="2000" i="1" dirty="0">
                <a:cs typeface="Times New Roman" pitchFamily="18" charset="0"/>
              </a:rPr>
              <a:t>С </a:t>
            </a:r>
            <a:r>
              <a:rPr lang="ru-RU" sz="2000" dirty="0"/>
              <a:t>равен углу</a:t>
            </a:r>
            <a:r>
              <a:rPr lang="ru-RU" sz="2000" i="1" dirty="0">
                <a:cs typeface="Times New Roman" pitchFamily="18" charset="0"/>
              </a:rPr>
              <a:t> С</a:t>
            </a:r>
            <a:r>
              <a:rPr lang="ru-RU" sz="2000" baseline="-30000" dirty="0">
                <a:cs typeface="Times New Roman" pitchFamily="18" charset="0"/>
              </a:rPr>
              <a:t>1</a:t>
            </a:r>
            <a:r>
              <a:rPr lang="ru-RU" sz="2000" dirty="0">
                <a:cs typeface="Times New Roman" pitchFamily="18" charset="0"/>
              </a:rPr>
              <a:t> и треугольники </a:t>
            </a:r>
            <a:r>
              <a:rPr lang="en-US" sz="2000" i="1" dirty="0">
                <a:cs typeface="Times New Roman" pitchFamily="18" charset="0"/>
              </a:rPr>
              <a:t>ABC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ru-RU" sz="2000" dirty="0">
                <a:cs typeface="Times New Roman" pitchFamily="18" charset="0"/>
              </a:rPr>
              <a:t> равны по двум сторонам и углу между ними.</a:t>
            </a:r>
            <a:endParaRPr lang="en-US" sz="2000" dirty="0">
              <a:cs typeface="Times New Roman" pitchFamily="18" charset="0"/>
            </a:endParaRPr>
          </a:p>
        </p:txBody>
      </p:sp>
      <p:sp>
        <p:nvSpPr>
          <p:cNvPr id="4102" name="Text Box 6"/>
          <p:cNvSpPr txBox="1">
            <a:spLocks noChangeArrowheads="1"/>
          </p:cNvSpPr>
          <p:nvPr/>
        </p:nvSpPr>
        <p:spPr bwMode="auto">
          <a:xfrm>
            <a:off x="0" y="2256658"/>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smtClean="0">
                <a:solidFill>
                  <a:srgbClr val="FF3300"/>
                </a:solidFill>
              </a:rPr>
              <a:t>	Доказательство</a:t>
            </a:r>
            <a:r>
              <a:rPr lang="ru-RU" sz="2000" dirty="0">
                <a:solidFill>
                  <a:srgbClr val="FF3300"/>
                </a:solidFill>
              </a:rPr>
              <a:t>.</a:t>
            </a:r>
            <a:r>
              <a:rPr lang="ru-RU" sz="2000" dirty="0">
                <a:cs typeface="Times New Roman" pitchFamily="18" charset="0"/>
              </a:rPr>
              <a:t> Продолжим медианы и отложим отрезки </a:t>
            </a:r>
            <a:r>
              <a:rPr lang="en-US" sz="2000" i="1" dirty="0">
                <a:cs typeface="Times New Roman" pitchFamily="18" charset="0"/>
              </a:rPr>
              <a:t>MD</a:t>
            </a:r>
            <a:r>
              <a:rPr lang="ru-RU" sz="2000" i="1" dirty="0">
                <a:cs typeface="Times New Roman" pitchFamily="18" charset="0"/>
              </a:rPr>
              <a:t>=</a:t>
            </a:r>
            <a:r>
              <a:rPr lang="en-US" sz="2000" i="1" dirty="0">
                <a:cs typeface="Times New Roman" pitchFamily="18" charset="0"/>
              </a:rPr>
              <a:t>CM </a:t>
            </a:r>
            <a:r>
              <a:rPr lang="ru-RU" sz="2000" dirty="0">
                <a:cs typeface="Times New Roman" pitchFamily="18" charset="0"/>
              </a:rPr>
              <a:t>и </a:t>
            </a:r>
            <a:r>
              <a:rPr lang="en-US" sz="2000" i="1" dirty="0">
                <a:cs typeface="Times New Roman" pitchFamily="18" charset="0"/>
              </a:rPr>
              <a:t>M</a:t>
            </a:r>
            <a:r>
              <a:rPr lang="ru-RU" sz="2000" baseline="-30000" dirty="0">
                <a:cs typeface="Times New Roman" pitchFamily="18" charset="0"/>
              </a:rPr>
              <a:t>1</a:t>
            </a:r>
            <a:r>
              <a:rPr lang="en-US" sz="2000" i="1" dirty="0">
                <a:cs typeface="Times New Roman" pitchFamily="18" charset="0"/>
              </a:rPr>
              <a:t>D</a:t>
            </a:r>
            <a:r>
              <a:rPr lang="ru-RU" sz="2000" baseline="-30000" dirty="0">
                <a:cs typeface="Times New Roman" pitchFamily="18" charset="0"/>
              </a:rPr>
              <a:t>1</a:t>
            </a:r>
            <a:r>
              <a:rPr lang="ru-RU" sz="2000" dirty="0">
                <a:cs typeface="Times New Roman" pitchFamily="18" charset="0"/>
              </a:rPr>
              <a:t>=</a:t>
            </a:r>
            <a:r>
              <a:rPr lang="en-US" sz="2000" i="1" dirty="0">
                <a:cs typeface="Times New Roman" pitchFamily="18" charset="0"/>
              </a:rPr>
              <a:t>C</a:t>
            </a:r>
            <a:r>
              <a:rPr lang="ru-RU" sz="2000" baseline="-30000" dirty="0">
                <a:cs typeface="Times New Roman" pitchFamily="18" charset="0"/>
              </a:rPr>
              <a:t>1</a:t>
            </a:r>
            <a:r>
              <a:rPr lang="en-US" sz="2000" i="1" dirty="0">
                <a:cs typeface="Times New Roman" pitchFamily="18" charset="0"/>
              </a:rPr>
              <a:t>M</a:t>
            </a:r>
            <a:r>
              <a:rPr lang="ru-RU" sz="2000" baseline="-30000" dirty="0">
                <a:cs typeface="Times New Roman" pitchFamily="18" charset="0"/>
              </a:rPr>
              <a:t>1</a:t>
            </a:r>
            <a:r>
              <a:rPr lang="ru-RU" sz="2000" dirty="0">
                <a:cs typeface="Times New Roman" pitchFamily="18" charset="0"/>
              </a:rPr>
              <a:t>. Тогда четырехугольники </a:t>
            </a:r>
            <a:r>
              <a:rPr lang="en-US" sz="2000" i="1" dirty="0">
                <a:cs typeface="Times New Roman" pitchFamily="18" charset="0"/>
              </a:rPr>
              <a:t>ACBD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ru-RU" sz="2000" i="1" dirty="0">
                <a:cs typeface="Times New Roman" pitchFamily="18" charset="0"/>
              </a:rPr>
              <a:t>С</a:t>
            </a:r>
            <a:r>
              <a:rPr lang="ru-RU" sz="2000" baseline="-30000" dirty="0">
                <a:cs typeface="Times New Roman" pitchFamily="18" charset="0"/>
              </a:rPr>
              <a:t>1</a:t>
            </a:r>
            <a:r>
              <a:rPr lang="en-US" sz="2000" i="1" dirty="0">
                <a:cs typeface="Times New Roman" pitchFamily="18" charset="0"/>
              </a:rPr>
              <a:t>B</a:t>
            </a:r>
            <a:r>
              <a:rPr lang="ru-RU" sz="2000" baseline="-30000" dirty="0">
                <a:cs typeface="Times New Roman" pitchFamily="18" charset="0"/>
              </a:rPr>
              <a:t>1</a:t>
            </a:r>
            <a:r>
              <a:rPr lang="en-US" sz="2000" i="1" dirty="0">
                <a:cs typeface="Times New Roman" pitchFamily="18" charset="0"/>
              </a:rPr>
              <a:t>D</a:t>
            </a:r>
            <a:r>
              <a:rPr lang="ru-RU" sz="2000" baseline="-30000" dirty="0">
                <a:cs typeface="Times New Roman" pitchFamily="18" charset="0"/>
              </a:rPr>
              <a:t>1</a:t>
            </a:r>
            <a:r>
              <a:rPr lang="ru-RU" sz="2000" dirty="0">
                <a:cs typeface="Times New Roman" pitchFamily="18" charset="0"/>
              </a:rPr>
              <a:t> – параллелограммы. Треугольники </a:t>
            </a:r>
            <a:r>
              <a:rPr lang="en-US" sz="2000" i="1" dirty="0">
                <a:cs typeface="Times New Roman" pitchFamily="18" charset="0"/>
              </a:rPr>
              <a:t>ACD </a:t>
            </a:r>
            <a:r>
              <a:rPr lang="ru-RU" sz="2000" dirty="0">
                <a:cs typeface="Times New Roman" pitchFamily="18" charset="0"/>
              </a:rPr>
              <a:t>и </a:t>
            </a:r>
            <a:r>
              <a:rPr lang="en-US" sz="2000" i="1" dirty="0">
                <a:cs typeface="Times New Roman" pitchFamily="18" charset="0"/>
              </a:rPr>
              <a:t>A</a:t>
            </a:r>
            <a:r>
              <a:rPr lang="ru-RU" sz="2000" baseline="-30000" dirty="0">
                <a:cs typeface="Times New Roman" pitchFamily="18" charset="0"/>
              </a:rPr>
              <a:t>1</a:t>
            </a:r>
            <a:r>
              <a:rPr lang="en-US" sz="2000" i="1" dirty="0">
                <a:cs typeface="Times New Roman" pitchFamily="18" charset="0"/>
              </a:rPr>
              <a:t>C</a:t>
            </a:r>
            <a:r>
              <a:rPr lang="ru-RU" sz="2000" baseline="-30000" dirty="0">
                <a:cs typeface="Times New Roman" pitchFamily="18" charset="0"/>
              </a:rPr>
              <a:t>1</a:t>
            </a:r>
            <a:r>
              <a:rPr lang="en-US" sz="2000" i="1" dirty="0">
                <a:cs typeface="Times New Roman" pitchFamily="18" charset="0"/>
              </a:rPr>
              <a:t>D</a:t>
            </a:r>
            <a:r>
              <a:rPr lang="ru-RU" sz="2000" baseline="-30000" dirty="0">
                <a:cs typeface="Times New Roman" pitchFamily="18" charset="0"/>
              </a:rPr>
              <a:t>1</a:t>
            </a:r>
            <a:r>
              <a:rPr lang="ru-RU" sz="2000" dirty="0">
                <a:cs typeface="Times New Roman" pitchFamily="18" charset="0"/>
              </a:rPr>
              <a:t> равны по трем сторонам. </a:t>
            </a:r>
            <a:endParaRPr lang="en-US" sz="2000" dirty="0">
              <a:cs typeface="Times New Roman" pitchFamily="18" charset="0"/>
            </a:endParaRPr>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520" y="3221637"/>
            <a:ext cx="3744416" cy="233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9015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a:t>	</a:t>
            </a:r>
            <a:r>
              <a:rPr lang="ru-RU" sz="2000" dirty="0" smtClean="0"/>
              <a:t>4. </a:t>
            </a:r>
            <a:r>
              <a:rPr lang="ru-RU" sz="2000" dirty="0" smtClean="0">
                <a:cs typeface="Times New Roman" pitchFamily="18" charset="0"/>
              </a:rPr>
              <a:t>Докажите</a:t>
            </a:r>
            <a:r>
              <a:rPr lang="ru-RU" sz="2000" dirty="0">
                <a:cs typeface="Times New Roman" pitchFamily="18" charset="0"/>
              </a:rPr>
              <a:t>, что медианы равнобедренного треугольника, проведенные к боковым сторонам, равны. </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586664"/>
            <a:ext cx="2517234" cy="2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21121" y="70788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sz="2000" dirty="0" smtClean="0"/>
              <a:t>5. </a:t>
            </a:r>
            <a:r>
              <a:rPr lang="ru-RU" sz="2000" dirty="0" smtClean="0">
                <a:cs typeface="Times New Roman" pitchFamily="18" charset="0"/>
              </a:rPr>
              <a:t>Докажите</a:t>
            </a:r>
            <a:r>
              <a:rPr lang="ru-RU" sz="2000" dirty="0">
                <a:cs typeface="Times New Roman" pitchFamily="18" charset="0"/>
              </a:rPr>
              <a:t>, что биссектрисы равнобедренного треугольника, проведенные к боковым сторонам, равны. </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264" y="2607302"/>
            <a:ext cx="2555602" cy="22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233" y="1649593"/>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000" dirty="0"/>
              <a:t>	</a:t>
            </a:r>
            <a:r>
              <a:rPr lang="ru-RU" sz="2000" dirty="0" smtClean="0"/>
              <a:t>6. </a:t>
            </a:r>
            <a:r>
              <a:rPr lang="ru-RU" sz="2000" dirty="0" smtClean="0">
                <a:cs typeface="Times New Roman" pitchFamily="18" charset="0"/>
              </a:rPr>
              <a:t>Докажите</a:t>
            </a:r>
            <a:r>
              <a:rPr lang="ru-RU" sz="2000" dirty="0">
                <a:cs typeface="Times New Roman" pitchFamily="18" charset="0"/>
              </a:rPr>
              <a:t>, что высоты </a:t>
            </a:r>
            <a:r>
              <a:rPr lang="ru-RU" sz="2000" dirty="0"/>
              <a:t>равнобедренного </a:t>
            </a:r>
            <a:r>
              <a:rPr lang="ru-RU" sz="2000" dirty="0">
                <a:cs typeface="Times New Roman" pitchFamily="18" charset="0"/>
              </a:rPr>
              <a:t>треугольника</a:t>
            </a:r>
            <a:r>
              <a:rPr lang="ru-RU" sz="2000" dirty="0"/>
              <a:t>, проведенные к боковым сторонам, </a:t>
            </a:r>
            <a:r>
              <a:rPr lang="ru-RU" sz="2000" dirty="0">
                <a:cs typeface="Times New Roman" pitchFamily="18" charset="0"/>
              </a:rPr>
              <a:t>равны. </a:t>
            </a:r>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562224"/>
            <a:ext cx="2572579" cy="223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7892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28156"/>
            <a:ext cx="4591445" cy="594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98" y="908720"/>
            <a:ext cx="4248022" cy="544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488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85800" y="0"/>
            <a:ext cx="8305800" cy="609600"/>
          </a:xfrm>
        </p:spPr>
        <p:txBody>
          <a:bodyPr/>
          <a:lstStyle/>
          <a:p>
            <a:pPr eaLnBrk="1" hangingPunct="1"/>
            <a:r>
              <a:rPr lang="ru-RU" sz="3200" dirty="0" smtClean="0">
                <a:solidFill>
                  <a:srgbClr val="FF3300"/>
                </a:solidFill>
              </a:rPr>
              <a:t>Важность геометрии для науки</a:t>
            </a:r>
          </a:p>
        </p:txBody>
      </p:sp>
      <p:sp>
        <p:nvSpPr>
          <p:cNvPr id="2" name="TextBox 1"/>
          <p:cNvSpPr txBox="1"/>
          <p:nvPr/>
        </p:nvSpPr>
        <p:spPr>
          <a:xfrm>
            <a:off x="0" y="487025"/>
            <a:ext cx="9144000" cy="6370975"/>
          </a:xfrm>
          <a:prstGeom prst="rect">
            <a:avLst/>
          </a:prstGeom>
          <a:noFill/>
        </p:spPr>
        <p:txBody>
          <a:bodyPr wrap="square" rtlCol="0">
            <a:spAutoFit/>
          </a:bodyPr>
          <a:lstStyle/>
          <a:p>
            <a:pPr algn="just"/>
            <a:r>
              <a:rPr lang="ru-RU" sz="2000" dirty="0" smtClean="0"/>
              <a:t>	</a:t>
            </a:r>
            <a:r>
              <a:rPr lang="ru-RU" dirty="0"/>
              <a:t>На протяжении всей истории человечества </a:t>
            </a:r>
            <a:r>
              <a:rPr lang="ru-RU" dirty="0" smtClean="0"/>
              <a:t>геометрия </a:t>
            </a:r>
            <a:r>
              <a:rPr lang="ru-RU" dirty="0"/>
              <a:t>служила источником развития не только математики, но и многих других наук. Именно в ней появились первые теоремы и доказательства. Сами законы математического мышления формировались с помощью геометрии. </a:t>
            </a:r>
          </a:p>
          <a:p>
            <a:pPr algn="just"/>
            <a:r>
              <a:rPr lang="ru-RU" dirty="0" smtClean="0"/>
              <a:t>	Многие </a:t>
            </a:r>
            <a:r>
              <a:rPr lang="ru-RU" dirty="0"/>
              <a:t>геометрические </a:t>
            </a:r>
            <a:r>
              <a:rPr lang="ru-RU" dirty="0" smtClean="0"/>
              <a:t>проблемы </a:t>
            </a:r>
            <a:r>
              <a:rPr lang="ru-RU" dirty="0"/>
              <a:t>способствовали появлению новых научных направлений. Наоборот, решение многих научных проблем получено с использованием геометрических методов.</a:t>
            </a:r>
          </a:p>
          <a:p>
            <a:pPr algn="just"/>
            <a:r>
              <a:rPr lang="ru-RU" dirty="0" smtClean="0"/>
              <a:t>	Вообще </a:t>
            </a:r>
            <a:r>
              <a:rPr lang="ru-RU" dirty="0"/>
              <a:t>современная наука и её приложения немыслимы без геометрии и её разделов, таких как топология, теория графов, дифференциальная геометрия, алгебраическая геометрия, компьютерная геометрия и др.</a:t>
            </a:r>
          </a:p>
          <a:p>
            <a:pPr algn="just"/>
            <a:r>
              <a:rPr lang="ru-RU" dirty="0" smtClean="0"/>
              <a:t>	Появление </a:t>
            </a:r>
            <a:r>
              <a:rPr lang="ru-RU" dirty="0"/>
              <a:t>информационных технологий не только не снижает, но и усиливает роль геометрии, поскольку при этом существенно расширяются возможности графического представления материала, компьютерного моделирования.</a:t>
            </a:r>
            <a:endParaRPr lang="ru-RU" dirty="0" smtClean="0"/>
          </a:p>
        </p:txBody>
      </p:sp>
    </p:spTree>
    <p:extLst>
      <p:ext uri="{BB962C8B-B14F-4D97-AF65-F5344CB8AC3E}">
        <p14:creationId xmlns:p14="http://schemas.microsoft.com/office/powerpoint/2010/main" val="4716280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42048"/>
            <a:ext cx="4365305" cy="563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764704"/>
            <a:ext cx="4371595" cy="557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6374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03759"/>
            <a:ext cx="4435456" cy="567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106" y="919783"/>
            <a:ext cx="4442894" cy="572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3312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850528"/>
            <a:ext cx="4242824" cy="545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830" y="902742"/>
            <a:ext cx="4588170" cy="515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5919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764704"/>
            <a:ext cx="4380334" cy="56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908720"/>
            <a:ext cx="4248472" cy="539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4375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23900" y="18331"/>
            <a:ext cx="7772400" cy="457200"/>
          </a:xfrm>
        </p:spPr>
        <p:txBody>
          <a:bodyPr/>
          <a:lstStyle/>
          <a:p>
            <a:pPr eaLnBrk="1" hangingPunct="1"/>
            <a:r>
              <a:rPr lang="ru-RU" sz="3600" dirty="0" smtClean="0">
                <a:solidFill>
                  <a:srgbClr val="FF3300"/>
                </a:solidFill>
              </a:rPr>
              <a:t>Ломаные</a:t>
            </a:r>
          </a:p>
        </p:txBody>
      </p:sp>
      <p:sp>
        <p:nvSpPr>
          <p:cNvPr id="2051" name="Text Box 3"/>
          <p:cNvSpPr txBox="1">
            <a:spLocks noChangeArrowheads="1"/>
          </p:cNvSpPr>
          <p:nvPr/>
        </p:nvSpPr>
        <p:spPr bwMode="auto">
          <a:xfrm>
            <a:off x="-7938" y="404664"/>
            <a:ext cx="91519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smtClean="0">
                <a:solidFill>
                  <a:srgbClr val="FF3300"/>
                </a:solidFill>
              </a:rPr>
              <a:t>	Ломаной</a:t>
            </a:r>
            <a:r>
              <a:rPr lang="ru-RU" dirty="0" smtClean="0">
                <a:solidFill>
                  <a:schemeClr val="accent1"/>
                </a:solidFill>
              </a:rPr>
              <a:t> </a:t>
            </a:r>
            <a:r>
              <a:rPr lang="ru-RU" dirty="0"/>
              <a:t>называется</a:t>
            </a:r>
            <a:r>
              <a:rPr lang="en-US" dirty="0">
                <a:cs typeface="Times New Roman" pitchFamily="18" charset="0"/>
              </a:rPr>
              <a:t> </a:t>
            </a:r>
            <a:r>
              <a:rPr lang="ru-RU" dirty="0"/>
              <a:t>фигура, образованная конечным набором отрезков, расположенных так, что конец первого отрезка является началом второго, конец второго – началом третьего и т.д.</a:t>
            </a:r>
          </a:p>
        </p:txBody>
      </p:sp>
      <p:sp>
        <p:nvSpPr>
          <p:cNvPr id="2079" name="Text Box 31"/>
          <p:cNvSpPr txBox="1">
            <a:spLocks noChangeArrowheads="1"/>
          </p:cNvSpPr>
          <p:nvPr/>
        </p:nvSpPr>
        <p:spPr bwMode="auto">
          <a:xfrm>
            <a:off x="0" y="363697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Сами </a:t>
            </a:r>
            <a:r>
              <a:rPr lang="ru-RU" dirty="0"/>
              <a:t>отрезки </a:t>
            </a:r>
            <a:r>
              <a:rPr lang="ru-RU" dirty="0" smtClean="0"/>
              <a:t>называются</a:t>
            </a:r>
            <a:r>
              <a:rPr lang="ru-RU" dirty="0">
                <a:solidFill>
                  <a:srgbClr val="FF3300"/>
                </a:solidFill>
              </a:rPr>
              <a:t> сторонами ломаной, </a:t>
            </a:r>
            <a:r>
              <a:rPr lang="ru-RU" dirty="0"/>
              <a:t>а их концы </a:t>
            </a:r>
            <a:r>
              <a:rPr lang="ru-RU" dirty="0" smtClean="0"/>
              <a:t>– </a:t>
            </a:r>
            <a:r>
              <a:rPr lang="ru-RU" dirty="0">
                <a:solidFill>
                  <a:srgbClr val="FF3300"/>
                </a:solidFill>
              </a:rPr>
              <a:t>вершинами ломаной</a:t>
            </a:r>
            <a:r>
              <a:rPr lang="ru-RU" dirty="0" smtClean="0">
                <a:solidFill>
                  <a:srgbClr val="FF3300"/>
                </a:solidFill>
              </a:rPr>
              <a:t>.</a:t>
            </a:r>
            <a:r>
              <a:rPr lang="ru-RU" dirty="0" smtClean="0"/>
              <a:t> </a:t>
            </a:r>
            <a:endParaRPr lang="ru-RU" dirty="0"/>
          </a:p>
        </p:txBody>
      </p:sp>
      <p:sp>
        <p:nvSpPr>
          <p:cNvPr id="2095" name="Text Box 47"/>
          <p:cNvSpPr txBox="1">
            <a:spLocks noChangeArrowheads="1"/>
          </p:cNvSpPr>
          <p:nvPr/>
        </p:nvSpPr>
        <p:spPr bwMode="auto">
          <a:xfrm>
            <a:off x="-36512" y="4437112"/>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Ломаная </a:t>
            </a:r>
            <a:r>
              <a:rPr lang="ru-RU" dirty="0"/>
              <a:t>обозначается последовательным указанием ее </a:t>
            </a:r>
            <a:r>
              <a:rPr lang="ru-RU" dirty="0" smtClean="0"/>
              <a:t>вершин.</a:t>
            </a:r>
            <a:endParaRPr lang="ru-RU" dirty="0"/>
          </a:p>
        </p:txBody>
      </p:sp>
      <p:sp>
        <p:nvSpPr>
          <p:cNvPr id="2097" name="Text Box 49"/>
          <p:cNvSpPr txBox="1">
            <a:spLocks noChangeArrowheads="1"/>
          </p:cNvSpPr>
          <p:nvPr/>
        </p:nvSpPr>
        <p:spPr bwMode="auto">
          <a:xfrm>
            <a:off x="0" y="5181098"/>
            <a:ext cx="91916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solidFill>
                  <a:schemeClr val="accent1"/>
                </a:solidFill>
              </a:rPr>
              <a:t> </a:t>
            </a:r>
            <a:r>
              <a:rPr lang="ru-RU" dirty="0" smtClean="0">
                <a:solidFill>
                  <a:schemeClr val="accent1"/>
                </a:solidFill>
              </a:rPr>
              <a:t>	</a:t>
            </a:r>
            <a:r>
              <a:rPr lang="ru-RU" dirty="0" smtClean="0"/>
              <a:t>Ломаная </a:t>
            </a:r>
            <a:r>
              <a:rPr lang="ru-RU" dirty="0"/>
              <a:t>называется</a:t>
            </a:r>
            <a:r>
              <a:rPr lang="ru-RU" dirty="0">
                <a:solidFill>
                  <a:schemeClr val="accent1"/>
                </a:solidFill>
              </a:rPr>
              <a:t> </a:t>
            </a:r>
            <a:r>
              <a:rPr lang="ru-RU" dirty="0">
                <a:solidFill>
                  <a:srgbClr val="FF3300"/>
                </a:solidFill>
              </a:rPr>
              <a:t>простой</a:t>
            </a:r>
            <a:r>
              <a:rPr lang="ru-RU" dirty="0"/>
              <a:t>, если она не имеет точек самопересечения</a:t>
            </a:r>
            <a:r>
              <a:rPr lang="ru-RU" dirty="0">
                <a:solidFill>
                  <a:schemeClr val="accent1"/>
                </a:solidFill>
              </a:rPr>
              <a:t>.</a:t>
            </a:r>
            <a:endParaRPr lang="ru-RU" dirty="0"/>
          </a:p>
        </p:txBody>
      </p:sp>
      <p:sp>
        <p:nvSpPr>
          <p:cNvPr id="2099" name="Text Box 51"/>
          <p:cNvSpPr txBox="1">
            <a:spLocks noChangeArrowheads="1"/>
          </p:cNvSpPr>
          <p:nvPr/>
        </p:nvSpPr>
        <p:spPr bwMode="auto">
          <a:xfrm>
            <a:off x="0" y="602506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solidFill>
                  <a:schemeClr val="accent1"/>
                </a:solidFill>
              </a:rPr>
              <a:t>	</a:t>
            </a:r>
            <a:r>
              <a:rPr lang="ru-RU" dirty="0" smtClean="0"/>
              <a:t>Ломаная </a:t>
            </a:r>
            <a:r>
              <a:rPr lang="ru-RU" dirty="0"/>
              <a:t>называется</a:t>
            </a:r>
            <a:r>
              <a:rPr lang="ru-RU" dirty="0">
                <a:solidFill>
                  <a:schemeClr val="accent1"/>
                </a:solidFill>
              </a:rPr>
              <a:t> </a:t>
            </a:r>
            <a:r>
              <a:rPr lang="ru-RU" dirty="0">
                <a:solidFill>
                  <a:srgbClr val="FF3300"/>
                </a:solidFill>
              </a:rPr>
              <a:t>замкнутой</a:t>
            </a:r>
            <a:r>
              <a:rPr lang="ru-RU" dirty="0"/>
              <a:t>, начало первого отрезка ломаной совпадает с концом последнего.</a:t>
            </a:r>
          </a:p>
        </p:txBody>
      </p:sp>
      <p:pic>
        <p:nvPicPr>
          <p:cNvPr id="2060"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04993"/>
            <a:ext cx="8106734" cy="193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863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79"/>
                                        </p:tgtEl>
                                        <p:attrNameLst>
                                          <p:attrName>style.visibility</p:attrName>
                                        </p:attrNameLst>
                                      </p:cBhvr>
                                      <p:to>
                                        <p:strVal val="visible"/>
                                      </p:to>
                                    </p:set>
                                    <p:animEffect transition="in" filter="wipe(left)">
                                      <p:cBhvr>
                                        <p:cTn id="12" dur="500"/>
                                        <p:tgtEl>
                                          <p:spTgt spid="20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95"/>
                                        </p:tgtEl>
                                        <p:attrNameLst>
                                          <p:attrName>style.visibility</p:attrName>
                                        </p:attrNameLst>
                                      </p:cBhvr>
                                      <p:to>
                                        <p:strVal val="visible"/>
                                      </p:to>
                                    </p:set>
                                    <p:animEffect transition="in" filter="wipe(left)">
                                      <p:cBhvr>
                                        <p:cTn id="17" dur="500"/>
                                        <p:tgtEl>
                                          <p:spTgt spid="20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97"/>
                                        </p:tgtEl>
                                        <p:attrNameLst>
                                          <p:attrName>style.visibility</p:attrName>
                                        </p:attrNameLst>
                                      </p:cBhvr>
                                      <p:to>
                                        <p:strVal val="visible"/>
                                      </p:to>
                                    </p:set>
                                    <p:animEffect transition="in" filter="wipe(left)">
                                      <p:cBhvr>
                                        <p:cTn id="22" dur="500"/>
                                        <p:tgtEl>
                                          <p:spTgt spid="20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99"/>
                                        </p:tgtEl>
                                        <p:attrNameLst>
                                          <p:attrName>style.visibility</p:attrName>
                                        </p:attrNameLst>
                                      </p:cBhvr>
                                      <p:to>
                                        <p:strVal val="visible"/>
                                      </p:to>
                                    </p:set>
                                    <p:animEffect transition="in" filter="wipe(left)">
                                      <p:cBhvr>
                                        <p:cTn id="27" dur="500"/>
                                        <p:tgtEl>
                                          <p:spTgt spid="2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P spid="2079" grpId="0" autoUpdateAnimBg="0"/>
      <p:bldP spid="2095" grpId="0" autoUpdateAnimBg="0"/>
      <p:bldP spid="2097" grpId="0" autoUpdateAnimBg="0"/>
      <p:bldP spid="209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457200"/>
          </a:xfrm>
        </p:spPr>
        <p:txBody>
          <a:bodyPr/>
          <a:lstStyle/>
          <a:p>
            <a:pPr eaLnBrk="1" hangingPunct="1"/>
            <a:r>
              <a:rPr lang="ru-RU" sz="2800" dirty="0" smtClean="0">
                <a:solidFill>
                  <a:srgbClr val="FF3300"/>
                </a:solidFill>
              </a:rPr>
              <a:t>Упражнения</a:t>
            </a:r>
          </a:p>
        </p:txBody>
      </p:sp>
      <p:sp>
        <p:nvSpPr>
          <p:cNvPr id="11267" name="Text Box 3"/>
          <p:cNvSpPr txBox="1">
            <a:spLocks noChangeArrowheads="1"/>
          </p:cNvSpPr>
          <p:nvPr/>
        </p:nvSpPr>
        <p:spPr bwMode="auto">
          <a:xfrm>
            <a:off x="0" y="475184"/>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ru-RU" sz="3600" dirty="0" smtClean="0"/>
              <a:t>	</a:t>
            </a:r>
            <a:r>
              <a:rPr lang="ru-RU" dirty="0" smtClean="0"/>
              <a:t>1. Простая </a:t>
            </a:r>
            <a:r>
              <a:rPr lang="ru-RU" dirty="0"/>
              <a:t>незамкнутая л</a:t>
            </a:r>
            <a:r>
              <a:rPr lang="ru-RU" dirty="0">
                <a:cs typeface="Times New Roman" pitchFamily="18" charset="0"/>
              </a:rPr>
              <a:t>оманая имеет 10 вершин. Сколько у нее сторон?</a:t>
            </a:r>
            <a:r>
              <a:rPr lang="ru-RU" dirty="0"/>
              <a:t> </a:t>
            </a:r>
          </a:p>
        </p:txBody>
      </p:sp>
      <p:sp>
        <p:nvSpPr>
          <p:cNvPr id="5" name="Text Box 3"/>
          <p:cNvSpPr txBox="1">
            <a:spLocks noChangeArrowheads="1"/>
          </p:cNvSpPr>
          <p:nvPr/>
        </p:nvSpPr>
        <p:spPr bwMode="auto">
          <a:xfrm>
            <a:off x="-22820" y="1339280"/>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3600" dirty="0" smtClean="0"/>
              <a:t>	</a:t>
            </a:r>
            <a:r>
              <a:rPr lang="ru-RU" dirty="0"/>
              <a:t>2</a:t>
            </a:r>
            <a:r>
              <a:rPr lang="ru-RU" dirty="0" smtClean="0"/>
              <a:t>. </a:t>
            </a:r>
            <a:r>
              <a:rPr lang="ru-RU" dirty="0"/>
              <a:t>Простая з</a:t>
            </a:r>
            <a:r>
              <a:rPr lang="ru-RU" dirty="0">
                <a:cs typeface="Times New Roman" pitchFamily="18" charset="0"/>
              </a:rPr>
              <a:t>амкнутая ломаная имеет 20 сторон. Сколько у нее вершин?</a:t>
            </a:r>
            <a:endParaRPr lang="ru-RU" dirty="0"/>
          </a:p>
        </p:txBody>
      </p:sp>
      <p:sp>
        <p:nvSpPr>
          <p:cNvPr id="6" name="Text Box 3"/>
          <p:cNvSpPr txBox="1">
            <a:spLocks noChangeArrowheads="1"/>
          </p:cNvSpPr>
          <p:nvPr/>
        </p:nvSpPr>
        <p:spPr bwMode="auto">
          <a:xfrm>
            <a:off x="-22820" y="2275384"/>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3600" dirty="0" smtClean="0"/>
              <a:t>	</a:t>
            </a:r>
            <a:r>
              <a:rPr lang="ru-RU" dirty="0" smtClean="0"/>
              <a:t>3. </a:t>
            </a:r>
            <a:r>
              <a:rPr lang="ru-RU" dirty="0"/>
              <a:t>Укажите, какие фигуры, изображенные на рисунке, являются простыми ломаными.</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53" y="3555088"/>
            <a:ext cx="71596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0072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4. Найдите </a:t>
            </a:r>
            <a:r>
              <a:rPr lang="ru-RU" dirty="0"/>
              <a:t>длину ломаной с концами </a:t>
            </a:r>
            <a:r>
              <a:rPr lang="en-US" i="1" dirty="0"/>
              <a:t>A</a:t>
            </a:r>
            <a:r>
              <a:rPr lang="en-US" dirty="0"/>
              <a:t>, </a:t>
            </a:r>
            <a:r>
              <a:rPr lang="en-US" i="1" dirty="0"/>
              <a:t>B</a:t>
            </a:r>
            <a:r>
              <a:rPr lang="en-US" dirty="0"/>
              <a:t> (</a:t>
            </a:r>
            <a:r>
              <a:rPr lang="ru-RU" dirty="0"/>
              <a:t>стороны квадратных клеток равны 1).</a:t>
            </a: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974503"/>
            <a:ext cx="2300859" cy="228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330" y="843829"/>
            <a:ext cx="2497062" cy="258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0" y="342468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5. </a:t>
            </a:r>
            <a:r>
              <a:rPr lang="ru-RU" dirty="0"/>
              <a:t>Сравните длины ломаных </a:t>
            </a:r>
            <a:r>
              <a:rPr lang="en-US" i="1" dirty="0"/>
              <a:t>A</a:t>
            </a:r>
            <a:r>
              <a:rPr lang="en-US" baseline="-25000" dirty="0"/>
              <a:t>1</a:t>
            </a:r>
            <a:r>
              <a:rPr lang="en-US" i="1" dirty="0"/>
              <a:t>B</a:t>
            </a:r>
            <a:r>
              <a:rPr lang="en-US" baseline="-25000" dirty="0"/>
              <a:t>1</a:t>
            </a:r>
            <a:r>
              <a:rPr lang="en-US" i="1" dirty="0"/>
              <a:t>C</a:t>
            </a:r>
            <a:r>
              <a:rPr lang="en-US" baseline="-25000" dirty="0"/>
              <a:t>1</a:t>
            </a:r>
            <a:r>
              <a:rPr lang="en-US" i="1" dirty="0"/>
              <a:t>D</a:t>
            </a:r>
            <a:r>
              <a:rPr lang="en-US" baseline="-25000" dirty="0"/>
              <a:t>1</a:t>
            </a:r>
            <a:r>
              <a:rPr lang="en-US" dirty="0"/>
              <a:t> </a:t>
            </a:r>
            <a:r>
              <a:rPr lang="ru-RU" dirty="0"/>
              <a:t>и </a:t>
            </a:r>
            <a:r>
              <a:rPr lang="en-US" i="1" dirty="0"/>
              <a:t>A</a:t>
            </a:r>
            <a:r>
              <a:rPr lang="ru-RU" baseline="-25000" dirty="0"/>
              <a:t>2</a:t>
            </a:r>
            <a:r>
              <a:rPr lang="en-US" i="1" dirty="0"/>
              <a:t>B</a:t>
            </a:r>
            <a:r>
              <a:rPr lang="ru-RU" baseline="-25000" dirty="0"/>
              <a:t>2</a:t>
            </a:r>
            <a:r>
              <a:rPr lang="en-US" i="1" dirty="0"/>
              <a:t>C</a:t>
            </a:r>
            <a:r>
              <a:rPr lang="ru-RU" baseline="-25000" dirty="0"/>
              <a:t>2</a:t>
            </a:r>
            <a:r>
              <a:rPr lang="en-US" i="1" dirty="0"/>
              <a:t>D</a:t>
            </a:r>
            <a:r>
              <a:rPr lang="ru-RU" baseline="-25000" dirty="0"/>
              <a:t>2</a:t>
            </a:r>
            <a:r>
              <a:rPr lang="ru-RU" dirty="0"/>
              <a:t>, не измеряя их.</a:t>
            </a: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198" y="4077072"/>
            <a:ext cx="2761068" cy="257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4920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6. Сравните </a:t>
            </a:r>
            <a:r>
              <a:rPr lang="ru-RU" dirty="0"/>
              <a:t>длины ломаных </a:t>
            </a:r>
            <a:r>
              <a:rPr lang="en-US" i="1" dirty="0"/>
              <a:t>AB</a:t>
            </a:r>
            <a:r>
              <a:rPr lang="en-US" baseline="-25000" dirty="0"/>
              <a:t>1</a:t>
            </a:r>
            <a:r>
              <a:rPr lang="en-US" i="1" dirty="0"/>
              <a:t>C</a:t>
            </a:r>
            <a:r>
              <a:rPr lang="ru-RU" dirty="0"/>
              <a:t>, </a:t>
            </a:r>
            <a:r>
              <a:rPr lang="en-US" i="1" dirty="0"/>
              <a:t>AB</a:t>
            </a:r>
            <a:r>
              <a:rPr lang="en-US" baseline="-25000" dirty="0"/>
              <a:t>2</a:t>
            </a:r>
            <a:r>
              <a:rPr lang="en-US" i="1" dirty="0"/>
              <a:t>C</a:t>
            </a:r>
            <a:r>
              <a:rPr lang="en-US" dirty="0"/>
              <a:t> </a:t>
            </a:r>
            <a:r>
              <a:rPr lang="ru-RU" dirty="0"/>
              <a:t>и </a:t>
            </a:r>
            <a:r>
              <a:rPr lang="en-US" i="1" dirty="0"/>
              <a:t>AB</a:t>
            </a:r>
            <a:r>
              <a:rPr lang="en-US" baseline="-25000" dirty="0"/>
              <a:t>3</a:t>
            </a:r>
            <a:r>
              <a:rPr lang="en-US" i="1" dirty="0"/>
              <a:t>C</a:t>
            </a:r>
            <a:r>
              <a:rPr lang="ru-RU" dirty="0"/>
              <a:t>, не измеряя их.</a:t>
            </a:r>
            <a:endParaRPr lang="ru-RU" baseline="-25000" dirty="0"/>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620688"/>
            <a:ext cx="2419766"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107504" y="270892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7. </a:t>
            </a:r>
            <a:r>
              <a:rPr lang="ru-RU" dirty="0"/>
              <a:t>Требуется проложить шоссейные дороги, соединяющие населённые пункты </a:t>
            </a:r>
            <a:r>
              <a:rPr lang="ru-RU" i="1" dirty="0"/>
              <a:t>A</a:t>
            </a:r>
            <a:r>
              <a:rPr lang="ru-RU" dirty="0"/>
              <a:t>, </a:t>
            </a:r>
            <a:r>
              <a:rPr lang="ru-RU" i="1" dirty="0"/>
              <a:t>B</a:t>
            </a:r>
            <a:r>
              <a:rPr lang="ru-RU" dirty="0"/>
              <a:t>, </a:t>
            </a:r>
            <a:r>
              <a:rPr lang="ru-RU" i="1" dirty="0"/>
              <a:t>C</a:t>
            </a:r>
            <a:r>
              <a:rPr lang="ru-RU" dirty="0"/>
              <a:t>, </a:t>
            </a:r>
            <a:r>
              <a:rPr lang="ru-RU" i="1" dirty="0"/>
              <a:t>D</a:t>
            </a:r>
            <a:r>
              <a:rPr lang="ru-RU" dirty="0"/>
              <a:t>, расположенные в вершинах сетки. Выберите из предложенных вариантов расположения дорог тот, в котором суммарная длина дорог наименьшая. Проверьте правильность своего выбора измерением линейкой</a:t>
            </a:r>
            <a:r>
              <a:rPr lang="ru-RU" dirty="0" smtClean="0"/>
              <a:t>.</a:t>
            </a:r>
            <a:endParaRPr lang="ru-RU" baseline="-25000"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154" y="4662745"/>
            <a:ext cx="7175691" cy="22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5833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8. Изобразите </a:t>
            </a:r>
            <a:r>
              <a:rPr lang="ru-RU" dirty="0">
                <a:cs typeface="Times New Roman" pitchFamily="18" charset="0"/>
              </a:rPr>
              <a:t>четырехстороннюю ломаную, проходящую через все данные точки.</a:t>
            </a:r>
            <a:r>
              <a:rPr lang="ru-RU" dirty="0"/>
              <a:t> </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30997"/>
            <a:ext cx="2777722" cy="274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0" y="378904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9. </a:t>
            </a:r>
            <a:r>
              <a:rPr lang="ru-RU" dirty="0">
                <a:cs typeface="Times New Roman" pitchFamily="18" charset="0"/>
              </a:rPr>
              <a:t>Изобразите </a:t>
            </a:r>
            <a:r>
              <a:rPr lang="ru-RU" dirty="0"/>
              <a:t>шести</a:t>
            </a:r>
            <a:r>
              <a:rPr lang="ru-RU" dirty="0">
                <a:cs typeface="Times New Roman" pitchFamily="18" charset="0"/>
              </a:rPr>
              <a:t>стороннюю ломаную, проходящую через все данные точки.</a:t>
            </a:r>
            <a:endParaRPr lang="ru-RU" dirty="0"/>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3" y="830997"/>
            <a:ext cx="2808312" cy="277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9760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251520" y="332656"/>
            <a:ext cx="2362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ru-RU" dirty="0" smtClean="0">
                <a:solidFill>
                  <a:srgbClr val="FF3300"/>
                </a:solidFill>
              </a:rPr>
              <a:t>Ответы:</a:t>
            </a:r>
            <a:endParaRPr lang="ru-RU" dirty="0"/>
          </a:p>
        </p:txBody>
      </p:sp>
      <p:pic>
        <p:nvPicPr>
          <p:cNvPr id="204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31887"/>
            <a:ext cx="2091452" cy="206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133" y="531887"/>
            <a:ext cx="2062418" cy="202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0" y="2718755"/>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10. Сколько </a:t>
            </a:r>
            <a:r>
              <a:rPr lang="ru-RU" dirty="0"/>
              <a:t>ломаных </a:t>
            </a:r>
            <a:r>
              <a:rPr lang="ru-RU" dirty="0" smtClean="0"/>
              <a:t>длины: а) 4; б) 5; в) 6, </a:t>
            </a:r>
            <a:r>
              <a:rPr lang="ru-RU" dirty="0"/>
              <a:t>проходящих по сторонам сетки, состоящей из единичных квадратов, соединяет точки </a:t>
            </a:r>
            <a:r>
              <a:rPr lang="en-US" i="1" dirty="0"/>
              <a:t>A </a:t>
            </a:r>
            <a:r>
              <a:rPr lang="ru-RU" dirty="0"/>
              <a:t>и </a:t>
            </a:r>
            <a:r>
              <a:rPr lang="en-US" i="1" dirty="0"/>
              <a:t>B</a:t>
            </a:r>
            <a:r>
              <a:rPr lang="ru-RU" dirty="0"/>
              <a:t>? </a:t>
            </a:r>
          </a:p>
        </p:txBody>
      </p:sp>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4381686"/>
            <a:ext cx="2171271" cy="214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4362264"/>
            <a:ext cx="2171271" cy="214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4347555"/>
            <a:ext cx="2174587" cy="214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92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85800" y="0"/>
            <a:ext cx="8305800" cy="609600"/>
          </a:xfrm>
        </p:spPr>
        <p:txBody>
          <a:bodyPr/>
          <a:lstStyle/>
          <a:p>
            <a:pPr eaLnBrk="1" hangingPunct="1"/>
            <a:r>
              <a:rPr lang="ru-RU" sz="3200" dirty="0" smtClean="0">
                <a:solidFill>
                  <a:srgbClr val="FF3300"/>
                </a:solidFill>
              </a:rPr>
              <a:t>Важность геометрии для образования</a:t>
            </a:r>
          </a:p>
        </p:txBody>
      </p:sp>
      <p:sp>
        <p:nvSpPr>
          <p:cNvPr id="2" name="TextBox 1"/>
          <p:cNvSpPr txBox="1"/>
          <p:nvPr/>
        </p:nvSpPr>
        <p:spPr>
          <a:xfrm>
            <a:off x="19253" y="476672"/>
            <a:ext cx="9144000" cy="6247864"/>
          </a:xfrm>
          <a:prstGeom prst="rect">
            <a:avLst/>
          </a:prstGeom>
          <a:noFill/>
        </p:spPr>
        <p:txBody>
          <a:bodyPr wrap="square" rtlCol="0">
            <a:spAutoFit/>
          </a:bodyPr>
          <a:lstStyle/>
          <a:p>
            <a:pPr algn="just"/>
            <a:r>
              <a:rPr lang="ru-RU" sz="2000" dirty="0" smtClean="0"/>
              <a:t>	</a:t>
            </a:r>
            <a:r>
              <a:rPr lang="ru-RU" sz="2000" dirty="0"/>
              <a:t>Известен вклад, который </a:t>
            </a:r>
            <a:r>
              <a:rPr lang="ru-RU" sz="2000" dirty="0" smtClean="0"/>
              <a:t>вносит геометрия в </a:t>
            </a:r>
            <a:r>
              <a:rPr lang="ru-RU" sz="2000" dirty="0"/>
              <a:t>развитие пространственного воображения и логического мышления школьников.</a:t>
            </a:r>
          </a:p>
          <a:p>
            <a:pPr algn="just"/>
            <a:r>
              <a:rPr lang="ru-RU" sz="2000" dirty="0" smtClean="0"/>
              <a:t>	Н.Ф</a:t>
            </a:r>
            <a:r>
              <a:rPr lang="ru-RU" sz="2000" dirty="0"/>
              <a:t>. Четверухин  подчёркивал  важность  развития пространственных представлений для всех учащихся вне зависимости от направления их дальнейшего образования и выбора будущей профессии. «Хорошее пространственное воображение нужно конструктору, создающему новые машины, геологу, разведывающему недра земли, архитектору, сооружающему здания современных городов, хирургу, производящему тончайшие операции среди кровеносных сосудов и нервных волокон, скульптору, художнику и т.д</a:t>
            </a:r>
            <a:r>
              <a:rPr lang="ru-RU" sz="2000" dirty="0" smtClean="0"/>
              <a:t>.». </a:t>
            </a:r>
            <a:endParaRPr lang="ru-RU" sz="2000" dirty="0"/>
          </a:p>
          <a:p>
            <a:pPr algn="just"/>
            <a:r>
              <a:rPr lang="ru-RU" sz="2000" dirty="0" smtClean="0"/>
              <a:t>	А.Д</a:t>
            </a:r>
            <a:r>
              <a:rPr lang="ru-RU" sz="2000" dirty="0"/>
              <a:t>. Александров, говоря о целях обучения геометрии, указывал, что «особенность геометрии, выделяющая её среди других наук вообще, состоит в том, что в ней самая строгая логика соединена с наглядным представлением. Геометрия в своей сущности и есть такое соединение живого воображения и строгой логики, в котором они взаимодействуют и дополняют друг </a:t>
            </a:r>
            <a:r>
              <a:rPr lang="ru-RU" sz="2000" dirty="0" smtClean="0"/>
              <a:t>друга». </a:t>
            </a:r>
          </a:p>
          <a:p>
            <a:pPr algn="just"/>
            <a:r>
              <a:rPr lang="ru-RU" sz="2000" dirty="0" smtClean="0"/>
              <a:t>	В.Г</a:t>
            </a:r>
            <a:r>
              <a:rPr lang="ru-RU" sz="2000" dirty="0"/>
              <a:t>. </a:t>
            </a:r>
            <a:r>
              <a:rPr lang="ru-RU" sz="2000" dirty="0" err="1"/>
              <a:t>Болтянский</a:t>
            </a:r>
            <a:r>
              <a:rPr lang="ru-RU" sz="2000" dirty="0"/>
              <a:t> говорил о том, что природа геометрии предоставляет богатые возможности для воспитания у школьников эстетического чувства красоты в самом широком значении этого слова. Красота геометрии заключается в её проявлениях в живой природе, архитектуре, живописи, декоративно-прикладном искусстве, строительстве и т.д., а также в смелых, оригинальных, нестандартных доказательствах, выводах и </a:t>
            </a:r>
            <a:r>
              <a:rPr lang="ru-RU" sz="2000" dirty="0" smtClean="0"/>
              <a:t>решениях.</a:t>
            </a:r>
          </a:p>
        </p:txBody>
      </p:sp>
    </p:spTree>
    <p:extLst>
      <p:ext uri="{BB962C8B-B14F-4D97-AF65-F5344CB8AC3E}">
        <p14:creationId xmlns:p14="http://schemas.microsoft.com/office/powerpoint/2010/main" val="11399075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0"/>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a:t>
            </a:r>
            <a:r>
              <a:rPr lang="ru-RU" dirty="0" smtClean="0">
                <a:solidFill>
                  <a:srgbClr val="FF0000"/>
                </a:solidFill>
              </a:rPr>
              <a:t>Решение.</a:t>
            </a:r>
            <a:r>
              <a:rPr lang="ru-RU" dirty="0" smtClean="0"/>
              <a:t> Общий метод решения состоит в построении треугольника Паскаля, пример которого показан на рисунке. Число путей длины 6 из точки </a:t>
            </a:r>
            <a:r>
              <a:rPr lang="en-US" i="1" dirty="0" smtClean="0"/>
              <a:t>A </a:t>
            </a:r>
            <a:r>
              <a:rPr lang="ru-RU" dirty="0" smtClean="0"/>
              <a:t>в точку </a:t>
            </a:r>
            <a:r>
              <a:rPr lang="en-US" i="1" dirty="0" smtClean="0"/>
              <a:t>B </a:t>
            </a:r>
            <a:r>
              <a:rPr lang="ru-RU" dirty="0" smtClean="0"/>
              <a:t>равно 20. </a:t>
            </a:r>
            <a:endParaRPr lang="ru-RU" dirty="0"/>
          </a:p>
        </p:txBody>
      </p:sp>
      <p:sp>
        <p:nvSpPr>
          <p:cNvPr id="11" name="Text Box 3"/>
          <p:cNvSpPr txBox="1">
            <a:spLocks noChangeArrowheads="1"/>
          </p:cNvSpPr>
          <p:nvPr/>
        </p:nvSpPr>
        <p:spPr bwMode="auto">
          <a:xfrm>
            <a:off x="0" y="3501008"/>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11. </a:t>
            </a:r>
            <a:r>
              <a:rPr lang="ru-RU" dirty="0"/>
              <a:t>Сколько ломаных длины </a:t>
            </a:r>
            <a:r>
              <a:rPr lang="en-US" dirty="0"/>
              <a:t>6</a:t>
            </a:r>
            <a:r>
              <a:rPr lang="ru-RU" dirty="0"/>
              <a:t>, проходящих по сторонам сетки, состоящей из единичных квадратов, соединяет точки </a:t>
            </a:r>
            <a:r>
              <a:rPr lang="en-US" i="1" dirty="0"/>
              <a:t>A</a:t>
            </a:r>
            <a:r>
              <a:rPr lang="en-US" dirty="0"/>
              <a:t>,</a:t>
            </a:r>
            <a:r>
              <a:rPr lang="ru-RU" dirty="0"/>
              <a:t> </a:t>
            </a:r>
            <a:r>
              <a:rPr lang="en-US" i="1" dirty="0"/>
              <a:t>B </a:t>
            </a:r>
            <a:r>
              <a:rPr lang="ru-RU" dirty="0"/>
              <a:t>и </a:t>
            </a:r>
            <a:r>
              <a:rPr lang="en-US" i="1" dirty="0"/>
              <a:t>C</a:t>
            </a:r>
            <a:r>
              <a:rPr lang="ru-RU" dirty="0"/>
              <a:t>?</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673" y="4491361"/>
            <a:ext cx="2238375" cy="220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754" y="1091015"/>
            <a:ext cx="226695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9199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942563"/>
            <a:ext cx="7772400" cy="457200"/>
          </a:xfrm>
        </p:spPr>
        <p:txBody>
          <a:bodyPr/>
          <a:lstStyle/>
          <a:p>
            <a:pPr eaLnBrk="1" hangingPunct="1"/>
            <a:r>
              <a:rPr lang="ru-RU" sz="3600" dirty="0" smtClean="0">
                <a:solidFill>
                  <a:srgbClr val="FF3300"/>
                </a:solidFill>
              </a:rPr>
              <a:t>Многоугольники</a:t>
            </a:r>
          </a:p>
        </p:txBody>
      </p:sp>
      <p:sp>
        <p:nvSpPr>
          <p:cNvPr id="14350" name="Text Box 14"/>
          <p:cNvSpPr txBox="1">
            <a:spLocks noChangeArrowheads="1"/>
          </p:cNvSpPr>
          <p:nvPr/>
        </p:nvSpPr>
        <p:spPr bwMode="auto">
          <a:xfrm>
            <a:off x="0" y="147596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solidFill>
                  <a:srgbClr val="FF3300"/>
                </a:solidFill>
              </a:rPr>
              <a:t> </a:t>
            </a:r>
            <a:r>
              <a:rPr lang="ru-RU" dirty="0" smtClean="0">
                <a:solidFill>
                  <a:srgbClr val="FF3300"/>
                </a:solidFill>
              </a:rPr>
              <a:t>	Многоугольником</a:t>
            </a:r>
            <a:r>
              <a:rPr lang="ru-RU" dirty="0" smtClean="0">
                <a:solidFill>
                  <a:schemeClr val="accent1"/>
                </a:solidFill>
              </a:rPr>
              <a:t> </a:t>
            </a:r>
            <a:r>
              <a:rPr lang="ru-RU" dirty="0"/>
              <a:t>называется фигура, образованная простой замкнутой ломаной и ограниченной ею внутренней областью.</a:t>
            </a:r>
          </a:p>
        </p:txBody>
      </p:sp>
      <p:sp>
        <p:nvSpPr>
          <p:cNvPr id="14353" name="Text Box 17"/>
          <p:cNvSpPr txBox="1">
            <a:spLocks noChangeArrowheads="1"/>
          </p:cNvSpPr>
          <p:nvPr/>
        </p:nvSpPr>
        <p:spPr bwMode="auto">
          <a:xfrm>
            <a:off x="0" y="429117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Вершины </a:t>
            </a:r>
            <a:r>
              <a:rPr lang="ru-RU" dirty="0"/>
              <a:t>ломаной называются </a:t>
            </a:r>
            <a:r>
              <a:rPr lang="ru-RU" dirty="0">
                <a:solidFill>
                  <a:srgbClr val="FF3300"/>
                </a:solidFill>
              </a:rPr>
              <a:t>вершинами </a:t>
            </a:r>
            <a:r>
              <a:rPr lang="ru-RU" dirty="0"/>
              <a:t>многоугольника.</a:t>
            </a:r>
          </a:p>
        </p:txBody>
      </p:sp>
      <p:sp>
        <p:nvSpPr>
          <p:cNvPr id="14368" name="Text Box 32"/>
          <p:cNvSpPr txBox="1">
            <a:spLocks noChangeArrowheads="1"/>
          </p:cNvSpPr>
          <p:nvPr/>
        </p:nvSpPr>
        <p:spPr bwMode="auto">
          <a:xfrm>
            <a:off x="19050" y="4748371"/>
            <a:ext cx="912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Стороны </a:t>
            </a:r>
            <a:r>
              <a:rPr lang="ru-RU" dirty="0"/>
              <a:t>ломаной называются </a:t>
            </a:r>
            <a:r>
              <a:rPr lang="ru-RU" dirty="0">
                <a:solidFill>
                  <a:srgbClr val="FF3300"/>
                </a:solidFill>
              </a:rPr>
              <a:t>сторонами </a:t>
            </a:r>
            <a:r>
              <a:rPr lang="ru-RU" dirty="0"/>
              <a:t>многоугольника.</a:t>
            </a:r>
          </a:p>
        </p:txBody>
      </p:sp>
      <p:sp>
        <p:nvSpPr>
          <p:cNvPr id="14370" name="Text Box 34"/>
          <p:cNvSpPr txBox="1">
            <a:spLocks noChangeArrowheads="1"/>
          </p:cNvSpPr>
          <p:nvPr/>
        </p:nvSpPr>
        <p:spPr bwMode="auto">
          <a:xfrm>
            <a:off x="19050" y="5133563"/>
            <a:ext cx="9124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Углы</a:t>
            </a:r>
            <a:r>
              <a:rPr lang="ru-RU" dirty="0"/>
              <a:t>, образованные соседними сторонами называются </a:t>
            </a:r>
            <a:r>
              <a:rPr lang="ru-RU" dirty="0">
                <a:solidFill>
                  <a:srgbClr val="FF3300"/>
                </a:solidFill>
              </a:rPr>
              <a:t>углами </a:t>
            </a:r>
            <a:r>
              <a:rPr lang="ru-RU" dirty="0"/>
              <a:t>многоугольника</a:t>
            </a:r>
            <a:r>
              <a:rPr lang="ru-RU" dirty="0" smtClean="0"/>
              <a:t>.</a:t>
            </a:r>
            <a:endParaRPr lang="ru-RU" dirty="0"/>
          </a:p>
        </p:txBody>
      </p:sp>
      <p:sp>
        <p:nvSpPr>
          <p:cNvPr id="14381" name="Text Box 45"/>
          <p:cNvSpPr txBox="1">
            <a:spLocks noChangeArrowheads="1"/>
          </p:cNvSpPr>
          <p:nvPr/>
        </p:nvSpPr>
        <p:spPr bwMode="auto">
          <a:xfrm>
            <a:off x="-38100" y="6004877"/>
            <a:ext cx="9182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Многоугольник </a:t>
            </a:r>
            <a:r>
              <a:rPr lang="ru-RU" dirty="0"/>
              <a:t>обозначается последовательным указанием его вершин.</a:t>
            </a:r>
          </a:p>
        </p:txBody>
      </p:sp>
      <p:pic>
        <p:nvPicPr>
          <p:cNvPr id="2061"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18963"/>
            <a:ext cx="7981950"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9512" y="260648"/>
            <a:ext cx="3024336" cy="461665"/>
          </a:xfrm>
          <a:prstGeom prst="rect">
            <a:avLst/>
          </a:prstGeom>
          <a:noFill/>
        </p:spPr>
        <p:txBody>
          <a:bodyPr wrap="square" rtlCol="0">
            <a:spAutoFit/>
          </a:bodyPr>
          <a:lstStyle/>
          <a:p>
            <a:r>
              <a:rPr lang="ru-RU" dirty="0" smtClean="0">
                <a:solidFill>
                  <a:srgbClr val="FF0000"/>
                </a:solidFill>
              </a:rPr>
              <a:t>Ответ. </a:t>
            </a:r>
            <a:r>
              <a:rPr lang="ru-RU" dirty="0" smtClean="0"/>
              <a:t>18.</a:t>
            </a:r>
            <a:endParaRPr lang="ru-RU" dirty="0"/>
          </a:p>
        </p:txBody>
      </p:sp>
    </p:spTree>
    <p:extLst>
      <p:ext uri="{BB962C8B-B14F-4D97-AF65-F5344CB8AC3E}">
        <p14:creationId xmlns:p14="http://schemas.microsoft.com/office/powerpoint/2010/main" val="178977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50"/>
                                        </p:tgtEl>
                                        <p:attrNameLst>
                                          <p:attrName>style.visibility</p:attrName>
                                        </p:attrNameLst>
                                      </p:cBhvr>
                                      <p:to>
                                        <p:strVal val="visible"/>
                                      </p:to>
                                    </p:set>
                                    <p:animEffect transition="in" filter="wipe(left)">
                                      <p:cBhvr>
                                        <p:cTn id="7" dur="500"/>
                                        <p:tgtEl>
                                          <p:spTgt spid="14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53"/>
                                        </p:tgtEl>
                                        <p:attrNameLst>
                                          <p:attrName>style.visibility</p:attrName>
                                        </p:attrNameLst>
                                      </p:cBhvr>
                                      <p:to>
                                        <p:strVal val="visible"/>
                                      </p:to>
                                    </p:set>
                                    <p:animEffect transition="in" filter="wipe(left)">
                                      <p:cBhvr>
                                        <p:cTn id="12" dur="500"/>
                                        <p:tgtEl>
                                          <p:spTgt spid="143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68"/>
                                        </p:tgtEl>
                                        <p:attrNameLst>
                                          <p:attrName>style.visibility</p:attrName>
                                        </p:attrNameLst>
                                      </p:cBhvr>
                                      <p:to>
                                        <p:strVal val="visible"/>
                                      </p:to>
                                    </p:set>
                                    <p:animEffect transition="in" filter="wipe(left)">
                                      <p:cBhvr>
                                        <p:cTn id="17" dur="500"/>
                                        <p:tgtEl>
                                          <p:spTgt spid="143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370"/>
                                        </p:tgtEl>
                                        <p:attrNameLst>
                                          <p:attrName>style.visibility</p:attrName>
                                        </p:attrNameLst>
                                      </p:cBhvr>
                                      <p:to>
                                        <p:strVal val="visible"/>
                                      </p:to>
                                    </p:set>
                                    <p:animEffect transition="in" filter="wipe(left)">
                                      <p:cBhvr>
                                        <p:cTn id="22" dur="500"/>
                                        <p:tgtEl>
                                          <p:spTgt spid="14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381"/>
                                        </p:tgtEl>
                                        <p:attrNameLst>
                                          <p:attrName>style.visibility</p:attrName>
                                        </p:attrNameLst>
                                      </p:cBhvr>
                                      <p:to>
                                        <p:strVal val="visible"/>
                                      </p:to>
                                    </p:set>
                                    <p:animEffect transition="in" filter="wipe(left)">
                                      <p:cBhvr>
                                        <p:cTn id="27" dur="500"/>
                                        <p:tgtEl>
                                          <p:spTgt spid="14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0" grpId="0" autoUpdateAnimBg="0"/>
      <p:bldP spid="14353" grpId="0" autoUpdateAnimBg="0"/>
      <p:bldP spid="14368" grpId="0" autoUpdateAnimBg="0"/>
      <p:bldP spid="14370" grpId="0" autoUpdateAnimBg="0"/>
      <p:bldP spid="14381"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2" name="Text Box 12"/>
          <p:cNvSpPr txBox="1">
            <a:spLocks noChangeArrowheads="1"/>
          </p:cNvSpPr>
          <p:nvPr/>
        </p:nvSpPr>
        <p:spPr bwMode="auto">
          <a:xfrm>
            <a:off x="-19050" y="188640"/>
            <a:ext cx="91630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Многоугольник </a:t>
            </a:r>
            <a:r>
              <a:rPr lang="ru-RU" dirty="0"/>
              <a:t>называется</a:t>
            </a:r>
            <a:r>
              <a:rPr lang="ru-RU" dirty="0">
                <a:solidFill>
                  <a:schemeClr val="accent1"/>
                </a:solidFill>
              </a:rPr>
              <a:t> </a:t>
            </a:r>
            <a:r>
              <a:rPr lang="ru-RU" dirty="0">
                <a:solidFill>
                  <a:srgbClr val="FF3300"/>
                </a:solidFill>
              </a:rPr>
              <a:t>правильным</a:t>
            </a:r>
            <a:r>
              <a:rPr lang="ru-RU" dirty="0"/>
              <a:t>, если у него все стороны равны и все углы равны.</a:t>
            </a:r>
          </a:p>
        </p:txBody>
      </p:sp>
      <p:pic>
        <p:nvPicPr>
          <p:cNvPr id="307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 y="1196752"/>
            <a:ext cx="7920037"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38505" y="3122965"/>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3200" dirty="0"/>
              <a:t>	</a:t>
            </a:r>
            <a:r>
              <a:rPr lang="ru-RU" dirty="0"/>
              <a:t>Многоугольники могут иметь и более сложную форму. Примеры таких многоугольников показаны на рисунках.</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175" y="4077072"/>
            <a:ext cx="5440064" cy="224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387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wipe(left)">
                                      <p:cBhvr>
                                        <p:cTn id="7" dur="500"/>
                                        <p:tgtEl>
                                          <p:spTgt spid="20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utoUpdateAnimBg="0"/>
      <p:bldP spid="9"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0" y="3283204"/>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3200" dirty="0"/>
              <a:t>	</a:t>
            </a:r>
            <a:r>
              <a:rPr lang="ru-RU" dirty="0">
                <a:solidFill>
                  <a:srgbClr val="FF3300"/>
                </a:solidFill>
              </a:rPr>
              <a:t> </a:t>
            </a:r>
            <a:r>
              <a:rPr lang="ru-RU" dirty="0"/>
              <a:t>В</a:t>
            </a:r>
            <a:r>
              <a:rPr lang="ru-RU" dirty="0">
                <a:cs typeface="Times New Roman" pitchFamily="18" charset="0"/>
              </a:rPr>
              <a:t>ыпуклый многоугольник содержит все свои диагонали. Невыпуклый многоугольник может не содержать некоторые свои диагонали</a:t>
            </a:r>
            <a:r>
              <a:rPr lang="ru-RU" dirty="0"/>
              <a:t>.</a:t>
            </a:r>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331" y="4219308"/>
            <a:ext cx="3886845" cy="154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2"/>
          <p:cNvSpPr txBox="1">
            <a:spLocks noChangeArrowheads="1"/>
          </p:cNvSpPr>
          <p:nvPr/>
        </p:nvSpPr>
        <p:spPr bwMode="auto">
          <a:xfrm>
            <a:off x="-19050" y="100975"/>
            <a:ext cx="91630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a:t>
            </a:r>
            <a:r>
              <a:rPr lang="ru-RU" dirty="0"/>
              <a:t> Многоугольник называется</a:t>
            </a:r>
            <a:r>
              <a:rPr lang="ru-RU" dirty="0">
                <a:solidFill>
                  <a:schemeClr val="accent1"/>
                </a:solidFill>
              </a:rPr>
              <a:t> </a:t>
            </a:r>
            <a:r>
              <a:rPr lang="ru-RU" dirty="0">
                <a:solidFill>
                  <a:srgbClr val="FF3300"/>
                </a:solidFill>
              </a:rPr>
              <a:t>выпуклым</a:t>
            </a:r>
            <a:r>
              <a:rPr lang="ru-RU" dirty="0"/>
              <a:t>, </a:t>
            </a:r>
            <a:r>
              <a:rPr lang="ru-RU" dirty="0" smtClean="0"/>
              <a:t>если </a:t>
            </a:r>
            <a:r>
              <a:rPr lang="ru-RU" dirty="0"/>
              <a:t>вместе с любыми двумя своими точками он содержит и соединяющий их отрезок</a:t>
            </a:r>
            <a:r>
              <a:rPr lang="ru-RU" dirty="0" smtClean="0"/>
              <a:t>. </a:t>
            </a:r>
            <a:endParaRPr lang="ru-RU" dirty="0"/>
          </a:p>
        </p:txBody>
      </p:sp>
      <p:pic>
        <p:nvPicPr>
          <p:cNvPr id="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268760"/>
            <a:ext cx="4754563"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39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457200"/>
          </a:xfrm>
        </p:spPr>
        <p:txBody>
          <a:bodyPr/>
          <a:lstStyle/>
          <a:p>
            <a:pPr eaLnBrk="1" hangingPunct="1"/>
            <a:r>
              <a:rPr lang="ru-RU" sz="2800" dirty="0" smtClean="0">
                <a:solidFill>
                  <a:srgbClr val="FF3300"/>
                </a:solidFill>
              </a:rPr>
              <a:t>Упражнения</a:t>
            </a:r>
          </a:p>
        </p:txBody>
      </p:sp>
      <p:sp>
        <p:nvSpPr>
          <p:cNvPr id="13315" name="Text Box 3"/>
          <p:cNvSpPr txBox="1">
            <a:spLocks noChangeArrowheads="1"/>
          </p:cNvSpPr>
          <p:nvPr/>
        </p:nvSpPr>
        <p:spPr bwMode="auto">
          <a:xfrm>
            <a:off x="0" y="404664"/>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1. Укажите</a:t>
            </a:r>
            <a:r>
              <a:rPr lang="ru-RU" dirty="0">
                <a:cs typeface="Times New Roman" pitchFamily="18" charset="0"/>
              </a:rPr>
              <a:t>, какие из представленных на рисунке фигур являются</a:t>
            </a:r>
            <a:r>
              <a:rPr lang="ru-RU" dirty="0"/>
              <a:t>:</a:t>
            </a:r>
            <a:r>
              <a:rPr lang="ru-RU" dirty="0">
                <a:cs typeface="Times New Roman" pitchFamily="18" charset="0"/>
              </a:rPr>
              <a:t> </a:t>
            </a:r>
            <a:r>
              <a:rPr lang="ru-RU" dirty="0"/>
              <a:t>а) выпуклыми </a:t>
            </a:r>
            <a:r>
              <a:rPr lang="ru-RU" dirty="0">
                <a:cs typeface="Times New Roman" pitchFamily="18" charset="0"/>
              </a:rPr>
              <a:t>многоугольниками</a:t>
            </a:r>
            <a:r>
              <a:rPr lang="ru-RU" dirty="0"/>
              <a:t>; б) невыпуклыми многоугольниками.</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196" y="1700808"/>
            <a:ext cx="4691608" cy="266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436919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2. </a:t>
            </a:r>
            <a:r>
              <a:rPr lang="ru-RU" dirty="0">
                <a:cs typeface="Times New Roman" pitchFamily="18" charset="0"/>
              </a:rPr>
              <a:t>Какая имеется зависимость между числом вершин</a:t>
            </a:r>
            <a:r>
              <a:rPr lang="ru-RU" dirty="0"/>
              <a:t>, числом углов </a:t>
            </a:r>
            <a:r>
              <a:rPr lang="ru-RU" dirty="0">
                <a:cs typeface="Times New Roman" pitchFamily="18" charset="0"/>
              </a:rPr>
              <a:t>и числом сторон</a:t>
            </a:r>
            <a:r>
              <a:rPr lang="ru-RU" b="1" dirty="0">
                <a:cs typeface="Times New Roman" pitchFamily="18" charset="0"/>
              </a:rPr>
              <a:t> </a:t>
            </a:r>
            <a:r>
              <a:rPr lang="ru-RU" dirty="0">
                <a:cs typeface="Times New Roman" pitchFamily="18" charset="0"/>
              </a:rPr>
              <a:t>многоугольника?</a:t>
            </a:r>
            <a:r>
              <a:rPr lang="ru-RU" dirty="0"/>
              <a:t> </a:t>
            </a:r>
          </a:p>
        </p:txBody>
      </p:sp>
    </p:spTree>
    <p:extLst>
      <p:ext uri="{BB962C8B-B14F-4D97-AF65-F5344CB8AC3E}">
        <p14:creationId xmlns:p14="http://schemas.microsoft.com/office/powerpoint/2010/main" val="4906596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3. </a:t>
            </a:r>
            <a:r>
              <a:rPr lang="ru-RU" dirty="0" smtClean="0"/>
              <a:t>Нарисуйте: а) шестиугольник; б) восьмиугольник, </a:t>
            </a:r>
            <a:r>
              <a:rPr lang="ru-RU" dirty="0"/>
              <a:t>изображенный на рисунке. </a:t>
            </a:r>
            <a:r>
              <a:rPr lang="ru-RU" dirty="0">
                <a:cs typeface="Times New Roman" pitchFamily="18" charset="0"/>
              </a:rPr>
              <a:t>Является ли он правильным?</a:t>
            </a:r>
            <a:endParaRPr lang="ru-RU"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2696624" cy="26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687" y="1143422"/>
            <a:ext cx="2696625" cy="26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0" y="407707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4. </a:t>
            </a:r>
            <a:r>
              <a:rPr lang="ru-RU" dirty="0"/>
              <a:t>На клетчатой бумаге изобразите какой-нибудь четырёхугольник, вершинами которого являются точки </a:t>
            </a:r>
            <a:r>
              <a:rPr lang="ru-RU" i="1" dirty="0"/>
              <a:t>A</a:t>
            </a:r>
            <a:r>
              <a:rPr lang="ru-RU" dirty="0"/>
              <a:t>,</a:t>
            </a:r>
            <a:r>
              <a:rPr lang="ru-RU" i="1" dirty="0"/>
              <a:t> B</a:t>
            </a:r>
            <a:r>
              <a:rPr lang="ru-RU" dirty="0"/>
              <a:t>,</a:t>
            </a:r>
            <a:r>
              <a:rPr lang="ru-RU" i="1" dirty="0"/>
              <a:t> C </a:t>
            </a:r>
            <a:r>
              <a:rPr lang="ru-RU" dirty="0"/>
              <a:t>и </a:t>
            </a:r>
            <a:r>
              <a:rPr lang="ru-RU" i="1" dirty="0"/>
              <a:t>D</a:t>
            </a:r>
            <a:r>
              <a:rPr lang="ru-RU" dirty="0"/>
              <a:t>. Сколько таких четырехугольников?</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112937"/>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4744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5. </a:t>
            </a:r>
            <a:r>
              <a:rPr lang="ru-RU" dirty="0"/>
              <a:t>Сколько диагоналей имеет</a:t>
            </a:r>
            <a:r>
              <a:rPr lang="ru-RU" dirty="0" smtClean="0"/>
              <a:t>: а) треугольник; б) четырёхугольник; в) пятиугольник; г) шестиугольник; д)* </a:t>
            </a:r>
            <a:r>
              <a:rPr lang="en-US" i="1" dirty="0" smtClean="0"/>
              <a:t>n</a:t>
            </a:r>
            <a:r>
              <a:rPr lang="ru-RU" dirty="0" smtClean="0"/>
              <a:t>-угольник? </a:t>
            </a:r>
            <a:endParaRPr lang="ru-RU"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7" y="908719"/>
            <a:ext cx="3671829" cy="317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19455" y="413824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6. </a:t>
            </a:r>
            <a:r>
              <a:rPr lang="ru-RU" dirty="0" smtClean="0"/>
              <a:t>Существует </a:t>
            </a:r>
            <a:r>
              <a:rPr lang="ru-RU" dirty="0"/>
              <a:t>ли многоугольник, число диагоналей которого равно числу его сторон?</a:t>
            </a:r>
          </a:p>
        </p:txBody>
      </p:sp>
      <p:sp>
        <p:nvSpPr>
          <p:cNvPr id="5" name="Text Box 3"/>
          <p:cNvSpPr txBox="1">
            <a:spLocks noChangeArrowheads="1"/>
          </p:cNvSpPr>
          <p:nvPr/>
        </p:nvSpPr>
        <p:spPr bwMode="auto">
          <a:xfrm>
            <a:off x="-19455" y="5890442"/>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8. Многоугольник </a:t>
            </a:r>
            <a:r>
              <a:rPr lang="ru-RU" dirty="0">
                <a:cs typeface="Times New Roman" pitchFamily="18" charset="0"/>
              </a:rPr>
              <a:t>имеет 35 диагоналей. Сколько у него сторон?</a:t>
            </a:r>
          </a:p>
          <a:p>
            <a:pPr eaLnBrk="1" hangingPunct="1">
              <a:spcBef>
                <a:spcPct val="50000"/>
              </a:spcBef>
            </a:pPr>
            <a:endParaRPr lang="ru-RU" dirty="0"/>
          </a:p>
        </p:txBody>
      </p:sp>
      <p:sp>
        <p:nvSpPr>
          <p:cNvPr id="6" name="Text Box 3"/>
          <p:cNvSpPr txBox="1">
            <a:spLocks noChangeArrowheads="1"/>
          </p:cNvSpPr>
          <p:nvPr/>
        </p:nvSpPr>
        <p:spPr bwMode="auto">
          <a:xfrm>
            <a:off x="-19455" y="500507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7. </a:t>
            </a:r>
            <a:r>
              <a:rPr lang="ru-RU" dirty="0"/>
              <a:t>Может ли многоугольник иметь ровно</a:t>
            </a:r>
            <a:r>
              <a:rPr lang="ru-RU" dirty="0" smtClean="0"/>
              <a:t>: а) 10; б) 20; в) 30 диагоналей?</a:t>
            </a:r>
            <a:endParaRPr lang="ru-RU" dirty="0"/>
          </a:p>
        </p:txBody>
      </p:sp>
    </p:spTree>
    <p:extLst>
      <p:ext uri="{BB962C8B-B14F-4D97-AF65-F5344CB8AC3E}">
        <p14:creationId xmlns:p14="http://schemas.microsoft.com/office/powerpoint/2010/main" val="20982194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79" y="0"/>
            <a:ext cx="9124749" cy="523220"/>
          </a:xfrm>
          <a:prstGeom prst="rect">
            <a:avLst/>
          </a:prstGeom>
          <a:noFill/>
        </p:spPr>
        <p:txBody>
          <a:bodyPr wrap="square" rtlCol="0">
            <a:spAutoFit/>
          </a:bodyPr>
          <a:lstStyle/>
          <a:p>
            <a:pPr algn="ctr"/>
            <a:r>
              <a:rPr lang="ru-RU" sz="2800" dirty="0" smtClean="0">
                <a:solidFill>
                  <a:srgbClr val="FF0000"/>
                </a:solidFill>
              </a:rPr>
              <a:t>Сумма углов выпуклого многоугольника</a:t>
            </a:r>
            <a:endParaRPr lang="ru-RU" sz="2800" dirty="0">
              <a:solidFill>
                <a:srgbClr val="FF0000"/>
              </a:solidFill>
            </a:endParaRPr>
          </a:p>
        </p:txBody>
      </p:sp>
      <p:pic>
        <p:nvPicPr>
          <p:cNvPr id="3" name="Рисунок 2"/>
          <p:cNvPicPr>
            <a:picLocks noChangeAspect="1"/>
          </p:cNvPicPr>
          <p:nvPr/>
        </p:nvPicPr>
        <p:blipFill>
          <a:blip r:embed="rId3"/>
          <a:stretch>
            <a:fillRect/>
          </a:stretch>
        </p:blipFill>
        <p:spPr>
          <a:xfrm>
            <a:off x="395536" y="753737"/>
            <a:ext cx="4648200" cy="5915025"/>
          </a:xfrm>
          <a:prstGeom prst="rect">
            <a:avLst/>
          </a:prstGeom>
        </p:spPr>
      </p:pic>
      <p:pic>
        <p:nvPicPr>
          <p:cNvPr id="6" name="Рисунок 5"/>
          <p:cNvPicPr>
            <a:picLocks noChangeAspect="1"/>
          </p:cNvPicPr>
          <p:nvPr/>
        </p:nvPicPr>
        <p:blipFill>
          <a:blip r:embed="rId4"/>
          <a:stretch>
            <a:fillRect/>
          </a:stretch>
        </p:blipFill>
        <p:spPr>
          <a:xfrm>
            <a:off x="5220072" y="1484784"/>
            <a:ext cx="1704975" cy="1571625"/>
          </a:xfrm>
          <a:prstGeom prst="rect">
            <a:avLst/>
          </a:prstGeom>
        </p:spPr>
      </p:pic>
      <p:pic>
        <p:nvPicPr>
          <p:cNvPr id="7" name="Рисунок 6"/>
          <p:cNvPicPr>
            <a:picLocks noChangeAspect="1"/>
          </p:cNvPicPr>
          <p:nvPr/>
        </p:nvPicPr>
        <p:blipFill>
          <a:blip r:embed="rId5"/>
          <a:stretch>
            <a:fillRect/>
          </a:stretch>
        </p:blipFill>
        <p:spPr>
          <a:xfrm>
            <a:off x="7171720" y="1286832"/>
            <a:ext cx="1924050" cy="1885950"/>
          </a:xfrm>
          <a:prstGeom prst="rect">
            <a:avLst/>
          </a:prstGeom>
        </p:spPr>
      </p:pic>
      <p:pic>
        <p:nvPicPr>
          <p:cNvPr id="8" name="Рисунок 7"/>
          <p:cNvPicPr>
            <a:picLocks noChangeAspect="1"/>
          </p:cNvPicPr>
          <p:nvPr/>
        </p:nvPicPr>
        <p:blipFill>
          <a:blip r:embed="rId6"/>
          <a:stretch>
            <a:fillRect/>
          </a:stretch>
        </p:blipFill>
        <p:spPr>
          <a:xfrm>
            <a:off x="6634046" y="3180428"/>
            <a:ext cx="828675" cy="314325"/>
          </a:xfrm>
          <a:prstGeom prst="rect">
            <a:avLst/>
          </a:prstGeom>
        </p:spPr>
      </p:pic>
      <p:pic>
        <p:nvPicPr>
          <p:cNvPr id="9" name="Рисунок 8"/>
          <p:cNvPicPr>
            <a:picLocks noChangeAspect="1"/>
          </p:cNvPicPr>
          <p:nvPr/>
        </p:nvPicPr>
        <p:blipFill>
          <a:blip r:embed="rId7"/>
          <a:stretch>
            <a:fillRect/>
          </a:stretch>
        </p:blipFill>
        <p:spPr>
          <a:xfrm>
            <a:off x="5217140" y="3742791"/>
            <a:ext cx="1781175" cy="1885950"/>
          </a:xfrm>
          <a:prstGeom prst="rect">
            <a:avLst/>
          </a:prstGeom>
        </p:spPr>
      </p:pic>
      <p:pic>
        <p:nvPicPr>
          <p:cNvPr id="11" name="Рисунок 10"/>
          <p:cNvPicPr>
            <a:picLocks noChangeAspect="1"/>
          </p:cNvPicPr>
          <p:nvPr/>
        </p:nvPicPr>
        <p:blipFill>
          <a:blip r:embed="rId8"/>
          <a:stretch>
            <a:fillRect/>
          </a:stretch>
        </p:blipFill>
        <p:spPr>
          <a:xfrm>
            <a:off x="7161643" y="3711250"/>
            <a:ext cx="1704975" cy="1905000"/>
          </a:xfrm>
          <a:prstGeom prst="rect">
            <a:avLst/>
          </a:prstGeom>
        </p:spPr>
      </p:pic>
      <p:pic>
        <p:nvPicPr>
          <p:cNvPr id="12" name="Рисунок 11"/>
          <p:cNvPicPr>
            <a:picLocks noChangeAspect="1"/>
          </p:cNvPicPr>
          <p:nvPr/>
        </p:nvPicPr>
        <p:blipFill>
          <a:blip r:embed="rId9"/>
          <a:stretch>
            <a:fillRect/>
          </a:stretch>
        </p:blipFill>
        <p:spPr>
          <a:xfrm>
            <a:off x="6679654" y="5616250"/>
            <a:ext cx="790575" cy="314325"/>
          </a:xfrm>
          <a:prstGeom prst="rect">
            <a:avLst/>
          </a:prstGeom>
        </p:spPr>
      </p:pic>
    </p:spTree>
    <p:extLst>
      <p:ext uri="{BB962C8B-B14F-4D97-AF65-F5344CB8AC3E}">
        <p14:creationId xmlns:p14="http://schemas.microsoft.com/office/powerpoint/2010/main" val="19460244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72775"/>
            <a:ext cx="9124749" cy="461665"/>
          </a:xfrm>
          <a:prstGeom prst="rect">
            <a:avLst/>
          </a:prstGeom>
          <a:noFill/>
        </p:spPr>
        <p:txBody>
          <a:bodyPr wrap="square" rtlCol="0">
            <a:spAutoFit/>
          </a:bodyPr>
          <a:lstStyle/>
          <a:p>
            <a:pPr algn="ctr"/>
            <a:r>
              <a:rPr lang="ru-RU" dirty="0" smtClean="0">
                <a:solidFill>
                  <a:srgbClr val="FF0000"/>
                </a:solidFill>
              </a:rPr>
              <a:t>Сумма углов выпуклого многоугольника в нашем учебнике</a:t>
            </a:r>
            <a:endParaRPr lang="ru-RU" dirty="0">
              <a:solidFill>
                <a:srgbClr val="FF0000"/>
              </a:solidFill>
            </a:endParaRPr>
          </a:p>
        </p:txBody>
      </p:sp>
      <p:pic>
        <p:nvPicPr>
          <p:cNvPr id="5" name="Рисунок 4"/>
          <p:cNvPicPr>
            <a:picLocks noChangeAspect="1"/>
          </p:cNvPicPr>
          <p:nvPr/>
        </p:nvPicPr>
        <p:blipFill>
          <a:blip r:embed="rId3"/>
          <a:stretch>
            <a:fillRect/>
          </a:stretch>
        </p:blipFill>
        <p:spPr>
          <a:xfrm>
            <a:off x="1547664" y="908720"/>
            <a:ext cx="5472608" cy="2315334"/>
          </a:xfrm>
          <a:prstGeom prst="rect">
            <a:avLst/>
          </a:prstGeom>
        </p:spPr>
      </p:pic>
      <p:pic>
        <p:nvPicPr>
          <p:cNvPr id="13" name="Рисунок 12"/>
          <p:cNvPicPr>
            <a:picLocks noChangeAspect="1"/>
          </p:cNvPicPr>
          <p:nvPr/>
        </p:nvPicPr>
        <p:blipFill>
          <a:blip r:embed="rId4"/>
          <a:stretch>
            <a:fillRect/>
          </a:stretch>
        </p:blipFill>
        <p:spPr>
          <a:xfrm>
            <a:off x="3091160" y="3429000"/>
            <a:ext cx="2385615" cy="2284814"/>
          </a:xfrm>
          <a:prstGeom prst="rect">
            <a:avLst/>
          </a:prstGeom>
        </p:spPr>
      </p:pic>
    </p:spTree>
    <p:extLst>
      <p:ext uri="{BB962C8B-B14F-4D97-AF65-F5344CB8AC3E}">
        <p14:creationId xmlns:p14="http://schemas.microsoft.com/office/powerpoint/2010/main" val="41250891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9251" y="1379578"/>
            <a:ext cx="91440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t>	Программа </a:t>
            </a:r>
            <a:r>
              <a:rPr lang="en-US" dirty="0" err="1"/>
              <a:t>GeoGebra</a:t>
            </a:r>
            <a:r>
              <a:rPr lang="en-US" dirty="0"/>
              <a:t> </a:t>
            </a:r>
            <a:r>
              <a:rPr lang="ru-RU" dirty="0"/>
              <a:t>это свободно распространяемая программа, которую можно скачать с официального сайта </a:t>
            </a:r>
            <a:r>
              <a:rPr lang="en-US" u="sng" dirty="0"/>
              <a:t>http</a:t>
            </a:r>
            <a:r>
              <a:rPr lang="ru-RU" u="sng" dirty="0"/>
              <a:t>://</a:t>
            </a:r>
            <a:r>
              <a:rPr lang="en-US" u="sng" dirty="0" err="1"/>
              <a:t>geogebra</a:t>
            </a:r>
            <a:r>
              <a:rPr lang="ru-RU" u="sng" dirty="0"/>
              <a:t>.</a:t>
            </a:r>
            <a:r>
              <a:rPr lang="en-US" u="sng" dirty="0"/>
              <a:t>org</a:t>
            </a:r>
            <a:r>
              <a:rPr lang="ru-RU" u="sng" dirty="0"/>
              <a:t>.</a:t>
            </a:r>
            <a:r>
              <a:rPr lang="ru-RU" dirty="0"/>
              <a:t> </a:t>
            </a:r>
          </a:p>
          <a:p>
            <a:pPr algn="just"/>
            <a:r>
              <a:rPr lang="ru-RU" dirty="0"/>
              <a:t>	Она позволяет моделировать и решать различные алгебраические и геометрические задачи, строить графики функций, находить наибольшие и наименьшие значения, пределы, производные интегралы, получать изображения плоских и пространственных фигур, проводить дополнительные построения, создавать анимацию рисунков. </a:t>
            </a:r>
          </a:p>
          <a:p>
            <a:pPr algn="just"/>
            <a:r>
              <a:rPr lang="ru-RU" dirty="0"/>
              <a:t>	Кроме того, эта программа позволяет ставить геометрические опыты, проводить эксперименты, иллюстрировать формулы и теоремы, устанавливать зависимости между геометрическими величинами и мн. др.</a:t>
            </a:r>
            <a:endParaRPr lang="ru-RU" dirty="0">
              <a:cs typeface="Times New Roman" charset="0"/>
            </a:endParaRPr>
          </a:p>
        </p:txBody>
      </p:sp>
      <p:sp>
        <p:nvSpPr>
          <p:cNvPr id="2" name="TextBox 1"/>
          <p:cNvSpPr txBox="1"/>
          <p:nvPr/>
        </p:nvSpPr>
        <p:spPr>
          <a:xfrm>
            <a:off x="1907704" y="794803"/>
            <a:ext cx="5184576" cy="584775"/>
          </a:xfrm>
          <a:prstGeom prst="rect">
            <a:avLst/>
          </a:prstGeom>
          <a:noFill/>
        </p:spPr>
        <p:txBody>
          <a:bodyPr wrap="square" rtlCol="0">
            <a:spAutoFit/>
          </a:bodyPr>
          <a:lstStyle/>
          <a:p>
            <a:pPr algn="ctr"/>
            <a:r>
              <a:rPr lang="en-US" sz="3200" dirty="0" err="1" smtClean="0">
                <a:solidFill>
                  <a:srgbClr val="FF0000"/>
                </a:solidFill>
              </a:rPr>
              <a:t>GeoGebra</a:t>
            </a:r>
            <a:endParaRPr lang="ru-RU" sz="3200" dirty="0">
              <a:solidFill>
                <a:srgbClr val="FF0000"/>
              </a:solidFill>
            </a:endParaRPr>
          </a:p>
        </p:txBody>
      </p:sp>
    </p:spTree>
    <p:extLst>
      <p:ext uri="{BB962C8B-B14F-4D97-AF65-F5344CB8AC3E}">
        <p14:creationId xmlns:p14="http://schemas.microsoft.com/office/powerpoint/2010/main" val="1753297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685800" y="0"/>
            <a:ext cx="8305800" cy="609600"/>
          </a:xfrm>
        </p:spPr>
        <p:txBody>
          <a:bodyPr/>
          <a:lstStyle/>
          <a:p>
            <a:pPr eaLnBrk="1" hangingPunct="1"/>
            <a:r>
              <a:rPr lang="ru-RU" sz="3200" dirty="0" smtClean="0">
                <a:solidFill>
                  <a:srgbClr val="FF3300"/>
                </a:solidFill>
              </a:rPr>
              <a:t>Опыт обучения геометрии</a:t>
            </a:r>
          </a:p>
        </p:txBody>
      </p:sp>
      <p:sp>
        <p:nvSpPr>
          <p:cNvPr id="2" name="TextBox 1"/>
          <p:cNvSpPr txBox="1"/>
          <p:nvPr/>
        </p:nvSpPr>
        <p:spPr>
          <a:xfrm>
            <a:off x="19253" y="487025"/>
            <a:ext cx="9144000" cy="6370975"/>
          </a:xfrm>
          <a:prstGeom prst="rect">
            <a:avLst/>
          </a:prstGeom>
          <a:noFill/>
        </p:spPr>
        <p:txBody>
          <a:bodyPr wrap="square" rtlCol="0">
            <a:spAutoFit/>
          </a:bodyPr>
          <a:lstStyle/>
          <a:p>
            <a:pPr algn="just"/>
            <a:r>
              <a:rPr lang="ru-RU" sz="2000" dirty="0" smtClean="0"/>
              <a:t>	</a:t>
            </a:r>
            <a:r>
              <a:rPr lang="ru-RU" dirty="0"/>
              <a:t>Отечественной школой накоплен уникальный опыт преподавания геометрии. Учебник по геометрии А.П. Киселёва под редакцией Н.А. Глаголева на протяжении десятилетий оставался образцом строгости, чёткости и доступности изложения геометрии.</a:t>
            </a:r>
          </a:p>
          <a:p>
            <a:pPr algn="just"/>
            <a:r>
              <a:rPr lang="ru-RU" dirty="0" smtClean="0"/>
              <a:t>	Действующие учебники геометрии А.В. Погорелова, Л.С. </a:t>
            </a:r>
            <a:r>
              <a:rPr lang="ru-RU" dirty="0" err="1" smtClean="0"/>
              <a:t>Атанасяна</a:t>
            </a:r>
            <a:r>
              <a:rPr lang="ru-RU" dirty="0" smtClean="0"/>
              <a:t> и др. были написаны около 40 лет назад и с тех пор, фактически не изменялись. Конечно, они не соответствуют современным требованиям к обучению.</a:t>
            </a:r>
          </a:p>
          <a:p>
            <a:pPr algn="just"/>
            <a:r>
              <a:rPr lang="ru-RU" dirty="0"/>
              <a:t>	</a:t>
            </a:r>
            <a:r>
              <a:rPr lang="ru-RU" dirty="0" smtClean="0"/>
              <a:t>Сегодня задача </a:t>
            </a:r>
            <a:r>
              <a:rPr lang="ru-RU" dirty="0"/>
              <a:t>состоит в том, чтобы, опираясь на достигнутый отечественной школой уровень геометрического образования, </a:t>
            </a:r>
            <a:r>
              <a:rPr lang="ru-RU" dirty="0" smtClean="0"/>
              <a:t>используя </a:t>
            </a:r>
            <a:r>
              <a:rPr lang="ru-RU" dirty="0" err="1" smtClean="0"/>
              <a:t>интернет-ресурсы</a:t>
            </a:r>
            <a:r>
              <a:rPr lang="ru-RU" dirty="0" smtClean="0"/>
              <a:t> и компьютерные средства, сделать </a:t>
            </a:r>
            <a:r>
              <a:rPr lang="ru-RU" dirty="0"/>
              <a:t>обучение геометрии современным и интересным, учитывающим склонности и способности учеников, направленным на формирование математической культуры, интеллектуальное развитие личности каждого ученика, его творческих способностей, формирование представлений учащихся о математике, её месте и роли в современном мире</a:t>
            </a:r>
            <a:r>
              <a:rPr lang="ru-RU" dirty="0" smtClean="0"/>
              <a:t>.</a:t>
            </a:r>
          </a:p>
        </p:txBody>
      </p:sp>
    </p:spTree>
    <p:extLst>
      <p:ext uri="{BB962C8B-B14F-4D97-AF65-F5344CB8AC3E}">
        <p14:creationId xmlns:p14="http://schemas.microsoft.com/office/powerpoint/2010/main" val="18498414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9251" y="1166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t>	</a:t>
            </a:r>
            <a:r>
              <a:rPr lang="ru-RU" dirty="0"/>
              <a:t>Рабочее окно этой программы имеет вид, показанный на </a:t>
            </a:r>
            <a:r>
              <a:rPr lang="ru-RU" dirty="0" smtClean="0"/>
              <a:t>рисунке</a:t>
            </a:r>
            <a:r>
              <a:rPr lang="en-US" dirty="0"/>
              <a:t>.</a:t>
            </a:r>
            <a:endParaRPr lang="ru-RU" dirty="0">
              <a:cs typeface="Times New Roman" charset="0"/>
            </a:endParaRPr>
          </a:p>
        </p:txBody>
      </p:sp>
      <p:pic>
        <p:nvPicPr>
          <p:cNvPr id="4" name="Рисунок 3"/>
          <p:cNvPicPr/>
          <p:nvPr/>
        </p:nvPicPr>
        <p:blipFill>
          <a:blip r:embed="rId3">
            <a:extLst>
              <a:ext uri="{28A0092B-C50C-407E-A947-70E740481C1C}">
                <a14:useLocalDpi xmlns:a14="http://schemas.microsoft.com/office/drawing/2010/main" val="0"/>
              </a:ext>
            </a:extLst>
          </a:blip>
          <a:stretch>
            <a:fillRect/>
          </a:stretch>
        </p:blipFill>
        <p:spPr>
          <a:xfrm>
            <a:off x="251520" y="947629"/>
            <a:ext cx="3885260" cy="2913419"/>
          </a:xfrm>
          <a:prstGeom prst="rect">
            <a:avLst/>
          </a:prstGeom>
        </p:spPr>
      </p:pic>
      <p:sp>
        <p:nvSpPr>
          <p:cNvPr id="5" name="Text Box 3"/>
          <p:cNvSpPr txBox="1">
            <a:spLocks noChangeArrowheads="1"/>
          </p:cNvSpPr>
          <p:nvPr/>
        </p:nvSpPr>
        <p:spPr bwMode="auto">
          <a:xfrm>
            <a:off x="0" y="4017947"/>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a:r>
              <a:rPr lang="ru-RU" dirty="0" smtClean="0"/>
              <a:t>	</a:t>
            </a:r>
            <a:r>
              <a:rPr lang="ru-RU" dirty="0"/>
              <a:t>В верхней части рабочего окна имеется панель инструментов - строка с окошками с изображением инструментов. </a:t>
            </a:r>
            <a:endParaRPr lang="ru-RU" dirty="0" smtClean="0"/>
          </a:p>
          <a:p>
            <a:pPr algn="just"/>
            <a:r>
              <a:rPr lang="ru-RU" dirty="0"/>
              <a:t>	</a:t>
            </a:r>
            <a:r>
              <a:rPr lang="ru-RU" dirty="0" smtClean="0"/>
              <a:t>Если </a:t>
            </a:r>
            <a:r>
              <a:rPr lang="ru-RU" dirty="0"/>
              <a:t>нажать левой кнопкой мыши на одно из этих окошек, то появятся дополнительные окошки с инструментами, которые позволяют изображать различные геометрические фигуры, проводить дополнительные построения, измерять геометрические величины</a:t>
            </a:r>
            <a:r>
              <a:rPr lang="en-US" dirty="0" smtClean="0"/>
              <a:t>.</a:t>
            </a:r>
            <a:r>
              <a:rPr lang="ru-RU" dirty="0"/>
              <a:t>	</a:t>
            </a:r>
            <a:endParaRPr lang="ru-RU" dirty="0">
              <a:cs typeface="Times New Roman" charset="0"/>
            </a:endParaRP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888" y="947629"/>
            <a:ext cx="3884559" cy="291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4727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0425"/>
            <a:ext cx="4349105" cy="32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6889"/>
            <a:ext cx="4355976" cy="326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3429000"/>
            <a:ext cx="4349105" cy="32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551" y="3429000"/>
            <a:ext cx="4335380" cy="325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9580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4392488" cy="329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256" y="147886"/>
            <a:ext cx="4350816" cy="32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573016"/>
            <a:ext cx="432048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005" y="3546326"/>
            <a:ext cx="4356067" cy="32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1791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244"/>
            <a:ext cx="8784976" cy="461665"/>
          </a:xfrm>
          <a:prstGeom prst="rect">
            <a:avLst/>
          </a:prstGeom>
          <a:noFill/>
        </p:spPr>
        <p:txBody>
          <a:bodyPr wrap="square" rtlCol="0">
            <a:spAutoFit/>
          </a:bodyPr>
          <a:lstStyle/>
          <a:p>
            <a:pPr algn="ctr"/>
            <a:r>
              <a:rPr lang="ru-RU" dirty="0" smtClean="0">
                <a:solidFill>
                  <a:srgbClr val="FF0000"/>
                </a:solidFill>
              </a:rPr>
              <a:t>Приведём примеры использования программы </a:t>
            </a:r>
            <a:r>
              <a:rPr lang="en-US" dirty="0" err="1" smtClean="0">
                <a:solidFill>
                  <a:srgbClr val="FF0000"/>
                </a:solidFill>
              </a:rPr>
              <a:t>GeoGebra</a:t>
            </a:r>
            <a:endParaRPr lang="ru-RU" dirty="0">
              <a:solidFill>
                <a:srgbClr val="FF0000"/>
              </a:solidFill>
            </a:endParaRPr>
          </a:p>
        </p:txBody>
      </p:sp>
      <p:sp>
        <p:nvSpPr>
          <p:cNvPr id="3" name="TextBox 2"/>
          <p:cNvSpPr txBox="1"/>
          <p:nvPr/>
        </p:nvSpPr>
        <p:spPr>
          <a:xfrm>
            <a:off x="8062" y="396800"/>
            <a:ext cx="9135938" cy="400110"/>
          </a:xfrm>
          <a:prstGeom prst="rect">
            <a:avLst/>
          </a:prstGeom>
          <a:noFill/>
        </p:spPr>
        <p:txBody>
          <a:bodyPr wrap="square" rtlCol="0">
            <a:spAutoFit/>
          </a:bodyPr>
          <a:lstStyle/>
          <a:p>
            <a:r>
              <a:rPr lang="en-US" sz="2000" dirty="0" smtClean="0"/>
              <a:t>	</a:t>
            </a:r>
            <a:r>
              <a:rPr lang="ru-RU" sz="2000" dirty="0" smtClean="0"/>
              <a:t>1. Проведение прямой, параллельной данной. </a:t>
            </a:r>
            <a:endParaRPr lang="ru-RU" sz="2000" dirty="0"/>
          </a:p>
        </p:txBody>
      </p:sp>
      <p:sp>
        <p:nvSpPr>
          <p:cNvPr id="6" name="TextBox 5"/>
          <p:cNvSpPr txBox="1"/>
          <p:nvPr/>
        </p:nvSpPr>
        <p:spPr>
          <a:xfrm>
            <a:off x="8062" y="764704"/>
            <a:ext cx="9135938" cy="1384995"/>
          </a:xfrm>
          <a:prstGeom prst="rect">
            <a:avLst/>
          </a:prstGeom>
          <a:noFill/>
        </p:spPr>
        <p:txBody>
          <a:bodyPr wrap="square" rtlCol="0">
            <a:spAutoFit/>
          </a:bodyPr>
          <a:lstStyle/>
          <a:p>
            <a:pPr algn="just"/>
            <a:r>
              <a:rPr lang="en-US" dirty="0" smtClean="0"/>
              <a:t>	</a:t>
            </a:r>
            <a:r>
              <a:rPr lang="ru-RU" sz="2000" dirty="0" smtClean="0"/>
              <a:t>Выберем инструмент «Прямая» и проведём прямую </a:t>
            </a:r>
            <a:r>
              <a:rPr lang="en-US" sz="2000" i="1" dirty="0" smtClean="0"/>
              <a:t>AB</a:t>
            </a:r>
            <a:r>
              <a:rPr lang="ru-RU" sz="2000" dirty="0" smtClean="0"/>
              <a:t>.</a:t>
            </a:r>
            <a:r>
              <a:rPr lang="en-US" sz="2000" dirty="0" smtClean="0"/>
              <a:t> </a:t>
            </a:r>
            <a:r>
              <a:rPr lang="ru-RU" sz="2000" dirty="0"/>
              <a:t>Выберем инструмент «Точка» и отметим точку </a:t>
            </a:r>
            <a:r>
              <a:rPr lang="en-US" sz="2000" i="1" dirty="0"/>
              <a:t>C</a:t>
            </a:r>
            <a:r>
              <a:rPr lang="ru-RU" sz="2000" dirty="0" smtClean="0"/>
              <a:t>.</a:t>
            </a:r>
            <a:r>
              <a:rPr lang="en-US" sz="2000" dirty="0" smtClean="0"/>
              <a:t> </a:t>
            </a:r>
            <a:r>
              <a:rPr lang="ru-RU" sz="2000" dirty="0"/>
              <a:t>С помощью инструмента «Параллельная прямая» через точку </a:t>
            </a:r>
            <a:r>
              <a:rPr lang="en-US" sz="2000" i="1" dirty="0"/>
              <a:t>C </a:t>
            </a:r>
            <a:r>
              <a:rPr lang="ru-RU" sz="2000" dirty="0"/>
              <a:t>проведём прямую, параллельную прямой </a:t>
            </a:r>
            <a:r>
              <a:rPr lang="en-US" sz="2000" i="1" dirty="0"/>
              <a:t>AB</a:t>
            </a:r>
            <a:r>
              <a:rPr lang="en-US" sz="2000" dirty="0" smtClean="0"/>
              <a:t>.</a:t>
            </a:r>
            <a:endParaRPr lang="ru-RU" sz="2000" dirty="0" smtClean="0"/>
          </a:p>
          <a:p>
            <a:pPr algn="just"/>
            <a:r>
              <a:rPr lang="ru-RU" sz="2000" dirty="0"/>
              <a:t>	</a:t>
            </a:r>
            <a:r>
              <a:rPr lang="ru-RU" sz="2000" dirty="0" smtClean="0"/>
              <a:t>Положение, обозначения, размеры и цвет точек и прямых можно менять.</a:t>
            </a:r>
            <a:endParaRPr lang="ru-RU" dirty="0"/>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99" y="2213349"/>
            <a:ext cx="3933353" cy="295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62" y="5056069"/>
            <a:ext cx="9135938" cy="461665"/>
          </a:xfrm>
          <a:prstGeom prst="rect">
            <a:avLst/>
          </a:prstGeom>
          <a:noFill/>
        </p:spPr>
        <p:txBody>
          <a:bodyPr wrap="square" rtlCol="0">
            <a:spAutoFit/>
          </a:bodyPr>
          <a:lstStyle/>
          <a:p>
            <a:r>
              <a:rPr lang="en-US" dirty="0" smtClean="0"/>
              <a:t>	</a:t>
            </a:r>
            <a:r>
              <a:rPr lang="en-US" sz="2000" dirty="0"/>
              <a:t>2</a:t>
            </a:r>
            <a:r>
              <a:rPr lang="ru-RU" sz="2000" dirty="0" smtClean="0"/>
              <a:t>. Проведение прямой, перпендикулярной данной. </a:t>
            </a:r>
            <a:endParaRPr lang="ru-RU" sz="2000" dirty="0"/>
          </a:p>
        </p:txBody>
      </p:sp>
      <p:sp>
        <p:nvSpPr>
          <p:cNvPr id="10" name="TextBox 9"/>
          <p:cNvSpPr txBox="1"/>
          <p:nvPr/>
        </p:nvSpPr>
        <p:spPr>
          <a:xfrm>
            <a:off x="8062" y="5423973"/>
            <a:ext cx="9135938" cy="1384995"/>
          </a:xfrm>
          <a:prstGeom prst="rect">
            <a:avLst/>
          </a:prstGeom>
          <a:noFill/>
        </p:spPr>
        <p:txBody>
          <a:bodyPr wrap="square" rtlCol="0">
            <a:spAutoFit/>
          </a:bodyPr>
          <a:lstStyle/>
          <a:p>
            <a:pPr algn="just"/>
            <a:r>
              <a:rPr lang="en-US" dirty="0" smtClean="0"/>
              <a:t>	</a:t>
            </a:r>
            <a:r>
              <a:rPr lang="ru-RU" sz="2000" dirty="0" smtClean="0"/>
              <a:t>Выберем инструмент «Прямая» и проведём прямую </a:t>
            </a:r>
            <a:r>
              <a:rPr lang="en-US" sz="2000" i="1" dirty="0" smtClean="0"/>
              <a:t>AB</a:t>
            </a:r>
            <a:r>
              <a:rPr lang="ru-RU" sz="2000" dirty="0" smtClean="0"/>
              <a:t>.</a:t>
            </a:r>
            <a:r>
              <a:rPr lang="en-US" sz="2000" dirty="0" smtClean="0"/>
              <a:t> </a:t>
            </a:r>
            <a:r>
              <a:rPr lang="ru-RU" sz="2000" dirty="0"/>
              <a:t>Выберем инструмент «Точка» и отметим точку </a:t>
            </a:r>
            <a:r>
              <a:rPr lang="en-US" sz="2000" i="1" dirty="0"/>
              <a:t>C</a:t>
            </a:r>
            <a:r>
              <a:rPr lang="ru-RU" sz="2000" dirty="0" smtClean="0"/>
              <a:t>.</a:t>
            </a:r>
            <a:r>
              <a:rPr lang="en-US" sz="2000" dirty="0" smtClean="0"/>
              <a:t> </a:t>
            </a:r>
            <a:r>
              <a:rPr lang="ru-RU" sz="2000" dirty="0"/>
              <a:t>С помощью инструмента </a:t>
            </a:r>
            <a:r>
              <a:rPr lang="ru-RU" sz="2000" dirty="0" smtClean="0"/>
              <a:t>«Перпендикулярная </a:t>
            </a:r>
            <a:r>
              <a:rPr lang="ru-RU" sz="2000" dirty="0"/>
              <a:t>прямая» через точку </a:t>
            </a:r>
            <a:r>
              <a:rPr lang="en-US" sz="2000" i="1" dirty="0"/>
              <a:t>C </a:t>
            </a:r>
            <a:r>
              <a:rPr lang="ru-RU" sz="2000" dirty="0"/>
              <a:t>проведём прямую, </a:t>
            </a:r>
            <a:r>
              <a:rPr lang="ru-RU" sz="2000" dirty="0" smtClean="0"/>
              <a:t>перпендикулярную </a:t>
            </a:r>
            <a:r>
              <a:rPr lang="ru-RU" sz="2000" dirty="0"/>
              <a:t>прямой </a:t>
            </a:r>
            <a:r>
              <a:rPr lang="en-US" sz="2000" i="1" dirty="0"/>
              <a:t>AB</a:t>
            </a:r>
            <a:r>
              <a:rPr lang="en-US" sz="2000" dirty="0" smtClean="0"/>
              <a:t>.</a:t>
            </a:r>
            <a:endParaRPr lang="ru-RU"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52" y="2236944"/>
            <a:ext cx="3901895" cy="292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178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51" y="46166"/>
            <a:ext cx="9154988" cy="830997"/>
          </a:xfrm>
          <a:prstGeom prst="rect">
            <a:avLst/>
          </a:prstGeom>
          <a:noFill/>
        </p:spPr>
        <p:txBody>
          <a:bodyPr wrap="square" rtlCol="0">
            <a:spAutoFit/>
          </a:bodyPr>
          <a:lstStyle/>
          <a:p>
            <a:pPr lvl="1" algn="just"/>
            <a:r>
              <a:rPr lang="ru-RU" dirty="0" smtClean="0"/>
              <a:t>	3. С помощью инструмента «Расстояние или длина» можно находить длину отрезка.</a:t>
            </a:r>
            <a:endParaRPr lang="ru-RU"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15" y="1124744"/>
            <a:ext cx="4193752" cy="314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451" y="4437112"/>
            <a:ext cx="9154988" cy="830997"/>
          </a:xfrm>
          <a:prstGeom prst="rect">
            <a:avLst/>
          </a:prstGeom>
          <a:noFill/>
        </p:spPr>
        <p:txBody>
          <a:bodyPr wrap="square" rtlCol="0">
            <a:spAutoFit/>
          </a:bodyPr>
          <a:lstStyle/>
          <a:p>
            <a:pPr lvl="1" algn="just"/>
            <a:r>
              <a:rPr lang="ru-RU" dirty="0" smtClean="0"/>
              <a:t>	4. С помощью инструмента «Угол» можно находить величину угла.</a:t>
            </a:r>
            <a:endParaRPr lang="ru-RU"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124744"/>
            <a:ext cx="4193752" cy="314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5099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just"/>
            <a:r>
              <a:rPr lang="ru-RU" dirty="0" smtClean="0"/>
              <a:t>	5. С помощью инструмента «Биссектриса угла» можно проводить биссектрису угла. </a:t>
            </a: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72815"/>
            <a:ext cx="4320480" cy="324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805895"/>
            <a:ext cx="9144000" cy="830997"/>
          </a:xfrm>
          <a:prstGeom prst="rect">
            <a:avLst/>
          </a:prstGeom>
          <a:noFill/>
        </p:spPr>
        <p:txBody>
          <a:bodyPr wrap="square" rtlCol="0">
            <a:spAutoFit/>
          </a:bodyPr>
          <a:lstStyle/>
          <a:p>
            <a:pPr algn="just"/>
            <a:r>
              <a:rPr lang="ru-RU" dirty="0" smtClean="0"/>
              <a:t>	6. С помощью инструмента «Серединный перпендикуляр» можно проводить серединный перпендикуляр к отрезку. </a:t>
            </a:r>
            <a:endParaRPr lang="ru-RU"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772816"/>
            <a:ext cx="432018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9276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just"/>
            <a:r>
              <a:rPr lang="ru-RU" dirty="0" smtClean="0"/>
              <a:t>	7. С помощью инструмента «Ломаная» можно строить различные ломаные. </a:t>
            </a:r>
            <a:endParaRPr lang="ru-RU" dirty="0"/>
          </a:p>
        </p:txBody>
      </p:sp>
      <p:sp>
        <p:nvSpPr>
          <p:cNvPr id="9" name="TextBox 8"/>
          <p:cNvSpPr txBox="1"/>
          <p:nvPr/>
        </p:nvSpPr>
        <p:spPr>
          <a:xfrm>
            <a:off x="0" y="805895"/>
            <a:ext cx="9144000" cy="830997"/>
          </a:xfrm>
          <a:prstGeom prst="rect">
            <a:avLst/>
          </a:prstGeom>
          <a:noFill/>
        </p:spPr>
        <p:txBody>
          <a:bodyPr wrap="square" rtlCol="0">
            <a:spAutoFit/>
          </a:bodyPr>
          <a:lstStyle/>
          <a:p>
            <a:pPr algn="just"/>
            <a:r>
              <a:rPr lang="ru-RU" dirty="0" smtClean="0"/>
              <a:t>	8. С помощью инструмента «Многоугольник» можно строить различные многоугольники. </a:t>
            </a: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36892"/>
            <a:ext cx="3810793" cy="285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636892"/>
            <a:ext cx="3816424" cy="286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421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just"/>
            <a:r>
              <a:rPr lang="ru-RU" dirty="0" smtClean="0"/>
              <a:t>	9. С помощью инструмента «Правильный многоугольник» можно строить различные правильные многоугольники. </a:t>
            </a:r>
            <a:endParaRPr lang="ru-RU"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052736"/>
            <a:ext cx="4104455" cy="307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107207"/>
            <a:ext cx="3906011" cy="292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7541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04664"/>
            <a:ext cx="9144000" cy="707886"/>
          </a:xfrm>
          <a:prstGeom prst="rect">
            <a:avLst/>
          </a:prstGeom>
          <a:noFill/>
        </p:spPr>
        <p:txBody>
          <a:bodyPr wrap="square" rtlCol="0">
            <a:spAutoFit/>
          </a:bodyPr>
          <a:lstStyle/>
          <a:p>
            <a:pPr algn="just"/>
            <a:r>
              <a:rPr lang="ru-RU" sz="2000" dirty="0" smtClean="0">
                <a:latin typeface="Times New Roman" pitchFamily="18" charset="0"/>
                <a:cs typeface="Times New Roman" pitchFamily="18" charset="0"/>
              </a:rPr>
              <a:t>	Найдите ошибку в доказательстве того, что гипотенуза </a:t>
            </a:r>
            <a:r>
              <a:rPr lang="ru-RU" sz="2000" dirty="0">
                <a:latin typeface="Times New Roman" pitchFamily="18" charset="0"/>
                <a:cs typeface="Times New Roman" pitchFamily="18" charset="0"/>
              </a:rPr>
              <a:t>прямоугольного треугольника равна его катету.</a:t>
            </a:r>
          </a:p>
        </p:txBody>
      </p:sp>
      <p:sp>
        <p:nvSpPr>
          <p:cNvPr id="9" name="TextBox 8"/>
          <p:cNvSpPr txBox="1"/>
          <p:nvPr/>
        </p:nvSpPr>
        <p:spPr>
          <a:xfrm>
            <a:off x="107504" y="966548"/>
            <a:ext cx="9036496" cy="3816429"/>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 прямоугольный треугольник (угол </a:t>
            </a:r>
            <a:r>
              <a:rPr lang="en-US" sz="2000" i="1" dirty="0">
                <a:latin typeface="Times New Roman" pitchFamily="18" charset="0"/>
                <a:cs typeface="Times New Roman" pitchFamily="18" charset="0"/>
              </a:rPr>
              <a:t>C </a:t>
            </a: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прямой). </a:t>
            </a:r>
            <a:r>
              <a:rPr lang="ru-RU" sz="2000" dirty="0">
                <a:latin typeface="Times New Roman" pitchFamily="18" charset="0"/>
                <a:cs typeface="Times New Roman" pitchFamily="18" charset="0"/>
              </a:rPr>
              <a:t>Докажем, что гипотенуза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равна катету </a:t>
            </a:r>
            <a:r>
              <a:rPr lang="en-US" sz="2000" i="1" dirty="0">
                <a:latin typeface="Times New Roman" pitchFamily="18" charset="0"/>
                <a:cs typeface="Times New Roman" pitchFamily="18" charset="0"/>
              </a:rPr>
              <a:t>AC</a:t>
            </a:r>
            <a:r>
              <a:rPr lang="ru-RU" sz="2000" dirty="0">
                <a:latin typeface="Times New Roman" pitchFamily="18" charset="0"/>
                <a:cs typeface="Times New Roman" pitchFamily="18" charset="0"/>
              </a:rPr>
              <a:t>.</a:t>
            </a:r>
            <a:r>
              <a:rPr lang="ru-RU" sz="2000" i="1"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Проведём </a:t>
            </a:r>
            <a:r>
              <a:rPr lang="ru-RU" sz="2000" dirty="0">
                <a:latin typeface="Times New Roman" pitchFamily="18" charset="0"/>
                <a:cs typeface="Times New Roman" pitchFamily="18" charset="0"/>
              </a:rPr>
              <a:t>биссектрису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и серединный перпендикуляр к стороне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Обозначим через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их точку пересечения. Соединим отрезками точку </a:t>
            </a:r>
            <a:r>
              <a:rPr lang="en-US" sz="2000" i="1" dirty="0">
                <a:latin typeface="Times New Roman" pitchFamily="18" charset="0"/>
                <a:cs typeface="Times New Roman" pitchFamily="18" charset="0"/>
              </a:rPr>
              <a:t>E</a:t>
            </a:r>
            <a:r>
              <a:rPr lang="ru-RU" sz="2000" dirty="0">
                <a:latin typeface="Times New Roman" pitchFamily="18" charset="0"/>
                <a:cs typeface="Times New Roman" pitchFamily="18" charset="0"/>
              </a:rPr>
              <a:t> с вершинами </a:t>
            </a:r>
            <a:r>
              <a:rPr lang="en-US" sz="2000" i="1" dirty="0">
                <a:latin typeface="Times New Roman" pitchFamily="18" charset="0"/>
                <a:cs typeface="Times New Roman" pitchFamily="18" charset="0"/>
              </a:rPr>
              <a:t>B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a:t>
            </a:r>
            <a:r>
              <a:rPr lang="ru-RU" sz="2000" dirty="0">
                <a:latin typeface="Times New Roman" pitchFamily="18" charset="0"/>
                <a:cs typeface="Times New Roman" pitchFamily="18" charset="0"/>
              </a:rPr>
              <a:t>. Из точки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опустим перпендикуляры </a:t>
            </a:r>
            <a:r>
              <a:rPr lang="en-US" sz="2000" i="1" dirty="0">
                <a:latin typeface="Times New Roman" pitchFamily="18" charset="0"/>
                <a:cs typeface="Times New Roman" pitchFamily="18" charset="0"/>
              </a:rPr>
              <a:t>EF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EG </a:t>
            </a:r>
            <a:r>
              <a:rPr lang="ru-RU" sz="2000" dirty="0">
                <a:latin typeface="Times New Roman" pitchFamily="18" charset="0"/>
                <a:cs typeface="Times New Roman" pitchFamily="18" charset="0"/>
              </a:rPr>
              <a:t>соответственно на стороны </a:t>
            </a:r>
            <a:r>
              <a:rPr lang="en-US" sz="2000" i="1" dirty="0">
                <a:latin typeface="Times New Roman" pitchFamily="18" charset="0"/>
                <a:cs typeface="Times New Roman" pitchFamily="18" charset="0"/>
              </a:rPr>
              <a:t>AC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треугольника </a:t>
            </a:r>
            <a:r>
              <a:rPr lang="en-US" sz="2000" i="1" dirty="0">
                <a:latin typeface="Times New Roman" pitchFamily="18" charset="0"/>
                <a:cs typeface="Times New Roman" pitchFamily="18" charset="0"/>
              </a:rPr>
              <a:t>ABC</a:t>
            </a:r>
            <a:r>
              <a:rPr lang="ru-RU" sz="2000" dirty="0">
                <a:latin typeface="Times New Roman" pitchFamily="18" charset="0"/>
                <a:cs typeface="Times New Roman" pitchFamily="18" charset="0"/>
              </a:rPr>
              <a:t>. Так как точка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принадлежит серединному перпендикуляру к отрезку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то отрезки </a:t>
            </a:r>
            <a:r>
              <a:rPr lang="en-US" sz="2000" i="1" dirty="0">
                <a:latin typeface="Times New Roman" pitchFamily="18" charset="0"/>
                <a:cs typeface="Times New Roman" pitchFamily="18" charset="0"/>
              </a:rPr>
              <a:t>BE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CE </a:t>
            </a:r>
            <a:r>
              <a:rPr lang="ru-RU" sz="2000" dirty="0">
                <a:latin typeface="Times New Roman" pitchFamily="18" charset="0"/>
                <a:cs typeface="Times New Roman" pitchFamily="18" charset="0"/>
              </a:rPr>
              <a:t>равны. Так как точка </a:t>
            </a:r>
            <a:r>
              <a:rPr lang="ru-RU" sz="2000" i="1" dirty="0">
                <a:latin typeface="Times New Roman" pitchFamily="18" charset="0"/>
                <a:cs typeface="Times New Roman" pitchFamily="18" charset="0"/>
              </a:rPr>
              <a:t>Е </a:t>
            </a:r>
            <a:r>
              <a:rPr lang="ru-RU" sz="2000" dirty="0">
                <a:latin typeface="Times New Roman" pitchFamily="18" charset="0"/>
                <a:cs typeface="Times New Roman" pitchFamily="18" charset="0"/>
              </a:rPr>
              <a:t>принадлежит биссектрисе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то отрезки </a:t>
            </a:r>
            <a:r>
              <a:rPr lang="en-US" sz="2000" i="1" dirty="0">
                <a:latin typeface="Times New Roman" pitchFamily="18" charset="0"/>
                <a:cs typeface="Times New Roman" pitchFamily="18" charset="0"/>
              </a:rPr>
              <a:t>EF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EG </a:t>
            </a:r>
            <a:r>
              <a:rPr lang="ru-RU" sz="2000" dirty="0">
                <a:latin typeface="Times New Roman" pitchFamily="18" charset="0"/>
                <a:cs typeface="Times New Roman" pitchFamily="18" charset="0"/>
              </a:rPr>
              <a:t>равны. Прямоугольные треугольники </a:t>
            </a:r>
            <a:r>
              <a:rPr lang="en-US" sz="2000" i="1" dirty="0">
                <a:latin typeface="Times New Roman" pitchFamily="18" charset="0"/>
                <a:cs typeface="Times New Roman" pitchFamily="18" charset="0"/>
              </a:rPr>
              <a:t>BEG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CEF </a:t>
            </a:r>
            <a:r>
              <a:rPr lang="ru-RU" sz="2000" dirty="0">
                <a:latin typeface="Times New Roman" pitchFamily="18" charset="0"/>
                <a:cs typeface="Times New Roman" pitchFamily="18" charset="0"/>
              </a:rPr>
              <a:t>равны по катету и гипотенузе. Следовательно, отрезки </a:t>
            </a:r>
            <a:r>
              <a:rPr lang="en-US" sz="2000" i="1" dirty="0">
                <a:latin typeface="Times New Roman" pitchFamily="18" charset="0"/>
                <a:cs typeface="Times New Roman" pitchFamily="18" charset="0"/>
              </a:rPr>
              <a:t>BG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 </a:t>
            </a:r>
            <a:r>
              <a:rPr lang="ru-RU" sz="2000" dirty="0">
                <a:latin typeface="Times New Roman" pitchFamily="18" charset="0"/>
                <a:cs typeface="Times New Roman" pitchFamily="18" charset="0"/>
              </a:rPr>
              <a:t>равны. Прямоугольные треугольники </a:t>
            </a:r>
            <a:r>
              <a:rPr lang="en-US" sz="2000" i="1" dirty="0">
                <a:latin typeface="Times New Roman" pitchFamily="18" charset="0"/>
                <a:cs typeface="Times New Roman" pitchFamily="18" charset="0"/>
              </a:rPr>
              <a:t>AEG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AEF </a:t>
            </a:r>
            <a:r>
              <a:rPr lang="ru-RU" sz="2000" dirty="0">
                <a:latin typeface="Times New Roman" pitchFamily="18" charset="0"/>
                <a:cs typeface="Times New Roman" pitchFamily="18" charset="0"/>
              </a:rPr>
              <a:t>равны по катету и гипотенузе. Следовательно, отрезки </a:t>
            </a:r>
            <a:r>
              <a:rPr lang="en-US" sz="2000" i="1" dirty="0">
                <a:latin typeface="Times New Roman" pitchFamily="18" charset="0"/>
                <a:cs typeface="Times New Roman" pitchFamily="18" charset="0"/>
              </a:rPr>
              <a:t>AG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AF </a:t>
            </a:r>
            <a:r>
              <a:rPr lang="ru-RU" sz="2000" dirty="0">
                <a:latin typeface="Times New Roman" pitchFamily="18" charset="0"/>
                <a:cs typeface="Times New Roman" pitchFamily="18" charset="0"/>
              </a:rPr>
              <a:t>равны. Складывая отрезки </a:t>
            </a:r>
            <a:r>
              <a:rPr lang="en-US" sz="2000" i="1" dirty="0">
                <a:latin typeface="Times New Roman" pitchFamily="18" charset="0"/>
                <a:cs typeface="Times New Roman" pitchFamily="18" charset="0"/>
              </a:rPr>
              <a:t>AG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BG</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a:t>
            </a:r>
            <a:r>
              <a:rPr lang="ru-RU" sz="2000" dirty="0">
                <a:latin typeface="Times New Roman" pitchFamily="18" charset="0"/>
                <a:cs typeface="Times New Roman" pitchFamily="18" charset="0"/>
              </a:rPr>
              <a:t>, получаем равенство гипотенузы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и катета </a:t>
            </a:r>
            <a:r>
              <a:rPr lang="en-US" sz="2000" i="1" dirty="0">
                <a:latin typeface="Times New Roman" pitchFamily="18" charset="0"/>
                <a:cs typeface="Times New Roman" pitchFamily="18" charset="0"/>
              </a:rPr>
              <a:t>AC</a:t>
            </a:r>
            <a:r>
              <a:rPr lang="ru-RU" sz="2000" dirty="0">
                <a:latin typeface="Times New Roman" pitchFamily="18" charset="0"/>
                <a:cs typeface="Times New Roman" pitchFamily="18" charset="0"/>
              </a:rPr>
              <a:t>.    </a:t>
            </a:r>
          </a:p>
        </p:txBody>
      </p:sp>
      <p:pic>
        <p:nvPicPr>
          <p:cNvPr id="2" name="Рисунок 1"/>
          <p:cNvPicPr>
            <a:picLocks noChangeAspect="1"/>
          </p:cNvPicPr>
          <p:nvPr/>
        </p:nvPicPr>
        <p:blipFill>
          <a:blip r:embed="rId2"/>
          <a:stretch>
            <a:fillRect/>
          </a:stretch>
        </p:blipFill>
        <p:spPr>
          <a:xfrm>
            <a:off x="2492634" y="4763155"/>
            <a:ext cx="4158732" cy="2094845"/>
          </a:xfrm>
          <a:prstGeom prst="rect">
            <a:avLst/>
          </a:prstGeom>
        </p:spPr>
      </p:pic>
      <p:sp>
        <p:nvSpPr>
          <p:cNvPr id="3" name="TextBox 2"/>
          <p:cNvSpPr txBox="1"/>
          <p:nvPr/>
        </p:nvSpPr>
        <p:spPr>
          <a:xfrm>
            <a:off x="2699792" y="11643"/>
            <a:ext cx="4176464" cy="461665"/>
          </a:xfrm>
          <a:prstGeom prst="rect">
            <a:avLst/>
          </a:prstGeom>
          <a:noFill/>
        </p:spPr>
        <p:txBody>
          <a:bodyPr wrap="square" rtlCol="0">
            <a:spAutoFit/>
          </a:bodyPr>
          <a:lstStyle/>
          <a:p>
            <a:pPr algn="ctr"/>
            <a:r>
              <a:rPr lang="ru-RU" dirty="0" smtClean="0">
                <a:solidFill>
                  <a:srgbClr val="FF0000"/>
                </a:solidFill>
              </a:rPr>
              <a:t>Упражнение</a:t>
            </a:r>
            <a:endParaRPr lang="ru-RU" dirty="0">
              <a:solidFill>
                <a:srgbClr val="FF0000"/>
              </a:solidFill>
            </a:endParaRPr>
          </a:p>
        </p:txBody>
      </p:sp>
    </p:spTree>
    <p:extLst>
      <p:ext uri="{BB962C8B-B14F-4D97-AF65-F5344CB8AC3E}">
        <p14:creationId xmlns:p14="http://schemas.microsoft.com/office/powerpoint/2010/main" val="9029847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4624"/>
            <a:ext cx="9036496" cy="2031325"/>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Решение. </a:t>
            </a:r>
            <a:r>
              <a:rPr lang="ru-RU" sz="2000" dirty="0">
                <a:latin typeface="Times New Roman" pitchFamily="18" charset="0"/>
                <a:cs typeface="Times New Roman" pitchFamily="18" charset="0"/>
              </a:rPr>
              <a:t>Неправильно выполнен рисунок. Построить правильный рисунок поможет программа </a:t>
            </a:r>
            <a:r>
              <a:rPr lang="en-US" sz="2000" dirty="0" err="1">
                <a:latin typeface="Times New Roman" pitchFamily="18" charset="0"/>
                <a:cs typeface="Times New Roman" pitchFamily="18" charset="0"/>
              </a:rPr>
              <a:t>GeoGebra</a:t>
            </a:r>
            <a:r>
              <a:rPr lang="ru-RU" sz="2000" dirty="0">
                <a:latin typeface="Times New Roman" pitchFamily="18" charset="0"/>
                <a:cs typeface="Times New Roman" pitchFamily="18" charset="0"/>
              </a:rPr>
              <a:t>. В ней можно построить прямоугольный треугольник </a:t>
            </a:r>
            <a:r>
              <a:rPr lang="en-US" sz="2000" i="1" dirty="0">
                <a:latin typeface="Times New Roman" pitchFamily="18" charset="0"/>
                <a:cs typeface="Times New Roman" pitchFamily="18" charset="0"/>
              </a:rPr>
              <a:t>ABC</a:t>
            </a:r>
            <a:r>
              <a:rPr lang="ru-RU" sz="2000" dirty="0">
                <a:latin typeface="Times New Roman" pitchFamily="18" charset="0"/>
                <a:cs typeface="Times New Roman" pitchFamily="18" charset="0"/>
              </a:rPr>
              <a:t>, провести биссектрису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и серединный перпендикуляр к отрезку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найти их точку пересечения </a:t>
            </a:r>
            <a:r>
              <a:rPr lang="en-US" sz="2000" i="1" dirty="0">
                <a:latin typeface="Times New Roman" pitchFamily="18" charset="0"/>
                <a:cs typeface="Times New Roman" pitchFamily="18" charset="0"/>
              </a:rPr>
              <a:t>E</a:t>
            </a:r>
            <a:r>
              <a:rPr lang="ru-RU" sz="2000" dirty="0">
                <a:latin typeface="Times New Roman" pitchFamily="18" charset="0"/>
                <a:cs typeface="Times New Roman" pitchFamily="18" charset="0"/>
              </a:rPr>
              <a:t>, опустить из неё перпендикуляры на прямые, содержащие стороны </a:t>
            </a:r>
            <a:r>
              <a:rPr lang="en-US" sz="2000" i="1" dirty="0">
                <a:latin typeface="Times New Roman" pitchFamily="18" charset="0"/>
                <a:cs typeface="Times New Roman" pitchFamily="18" charset="0"/>
              </a:rPr>
              <a:t>AC </a:t>
            </a:r>
            <a:r>
              <a:rPr lang="ru-RU" sz="2000" dirty="0">
                <a:latin typeface="Times New Roman" pitchFamily="18" charset="0"/>
                <a:cs typeface="Times New Roman" pitchFamily="18" charset="0"/>
              </a:rPr>
              <a:t>и </a:t>
            </a:r>
            <a:r>
              <a:rPr lang="en-US" sz="2000" i="1" dirty="0" smtClean="0">
                <a:latin typeface="Times New Roman" pitchFamily="18" charset="0"/>
                <a:cs typeface="Times New Roman" pitchFamily="18" charset="0"/>
              </a:rPr>
              <a:t>AB</a:t>
            </a: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r>
              <a:rPr lang="ru-RU" dirty="0">
                <a:latin typeface="Times New Roman" pitchFamily="18" charset="0"/>
                <a:cs typeface="Times New Roman" pitchFamily="18" charset="0"/>
              </a:rPr>
              <a:t> </a:t>
            </a:r>
          </a:p>
        </p:txBody>
      </p:sp>
      <p:pic>
        <p:nvPicPr>
          <p:cNvPr id="2" name="Рисунок 1"/>
          <p:cNvPicPr>
            <a:picLocks noChangeAspect="1"/>
          </p:cNvPicPr>
          <p:nvPr/>
        </p:nvPicPr>
        <p:blipFill>
          <a:blip r:embed="rId2"/>
          <a:stretch>
            <a:fillRect/>
          </a:stretch>
        </p:blipFill>
        <p:spPr>
          <a:xfrm>
            <a:off x="2051720" y="1916832"/>
            <a:ext cx="4809088" cy="2635548"/>
          </a:xfrm>
          <a:prstGeom prst="rect">
            <a:avLst/>
          </a:prstGeom>
        </p:spPr>
      </p:pic>
    </p:spTree>
    <p:extLst>
      <p:ext uri="{BB962C8B-B14F-4D97-AF65-F5344CB8AC3E}">
        <p14:creationId xmlns:p14="http://schemas.microsoft.com/office/powerpoint/2010/main" val="2343788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1367</TotalTime>
  <Words>1897</Words>
  <Application>Microsoft Office PowerPoint</Application>
  <PresentationFormat>Экран (4:3)</PresentationFormat>
  <Paragraphs>546</Paragraphs>
  <Slides>100</Slides>
  <Notes>91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100</vt:i4>
      </vt:variant>
    </vt:vector>
  </HeadingPairs>
  <TitlesOfParts>
    <vt:vector size="107" baseType="lpstr">
      <vt:lpstr>Arial</vt:lpstr>
      <vt:lpstr>Arial Black</vt:lpstr>
      <vt:lpstr>Calibri</vt:lpstr>
      <vt:lpstr>Cambria Math</vt:lpstr>
      <vt:lpstr>Times New Roman</vt:lpstr>
      <vt:lpstr>Оформление по умолчанию</vt:lpstr>
      <vt:lpstr>Точечный рисунок</vt:lpstr>
      <vt:lpstr>Начала геометрии</vt:lpstr>
      <vt:lpstr>Презентация PowerPoint</vt:lpstr>
      <vt:lpstr>Презентация PowerPoint</vt:lpstr>
      <vt:lpstr>Презентация PowerPoint</vt:lpstr>
      <vt:lpstr>Презентация PowerPoint</vt:lpstr>
      <vt:lpstr>Презентация PowerPoint</vt:lpstr>
      <vt:lpstr>Важность геометрии для науки</vt:lpstr>
      <vt:lpstr>Важность геометрии для образования</vt:lpstr>
      <vt:lpstr>Опыт обучения геометрии</vt:lpstr>
      <vt:lpstr>Презентация PowerPoint</vt:lpstr>
      <vt:lpstr>Аксиоматический метод</vt:lpstr>
      <vt:lpstr>Теоремы и доказательства</vt:lpstr>
      <vt:lpstr>Аксиомы в учебнике А.В. Погорелова</vt:lpstr>
      <vt:lpstr> В учебнике Л.С.Атанасяна и др. об аксиомах говорится в пункте 27, где формулируются следующие аксиомы.</vt:lpstr>
      <vt:lpstr>Презентация PowerPoint</vt:lpstr>
      <vt:lpstr>Презентация PowerPoint</vt:lpstr>
      <vt:lpstr>Основные понятия геометрии</vt:lpstr>
      <vt:lpstr>Прямая и плоскость</vt:lpstr>
      <vt:lpstr>Точки и прямые</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Лучи и отрезки</vt:lpstr>
      <vt:lpstr>Презентация PowerPoint</vt:lpstr>
      <vt:lpstr>Упражнения</vt:lpstr>
      <vt:lpstr>Операции над отрезками</vt:lpstr>
      <vt:lpstr>Презентация PowerPoint</vt:lpstr>
      <vt:lpstr>Упражнения</vt:lpstr>
      <vt:lpstr>Презентация PowerPoint</vt:lpstr>
      <vt:lpstr>Презентация PowerPoint</vt:lpstr>
      <vt:lpstr>Презентация PowerPoint</vt:lpstr>
      <vt:lpstr>Длина отрезка</vt:lpstr>
      <vt:lpstr>Упражнения</vt:lpstr>
      <vt:lpstr>Презентация PowerPoint</vt:lpstr>
      <vt:lpstr>Полуплоскости и углы</vt:lpstr>
      <vt:lpstr>Презентация PowerPoint</vt:lpstr>
      <vt:lpstr>Презентация PowerPoint</vt:lpstr>
      <vt:lpstr>Презентация PowerPoint</vt:lpstr>
      <vt:lpstr>Упражнения</vt:lpstr>
      <vt:lpstr>Презентация PowerPoint</vt:lpstr>
      <vt:lpstr>Сравнение углов. Угол между прямыми</vt:lpstr>
      <vt:lpstr>Презентация PowerPoint</vt:lpstr>
      <vt:lpstr>Упражнения </vt:lpstr>
      <vt:lpstr>Презентация PowerPoint</vt:lpstr>
      <vt:lpstr>Презентация PowerPoint</vt:lpstr>
      <vt:lpstr>Презентация PowerPoint</vt:lpstr>
      <vt:lpstr>Операции над углами</vt:lpstr>
      <vt:lpstr>Упражнения</vt:lpstr>
      <vt:lpstr>Градусная величина угла</vt:lpstr>
      <vt:lpstr>Презентация PowerPoint</vt:lpstr>
      <vt:lpstr>Упражнения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Ломаные</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Многоугольники</vt:lpstr>
      <vt:lpstr>Презентация PowerPoint</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c:creator>
  <cp:lastModifiedBy>Пользователь</cp:lastModifiedBy>
  <cp:revision>134</cp:revision>
  <dcterms:created xsi:type="dcterms:W3CDTF">2009-11-04T05:06:28Z</dcterms:created>
  <dcterms:modified xsi:type="dcterms:W3CDTF">2020-03-04T04:00:56Z</dcterms:modified>
</cp:coreProperties>
</file>