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1423" r:id="rId2"/>
    <p:sldId id="1216" r:id="rId3"/>
    <p:sldId id="1217" r:id="rId4"/>
    <p:sldId id="1424" r:id="rId5"/>
    <p:sldId id="1358" r:id="rId6"/>
    <p:sldId id="900" r:id="rId7"/>
    <p:sldId id="839" r:id="rId8"/>
    <p:sldId id="939" r:id="rId9"/>
    <p:sldId id="1362" r:id="rId10"/>
    <p:sldId id="1421" r:id="rId11"/>
    <p:sldId id="819" r:id="rId12"/>
    <p:sldId id="820" r:id="rId13"/>
    <p:sldId id="1354" r:id="rId14"/>
    <p:sldId id="1359" r:id="rId15"/>
    <p:sldId id="1322" r:id="rId16"/>
    <p:sldId id="822" r:id="rId17"/>
    <p:sldId id="821" r:id="rId18"/>
    <p:sldId id="823" r:id="rId19"/>
    <p:sldId id="824" r:id="rId20"/>
    <p:sldId id="825" r:id="rId21"/>
    <p:sldId id="1422" r:id="rId22"/>
    <p:sldId id="827" r:id="rId23"/>
    <p:sldId id="828" r:id="rId24"/>
    <p:sldId id="1323" r:id="rId25"/>
    <p:sldId id="832" r:id="rId26"/>
    <p:sldId id="964" r:id="rId27"/>
    <p:sldId id="948" r:id="rId28"/>
    <p:sldId id="949" r:id="rId29"/>
    <p:sldId id="947" r:id="rId30"/>
    <p:sldId id="1324" r:id="rId31"/>
    <p:sldId id="833" r:id="rId32"/>
    <p:sldId id="1325" r:id="rId33"/>
    <p:sldId id="834" r:id="rId34"/>
    <p:sldId id="1326" r:id="rId35"/>
    <p:sldId id="835" r:id="rId36"/>
    <p:sldId id="960" r:id="rId37"/>
    <p:sldId id="1366" r:id="rId38"/>
    <p:sldId id="1360" r:id="rId39"/>
    <p:sldId id="840" r:id="rId40"/>
    <p:sldId id="1355" r:id="rId41"/>
    <p:sldId id="841" r:id="rId42"/>
    <p:sldId id="842" r:id="rId43"/>
    <p:sldId id="843" r:id="rId44"/>
    <p:sldId id="845" r:id="rId45"/>
    <p:sldId id="846" r:id="rId46"/>
    <p:sldId id="849" r:id="rId47"/>
    <p:sldId id="850" r:id="rId48"/>
    <p:sldId id="852" r:id="rId49"/>
    <p:sldId id="1327" r:id="rId50"/>
    <p:sldId id="855" r:id="rId51"/>
    <p:sldId id="1361" r:id="rId52"/>
    <p:sldId id="1363" r:id="rId53"/>
    <p:sldId id="1356" r:id="rId54"/>
    <p:sldId id="865" r:id="rId55"/>
    <p:sldId id="1330" r:id="rId56"/>
    <p:sldId id="1328" r:id="rId57"/>
    <p:sldId id="856" r:id="rId58"/>
    <p:sldId id="1329" r:id="rId59"/>
    <p:sldId id="857" r:id="rId60"/>
    <p:sldId id="898" r:id="rId61"/>
    <p:sldId id="868" r:id="rId62"/>
    <p:sldId id="1410" r:id="rId63"/>
    <p:sldId id="1011" r:id="rId64"/>
    <p:sldId id="969" r:id="rId65"/>
    <p:sldId id="1332" r:id="rId66"/>
    <p:sldId id="876" r:id="rId67"/>
    <p:sldId id="1333" r:id="rId68"/>
    <p:sldId id="884" r:id="rId69"/>
    <p:sldId id="1334" r:id="rId70"/>
    <p:sldId id="341" r:id="rId71"/>
    <p:sldId id="762" r:id="rId72"/>
    <p:sldId id="804" r:id="rId73"/>
    <p:sldId id="763" r:id="rId74"/>
    <p:sldId id="860" r:id="rId75"/>
    <p:sldId id="861" r:id="rId76"/>
    <p:sldId id="862" r:id="rId77"/>
    <p:sldId id="863" r:id="rId78"/>
    <p:sldId id="864" r:id="rId79"/>
    <p:sldId id="1368" r:id="rId80"/>
    <p:sldId id="766" r:id="rId81"/>
    <p:sldId id="810" r:id="rId82"/>
    <p:sldId id="765" r:id="rId83"/>
    <p:sldId id="1369" r:id="rId84"/>
    <p:sldId id="1370" r:id="rId85"/>
    <p:sldId id="1385" r:id="rId86"/>
    <p:sldId id="566" r:id="rId87"/>
    <p:sldId id="1415" r:id="rId88"/>
    <p:sldId id="1416" r:id="rId89"/>
    <p:sldId id="1417" r:id="rId90"/>
    <p:sldId id="1413" r:id="rId91"/>
    <p:sldId id="1414" r:id="rId92"/>
    <p:sldId id="1411" r:id="rId93"/>
    <p:sldId id="790" r:id="rId94"/>
    <p:sldId id="791" r:id="rId95"/>
    <p:sldId id="1419" r:id="rId96"/>
    <p:sldId id="1420" r:id="rId97"/>
    <p:sldId id="1240" r:id="rId98"/>
    <p:sldId id="1241" r:id="rId9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06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5" autoAdjust="0"/>
    <p:restoredTop sz="90929"/>
  </p:normalViewPr>
  <p:slideViewPr>
    <p:cSldViewPr>
      <p:cViewPr varScale="1">
        <p:scale>
          <a:sx n="121" d="100"/>
          <a:sy n="121" d="100"/>
        </p:scale>
        <p:origin x="-13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729431-95B4-477D-8078-625DC724D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213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066937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11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61014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76138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631730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14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255483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15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502964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16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655028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17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15324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18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855114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19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951133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20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74076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360019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21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982061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5CA52-8B1F-4FA0-9C70-B299CF1358B8}" type="slidenum">
              <a:rPr lang="ru-RU"/>
              <a:pPr/>
              <a:t>22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669081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5CA52-8B1F-4FA0-9C70-B299CF1358B8}" type="slidenum">
              <a:rPr lang="ru-RU"/>
              <a:pPr/>
              <a:t>23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06282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5CA52-8B1F-4FA0-9C70-B299CF1358B8}" type="slidenum">
              <a:rPr lang="ru-RU"/>
              <a:pPr/>
              <a:t>24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979236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25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315272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26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5878C-9903-436B-B19A-65A8F750BBD9}" type="slidenum">
              <a:rPr lang="ru-RU"/>
              <a:pPr/>
              <a:t>27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28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EEE99E-09F7-417E-9AEC-BC489D684A21}" type="slidenum">
              <a:rPr lang="ru-RU"/>
              <a:pPr/>
              <a:t>29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30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15131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0763331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31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6251786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32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607108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33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2966718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34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462195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35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1832018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36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37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33417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38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3894715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39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3077633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40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044704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882518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41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50042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42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5116867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43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6961645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44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1814344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45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0007240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D6A03-DF5A-4E86-89FE-E5FA36925D00}" type="slidenum">
              <a:rPr lang="ru-RU"/>
              <a:pPr/>
              <a:t>46</a:t>
            </a:fld>
            <a:endParaRPr lang="ru-RU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9003629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D6A03-DF5A-4E86-89FE-E5FA36925D00}" type="slidenum">
              <a:rPr lang="ru-RU"/>
              <a:pPr/>
              <a:t>47</a:t>
            </a:fld>
            <a:endParaRPr lang="ru-RU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695878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D6A03-DF5A-4E86-89FE-E5FA36925D00}" type="slidenum">
              <a:rPr lang="ru-RU"/>
              <a:pPr/>
              <a:t>48</a:t>
            </a:fld>
            <a:endParaRPr lang="ru-RU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1824550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ADD0F-7144-42BD-9A74-C8C4438C8571}" type="slidenum">
              <a:rPr lang="ru-RU"/>
              <a:pPr/>
              <a:t>49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7585111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50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00471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51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6324724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52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9627260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8472543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ADD0F-7144-42BD-9A74-C8C4438C8571}" type="slidenum">
              <a:rPr lang="ru-RU"/>
              <a:pPr/>
              <a:t>54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998349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ADD0F-7144-42BD-9A74-C8C4438C8571}" type="slidenum">
              <a:rPr lang="ru-RU"/>
              <a:pPr/>
              <a:t>55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7770635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56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6127369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57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7717757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58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8840883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59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2426463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60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98563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4233554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61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08827461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A3060E-2CC4-4B49-B583-1CA75AC4C617}" type="slidenum">
              <a:rPr lang="ru-RU" sz="1200" smtClean="0"/>
              <a:pPr eaLnBrk="1" hangingPunct="1"/>
              <a:t>62</a:t>
            </a:fld>
            <a:endParaRPr lang="ru-RU" sz="1200"/>
          </a:p>
        </p:txBody>
      </p:sp>
      <p:sp>
        <p:nvSpPr>
          <p:cNvPr id="7577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80893548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63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4919583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64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8167572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65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1322048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66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27232795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67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96295821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59511481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69737343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0BA31AF6-1A97-4502-8D70-C015AA359B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7B772-19B1-4112-9886-6AB1C297B370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xmlns="" id="{6C97BEEC-36FF-4765-BE5C-D8CA6303C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xmlns="" id="{FCCEC919-54E9-4B63-9EF5-10D15D529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115246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07667407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6267223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72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22902406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73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99778174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B23A9-11E5-4B1C-BEA2-059304291ECA}" type="slidenum">
              <a:rPr lang="ru-RU"/>
              <a:pPr/>
              <a:t>74</a:t>
            </a:fld>
            <a:endParaRPr lang="ru-RU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42213909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B23A9-11E5-4B1C-BEA2-059304291ECA}" type="slidenum">
              <a:rPr lang="ru-RU"/>
              <a:pPr/>
              <a:t>75</a:t>
            </a:fld>
            <a:endParaRPr lang="ru-RU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3283216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B532E-BD82-4F95-A914-5DD8FD9C5778}" type="slidenum">
              <a:rPr lang="ru-RU"/>
              <a:pPr/>
              <a:t>76</a:t>
            </a:fld>
            <a:endParaRPr lang="ru-RU"/>
          </a:p>
        </p:txBody>
      </p:sp>
      <p:sp>
        <p:nvSpPr>
          <p:cNvPr id="463874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07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72667466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9943978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78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83178059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79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50331423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80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0791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10673742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59342342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82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86939240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83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65052191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84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17410468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B23A9-11E5-4B1C-BEA2-059304291ECA}" type="slidenum">
              <a:rPr lang="ru-RU"/>
              <a:pPr/>
              <a:t>85</a:t>
            </a:fld>
            <a:endParaRPr lang="ru-RU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7534055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DECBD-C328-4BFA-B25D-EC6DD889C5F8}" type="slidenum">
              <a:rPr lang="ru-RU"/>
              <a:pPr/>
              <a:t>86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61934461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88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63843758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89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72158796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90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785363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10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64472572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91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42640781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92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5751610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0A4-6E3D-46A5-9B1D-378ADB592784}" type="slidenum">
              <a:rPr lang="ru-RU" altLang="ru-RU"/>
              <a:pPr/>
              <a:t>93</a:t>
            </a:fld>
            <a:endParaRPr lang="ru-RU" altLang="ru-RU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51459883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0A4-6E3D-46A5-9B1D-378ADB592784}" type="slidenum">
              <a:rPr lang="ru-RU" altLang="ru-RU"/>
              <a:pPr/>
              <a:t>94</a:t>
            </a:fld>
            <a:endParaRPr lang="ru-RU" altLang="ru-RU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39254044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0A4-6E3D-46A5-9B1D-378ADB592784}" type="slidenum">
              <a:rPr lang="ru-RU" altLang="ru-RU"/>
              <a:pPr/>
              <a:t>95</a:t>
            </a:fld>
            <a:endParaRPr lang="ru-RU" altLang="ru-RU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52616637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0A4-6E3D-46A5-9B1D-378ADB592784}" type="slidenum">
              <a:rPr lang="ru-RU" altLang="ru-RU"/>
              <a:pPr/>
              <a:t>96</a:t>
            </a:fld>
            <a:endParaRPr lang="ru-RU" altLang="ru-RU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85492660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97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06693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0EB6-B06E-4432-9B99-5632EEFA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064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B642-534E-4E28-930E-D99199BF3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02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FD8A-748F-4AFA-8D37-9022BA949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83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656F-B04B-4ECD-9EFE-4C0987F23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59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52C6-41C0-4A8D-ACCA-11BB4EDD9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88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3FC7E-597B-4AE9-8494-202EEBCB9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31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0E29-FD8C-426D-B2D4-D3C805900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94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930F-2519-4BD6-BFDA-8966C82EB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1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5C95-BE56-45DF-955B-08D694647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54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F4B0-FC98-46DB-82D4-DED436DF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25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B0F4-165E-402F-AA3B-F7550718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0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3D0BEC-E28F-4B51-9F5E-24A72EAC2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-a-smirnov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nemozina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1.png"/><Relationship Id="rId4" Type="http://schemas.openxmlformats.org/officeDocument/2006/relationships/image" Target="../media/image10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2.png"/><Relationship Id="rId4" Type="http://schemas.openxmlformats.org/officeDocument/2006/relationships/image" Target="../media/image11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mailto:ioc@mnemozina.ru" TargetMode="External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zakaz@ars-edu.ru" TargetMode="External"/><Relationship Id="rId4" Type="http://schemas.openxmlformats.org/officeDocument/2006/relationships/hyperlink" Target="mailto:td@mnemozin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3008605"/>
          </a:xfrm>
        </p:spPr>
        <p:txBody>
          <a:bodyPr anchor="ctr">
            <a:noAutofit/>
          </a:bodyPr>
          <a:lstStyle/>
          <a:p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Средние линии </a:t>
            </a:r>
            <a:r>
              <a:rPr lang="ru-RU" sz="3600" cap="all" spc="-30" dirty="0" smtClean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и</a:t>
            </a:r>
            <a:r>
              <a:rPr lang="ru-RU" sz="3600" spc="-30" dirty="0" smtClean="0"/>
              <a:t> </a:t>
            </a:r>
            <a:r>
              <a:rPr lang="ru-RU" sz="3600" cap="all" spc="-30" dirty="0" smtClean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пропорциональные отрезки</a:t>
            </a:r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/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8 класс </a:t>
            </a: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cap="all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Презентация к учебникам </a:t>
            </a:r>
            <a:br>
              <a:rPr lang="ru-RU" sz="32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И.М. Смирновой и В.А. Смирнова </a:t>
            </a: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доктор физико-математических наук, заведующий кафедрой элементарной математики и теории чисел МПГУ, автор учебников по</a:t>
            </a:r>
            <a:r>
              <a:rPr lang="ru-RU" sz="1600" dirty="0"/>
              <a:t>  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геометрии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5—6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7—9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10—11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классов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80000" algn="just"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E-mail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v-a-smirnov@mail.ru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vasmirnov.ru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pic>
        <p:nvPicPr>
          <p:cNvPr id="6" name="Рисунок 5" descr="Смирнов Зас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9667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8BAD24-1E82-76D2-BFD7-0FAA366F51FD}"/>
              </a:ext>
            </a:extLst>
          </p:cNvPr>
          <p:cNvSpPr txBox="1"/>
          <p:nvPr/>
        </p:nvSpPr>
        <p:spPr>
          <a:xfrm>
            <a:off x="59929" y="-12327"/>
            <a:ext cx="912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Содержание нашего учебника 8-го класса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95A668-2983-F85F-B207-DA5EBEB749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2627" y="3598429"/>
            <a:ext cx="4498746" cy="32595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3CC8071-451C-0402-07D2-BB6312B931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4465" y="353290"/>
            <a:ext cx="4435070" cy="341884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649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07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Теорема.</a:t>
            </a:r>
            <a:r>
              <a:rPr lang="ru-RU" b="1" dirty="0"/>
              <a:t> </a:t>
            </a:r>
            <a:r>
              <a:rPr lang="ru-RU" dirty="0"/>
              <a:t>Средняя линия треугольника параллельна одной из его сторон и равна её половине.</a:t>
            </a:r>
            <a:r>
              <a:rPr lang="ru-RU" dirty="0">
                <a:solidFill>
                  <a:srgbClr val="FF0000"/>
                </a:solidFill>
              </a:rPr>
              <a:t>	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26" y="3704917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200" dirty="0">
                <a:solidFill>
                  <a:srgbClr val="FF0000"/>
                </a:solidFill>
              </a:rPr>
              <a:t>Доказательство.</a:t>
            </a:r>
            <a:r>
              <a:rPr lang="ru-RU" sz="2200" b="1" dirty="0"/>
              <a:t> </a:t>
            </a:r>
            <a:r>
              <a:rPr lang="ru-RU" sz="2200" dirty="0"/>
              <a:t>Пусть </a:t>
            </a:r>
            <a:r>
              <a:rPr lang="en-US" sz="2200" i="1" dirty="0"/>
              <a:t>DE </a:t>
            </a:r>
            <a:r>
              <a:rPr lang="ru-RU" sz="2200" dirty="0"/>
              <a:t>– средняя линия треугольника </a:t>
            </a:r>
            <a:r>
              <a:rPr lang="en-US" sz="2200" i="1" dirty="0"/>
              <a:t>ABC. </a:t>
            </a:r>
            <a:r>
              <a:rPr lang="ru-RU" sz="2200" dirty="0"/>
              <a:t>Отложим на прямой </a:t>
            </a:r>
            <a:r>
              <a:rPr lang="en-US" sz="2200" i="1" dirty="0"/>
              <a:t>DE</a:t>
            </a:r>
            <a:r>
              <a:rPr lang="ru-RU" sz="2200" dirty="0"/>
              <a:t> отрезок </a:t>
            </a:r>
            <a:r>
              <a:rPr lang="en-US" sz="2200" i="1" dirty="0"/>
              <a:t>EF</a:t>
            </a:r>
            <a:r>
              <a:rPr lang="ru-RU" sz="2200" i="1" dirty="0"/>
              <a:t> = </a:t>
            </a:r>
            <a:r>
              <a:rPr lang="en-US" sz="2200" i="1" dirty="0"/>
              <a:t>DE</a:t>
            </a:r>
            <a:r>
              <a:rPr lang="ru-RU" sz="2200" dirty="0"/>
              <a:t> и соединим отрезком точки </a:t>
            </a:r>
            <a:r>
              <a:rPr lang="en-US" sz="2200" i="1" dirty="0"/>
              <a:t>B</a:t>
            </a:r>
            <a:r>
              <a:rPr lang="ru-RU" sz="2200" dirty="0"/>
              <a:t> и</a:t>
            </a:r>
            <a:r>
              <a:rPr lang="ru-RU" sz="2000" dirty="0"/>
              <a:t> </a:t>
            </a:r>
            <a:r>
              <a:rPr lang="en-US" sz="2200" i="1" dirty="0"/>
              <a:t>F</a:t>
            </a:r>
            <a:r>
              <a:rPr lang="ru-RU" sz="2200" dirty="0"/>
              <a:t>. Треугольники </a:t>
            </a:r>
            <a:r>
              <a:rPr lang="en-US" sz="2200" i="1" dirty="0"/>
              <a:t>ECD</a:t>
            </a:r>
            <a:r>
              <a:rPr lang="ru-RU" sz="2200" dirty="0"/>
              <a:t> и </a:t>
            </a:r>
            <a:r>
              <a:rPr lang="en-US" sz="2200" i="1" dirty="0"/>
              <a:t>EBF</a:t>
            </a:r>
            <a:r>
              <a:rPr lang="ru-RU" sz="2200" dirty="0"/>
              <a:t> равны по первому признаку равенства треугольников. Следовательно, </a:t>
            </a:r>
            <a:r>
              <a:rPr lang="en-US" sz="2200" i="1" dirty="0"/>
              <a:t>BF</a:t>
            </a:r>
            <a:r>
              <a:rPr lang="ru-RU" sz="2200" i="1" dirty="0"/>
              <a:t> = </a:t>
            </a:r>
            <a:r>
              <a:rPr lang="en-US" sz="2200" i="1" dirty="0"/>
              <a:t>CD = AD</a:t>
            </a:r>
            <a:r>
              <a:rPr lang="ru-RU" sz="2200" dirty="0"/>
              <a:t>. Так как угол 2 </a:t>
            </a:r>
            <a:r>
              <a:rPr lang="ru-RU" sz="2200" dirty="0" smtClean="0"/>
              <a:t>равен </a:t>
            </a:r>
            <a:r>
              <a:rPr lang="ru-RU" sz="2200" dirty="0"/>
              <a:t>углу 2’, то прямые </a:t>
            </a:r>
            <a:r>
              <a:rPr lang="en-US" sz="2200" i="1" dirty="0"/>
              <a:t>AC</a:t>
            </a:r>
            <a:r>
              <a:rPr lang="ru-RU" sz="2200" dirty="0"/>
              <a:t> и </a:t>
            </a:r>
            <a:r>
              <a:rPr lang="en-US" sz="2200" i="1" dirty="0"/>
              <a:t>BF</a:t>
            </a:r>
            <a:r>
              <a:rPr lang="en-US" sz="2200" dirty="0"/>
              <a:t> </a:t>
            </a:r>
            <a:r>
              <a:rPr lang="ru-RU" sz="2200" dirty="0"/>
              <a:t> параллельны. Таким образом, стороны </a:t>
            </a:r>
            <a:r>
              <a:rPr lang="en-US" sz="2200" i="1" dirty="0"/>
              <a:t>AD </a:t>
            </a:r>
            <a:r>
              <a:rPr lang="ru-RU" sz="2200" dirty="0"/>
              <a:t>и </a:t>
            </a:r>
            <a:r>
              <a:rPr lang="en-US" sz="2200" i="1" dirty="0"/>
              <a:t>BF </a:t>
            </a:r>
            <a:r>
              <a:rPr lang="ru-RU" sz="2200" dirty="0"/>
              <a:t>четырёхугольника </a:t>
            </a:r>
            <a:r>
              <a:rPr lang="en-US" sz="2200" i="1" dirty="0"/>
              <a:t>ABFD </a:t>
            </a:r>
            <a:r>
              <a:rPr lang="ru-RU" sz="2200" dirty="0"/>
              <a:t>равны и параллельны. Следовательно, этот четырёхугольник – параллелограмм. Значит, стороны </a:t>
            </a:r>
            <a:r>
              <a:rPr lang="ru-RU" sz="2200" i="1" dirty="0"/>
              <a:t>АВ</a:t>
            </a:r>
            <a:r>
              <a:rPr lang="ru-RU" sz="2200" dirty="0"/>
              <a:t> и </a:t>
            </a:r>
            <a:r>
              <a:rPr lang="en-US" sz="2200" i="1" dirty="0"/>
              <a:t>DF </a:t>
            </a:r>
            <a:r>
              <a:rPr lang="ru-RU" sz="2200" dirty="0"/>
              <a:t>равны и</a:t>
            </a:r>
            <a:r>
              <a:rPr lang="ru-RU" sz="2000" dirty="0"/>
              <a:t> </a:t>
            </a:r>
            <a:r>
              <a:rPr lang="ru-RU" sz="2200" dirty="0"/>
              <a:t>параллельны. Средняя линия </a:t>
            </a:r>
            <a:r>
              <a:rPr lang="en-US" sz="2200" i="1" dirty="0"/>
              <a:t>DE</a:t>
            </a:r>
            <a:r>
              <a:rPr lang="ru-RU" sz="2200" dirty="0"/>
              <a:t> равна половине стороны </a:t>
            </a:r>
            <a:r>
              <a:rPr lang="en-US" sz="2200" i="1" dirty="0"/>
              <a:t>DF</a:t>
            </a:r>
            <a:r>
              <a:rPr lang="ru-RU" sz="2200" dirty="0"/>
              <a:t> и</a:t>
            </a:r>
            <a:r>
              <a:rPr lang="ru-RU" sz="2200" dirty="0" smtClean="0"/>
              <a:t>,</a:t>
            </a:r>
            <a:r>
              <a:rPr lang="ru-RU" sz="2000" dirty="0" smtClean="0"/>
              <a:t> </a:t>
            </a:r>
            <a:r>
              <a:rPr lang="ru-RU" sz="2200" dirty="0" smtClean="0"/>
              <a:t>следовательно</a:t>
            </a:r>
            <a:r>
              <a:rPr lang="ru-RU" sz="2200" dirty="0"/>
              <a:t>, параллельна стороне </a:t>
            </a:r>
            <a:r>
              <a:rPr lang="en-US" sz="2200" i="1" dirty="0"/>
              <a:t>AB </a:t>
            </a:r>
            <a:r>
              <a:rPr lang="ru-RU" sz="2200" dirty="0"/>
              <a:t>и равна её половине.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15181C-A22F-215E-A783-251E5D670E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817037"/>
            <a:ext cx="3528392" cy="29482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C301D1F-0FE9-0159-0490-AD80F95471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0656" y="817037"/>
            <a:ext cx="4375385" cy="2871844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5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Следствие.</a:t>
            </a:r>
            <a:r>
              <a:rPr lang="ru-RU" dirty="0"/>
              <a:t> Если прямая проходит через середину одной стороны треугольника и параллельна другой его стороне, то она проходит через середину третьей стороны этого треугольника. 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6" y="450912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Доказательство.</a:t>
            </a:r>
            <a:r>
              <a:rPr lang="ru-RU" dirty="0"/>
              <a:t> Пусть прямая проходит через середину </a:t>
            </a:r>
            <a:r>
              <a:rPr lang="en-US" i="1" dirty="0"/>
              <a:t>D </a:t>
            </a:r>
            <a:r>
              <a:rPr lang="ru-RU" dirty="0"/>
              <a:t>стороны </a:t>
            </a:r>
            <a:r>
              <a:rPr lang="en-US" i="1" dirty="0"/>
              <a:t>AC </a:t>
            </a:r>
            <a:r>
              <a:rPr lang="ru-RU" dirty="0"/>
              <a:t>и параллельна стороне </a:t>
            </a:r>
            <a:r>
              <a:rPr lang="en-US" i="1" dirty="0"/>
              <a:t>AB </a:t>
            </a:r>
            <a:r>
              <a:rPr lang="ru-RU" dirty="0"/>
              <a:t>треугольника </a:t>
            </a:r>
            <a:r>
              <a:rPr lang="en-US" i="1" dirty="0"/>
              <a:t>ABC</a:t>
            </a:r>
            <a:r>
              <a:rPr lang="ru-RU" dirty="0"/>
              <a:t>. Так как средняя линия </a:t>
            </a:r>
            <a:r>
              <a:rPr lang="en-US" i="1" dirty="0"/>
              <a:t>DE </a:t>
            </a:r>
            <a:r>
              <a:rPr lang="ru-RU" dirty="0"/>
              <a:t>также параллельна стороне </a:t>
            </a:r>
            <a:r>
              <a:rPr lang="en-US" i="1" dirty="0"/>
              <a:t>AB</a:t>
            </a:r>
            <a:r>
              <a:rPr lang="ru-RU" dirty="0"/>
              <a:t>, то она должна лежать на данной прямой. Следовательно, середина </a:t>
            </a:r>
            <a:r>
              <a:rPr lang="en-US" i="1" dirty="0"/>
              <a:t>E </a:t>
            </a:r>
            <a:r>
              <a:rPr lang="ru-RU" dirty="0"/>
              <a:t>стороны </a:t>
            </a:r>
            <a:r>
              <a:rPr lang="en-US" i="1" dirty="0"/>
              <a:t>BC </a:t>
            </a:r>
            <a:r>
              <a:rPr lang="ru-RU" dirty="0"/>
              <a:t>принадлежит этой прямой.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968C73F-88DF-47FE-B719-E143019FB1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207" y="1277449"/>
            <a:ext cx="3751977" cy="3078327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81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</a:rPr>
              <a:t>Иллюстрация </a:t>
            </a:r>
            <a:r>
              <a:rPr lang="ru-RU" sz="2800" dirty="0">
                <a:solidFill>
                  <a:srgbClr val="FF0000"/>
                </a:solidFill>
              </a:rPr>
              <a:t>в программе </a:t>
            </a:r>
            <a:r>
              <a:rPr lang="en-US" sz="2800" dirty="0">
                <a:solidFill>
                  <a:srgbClr val="FF0000"/>
                </a:solidFill>
              </a:rPr>
              <a:t>GeoGebra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89574D-2242-5547-663E-8802D6E93D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484784"/>
            <a:ext cx="3705742" cy="3181794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1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-36512" y="781286"/>
            <a:ext cx="9028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1. Проведите средние линии треугольника </a:t>
            </a:r>
            <a:r>
              <a:rPr lang="en-US" i="1" dirty="0"/>
              <a:t>ABC</a:t>
            </a:r>
            <a:r>
              <a:rPr lang="ru-RU" dirty="0"/>
              <a:t>, изображенного на рисунке.</a:t>
            </a:r>
          </a:p>
        </p:txBody>
      </p:sp>
      <p:pic>
        <p:nvPicPr>
          <p:cNvPr id="24372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67407"/>
            <a:ext cx="2960855" cy="292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1954496-7486-4DEB-B9DD-9060B6D97BAF}"/>
              </a:ext>
            </a:extLst>
          </p:cNvPr>
          <p:cNvGrpSpPr/>
          <p:nvPr/>
        </p:nvGrpSpPr>
        <p:grpSpPr>
          <a:xfrm>
            <a:off x="251520" y="1934881"/>
            <a:ext cx="5653570" cy="3107912"/>
            <a:chOff x="251520" y="1934881"/>
            <a:chExt cx="5653570" cy="310791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D3A122F1-6411-4A3C-8430-DFCBC3E7A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9792" y="1934881"/>
              <a:ext cx="3205298" cy="307829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9654F5-14A1-4EAF-89E6-8CCEC8110999}"/>
                </a:ext>
              </a:extLst>
            </p:cNvPr>
            <p:cNvSpPr txBox="1"/>
            <p:nvPr/>
          </p:nvSpPr>
          <p:spPr>
            <a:xfrm>
              <a:off x="251520" y="4581128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Ответ.</a:t>
              </a:r>
            </a:p>
          </p:txBody>
        </p: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07D569A-C651-0E52-0BB2-FA9D46F33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88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15465" y="738644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2. Изобразите треугольник, середины сторон которого отмечены на рисунке.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255275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2F98723D-06F7-4605-8EC8-340BEAE1CE88}"/>
              </a:ext>
            </a:extLst>
          </p:cNvPr>
          <p:cNvGrpSpPr/>
          <p:nvPr/>
        </p:nvGrpSpPr>
        <p:grpSpPr>
          <a:xfrm>
            <a:off x="1021717" y="1916832"/>
            <a:ext cx="4518865" cy="3329136"/>
            <a:chOff x="1021717" y="1916832"/>
            <a:chExt cx="4518865" cy="3329136"/>
          </a:xfrm>
        </p:grpSpPr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xmlns="" id="{8628F011-CBA2-455E-8A26-F94EA3B04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717" y="4784303"/>
              <a:ext cx="22098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</a:rPr>
                <a:t>Ответ:</a:t>
              </a:r>
              <a:endParaRPr lang="ru-RU" dirty="0"/>
            </a:p>
          </p:txBody>
        </p:sp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xmlns="" id="{DB9747F7-8A52-46BD-8838-F28C5F148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916832"/>
              <a:ext cx="2552758" cy="2520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56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3115861" cy="267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042" y="56411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3</a:t>
            </a:r>
            <a:r>
              <a:rPr lang="ru-RU" dirty="0">
                <a:cs typeface="Times New Roman" charset="0"/>
              </a:rPr>
              <a:t>. На рисунке изображена вершина и средняя линия треугольника. Изобразите сам треугольник.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42162A38-C995-45C9-AF75-7B8E6DEDBBD7}"/>
              </a:ext>
            </a:extLst>
          </p:cNvPr>
          <p:cNvGrpSpPr/>
          <p:nvPr/>
        </p:nvGrpSpPr>
        <p:grpSpPr>
          <a:xfrm>
            <a:off x="1210071" y="1687661"/>
            <a:ext cx="5158039" cy="3113915"/>
            <a:chOff x="1210071" y="1687661"/>
            <a:chExt cx="5158039" cy="3113915"/>
          </a:xfrm>
        </p:grpSpPr>
        <p:sp>
          <p:nvSpPr>
            <p:cNvPr id="7" name="Text Box 6">
              <a:extLst>
                <a:ext uri="{FF2B5EF4-FFF2-40B4-BE49-F238E27FC236}">
                  <a16:creationId xmlns:a16="http://schemas.microsoft.com/office/drawing/2014/main" xmlns="" id="{BCBA58ED-DDF8-43B9-8B92-EB2E61E6F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0071" y="4339911"/>
              <a:ext cx="22098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rgbClr val="FF0000"/>
                  </a:solidFill>
                </a:rPr>
                <a:t>Ответ:</a:t>
              </a: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xmlns="" id="{B59BAF6B-96B7-45E8-911F-2D4937DCA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5" y="1687661"/>
              <a:ext cx="3092255" cy="265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6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-36512" y="781286"/>
            <a:ext cx="902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4. Найдите длину отрезка </a:t>
            </a:r>
            <a:r>
              <a:rPr lang="en-US" i="1" dirty="0"/>
              <a:t>DE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Стороны клеток равны </a:t>
            </a:r>
            <a:r>
              <a:rPr lang="ru-RU" dirty="0" smtClean="0"/>
              <a:t>1.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6897D35-5F0D-BC0A-1796-437927FE3D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4053" y="1995287"/>
            <a:ext cx="3867690" cy="2857899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3593728E-F961-2BFC-A888-526E043F09A5}"/>
              </a:ext>
            </a:extLst>
          </p:cNvPr>
          <p:cNvGrpSpPr/>
          <p:nvPr/>
        </p:nvGrpSpPr>
        <p:grpSpPr>
          <a:xfrm>
            <a:off x="2339752" y="1988840"/>
            <a:ext cx="3791479" cy="3877770"/>
            <a:chOff x="2372608" y="1968111"/>
            <a:chExt cx="3791479" cy="3877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9654F5-14A1-4EAF-89E6-8CCEC8110999}"/>
                </a:ext>
              </a:extLst>
            </p:cNvPr>
            <p:cNvSpPr txBox="1"/>
            <p:nvPr/>
          </p:nvSpPr>
          <p:spPr>
            <a:xfrm>
              <a:off x="2594781" y="5384216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Ответ. 3.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DB87B7B7-2221-ACC4-3CB4-595248E50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2608" y="1968111"/>
              <a:ext cx="3791479" cy="2848373"/>
            </a:xfrm>
            <a:prstGeom prst="rect">
              <a:avLst/>
            </a:prstGeom>
          </p:spPr>
        </p:pic>
      </p:grp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2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042" y="30275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5. Стороны треугольника равны 8 см, 10 см и 12 см. Найдите стороны треугольника, вершинами которого являются середины сторон данного треугольника.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700808"/>
            <a:ext cx="3096344" cy="3103656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09164F92-A8BB-4D3E-BF7E-936769FD7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181294"/>
            <a:ext cx="8108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Ответ: </a:t>
            </a:r>
            <a:r>
              <a:rPr lang="ru-RU" dirty="0">
                <a:cs typeface="Times New Roman" charset="0"/>
              </a:rPr>
              <a:t>4 см, 5 см и 6 см.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27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32656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6. Стороны треугольника </a:t>
            </a:r>
            <a:r>
              <a:rPr lang="en-US" i="1" dirty="0">
                <a:cs typeface="Times New Roman" charset="0"/>
              </a:rPr>
              <a:t>DEF </a:t>
            </a:r>
            <a:r>
              <a:rPr lang="ru-RU" dirty="0">
                <a:cs typeface="Times New Roman" charset="0"/>
              </a:rPr>
              <a:t>равны 2 см, 3 см и 4 см. Его вершины являются серединами сторон </a:t>
            </a:r>
            <a:r>
              <a:rPr lang="ru-RU" dirty="0"/>
              <a:t>второго</a:t>
            </a:r>
            <a:r>
              <a:rPr lang="ru-RU" dirty="0">
                <a:cs typeface="Times New Roman" charset="0"/>
              </a:rPr>
              <a:t> треугольника</a:t>
            </a:r>
            <a:r>
              <a:rPr lang="en-US" dirty="0">
                <a:cs typeface="Times New Roman" charset="0"/>
              </a:rPr>
              <a:t> </a:t>
            </a:r>
            <a:r>
              <a:rPr lang="en-US" i="1" dirty="0">
                <a:cs typeface="Times New Roman" charset="0"/>
              </a:rPr>
              <a:t>ABC</a:t>
            </a:r>
            <a:r>
              <a:rPr lang="ru-RU" dirty="0">
                <a:cs typeface="Times New Roman" charset="0"/>
              </a:rPr>
              <a:t>. Найдите периметр </a:t>
            </a:r>
            <a:r>
              <a:rPr lang="ru-RU" dirty="0"/>
              <a:t>второго </a:t>
            </a:r>
            <a:r>
              <a:rPr lang="ru-RU" dirty="0">
                <a:cs typeface="Times New Roman" charset="0"/>
              </a:rPr>
              <a:t>треугольник</a:t>
            </a:r>
            <a:r>
              <a:rPr lang="ru-RU" dirty="0"/>
              <a:t>а</a:t>
            </a:r>
            <a:r>
              <a:rPr lang="ru-RU" dirty="0">
                <a:cs typeface="Times New Roman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660638"/>
            <a:ext cx="3528392" cy="3536724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C4C8745D-4989-45C2-A313-580EB6FE1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517232"/>
            <a:ext cx="8108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Ответ: </a:t>
            </a:r>
            <a:r>
              <a:rPr lang="ru-RU" dirty="0"/>
              <a:t>1</a:t>
            </a:r>
            <a:r>
              <a:rPr lang="ru-RU" dirty="0">
                <a:cs typeface="Times New Roman" charset="0"/>
              </a:rPr>
              <a:t>8 см.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68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https://mnemozina.ru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1864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209" y="44385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7. Какую часть площади данного треугольника составляет площадь треугольника, отсекаемого его средней линией?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656373"/>
            <a:ext cx="3528392" cy="35452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F29FBA93-7A26-4B10-BFDE-E70925061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584" y="5438738"/>
                <a:ext cx="6408712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 Box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29FBA93-7A26-4B10-BFDE-E70925061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5438738"/>
                <a:ext cx="6408712" cy="613886"/>
              </a:xfrm>
              <a:prstGeom prst="rect">
                <a:avLst/>
              </a:prstGeom>
              <a:blipFill>
                <a:blip r:embed="rId4" cstate="print"/>
                <a:stretch>
                  <a:fillRect l="-1522" b="-8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7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209" y="443850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8. Две стороны параллелограмма равны 6 и 3. Найдите диагонали четырёхугольника, ограниченного биссектрисами углов этого параллелограмма.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xmlns="" id="{F29FBA93-7A26-4B10-BFDE-E70925061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438738"/>
            <a:ext cx="6408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3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C1ADA31-90D5-2EA0-E916-90D5548B95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8049" y="2204866"/>
            <a:ext cx="4667901" cy="244826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60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8859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en-US" dirty="0"/>
              <a:t>9</a:t>
            </a:r>
            <a:r>
              <a:rPr lang="ru-RU" dirty="0"/>
              <a:t>. Докажите, что середины сторон четырёхугольника являются вершинами параллелограмма. Найдите площадь этого параллелограмма, если площадь исходного четырёхугольника равна 1.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657011"/>
            <a:ext cx="4077271" cy="3543978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758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11990"/>
            <a:ext cx="8991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  <a:cs typeface="Times New Roman" charset="0"/>
              </a:rPr>
              <a:t>	Решение. </a:t>
            </a:r>
            <a:r>
              <a:rPr lang="ru-RU" dirty="0">
                <a:cs typeface="Times New Roman" charset="0"/>
              </a:rPr>
              <a:t>Пусть </a:t>
            </a:r>
            <a:r>
              <a:rPr lang="en-US" i="1" dirty="0">
                <a:cs typeface="Times New Roman" charset="0"/>
              </a:rPr>
              <a:t>E</a:t>
            </a:r>
            <a:r>
              <a:rPr lang="en-US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F</a:t>
            </a:r>
            <a:r>
              <a:rPr lang="en-US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G</a:t>
            </a:r>
            <a:r>
              <a:rPr lang="en-US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H</a:t>
            </a:r>
            <a:r>
              <a:rPr lang="en-US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– середины соответствующих сторон четырёхугольника </a:t>
            </a:r>
            <a:r>
              <a:rPr lang="en-US" i="1" dirty="0">
                <a:cs typeface="Times New Roman" charset="0"/>
              </a:rPr>
              <a:t>ABCD</a:t>
            </a:r>
            <a:r>
              <a:rPr lang="ru-RU" dirty="0">
                <a:cs typeface="Times New Roman" charset="0"/>
              </a:rPr>
              <a:t>. </a:t>
            </a:r>
            <a:r>
              <a:rPr lang="ru-RU" sz="2400" dirty="0">
                <a:cs typeface="Times New Roman" charset="0"/>
              </a:rPr>
              <a:t>Проведем диагонали </a:t>
            </a:r>
            <a:r>
              <a:rPr lang="en-US" sz="2400" i="1" dirty="0">
                <a:cs typeface="Times New Roman" charset="0"/>
              </a:rPr>
              <a:t>AC </a:t>
            </a:r>
            <a:r>
              <a:rPr lang="ru-RU" sz="2400" dirty="0">
                <a:cs typeface="Times New Roman" charset="0"/>
              </a:rPr>
              <a:t>и </a:t>
            </a:r>
            <a:r>
              <a:rPr lang="en-US" sz="2400" i="1" dirty="0">
                <a:cs typeface="Times New Roman" charset="0"/>
              </a:rPr>
              <a:t>BD</a:t>
            </a:r>
            <a:r>
              <a:rPr lang="ru-RU" sz="2400" dirty="0">
                <a:cs typeface="Times New Roman" charset="0"/>
              </a:rPr>
              <a:t>. Отрезок </a:t>
            </a:r>
            <a:r>
              <a:rPr lang="en-US" sz="2400" i="1" dirty="0">
                <a:cs typeface="Times New Roman" charset="0"/>
              </a:rPr>
              <a:t>EF</a:t>
            </a:r>
            <a:r>
              <a:rPr lang="ru-RU" sz="2400" dirty="0">
                <a:cs typeface="Times New Roman" charset="0"/>
              </a:rPr>
              <a:t> является средней линией треугольника </a:t>
            </a:r>
            <a:r>
              <a:rPr lang="en-US" sz="2400" i="1" dirty="0">
                <a:cs typeface="Times New Roman" charset="0"/>
              </a:rPr>
              <a:t>ABC</a:t>
            </a:r>
            <a:r>
              <a:rPr lang="ru-RU" sz="2400" dirty="0">
                <a:cs typeface="Times New Roman" charset="0"/>
              </a:rPr>
              <a:t>. Следовательно, он параллелен диагонали </a:t>
            </a:r>
            <a:r>
              <a:rPr lang="en-US" sz="2400" i="1" dirty="0">
                <a:cs typeface="Times New Roman" charset="0"/>
              </a:rPr>
              <a:t>AC </a:t>
            </a:r>
            <a:r>
              <a:rPr lang="ru-RU" sz="2400" dirty="0">
                <a:cs typeface="Times New Roman" charset="0"/>
              </a:rPr>
              <a:t>и равен её половине. Отрезок </a:t>
            </a:r>
            <a:r>
              <a:rPr lang="en-US" sz="2400" i="1" dirty="0">
                <a:cs typeface="Times New Roman" charset="0"/>
              </a:rPr>
              <a:t>HG </a:t>
            </a:r>
            <a:r>
              <a:rPr lang="ru-RU" sz="2400" dirty="0">
                <a:cs typeface="Times New Roman" charset="0"/>
              </a:rPr>
              <a:t>также параллелен диагонали </a:t>
            </a:r>
            <a:r>
              <a:rPr lang="en-US" sz="2400" i="1" dirty="0">
                <a:cs typeface="Times New Roman" charset="0"/>
              </a:rPr>
              <a:t>AC </a:t>
            </a:r>
            <a:r>
              <a:rPr lang="ru-RU" sz="2400" dirty="0">
                <a:cs typeface="Times New Roman" charset="0"/>
              </a:rPr>
              <a:t>и равен её половине. Следовательно, стороны </a:t>
            </a:r>
            <a:r>
              <a:rPr lang="en-US" sz="2400" i="1" dirty="0">
                <a:cs typeface="Times New Roman" charset="0"/>
              </a:rPr>
              <a:t>EF </a:t>
            </a:r>
            <a:r>
              <a:rPr lang="ru-RU" sz="2400" dirty="0">
                <a:cs typeface="Times New Roman" charset="0"/>
              </a:rPr>
              <a:t>и </a:t>
            </a:r>
            <a:r>
              <a:rPr lang="en-US" sz="2400" i="1" dirty="0">
                <a:cs typeface="Times New Roman" charset="0"/>
              </a:rPr>
              <a:t>HG </a:t>
            </a:r>
            <a:r>
              <a:rPr lang="ru-RU" sz="2400" dirty="0">
                <a:cs typeface="Times New Roman" charset="0"/>
              </a:rPr>
              <a:t>четырёхугольника </a:t>
            </a:r>
            <a:r>
              <a:rPr lang="en-US" sz="2400" i="1" dirty="0">
                <a:cs typeface="Times New Roman" charset="0"/>
              </a:rPr>
              <a:t>EFGH </a:t>
            </a:r>
            <a:r>
              <a:rPr lang="ru-RU" sz="2400" dirty="0">
                <a:cs typeface="Times New Roman" charset="0"/>
              </a:rPr>
              <a:t>равны и параллельны.    Значит, этот четырёхугольник – параллелограмм. Его площадь равна половине площади четырёхугольника </a:t>
            </a:r>
            <a:r>
              <a:rPr lang="en-US" sz="2400" i="1" dirty="0">
                <a:cs typeface="Times New Roman" charset="0"/>
              </a:rPr>
              <a:t>ABCD</a:t>
            </a:r>
            <a:r>
              <a:rPr lang="en-US" sz="2400" dirty="0">
                <a:cs typeface="Times New Roman" charset="0"/>
              </a:rPr>
              <a:t>.</a:t>
            </a:r>
            <a:endParaRPr lang="ru-RU" dirty="0">
              <a:cs typeface="Times New Roman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0918" y="3395045"/>
            <a:ext cx="3609763" cy="3172994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908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6886" y="88176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	</a:t>
            </a:r>
            <a:r>
              <a:rPr lang="en-US" dirty="0"/>
              <a:t>10</a:t>
            </a:r>
            <a:r>
              <a:rPr lang="ru-RU" dirty="0"/>
              <a:t>. Докажите, что отрезки, соединяющие середины противоположных сторон четырёхугольника, делят друг друга пополам.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412946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28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350" y="116632"/>
            <a:ext cx="91646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Решение. </a:t>
            </a:r>
            <a:r>
              <a:rPr lang="ru-RU" dirty="0">
                <a:cs typeface="Times New Roman" charset="0"/>
              </a:rPr>
              <a:t>Четырёхугольник </a:t>
            </a:r>
            <a:r>
              <a:rPr lang="en-US" i="1" dirty="0">
                <a:cs typeface="Times New Roman" charset="0"/>
              </a:rPr>
              <a:t>EFGH </a:t>
            </a:r>
            <a:r>
              <a:rPr lang="ru-RU" dirty="0">
                <a:cs typeface="Times New Roman" charset="0"/>
              </a:rPr>
              <a:t>является параллелограммом. Следовательно, его диагонали делятся в точке пересечения пополам.</a:t>
            </a:r>
            <a:endParaRPr lang="en-US" dirty="0">
              <a:cs typeface="Times New Roman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47893"/>
            <a:ext cx="413362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436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350" y="188640"/>
            <a:ext cx="8991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11</a:t>
            </a:r>
            <a:r>
              <a:rPr lang="ru-RU" dirty="0">
                <a:cs typeface="Times New Roman" charset="0"/>
              </a:rPr>
              <a:t>. Докажите, что середины сторон прямоугольника являются вершинами ромба. </a:t>
            </a:r>
            <a:endParaRPr lang="en-US" dirty="0">
              <a:cs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7162" y="1384320"/>
            <a:ext cx="336967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706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8" name="Text Box 8"/>
          <p:cNvSpPr txBox="1">
            <a:spLocks noChangeArrowheads="1"/>
          </p:cNvSpPr>
          <p:nvPr/>
        </p:nvSpPr>
        <p:spPr bwMode="auto">
          <a:xfrm>
            <a:off x="152400" y="116632"/>
            <a:ext cx="88392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Решение. </a:t>
            </a:r>
            <a:r>
              <a:rPr lang="ru-RU" dirty="0"/>
              <a:t>Пусть </a:t>
            </a:r>
            <a:r>
              <a:rPr lang="en-US" i="1" dirty="0"/>
              <a:t>ABCD </a:t>
            </a:r>
            <a:r>
              <a:rPr lang="ru-RU" dirty="0"/>
              <a:t>– прямоугольник,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 </a:t>
            </a:r>
            <a:r>
              <a:rPr lang="ru-RU" dirty="0"/>
              <a:t>– середины соответствующих сторон. Проведем диагонали </a:t>
            </a:r>
            <a:r>
              <a:rPr lang="en-US" i="1" dirty="0"/>
              <a:t>AC </a:t>
            </a:r>
            <a:r>
              <a:rPr lang="ru-RU" dirty="0"/>
              <a:t>и </a:t>
            </a:r>
            <a:r>
              <a:rPr lang="en-US" i="1" dirty="0"/>
              <a:t>BD</a:t>
            </a:r>
            <a:r>
              <a:rPr lang="en-US" dirty="0"/>
              <a:t>.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35841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0670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1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0670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12" name="Text Box 12"/>
          <p:cNvSpPr txBox="1">
            <a:spLocks noChangeArrowheads="1"/>
          </p:cNvSpPr>
          <p:nvPr/>
        </p:nvSpPr>
        <p:spPr bwMode="auto">
          <a:xfrm>
            <a:off x="0" y="3573016"/>
            <a:ext cx="8991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Отрезок </a:t>
            </a:r>
            <a:r>
              <a:rPr lang="en-US" i="1" dirty="0"/>
              <a:t>EF</a:t>
            </a:r>
            <a:r>
              <a:rPr lang="ru-RU" dirty="0"/>
              <a:t> является средней линией треугольника </a:t>
            </a:r>
            <a:r>
              <a:rPr lang="en-US" i="1" dirty="0"/>
              <a:t>ABC</a:t>
            </a:r>
            <a:r>
              <a:rPr lang="ru-RU" dirty="0"/>
              <a:t>, следовательно, он равен половине диагонали </a:t>
            </a:r>
            <a:r>
              <a:rPr lang="en-US" i="1" dirty="0"/>
              <a:t>AC</a:t>
            </a:r>
            <a:r>
              <a:rPr lang="en-US" dirty="0"/>
              <a:t>. </a:t>
            </a:r>
            <a:r>
              <a:rPr lang="ru-RU" dirty="0"/>
              <a:t>Аналогично, остальные стороны четырехугольника </a:t>
            </a:r>
            <a:r>
              <a:rPr lang="en-US" i="1" dirty="0"/>
              <a:t>EFGH </a:t>
            </a:r>
            <a:r>
              <a:rPr lang="ru-RU" dirty="0"/>
              <a:t>равны половинам соответствующих диагоналей. Так как диагонали прямоугольника равны, то равны и стороны</a:t>
            </a:r>
            <a:r>
              <a:rPr lang="en-US" dirty="0"/>
              <a:t> </a:t>
            </a:r>
            <a:r>
              <a:rPr lang="ru-RU" dirty="0"/>
              <a:t>этого четырехугольника, т.е. он является ромбом.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554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223" y="680829"/>
            <a:ext cx="882134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12</a:t>
            </a:r>
            <a:r>
              <a:rPr lang="ru-RU" dirty="0">
                <a:cs typeface="Times New Roman" charset="0"/>
              </a:rPr>
              <a:t>. Докажите, что середины сторон ромба являются вершинами прямоугольника.</a:t>
            </a:r>
            <a:endParaRPr lang="en-US" dirty="0">
              <a:cs typeface="Times New Roman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3039" y="1628800"/>
            <a:ext cx="3560068" cy="217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244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1" name="Text Box 5"/>
          <p:cNvSpPr txBox="1">
            <a:spLocks noChangeArrowheads="1"/>
          </p:cNvSpPr>
          <p:nvPr/>
        </p:nvSpPr>
        <p:spPr bwMode="auto">
          <a:xfrm>
            <a:off x="152400" y="116632"/>
            <a:ext cx="88392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 </a:t>
            </a:r>
            <a:r>
              <a:rPr lang="ru-RU" dirty="0"/>
              <a:t>Пусть </a:t>
            </a:r>
            <a:r>
              <a:rPr lang="en-US" i="1" dirty="0"/>
              <a:t>ABCD </a:t>
            </a:r>
            <a:r>
              <a:rPr lang="ru-RU" dirty="0"/>
              <a:t>– ромб,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 </a:t>
            </a:r>
            <a:r>
              <a:rPr lang="ru-RU" dirty="0"/>
              <a:t>– середины соответствующих сторон. Проведем диагонали </a:t>
            </a:r>
            <a:r>
              <a:rPr lang="en-US" i="1" dirty="0"/>
              <a:t>AC </a:t>
            </a:r>
            <a:r>
              <a:rPr lang="ru-RU" dirty="0"/>
              <a:t>и </a:t>
            </a:r>
            <a:r>
              <a:rPr lang="en-US" i="1" dirty="0"/>
              <a:t>BD</a:t>
            </a:r>
            <a:r>
              <a:rPr lang="en-US" dirty="0"/>
              <a:t>.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393222" name="Text Box 6"/>
          <p:cNvSpPr txBox="1">
            <a:spLocks noChangeArrowheads="1"/>
          </p:cNvSpPr>
          <p:nvPr/>
        </p:nvSpPr>
        <p:spPr bwMode="auto">
          <a:xfrm>
            <a:off x="0" y="3349820"/>
            <a:ext cx="9067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Отрезок </a:t>
            </a:r>
            <a:r>
              <a:rPr lang="en-US" i="1" dirty="0"/>
              <a:t>EF</a:t>
            </a:r>
            <a:r>
              <a:rPr lang="ru-RU" dirty="0"/>
              <a:t> является средней линией треугольника </a:t>
            </a:r>
            <a:r>
              <a:rPr lang="en-US" i="1" dirty="0"/>
              <a:t>ABC</a:t>
            </a:r>
            <a:r>
              <a:rPr lang="ru-RU" dirty="0"/>
              <a:t>, следовательно, он параллелен диагонали </a:t>
            </a:r>
            <a:r>
              <a:rPr lang="en-US" i="1" dirty="0"/>
              <a:t>AC</a:t>
            </a:r>
            <a:r>
              <a:rPr lang="en-US" dirty="0"/>
              <a:t>. </a:t>
            </a:r>
            <a:r>
              <a:rPr lang="ru-RU" dirty="0"/>
              <a:t>Аналогично, остальные стороны четырехугольника </a:t>
            </a:r>
            <a:r>
              <a:rPr lang="en-US" i="1" dirty="0"/>
              <a:t>EFGH </a:t>
            </a:r>
            <a:r>
              <a:rPr lang="ru-RU" dirty="0"/>
              <a:t>параллельны соответствующим диагоналям. Так как диагонали ромба перпендикулярны, то перпендикулярны и соседние стороны</a:t>
            </a:r>
            <a:r>
              <a:rPr lang="en-US" dirty="0"/>
              <a:t> </a:t>
            </a:r>
            <a:r>
              <a:rPr lang="ru-RU" dirty="0"/>
              <a:t>этого четырехугольника, т.е. он является прямоугольником.</a:t>
            </a:r>
          </a:p>
        </p:txBody>
      </p:sp>
      <p:pic>
        <p:nvPicPr>
          <p:cNvPr id="3932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280035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322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29576"/>
            <a:ext cx="3696816" cy="225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12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8E5F68-69C8-7623-5254-212341679D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"/>
            <a:ext cx="2159026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E173532-60C7-235E-BD3C-E445365767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3121" y="1"/>
            <a:ext cx="2196463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F3BCA9-504D-39E6-1820-7067D7C4826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"/>
            <a:ext cx="2161744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BB1E530-2DED-CDA5-86A8-88021962584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754" y="3451546"/>
            <a:ext cx="2459750" cy="32129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6491E7B-E56B-FC42-7B59-EE2E79B869D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3429000"/>
            <a:ext cx="2720436" cy="32178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E9E2F72-C50B-9536-60F8-4E18F6CC45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8813" y="3451545"/>
            <a:ext cx="2468568" cy="32178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133540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582940"/>
            <a:ext cx="91646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1</a:t>
            </a:r>
            <a:r>
              <a:rPr lang="en-US" dirty="0">
                <a:cs typeface="Times New Roman" charset="0"/>
              </a:rPr>
              <a:t>3</a:t>
            </a:r>
            <a:r>
              <a:rPr lang="ru-RU" dirty="0">
                <a:cs typeface="Times New Roman" charset="0"/>
              </a:rPr>
              <a:t>. </a:t>
            </a:r>
            <a:r>
              <a:rPr lang="ru-RU" dirty="0"/>
              <a:t>Отрезки, соединяющие середины противоположных сторон выпуклого четырёхугольника </a:t>
            </a:r>
            <a:r>
              <a:rPr lang="en-US" i="1" dirty="0"/>
              <a:t>ABCD</a:t>
            </a:r>
            <a:r>
              <a:rPr lang="ru-RU" dirty="0"/>
              <a:t>, взаимно перпендикулярны и равны 2 и 7. Найдите площадь четырёхугольника</a:t>
            </a:r>
            <a:r>
              <a:rPr lang="en-US" dirty="0"/>
              <a:t> </a:t>
            </a:r>
            <a:r>
              <a:rPr lang="en-US" i="1" dirty="0"/>
              <a:t>ABCD</a:t>
            </a:r>
            <a:r>
              <a:rPr lang="ru-RU" dirty="0"/>
              <a:t>.</a:t>
            </a:r>
            <a:endParaRPr lang="en-US" dirty="0">
              <a:cs typeface="Times New Roman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12876"/>
            <a:ext cx="487700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76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295563"/>
            <a:ext cx="91426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Решение. </a:t>
            </a:r>
            <a:r>
              <a:rPr lang="ru-RU" dirty="0">
                <a:cs typeface="Times New Roman" charset="0"/>
              </a:rPr>
              <a:t>Четырёхугольник </a:t>
            </a:r>
            <a:r>
              <a:rPr lang="en-US" i="1" dirty="0">
                <a:cs typeface="Times New Roman" charset="0"/>
              </a:rPr>
              <a:t>EHFG </a:t>
            </a:r>
            <a:r>
              <a:rPr lang="ru-RU" dirty="0">
                <a:cs typeface="Times New Roman" charset="0"/>
              </a:rPr>
              <a:t>является ромбом. Его площадь равна 7. Она равна половине площади четырёхугольника </a:t>
            </a:r>
            <a:r>
              <a:rPr lang="en-US" i="1" dirty="0">
                <a:cs typeface="Times New Roman" charset="0"/>
              </a:rPr>
              <a:t>ABCD</a:t>
            </a:r>
            <a:r>
              <a:rPr lang="ru-RU" i="1" dirty="0">
                <a:cs typeface="Times New Roman" charset="0"/>
              </a:rPr>
              <a:t>. </a:t>
            </a:r>
            <a:r>
              <a:rPr lang="ru-RU" dirty="0">
                <a:cs typeface="Times New Roman" charset="0"/>
              </a:rPr>
              <a:t>Следовательно, площадь четырёхугольника </a:t>
            </a:r>
            <a:r>
              <a:rPr lang="en-US" i="1" dirty="0">
                <a:cs typeface="Times New Roman" charset="0"/>
              </a:rPr>
              <a:t>ABCD </a:t>
            </a:r>
            <a:r>
              <a:rPr lang="ru-RU" dirty="0">
                <a:cs typeface="Times New Roman" charset="0"/>
              </a:rPr>
              <a:t>равна 14.</a:t>
            </a:r>
            <a:r>
              <a:rPr lang="ru-RU" i="1" dirty="0">
                <a:cs typeface="Times New Roman" charset="0"/>
              </a:rPr>
              <a:t> </a:t>
            </a:r>
            <a:endParaRPr lang="en-US" dirty="0">
              <a:cs typeface="Times New Roman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5695" y="2024844"/>
            <a:ext cx="521261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747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0" y="188640"/>
            <a:ext cx="914399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14</a:t>
            </a:r>
            <a:r>
              <a:rPr lang="ru-RU" dirty="0">
                <a:cs typeface="Times New Roman" charset="0"/>
              </a:rPr>
              <a:t>. </a:t>
            </a:r>
            <a:r>
              <a:rPr lang="ru-RU" dirty="0"/>
              <a:t>Отрезки, соединяющие середины противоположных сторон выпуклого четырёхугольника</a:t>
            </a:r>
            <a:r>
              <a:rPr lang="en-US" dirty="0"/>
              <a:t> </a:t>
            </a:r>
            <a:r>
              <a:rPr lang="en-US" i="1" dirty="0"/>
              <a:t>ABCD</a:t>
            </a:r>
            <a:r>
              <a:rPr lang="ru-RU" dirty="0"/>
              <a:t>, равны между собой. Найдите площадь четырёхугольника, если его диагонали равны 8 и 12.</a:t>
            </a:r>
            <a:endParaRPr lang="en-US" dirty="0">
              <a:cs typeface="Times New Roman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628800"/>
            <a:ext cx="392878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275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1350" y="125531"/>
            <a:ext cx="916460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Решение. </a:t>
            </a:r>
            <a:r>
              <a:rPr lang="ru-RU" dirty="0">
                <a:cs typeface="Times New Roman" charset="0"/>
              </a:rPr>
              <a:t>Четырёхугольник </a:t>
            </a:r>
            <a:r>
              <a:rPr lang="en-US" i="1" dirty="0">
                <a:cs typeface="Times New Roman" charset="0"/>
              </a:rPr>
              <a:t>EGFH </a:t>
            </a:r>
            <a:r>
              <a:rPr lang="ru-RU" dirty="0">
                <a:cs typeface="Times New Roman" charset="0"/>
              </a:rPr>
              <a:t>является прямоугольником. Следовательно, диагонали </a:t>
            </a:r>
            <a:r>
              <a:rPr lang="en-US" i="1" dirty="0">
                <a:cs typeface="Times New Roman" charset="0"/>
              </a:rPr>
              <a:t>AC </a:t>
            </a:r>
            <a:r>
              <a:rPr lang="ru-RU" dirty="0">
                <a:cs typeface="Times New Roman" charset="0"/>
              </a:rPr>
              <a:t>и </a:t>
            </a:r>
            <a:r>
              <a:rPr lang="en-US" i="1" dirty="0">
                <a:cs typeface="Times New Roman" charset="0"/>
              </a:rPr>
              <a:t>BD </a:t>
            </a:r>
            <a:r>
              <a:rPr lang="ru-RU" dirty="0">
                <a:cs typeface="Times New Roman" charset="0"/>
              </a:rPr>
              <a:t>четырёхугольника </a:t>
            </a:r>
            <a:r>
              <a:rPr lang="en-US" i="1" dirty="0">
                <a:cs typeface="Times New Roman" charset="0"/>
              </a:rPr>
              <a:t>ABCD </a:t>
            </a:r>
            <a:r>
              <a:rPr lang="ru-RU" dirty="0">
                <a:cs typeface="Times New Roman" charset="0"/>
              </a:rPr>
              <a:t>перпендикулярны. Площадь четырёхугольника </a:t>
            </a:r>
            <a:r>
              <a:rPr lang="en-US" i="1" dirty="0">
                <a:cs typeface="Times New Roman" charset="0"/>
              </a:rPr>
              <a:t>ABCD </a:t>
            </a:r>
            <a:r>
              <a:rPr lang="ru-RU" dirty="0">
                <a:cs typeface="Times New Roman" charset="0"/>
              </a:rPr>
              <a:t>равна половине произведения диагоналей, т. е. равна 48.</a:t>
            </a:r>
            <a:r>
              <a:rPr lang="ru-RU" i="1" dirty="0">
                <a:cs typeface="Times New Roman" charset="0"/>
              </a:rPr>
              <a:t> </a:t>
            </a:r>
            <a:endParaRPr lang="en-US" dirty="0">
              <a:cs typeface="Times New Roman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058384" cy="316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61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8275" y="116632"/>
            <a:ext cx="8991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15</a:t>
            </a:r>
            <a:r>
              <a:rPr lang="ru-RU" dirty="0">
                <a:cs typeface="Times New Roman" charset="0"/>
              </a:rPr>
              <a:t>. </a:t>
            </a:r>
            <a:r>
              <a:rPr lang="ru-RU" dirty="0"/>
              <a:t>В выпуклом четырёхугольнике </a:t>
            </a:r>
            <a:r>
              <a:rPr lang="ru-RU" i="1" dirty="0"/>
              <a:t>ABCD </a:t>
            </a:r>
            <a:r>
              <a:rPr lang="ru-RU" dirty="0"/>
              <a:t>отрезок, соединяющий середины диагоналей, равен отрезку, соединяющему середины сторон </a:t>
            </a:r>
            <a:r>
              <a:rPr lang="ru-RU" i="1" dirty="0"/>
              <a:t>A</a:t>
            </a:r>
            <a:r>
              <a:rPr lang="en-US" i="1" dirty="0"/>
              <a:t>B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-US" i="1" dirty="0"/>
              <a:t>CD</a:t>
            </a:r>
            <a:r>
              <a:rPr lang="ru-RU" dirty="0"/>
              <a:t>. Найдите угол, образованный продолжениями сторон </a:t>
            </a:r>
            <a:r>
              <a:rPr lang="en-US" i="1" dirty="0"/>
              <a:t>AD </a:t>
            </a:r>
            <a:r>
              <a:rPr lang="ru-RU" dirty="0"/>
              <a:t>и </a:t>
            </a:r>
            <a:r>
              <a:rPr lang="en-US" i="1" dirty="0"/>
              <a:t>BC</a:t>
            </a:r>
            <a:r>
              <a:rPr lang="en-US" dirty="0"/>
              <a:t>.</a:t>
            </a:r>
            <a:endParaRPr lang="en-US" dirty="0">
              <a:cs typeface="Times New Roman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9778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850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-1350" y="159698"/>
                <a:ext cx="9164601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cs typeface="Times New Roman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charset="0"/>
                  </a:rPr>
                  <a:t>Решение. </a:t>
                </a:r>
                <a:r>
                  <a:rPr lang="ru-RU" dirty="0">
                    <a:cs typeface="Times New Roman" charset="0"/>
                  </a:rPr>
                  <a:t>Четырёхугольник </a:t>
                </a:r>
                <a:r>
                  <a:rPr lang="en-US" i="1" dirty="0">
                    <a:cs typeface="Times New Roman" charset="0"/>
                  </a:rPr>
                  <a:t>EHFG </a:t>
                </a:r>
                <a:r>
                  <a:rPr lang="ru-RU" dirty="0">
                    <a:cs typeface="Times New Roman" charset="0"/>
                  </a:rPr>
                  <a:t>является прямоугольником. Следовательно,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  <a:cs typeface="Times New Roman" charset="0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charset="0"/>
                      </a:rPr>
                      <m:t>𝐻𝐹𝐺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charset="0"/>
                      </a:rPr>
                      <m:t>=90°.</m:t>
                    </m:r>
                  </m:oMath>
                </a14:m>
                <a:r>
                  <a:rPr lang="ru-RU" dirty="0">
                    <a:cs typeface="Times New Roman" charset="0"/>
                  </a:rPr>
                  <a:t> Отрезки </a:t>
                </a:r>
                <a:r>
                  <a:rPr lang="en-US" i="1" dirty="0">
                    <a:cs typeface="Times New Roman" charset="0"/>
                  </a:rPr>
                  <a:t>HF </a:t>
                </a:r>
                <a:r>
                  <a:rPr lang="ru-RU" dirty="0">
                    <a:cs typeface="Times New Roman" charset="0"/>
                  </a:rPr>
                  <a:t>и </a:t>
                </a:r>
                <a:r>
                  <a:rPr lang="en-US" i="1" dirty="0">
                    <a:cs typeface="Times New Roman" charset="0"/>
                  </a:rPr>
                  <a:t>FG </a:t>
                </a:r>
                <a:r>
                  <a:rPr lang="ru-RU" dirty="0">
                    <a:cs typeface="Times New Roman" charset="0"/>
                  </a:rPr>
                  <a:t>являются средними линиями треугольников соответственно </a:t>
                </a:r>
                <a:r>
                  <a:rPr lang="en-US" i="1" dirty="0">
                    <a:cs typeface="Times New Roman" charset="0"/>
                  </a:rPr>
                  <a:t>BCD </a:t>
                </a:r>
                <a:r>
                  <a:rPr lang="ru-RU" dirty="0">
                    <a:cs typeface="Times New Roman" charset="0"/>
                  </a:rPr>
                  <a:t>и </a:t>
                </a:r>
                <a:r>
                  <a:rPr lang="en-US" i="1" dirty="0">
                    <a:cs typeface="Times New Roman" charset="0"/>
                  </a:rPr>
                  <a:t>ACD</a:t>
                </a:r>
                <a:r>
                  <a:rPr lang="en-US" dirty="0">
                    <a:cs typeface="Times New Roman" charset="0"/>
                  </a:rPr>
                  <a:t>. </a:t>
                </a:r>
                <a:r>
                  <a:rPr lang="ru-RU" dirty="0">
                    <a:cs typeface="Times New Roman" charset="0"/>
                  </a:rPr>
                  <a:t>Значит, прямые </a:t>
                </a:r>
                <a:r>
                  <a:rPr lang="en-US" i="1" dirty="0">
                    <a:cs typeface="Times New Roman" charset="0"/>
                  </a:rPr>
                  <a:t>AD </a:t>
                </a:r>
                <a:r>
                  <a:rPr lang="ru-RU" dirty="0">
                    <a:cs typeface="Times New Roman" charset="0"/>
                  </a:rPr>
                  <a:t>и </a:t>
                </a:r>
                <a:r>
                  <a:rPr lang="en-US" i="1" dirty="0">
                    <a:cs typeface="Times New Roman" charset="0"/>
                  </a:rPr>
                  <a:t>BC </a:t>
                </a:r>
                <a:r>
                  <a:rPr lang="ru-RU" dirty="0">
                    <a:cs typeface="Times New Roman" charset="0"/>
                  </a:rPr>
                  <a:t>перпендикулярны. Искомый угол равен 90</a:t>
                </a:r>
                <a:r>
                  <a:rPr lang="ru-RU" baseline="30000" dirty="0">
                    <a:cs typeface="Times New Roman" charset="0"/>
                  </a:rPr>
                  <a:t>о</a:t>
                </a:r>
                <a:r>
                  <a:rPr lang="ru-RU" dirty="0">
                    <a:cs typeface="Times New Roman" charset="0"/>
                  </a:rPr>
                  <a:t>.</a:t>
                </a:r>
                <a:endParaRPr lang="en-US" dirty="0">
                  <a:cs typeface="Times New Roman" charset="0"/>
                </a:endParaRPr>
              </a:p>
            </p:txBody>
          </p:sp>
        </mc:Choice>
        <mc:Fallback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350" y="159698"/>
                <a:ext cx="9164601" cy="1938992"/>
              </a:xfrm>
              <a:prstGeom prst="rect">
                <a:avLst/>
              </a:prstGeom>
              <a:blipFill>
                <a:blip r:embed="rId3" cstate="print"/>
                <a:stretch>
                  <a:fillRect l="-1065" t="-2516" r="-998" b="-6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5514700" cy="294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049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en-US" dirty="0"/>
              <a:t>16</a:t>
            </a:r>
            <a:r>
              <a:rPr lang="ru-RU" dirty="0"/>
              <a:t>*. В выпуклом пятиугольнике </a:t>
            </a:r>
            <a:r>
              <a:rPr lang="en-US" i="1" dirty="0"/>
              <a:t>ABCDE </a:t>
            </a:r>
            <a:r>
              <a:rPr lang="ru-RU" i="1" dirty="0"/>
              <a:t> </a:t>
            </a:r>
            <a:r>
              <a:rPr lang="en-US" i="1" dirty="0"/>
              <a:t>AE = </a:t>
            </a:r>
            <a:r>
              <a:rPr lang="ru-RU" dirty="0"/>
              <a:t>4. Середины сторон </a:t>
            </a:r>
            <a:r>
              <a:rPr lang="en-US" i="1" dirty="0"/>
              <a:t>AB </a:t>
            </a:r>
            <a:r>
              <a:rPr lang="ru-RU" dirty="0"/>
              <a:t>и </a:t>
            </a:r>
            <a:r>
              <a:rPr lang="en-US" i="1" dirty="0"/>
              <a:t>CD</a:t>
            </a:r>
            <a:r>
              <a:rPr lang="ru-RU" dirty="0"/>
              <a:t>, </a:t>
            </a:r>
            <a:r>
              <a:rPr lang="en-US" i="1" dirty="0"/>
              <a:t>BC </a:t>
            </a:r>
            <a:r>
              <a:rPr lang="ru-RU" dirty="0"/>
              <a:t>и </a:t>
            </a:r>
            <a:r>
              <a:rPr lang="en-US" i="1" dirty="0"/>
              <a:t>ED</a:t>
            </a:r>
            <a:r>
              <a:rPr lang="ru-RU" dirty="0"/>
              <a:t> соединены отрезками. Середины </a:t>
            </a:r>
            <a:r>
              <a:rPr lang="en-US" i="1" dirty="0"/>
              <a:t>J </a:t>
            </a:r>
            <a:r>
              <a:rPr lang="ru-RU" dirty="0"/>
              <a:t>и </a:t>
            </a:r>
            <a:r>
              <a:rPr lang="en-US" i="1" dirty="0"/>
              <a:t>K</a:t>
            </a:r>
            <a:r>
              <a:rPr lang="ru-RU" dirty="0"/>
              <a:t> этих отрезков снова соединены отрезками. Найдите длину отрезка </a:t>
            </a:r>
            <a:r>
              <a:rPr lang="en-US" i="1" dirty="0"/>
              <a:t>JK</a:t>
            </a:r>
            <a:r>
              <a:rPr 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0FA2C07-8206-226A-0463-2103F39906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657102"/>
            <a:ext cx="4182059" cy="354379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551F0535-7B02-B4B4-F171-77A78012C3BC}"/>
              </a:ext>
            </a:extLst>
          </p:cNvPr>
          <p:cNvGrpSpPr/>
          <p:nvPr/>
        </p:nvGrpSpPr>
        <p:grpSpPr>
          <a:xfrm>
            <a:off x="1835696" y="1657102"/>
            <a:ext cx="4376771" cy="4231400"/>
            <a:chOff x="1835696" y="1657102"/>
            <a:chExt cx="4376771" cy="42314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49EE1730-2DD6-AE9E-B034-E338083A5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1356" y="1657102"/>
              <a:ext cx="4201111" cy="343900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E7C7ED-553E-1001-1164-18BBF0151AA6}"/>
                </a:ext>
              </a:extLst>
            </p:cNvPr>
            <p:cNvSpPr txBox="1"/>
            <p:nvPr/>
          </p:nvSpPr>
          <p:spPr>
            <a:xfrm>
              <a:off x="1835696" y="5426837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Ответ: 1.</a:t>
              </a:r>
            </a:p>
          </p:txBody>
        </p:sp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78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en-US" dirty="0"/>
              <a:t>17</a:t>
            </a:r>
            <a:r>
              <a:rPr lang="ru-RU" dirty="0"/>
              <a:t>. Точки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, 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J </a:t>
            </a:r>
            <a:r>
              <a:rPr lang="ru-RU" dirty="0"/>
              <a:t>–</a:t>
            </a:r>
            <a:r>
              <a:rPr lang="en-US" i="1" dirty="0"/>
              <a:t> </a:t>
            </a:r>
            <a:r>
              <a:rPr lang="ru-RU" dirty="0"/>
              <a:t>середины сторон пятиугольника </a:t>
            </a:r>
            <a:r>
              <a:rPr lang="en-US" i="1" dirty="0"/>
              <a:t>ABCDE</a:t>
            </a:r>
            <a:r>
              <a:rPr lang="en-US" dirty="0"/>
              <a:t>. </a:t>
            </a:r>
            <a:r>
              <a:rPr lang="ru-RU" dirty="0"/>
              <a:t>Точки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i="1" dirty="0"/>
              <a:t>O </a:t>
            </a:r>
            <a:r>
              <a:rPr lang="ru-RU" dirty="0"/>
              <a:t>– середины отрезков </a:t>
            </a:r>
            <a:r>
              <a:rPr lang="en-US" i="1" dirty="0"/>
              <a:t>FH</a:t>
            </a:r>
            <a:r>
              <a:rPr lang="en-US" dirty="0"/>
              <a:t>, </a:t>
            </a:r>
            <a:r>
              <a:rPr lang="en-US" i="1" dirty="0"/>
              <a:t>GI</a:t>
            </a:r>
            <a:r>
              <a:rPr lang="en-US" dirty="0"/>
              <a:t>, </a:t>
            </a:r>
            <a:r>
              <a:rPr lang="en-US" i="1" dirty="0"/>
              <a:t>HJ</a:t>
            </a:r>
            <a:r>
              <a:rPr lang="en-US" dirty="0"/>
              <a:t>, </a:t>
            </a:r>
            <a:r>
              <a:rPr lang="en-US" i="1" dirty="0"/>
              <a:t>FI</a:t>
            </a:r>
            <a:r>
              <a:rPr lang="en-US" dirty="0"/>
              <a:t>, </a:t>
            </a:r>
            <a:r>
              <a:rPr lang="en-US" i="1" dirty="0"/>
              <a:t>GJ</a:t>
            </a:r>
            <a:r>
              <a:rPr lang="en-US" dirty="0"/>
              <a:t>. </a:t>
            </a:r>
            <a:r>
              <a:rPr lang="ru-RU" dirty="0"/>
              <a:t>Найдите площадь пятиугольника </a:t>
            </a:r>
            <a:r>
              <a:rPr lang="en-US" i="1" dirty="0"/>
              <a:t>KLMNO</a:t>
            </a:r>
            <a:r>
              <a:rPr lang="ru-RU" dirty="0"/>
              <a:t>, если площадь пятиугольника </a:t>
            </a:r>
            <a:r>
              <a:rPr lang="en-US" i="1" dirty="0"/>
              <a:t>ABCDE </a:t>
            </a:r>
            <a:r>
              <a:rPr lang="ru-RU" dirty="0"/>
              <a:t>равна 32.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E7C7ED-553E-1001-1164-18BBF0151AA6}"/>
              </a:ext>
            </a:extLst>
          </p:cNvPr>
          <p:cNvSpPr txBox="1"/>
          <p:nvPr/>
        </p:nvSpPr>
        <p:spPr>
          <a:xfrm>
            <a:off x="0" y="52922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Решение. </a:t>
            </a:r>
            <a:r>
              <a:rPr lang="ru-RU" dirty="0"/>
              <a:t>Из предыдущей задачи следует, что стороны пятиугольника </a:t>
            </a:r>
            <a:r>
              <a:rPr lang="en-US" i="1" dirty="0"/>
              <a:t>KLMNO </a:t>
            </a:r>
            <a:r>
              <a:rPr lang="ru-RU" dirty="0"/>
              <a:t>параллельны сторонам пятиугольника </a:t>
            </a:r>
            <a:r>
              <a:rPr lang="en-US" i="1" dirty="0"/>
              <a:t>ABCDE </a:t>
            </a:r>
            <a:r>
              <a:rPr lang="ru-RU" dirty="0"/>
              <a:t>и равны их четверти. Следовательно, искомая площадь равна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2.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6683BEA-757F-9BD9-AE88-853B7567CE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6707" y="1709497"/>
            <a:ext cx="4010585" cy="3439005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96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7057" y="116632"/>
            <a:ext cx="9180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Теорема.</a:t>
            </a:r>
            <a:r>
              <a:rPr lang="ru-RU" b="1" dirty="0"/>
              <a:t> </a:t>
            </a:r>
            <a:r>
              <a:rPr lang="ru-RU" dirty="0"/>
              <a:t>Средняя линия трапеции параллельна основаниям и равна их </a:t>
            </a:r>
            <a:r>
              <a:rPr lang="ru-RU" dirty="0" err="1"/>
              <a:t>полусумме</a:t>
            </a:r>
            <a:r>
              <a:rPr lang="ru-RU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27570" y="3934123"/>
            <a:ext cx="918051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000" dirty="0">
                <a:solidFill>
                  <a:srgbClr val="FF0000"/>
                </a:solidFill>
              </a:rPr>
              <a:t>Доказательство. </a:t>
            </a:r>
            <a:r>
              <a:rPr lang="ru-RU" sz="2000" dirty="0"/>
              <a:t>Рассмотрим трапецию </a:t>
            </a:r>
            <a:r>
              <a:rPr lang="ru-RU" sz="2000" i="1" dirty="0"/>
              <a:t>ABCD  </a:t>
            </a:r>
            <a:r>
              <a:rPr lang="ru-RU" sz="2000" dirty="0"/>
              <a:t>(</a:t>
            </a:r>
            <a:r>
              <a:rPr lang="ru-RU" sz="2000" i="1" dirty="0"/>
              <a:t>AB </a:t>
            </a:r>
            <a:r>
              <a:rPr lang="ru-RU" sz="2000" dirty="0"/>
              <a:t>|| </a:t>
            </a:r>
            <a:r>
              <a:rPr lang="ru-RU" sz="2000" i="1" dirty="0"/>
              <a:t>CD</a:t>
            </a:r>
            <a:r>
              <a:rPr lang="ru-RU" sz="2000" dirty="0"/>
              <a:t>)</a:t>
            </a:r>
            <a:r>
              <a:rPr lang="ru-RU" sz="2000" i="1" dirty="0"/>
              <a:t> </a:t>
            </a:r>
            <a:r>
              <a:rPr lang="ru-RU" sz="2000" dirty="0"/>
              <a:t>и её среднюю линию </a:t>
            </a:r>
            <a:r>
              <a:rPr lang="ru-RU" sz="2000" i="1" dirty="0"/>
              <a:t>EF</a:t>
            </a:r>
            <a:r>
              <a:rPr lang="ru-RU" sz="2000" dirty="0"/>
              <a:t>. Проведём прямую </a:t>
            </a:r>
            <a:r>
              <a:rPr lang="ru-RU" sz="2000" i="1" dirty="0"/>
              <a:t>DF</a:t>
            </a:r>
            <a:r>
              <a:rPr lang="ru-RU" sz="2000" dirty="0"/>
              <a:t>. Обозначим </a:t>
            </a:r>
            <a:r>
              <a:rPr lang="ru-RU" sz="2000" i="1" dirty="0"/>
              <a:t>G</a:t>
            </a:r>
            <a:r>
              <a:rPr lang="ru-RU" sz="2000" dirty="0"/>
              <a:t> её точку пересечения с прямой </a:t>
            </a:r>
            <a:r>
              <a:rPr lang="ru-RU" sz="2000" i="1" dirty="0"/>
              <a:t>AB</a:t>
            </a:r>
            <a:r>
              <a:rPr lang="ru-RU" sz="2000" dirty="0"/>
              <a:t>. Треугольники </a:t>
            </a:r>
            <a:r>
              <a:rPr lang="ru-RU" sz="2000" i="1" dirty="0"/>
              <a:t>DFC</a:t>
            </a:r>
            <a:r>
              <a:rPr lang="ru-RU" sz="2000" dirty="0"/>
              <a:t> и </a:t>
            </a:r>
            <a:r>
              <a:rPr lang="ru-RU" sz="2000" i="1" dirty="0"/>
              <a:t>GFB</a:t>
            </a:r>
            <a:r>
              <a:rPr lang="ru-RU" sz="2000" dirty="0"/>
              <a:t> равны по второму признаку равенства </a:t>
            </a:r>
            <a:r>
              <a:rPr lang="ru-RU" sz="2000" dirty="0" smtClean="0"/>
              <a:t>треугольников</a:t>
            </a:r>
            <a:r>
              <a:rPr lang="ru-RU" sz="2000" dirty="0"/>
              <a:t>. Следовательно, равны отрезки </a:t>
            </a:r>
            <a:r>
              <a:rPr lang="ru-RU" sz="2000" i="1" dirty="0"/>
              <a:t>DF </a:t>
            </a:r>
            <a:r>
              <a:rPr lang="ru-RU" sz="2000" dirty="0"/>
              <a:t>и</a:t>
            </a:r>
            <a:r>
              <a:rPr lang="ru-RU" sz="2000" i="1" dirty="0"/>
              <a:t> GF</a:t>
            </a:r>
            <a:r>
              <a:rPr lang="ru-RU" sz="2000" dirty="0"/>
              <a:t>. </a:t>
            </a:r>
            <a:r>
              <a:rPr lang="ru-RU" sz="2000" dirty="0" smtClean="0"/>
              <a:t>Значит</a:t>
            </a:r>
            <a:r>
              <a:rPr lang="ru-RU" sz="2000" dirty="0"/>
              <a:t>, </a:t>
            </a:r>
            <a:r>
              <a:rPr lang="ru-RU" sz="2000" i="1" dirty="0"/>
              <a:t>EF</a:t>
            </a:r>
            <a:r>
              <a:rPr lang="ru-RU" sz="2000" dirty="0"/>
              <a:t> </a:t>
            </a:r>
            <a:r>
              <a:rPr lang="ru-RU" sz="2000" dirty="0" smtClean="0"/>
              <a:t>—</a:t>
            </a:r>
            <a:r>
              <a:rPr lang="ru-RU" sz="2000" dirty="0" smtClean="0"/>
              <a:t> </a:t>
            </a:r>
            <a:r>
              <a:rPr lang="ru-RU" sz="2000" dirty="0"/>
              <a:t>средняя линия треугольника </a:t>
            </a:r>
            <a:r>
              <a:rPr lang="ru-RU" sz="2000" i="1" dirty="0"/>
              <a:t>AGD</a:t>
            </a:r>
            <a:r>
              <a:rPr lang="ru-RU" sz="2000" dirty="0"/>
              <a:t>. Из теоремы о средней линии треугольника получаем, что отрезок </a:t>
            </a:r>
            <a:r>
              <a:rPr lang="ru-RU" sz="2000" i="1" dirty="0"/>
              <a:t>EF</a:t>
            </a:r>
            <a:r>
              <a:rPr lang="ru-RU" sz="2000" dirty="0"/>
              <a:t> параллелен </a:t>
            </a:r>
            <a:r>
              <a:rPr lang="ru-RU" sz="2000" i="1" dirty="0"/>
              <a:t>AB </a:t>
            </a:r>
            <a:r>
              <a:rPr lang="ru-RU" sz="2000" dirty="0"/>
              <a:t>и равен половине отрезка </a:t>
            </a:r>
            <a:r>
              <a:rPr lang="ru-RU" sz="2000" i="1" dirty="0"/>
              <a:t>AG</a:t>
            </a:r>
            <a:r>
              <a:rPr lang="ru-RU" sz="2000" dirty="0"/>
              <a:t>. Так как </a:t>
            </a:r>
            <a:r>
              <a:rPr lang="ru-RU" sz="2000" i="1" dirty="0"/>
              <a:t>AB </a:t>
            </a:r>
            <a:r>
              <a:rPr lang="ru-RU" sz="2000" dirty="0"/>
              <a:t>|| </a:t>
            </a:r>
            <a:r>
              <a:rPr lang="ru-RU" sz="2000" i="1" dirty="0"/>
              <a:t>CD</a:t>
            </a:r>
            <a:r>
              <a:rPr lang="ru-RU" sz="2000" dirty="0"/>
              <a:t>, то отрезок </a:t>
            </a:r>
            <a:r>
              <a:rPr lang="ru-RU" sz="2000" i="1" dirty="0"/>
              <a:t>EF </a:t>
            </a:r>
            <a:r>
              <a:rPr lang="ru-RU" sz="2000" dirty="0"/>
              <a:t>будет параллелен обоим основаниям трапеции. Так как отрезок </a:t>
            </a:r>
            <a:r>
              <a:rPr lang="ru-RU" sz="2000" i="1" dirty="0"/>
              <a:t>AG </a:t>
            </a:r>
            <a:r>
              <a:rPr lang="ru-RU" sz="2000" dirty="0"/>
              <a:t>равен сумме оснований трапеции, то отрезок </a:t>
            </a:r>
            <a:r>
              <a:rPr lang="ru-RU" sz="2000" i="1" dirty="0"/>
              <a:t>EF</a:t>
            </a:r>
            <a:r>
              <a:rPr lang="ru-RU" sz="2000" dirty="0"/>
              <a:t> будет равен </a:t>
            </a:r>
            <a:r>
              <a:rPr lang="ru-RU" sz="2000" dirty="0" err="1"/>
              <a:t>полусумме</a:t>
            </a:r>
            <a:r>
              <a:rPr lang="ru-RU" sz="2000" dirty="0"/>
              <a:t> оснований трапеции.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D5525C-5726-9928-8F60-6CC566333E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911407"/>
            <a:ext cx="3672408" cy="30589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D6CA820-44A5-D240-D372-2C97116845F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906561"/>
            <a:ext cx="4716726" cy="3063785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60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81" y="84744"/>
            <a:ext cx="91348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Следствие.</a:t>
            </a:r>
            <a:r>
              <a:rPr lang="ru-RU" dirty="0"/>
              <a:t> Если прямая проходит через середину одной боковой стороны и параллельна основанию трапеции, то она проходит через середину второй боковой стороны этой трапеции.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81" y="4387783"/>
            <a:ext cx="9134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Доказательство.</a:t>
            </a:r>
            <a:r>
              <a:rPr lang="ru-RU" dirty="0"/>
              <a:t> Пусть прямая проходит через середину </a:t>
            </a:r>
            <a:r>
              <a:rPr lang="en-US" i="1" dirty="0"/>
              <a:t>E </a:t>
            </a:r>
            <a:r>
              <a:rPr lang="ru-RU" dirty="0"/>
              <a:t>стороны </a:t>
            </a:r>
            <a:r>
              <a:rPr lang="en-US" i="1" dirty="0"/>
              <a:t>AD </a:t>
            </a:r>
            <a:r>
              <a:rPr lang="ru-RU" dirty="0"/>
              <a:t>и параллельна стороне </a:t>
            </a:r>
            <a:r>
              <a:rPr lang="en-US" i="1" dirty="0"/>
              <a:t>AB </a:t>
            </a:r>
            <a:r>
              <a:rPr lang="ru-RU" dirty="0"/>
              <a:t>трапеции </a:t>
            </a:r>
            <a:r>
              <a:rPr lang="en-US" i="1" dirty="0"/>
              <a:t>ABCD </a:t>
            </a:r>
            <a:r>
              <a:rPr lang="ru-RU" dirty="0"/>
              <a:t>(</a:t>
            </a:r>
            <a:r>
              <a:rPr lang="en-US" i="1" dirty="0"/>
              <a:t>AB </a:t>
            </a:r>
            <a:r>
              <a:rPr lang="ru-RU" dirty="0"/>
              <a:t>|| </a:t>
            </a:r>
            <a:r>
              <a:rPr lang="en-US" i="1" dirty="0"/>
              <a:t>CD</a:t>
            </a:r>
            <a:r>
              <a:rPr lang="ru-RU" dirty="0"/>
              <a:t>). Так как средняя линия </a:t>
            </a:r>
            <a:r>
              <a:rPr lang="en-US" i="1" dirty="0"/>
              <a:t>EF </a:t>
            </a:r>
            <a:r>
              <a:rPr lang="ru-RU" dirty="0"/>
              <a:t>также параллельна стороне </a:t>
            </a:r>
            <a:r>
              <a:rPr lang="en-US" i="1" dirty="0"/>
              <a:t>AB</a:t>
            </a:r>
            <a:r>
              <a:rPr lang="ru-RU" dirty="0"/>
              <a:t>, то она должна лежать на данной прямой. Следовательно, середина </a:t>
            </a:r>
            <a:r>
              <a:rPr lang="en-US" i="1" dirty="0"/>
              <a:t>F </a:t>
            </a:r>
            <a:r>
              <a:rPr lang="ru-RU" dirty="0"/>
              <a:t>стороны </a:t>
            </a:r>
            <a:r>
              <a:rPr lang="en-US" i="1" dirty="0"/>
              <a:t>BC </a:t>
            </a:r>
            <a:r>
              <a:rPr lang="ru-RU" dirty="0"/>
              <a:t>принадлежит этой прямой.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CC05A35-4D3A-CFDE-403D-C39112233C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340768"/>
            <a:ext cx="3291350" cy="2760487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75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	</a:t>
            </a:r>
            <a:r>
              <a:rPr lang="ru-RU" sz="3200" dirty="0">
                <a:solidFill>
                  <a:srgbClr val="FF0000"/>
                </a:solidFill>
              </a:rPr>
              <a:t>Авторский сайт: </a:t>
            </a:r>
            <a:r>
              <a:rPr lang="en-US" sz="3200" dirty="0">
                <a:solidFill>
                  <a:srgbClr val="FF0000"/>
                </a:solidFill>
              </a:rPr>
              <a:t>vasmirnov.ru</a:t>
            </a:r>
            <a:r>
              <a:rPr lang="ru-RU" sz="32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250"/>
            <a:ext cx="7200900" cy="6381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9837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Иллюстрация в программе </a:t>
            </a:r>
            <a:r>
              <a:rPr lang="en-US" sz="2800" dirty="0">
                <a:solidFill>
                  <a:srgbClr val="FF0000"/>
                </a:solidFill>
              </a:rPr>
              <a:t>GeoGebra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EDD7D93-FFDB-B2DF-B8C8-912D793D53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412776"/>
            <a:ext cx="4601200" cy="345946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555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3166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1. Проведите среднюю линию трапеции, изображенной на рисунке.</a:t>
            </a:r>
          </a:p>
        </p:txBody>
      </p:sp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299037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4408C684-47F9-4EBB-A51A-2BCF31AEC1D9}"/>
              </a:ext>
            </a:extLst>
          </p:cNvPr>
          <p:cNvGrpSpPr/>
          <p:nvPr/>
        </p:nvGrpSpPr>
        <p:grpSpPr>
          <a:xfrm>
            <a:off x="432837" y="1628799"/>
            <a:ext cx="8558763" cy="2952327"/>
            <a:chOff x="432837" y="1628799"/>
            <a:chExt cx="8558763" cy="2952327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xmlns="" id="{1BA94765-F89E-467A-B781-112446C8A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837" y="4119461"/>
              <a:ext cx="85587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</a:t>
              </a:r>
              <a:r>
                <a:rPr lang="ru-RU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xmlns="" id="{5DBAB147-0E6E-44C4-AE16-0CCB6BD09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628799"/>
              <a:ext cx="2992770" cy="2952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38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461392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2. Изобразите трапецию, если заданы две её вершины </a:t>
            </a:r>
            <a:r>
              <a:rPr lang="en-US" i="1" dirty="0"/>
              <a:t>A</a:t>
            </a:r>
            <a:r>
              <a:rPr lang="ru-RU" dirty="0"/>
              <a:t>, </a:t>
            </a:r>
            <a:r>
              <a:rPr lang="en-US" i="1" dirty="0"/>
              <a:t>C</a:t>
            </a:r>
            <a:r>
              <a:rPr lang="ru-RU" dirty="0"/>
              <a:t> и средняя линия </a:t>
            </a:r>
            <a:r>
              <a:rPr lang="en-US" i="1" dirty="0"/>
              <a:t>EF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7366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858EE07-1FA1-4E35-9B17-9AC5924937A9}"/>
              </a:ext>
            </a:extLst>
          </p:cNvPr>
          <p:cNvGrpSpPr/>
          <p:nvPr/>
        </p:nvGrpSpPr>
        <p:grpSpPr>
          <a:xfrm>
            <a:off x="467544" y="1556792"/>
            <a:ext cx="8524056" cy="3724579"/>
            <a:chOff x="467544" y="1556792"/>
            <a:chExt cx="8524056" cy="3724579"/>
          </a:xfrm>
        </p:grpSpPr>
        <p:sp>
          <p:nvSpPr>
            <p:cNvPr id="6" name="Text Box 3">
              <a:extLst>
                <a:ext uri="{FF2B5EF4-FFF2-40B4-BE49-F238E27FC236}">
                  <a16:creationId xmlns:a16="http://schemas.microsoft.com/office/drawing/2014/main" xmlns="" id="{578E2E9B-CB66-4CCE-9438-B1AB2DA3D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4819706"/>
              <a:ext cx="852405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</a:t>
              </a:r>
              <a:r>
                <a:rPr lang="ru-RU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xmlns="" id="{268974DB-252F-4E75-AE83-34116CF1C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556792"/>
              <a:ext cx="5616624" cy="2913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76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306" y="369971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3. Средняя линия трапеции равна 30 см, а меньшее основание равно 20 см. Найдите большее основание.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3082949" cy="179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C672CEA6-21BB-40FE-8033-8D547EA6E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" y="4653136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Ответ: </a:t>
            </a:r>
            <a:r>
              <a:rPr lang="ru-RU" dirty="0">
                <a:cs typeface="Times New Roman" pitchFamily="18" charset="0"/>
              </a:rPr>
              <a:t>40 см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72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4298" y="122413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4. Основания трапеции относятся как 5:2, а их разность равна 18 см. Найдите среднюю линию трапеции.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217735"/>
            <a:ext cx="4104456" cy="2422529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17D29952-CF66-42A6-A88F-1F09AA080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" y="5633864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Ответ: </a:t>
            </a:r>
            <a:r>
              <a:rPr lang="ru-RU" dirty="0">
                <a:cs typeface="Times New Roman" pitchFamily="18" charset="0"/>
              </a:rPr>
              <a:t>21 см.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94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669" y="85271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en-US" dirty="0"/>
              <a:t>5</a:t>
            </a:r>
            <a:r>
              <a:rPr lang="ru-RU" dirty="0"/>
              <a:t>.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Основания трапеции </a:t>
            </a:r>
            <a:r>
              <a:rPr lang="en-US" i="1" dirty="0"/>
              <a:t>ABCD </a:t>
            </a:r>
            <a:r>
              <a:rPr lang="ru-RU" dirty="0"/>
              <a:t>равны 6 и 4. Найдите отрезки, на которые диагонали этой трапеции делят её среднюю линию </a:t>
            </a:r>
            <a:r>
              <a:rPr lang="en-US" i="1" dirty="0"/>
              <a:t>EF</a:t>
            </a:r>
            <a:r>
              <a:rPr lang="ru-RU" dirty="0"/>
              <a:t>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367948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5B790A30-A45D-46BE-BFD0-C2E296E18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" y="5517232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Ответ: </a:t>
            </a:r>
            <a:r>
              <a:rPr lang="ru-RU" dirty="0">
                <a:cs typeface="Times New Roman" charset="0"/>
              </a:rPr>
              <a:t>2, 1, 2. 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6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3769" y="-46261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6. Может ли средняя линия трапеции пройти через точку пересечения диагоналей?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B250A58B-2104-4EB1-8C32-17E0925FF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84" y="3933056"/>
            <a:ext cx="9134453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Нет. Действительно, пусть </a:t>
            </a:r>
            <a:r>
              <a:rPr lang="en-US" i="1" dirty="0"/>
              <a:t>ABCD </a:t>
            </a:r>
            <a:r>
              <a:rPr lang="ru-RU" dirty="0"/>
              <a:t>– трапеция, </a:t>
            </a:r>
            <a:r>
              <a:rPr lang="en-US" i="1" dirty="0"/>
              <a:t>E </a:t>
            </a:r>
            <a:r>
              <a:rPr lang="ru-RU" dirty="0"/>
              <a:t>– точка пересечения диагоналей, </a:t>
            </a:r>
            <a:r>
              <a:rPr lang="en-US" i="1" dirty="0"/>
              <a:t>FG </a:t>
            </a:r>
            <a:r>
              <a:rPr lang="ru-RU" dirty="0"/>
              <a:t>– средняя линия. Предположим, что средняя линия проходит через точку </a:t>
            </a:r>
            <a:r>
              <a:rPr lang="en-US" i="1" dirty="0"/>
              <a:t>E</a:t>
            </a:r>
            <a:r>
              <a:rPr lang="ru-RU" i="1" dirty="0"/>
              <a:t>.</a:t>
            </a:r>
            <a:r>
              <a:rPr lang="ru-RU" dirty="0"/>
              <a:t> Тогда </a:t>
            </a:r>
            <a:r>
              <a:rPr lang="en-US" i="1" dirty="0"/>
              <a:t>FE </a:t>
            </a:r>
            <a:r>
              <a:rPr lang="ru-RU" dirty="0"/>
              <a:t>– средняя линия треугольника </a:t>
            </a:r>
            <a:r>
              <a:rPr lang="en-US" i="1" dirty="0"/>
              <a:t>ABD</a:t>
            </a:r>
            <a:r>
              <a:rPr lang="ru-RU" dirty="0"/>
              <a:t>, следовательно, равна половине </a:t>
            </a:r>
            <a:r>
              <a:rPr lang="en-US" i="1" dirty="0"/>
              <a:t>AB</a:t>
            </a:r>
            <a:r>
              <a:rPr lang="ru-RU" dirty="0"/>
              <a:t>. </a:t>
            </a:r>
            <a:r>
              <a:rPr lang="en-US" i="1" dirty="0"/>
              <a:t>EG </a:t>
            </a:r>
            <a:r>
              <a:rPr lang="ru-RU" dirty="0"/>
              <a:t>– средняя линия треугольника </a:t>
            </a:r>
            <a:r>
              <a:rPr lang="en-US" i="1" dirty="0"/>
              <a:t>ABC</a:t>
            </a:r>
            <a:r>
              <a:rPr lang="ru-RU" dirty="0"/>
              <a:t>, следовательно, равна половине </a:t>
            </a:r>
            <a:r>
              <a:rPr lang="en-US" i="1" dirty="0"/>
              <a:t>AB</a:t>
            </a:r>
            <a:r>
              <a:rPr lang="ru-RU" dirty="0"/>
              <a:t>. Значит средняя линия </a:t>
            </a:r>
            <a:r>
              <a:rPr lang="en-US" i="1" dirty="0"/>
              <a:t>FG</a:t>
            </a:r>
            <a:r>
              <a:rPr lang="ru-RU" dirty="0"/>
              <a:t> равна стороне </a:t>
            </a:r>
            <a:r>
              <a:rPr lang="en-US" i="1" dirty="0"/>
              <a:t>AB</a:t>
            </a:r>
            <a:r>
              <a:rPr lang="ru-RU" dirty="0"/>
              <a:t>. В этом случае четырёхугольник </a:t>
            </a:r>
            <a:r>
              <a:rPr lang="en-US" i="1" dirty="0"/>
              <a:t>ABCD</a:t>
            </a:r>
            <a:r>
              <a:rPr lang="ru-RU" dirty="0"/>
              <a:t> был бы параллелограммом.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DB263D-A1A1-11AE-6348-E78C34464AA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887255"/>
            <a:ext cx="4086795" cy="280074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98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01566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dirty="0"/>
              <a:t>	</a:t>
            </a:r>
            <a:r>
              <a:rPr lang="ru-RU" sz="2800" dirty="0"/>
              <a:t>7*. Диагонали равнобедренной трапеции перпендикулярны. Найдите площадь этой трапеции, если её средняя линия равна 4.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45022"/>
            <a:ext cx="4140131" cy="276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4786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Через вершину </a:t>
            </a:r>
            <a:r>
              <a:rPr lang="en-US" i="1" dirty="0"/>
              <a:t>C</a:t>
            </a:r>
            <a:r>
              <a:rPr lang="ru-RU" dirty="0"/>
              <a:t> проведём прямую, параллельную прямой </a:t>
            </a:r>
            <a:r>
              <a:rPr lang="en-US" i="1" dirty="0"/>
              <a:t>BD</a:t>
            </a:r>
            <a:r>
              <a:rPr lang="ru-RU" dirty="0"/>
              <a:t>. Обозначим </a:t>
            </a:r>
            <a:r>
              <a:rPr lang="en-US" i="1" dirty="0"/>
              <a:t>G </a:t>
            </a:r>
            <a:r>
              <a:rPr lang="ru-RU" dirty="0"/>
              <a:t>точку её пересечения с прямой </a:t>
            </a:r>
            <a:r>
              <a:rPr lang="en-US" i="1" dirty="0"/>
              <a:t>AB</a:t>
            </a:r>
            <a:r>
              <a:rPr lang="en-US" dirty="0"/>
              <a:t>. </a:t>
            </a:r>
            <a:r>
              <a:rPr lang="ru-RU" dirty="0"/>
              <a:t>Треугольник </a:t>
            </a:r>
            <a:r>
              <a:rPr lang="en-US" i="1" dirty="0"/>
              <a:t>BGC </a:t>
            </a:r>
            <a:r>
              <a:rPr lang="ru-RU" dirty="0"/>
              <a:t>равен треугольнику </a:t>
            </a:r>
            <a:r>
              <a:rPr lang="en-US" i="1" dirty="0"/>
              <a:t>CDB</a:t>
            </a:r>
            <a:r>
              <a:rPr lang="en-US" dirty="0"/>
              <a:t>. </a:t>
            </a:r>
            <a:r>
              <a:rPr lang="ru-RU" dirty="0"/>
              <a:t>Площадь треугольника </a:t>
            </a:r>
            <a:r>
              <a:rPr lang="en-US" i="1" dirty="0"/>
              <a:t>ABD </a:t>
            </a:r>
            <a:r>
              <a:rPr lang="ru-RU" dirty="0"/>
              <a:t>равна площади треугольника </a:t>
            </a:r>
            <a:r>
              <a:rPr lang="en-US" i="1" dirty="0"/>
              <a:t>ABC</a:t>
            </a:r>
            <a:r>
              <a:rPr lang="ru-RU" dirty="0"/>
              <a:t>. Следовательно, площадь трапеции равна площади равнобедренного прямоугольного треугольника </a:t>
            </a:r>
            <a:r>
              <a:rPr lang="en-US" i="1" dirty="0"/>
              <a:t>AGC</a:t>
            </a:r>
            <a:r>
              <a:rPr lang="ru-RU" dirty="0"/>
              <a:t>, гипотенуза которого равна 8. Значит, искомая площадь равна 16.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224" y="3140968"/>
            <a:ext cx="4349551" cy="255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058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71385"/>
            <a:ext cx="903649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8. В треугольнике </a:t>
            </a:r>
            <a:r>
              <a:rPr lang="ru-RU" i="1" dirty="0">
                <a:cs typeface="Times New Roman" charset="0"/>
              </a:rPr>
              <a:t>АВС</a:t>
            </a:r>
            <a:r>
              <a:rPr lang="ru-RU" dirty="0">
                <a:cs typeface="Times New Roman" charset="0"/>
              </a:rPr>
              <a:t> сторона </a:t>
            </a:r>
            <a:r>
              <a:rPr lang="ru-RU" i="1" dirty="0">
                <a:cs typeface="Times New Roman" charset="0"/>
              </a:rPr>
              <a:t>ВС</a:t>
            </a:r>
            <a:r>
              <a:rPr lang="ru-RU" dirty="0">
                <a:cs typeface="Times New Roman" charset="0"/>
              </a:rPr>
              <a:t> разделена на четыре равные части и через полученные точки деления проведены прямые, параллельные стороне </a:t>
            </a:r>
            <a:r>
              <a:rPr lang="ru-RU" i="1" dirty="0">
                <a:cs typeface="Times New Roman" charset="0"/>
              </a:rPr>
              <a:t>АВ</a:t>
            </a:r>
            <a:r>
              <a:rPr lang="ru-RU" dirty="0">
                <a:cs typeface="Times New Roman" charset="0"/>
              </a:rPr>
              <a:t>, равной 18 см. Найдите отрезки этих прямых, заключенные внутри треугольника.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5059" y="2132856"/>
            <a:ext cx="343388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6F1080-12B2-4D29-9EF1-26EA6C7DD939}"/>
              </a:ext>
            </a:extLst>
          </p:cNvPr>
          <p:cNvSpPr txBox="1"/>
          <p:nvPr/>
        </p:nvSpPr>
        <p:spPr>
          <a:xfrm>
            <a:off x="179512" y="515719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	Ответ. </a:t>
            </a:r>
            <a:r>
              <a:rPr lang="ru-RU" dirty="0"/>
              <a:t>4,5, 9, 13,5.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12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5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В учебнике геометрии Л.С. Атанасяна и др. теорема о средней линии треугольника помещена в главу </a:t>
            </a:r>
            <a:r>
              <a:rPr lang="en-US" dirty="0"/>
              <a:t>VII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Подобные треугольники, относящейся к концу 8-го класса.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8DF037A-F431-572A-17DF-C2CD76B389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166351"/>
            <a:ext cx="6408711" cy="5675122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5348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522" y="-33554"/>
            <a:ext cx="909747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9. Основания трапеции равны 14 см и 20 см. Одна из</a:t>
            </a:r>
            <a:r>
              <a:rPr lang="ru-RU" dirty="0"/>
              <a:t> </a:t>
            </a:r>
            <a:r>
              <a:rPr lang="ru-RU" dirty="0">
                <a:cs typeface="Times New Roman" charset="0"/>
              </a:rPr>
              <a:t>боковых сторон разделена на три равные части и через точки деления проведены прямые, параллельные основаниям трапеции. Найдите отрезки этих прямых, заключенные внутри трапеции.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3526892" cy="23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70D9F5-83C4-4406-90E7-CC94A636A632}"/>
              </a:ext>
            </a:extLst>
          </p:cNvPr>
          <p:cNvSpPr txBox="1"/>
          <p:nvPr/>
        </p:nvSpPr>
        <p:spPr>
          <a:xfrm>
            <a:off x="395536" y="486916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16, 18.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3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629" y="107047"/>
            <a:ext cx="9134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>
                <a:solidFill>
                  <a:srgbClr val="FF0000"/>
                </a:solidFill>
              </a:rPr>
              <a:t>Теорема (Фалеса).</a:t>
            </a:r>
            <a:r>
              <a:rPr lang="ru-RU" dirty="0"/>
              <a:t> Если параллельные прямые, пересекающие стороны угла, отсекают на одной его стороне равные отрезки, то они отсекают равные отрезки и на другой его стороне.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9630" y="4075038"/>
            <a:ext cx="91343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>
                <a:solidFill>
                  <a:srgbClr val="FF0000"/>
                </a:solidFill>
              </a:rPr>
              <a:t>Доказательство.</a:t>
            </a:r>
            <a:r>
              <a:rPr lang="ru-RU" dirty="0"/>
              <a:t> Пусть параллельные прямые пересекают стороны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 </a:t>
            </a:r>
            <a:r>
              <a:rPr lang="ru-RU" dirty="0"/>
              <a:t>угла соответственно в точках 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dirty="0"/>
              <a:t>,</a:t>
            </a:r>
            <a:r>
              <a:rPr lang="ru-RU" i="1" dirty="0"/>
              <a:t> А</a:t>
            </a:r>
            <a:r>
              <a:rPr lang="ru-RU" baseline="-25000" dirty="0"/>
              <a:t>2</a:t>
            </a:r>
            <a:r>
              <a:rPr lang="ru-RU" dirty="0"/>
              <a:t>,</a:t>
            </a:r>
            <a:r>
              <a:rPr lang="ru-RU" i="1" dirty="0"/>
              <a:t> А</a:t>
            </a:r>
            <a:r>
              <a:rPr lang="ru-RU" baseline="-25000" dirty="0"/>
              <a:t>3</a:t>
            </a:r>
            <a:r>
              <a:rPr lang="ru-RU" dirty="0"/>
              <a:t> и 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dirty="0"/>
              <a:t>,</a:t>
            </a:r>
            <a:r>
              <a:rPr lang="ru-RU" i="1" dirty="0"/>
              <a:t> В</a:t>
            </a:r>
            <a:r>
              <a:rPr lang="ru-RU" baseline="-25000" dirty="0"/>
              <a:t>2</a:t>
            </a:r>
            <a:r>
              <a:rPr lang="ru-RU" dirty="0"/>
              <a:t>,</a:t>
            </a:r>
            <a:r>
              <a:rPr lang="ru-RU" i="1" dirty="0"/>
              <a:t> В</a:t>
            </a:r>
            <a:r>
              <a:rPr lang="ru-RU" baseline="-25000" dirty="0"/>
              <a:t>3</a:t>
            </a:r>
            <a:r>
              <a:rPr lang="ru-RU" dirty="0"/>
              <a:t>. </a:t>
            </a:r>
            <a:r>
              <a:rPr lang="en-US" dirty="0"/>
              <a:t>	</a:t>
            </a:r>
            <a:r>
              <a:rPr lang="ru-RU" dirty="0"/>
              <a:t> Если отрезки </a:t>
            </a:r>
            <a:r>
              <a:rPr lang="en-US" i="1" dirty="0"/>
              <a:t>C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А</a:t>
            </a:r>
            <a:r>
              <a:rPr lang="en-US" baseline="-25000" dirty="0"/>
              <a:t>1</a:t>
            </a:r>
            <a:r>
              <a:rPr lang="ru-RU" i="1" dirty="0"/>
              <a:t>А</a:t>
            </a:r>
            <a:r>
              <a:rPr lang="en-US" baseline="-25000" dirty="0"/>
              <a:t>2</a:t>
            </a:r>
            <a:r>
              <a:rPr lang="ru-RU" dirty="0"/>
              <a:t> равны, то </a:t>
            </a:r>
            <a:r>
              <a:rPr lang="ru-RU" i="1" dirty="0"/>
              <a:t>А</a:t>
            </a:r>
            <a:r>
              <a:rPr lang="en-US" baseline="-25000" dirty="0"/>
              <a:t>1</a:t>
            </a:r>
            <a:r>
              <a:rPr lang="ru-RU" i="1" dirty="0"/>
              <a:t>В</a:t>
            </a:r>
            <a:r>
              <a:rPr lang="en-US" baseline="-25000" dirty="0"/>
              <a:t>1</a:t>
            </a:r>
            <a:r>
              <a:rPr lang="ru-RU" dirty="0"/>
              <a:t> – средняя линия треугольника </a:t>
            </a:r>
            <a:r>
              <a:rPr lang="en-US" i="1" dirty="0"/>
              <a:t>C</a:t>
            </a:r>
            <a:r>
              <a:rPr lang="ru-RU" i="1" dirty="0"/>
              <a:t>А</a:t>
            </a:r>
            <a:r>
              <a:rPr lang="en-US" baseline="-25000" dirty="0"/>
              <a:t>2</a:t>
            </a:r>
            <a:r>
              <a:rPr lang="ru-RU" i="1" dirty="0"/>
              <a:t>В</a:t>
            </a:r>
            <a:r>
              <a:rPr lang="en-US" baseline="-25000" dirty="0"/>
              <a:t>2</a:t>
            </a:r>
            <a:r>
              <a:rPr lang="ru-RU" dirty="0"/>
              <a:t>. Следовательно, равны и отрезки </a:t>
            </a:r>
            <a:r>
              <a:rPr lang="en-US" i="1" dirty="0"/>
              <a:t>C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</a:t>
            </a:r>
            <a:r>
              <a:rPr lang="en-US" i="1" dirty="0"/>
              <a:t>C</a:t>
            </a:r>
            <a:r>
              <a:rPr lang="ru-RU" i="1" dirty="0"/>
              <a:t>В</a:t>
            </a:r>
            <a:r>
              <a:rPr lang="ru-RU" baseline="-25000" dirty="0"/>
              <a:t>2</a:t>
            </a:r>
            <a:r>
              <a:rPr lang="ru-RU" dirty="0"/>
              <a:t>. </a:t>
            </a:r>
            <a:r>
              <a:rPr lang="en-US" dirty="0"/>
              <a:t>	</a:t>
            </a:r>
            <a:r>
              <a:rPr lang="ru-RU" dirty="0"/>
              <a:t>Если отрезки 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i="1" dirty="0"/>
              <a:t>А</a:t>
            </a:r>
            <a:r>
              <a:rPr lang="ru-RU" baseline="-25000" dirty="0"/>
              <a:t>2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А</a:t>
            </a:r>
            <a:r>
              <a:rPr lang="ru-RU" baseline="-25000" dirty="0"/>
              <a:t>2</a:t>
            </a:r>
            <a:r>
              <a:rPr lang="ru-RU" i="1" dirty="0"/>
              <a:t>А</a:t>
            </a:r>
            <a:r>
              <a:rPr lang="ru-RU" baseline="-25000" dirty="0"/>
              <a:t>3</a:t>
            </a:r>
            <a:r>
              <a:rPr lang="ru-RU" dirty="0"/>
              <a:t> равны, то </a:t>
            </a:r>
            <a:r>
              <a:rPr lang="ru-RU" i="1" dirty="0"/>
              <a:t>А</a:t>
            </a:r>
            <a:r>
              <a:rPr lang="ru-RU" baseline="-25000" dirty="0"/>
              <a:t>2</a:t>
            </a:r>
            <a:r>
              <a:rPr lang="ru-RU" i="1" dirty="0"/>
              <a:t>В</a:t>
            </a:r>
            <a:r>
              <a:rPr lang="ru-RU" baseline="-25000" dirty="0"/>
              <a:t>2</a:t>
            </a:r>
            <a:r>
              <a:rPr lang="ru-RU" dirty="0"/>
              <a:t> – средняя линия трапеции 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i="1" dirty="0"/>
              <a:t>А</a:t>
            </a:r>
            <a:r>
              <a:rPr lang="ru-RU" baseline="-25000" dirty="0"/>
              <a:t>3</a:t>
            </a:r>
            <a:r>
              <a:rPr lang="ru-RU" i="1" dirty="0"/>
              <a:t>В</a:t>
            </a:r>
            <a:r>
              <a:rPr lang="ru-RU" baseline="-25000" dirty="0"/>
              <a:t>3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dirty="0"/>
              <a:t>. Следовательно, равны и отрезки 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i="1" dirty="0"/>
              <a:t>В</a:t>
            </a:r>
            <a:r>
              <a:rPr lang="ru-RU" baseline="-25000" dirty="0"/>
              <a:t>2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В</a:t>
            </a:r>
            <a:r>
              <a:rPr lang="ru-RU" baseline="-25000" dirty="0"/>
              <a:t>2</a:t>
            </a:r>
            <a:r>
              <a:rPr lang="ru-RU" i="1" dirty="0"/>
              <a:t>В</a:t>
            </a:r>
            <a:r>
              <a:rPr lang="ru-RU" baseline="-25000" dirty="0"/>
              <a:t>3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4944E0-1156-1D0C-13B3-58008465E1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628800"/>
            <a:ext cx="4476807" cy="2245695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7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629" y="107047"/>
            <a:ext cx="9134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>
                <a:solidFill>
                  <a:srgbClr val="FF0000"/>
                </a:solidFill>
              </a:rPr>
              <a:t>Следствие.</a:t>
            </a:r>
            <a:r>
              <a:rPr lang="ru-RU" dirty="0"/>
              <a:t> Если две параллельные прямые, пересекающие стороны угла, отсекают на одной его стороне отрезки, отношение которых равно </a:t>
            </a:r>
            <a:r>
              <a:rPr lang="en-US" i="1" dirty="0"/>
              <a:t>m</a:t>
            </a:r>
            <a:r>
              <a:rPr lang="en-US" dirty="0"/>
              <a:t>:</a:t>
            </a:r>
            <a:r>
              <a:rPr lang="en-US" i="1" dirty="0"/>
              <a:t>n </a:t>
            </a:r>
            <a:r>
              <a:rPr lang="ru-RU" dirty="0"/>
              <a:t>то они отсекают отрезки </a:t>
            </a:r>
            <a:r>
              <a:rPr lang="en-US" dirty="0"/>
              <a:t>c </a:t>
            </a:r>
            <a:r>
              <a:rPr lang="ru-RU" dirty="0"/>
              <a:t>таким же отношением и на другой его стороне.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53696" y="1412776"/>
            <a:ext cx="5490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>
                <a:solidFill>
                  <a:srgbClr val="FF0000"/>
                </a:solidFill>
              </a:rPr>
              <a:t>Доказательство.</a:t>
            </a:r>
            <a:r>
              <a:rPr lang="ru-RU" dirty="0"/>
              <a:t> Пусть две параллельные прямые пересекают стороны угла </a:t>
            </a:r>
            <a:r>
              <a:rPr lang="en-US" i="1" dirty="0"/>
              <a:t>A </a:t>
            </a:r>
            <a:r>
              <a:rPr lang="ru-RU" dirty="0"/>
              <a:t>в точках соответственно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. </a:t>
            </a:r>
            <a:r>
              <a:rPr lang="ru-RU" dirty="0"/>
              <a:t>Если отношение </a:t>
            </a:r>
            <a:r>
              <a:rPr lang="en-US" i="1" dirty="0"/>
              <a:t>AB</a:t>
            </a:r>
            <a:r>
              <a:rPr lang="en-US" dirty="0"/>
              <a:t>:</a:t>
            </a:r>
            <a:r>
              <a:rPr lang="en-US" i="1" dirty="0"/>
              <a:t>BC </a:t>
            </a:r>
            <a:r>
              <a:rPr lang="ru-RU" dirty="0"/>
              <a:t>равно </a:t>
            </a:r>
            <a:r>
              <a:rPr lang="en-US" i="1" dirty="0"/>
              <a:t>m</a:t>
            </a:r>
            <a:r>
              <a:rPr lang="en-US" dirty="0"/>
              <a:t>:</a:t>
            </a:r>
            <a:r>
              <a:rPr lang="en-US" i="1" dirty="0"/>
              <a:t>n</a:t>
            </a:r>
            <a:r>
              <a:rPr lang="ru-RU" dirty="0"/>
              <a:t>, то это означает, что отрезок </a:t>
            </a:r>
            <a:r>
              <a:rPr lang="en-US" i="1" dirty="0"/>
              <a:t>AC </a:t>
            </a:r>
            <a:r>
              <a:rPr lang="ru-RU" i="1" dirty="0"/>
              <a:t>м</a:t>
            </a:r>
            <a:r>
              <a:rPr lang="ru-RU" dirty="0"/>
              <a:t>ожно разделить на </a:t>
            </a:r>
            <a:r>
              <a:rPr lang="en-US" i="1" dirty="0"/>
              <a:t>m + n </a:t>
            </a:r>
            <a:r>
              <a:rPr lang="ru-RU" dirty="0"/>
              <a:t>равных частей так, что отрезок </a:t>
            </a:r>
            <a:r>
              <a:rPr lang="en-US" i="1" dirty="0"/>
              <a:t>AB </a:t>
            </a:r>
            <a:r>
              <a:rPr lang="ru-RU" dirty="0"/>
              <a:t>состоит из </a:t>
            </a:r>
            <a:r>
              <a:rPr lang="en-US" i="1" dirty="0"/>
              <a:t>m </a:t>
            </a:r>
            <a:r>
              <a:rPr lang="ru-RU" dirty="0"/>
              <a:t>частей, а отрезок </a:t>
            </a:r>
            <a:r>
              <a:rPr lang="en-US" i="1" dirty="0"/>
              <a:t>BC </a:t>
            </a:r>
            <a:r>
              <a:rPr lang="ru-RU" i="1" dirty="0"/>
              <a:t>– </a:t>
            </a:r>
            <a:r>
              <a:rPr lang="ru-RU" dirty="0"/>
              <a:t>из </a:t>
            </a:r>
            <a:r>
              <a:rPr lang="en-US" i="1" dirty="0"/>
              <a:t>n</a:t>
            </a:r>
            <a:r>
              <a:rPr lang="ru-RU" dirty="0"/>
              <a:t> частей.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AFC5B4-B1DA-EA43-EA14-A51873CBEB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2160"/>
            <a:ext cx="3546192" cy="2726553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94B4D0F3-390D-13EF-CAFA-3478AD086A87}"/>
              </a:ext>
            </a:extLst>
          </p:cNvPr>
          <p:cNvGrpSpPr/>
          <p:nvPr/>
        </p:nvGrpSpPr>
        <p:grpSpPr>
          <a:xfrm>
            <a:off x="-9629" y="1871416"/>
            <a:ext cx="9153629" cy="4363461"/>
            <a:chOff x="-9629" y="1871416"/>
            <a:chExt cx="9153629" cy="4363461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D385788D-9D5C-6236-F553-F2932A293ADD}"/>
                </a:ext>
              </a:extLst>
            </p:cNvPr>
            <p:cNvSpPr/>
            <p:nvPr/>
          </p:nvSpPr>
          <p:spPr>
            <a:xfrm>
              <a:off x="-9629" y="4665217"/>
              <a:ext cx="915362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/>
                <a:t>	</a:t>
              </a:r>
              <a:r>
                <a:rPr lang="ru-RU" dirty="0"/>
                <a:t>Прямые, проходящие через точки деления, параллельные данным прямым, будут делить отрезок </a:t>
              </a:r>
              <a:r>
                <a:rPr lang="en-US" i="1" dirty="0"/>
                <a:t>AE </a:t>
              </a:r>
              <a:r>
                <a:rPr lang="ru-RU" dirty="0"/>
                <a:t>на равные части так, что отрезок </a:t>
              </a:r>
              <a:r>
                <a:rPr lang="en-US" i="1" dirty="0"/>
                <a:t>AD </a:t>
              </a:r>
              <a:r>
                <a:rPr lang="ru-RU" dirty="0"/>
                <a:t>будет состоять из </a:t>
              </a:r>
              <a:r>
                <a:rPr lang="en-US" i="1" dirty="0"/>
                <a:t>m </a:t>
              </a:r>
              <a:r>
                <a:rPr lang="ru-RU" dirty="0"/>
                <a:t>частей, а отрезок </a:t>
              </a:r>
              <a:r>
                <a:rPr lang="en-US" i="1" dirty="0"/>
                <a:t>DE </a:t>
              </a:r>
              <a:r>
                <a:rPr lang="ru-RU" i="1" dirty="0"/>
                <a:t>– </a:t>
              </a:r>
              <a:r>
                <a:rPr lang="ru-RU" dirty="0"/>
                <a:t>из </a:t>
              </a:r>
              <a:r>
                <a:rPr lang="en-US" i="1" dirty="0"/>
                <a:t>n</a:t>
              </a:r>
              <a:r>
                <a:rPr lang="ru-RU" dirty="0"/>
                <a:t> частей.</a:t>
              </a:r>
              <a:r>
                <a:rPr lang="en-US" dirty="0"/>
                <a:t> </a:t>
              </a:r>
              <a:r>
                <a:rPr lang="ru-RU" dirty="0"/>
                <a:t>Следовательно, отношение </a:t>
              </a:r>
              <a:r>
                <a:rPr lang="en-US" i="1" dirty="0"/>
                <a:t>AD</a:t>
              </a:r>
              <a:r>
                <a:rPr lang="en-US" dirty="0"/>
                <a:t>:</a:t>
              </a:r>
              <a:r>
                <a:rPr lang="en-US" i="1" dirty="0"/>
                <a:t>DE </a:t>
              </a:r>
              <a:r>
                <a:rPr lang="ru-RU" dirty="0"/>
                <a:t>будет равно </a:t>
              </a:r>
              <a:r>
                <a:rPr lang="en-US" i="1" dirty="0"/>
                <a:t>m</a:t>
              </a:r>
              <a:r>
                <a:rPr lang="en-US" dirty="0"/>
                <a:t>:</a:t>
              </a:r>
              <a:r>
                <a:rPr lang="en-US" i="1" dirty="0"/>
                <a:t>n</a:t>
              </a:r>
              <a:r>
                <a:rPr lang="ru-RU" i="1" dirty="0"/>
                <a:t>.</a:t>
              </a:r>
              <a:endParaRPr lang="ru-RU" dirty="0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B98160B9-21E1-1C49-D90B-474EC9F9A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04" y="1871416"/>
              <a:ext cx="3456384" cy="2748039"/>
            </a:xfrm>
            <a:prstGeom prst="rect">
              <a:avLst/>
            </a:prstGeom>
          </p:spPr>
        </p:pic>
      </p:grp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20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Иллюстрация в программе </a:t>
            </a:r>
            <a:r>
              <a:rPr lang="en-US" sz="2800" dirty="0">
                <a:solidFill>
                  <a:srgbClr val="FF0000"/>
                </a:solidFill>
              </a:rPr>
              <a:t>GeoGebra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95C5531-A3E1-1BE9-8E09-CC45A555CE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268760"/>
            <a:ext cx="4717781" cy="4025991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8410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370419"/>
            <a:ext cx="89535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1. Стороны угла с вершиной 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dirty="0">
                <a:cs typeface="Times New Roman" pitchFamily="18" charset="0"/>
              </a:rPr>
              <a:t> пересечены двумя параллельными прямыми в точках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ru-RU" dirty="0">
                <a:cs typeface="Times New Roman" pitchFamily="18" charset="0"/>
              </a:rPr>
              <a:t> соответственно. Найдите </a:t>
            </a:r>
            <a:r>
              <a:rPr lang="en-US" i="1" dirty="0">
                <a:cs typeface="Times New Roman" pitchFamily="18" charset="0"/>
              </a:rPr>
              <a:t>BD</a:t>
            </a:r>
            <a:r>
              <a:rPr lang="ru-RU" dirty="0">
                <a:cs typeface="Times New Roman" pitchFamily="18" charset="0"/>
              </a:rPr>
              <a:t>, если </a:t>
            </a:r>
            <a:r>
              <a:rPr lang="en-US" i="1" dirty="0">
                <a:cs typeface="Times New Roman" pitchFamily="18" charset="0"/>
              </a:rPr>
              <a:t>OA </a:t>
            </a:r>
            <a:r>
              <a:rPr lang="ru-RU" dirty="0">
                <a:cs typeface="Times New Roman" pitchFamily="18" charset="0"/>
              </a:rPr>
              <a:t>= </a:t>
            </a:r>
            <a:r>
              <a:rPr lang="en-US" dirty="0">
                <a:cs typeface="Times New Roman" pitchFamily="18" charset="0"/>
              </a:rPr>
              <a:t>6, </a:t>
            </a:r>
            <a:r>
              <a:rPr lang="en-US" i="1" dirty="0">
                <a:cs typeface="Times New Roman" pitchFamily="18" charset="0"/>
              </a:rPr>
              <a:t>AC = </a:t>
            </a:r>
            <a:r>
              <a:rPr lang="en-US" dirty="0">
                <a:cs typeface="Times New Roman" pitchFamily="18" charset="0"/>
              </a:rPr>
              <a:t>12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OB</a:t>
            </a:r>
            <a:r>
              <a:rPr lang="ru-RU" dirty="0">
                <a:cs typeface="Times New Roman" pitchFamily="18" charset="0"/>
              </a:rPr>
              <a:t> =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5.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93858"/>
            <a:ext cx="2656469" cy="227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220" y="40050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Ответ.</a:t>
            </a:r>
            <a:r>
              <a:rPr lang="ru-RU" dirty="0">
                <a:cs typeface="Times New Roman" pitchFamily="18" charset="0"/>
              </a:rPr>
              <a:t> 10.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9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2656469" cy="227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220" y="260648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2. Стороны угла с вершиной 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dirty="0">
                <a:cs typeface="Times New Roman" pitchFamily="18" charset="0"/>
              </a:rPr>
              <a:t> пересечены двумя параллельными прямыми в точках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ru-RU" dirty="0">
                <a:cs typeface="Times New Roman" pitchFamily="18" charset="0"/>
              </a:rPr>
              <a:t> соответственно. Найдите </a:t>
            </a:r>
            <a:r>
              <a:rPr lang="en-US" i="1" dirty="0">
                <a:cs typeface="Times New Roman" pitchFamily="18" charset="0"/>
              </a:rPr>
              <a:t>OA</a:t>
            </a:r>
            <a:r>
              <a:rPr lang="ru-RU" dirty="0">
                <a:cs typeface="Times New Roman" pitchFamily="18" charset="0"/>
              </a:rPr>
              <a:t>, если </a:t>
            </a:r>
            <a:r>
              <a:rPr lang="en-US" i="1" dirty="0">
                <a:cs typeface="Times New Roman" pitchFamily="18" charset="0"/>
              </a:rPr>
              <a:t>OC </a:t>
            </a:r>
            <a:r>
              <a:rPr lang="ru-RU" dirty="0">
                <a:cs typeface="Times New Roman" pitchFamily="18" charset="0"/>
              </a:rPr>
              <a:t>= </a:t>
            </a:r>
            <a:r>
              <a:rPr lang="en-US" dirty="0">
                <a:cs typeface="Times New Roman" pitchFamily="18" charset="0"/>
              </a:rPr>
              <a:t>24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OB </a:t>
            </a:r>
            <a:r>
              <a:rPr lang="ru-RU" dirty="0">
                <a:cs typeface="Times New Roman" pitchFamily="18" charset="0"/>
              </a:rPr>
              <a:t>: </a:t>
            </a:r>
            <a:r>
              <a:rPr lang="en-US" i="1" dirty="0">
                <a:cs typeface="Times New Roman" pitchFamily="18" charset="0"/>
              </a:rPr>
              <a:t>OD</a:t>
            </a:r>
            <a:r>
              <a:rPr lang="ru-RU" dirty="0">
                <a:cs typeface="Times New Roman" pitchFamily="18" charset="0"/>
              </a:rPr>
              <a:t> = </a:t>
            </a:r>
            <a:r>
              <a:rPr lang="en-US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 : </a:t>
            </a:r>
            <a:r>
              <a:rPr lang="en-US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CA1738FC-4E7B-4B9B-84F6-1402DE770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20" y="4581128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Ответ.</a:t>
            </a:r>
            <a:r>
              <a:rPr lang="ru-RU" dirty="0">
                <a:cs typeface="Times New Roman" pitchFamily="18" charset="0"/>
              </a:rPr>
              <a:t> 16.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7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06889"/>
            <a:ext cx="90117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3. С помощью линейки разделите отрезок </a:t>
            </a:r>
            <a:r>
              <a:rPr lang="en-US" i="1" dirty="0">
                <a:cs typeface="Times New Roman" charset="0"/>
              </a:rPr>
              <a:t>AB </a:t>
            </a:r>
            <a:r>
              <a:rPr lang="ru-RU" dirty="0">
                <a:cs typeface="Times New Roman" charset="0"/>
              </a:rPr>
              <a:t>на три равные части.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2277417" cy="226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2403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66006"/>
            <a:ext cx="3073384" cy="318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34076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6017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2656" y="1988840"/>
            <a:ext cx="2059463" cy="20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836712"/>
            <a:ext cx="90117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4. С помощью линейки разделите отрезок </a:t>
            </a:r>
            <a:r>
              <a:rPr lang="en-US" i="1" dirty="0">
                <a:cs typeface="Times New Roman" charset="0"/>
              </a:rPr>
              <a:t>AB </a:t>
            </a:r>
            <a:r>
              <a:rPr lang="ru-RU" dirty="0">
                <a:cs typeface="Times New Roman" charset="0"/>
              </a:rPr>
              <a:t>на пять равных частей.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8546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3244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2397279" cy="43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56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174480" cy="122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2757" y="1124744"/>
            <a:ext cx="4761243" cy="388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320" y="2311226"/>
            <a:ext cx="2490864" cy="234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3823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18039"/>
            <a:ext cx="91311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	Теорема.</a:t>
            </a:r>
            <a:r>
              <a:rPr lang="ru-RU" dirty="0"/>
              <a:t> Медианы треугольника точкой их пересечения делятся в отношении 2:1, считая от вершины.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431" y="1005606"/>
            <a:ext cx="3024336" cy="21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6EA0BDCA-3BB6-FD3E-2E90-B5330C9060A9}"/>
              </a:ext>
            </a:extLst>
          </p:cNvPr>
          <p:cNvGrpSpPr/>
          <p:nvPr/>
        </p:nvGrpSpPr>
        <p:grpSpPr>
          <a:xfrm>
            <a:off x="1" y="980123"/>
            <a:ext cx="9143999" cy="4414973"/>
            <a:chOff x="0" y="980123"/>
            <a:chExt cx="9164855" cy="4414973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980123"/>
              <a:ext cx="2952328" cy="2089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3332993"/>
              <a:ext cx="9164855" cy="206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ru-RU" sz="3200" dirty="0"/>
                <a:t>	</a:t>
              </a:r>
              <a:r>
                <a:rPr lang="ru-RU" dirty="0">
                  <a:solidFill>
                    <a:srgbClr val="FF0000"/>
                  </a:solidFill>
                </a:rPr>
                <a:t>Решение. </a:t>
              </a:r>
              <a:r>
                <a:rPr lang="ru-RU" dirty="0"/>
                <a:t>Через точку </a:t>
              </a:r>
              <a:r>
                <a:rPr lang="en-US" i="1" dirty="0"/>
                <a:t>C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ru-RU" dirty="0"/>
                <a:t>проведём прямую, параллельную </a:t>
              </a:r>
              <a:r>
                <a:rPr lang="en-US" i="1" dirty="0"/>
                <a:t>AA</a:t>
              </a:r>
              <a:r>
                <a:rPr lang="en-US" baseline="-25000" dirty="0"/>
                <a:t>1</a:t>
              </a:r>
              <a:r>
                <a:rPr lang="ru-RU" dirty="0"/>
                <a:t>, и обозначим </a:t>
              </a:r>
              <a:r>
                <a:rPr lang="en-US" i="1" dirty="0"/>
                <a:t>D </a:t>
              </a:r>
              <a:r>
                <a:rPr lang="ru-RU" dirty="0"/>
                <a:t>её</a:t>
              </a:r>
              <a:r>
                <a:rPr lang="en-US" dirty="0"/>
                <a:t> </a:t>
              </a:r>
              <a:r>
                <a:rPr lang="ru-RU" dirty="0"/>
                <a:t>точку пересечения со стороной </a:t>
              </a:r>
              <a:r>
                <a:rPr lang="en-US" i="1" dirty="0"/>
                <a:t>BC</a:t>
              </a:r>
              <a:r>
                <a:rPr lang="ru-RU" dirty="0"/>
                <a:t>. </a:t>
              </a:r>
              <a:r>
                <a:rPr lang="ru-RU" i="1" dirty="0"/>
                <a:t>С</a:t>
              </a:r>
              <a:r>
                <a:rPr lang="ru-RU" baseline="-25000" dirty="0"/>
                <a:t>1</a:t>
              </a:r>
              <a:r>
                <a:rPr lang="en-US" i="1" dirty="0"/>
                <a:t>D </a:t>
              </a:r>
              <a:r>
                <a:rPr lang="ru-RU" dirty="0"/>
                <a:t>– средняя линия треугольника </a:t>
              </a:r>
              <a:r>
                <a:rPr lang="en-US" i="1" dirty="0"/>
                <a:t>ABA</a:t>
              </a:r>
              <a:r>
                <a:rPr lang="en-US" baseline="-25000" dirty="0"/>
                <a:t>1</a:t>
              </a:r>
              <a:r>
                <a:rPr lang="en-US" dirty="0"/>
                <a:t>, </a:t>
              </a:r>
              <a:r>
                <a:rPr lang="ru-RU" dirty="0"/>
                <a:t>следовательно, </a:t>
              </a:r>
              <a:r>
                <a:rPr lang="en-US" i="1" dirty="0"/>
                <a:t>BD = DA</a:t>
              </a:r>
              <a:r>
                <a:rPr lang="en-US" baseline="-25000" dirty="0"/>
                <a:t>1</a:t>
              </a:r>
              <a:r>
                <a:rPr lang="en-US" dirty="0"/>
                <a:t>. </a:t>
              </a:r>
              <a:r>
                <a:rPr lang="ru-RU" dirty="0" smtClean="0"/>
                <a:t>Так</a:t>
              </a:r>
              <a:r>
                <a:rPr lang="ru-RU" dirty="0" smtClean="0"/>
                <a:t> </a:t>
              </a:r>
              <a:r>
                <a:rPr lang="ru-RU" dirty="0" smtClean="0"/>
                <a:t>как </a:t>
              </a:r>
              <a:r>
                <a:rPr lang="en-US" i="1" dirty="0"/>
                <a:t>CA</a:t>
              </a:r>
              <a:r>
                <a:rPr lang="en-US" baseline="-25000" dirty="0"/>
                <a:t>1</a:t>
              </a:r>
              <a:r>
                <a:rPr lang="en-US" dirty="0"/>
                <a:t> = </a:t>
              </a:r>
              <a:r>
                <a:rPr lang="en-US" i="1" dirty="0"/>
                <a:t>A</a:t>
              </a:r>
              <a:r>
                <a:rPr lang="en-US" baseline="-25000" dirty="0"/>
                <a:t>1</a:t>
              </a:r>
              <a:r>
                <a:rPr lang="en-US" i="1" dirty="0"/>
                <a:t>B</a:t>
              </a:r>
              <a:r>
                <a:rPr lang="en-US" dirty="0"/>
                <a:t>, </a:t>
              </a:r>
              <a:r>
                <a:rPr lang="ru-RU" dirty="0"/>
                <a:t>то </a:t>
              </a:r>
              <a:r>
                <a:rPr lang="en-US" i="1" dirty="0"/>
                <a:t>CA</a:t>
              </a:r>
              <a:r>
                <a:rPr lang="en-US" baseline="-25000" dirty="0"/>
                <a:t>1</a:t>
              </a:r>
              <a:r>
                <a:rPr lang="en-US" dirty="0"/>
                <a:t> = 2</a:t>
              </a:r>
              <a:r>
                <a:rPr lang="en-US" i="1" dirty="0"/>
                <a:t>A</a:t>
              </a:r>
              <a:r>
                <a:rPr lang="en-US" baseline="-25000" dirty="0"/>
                <a:t>1</a:t>
              </a:r>
              <a:r>
                <a:rPr lang="en-US" i="1" dirty="0"/>
                <a:t>D</a:t>
              </a:r>
              <a:r>
                <a:rPr lang="en-US" dirty="0"/>
                <a:t>. </a:t>
              </a:r>
              <a:r>
                <a:rPr lang="ru-RU" dirty="0"/>
                <a:t>Из теоремы о пропорциональных отрезках следует, что </a:t>
              </a:r>
              <a:r>
                <a:rPr lang="en-US" i="1" dirty="0"/>
                <a:t>CM = </a:t>
              </a:r>
              <a:r>
                <a:rPr lang="en-US" dirty="0"/>
                <a:t>2</a:t>
              </a:r>
              <a:r>
                <a:rPr lang="en-US" i="1" dirty="0"/>
                <a:t>MC</a:t>
              </a:r>
              <a:r>
                <a:rPr lang="en-US" baseline="-25000" dirty="0"/>
                <a:t>1</a:t>
              </a:r>
              <a:r>
                <a:rPr lang="en-US" dirty="0"/>
                <a:t>, </a:t>
              </a:r>
              <a:r>
                <a:rPr lang="ru-RU" dirty="0"/>
                <a:t>т. е. </a:t>
              </a:r>
              <a:r>
                <a:rPr lang="en-US" i="1" dirty="0"/>
                <a:t>CM </a:t>
              </a:r>
              <a:r>
                <a:rPr lang="en-US" dirty="0"/>
                <a:t>: </a:t>
              </a:r>
              <a:r>
                <a:rPr lang="en-US" i="1" dirty="0"/>
                <a:t>MC</a:t>
              </a:r>
              <a:r>
                <a:rPr lang="en-US" baseline="-25000" dirty="0"/>
                <a:t>1</a:t>
              </a:r>
              <a:r>
                <a:rPr lang="en-US" dirty="0"/>
                <a:t> = 2 : 1</a:t>
              </a:r>
              <a:r>
                <a:rPr lang="ru-RU" dirty="0"/>
                <a:t>.</a:t>
              </a:r>
            </a:p>
          </p:txBody>
        </p:sp>
      </p:grpSp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E16B475D-6596-950C-5AD3-151A95D60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00823"/>
            <a:ext cx="91648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3200" dirty="0"/>
              <a:t>	</a:t>
            </a:r>
            <a:r>
              <a:rPr lang="ru-RU" dirty="0">
                <a:solidFill>
                  <a:srgbClr val="FF0000"/>
                </a:solidFill>
              </a:rPr>
              <a:t>Следствие. </a:t>
            </a:r>
            <a:r>
              <a:rPr lang="ru-RU" dirty="0"/>
              <a:t>Медианы треугольника пересекаются в одной точке и делятся в ней в отношении 2:1, считая от вершин.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56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548680"/>
            <a:ext cx="90816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1.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В параллелограмме </a:t>
            </a:r>
            <a:r>
              <a:rPr lang="ru-RU" i="1" dirty="0"/>
              <a:t>ABCD</a:t>
            </a:r>
            <a:r>
              <a:rPr lang="ru-RU" dirty="0"/>
              <a:t> точка </a:t>
            </a:r>
            <a:r>
              <a:rPr lang="ru-RU" i="1" dirty="0"/>
              <a:t>E </a:t>
            </a:r>
            <a:r>
              <a:rPr lang="ru-RU" dirty="0"/>
              <a:t>– середина стороны </a:t>
            </a:r>
            <a:r>
              <a:rPr lang="ru-RU" i="1" dirty="0"/>
              <a:t>CD</a:t>
            </a:r>
            <a:r>
              <a:rPr lang="ru-RU" dirty="0"/>
              <a:t>. Отрезок </a:t>
            </a:r>
            <a:r>
              <a:rPr lang="ru-RU" i="1" dirty="0"/>
              <a:t>AE </a:t>
            </a:r>
            <a:r>
              <a:rPr lang="ru-RU" dirty="0"/>
              <a:t>пересекает диагональ </a:t>
            </a:r>
            <a:r>
              <a:rPr lang="ru-RU" i="1" dirty="0"/>
              <a:t>BD </a:t>
            </a:r>
            <a:r>
              <a:rPr lang="ru-RU" dirty="0"/>
              <a:t>в точке </a:t>
            </a:r>
            <a:r>
              <a:rPr lang="ru-RU" i="1" dirty="0"/>
              <a:t>F</a:t>
            </a:r>
            <a:r>
              <a:rPr lang="ru-RU" dirty="0"/>
              <a:t>. Найдите отношение </a:t>
            </a:r>
            <a:r>
              <a:rPr lang="ru-RU" i="1" dirty="0"/>
              <a:t>DF </a:t>
            </a:r>
            <a:r>
              <a:rPr lang="ru-RU" dirty="0"/>
              <a:t>: </a:t>
            </a:r>
            <a:r>
              <a:rPr lang="ru-RU" i="1" dirty="0"/>
              <a:t>FB</a:t>
            </a:r>
            <a:r>
              <a:rPr lang="ru-RU" dirty="0"/>
              <a:t>. Найдите площадь треугольника </a:t>
            </a:r>
            <a:r>
              <a:rPr lang="en-US" i="1" dirty="0"/>
              <a:t>ADF</a:t>
            </a:r>
            <a:r>
              <a:rPr lang="ru-RU" dirty="0"/>
              <a:t>, если площадь параллелограмма </a:t>
            </a:r>
            <a:r>
              <a:rPr lang="en-US" i="1" dirty="0"/>
              <a:t>ABCD </a:t>
            </a:r>
            <a:r>
              <a:rPr lang="ru-RU" dirty="0"/>
              <a:t>равна 1.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3603104" cy="18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08A01DB9-B83A-E338-C7DC-FB36B8B5D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2733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107504" y="182250"/>
                <a:ext cx="8928992" cy="2463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sz="2800" dirty="0"/>
                  <a:t> Проведём диагональ </a:t>
                </a:r>
                <a:r>
                  <a:rPr lang="en-US" sz="2800" i="1" dirty="0"/>
                  <a:t>AC</a:t>
                </a:r>
                <a:r>
                  <a:rPr lang="ru-RU" sz="2800" dirty="0"/>
                  <a:t>. Точка </a:t>
                </a:r>
                <a:r>
                  <a:rPr lang="en-US" sz="2800" i="1" dirty="0"/>
                  <a:t>F </a:t>
                </a:r>
                <a:r>
                  <a:rPr lang="ru-RU" sz="2800" dirty="0"/>
                  <a:t>пересечения отрезка </a:t>
                </a:r>
                <a:r>
                  <a:rPr lang="en-US" sz="2800" i="1" dirty="0"/>
                  <a:t>AE </a:t>
                </a:r>
                <a:r>
                  <a:rPr lang="ru-RU" sz="2800" dirty="0"/>
                  <a:t>и диагонали </a:t>
                </a:r>
                <a:r>
                  <a:rPr lang="en-US" sz="2800" i="1" dirty="0"/>
                  <a:t>BD</a:t>
                </a:r>
                <a:r>
                  <a:rPr lang="ru-RU" sz="2800" dirty="0"/>
                  <a:t> является точкой пересечения медиан треугольника </a:t>
                </a:r>
                <a:r>
                  <a:rPr lang="en-US" sz="2800" i="1" dirty="0"/>
                  <a:t>ACD</a:t>
                </a:r>
                <a:r>
                  <a:rPr lang="ru-RU" sz="2800" dirty="0"/>
                  <a:t>. Следовательно, </a:t>
                </a:r>
                <a:r>
                  <a:rPr lang="en-US" sz="2800" i="1" dirty="0"/>
                  <a:t>DF </a:t>
                </a:r>
                <a:r>
                  <a:rPr lang="en-US" sz="2800" dirty="0"/>
                  <a:t>: </a:t>
                </a:r>
                <a:r>
                  <a:rPr lang="en-US" sz="2800" i="1" dirty="0"/>
                  <a:t>FG</a:t>
                </a:r>
                <a:r>
                  <a:rPr lang="en-US" sz="2800" dirty="0"/>
                  <a:t> = 2:1. </a:t>
                </a:r>
                <a:r>
                  <a:rPr lang="ru-RU" sz="2800" dirty="0"/>
                  <a:t>Значит, </a:t>
                </a:r>
                <a:r>
                  <a:rPr lang="en-US" sz="2800" i="1" dirty="0"/>
                  <a:t>DF</a:t>
                </a:r>
                <a:r>
                  <a:rPr lang="en-US" sz="2800" dirty="0"/>
                  <a:t>: </a:t>
                </a:r>
                <a:r>
                  <a:rPr lang="en-US" sz="2800" i="1" dirty="0"/>
                  <a:t>FB = </a:t>
                </a:r>
                <a:r>
                  <a:rPr lang="en-US" sz="2800" dirty="0"/>
                  <a:t>1:2.</a:t>
                </a:r>
                <a:r>
                  <a:rPr lang="ru-RU" sz="2800" dirty="0"/>
                  <a:t> Площадь треугольника </a:t>
                </a:r>
                <a:r>
                  <a:rPr lang="en-US" sz="2800" i="1" dirty="0"/>
                  <a:t>ADF </a:t>
                </a:r>
                <a:r>
                  <a:rPr lang="ru-RU" sz="2800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800" dirty="0"/>
                  <a:t>.</a:t>
                </a:r>
              </a:p>
            </p:txBody>
          </p:sp>
        </mc:Choice>
        <mc:Fallback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82250"/>
                <a:ext cx="8928992" cy="2463303"/>
              </a:xfrm>
              <a:prstGeom prst="rect">
                <a:avLst/>
              </a:prstGeom>
              <a:blipFill>
                <a:blip r:embed="rId3" cstate="print"/>
                <a:stretch>
                  <a:fillRect l="-1434" t="-2723" r="-1434" b="-7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16FBFDB-E350-6DDD-BA79-5C27BD4B52F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9523" y="3000032"/>
            <a:ext cx="4324954" cy="2857899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6170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26064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2. В параллелограмме </a:t>
            </a:r>
            <a:r>
              <a:rPr lang="en-US" sz="2800" i="1" dirty="0"/>
              <a:t>ABCD</a:t>
            </a:r>
            <a:r>
              <a:rPr lang="ru-RU" sz="2800" dirty="0"/>
              <a:t> точки </a:t>
            </a:r>
            <a:r>
              <a:rPr lang="en-US" sz="2800" i="1" dirty="0"/>
              <a:t>E</a:t>
            </a:r>
            <a:r>
              <a:rPr lang="ru-RU" sz="2800" dirty="0"/>
              <a:t> и </a:t>
            </a:r>
            <a:r>
              <a:rPr lang="en-US" sz="2800" i="1" dirty="0"/>
              <a:t>F </a:t>
            </a:r>
            <a:r>
              <a:rPr lang="ru-RU" sz="2800" dirty="0"/>
              <a:t>– середины сторон соответственно </a:t>
            </a:r>
            <a:r>
              <a:rPr lang="en-US" sz="2800" i="1" dirty="0"/>
              <a:t>CD</a:t>
            </a:r>
            <a:r>
              <a:rPr lang="ru-RU" sz="2800" i="1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AD</a:t>
            </a:r>
            <a:r>
              <a:rPr lang="en-US" sz="2800" dirty="0"/>
              <a:t>.</a:t>
            </a:r>
            <a:r>
              <a:rPr lang="ru-RU" sz="2800" dirty="0"/>
              <a:t> Отрезки </a:t>
            </a:r>
            <a:r>
              <a:rPr lang="en-US" sz="2800" i="1" dirty="0"/>
              <a:t>AE </a:t>
            </a:r>
            <a:r>
              <a:rPr lang="ru-RU" sz="2800" dirty="0"/>
              <a:t>и </a:t>
            </a:r>
            <a:r>
              <a:rPr lang="en-US" sz="2800" i="1" dirty="0"/>
              <a:t>BF </a:t>
            </a:r>
            <a:r>
              <a:rPr lang="ru-RU" sz="2800" dirty="0"/>
              <a:t>пересекаются в точке </a:t>
            </a:r>
            <a:r>
              <a:rPr lang="en-US" sz="2800" i="1" dirty="0"/>
              <a:t>G</a:t>
            </a:r>
            <a:r>
              <a:rPr lang="en-US" sz="2800" dirty="0"/>
              <a:t>.</a:t>
            </a:r>
            <a:r>
              <a:rPr lang="ru-RU" sz="2800" dirty="0"/>
              <a:t> Найдите отношение </a:t>
            </a:r>
            <a:r>
              <a:rPr lang="en-US" sz="2800" i="1" dirty="0"/>
              <a:t>AG </a:t>
            </a:r>
            <a:r>
              <a:rPr lang="en-US" sz="2800" dirty="0"/>
              <a:t>: </a:t>
            </a:r>
            <a:r>
              <a:rPr lang="en-US" sz="2800" i="1" dirty="0"/>
              <a:t>GE</a:t>
            </a:r>
            <a:r>
              <a:rPr lang="en-US" sz="2800" dirty="0"/>
              <a:t>.</a:t>
            </a:r>
            <a:r>
              <a:rPr lang="ru-RU" sz="2800" dirty="0"/>
              <a:t> 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417274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9376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0" y="-16481"/>
                <a:ext cx="9144000" cy="2093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/>
                  <a:t>Через точку </a:t>
                </a:r>
                <a:r>
                  <a:rPr lang="en-US" i="1" dirty="0"/>
                  <a:t>C </a:t>
                </a:r>
                <a:r>
                  <a:rPr lang="ru-RU" dirty="0"/>
                  <a:t>и середину </a:t>
                </a:r>
                <a:r>
                  <a:rPr lang="en-US" i="1" dirty="0"/>
                  <a:t>K </a:t>
                </a:r>
                <a:r>
                  <a:rPr lang="ru-RU" dirty="0"/>
                  <a:t>стороны </a:t>
                </a:r>
                <a:r>
                  <a:rPr lang="en-US" i="1" dirty="0"/>
                  <a:t>AB </a:t>
                </a:r>
                <a:r>
                  <a:rPr lang="ru-RU" dirty="0"/>
                  <a:t>проведем прямую. Через точку </a:t>
                </a:r>
                <a:r>
                  <a:rPr lang="en-US" i="1" dirty="0"/>
                  <a:t>D </a:t>
                </a:r>
                <a:r>
                  <a:rPr lang="ru-RU" dirty="0"/>
                  <a:t>и середину </a:t>
                </a:r>
                <a:r>
                  <a:rPr lang="en-US" i="1" dirty="0"/>
                  <a:t>L </a:t>
                </a:r>
                <a:r>
                  <a:rPr lang="ru-RU" dirty="0"/>
                  <a:t>стороны </a:t>
                </a:r>
                <a:r>
                  <a:rPr lang="en-US" i="1" dirty="0"/>
                  <a:t>BC </a:t>
                </a:r>
                <a:r>
                  <a:rPr lang="ru-RU" dirty="0"/>
                  <a:t>проведем прямую. Обозначим </a:t>
                </a:r>
                <a:r>
                  <a:rPr lang="en-US" i="1" dirty="0"/>
                  <a:t>M</a:t>
                </a:r>
                <a:r>
                  <a:rPr lang="en-US" dirty="0"/>
                  <a:t>, </a:t>
                </a:r>
                <a:r>
                  <a:rPr lang="en-US" i="1" dirty="0"/>
                  <a:t>N </a:t>
                </a:r>
                <a:r>
                  <a:rPr lang="ru-RU" dirty="0"/>
                  <a:t>и </a:t>
                </a:r>
                <a:r>
                  <a:rPr lang="en-US" i="1" dirty="0"/>
                  <a:t>H </a:t>
                </a:r>
                <a:r>
                  <a:rPr lang="ru-RU" dirty="0"/>
                  <a:t>соответствующие точки пересечения. Прямые </a:t>
                </a:r>
                <a:r>
                  <a:rPr lang="en-US" i="1" dirty="0"/>
                  <a:t>FB </a:t>
                </a:r>
                <a:r>
                  <a:rPr lang="ru-RU" dirty="0"/>
                  <a:t>и </a:t>
                </a:r>
                <a:r>
                  <a:rPr lang="en-US" i="1" dirty="0"/>
                  <a:t>DL </a:t>
                </a:r>
                <a:r>
                  <a:rPr lang="ru-RU" dirty="0"/>
                  <a:t>параллельны. Следовательно, </a:t>
                </a:r>
                <a:r>
                  <a:rPr lang="en-US" i="1" dirty="0"/>
                  <a:t>AG = GH</a:t>
                </a:r>
                <a:r>
                  <a:rPr lang="en-US" dirty="0"/>
                  <a:t>, </a:t>
                </a:r>
                <a:r>
                  <a:rPr lang="en-US" i="1" dirty="0"/>
                  <a:t>NM = MC</a:t>
                </a:r>
                <a:r>
                  <a:rPr lang="en-US" dirty="0"/>
                  <a:t>, </a:t>
                </a:r>
                <a:r>
                  <a:rPr lang="en-US" i="1" dirty="0"/>
                  <a:t>HE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𝑀𝐶</m:t>
                    </m:r>
                  </m:oMath>
                </a14:m>
                <a:r>
                  <a:rPr lang="en-US" dirty="0"/>
                  <a:t>. </a:t>
                </a:r>
                <a:r>
                  <a:rPr lang="en-US" i="1" dirty="0"/>
                  <a:t> </a:t>
                </a:r>
                <a:r>
                  <a:rPr lang="ru-RU" dirty="0"/>
                  <a:t>Значит, </a:t>
                </a:r>
                <a:r>
                  <a:rPr lang="en-US" i="1" dirty="0"/>
                  <a:t>AG </a:t>
                </a:r>
                <a:r>
                  <a:rPr lang="en-US" dirty="0"/>
                  <a:t>: </a:t>
                </a:r>
                <a:r>
                  <a:rPr lang="en-US" i="1" dirty="0"/>
                  <a:t>GE = </a:t>
                </a:r>
                <a:r>
                  <a:rPr lang="en-US" dirty="0"/>
                  <a:t>2 : 3. </a:t>
                </a:r>
                <a:endParaRPr lang="ru-RU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6481"/>
                <a:ext cx="9144000" cy="2093522"/>
              </a:xfrm>
              <a:prstGeom prst="rect">
                <a:avLst/>
              </a:prstGeom>
              <a:blipFill>
                <a:blip r:embed="rId3" cstate="print"/>
                <a:stretch>
                  <a:fillRect l="-1000" t="-2326" r="-1000" b="-1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390732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9389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33019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3.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На продолжении стороны </a:t>
            </a:r>
            <a:r>
              <a:rPr lang="ru-RU" i="1" dirty="0"/>
              <a:t>AB </a:t>
            </a:r>
            <a:r>
              <a:rPr lang="ru-RU" dirty="0"/>
              <a:t>треугольника </a:t>
            </a:r>
            <a:r>
              <a:rPr lang="ru-RU" i="1" dirty="0"/>
              <a:t>ABC </a:t>
            </a:r>
            <a:r>
              <a:rPr lang="ru-RU" dirty="0"/>
              <a:t>взята точка </a:t>
            </a:r>
            <a:r>
              <a:rPr lang="ru-RU" i="1" dirty="0"/>
              <a:t>D</a:t>
            </a:r>
            <a:r>
              <a:rPr lang="ru-RU" dirty="0"/>
              <a:t>, </a:t>
            </a:r>
            <a:r>
              <a:rPr lang="ru-RU" i="1" dirty="0"/>
              <a:t>AB = BD</a:t>
            </a:r>
            <a:r>
              <a:rPr lang="ru-RU" dirty="0"/>
              <a:t>. Через неё и середину </a:t>
            </a:r>
            <a:r>
              <a:rPr lang="ru-RU" i="1" dirty="0"/>
              <a:t>E </a:t>
            </a:r>
            <a:r>
              <a:rPr lang="ru-RU" dirty="0"/>
              <a:t>стороны </a:t>
            </a:r>
            <a:r>
              <a:rPr lang="ru-RU" i="1" dirty="0"/>
              <a:t>AC </a:t>
            </a:r>
            <a:r>
              <a:rPr lang="ru-RU" dirty="0"/>
              <a:t>проведена прямая, пересекающая сторону </a:t>
            </a:r>
            <a:r>
              <a:rPr lang="ru-RU" i="1" dirty="0"/>
              <a:t>BC </a:t>
            </a:r>
            <a:r>
              <a:rPr lang="ru-RU" dirty="0"/>
              <a:t>в точке </a:t>
            </a:r>
            <a:r>
              <a:rPr lang="ru-RU" i="1" dirty="0"/>
              <a:t>F</a:t>
            </a:r>
            <a:r>
              <a:rPr lang="ru-RU" dirty="0"/>
              <a:t>. Найдите отношение </a:t>
            </a:r>
            <a:r>
              <a:rPr lang="en-US" i="1" dirty="0"/>
              <a:t>C</a:t>
            </a:r>
            <a:r>
              <a:rPr lang="ru-RU" i="1" dirty="0"/>
              <a:t>F </a:t>
            </a:r>
            <a:r>
              <a:rPr lang="ru-RU" dirty="0"/>
              <a:t>: </a:t>
            </a:r>
            <a:r>
              <a:rPr lang="ru-RU" i="1" dirty="0"/>
              <a:t>F</a:t>
            </a:r>
            <a:r>
              <a:rPr lang="en-US" i="1" dirty="0"/>
              <a:t>B</a:t>
            </a:r>
            <a:r>
              <a:rPr lang="ru-RU" dirty="0"/>
              <a:t>. Найдите площадь треугольника </a:t>
            </a:r>
            <a:r>
              <a:rPr lang="en-US" i="1" dirty="0"/>
              <a:t>CEF</a:t>
            </a:r>
            <a:r>
              <a:rPr lang="ru-RU" dirty="0"/>
              <a:t>, если площадь треугольника </a:t>
            </a:r>
            <a:r>
              <a:rPr lang="en-US" i="1" dirty="0"/>
              <a:t>ABC </a:t>
            </a:r>
            <a:r>
              <a:rPr lang="ru-RU" dirty="0"/>
              <a:t>равна 1.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524261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7914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-5541" y="44624"/>
                <a:ext cx="9144000" cy="1894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Через точку </a:t>
                </a:r>
                <a:r>
                  <a:rPr lang="en-US" i="1" dirty="0"/>
                  <a:t>B </a:t>
                </a:r>
                <a:r>
                  <a:rPr lang="ru-RU" dirty="0"/>
                  <a:t>проведём прямую, параллельную </a:t>
                </a:r>
                <a:r>
                  <a:rPr lang="en-US" i="1" dirty="0"/>
                  <a:t>DE</a:t>
                </a:r>
                <a:r>
                  <a:rPr lang="en-US" dirty="0"/>
                  <a:t>. </a:t>
                </a:r>
                <a:r>
                  <a:rPr lang="ru-RU" dirty="0"/>
                  <a:t>Обозначим </a:t>
                </a:r>
                <a:r>
                  <a:rPr lang="en-US" i="1" dirty="0"/>
                  <a:t>G </a:t>
                </a:r>
                <a:r>
                  <a:rPr lang="ru-RU" dirty="0"/>
                  <a:t>её точку пересечения со стороной </a:t>
                </a:r>
                <a:r>
                  <a:rPr lang="en-US" i="1" dirty="0"/>
                  <a:t>AC</a:t>
                </a:r>
                <a:r>
                  <a:rPr lang="en-US" dirty="0"/>
                  <a:t>. </a:t>
                </a:r>
              </a:p>
              <a:p>
                <a:pPr algn="ctr"/>
                <a:r>
                  <a:rPr lang="en-US" i="1" dirty="0"/>
                  <a:t>CF </a:t>
                </a:r>
                <a:r>
                  <a:rPr lang="en-US" dirty="0"/>
                  <a:t>: </a:t>
                </a:r>
                <a:r>
                  <a:rPr lang="en-US" i="1" dirty="0"/>
                  <a:t>FB</a:t>
                </a:r>
                <a:r>
                  <a:rPr lang="en-US" dirty="0"/>
                  <a:t> = </a:t>
                </a:r>
                <a:r>
                  <a:rPr lang="en-US" i="1" dirty="0"/>
                  <a:t>CE </a:t>
                </a:r>
                <a:r>
                  <a:rPr lang="en-US" dirty="0"/>
                  <a:t>: </a:t>
                </a:r>
                <a:r>
                  <a:rPr lang="en-US" i="1" dirty="0"/>
                  <a:t>EG = </a:t>
                </a:r>
                <a:r>
                  <a:rPr lang="en-US" dirty="0"/>
                  <a:t>2 : 1.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𝐶𝐸𝐹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1" y="44624"/>
                <a:ext cx="9144000" cy="1894173"/>
              </a:xfrm>
              <a:prstGeom prst="rect">
                <a:avLst/>
              </a:prstGeom>
              <a:blipFill>
                <a:blip r:embed="rId3" cstate="print"/>
                <a:stretch>
                  <a:fillRect l="-1000" t="-2572" r="-1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521339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137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28" y="428471"/>
            <a:ext cx="910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/>
              <a:t>4 (ОГЭ). Площадь треугольника </a:t>
            </a:r>
            <a:r>
              <a:rPr lang="ru-RU" i="1" dirty="0"/>
              <a:t>ABC </a:t>
            </a:r>
            <a:r>
              <a:rPr lang="ru-RU" dirty="0"/>
              <a:t>равна 40. Биссектриса </a:t>
            </a:r>
            <a:r>
              <a:rPr lang="ru-RU" i="1" dirty="0"/>
              <a:t>AD </a:t>
            </a:r>
            <a:r>
              <a:rPr lang="ru-RU" dirty="0"/>
              <a:t>пересекает медиану </a:t>
            </a:r>
            <a:r>
              <a:rPr lang="ru-RU" i="1" dirty="0"/>
              <a:t>BK </a:t>
            </a:r>
            <a:r>
              <a:rPr lang="ru-RU" dirty="0"/>
              <a:t>в точке </a:t>
            </a:r>
            <a:r>
              <a:rPr lang="ru-RU" i="1" dirty="0"/>
              <a:t>E</a:t>
            </a:r>
            <a:r>
              <a:rPr lang="ru-RU" dirty="0"/>
              <a:t>, при этом </a:t>
            </a:r>
            <a:r>
              <a:rPr lang="ru-RU" i="1" dirty="0"/>
              <a:t>BD </a:t>
            </a:r>
            <a:r>
              <a:rPr lang="ru-RU" dirty="0"/>
              <a:t>: </a:t>
            </a:r>
            <a:r>
              <a:rPr lang="en-US" i="1" dirty="0"/>
              <a:t>DC</a:t>
            </a:r>
            <a:r>
              <a:rPr lang="ru-RU" i="1" dirty="0"/>
              <a:t> </a:t>
            </a:r>
            <a:r>
              <a:rPr lang="ru-RU" dirty="0"/>
              <a:t>= 3 : 2. Найдите площадь четырёхугольника </a:t>
            </a:r>
            <a:r>
              <a:rPr lang="ru-RU" i="1" dirty="0"/>
              <a:t>EDCK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48597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154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240317" cy="349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094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:r>
                  <a:rPr lang="ru-RU" dirty="0"/>
                  <a:t>Через точку </a:t>
                </a:r>
                <a:r>
                  <a:rPr lang="en-US" i="1" dirty="0"/>
                  <a:t>K </a:t>
                </a:r>
                <a:r>
                  <a:rPr lang="ru-RU" dirty="0"/>
                  <a:t>проведём прямую, параллельную </a:t>
                </a:r>
                <a:r>
                  <a:rPr lang="en-US" i="1" dirty="0"/>
                  <a:t>AD</a:t>
                </a:r>
                <a:r>
                  <a:rPr lang="en-US" dirty="0"/>
                  <a:t>. </a:t>
                </a:r>
                <a:r>
                  <a:rPr lang="ru-RU" dirty="0"/>
                  <a:t>Обозначим </a:t>
                </a:r>
                <a:r>
                  <a:rPr lang="en-US" i="1" dirty="0"/>
                  <a:t>L </a:t>
                </a:r>
                <a:r>
                  <a:rPr lang="ru-RU" dirty="0"/>
                  <a:t>её точку пересечения со стороной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:r>
                  <a:rPr lang="en-US" i="1" dirty="0"/>
                  <a:t>BD</a:t>
                </a:r>
                <a:r>
                  <a:rPr lang="en-US" dirty="0"/>
                  <a:t> : </a:t>
                </a:r>
                <a:r>
                  <a:rPr lang="en-US" i="1" dirty="0"/>
                  <a:t>DL = </a:t>
                </a:r>
                <a:r>
                  <a:rPr lang="en-US" dirty="0"/>
                  <a:t>3 : 1.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BE </a:t>
                </a:r>
                <a:r>
                  <a:rPr lang="en-US" dirty="0"/>
                  <a:t>: </a:t>
                </a:r>
                <a:r>
                  <a:rPr lang="en-US" i="1" dirty="0"/>
                  <a:t>EK</a:t>
                </a:r>
                <a:r>
                  <a:rPr lang="en-US" dirty="0"/>
                  <a:t> = 3 : 1.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𝐵𝐷𝐸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𝐵𝐸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=9.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Площадь четырёхугольника </a:t>
                </a:r>
                <a:r>
                  <a:rPr lang="ru-RU" i="1" dirty="0"/>
                  <a:t>EDCK </a:t>
                </a:r>
                <a:r>
                  <a:rPr lang="ru-RU" dirty="0"/>
                  <a:t>равна 11.</a:t>
                </a:r>
                <a:r>
                  <a:rPr lang="ru-RU" sz="2000" dirty="0">
                    <a:cs typeface="Times New Roman" pitchFamily="18" charset="0"/>
                  </a:rPr>
                  <a:t> </a:t>
                </a:r>
                <a:endParaRPr lang="ru-RU" sz="2000" dirty="0"/>
              </a:p>
            </p:txBody>
          </p:sp>
        </mc:Choice>
        <mc:Fallback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094548"/>
              </a:xfrm>
              <a:prstGeom prst="rect">
                <a:avLst/>
              </a:prstGeom>
              <a:blipFill>
                <a:blip r:embed="rId4" cstate="print"/>
                <a:stretch>
                  <a:fillRect l="-1000" t="-2326" r="-1000" b="-58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5839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720" y="19532"/>
            <a:ext cx="910828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5*. (Олимпиада).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делят соответственно стороны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CA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треугольника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в отношении 1:2. </a:t>
            </a:r>
            <a:r>
              <a:rPr lang="ru-RU" dirty="0"/>
              <a:t>Найдите площадь треугольника </a:t>
            </a:r>
            <a:r>
              <a:rPr lang="en-US" i="1" dirty="0"/>
              <a:t>A’B’C’</a:t>
            </a:r>
            <a:r>
              <a:rPr lang="ru-RU" dirty="0"/>
              <a:t>, ограниченного прямыми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ru-RU" dirty="0"/>
              <a:t>если площадь треугольника </a:t>
            </a:r>
            <a:r>
              <a:rPr lang="en-US" i="1" dirty="0"/>
              <a:t>ABC </a:t>
            </a:r>
            <a:r>
              <a:rPr lang="ru-RU" dirty="0"/>
              <a:t>равна 1.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03A978D0-D73C-42F7-9962-50075F40D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0828"/>
            <a:ext cx="354982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621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122413"/>
            <a:ext cx="9163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Средняя линия трапеции расположена в главе</a:t>
            </a:r>
            <a:r>
              <a:rPr lang="en-US" dirty="0"/>
              <a:t> IX</a:t>
            </a:r>
            <a:r>
              <a:rPr lang="ru-RU" dirty="0"/>
              <a:t> «Векторы», относящейся к 9-му классу.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47E04A5-A261-1B9A-4F5A-243E644516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030296"/>
            <a:ext cx="7488832" cy="5613657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4309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6" name="Text Box 6">
            <a:extLst>
              <a:ext uri="{FF2B5EF4-FFF2-40B4-BE49-F238E27FC236}">
                <a16:creationId xmlns:a16="http://schemas.microsoft.com/office/drawing/2014/main" xmlns="" id="{95D2F18B-54BD-42D5-8F89-C68DDCACD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078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Площадь треугольника </a:t>
            </a:r>
            <a:r>
              <a:rPr lang="en-US" altLang="ru-RU" i="1" dirty="0"/>
              <a:t>A’B’C’ </a:t>
            </a:r>
            <a:r>
              <a:rPr lang="ru-RU" altLang="ru-RU" dirty="0"/>
              <a:t>равна площади треугольника </a:t>
            </a:r>
            <a:r>
              <a:rPr lang="en-US" altLang="ru-RU" i="1" dirty="0"/>
              <a:t>ABC </a:t>
            </a:r>
            <a:r>
              <a:rPr lang="ru-RU" altLang="ru-RU" dirty="0"/>
              <a:t>минус площади треугольников </a:t>
            </a:r>
            <a:r>
              <a:rPr lang="en-US" altLang="ru-RU" i="1" dirty="0"/>
              <a:t>AB’B</a:t>
            </a:r>
            <a:r>
              <a:rPr lang="en-US" altLang="ru-RU" dirty="0"/>
              <a:t>, </a:t>
            </a:r>
            <a:r>
              <a:rPr lang="en-US" altLang="ru-RU" i="1" dirty="0"/>
              <a:t>BC’C</a:t>
            </a:r>
            <a:r>
              <a:rPr lang="en-US" altLang="ru-RU" dirty="0"/>
              <a:t>, </a:t>
            </a:r>
            <a:r>
              <a:rPr lang="en-US" altLang="ru-RU" i="1" dirty="0"/>
              <a:t>CA’A</a:t>
            </a:r>
            <a:r>
              <a:rPr lang="en-US" altLang="ru-RU" dirty="0"/>
              <a:t>. </a:t>
            </a:r>
            <a:r>
              <a:rPr lang="ru-RU" altLang="ru-RU" dirty="0"/>
              <a:t>Для нахождения площади треугольника </a:t>
            </a:r>
            <a:r>
              <a:rPr lang="ru-RU" altLang="ru-RU" i="1" dirty="0"/>
              <a:t>С</a:t>
            </a:r>
            <a:r>
              <a:rPr lang="en-US" altLang="ru-RU" i="1" dirty="0"/>
              <a:t>A’A</a:t>
            </a:r>
            <a:r>
              <a:rPr lang="ru-RU" altLang="ru-RU" dirty="0"/>
              <a:t> проведем отрезок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i="1" dirty="0"/>
              <a:t>D</a:t>
            </a:r>
            <a:r>
              <a:rPr lang="en-US" altLang="ru-RU" baseline="-25000" dirty="0"/>
              <a:t> </a:t>
            </a:r>
            <a:r>
              <a:rPr lang="ru-RU" altLang="ru-RU" dirty="0"/>
              <a:t>параллельный прямой </a:t>
            </a:r>
            <a:r>
              <a:rPr lang="en-US" altLang="ru-RU" i="1" dirty="0"/>
              <a:t>AA</a:t>
            </a:r>
            <a:r>
              <a:rPr lang="en-US" altLang="ru-RU" baseline="-25000" dirty="0"/>
              <a:t>1</a:t>
            </a:r>
            <a:r>
              <a:rPr lang="en-US" altLang="ru-RU" dirty="0"/>
              <a:t>.</a:t>
            </a:r>
            <a:r>
              <a:rPr lang="ru-RU" altLang="ru-RU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5291" name="Text Box 11">
                <a:extLst>
                  <a:ext uri="{FF2B5EF4-FFF2-40B4-BE49-F238E27FC236}">
                    <a16:creationId xmlns:a16="http://schemas.microsoft.com/office/drawing/2014/main" id="{0B11B48E-1BE5-483D-9251-DB5776567D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437112"/>
                <a:ext cx="9144000" cy="2278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/>
                  <a:t>	Тогда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D</a:t>
                </a:r>
                <a:r>
                  <a:rPr lang="ru-RU" altLang="ru-RU" i="1" dirty="0"/>
                  <a:t> </a:t>
                </a:r>
                <a:r>
                  <a:rPr lang="en-US" altLang="ru-RU" dirty="0"/>
                  <a:t>:</a:t>
                </a:r>
                <a:r>
                  <a:rPr lang="ru-RU" altLang="ru-RU" dirty="0"/>
                  <a:t> </a:t>
                </a:r>
                <a:r>
                  <a:rPr lang="en-US" altLang="ru-RU" i="1" dirty="0"/>
                  <a:t>DB = AC</a:t>
                </a:r>
                <a:r>
                  <a:rPr lang="en-US" altLang="ru-RU" baseline="-25000" dirty="0"/>
                  <a:t>1</a:t>
                </a:r>
                <a:r>
                  <a:rPr lang="en-US" altLang="ru-RU" baseline="30000" dirty="0"/>
                  <a:t> </a:t>
                </a:r>
                <a:r>
                  <a:rPr lang="en-US" altLang="ru-RU" dirty="0"/>
                  <a:t>: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B = </a:t>
                </a:r>
                <a:r>
                  <a:rPr lang="en-US" altLang="ru-RU" dirty="0"/>
                  <a:t>1:2, </a:t>
                </a:r>
                <a:r>
                  <a:rPr lang="en-US" altLang="ru-RU" i="1" dirty="0"/>
                  <a:t>CA</a:t>
                </a:r>
                <a:r>
                  <a:rPr lang="en-US" altLang="ru-RU" baseline="-25000" dirty="0"/>
                  <a:t>1 </a:t>
                </a:r>
                <a:r>
                  <a:rPr lang="en-US" altLang="ru-RU" dirty="0"/>
                  <a:t>: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D =</a:t>
                </a:r>
                <a:r>
                  <a:rPr lang="en-US" altLang="ru-RU" dirty="0"/>
                  <a:t> 6 : 1, </a:t>
                </a:r>
                <a:r>
                  <a:rPr lang="ru-RU" altLang="ru-RU" dirty="0"/>
                  <a:t>следовательно, </a:t>
                </a:r>
                <a:r>
                  <a:rPr lang="en-US" altLang="ru-RU" i="1" dirty="0"/>
                  <a:t>CA’ </a:t>
                </a:r>
                <a:r>
                  <a:rPr lang="en-US" altLang="ru-RU" dirty="0"/>
                  <a:t>:</a:t>
                </a:r>
                <a:r>
                  <a:rPr lang="en-US" altLang="ru-RU" i="1" dirty="0"/>
                  <a:t>A’C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= 6:1. </a:t>
                </a:r>
                <a:r>
                  <a:rPr lang="ru-RU" altLang="ru-RU" dirty="0"/>
                  <a:t>Значит, площадь треугольника </a:t>
                </a:r>
                <a:r>
                  <a:rPr lang="en-US" altLang="ru-RU" i="1" dirty="0"/>
                  <a:t>CA’A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dirty="0"/>
                  <a:t> площади треугольника </a:t>
                </a:r>
                <a:r>
                  <a:rPr lang="en-US" altLang="ru-RU" i="1" dirty="0"/>
                  <a:t>ACC</a:t>
                </a:r>
                <a:r>
                  <a:rPr lang="en-US" altLang="ru-RU" baseline="-25000" dirty="0"/>
                  <a:t>1 </a:t>
                </a:r>
                <a:r>
                  <a:rPr lang="ru-RU" altLang="ru-RU" dirty="0"/>
                  <a:t>и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dirty="0"/>
                  <a:t>. Треугольники </a:t>
                </a:r>
                <a:r>
                  <a:rPr lang="en-US" altLang="ru-RU" i="1" dirty="0"/>
                  <a:t>AB’B</a:t>
                </a:r>
                <a:r>
                  <a:rPr lang="ru-RU" altLang="ru-RU" dirty="0"/>
                  <a:t> и</a:t>
                </a:r>
                <a:r>
                  <a:rPr lang="en-US" altLang="ru-RU" dirty="0"/>
                  <a:t> </a:t>
                </a:r>
                <a:r>
                  <a:rPr lang="en-US" altLang="ru-RU" i="1" dirty="0"/>
                  <a:t>BC’C</a:t>
                </a:r>
                <a:r>
                  <a:rPr lang="ru-RU" altLang="ru-RU" dirty="0"/>
                  <a:t> имеют такую же площадь. Следовательно, площадь треугольника </a:t>
                </a:r>
                <a:r>
                  <a:rPr lang="en-US" altLang="ru-RU" i="1" dirty="0"/>
                  <a:t>A’B’C’ </a:t>
                </a:r>
                <a:r>
                  <a:rPr lang="ru-RU" alt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dirty="0"/>
                  <a:t>.</a:t>
                </a:r>
              </a:p>
            </p:txBody>
          </p:sp>
        </mc:Choice>
        <mc:Fallback>
          <p:sp>
            <p:nvSpPr>
              <p:cNvPr id="225291" name="Text Box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B11B48E-1BE5-483D-9251-DB5776567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437112"/>
                <a:ext cx="9144000" cy="2278829"/>
              </a:xfrm>
              <a:prstGeom prst="rect">
                <a:avLst/>
              </a:prstGeom>
              <a:blipFill>
                <a:blip r:embed="rId3" cstate="print"/>
                <a:stretch>
                  <a:fillRect l="-1000" t="-2139" r="-1000" b="-2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295" name="Picture 15">
            <a:extLst>
              <a:ext uri="{FF2B5EF4-FFF2-40B4-BE49-F238E27FC236}">
                <a16:creationId xmlns:a16="http://schemas.microsoft.com/office/drawing/2014/main" xmlns="" id="{5F080CCF-CE00-4C0F-9A0F-5EE71CE2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240360" cy="282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9457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0" y="718306"/>
                <a:ext cx="9143999" cy="1880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i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Отношением</a:t>
                </a:r>
                <a:r>
                  <a:rPr lang="ru-RU" b="1" i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ru-RU" dirty="0"/>
                  <a:t>двух отрезков </a:t>
                </a:r>
                <a:r>
                  <a:rPr lang="en-US" i="1" dirty="0"/>
                  <a:t>AB</a:t>
                </a:r>
                <a:r>
                  <a:rPr lang="ru-RU" dirty="0"/>
                  <a:t> и </a:t>
                </a:r>
                <a:r>
                  <a:rPr lang="en-US" i="1" dirty="0"/>
                  <a:t>CD</a:t>
                </a:r>
                <a:r>
                  <a:rPr lang="ru-RU" dirty="0"/>
                  <a:t> называется длина отрезка </a:t>
                </a:r>
                <a:r>
                  <a:rPr lang="en-US" i="1" dirty="0"/>
                  <a:t>CD</a:t>
                </a:r>
                <a:r>
                  <a:rPr lang="ru-RU" dirty="0"/>
                  <a:t>, если за единичный отрезок принят отрезок </a:t>
                </a:r>
                <a:r>
                  <a:rPr lang="en-US" i="1" dirty="0"/>
                  <a:t>AB</a:t>
                </a:r>
                <a:r>
                  <a:rPr lang="ru-RU" dirty="0"/>
                  <a:t>. </a:t>
                </a:r>
              </a:p>
              <a:p>
                <a:pPr algn="just"/>
                <a:r>
                  <a:rPr lang="ru-RU" dirty="0"/>
                  <a:t>	Таким образом, отношение</a:t>
                </a:r>
                <a:r>
                  <a:rPr lang="ru-RU" b="1" i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ru-RU" dirty="0"/>
                  <a:t> есть число, показывающее, сколько раз отрезок </a:t>
                </a:r>
                <a:r>
                  <a:rPr lang="en-US" i="1" dirty="0"/>
                  <a:t>AB</a:t>
                </a:r>
                <a:r>
                  <a:rPr lang="ru-RU" dirty="0"/>
                  <a:t> и его части укладываются в отрезке </a:t>
                </a:r>
                <a:r>
                  <a:rPr lang="en-US" i="1" dirty="0"/>
                  <a:t>CD</a:t>
                </a:r>
                <a:r>
                  <a:rPr lang="ru-RU" dirty="0"/>
                  <a:t>. </a:t>
                </a: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8306"/>
                <a:ext cx="9143999" cy="1880258"/>
              </a:xfrm>
              <a:prstGeom prst="rect">
                <a:avLst/>
              </a:prstGeom>
              <a:blipFill>
                <a:blip r:embed="rId3" cstate="print"/>
                <a:stretch>
                  <a:fillRect l="-1000" r="-1000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9624" y="2596168"/>
                <a:ext cx="9144000" cy="1355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Теорема.</a:t>
                </a:r>
                <a:r>
                  <a:rPr lang="ru-RU" b="1" dirty="0"/>
                  <a:t> </a:t>
                </a:r>
                <a:r>
                  <a:rPr lang="ru-RU" dirty="0"/>
                  <a:t>(О пропорциональных отрезках.) Параллельные прямые, пересекающие стороны угла, отсекают от сторон угла пропорциональные отрезки,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𝐴𝐸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endParaRPr lang="ru-RU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" y="2596168"/>
                <a:ext cx="9144000" cy="1355628"/>
              </a:xfrm>
              <a:prstGeom prst="rect">
                <a:avLst/>
              </a:prstGeom>
              <a:blipFill>
                <a:blip r:embed="rId4" cstate="print"/>
                <a:stretch>
                  <a:fillRect l="-1067" t="-3604" r="-1000" b="-3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4077072"/>
            <a:ext cx="4865352" cy="2520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7A17F5-6B2C-6F36-F0A0-6E800E763180}"/>
              </a:ext>
            </a:extLst>
          </p:cNvPr>
          <p:cNvSpPr txBox="1"/>
          <p:nvPr/>
        </p:nvSpPr>
        <p:spPr>
          <a:xfrm>
            <a:off x="9625" y="18223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Теорема о пропорциональных отрезках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630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282946" cy="25842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9624" y="188640"/>
                <a:ext cx="9144000" cy="2832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Доказательство.</a:t>
                </a:r>
                <a:r>
                  <a:rPr lang="ru-RU" b="1" dirty="0"/>
                  <a:t> </a:t>
                </a:r>
                <a:r>
                  <a:rPr lang="ru-RU" dirty="0"/>
                  <a:t>Прямые, параллельные </a:t>
                </a:r>
                <a:r>
                  <a:rPr lang="ru-RU" i="1" dirty="0"/>
                  <a:t>ВD</a:t>
                </a:r>
                <a:r>
                  <a:rPr lang="ru-RU" dirty="0"/>
                  <a:t>, переводят равные отрезки на прямой </a:t>
                </a:r>
                <a:r>
                  <a:rPr lang="ru-RU" i="1" dirty="0"/>
                  <a:t>АC</a:t>
                </a:r>
                <a:r>
                  <a:rPr lang="ru-RU" dirty="0"/>
                  <a:t> в равные отрезки на прямой </a:t>
                </a:r>
                <a:r>
                  <a:rPr lang="ru-RU" i="1" dirty="0"/>
                  <a:t>АE</a:t>
                </a:r>
                <a:r>
                  <a:rPr lang="ru-RU" dirty="0"/>
                  <a:t>. Отрезку </a:t>
                </a:r>
                <a:r>
                  <a:rPr lang="ru-RU" i="1" dirty="0"/>
                  <a:t>АB</a:t>
                </a:r>
                <a:r>
                  <a:rPr lang="ru-RU" dirty="0"/>
                  <a:t> соответствует отрезок </a:t>
                </a:r>
                <a:r>
                  <a:rPr lang="ru-RU" i="1" dirty="0"/>
                  <a:t>АD</a:t>
                </a:r>
                <a:r>
                  <a:rPr lang="ru-RU" dirty="0"/>
                  <a:t>. Одной десятой части отрезка </a:t>
                </a:r>
                <a:r>
                  <a:rPr lang="ru-RU" i="1" dirty="0"/>
                  <a:t>АB</a:t>
                </a:r>
                <a:r>
                  <a:rPr lang="ru-RU" dirty="0"/>
                  <a:t> соответствует одна десятая часть отрезка </a:t>
                </a:r>
                <a:r>
                  <a:rPr lang="ru-RU" i="1" dirty="0"/>
                  <a:t>AD</a:t>
                </a:r>
                <a:r>
                  <a:rPr lang="ru-RU" dirty="0"/>
                  <a:t> и т. д. Таким образом, если отрезок </a:t>
                </a:r>
                <a:r>
                  <a:rPr lang="ru-RU" i="1" dirty="0"/>
                  <a:t>АB</a:t>
                </a:r>
                <a:r>
                  <a:rPr lang="ru-RU" dirty="0"/>
                  <a:t> и его части укладываются в отрезке </a:t>
                </a:r>
                <a:r>
                  <a:rPr lang="ru-RU" i="1" dirty="0"/>
                  <a:t>АC k</a:t>
                </a:r>
                <a:r>
                  <a:rPr lang="ru-RU" dirty="0"/>
                  <a:t> раз, то отрезок </a:t>
                </a:r>
                <a:r>
                  <a:rPr lang="ru-RU" i="1" dirty="0"/>
                  <a:t>AD</a:t>
                </a:r>
                <a:r>
                  <a:rPr lang="ru-RU" dirty="0"/>
                  <a:t> и его части будут укладываться в отрезке </a:t>
                </a:r>
                <a:r>
                  <a:rPr lang="ru-RU" i="1" dirty="0"/>
                  <a:t>АE</a:t>
                </a:r>
                <a:r>
                  <a:rPr lang="ru-RU" dirty="0"/>
                  <a:t> также </a:t>
                </a:r>
                <a:r>
                  <a:rPr lang="ru-RU" i="1" dirty="0"/>
                  <a:t>k</a:t>
                </a:r>
                <a:r>
                  <a:rPr lang="ru-RU" dirty="0"/>
                  <a:t> раз, т. е.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𝐴𝐸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𝑘</m:t>
                    </m:r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" y="188640"/>
                <a:ext cx="9144000" cy="2832955"/>
              </a:xfrm>
              <a:prstGeom prst="rect">
                <a:avLst/>
              </a:prstGeom>
              <a:blipFill>
                <a:blip r:embed="rId4" cstate="print"/>
                <a:stretch>
                  <a:fillRect l="-1067" t="-1720" r="-1000" b="-10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8384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9624" y="0"/>
                <a:ext cx="9144000" cy="1355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Следствие.</a:t>
                </a:r>
                <a:r>
                  <a:rPr lang="ru-RU" b="1" dirty="0"/>
                  <a:t> </a:t>
                </a:r>
                <a:r>
                  <a:rPr lang="ru-RU" dirty="0"/>
                  <a:t>Если параллельные прямые пересекают стороны угла с вершиной </a:t>
                </a:r>
                <a:r>
                  <a:rPr lang="en-US" i="1" dirty="0"/>
                  <a:t>A </a:t>
                </a:r>
                <a:r>
                  <a:rPr lang="ru-RU" dirty="0"/>
                  <a:t>соответственно в точках </a:t>
                </a:r>
                <a:r>
                  <a:rPr lang="en-US" i="1" dirty="0"/>
                  <a:t>B</a:t>
                </a:r>
                <a:r>
                  <a:rPr lang="ru-RU" dirty="0"/>
                  <a:t>,</a:t>
                </a:r>
                <a:r>
                  <a:rPr lang="en-US" dirty="0"/>
                  <a:t> </a:t>
                </a:r>
                <a:r>
                  <a:rPr lang="en-US" i="1" dirty="0"/>
                  <a:t>C</a:t>
                </a:r>
                <a:r>
                  <a:rPr lang="en-US" dirty="0"/>
                  <a:t> </a:t>
                </a:r>
                <a:r>
                  <a:rPr lang="ru-RU" dirty="0"/>
                  <a:t>и </a:t>
                </a:r>
                <a:r>
                  <a:rPr lang="en-US" i="1" dirty="0"/>
                  <a:t>D</a:t>
                </a:r>
                <a:r>
                  <a:rPr lang="en-US" dirty="0"/>
                  <a:t>, </a:t>
                </a:r>
                <a:r>
                  <a:rPr lang="en-US" i="1" dirty="0"/>
                  <a:t>E</a:t>
                </a:r>
                <a:r>
                  <a:rPr lang="en-US" dirty="0"/>
                  <a:t>, </a:t>
                </a:r>
                <a:r>
                  <a:rPr lang="ru-RU" dirty="0"/>
                  <a:t>то имеет место равенство 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endParaRPr lang="ru-RU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" y="0"/>
                <a:ext cx="9144000" cy="1355628"/>
              </a:xfrm>
              <a:prstGeom prst="rect">
                <a:avLst/>
              </a:prstGeom>
              <a:blipFill>
                <a:blip r:embed="rId3" cstate="print"/>
                <a:stretch>
                  <a:fillRect l="-1067" t="-3604" r="-1000" b="-3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0" y="4082290"/>
                <a:ext cx="9134377" cy="1724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Доказательство.</a:t>
                </a:r>
                <a:r>
                  <a:rPr lang="ru-RU" b="1" dirty="0"/>
                  <a:t> </a:t>
                </a:r>
                <a:r>
                  <a:rPr lang="ru-RU" dirty="0"/>
                  <a:t>Заметим, что в этом случае имеют место равенства</a:t>
                </a:r>
                <a:r>
                  <a:rPr lang="en-US" dirty="0"/>
                  <a:t> </a:t>
                </a:r>
                <a:r>
                  <a:rPr lang="en-US" i="1" dirty="0"/>
                  <a:t>AC = AB + BC </a:t>
                </a:r>
                <a:r>
                  <a:rPr lang="ru-RU" dirty="0"/>
                  <a:t>и </a:t>
                </a:r>
                <a:r>
                  <a:rPr lang="en-US" i="1" dirty="0"/>
                  <a:t>AE = AD + DE</a:t>
                </a:r>
                <a:r>
                  <a:rPr lang="en-US" dirty="0"/>
                  <a:t>.</a:t>
                </a:r>
                <a:r>
                  <a:rPr lang="ru-RU" dirty="0"/>
                  <a:t> Подставляя их в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𝐴𝐸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получим равенство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ru-RU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𝐷𝐸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из которого вытекает и требуемое равенство. </a:t>
                </a: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82290"/>
                <a:ext cx="9134377" cy="1724959"/>
              </a:xfrm>
              <a:prstGeom prst="rect">
                <a:avLst/>
              </a:prstGeom>
              <a:blipFill>
                <a:blip r:embed="rId4" cstate="print"/>
                <a:stretch>
                  <a:fillRect l="-1001" t="-2827" r="-1001" b="-74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1346996"/>
            <a:ext cx="4587331" cy="2376264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2083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0" y="245368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Теорема. </a:t>
            </a:r>
            <a:r>
              <a:rPr lang="ru-RU" sz="2800" dirty="0"/>
              <a:t>Б</a:t>
            </a:r>
            <a:r>
              <a:rPr lang="ru-RU" sz="2800" dirty="0">
                <a:cs typeface="Times New Roman" pitchFamily="18" charset="0"/>
              </a:rPr>
              <a:t>иссектриса угла треугольника делит противолежащую сторону на части, пропорциональные прилежащим сторонам</a:t>
            </a:r>
            <a:r>
              <a:rPr lang="ru-RU" sz="2800" dirty="0"/>
              <a:t>, т. е. </a:t>
            </a:r>
            <a:r>
              <a:rPr lang="ru-RU" sz="2800" dirty="0">
                <a:cs typeface="Times New Roman" pitchFamily="18" charset="0"/>
              </a:rPr>
              <a:t>если </a:t>
            </a:r>
            <a:r>
              <a:rPr lang="ru-RU" sz="2800" i="1" dirty="0">
                <a:cs typeface="Times New Roman" pitchFamily="18" charset="0"/>
              </a:rPr>
              <a:t>CD</a:t>
            </a:r>
            <a:r>
              <a:rPr lang="ru-RU" sz="2800" dirty="0">
                <a:cs typeface="Times New Roman" pitchFamily="18" charset="0"/>
              </a:rPr>
              <a:t> – биссектриса треугольника </a:t>
            </a:r>
            <a:r>
              <a:rPr lang="ru-RU" sz="2800" i="1" dirty="0">
                <a:cs typeface="Times New Roman" pitchFamily="18" charset="0"/>
              </a:rPr>
              <a:t>ABC</a:t>
            </a:r>
            <a:r>
              <a:rPr lang="ru-RU" sz="2800" dirty="0">
                <a:cs typeface="Times New Roman" pitchFamily="18" charset="0"/>
              </a:rPr>
              <a:t>, то </a:t>
            </a:r>
            <a:r>
              <a:rPr lang="ru-RU" sz="2800" i="1" dirty="0">
                <a:cs typeface="Times New Roman" pitchFamily="18" charset="0"/>
              </a:rPr>
              <a:t>AD</a:t>
            </a:r>
            <a:r>
              <a:rPr lang="ru-RU" sz="2800" dirty="0">
                <a:cs typeface="Times New Roman" pitchFamily="18" charset="0"/>
              </a:rPr>
              <a:t> : </a:t>
            </a:r>
            <a:r>
              <a:rPr lang="ru-RU" sz="2800" i="1" dirty="0">
                <a:cs typeface="Times New Roman" pitchFamily="18" charset="0"/>
              </a:rPr>
              <a:t>DB = AC</a:t>
            </a:r>
            <a:r>
              <a:rPr lang="ru-RU" sz="2800" dirty="0">
                <a:cs typeface="Times New Roman" pitchFamily="18" charset="0"/>
              </a:rPr>
              <a:t> : </a:t>
            </a:r>
            <a:r>
              <a:rPr lang="ru-RU" sz="2800" i="1" dirty="0">
                <a:cs typeface="Times New Roman" pitchFamily="18" charset="0"/>
              </a:rPr>
              <a:t>BC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2800" dirty="0"/>
              <a:t>  </a:t>
            </a:r>
          </a:p>
        </p:txBody>
      </p:sp>
      <p:pic>
        <p:nvPicPr>
          <p:cNvPr id="4608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4521997" cy="251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7192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0806" name="Text Box 6"/>
              <p:cNvSpPr txBox="1">
                <a:spLocks noChangeArrowheads="1"/>
              </p:cNvSpPr>
              <p:nvPr/>
            </p:nvSpPr>
            <p:spPr bwMode="auto">
              <a:xfrm>
                <a:off x="0" y="332656"/>
                <a:ext cx="9144000" cy="2465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Доказательство: </a:t>
                </a:r>
                <a:r>
                  <a:rPr lang="ru-RU" dirty="0"/>
                  <a:t>Пусть </a:t>
                </a:r>
                <a:r>
                  <a:rPr lang="en-US" i="1" dirty="0"/>
                  <a:t>CD </a:t>
                </a:r>
                <a:r>
                  <a:rPr lang="ru-RU" dirty="0"/>
                  <a:t>– биссектриса треугольника </a:t>
                </a:r>
                <a:r>
                  <a:rPr lang="en-US" i="1" dirty="0"/>
                  <a:t>ABC</a:t>
                </a:r>
                <a:r>
                  <a:rPr lang="en-US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Через точку </a:t>
                </a:r>
                <a:r>
                  <a:rPr lang="en-US" i="1" dirty="0"/>
                  <a:t>B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CD</a:t>
                </a:r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/>
                  <a:t>Обозначим </a:t>
                </a:r>
                <a:r>
                  <a:rPr lang="en-US" i="1" dirty="0"/>
                  <a:t>E </a:t>
                </a:r>
                <a:r>
                  <a:rPr lang="ru-RU" dirty="0"/>
                  <a:t>её точку пересечения с прямой </a:t>
                </a:r>
                <a:r>
                  <a:rPr lang="en-US" i="1" dirty="0"/>
                  <a:t>AC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𝐶𝐵𝐸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𝐵𝐶𝐷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𝐴𝐶𝐷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𝐶𝐸𝐵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треугольник </a:t>
                </a:r>
                <a:r>
                  <a:rPr lang="en-US" i="1" dirty="0"/>
                  <a:t>BEC </a:t>
                </a:r>
                <a:r>
                  <a:rPr lang="ru-RU" dirty="0"/>
                  <a:t>равнобедренный, </a:t>
                </a:r>
                <a:r>
                  <a:rPr lang="en-US" i="1" dirty="0"/>
                  <a:t>BC = EC</a:t>
                </a:r>
                <a:r>
                  <a:rPr lang="en-US" dirty="0"/>
                  <a:t>. </a:t>
                </a:r>
                <a:r>
                  <a:rPr lang="ru-RU" dirty="0"/>
                  <a:t>По теореме о пропорциональных отрезках, имеем: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𝐶𝐸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,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6080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2656"/>
                <a:ext cx="9144000" cy="24659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00" t="-1980" r="-1000" b="-14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140968"/>
            <a:ext cx="4223767" cy="3207628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8191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Text Box 3"/>
          <p:cNvSpPr txBox="1">
            <a:spLocks noChangeArrowheads="1"/>
          </p:cNvSpPr>
          <p:nvPr/>
        </p:nvSpPr>
        <p:spPr bwMode="auto">
          <a:xfrm>
            <a:off x="0" y="0"/>
            <a:ext cx="9067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Теорема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(обратная). </a:t>
            </a:r>
            <a:r>
              <a:rPr lang="ru-RU" sz="2800" dirty="0"/>
              <a:t>Е</a:t>
            </a:r>
            <a:r>
              <a:rPr lang="ru-RU" sz="2800" dirty="0">
                <a:cs typeface="Times New Roman" pitchFamily="18" charset="0"/>
              </a:rPr>
              <a:t>сли луч, проведенный из</a:t>
            </a:r>
            <a:r>
              <a:rPr lang="ru-RU" sz="2800" dirty="0"/>
              <a:t> </a:t>
            </a:r>
            <a:r>
              <a:rPr lang="ru-RU" sz="2800" dirty="0">
                <a:cs typeface="Times New Roman" pitchFamily="18" charset="0"/>
              </a:rPr>
              <a:t>вершины угла треугольника, делит противоположную сторону на части, пропорциональные сторонам треугольника, прилежащим к лучу, то этот луч является биссектрисой угла треугольника.</a:t>
            </a:r>
            <a:r>
              <a:rPr lang="ru-RU" sz="2800" dirty="0"/>
              <a:t> </a:t>
            </a:r>
          </a:p>
        </p:txBody>
      </p:sp>
      <p:pic>
        <p:nvPicPr>
          <p:cNvPr id="4628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54474"/>
            <a:ext cx="427198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2854" name="Text Box 6"/>
              <p:cNvSpPr txBox="1">
                <a:spLocks noChangeArrowheads="1"/>
              </p:cNvSpPr>
              <p:nvPr/>
            </p:nvSpPr>
            <p:spPr bwMode="auto">
              <a:xfrm>
                <a:off x="38100" y="4657949"/>
                <a:ext cx="9067800" cy="2145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Доказательство: </a:t>
                </a:r>
                <a:r>
                  <a:rPr lang="ru-RU" dirty="0">
                    <a:cs typeface="Times New Roman" pitchFamily="18" charset="0"/>
                  </a:rPr>
                  <a:t>Пусть для луча </a:t>
                </a:r>
                <a:r>
                  <a:rPr lang="en-US" i="1" dirty="0">
                    <a:cs typeface="Times New Roman" pitchFamily="18" charset="0"/>
                  </a:rPr>
                  <a:t>CD </a:t>
                </a:r>
                <a:r>
                  <a:rPr lang="ru-RU" dirty="0">
                    <a:cs typeface="Times New Roman" pitchFamily="18" charset="0"/>
                  </a:rPr>
                  <a:t>выполняется равенство </a:t>
                </a:r>
                <a:r>
                  <a:rPr lang="ru-RU" i="1" dirty="0">
                    <a:cs typeface="Times New Roman" pitchFamily="18" charset="0"/>
                  </a:rPr>
                  <a:t>AD</a:t>
                </a:r>
                <a:r>
                  <a:rPr lang="ru-RU" dirty="0">
                    <a:cs typeface="Times New Roman" pitchFamily="18" charset="0"/>
                  </a:rPr>
                  <a:t> : </a:t>
                </a:r>
                <a:r>
                  <a:rPr lang="ru-RU" i="1" dirty="0">
                    <a:cs typeface="Times New Roman" pitchFamily="18" charset="0"/>
                  </a:rPr>
                  <a:t>DB = AC</a:t>
                </a:r>
                <a:r>
                  <a:rPr lang="ru-RU" dirty="0">
                    <a:cs typeface="Times New Roman" pitchFamily="18" charset="0"/>
                  </a:rPr>
                  <a:t> : </a:t>
                </a:r>
                <a:r>
                  <a:rPr lang="ru-RU" i="1" dirty="0">
                    <a:cs typeface="Times New Roman" pitchFamily="18" charset="0"/>
                  </a:rPr>
                  <a:t>BC</a:t>
                </a:r>
                <a:r>
                  <a:rPr lang="ru-RU" dirty="0">
                    <a:cs typeface="Times New Roman" pitchFamily="18" charset="0"/>
                  </a:rPr>
                  <a:t>. Проведем биссектрису </a:t>
                </a:r>
                <a:r>
                  <a:rPr lang="en-US" i="1" dirty="0">
                    <a:cs typeface="Times New Roman" pitchFamily="18" charset="0"/>
                  </a:rPr>
                  <a:t>CD’</a:t>
                </a:r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Для точек </a:t>
                </a:r>
                <a:r>
                  <a:rPr lang="en-US" i="1" dirty="0">
                    <a:cs typeface="Times New Roman" pitchFamily="18" charset="0"/>
                  </a:rPr>
                  <a:t>D </a:t>
                </a:r>
                <a:r>
                  <a:rPr lang="ru-RU" dirty="0">
                    <a:cs typeface="Times New Roman" pitchFamily="18" charset="0"/>
                  </a:rPr>
                  <a:t>и </a:t>
                </a:r>
                <a:r>
                  <a:rPr lang="en-US" i="1" dirty="0">
                    <a:cs typeface="Times New Roman" pitchFamily="18" charset="0"/>
                  </a:rPr>
                  <a:t>D’ </a:t>
                </a:r>
                <a:r>
                  <a:rPr lang="ru-RU" dirty="0">
                    <a:cs typeface="Times New Roman" pitchFamily="18" charset="0"/>
                  </a:rPr>
                  <a:t>будут выполняться равенства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ru-RU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Из этого следует, что точки </a:t>
                </a:r>
                <a:r>
                  <a:rPr lang="en-US" i="1" dirty="0">
                    <a:cs typeface="Times New Roman" pitchFamily="18" charset="0"/>
                  </a:rPr>
                  <a:t>D </a:t>
                </a:r>
                <a:r>
                  <a:rPr lang="ru-RU" dirty="0">
                    <a:cs typeface="Times New Roman" pitchFamily="18" charset="0"/>
                  </a:rPr>
                  <a:t>и </a:t>
                </a:r>
                <a:r>
                  <a:rPr lang="en-US" i="1" dirty="0">
                    <a:cs typeface="Times New Roman" pitchFamily="18" charset="0"/>
                  </a:rPr>
                  <a:t>D’ </a:t>
                </a:r>
                <a:r>
                  <a:rPr lang="ru-RU" dirty="0">
                    <a:cs typeface="Times New Roman" pitchFamily="18" charset="0"/>
                  </a:rPr>
                  <a:t>совпадают, т. е. луч </a:t>
                </a:r>
                <a:r>
                  <a:rPr lang="en-US" i="1" dirty="0">
                    <a:cs typeface="Times New Roman" pitchFamily="18" charset="0"/>
                  </a:rPr>
                  <a:t>CD </a:t>
                </a:r>
                <a:r>
                  <a:rPr lang="ru-RU" dirty="0">
                    <a:cs typeface="Times New Roman" pitchFamily="18" charset="0"/>
                  </a:rPr>
                  <a:t>является биссектрисой угла </a:t>
                </a:r>
                <a:r>
                  <a:rPr lang="en-US" i="1" dirty="0">
                    <a:cs typeface="Times New Roman" pitchFamily="18" charset="0"/>
                  </a:rPr>
                  <a:t>C </a:t>
                </a:r>
                <a:r>
                  <a:rPr lang="ru-RU" dirty="0">
                    <a:cs typeface="Times New Roman" pitchFamily="18" charset="0"/>
                  </a:rPr>
                  <a:t>треугольника </a:t>
                </a:r>
                <a:r>
                  <a:rPr lang="en-US" i="1" dirty="0">
                    <a:cs typeface="Times New Roman" pitchFamily="18" charset="0"/>
                  </a:rPr>
                  <a:t>ABC</a:t>
                </a:r>
                <a:r>
                  <a:rPr lang="ru-RU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6285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" y="4657949"/>
                <a:ext cx="9067800" cy="2145844"/>
              </a:xfrm>
              <a:prstGeom prst="rect">
                <a:avLst/>
              </a:prstGeom>
              <a:blipFill>
                <a:blip r:embed="rId4" cstate="print"/>
                <a:stretch>
                  <a:fillRect l="-1008" t="-2273" r="-1008" b="-56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72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4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48126" y="260648"/>
                <a:ext cx="9144000" cy="1999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Теорема</a:t>
                </a:r>
                <a:r>
                  <a:rPr lang="ru-RU" sz="2800" dirty="0"/>
                  <a:t>. Биссектриса </a:t>
                </a:r>
                <a:r>
                  <a:rPr lang="en-US" sz="2800" i="1" dirty="0"/>
                  <a:t>CD </a:t>
                </a:r>
                <a:r>
                  <a:rPr lang="ru-RU" sz="2800" dirty="0"/>
                  <a:t>внешнего угла </a:t>
                </a:r>
                <a:r>
                  <a:rPr lang="en-US" sz="2800" i="1" dirty="0"/>
                  <a:t>C </a:t>
                </a:r>
                <a:r>
                  <a:rPr lang="ru-RU" sz="2800" dirty="0"/>
                  <a:t>треугольника </a:t>
                </a:r>
                <a:r>
                  <a:rPr lang="en-US" sz="2800" i="1" dirty="0"/>
                  <a:t>ABC </a:t>
                </a:r>
                <a:r>
                  <a:rPr lang="ru-RU" sz="2800" dirty="0"/>
                  <a:t>делит продолжение противоположной стороны </a:t>
                </a:r>
                <a:r>
                  <a:rPr lang="en-US" sz="2800" i="1" dirty="0"/>
                  <a:t>AB </a:t>
                </a:r>
                <a:r>
                  <a:rPr lang="ru-RU" sz="2800" dirty="0"/>
                  <a:t>на части, пропорциональные прилежащим сторонам</a:t>
                </a:r>
                <a:r>
                  <a:rPr lang="en-US" sz="2800" dirty="0"/>
                  <a:t>, </a:t>
                </a:r>
                <a:r>
                  <a:rPr lang="ru-RU" sz="2800" dirty="0"/>
                  <a:t>т.е. выполняется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ru-RU" sz="2800" dirty="0"/>
                  <a:t>.</a:t>
                </a:r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" y="260648"/>
                <a:ext cx="9144000" cy="1999778"/>
              </a:xfrm>
              <a:prstGeom prst="rect">
                <a:avLst/>
              </a:prstGeom>
              <a:blipFill>
                <a:blip r:embed="rId3" cstate="print"/>
                <a:stretch>
                  <a:fillRect l="-1400" t="-3354" r="-1333" b="-2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4656" y="2852936"/>
            <a:ext cx="555468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5066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0" y="0"/>
                <a:ext cx="9144000" cy="2465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Доказательство.</a:t>
                </a:r>
                <a:r>
                  <a:rPr lang="ru-RU" dirty="0"/>
                  <a:t> Через точку </a:t>
                </a:r>
                <a:r>
                  <a:rPr lang="en-US" i="1" dirty="0"/>
                  <a:t>B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CD</a:t>
                </a:r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/>
                  <a:t>Обозначим </a:t>
                </a:r>
                <a:r>
                  <a:rPr lang="en-US" i="1" dirty="0"/>
                  <a:t>E </a:t>
                </a:r>
                <a:r>
                  <a:rPr lang="ru-RU" dirty="0"/>
                  <a:t>её точку пересечения с прямой </a:t>
                </a:r>
                <a:r>
                  <a:rPr lang="en-US" i="1" dirty="0"/>
                  <a:t>AC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𝐶𝐵𝐸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𝐵𝐶𝐷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𝐹𝐶𝐷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𝐶𝐸𝐵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треугольник </a:t>
                </a:r>
                <a:r>
                  <a:rPr lang="en-US" i="1" dirty="0"/>
                  <a:t>BEC </a:t>
                </a:r>
                <a:r>
                  <a:rPr lang="ru-RU" dirty="0"/>
                  <a:t>равнобедренный, </a:t>
                </a:r>
                <a:r>
                  <a:rPr lang="en-US" i="1" dirty="0"/>
                  <a:t>BC = EC</a:t>
                </a:r>
                <a:r>
                  <a:rPr lang="en-US" dirty="0"/>
                  <a:t>. </a:t>
                </a:r>
                <a:r>
                  <a:rPr lang="ru-RU" dirty="0"/>
                  <a:t>По теореме о пропорциональных отрезках, имеем: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𝐵𝐷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𝐸𝐶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𝐵𝐷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.	</a:t>
                </a: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24659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00" t="-1975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708920"/>
            <a:ext cx="5015298" cy="3534304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0561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" y="90872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/>
              <a:t>1.</a:t>
            </a: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dirty="0"/>
              <a:t>В треугольнике </a:t>
            </a:r>
            <a:r>
              <a:rPr lang="en-US" i="1" dirty="0"/>
              <a:t>ABC AC = </a:t>
            </a:r>
            <a:r>
              <a:rPr lang="en-US" dirty="0"/>
              <a:t>10, </a:t>
            </a:r>
            <a:r>
              <a:rPr lang="en-US" i="1" dirty="0"/>
              <a:t>AB = </a:t>
            </a:r>
            <a:r>
              <a:rPr lang="en-US" dirty="0"/>
              <a:t>8, </a:t>
            </a:r>
            <a:r>
              <a:rPr lang="en-US" i="1" dirty="0"/>
              <a:t>BC = </a:t>
            </a:r>
            <a:r>
              <a:rPr lang="en-US" dirty="0"/>
              <a:t>6</a:t>
            </a:r>
            <a:r>
              <a:rPr lang="ru-RU" dirty="0"/>
              <a:t>,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 – </a:t>
            </a:r>
            <a:r>
              <a:rPr lang="ru-RU" dirty="0"/>
              <a:t>биссектрисы.</a:t>
            </a:r>
            <a:r>
              <a:rPr lang="en-US" dirty="0"/>
              <a:t> </a:t>
            </a:r>
            <a:r>
              <a:rPr lang="ru-RU" dirty="0"/>
              <a:t>Найдите биссектрису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916832"/>
            <a:ext cx="4629087" cy="36724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9866B2-3D08-C6E7-430F-53333729318A}"/>
                  </a:ext>
                </a:extLst>
              </p:cNvPr>
              <p:cNvSpPr txBox="1"/>
              <p:nvPr/>
            </p:nvSpPr>
            <p:spPr>
              <a:xfrm>
                <a:off x="539552" y="5678194"/>
                <a:ext cx="5040560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9866B2-3D08-C6E7-430F-533337293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678194"/>
                <a:ext cx="5040560" cy="513602"/>
              </a:xfrm>
              <a:prstGeom prst="rect">
                <a:avLst/>
              </a:prstGeom>
              <a:blipFill>
                <a:blip r:embed="rId4" cstate="print"/>
                <a:stretch>
                  <a:fillRect l="-1937" t="-1176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5DC79D61-EC54-F53B-F3DD-3E53A3313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1691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3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00" y="766109"/>
            <a:ext cx="4483802" cy="106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1601" y="764704"/>
            <a:ext cx="464239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390" y="2205577"/>
            <a:ext cx="2364283" cy="244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4980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" y="27783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en-US" dirty="0"/>
              <a:t>2</a:t>
            </a:r>
            <a:r>
              <a:rPr lang="ru-RU" dirty="0"/>
              <a:t>.</a:t>
            </a: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dirty="0"/>
              <a:t>В треугольнике </a:t>
            </a:r>
            <a:r>
              <a:rPr lang="en-US" i="1" dirty="0"/>
              <a:t>ABC AC = </a:t>
            </a:r>
            <a:r>
              <a:rPr lang="en-US" dirty="0"/>
              <a:t>10, </a:t>
            </a:r>
            <a:r>
              <a:rPr lang="en-US" i="1" dirty="0"/>
              <a:t>AB = </a:t>
            </a:r>
            <a:r>
              <a:rPr lang="en-US" dirty="0"/>
              <a:t>8, </a:t>
            </a:r>
            <a:r>
              <a:rPr lang="en-US" i="1" dirty="0"/>
              <a:t>BC = </a:t>
            </a:r>
            <a:r>
              <a:rPr lang="en-US" dirty="0"/>
              <a:t>6</a:t>
            </a:r>
            <a:r>
              <a:rPr lang="ru-RU" dirty="0"/>
              <a:t>,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 – </a:t>
            </a:r>
            <a:r>
              <a:rPr lang="ru-RU" dirty="0"/>
              <a:t>биссектрисы.</a:t>
            </a:r>
            <a:r>
              <a:rPr lang="en-US" dirty="0"/>
              <a:t> </a:t>
            </a:r>
            <a:r>
              <a:rPr lang="ru-RU" dirty="0"/>
              <a:t>Найдите</a:t>
            </a:r>
            <a:r>
              <a:rPr lang="en-US" dirty="0"/>
              <a:t> </a:t>
            </a:r>
            <a:r>
              <a:rPr lang="ru-RU" dirty="0"/>
              <a:t>площадь треугольника </a:t>
            </a:r>
            <a:r>
              <a:rPr lang="en-US" i="1" dirty="0"/>
              <a:t>ACC</a:t>
            </a:r>
            <a:r>
              <a:rPr lang="en-US" baseline="-25000" dirty="0"/>
              <a:t>1</a:t>
            </a:r>
            <a:r>
              <a:rPr lang="en-US" dirty="0"/>
              <a:t>.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678760"/>
            <a:ext cx="4310855" cy="34199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9866B2-3D08-C6E7-430F-53333729318A}"/>
                  </a:ext>
                </a:extLst>
              </p:cNvPr>
              <p:cNvSpPr txBox="1"/>
              <p:nvPr/>
            </p:nvSpPr>
            <p:spPr>
              <a:xfrm>
                <a:off x="539552" y="5678194"/>
                <a:ext cx="5040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15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9866B2-3D08-C6E7-430F-533337293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678194"/>
                <a:ext cx="5040560" cy="461665"/>
              </a:xfrm>
              <a:prstGeom prst="rect">
                <a:avLst/>
              </a:prstGeom>
              <a:blipFill>
                <a:blip r:embed="rId4" cstate="print"/>
                <a:stretch>
                  <a:fillRect l="-1937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01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9625" y="599513"/>
                <a:ext cx="91440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/>
                  <a:t>3</a:t>
                </a:r>
                <a:r>
                  <a:rPr lang="ru-RU" dirty="0"/>
                  <a:t>.</a:t>
                </a:r>
                <a:r>
                  <a:rPr lang="ru-RU" dirty="0">
                    <a:solidFill>
                      <a:srgbClr val="FF0000"/>
                    </a:solidFill>
                  </a:rPr>
                  <a:t>  </a:t>
                </a:r>
                <a:r>
                  <a:rPr lang="ru-RU" dirty="0"/>
                  <a:t>В треугольнике </a:t>
                </a:r>
                <a:r>
                  <a:rPr lang="en-US" i="1" dirty="0"/>
                  <a:t>ABC AB = c</a:t>
                </a:r>
                <a:r>
                  <a:rPr lang="en-US" dirty="0"/>
                  <a:t>, </a:t>
                </a:r>
                <a:r>
                  <a:rPr lang="en-US" i="1" dirty="0"/>
                  <a:t>AC = b</a:t>
                </a:r>
                <a:r>
                  <a:rPr lang="en-US" dirty="0"/>
                  <a:t>, </a:t>
                </a:r>
                <a:r>
                  <a:rPr lang="en-US" i="1" dirty="0"/>
                  <a:t>BC = a</a:t>
                </a:r>
                <a:r>
                  <a:rPr lang="ru-RU" dirty="0"/>
                  <a:t>,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BB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 – </a:t>
                </a:r>
                <a:r>
                  <a:rPr lang="ru-RU" dirty="0"/>
                  <a:t>биссектрисы.</a:t>
                </a:r>
                <a:r>
                  <a:rPr lang="en-US" dirty="0"/>
                  <a:t> </a:t>
                </a:r>
                <a:r>
                  <a:rPr lang="ru-RU" dirty="0"/>
                  <a:t>Найдите отношение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599513"/>
                <a:ext cx="9144000" cy="1046633"/>
              </a:xfrm>
              <a:prstGeom prst="rect">
                <a:avLst/>
              </a:prstGeom>
              <a:blipFill>
                <a:blip r:embed="rId3" cstate="print"/>
                <a:stretch>
                  <a:fillRect l="-1067" t="-4651" r="-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988840"/>
            <a:ext cx="4680520" cy="3622275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8057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9625" y="116632"/>
                <a:ext cx="9144000" cy="2583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dirty="0"/>
                  <a:t>. Через точку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ru-RU" dirty="0"/>
                  <a:t>, и обозначим </a:t>
                </a:r>
                <a:r>
                  <a:rPr lang="en-US" i="1" dirty="0"/>
                  <a:t>A’ </a:t>
                </a:r>
                <a:r>
                  <a:rPr lang="ru-RU" dirty="0"/>
                  <a:t>её точку пересечения с отрезком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Пусть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i="1" dirty="0"/>
                  <a:t>A’  = bx</a:t>
                </a:r>
                <a:r>
                  <a:rPr lang="en-US" dirty="0"/>
                  <a:t>, </a:t>
                </a:r>
                <a:r>
                  <a:rPr lang="en-US" i="1" dirty="0"/>
                  <a:t>A’B = ax. </a:t>
                </a:r>
                <a:r>
                  <a:rPr lang="ru-RU" dirty="0"/>
                  <a:t>Так как</a:t>
                </a:r>
                <a:r>
                  <a:rPr lang="en-US" dirty="0"/>
                  <a:t> 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:r>
                  <a:rPr lang="en-US" i="1" dirty="0"/>
                  <a:t>CA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116632"/>
                <a:ext cx="9144000" cy="2583271"/>
              </a:xfrm>
              <a:prstGeom prst="rect">
                <a:avLst/>
              </a:prstGeom>
              <a:blipFill>
                <a:blip r:embed="rId3" cstate="print"/>
                <a:stretch>
                  <a:fillRect l="-1067" t="-1887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4471" y="2708920"/>
            <a:ext cx="4474307" cy="347406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7426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9625" y="311481"/>
                <a:ext cx="91440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/>
                  <a:t>4</a:t>
                </a:r>
                <a:r>
                  <a:rPr lang="ru-RU" dirty="0"/>
                  <a:t>.</a:t>
                </a:r>
                <a:r>
                  <a:rPr lang="ru-RU" dirty="0">
                    <a:solidFill>
                      <a:srgbClr val="FF0000"/>
                    </a:solidFill>
                  </a:rPr>
                  <a:t>  </a:t>
                </a:r>
                <a:r>
                  <a:rPr lang="ru-RU" dirty="0"/>
                  <a:t>В треугольнике </a:t>
                </a:r>
                <a:r>
                  <a:rPr lang="en-US" i="1" dirty="0"/>
                  <a:t>ABC AC = </a:t>
                </a:r>
                <a:r>
                  <a:rPr lang="en-US" dirty="0"/>
                  <a:t>10, </a:t>
                </a:r>
                <a:r>
                  <a:rPr lang="en-US" i="1" dirty="0"/>
                  <a:t>AB = </a:t>
                </a:r>
                <a:r>
                  <a:rPr lang="en-US" dirty="0"/>
                  <a:t>8, </a:t>
                </a:r>
                <a:r>
                  <a:rPr lang="en-US" i="1" dirty="0"/>
                  <a:t>BC = </a:t>
                </a:r>
                <a:r>
                  <a:rPr lang="en-US" dirty="0"/>
                  <a:t>6</a:t>
                </a:r>
                <a:r>
                  <a:rPr lang="ru-RU" dirty="0"/>
                  <a:t>,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BB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 – </a:t>
                </a:r>
                <a:r>
                  <a:rPr lang="ru-RU" dirty="0"/>
                  <a:t>биссектрисы.</a:t>
                </a:r>
                <a:r>
                  <a:rPr lang="en-US" dirty="0"/>
                  <a:t> </a:t>
                </a:r>
                <a:r>
                  <a:rPr lang="ru-RU" dirty="0"/>
                  <a:t>Найдите отношения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311481"/>
                <a:ext cx="9144000" cy="1046633"/>
              </a:xfrm>
              <a:prstGeom prst="rect">
                <a:avLst/>
              </a:prstGeom>
              <a:blipFill>
                <a:blip r:embed="rId3" cstate="print"/>
                <a:stretch>
                  <a:fillRect l="-1067" t="-4651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412776"/>
            <a:ext cx="4310855" cy="34199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9866B2-3D08-C6E7-430F-53333729318A}"/>
                  </a:ext>
                </a:extLst>
              </p:cNvPr>
              <p:cNvSpPr txBox="1"/>
              <p:nvPr/>
            </p:nvSpPr>
            <p:spPr>
              <a:xfrm>
                <a:off x="539552" y="5113851"/>
                <a:ext cx="5040560" cy="662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9866B2-3D08-C6E7-430F-533337293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113851"/>
                <a:ext cx="5040560" cy="662746"/>
              </a:xfrm>
              <a:prstGeom prst="rect">
                <a:avLst/>
              </a:prstGeom>
              <a:blipFill>
                <a:blip r:embed="rId5" cstate="print"/>
                <a:stretch>
                  <a:fillRect l="-1937" b="-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54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" y="31148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en-US" sz="2800" dirty="0"/>
              <a:t>5</a:t>
            </a:r>
            <a:r>
              <a:rPr lang="ru-RU" sz="2800" dirty="0"/>
              <a:t>.  В треугольнике </a:t>
            </a:r>
            <a:r>
              <a:rPr lang="en-US" sz="2800" i="1" dirty="0"/>
              <a:t>ABC AC = </a:t>
            </a:r>
            <a:r>
              <a:rPr lang="en-US" sz="2800" dirty="0"/>
              <a:t>10, </a:t>
            </a:r>
            <a:r>
              <a:rPr lang="en-US" sz="2800" i="1" dirty="0"/>
              <a:t>AB = </a:t>
            </a:r>
            <a:r>
              <a:rPr lang="en-US" sz="2800" dirty="0"/>
              <a:t>8, </a:t>
            </a:r>
            <a:r>
              <a:rPr lang="en-US" sz="2800" i="1" dirty="0"/>
              <a:t>BC = </a:t>
            </a:r>
            <a:r>
              <a:rPr lang="en-US" sz="2800" dirty="0"/>
              <a:t>6</a:t>
            </a:r>
            <a:r>
              <a:rPr lang="ru-RU" sz="2800" dirty="0"/>
              <a:t>,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BB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CC</a:t>
            </a:r>
            <a:r>
              <a:rPr lang="en-US" sz="2800" baseline="-25000" dirty="0"/>
              <a:t>1</a:t>
            </a:r>
            <a:r>
              <a:rPr lang="en-US" sz="2800" dirty="0"/>
              <a:t> – </a:t>
            </a:r>
            <a:r>
              <a:rPr lang="ru-RU" sz="2800" dirty="0"/>
              <a:t>биссектрисы.</a:t>
            </a:r>
            <a:r>
              <a:rPr lang="en-US" sz="2800" dirty="0"/>
              <a:t> </a:t>
            </a:r>
            <a:r>
              <a:rPr lang="ru-RU" sz="2800" dirty="0"/>
              <a:t>Найдите</a:t>
            </a:r>
            <a:r>
              <a:rPr lang="en-US" sz="2800" dirty="0"/>
              <a:t> </a:t>
            </a:r>
            <a:r>
              <a:rPr lang="ru-RU" sz="2800" dirty="0"/>
              <a:t>площадь треугольника </a:t>
            </a:r>
            <a:r>
              <a:rPr lang="en-US" sz="2800" i="1" dirty="0"/>
              <a:t>AOB</a:t>
            </a:r>
            <a:r>
              <a:rPr lang="en-US" sz="2800" dirty="0"/>
              <a:t>.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744149"/>
            <a:ext cx="4310855" cy="3419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9866B2-3D08-C6E7-430F-53333729318A}"/>
              </a:ext>
            </a:extLst>
          </p:cNvPr>
          <p:cNvSpPr txBox="1"/>
          <p:nvPr/>
        </p:nvSpPr>
        <p:spPr>
          <a:xfrm>
            <a:off x="539552" y="5113851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en-US" dirty="0"/>
              <a:t> 8.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88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7504" y="482683"/>
            <a:ext cx="89289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/>
              <a:t>	6</a:t>
            </a:r>
            <a:r>
              <a:rPr lang="ru-RU" sz="2800" dirty="0"/>
              <a:t>. В треугольнике </a:t>
            </a:r>
            <a:r>
              <a:rPr lang="en-US" sz="2800" i="1" dirty="0"/>
              <a:t>ABC AC </a:t>
            </a:r>
            <a:r>
              <a:rPr lang="ru-RU" sz="2800" i="1" dirty="0"/>
              <a:t>=</a:t>
            </a:r>
            <a:r>
              <a:rPr lang="en-US" sz="2800" i="1" dirty="0"/>
              <a:t> BC = </a:t>
            </a:r>
            <a:r>
              <a:rPr lang="en-US" sz="2800" dirty="0"/>
              <a:t>5</a:t>
            </a:r>
            <a:r>
              <a:rPr lang="ru-RU" sz="2800" dirty="0"/>
              <a:t>, </a:t>
            </a:r>
            <a:r>
              <a:rPr lang="en-US" sz="2800" i="1" dirty="0"/>
              <a:t>AB </a:t>
            </a:r>
            <a:r>
              <a:rPr lang="ru-RU" sz="2800" i="1" dirty="0"/>
              <a:t>=</a:t>
            </a:r>
            <a:r>
              <a:rPr lang="en-US" sz="2800" i="1" dirty="0"/>
              <a:t> </a:t>
            </a:r>
            <a:r>
              <a:rPr lang="en-US" sz="2800" dirty="0"/>
              <a:t>6</a:t>
            </a:r>
            <a:r>
              <a:rPr lang="ru-RU" sz="2800" dirty="0"/>
              <a:t>, </a:t>
            </a:r>
            <a:r>
              <a:rPr lang="ru-RU" sz="2800" spc="-40" dirty="0"/>
              <a:t>биссектрисы, проведённые из вершин </a:t>
            </a:r>
            <a:r>
              <a:rPr lang="en-US" sz="2800" i="1" spc="-40" dirty="0"/>
              <a:t>A </a:t>
            </a:r>
            <a:r>
              <a:rPr lang="ru-RU" sz="2800" spc="-40" dirty="0"/>
              <a:t>и </a:t>
            </a:r>
            <a:r>
              <a:rPr lang="en-US" sz="2800" i="1" spc="-40" dirty="0"/>
              <a:t>B</a:t>
            </a:r>
            <a:r>
              <a:rPr lang="en-US" sz="2800" spc="-40" dirty="0"/>
              <a:t>, </a:t>
            </a:r>
            <a:r>
              <a:rPr lang="ru-RU" sz="2800" spc="-40" dirty="0"/>
              <a:t>пересекаются в точке </a:t>
            </a:r>
            <a:r>
              <a:rPr lang="en-US" sz="2800" i="1" spc="-40" dirty="0"/>
              <a:t>O</a:t>
            </a:r>
            <a:r>
              <a:rPr lang="ru-RU" sz="2800" spc="-40" dirty="0"/>
              <a:t>. Найдите площадь </a:t>
            </a:r>
            <a:r>
              <a:rPr lang="ru-RU" sz="2800" spc="-40" dirty="0">
                <a:cs typeface="Times New Roman" pitchFamily="18" charset="0"/>
              </a:rPr>
              <a:t>треугольника </a:t>
            </a:r>
            <a:r>
              <a:rPr lang="en-US" sz="2800" i="1" spc="-40" dirty="0"/>
              <a:t>ABO</a:t>
            </a:r>
            <a:r>
              <a:rPr lang="en-US" sz="2800" spc="-40" dirty="0"/>
              <a:t>.</a:t>
            </a:r>
            <a:endParaRPr lang="en-US" sz="2800" spc="-40" dirty="0"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420888"/>
            <a:ext cx="4440558" cy="3312368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5667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9380" name="Text Box 4"/>
              <p:cNvSpPr txBox="1">
                <a:spLocks noChangeArrowheads="1"/>
              </p:cNvSpPr>
              <p:nvPr/>
            </p:nvSpPr>
            <p:spPr bwMode="auto">
              <a:xfrm>
                <a:off x="65370" y="0"/>
                <a:ext cx="9078630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ru-RU" dirty="0"/>
                  <a:t> Точка </a:t>
                </a:r>
                <a:r>
                  <a:rPr lang="en-US" i="1" dirty="0"/>
                  <a:t>E</a:t>
                </a:r>
                <a:r>
                  <a:rPr lang="en-US" dirty="0"/>
                  <a:t> </a:t>
                </a:r>
                <a:r>
                  <a:rPr lang="ru-RU" dirty="0"/>
                  <a:t>делит сторону </a:t>
                </a:r>
                <a:r>
                  <a:rPr lang="en-US" i="1" dirty="0"/>
                  <a:t>BC </a:t>
                </a:r>
                <a:r>
                  <a:rPr lang="ru-RU" dirty="0"/>
                  <a:t>в отношении 6:5. Проведём среднюю линию </a:t>
                </a:r>
                <a:r>
                  <a:rPr lang="en-US" i="1" dirty="0"/>
                  <a:t>DG </a:t>
                </a:r>
                <a:r>
                  <a:rPr lang="ru-RU" dirty="0"/>
                  <a:t>треугольника </a:t>
                </a:r>
                <a:r>
                  <a:rPr lang="en-US" i="1" dirty="0"/>
                  <a:t>ABE</a:t>
                </a:r>
                <a:r>
                  <a:rPr lang="en-US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3:5,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=3:8.</m:t>
                    </m:r>
                  </m:oMath>
                </a14:m>
                <a:r>
                  <a:rPr lang="ru-RU" dirty="0"/>
                  <a:t>Следовательно, </a:t>
                </a:r>
                <a:r>
                  <a:rPr lang="en-US" i="1" dirty="0"/>
                  <a:t>OD = </a:t>
                </a:r>
                <a:r>
                  <a:rPr lang="en-US" dirty="0"/>
                  <a:t>1,5. </a:t>
                </a:r>
                <a:r>
                  <a:rPr lang="ru-RU" dirty="0"/>
                  <a:t>Значит, площадь треугольника </a:t>
                </a:r>
                <a:r>
                  <a:rPr lang="en-US" i="1" dirty="0"/>
                  <a:t>ABO </a:t>
                </a:r>
                <a:r>
                  <a:rPr lang="ru-RU" dirty="0"/>
                  <a:t>равна 4,5</a:t>
                </a:r>
                <a:r>
                  <a:rPr lang="ru-RU" i="1" dirty="0"/>
                  <a:t>.</a:t>
                </a:r>
                <a:endParaRPr lang="ru-RU" i="1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2938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70" y="0"/>
                <a:ext cx="9078630" cy="1631216"/>
              </a:xfrm>
              <a:prstGeom prst="rect">
                <a:avLst/>
              </a:prstGeom>
              <a:blipFill>
                <a:blip r:embed="rId3" cstate="print"/>
                <a:stretch>
                  <a:fillRect l="-1075" r="-1007" b="-74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6393" y="2204864"/>
            <a:ext cx="5256584" cy="3857654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4505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0" y="260648"/>
                <a:ext cx="9144000" cy="1619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en-US" sz="2800" dirty="0"/>
                  <a:t>7. </a:t>
                </a:r>
                <a:r>
                  <a:rPr lang="ru-RU" sz="2800" dirty="0"/>
                  <a:t>В треугольнике </a:t>
                </a:r>
                <a:r>
                  <a:rPr lang="en-US" sz="2800" i="1" dirty="0"/>
                  <a:t>ABC AB = c</a:t>
                </a:r>
                <a:r>
                  <a:rPr lang="en-US" sz="2800" dirty="0"/>
                  <a:t>, </a:t>
                </a:r>
                <a:r>
                  <a:rPr lang="en-US" sz="2800" i="1" dirty="0"/>
                  <a:t>AC = b</a:t>
                </a:r>
                <a:r>
                  <a:rPr lang="en-US" sz="2800" dirty="0"/>
                  <a:t>, </a:t>
                </a:r>
                <a:r>
                  <a:rPr lang="en-US" sz="2800" i="1" dirty="0"/>
                  <a:t>BC = a</a:t>
                </a:r>
                <a:r>
                  <a:rPr lang="ru-RU" sz="2800" dirty="0"/>
                  <a:t>, </a:t>
                </a:r>
                <a:r>
                  <a:rPr lang="en-US" sz="2800" i="1" dirty="0"/>
                  <a:t>AA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– </a:t>
                </a:r>
                <a:r>
                  <a:rPr lang="ru-RU" sz="2800" dirty="0"/>
                  <a:t>медиана,</a:t>
                </a:r>
                <a:r>
                  <a:rPr lang="en-US" sz="2800" dirty="0"/>
                  <a:t> </a:t>
                </a:r>
                <a:r>
                  <a:rPr lang="en-US" sz="2800" i="1" dirty="0"/>
                  <a:t>CC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– </a:t>
                </a:r>
                <a:r>
                  <a:rPr lang="ru-RU" sz="2800" dirty="0"/>
                  <a:t>биссектриса.</a:t>
                </a:r>
                <a:r>
                  <a:rPr lang="en-US" sz="2800" dirty="0"/>
                  <a:t> </a:t>
                </a:r>
                <a:r>
                  <a:rPr lang="ru-RU" sz="2800" dirty="0"/>
                  <a:t>Найдите отношение 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2800" b="1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648"/>
                <a:ext cx="9144000" cy="1619482"/>
              </a:xfrm>
              <a:prstGeom prst="rect">
                <a:avLst/>
              </a:prstGeom>
              <a:blipFill>
                <a:blip r:embed="rId3" cstate="print"/>
                <a:stretch>
                  <a:fillRect l="-1333" t="-4151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E640DF-FEBC-5253-8732-B046748AB8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4839" y="1772816"/>
            <a:ext cx="3734321" cy="353426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7398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9625" y="116632"/>
                <a:ext cx="9144000" cy="1982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dirty="0"/>
                  <a:t>. Через точку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ru-RU" dirty="0"/>
                  <a:t>, и обозначим </a:t>
                </a:r>
                <a:r>
                  <a:rPr lang="en-US" i="1" dirty="0"/>
                  <a:t>D </a:t>
                </a:r>
                <a:r>
                  <a:rPr lang="ru-RU" dirty="0"/>
                  <a:t>её точку пересечения с отрезком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Так как</a:t>
                </a:r>
                <a:r>
                  <a:rPr lang="en-US" dirty="0"/>
                  <a:t> </a:t>
                </a:r>
                <a:r>
                  <a:rPr lang="en-US" i="1" dirty="0"/>
                  <a:t>CA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:r>
                  <a:rPr lang="en-US" i="1" dirty="0"/>
                  <a:t>BA</a:t>
                </a:r>
                <a:r>
                  <a:rPr lang="en-US" baseline="-25000" dirty="0"/>
                  <a:t>1</a:t>
                </a:r>
                <a:r>
                  <a:rPr lang="en-US" dirty="0"/>
                  <a:t>,</a:t>
                </a:r>
                <a:r>
                  <a:rPr lang="ru-RU" dirty="0"/>
                  <a:t> то</a:t>
                </a:r>
                <a:r>
                  <a:rPr lang="en-US" dirty="0"/>
                  <a:t>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i="1" dirty="0"/>
                  <a:t>D =BD</a:t>
                </a:r>
                <a:r>
                  <a:rPr lang="en-US" dirty="0"/>
                  <a:t>.</a:t>
                </a:r>
                <a:r>
                  <a:rPr lang="ru-RU" dirty="0"/>
                  <a:t> 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Следовательно</a:t>
                </a:r>
                <a:r>
                  <a:rPr lang="en-US" dirty="0"/>
                  <a:t>,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116632"/>
                <a:ext cx="9144000" cy="1982466"/>
              </a:xfrm>
              <a:prstGeom prst="rect">
                <a:avLst/>
              </a:prstGeom>
              <a:blipFill>
                <a:blip r:embed="rId3" cstate="print"/>
                <a:stretch>
                  <a:fillRect l="-1067" t="-2462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F8224C-1E82-9AC4-E32D-A1596ACF58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636912"/>
            <a:ext cx="3610479" cy="348663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7697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2576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en-US" sz="2800" dirty="0"/>
              <a:t>8</a:t>
            </a:r>
            <a:r>
              <a:rPr lang="ru-RU" sz="2800" dirty="0"/>
              <a:t>. В треугольнике </a:t>
            </a:r>
            <a:r>
              <a:rPr lang="en-US" sz="2800" i="1" dirty="0"/>
              <a:t>ABC AC = </a:t>
            </a:r>
            <a:r>
              <a:rPr lang="en-US" sz="2800" dirty="0"/>
              <a:t>10, </a:t>
            </a:r>
            <a:r>
              <a:rPr lang="en-US" sz="2800" i="1" dirty="0"/>
              <a:t>AB = </a:t>
            </a:r>
            <a:r>
              <a:rPr lang="en-US" sz="2800" dirty="0"/>
              <a:t>8, </a:t>
            </a:r>
            <a:r>
              <a:rPr lang="en-US" sz="2800" i="1" dirty="0"/>
              <a:t>BC = </a:t>
            </a:r>
            <a:r>
              <a:rPr lang="en-US" sz="2800" dirty="0"/>
              <a:t>6</a:t>
            </a:r>
            <a:r>
              <a:rPr lang="ru-RU" sz="2800" dirty="0"/>
              <a:t>, </a:t>
            </a:r>
            <a:r>
              <a:rPr lang="en-US" sz="2800" i="1" dirty="0"/>
              <a:t>AD</a:t>
            </a:r>
            <a:r>
              <a:rPr lang="ru-RU" sz="2800" b="1" dirty="0"/>
              <a:t> </a:t>
            </a:r>
            <a:r>
              <a:rPr lang="ru-RU" sz="2800" dirty="0"/>
              <a:t>- медиана</a:t>
            </a:r>
            <a:r>
              <a:rPr lang="en-US" sz="2800" dirty="0"/>
              <a:t>, </a:t>
            </a:r>
            <a:r>
              <a:rPr lang="en-US" sz="2800" i="1" dirty="0"/>
              <a:t>CE</a:t>
            </a:r>
            <a:r>
              <a:rPr lang="en-US" sz="2800" dirty="0"/>
              <a:t> – </a:t>
            </a:r>
            <a:r>
              <a:rPr lang="ru-RU" sz="2800" dirty="0"/>
              <a:t>биссектриса.</a:t>
            </a:r>
            <a:r>
              <a:rPr lang="en-US" sz="2800" dirty="0"/>
              <a:t> </a:t>
            </a:r>
            <a:r>
              <a:rPr lang="ru-RU" sz="2800" dirty="0"/>
              <a:t>Найдите площадь треугольника </a:t>
            </a:r>
            <a:r>
              <a:rPr lang="en-US" sz="2800" i="1" dirty="0"/>
              <a:t>AFE</a:t>
            </a:r>
            <a:r>
              <a:rPr lang="en-US" sz="2800" dirty="0"/>
              <a:t>.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E60938-B7AB-E0FC-1093-1148D67911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473911"/>
            <a:ext cx="4658375" cy="35152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73397D2D-A45D-5BFD-6965-0B7C1E07861D}"/>
                  </a:ext>
                </a:extLst>
              </p:cNvPr>
              <p:cNvSpPr/>
              <p:nvPr/>
            </p:nvSpPr>
            <p:spPr>
              <a:xfrm>
                <a:off x="9625" y="5301208"/>
                <a:ext cx="9144000" cy="710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sz="2800" dirty="0"/>
                  <a:t>. </a:t>
                </a:r>
                <a:r>
                  <a:rPr lang="en-US" sz="2800" i="1" dirty="0"/>
                  <a:t>S</a:t>
                </a:r>
                <a:r>
                  <a:rPr lang="en-US" sz="2800" i="1" baseline="-25000" dirty="0"/>
                  <a:t>AFE</a:t>
                </a:r>
                <a:r>
                  <a:rPr lang="en-US" sz="2800" i="1" dirty="0"/>
                  <a:t> 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i="1" dirty="0"/>
                  <a:t>S</a:t>
                </a:r>
                <a:r>
                  <a:rPr lang="en-US" sz="2800" i="1" baseline="-25000" dirty="0"/>
                  <a:t>ABD</a:t>
                </a:r>
                <a:r>
                  <a:rPr lang="en-US" sz="2800" i="1" dirty="0"/>
                  <a:t> =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i="1" dirty="0"/>
                  <a:t>.</a:t>
                </a:r>
                <a:endParaRPr lang="ru-RU" sz="2800" i="1" dirty="0"/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3397D2D-A45D-5BFD-6965-0B7C1E078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5301208"/>
                <a:ext cx="9144000" cy="710451"/>
              </a:xfrm>
              <a:prstGeom prst="rect">
                <a:avLst/>
              </a:prstGeom>
              <a:blipFill>
                <a:blip r:embed="rId4" cstate="print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72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606" y="1196752"/>
            <a:ext cx="6552727" cy="2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27" y="2348880"/>
            <a:ext cx="3168352" cy="140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5546" y="3570786"/>
            <a:ext cx="5828454" cy="321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15CF72-5BBE-6F2A-7403-D2D4E52DE8F5}"/>
              </a:ext>
            </a:extLst>
          </p:cNvPr>
          <p:cNvSpPr txBox="1"/>
          <p:nvPr/>
        </p:nvSpPr>
        <p:spPr>
          <a:xfrm>
            <a:off x="59929" y="115651"/>
            <a:ext cx="912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Теорема Фалеса помещена в задачи параграфа 2 главы </a:t>
            </a:r>
            <a:r>
              <a:rPr lang="en-US" dirty="0"/>
              <a:t>V</a:t>
            </a:r>
            <a:r>
              <a:rPr lang="ru-RU" dirty="0"/>
              <a:t>. Четырёхугольники, относящейся к началу 8-го класса.</a:t>
            </a:r>
          </a:p>
        </p:txBody>
      </p:sp>
    </p:spTree>
    <p:extLst>
      <p:ext uri="{BB962C8B-B14F-4D97-AF65-F5344CB8AC3E}">
        <p14:creationId xmlns:p14="http://schemas.microsoft.com/office/powerpoint/2010/main" xmlns="" val="28820248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0" y="260648"/>
                <a:ext cx="9144000" cy="1188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en-US" sz="2800" dirty="0"/>
                  <a:t>9. </a:t>
                </a:r>
                <a:r>
                  <a:rPr lang="ru-RU" sz="2800" dirty="0"/>
                  <a:t>В треугольнике </a:t>
                </a:r>
                <a:r>
                  <a:rPr lang="en-US" sz="2800" i="1" dirty="0"/>
                  <a:t>ABC AB = c</a:t>
                </a:r>
                <a:r>
                  <a:rPr lang="en-US" sz="2800" dirty="0"/>
                  <a:t>, </a:t>
                </a:r>
                <a:r>
                  <a:rPr lang="en-US" sz="2800" i="1" dirty="0"/>
                  <a:t>AC = b</a:t>
                </a:r>
                <a:r>
                  <a:rPr lang="en-US" sz="2800" dirty="0"/>
                  <a:t>, </a:t>
                </a:r>
                <a:r>
                  <a:rPr lang="en-US" sz="2800" i="1" dirty="0"/>
                  <a:t>BC = a</a:t>
                </a:r>
                <a:r>
                  <a:rPr lang="ru-RU" sz="2800" dirty="0"/>
                  <a:t>, </a:t>
                </a:r>
                <a:r>
                  <a:rPr lang="en-US" sz="2800" i="1" dirty="0"/>
                  <a:t>AA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– </a:t>
                </a:r>
                <a:r>
                  <a:rPr lang="ru-RU" sz="2800" dirty="0"/>
                  <a:t>медиана,</a:t>
                </a:r>
                <a:r>
                  <a:rPr lang="en-US" sz="2800" dirty="0"/>
                  <a:t> </a:t>
                </a:r>
                <a:r>
                  <a:rPr lang="en-US" sz="2800" i="1" dirty="0"/>
                  <a:t>CC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– </a:t>
                </a:r>
                <a:r>
                  <a:rPr lang="ru-RU" sz="2800" dirty="0"/>
                  <a:t>биссектриса.</a:t>
                </a:r>
                <a:r>
                  <a:rPr lang="en-US" sz="2800" dirty="0"/>
                  <a:t> </a:t>
                </a:r>
                <a:r>
                  <a:rPr lang="ru-RU" sz="2800" dirty="0"/>
                  <a:t>Найдите отношение 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2800" b="1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648"/>
                <a:ext cx="9144000" cy="1188595"/>
              </a:xfrm>
              <a:prstGeom prst="rect">
                <a:avLst/>
              </a:prstGeom>
              <a:blipFill>
                <a:blip r:embed="rId3" cstate="print"/>
                <a:stretch>
                  <a:fillRect l="-1333" t="-5641" r="-1333" b="-10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E640DF-FEBC-5253-8732-B046748AB8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4839" y="1700808"/>
            <a:ext cx="3734321" cy="353426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7636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9625" y="116632"/>
                <a:ext cx="9144000" cy="1982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dirty="0"/>
                  <a:t>. Через точку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ru-RU" dirty="0"/>
                  <a:t>, и обозначим </a:t>
                </a:r>
                <a:r>
                  <a:rPr lang="en-US" i="1" dirty="0"/>
                  <a:t>D </a:t>
                </a:r>
                <a:r>
                  <a:rPr lang="ru-RU" dirty="0"/>
                  <a:t>её точку пересечения с отрезком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Пусть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i="1" dirty="0"/>
                  <a:t>D = bx</a:t>
                </a:r>
                <a:r>
                  <a:rPr lang="en-US" dirty="0"/>
                  <a:t>, </a:t>
                </a:r>
                <a:r>
                  <a:rPr lang="en-US" i="1" dirty="0"/>
                  <a:t>DB = ax. </a:t>
                </a:r>
                <a:r>
                  <a:rPr lang="ru-RU" dirty="0"/>
                  <a:t>Так как</a:t>
                </a:r>
                <a:r>
                  <a:rPr lang="en-US" dirty="0"/>
                  <a:t> </a:t>
                </a:r>
                <a:r>
                  <a:rPr lang="en-US" i="1" dirty="0"/>
                  <a:t>CA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:r>
                  <a:rPr lang="en-US" i="1" dirty="0"/>
                  <a:t>BA</a:t>
                </a:r>
                <a:r>
                  <a:rPr lang="en-US" baseline="-25000" dirty="0"/>
                  <a:t>1</a:t>
                </a:r>
                <a:r>
                  <a:rPr lang="en-US" dirty="0"/>
                  <a:t>,</a:t>
                </a:r>
                <a:r>
                  <a:rPr lang="ru-RU" dirty="0"/>
                  <a:t> то </a:t>
                </a:r>
                <a:r>
                  <a:rPr lang="en-US" i="1" dirty="0"/>
                  <a:t>CA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116632"/>
                <a:ext cx="9144000" cy="1982466"/>
              </a:xfrm>
              <a:prstGeom prst="rect">
                <a:avLst/>
              </a:prstGeom>
              <a:blipFill>
                <a:blip r:embed="rId3" cstate="print"/>
                <a:stretch>
                  <a:fillRect l="-1067" t="-2462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70D9EB3-222F-B678-47A2-62AADAE8EB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8655" y="2852936"/>
            <a:ext cx="3686689" cy="3496163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63314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/>
              <a:t>1</a:t>
            </a:r>
            <a:r>
              <a:rPr lang="en-US" sz="2800" dirty="0"/>
              <a:t>0</a:t>
            </a:r>
            <a:r>
              <a:rPr lang="ru-RU" sz="2800" dirty="0"/>
              <a:t>. В треугольнике </a:t>
            </a:r>
            <a:r>
              <a:rPr lang="en-US" sz="2800" i="1" dirty="0"/>
              <a:t>ABC AC = </a:t>
            </a:r>
            <a:r>
              <a:rPr lang="en-US" sz="2800" dirty="0"/>
              <a:t>10, </a:t>
            </a:r>
            <a:r>
              <a:rPr lang="en-US" sz="2800" i="1" dirty="0"/>
              <a:t>AB = </a:t>
            </a:r>
            <a:r>
              <a:rPr lang="en-US" sz="2800" dirty="0"/>
              <a:t>8, </a:t>
            </a:r>
            <a:r>
              <a:rPr lang="en-US" sz="2800" i="1" dirty="0"/>
              <a:t>BC = </a:t>
            </a:r>
            <a:r>
              <a:rPr lang="en-US" sz="2800" dirty="0"/>
              <a:t>6</a:t>
            </a:r>
            <a:r>
              <a:rPr lang="ru-RU" sz="2800" dirty="0"/>
              <a:t>, </a:t>
            </a:r>
            <a:r>
              <a:rPr lang="en-US" sz="2800" i="1" dirty="0"/>
              <a:t>AD </a:t>
            </a:r>
            <a:r>
              <a:rPr lang="ru-RU" sz="2800" dirty="0"/>
              <a:t>- медиана</a:t>
            </a:r>
            <a:r>
              <a:rPr lang="en-US" sz="2800" dirty="0"/>
              <a:t>, </a:t>
            </a:r>
            <a:r>
              <a:rPr lang="en-US" sz="2800" i="1" dirty="0"/>
              <a:t>CE</a:t>
            </a:r>
            <a:r>
              <a:rPr lang="en-US" sz="2800" dirty="0"/>
              <a:t> – </a:t>
            </a:r>
            <a:r>
              <a:rPr lang="ru-RU" sz="2800" dirty="0"/>
              <a:t>биссектриса.</a:t>
            </a:r>
            <a:r>
              <a:rPr lang="en-US" sz="2800" dirty="0"/>
              <a:t> </a:t>
            </a:r>
            <a:r>
              <a:rPr lang="ru-RU" sz="2800" dirty="0"/>
              <a:t>Найдите площадь треугольника </a:t>
            </a:r>
            <a:r>
              <a:rPr lang="en-US" sz="2800" i="1" dirty="0"/>
              <a:t>CDF</a:t>
            </a:r>
            <a:r>
              <a:rPr lang="en-US" sz="2800" dirty="0"/>
              <a:t>.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E60938-B7AB-E0FC-1093-1148D67911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577967"/>
            <a:ext cx="4658375" cy="35152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78D6F3B5-2A4F-3DBE-64C3-D07E143D56E4}"/>
                  </a:ext>
                </a:extLst>
              </p:cNvPr>
              <p:cNvSpPr/>
              <p:nvPr/>
            </p:nvSpPr>
            <p:spPr>
              <a:xfrm>
                <a:off x="9625" y="5517232"/>
                <a:ext cx="9144000" cy="702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sz="2800" dirty="0"/>
                  <a:t>. </a:t>
                </a:r>
                <a:r>
                  <a:rPr lang="en-US" sz="2800" i="1" dirty="0"/>
                  <a:t>S</a:t>
                </a:r>
                <a:r>
                  <a:rPr lang="en-US" sz="2800" i="1" baseline="-25000" dirty="0"/>
                  <a:t>CDF</a:t>
                </a:r>
                <a:r>
                  <a:rPr lang="en-US" sz="2800" i="1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i="1" dirty="0"/>
                  <a:t>S</a:t>
                </a:r>
                <a:r>
                  <a:rPr lang="en-US" sz="2800" i="1" baseline="-25000" dirty="0"/>
                  <a:t>BCE</a:t>
                </a:r>
                <a:r>
                  <a:rPr lang="en-US" sz="2800" i="1" dirty="0"/>
                  <a:t>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i="1" dirty="0"/>
                  <a:t>.</a:t>
                </a:r>
                <a:endParaRPr lang="ru-RU" sz="2800" i="1" dirty="0"/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8D6F3B5-2A4F-3DBE-64C3-D07E143D5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5517232"/>
                <a:ext cx="9144000" cy="702885"/>
              </a:xfrm>
              <a:prstGeom prst="rect">
                <a:avLst/>
              </a:prstGeom>
              <a:blipFill>
                <a:blip r:embed="rId4" cstate="print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7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0" y="7373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1. </a:t>
            </a:r>
            <a:r>
              <a:rPr lang="ru-RU" sz="2800" dirty="0"/>
              <a:t>Докажите, что отрезки, соединяющие вершины тетраэдра с </a:t>
            </a:r>
            <a:r>
              <a:rPr lang="ru-RU" sz="2800" dirty="0" err="1"/>
              <a:t>центроидами</a:t>
            </a:r>
            <a:r>
              <a:rPr lang="ru-RU" sz="2800" dirty="0"/>
              <a:t> (точки пересечения медиан) противоположных граней, пересекаются в одной точке, называемой </a:t>
            </a:r>
            <a:r>
              <a:rPr lang="ru-RU" sz="2800" dirty="0" err="1"/>
              <a:t>центроидом</a:t>
            </a:r>
            <a:r>
              <a:rPr lang="ru-RU" sz="2800" dirty="0"/>
              <a:t> тетраэдра. Найдите отношение, </a:t>
            </a:r>
            <a:r>
              <a:rPr lang="ru-RU" sz="2800" dirty="0" smtClean="0"/>
              <a:t>в</a:t>
            </a:r>
            <a:r>
              <a:rPr lang="ru-RU" sz="2800" dirty="0" smtClean="0"/>
              <a:t> </a:t>
            </a:r>
            <a:r>
              <a:rPr lang="ru-RU" sz="2800" dirty="0" smtClean="0"/>
              <a:t>котором </a:t>
            </a:r>
            <a:r>
              <a:rPr lang="ru-RU" sz="2800" dirty="0"/>
              <a:t>они делятся точкой пересечения.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068960"/>
            <a:ext cx="3384154" cy="3312368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8F4847A8-72FD-78C3-2DED-DB5C34887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Примеры стереометрических задач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98572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59459" name="Text Box 3"/>
              <p:cNvSpPr txBox="1">
                <a:spLocks noChangeArrowheads="1"/>
              </p:cNvSpPr>
              <p:nvPr/>
            </p:nvSpPr>
            <p:spPr bwMode="auto">
              <a:xfrm>
                <a:off x="-1" y="11764"/>
                <a:ext cx="9144000" cy="2833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32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Решение.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</a:t>
                </a:r>
                <a:r>
                  <a:rPr lang="ru-RU" dirty="0"/>
                  <a:t>усть </a:t>
                </a:r>
                <a:r>
                  <a:rPr lang="en-US" i="1" dirty="0"/>
                  <a:t>ABCD</a:t>
                </a:r>
                <a:r>
                  <a:rPr lang="ru-RU" dirty="0"/>
                  <a:t> – тетраэдр, </a:t>
                </a:r>
                <a:r>
                  <a:rPr lang="en-US" i="1" dirty="0"/>
                  <a:t>A</a:t>
                </a:r>
                <a:r>
                  <a:rPr lang="ru-RU" baseline="-25000" dirty="0"/>
                  <a:t>2</a:t>
                </a:r>
                <a:r>
                  <a:rPr lang="ru-RU" dirty="0"/>
                  <a:t>, </a:t>
                </a:r>
                <a:r>
                  <a:rPr lang="en-US" i="1" dirty="0"/>
                  <a:t>D</a:t>
                </a:r>
                <a:r>
                  <a:rPr lang="ru-RU" baseline="-25000" dirty="0"/>
                  <a:t>2</a:t>
                </a:r>
                <a:r>
                  <a:rPr lang="ru-RU" dirty="0"/>
                  <a:t> – </a:t>
                </a:r>
                <a:r>
                  <a:rPr lang="ru-RU" dirty="0" err="1"/>
                  <a:t>центроиды</a:t>
                </a:r>
                <a:r>
                  <a:rPr lang="ru-RU" dirty="0"/>
                  <a:t> соответствующих граней,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 – середина </a:t>
                </a:r>
                <a:r>
                  <a:rPr lang="en-US" i="1" dirty="0"/>
                  <a:t>BC</a:t>
                </a:r>
                <a:r>
                  <a:rPr lang="ru-RU" dirty="0"/>
                  <a:t>, </a:t>
                </a:r>
                <a:r>
                  <a:rPr lang="en-US" i="1" dirty="0"/>
                  <a:t>O</a:t>
                </a:r>
                <a:r>
                  <a:rPr lang="ru-RU" dirty="0"/>
                  <a:t> – точка пересечения </a:t>
                </a:r>
                <a:r>
                  <a:rPr lang="en-US" i="1" dirty="0"/>
                  <a:t>AA</a:t>
                </a:r>
                <a:r>
                  <a:rPr lang="ru-RU" baseline="-25000" dirty="0"/>
                  <a:t>2</a:t>
                </a:r>
                <a:r>
                  <a:rPr lang="ru-RU" dirty="0"/>
                  <a:t> и </a:t>
                </a:r>
                <a:r>
                  <a:rPr lang="en-US" i="1" dirty="0"/>
                  <a:t>DD</a:t>
                </a:r>
                <a:r>
                  <a:rPr lang="ru-RU" baseline="-25000" dirty="0"/>
                  <a:t>2</a:t>
                </a:r>
                <a:r>
                  <a:rPr lang="ru-RU" dirty="0"/>
                  <a:t>. Через точку </a:t>
                </a:r>
                <a:r>
                  <a:rPr lang="en-US" i="1" dirty="0"/>
                  <a:t>D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AA</a:t>
                </a:r>
                <a:r>
                  <a:rPr lang="en-US" baseline="-25000" dirty="0"/>
                  <a:t>2</a:t>
                </a:r>
                <a:r>
                  <a:rPr lang="en-US" dirty="0"/>
                  <a:t>. </a:t>
                </a:r>
                <a:r>
                  <a:rPr lang="ru-RU" dirty="0"/>
                  <a:t>Обозначим </a:t>
                </a:r>
                <a:r>
                  <a:rPr lang="en-US" i="1" dirty="0"/>
                  <a:t>A’ </a:t>
                </a:r>
                <a:r>
                  <a:rPr lang="ru-RU" dirty="0"/>
                  <a:t>её точку пересечения с прямой </a:t>
                </a:r>
                <a:r>
                  <a:rPr lang="en-US" i="1" dirty="0"/>
                  <a:t>DA</a:t>
                </a:r>
                <a:r>
                  <a:rPr lang="en-US" baseline="-25000" dirty="0"/>
                  <a:t>1</a:t>
                </a:r>
                <a:r>
                  <a:rPr lang="en-US" dirty="0"/>
                  <a:t>. </a:t>
                </a:r>
                <a:r>
                  <a:rPr lang="ru-RU" dirty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dirty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dirty="0"/>
                  <a:t>Следовательно,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𝐷𝑂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5945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11764"/>
                <a:ext cx="9144000" cy="2833340"/>
              </a:xfrm>
              <a:prstGeom prst="rect">
                <a:avLst/>
              </a:prstGeom>
              <a:blipFill>
                <a:blip r:embed="rId3" cstate="print"/>
                <a:stretch>
                  <a:fillRect l="-100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87624" y="3189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1158" y="5698705"/>
            <a:ext cx="91475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В таком же отношении делят отрезок </a:t>
            </a:r>
            <a:r>
              <a:rPr lang="en-US" i="1" dirty="0"/>
              <a:t>DD</a:t>
            </a:r>
            <a:r>
              <a:rPr lang="ru-RU" baseline="-25000" dirty="0"/>
              <a:t>2</a:t>
            </a:r>
            <a:r>
              <a:rPr lang="ru-RU" dirty="0"/>
              <a:t> прямые </a:t>
            </a:r>
            <a:r>
              <a:rPr lang="en-US" i="1" dirty="0"/>
              <a:t>BB</a:t>
            </a:r>
            <a:r>
              <a:rPr lang="ru-RU" baseline="-25000" dirty="0"/>
              <a:t>2</a:t>
            </a:r>
            <a:r>
              <a:rPr lang="ru-RU" dirty="0"/>
              <a:t> и </a:t>
            </a:r>
            <a:r>
              <a:rPr lang="en-US" i="1" dirty="0"/>
              <a:t>CC</a:t>
            </a:r>
            <a:r>
              <a:rPr lang="ru-RU" baseline="-25000" dirty="0"/>
              <a:t>2</a:t>
            </a:r>
            <a:r>
              <a:rPr lang="ru-RU" dirty="0"/>
              <a:t>. Следовательно, они также проходят через точку </a:t>
            </a:r>
            <a:r>
              <a:rPr lang="en-US" i="1" dirty="0"/>
              <a:t>O</a:t>
            </a:r>
            <a:r>
              <a:rPr lang="ru-RU" dirty="0"/>
              <a:t> и делятся в ней </a:t>
            </a:r>
            <a:r>
              <a:rPr lang="ru-RU" dirty="0" smtClean="0"/>
              <a:t>в</a:t>
            </a:r>
            <a:r>
              <a:rPr lang="ru-RU" dirty="0" smtClean="0"/>
              <a:t> </a:t>
            </a:r>
            <a:r>
              <a:rPr lang="ru-RU" dirty="0" smtClean="0"/>
              <a:t>отношении </a:t>
            </a:r>
            <a:r>
              <a:rPr lang="ru-RU" dirty="0"/>
              <a:t>3:1, считая от вершин.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01E46BF-425C-58B0-35A0-15A53ECFF9E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450143"/>
            <a:ext cx="3321729" cy="324856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06902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2. Для тетраэдра, рёбра которого равны 1, найдите радиусы вписанной и описанной сфер.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34386AF-43DE-17B3-1AED-4B016D23B4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075429"/>
            <a:ext cx="3290132" cy="32176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B1D8E80-12E9-1CBE-E2A6-4623A51C5A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281525"/>
                <a:ext cx="9144000" cy="2326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2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	Решение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Высота тетраэдра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altLang="ru-RU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 Центры вписанной и описанной сфер находятся в </a:t>
                </a:r>
                <a:r>
                  <a:rPr lang="ru-RU" altLang="ru-RU" sz="2800" dirty="0" err="1">
                    <a:cs typeface="Times New Roman" panose="02020603050405020304" pitchFamily="18" charset="0"/>
                  </a:rPr>
                  <a:t>центроиде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тетраэдра. Следовательно, радиус вписанной сферы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, а радиус описанной сферы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B1D8E80-12E9-1CBE-E2A6-4623A51C5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281525"/>
                <a:ext cx="9144000" cy="2326534"/>
              </a:xfrm>
              <a:prstGeom prst="rect">
                <a:avLst/>
              </a:prstGeom>
              <a:blipFill>
                <a:blip r:embed="rId4" cstate="print"/>
                <a:stretch>
                  <a:fillRect l="-1333" r="-1333" b="-23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9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3. Через вершину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и середины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рёбер </a:t>
            </a:r>
            <a:r>
              <a:rPr lang="en-US" altLang="ru-RU" i="1" dirty="0">
                <a:cs typeface="Times New Roman" panose="02020603050405020304" pitchFamily="18" charset="0"/>
              </a:rPr>
              <a:t>SB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SD </a:t>
            </a:r>
            <a:r>
              <a:rPr lang="ru-RU" altLang="ru-RU" dirty="0">
                <a:cs typeface="Times New Roman" panose="02020603050405020304" pitchFamily="18" charset="0"/>
              </a:rPr>
              <a:t>правильной четырёхугольной пирамиды </a:t>
            </a:r>
            <a:r>
              <a:rPr lang="en-US" altLang="ru-RU" i="1" dirty="0">
                <a:cs typeface="Times New Roman" panose="02020603050405020304" pitchFamily="18" charset="0"/>
              </a:rPr>
              <a:t>SABCD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>
                <a:cs typeface="Times New Roman" panose="02020603050405020304" pitchFamily="18" charset="0"/>
              </a:rPr>
              <a:t>рёбра которой равны 1, проведено сечение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. Найдите его площадь.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B1D8E80-12E9-1CBE-E2A6-4623A51C5A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990420"/>
                <a:ext cx="9144000" cy="2867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2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altLang="ru-RU" sz="2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Решение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. Опустим высоту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SO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Обозначим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E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её точку пересечения с отрезком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D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Через точку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O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проведём прямую, параллельную прямой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AC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Обозначим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F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её точку пересечения с ребром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SC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Так как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OF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– средняя линия треугольника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ACC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то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CF = FC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Так как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EC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– средняя линия треугольника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SOF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то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SC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 = 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F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.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Следовательно,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SC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ru-RU" sz="2000" dirty="0">
                    <a:cs typeface="Times New Roman" panose="02020603050405020304" pitchFamily="18" charset="0"/>
                  </a:rPr>
                  <a:t>.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 Из прямоугольного треугольника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ASC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находим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 AC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ru-RU" sz="20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Площадь сечения равна половине произведения диагоналей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AC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D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, т. е.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alt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ru-RU" sz="2000" dirty="0">
                    <a:cs typeface="Times New Roman" panose="02020603050405020304" pitchFamily="18" charset="0"/>
                  </a:rPr>
                  <a:t>.</a:t>
                </a:r>
                <a:endParaRPr lang="ru-RU" altLang="ru-RU" sz="20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B1D8E80-12E9-1CBE-E2A6-4623A51C5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990420"/>
                <a:ext cx="9144000" cy="2867580"/>
              </a:xfrm>
              <a:prstGeom prst="rect">
                <a:avLst/>
              </a:prstGeom>
              <a:blipFill>
                <a:blip r:embed="rId3" cstate="print"/>
                <a:stretch>
                  <a:fillRect l="-667" r="-667" b="-6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5F5673B-52F8-EA55-A1FA-F9FEADE3D1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7" y="1333188"/>
            <a:ext cx="3293982" cy="25859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9898DC0-10E7-F57A-9A4D-7A0A84F94A5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1297537"/>
            <a:ext cx="3339395" cy="262158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72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/>
              <a:t>https://mnemozina.ru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7963385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342816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08"/>
            <a:ext cx="1296144" cy="12365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132856"/>
            <a:ext cx="7632848" cy="450564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Издательство «Мнемозина»: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105043, Москва, ул. </a:t>
            </a:r>
            <a:r>
              <a:rPr lang="ru-RU" sz="2000" kern="0" dirty="0" err="1">
                <a:solidFill>
                  <a:sysClr val="windowText" lastClr="000000"/>
                </a:solidFill>
              </a:rPr>
              <a:t>Волочаевская</a:t>
            </a:r>
            <a:r>
              <a:rPr lang="ru-RU" sz="2000" kern="0" dirty="0">
                <a:solidFill>
                  <a:sysClr val="windowText" lastClr="000000"/>
                </a:solidFill>
              </a:rPr>
              <a:t>, 40Г, строение 4, этаж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8 (495) 1</a:t>
            </a:r>
            <a:r>
              <a:rPr lang="ru-RU" sz="2000" dirty="0"/>
              <a:t>81-68-88</a:t>
            </a:r>
            <a:endParaRPr lang="ru-RU" sz="20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ioc@mnemozina.ru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Сайт: 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Интернет-магазин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shop.mnemozina.ru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Торговый дом</a:t>
            </a:r>
            <a:r>
              <a:rPr lang="ru-RU" sz="2000" kern="0" dirty="0">
                <a:solidFill>
                  <a:sysClr val="windowText" lastClr="000000"/>
                </a:solidFill>
              </a:rPr>
              <a:t>: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td@mnemozina.ru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бюджетных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tender@mnemozina.ru 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 8 (495) 640–93–99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Электронные формы учебников и пособий представлены на сайте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«Школа в кармане»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pocketschool.ru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</a:p>
          <a:p>
            <a:pPr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оптовых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zakaz@ars-edu.ru</a:t>
            </a:r>
            <a:endParaRPr lang="en-US" sz="20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88470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Другая 6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99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3819750</TotalTime>
  <Words>1150</Words>
  <Application>Microsoft Office PowerPoint</Application>
  <PresentationFormat>Экран (4:3)</PresentationFormat>
  <Paragraphs>450</Paragraphs>
  <Slides>98</Slides>
  <Notes>96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98</vt:i4>
      </vt:variant>
    </vt:vector>
  </HeadingPairs>
  <TitlesOfParts>
    <vt:vector size="99" baseType="lpstr">
      <vt:lpstr>Оформление по умолчанию</vt:lpstr>
      <vt:lpstr>Средние линии и пропорциональные отрезки 8 класс   Презентация к учебникам  И.М. Смирновой и В.А. Смирнова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Упражнения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Упражнения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Упражнения</vt:lpstr>
      <vt:lpstr>Слайд 55</vt:lpstr>
      <vt:lpstr>Слайд 56</vt:lpstr>
      <vt:lpstr>Слайд 57</vt:lpstr>
      <vt:lpstr>Слайд 58</vt:lpstr>
      <vt:lpstr>Слайд 59</vt:lpstr>
      <vt:lpstr>Слайд 60</vt:lpstr>
      <vt:lpstr>Упражнения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Упражнения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Lychkova.OK</cp:lastModifiedBy>
  <cp:revision>365</cp:revision>
  <dcterms:created xsi:type="dcterms:W3CDTF">2008-04-30T05:51:18Z</dcterms:created>
  <dcterms:modified xsi:type="dcterms:W3CDTF">2024-01-10T12:37:31Z</dcterms:modified>
</cp:coreProperties>
</file>