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8"/>
  </p:notesMasterIdLst>
  <p:sldIdLst>
    <p:sldId id="346" r:id="rId2"/>
    <p:sldId id="329" r:id="rId3"/>
    <p:sldId id="328" r:id="rId4"/>
    <p:sldId id="257" r:id="rId5"/>
    <p:sldId id="372" r:id="rId6"/>
    <p:sldId id="258" r:id="rId7"/>
    <p:sldId id="259" r:id="rId8"/>
    <p:sldId id="348" r:id="rId9"/>
    <p:sldId id="349" r:id="rId10"/>
    <p:sldId id="260" r:id="rId11"/>
    <p:sldId id="350" r:id="rId12"/>
    <p:sldId id="351" r:id="rId13"/>
    <p:sldId id="261" r:id="rId14"/>
    <p:sldId id="352" r:id="rId15"/>
    <p:sldId id="353" r:id="rId16"/>
    <p:sldId id="262" r:id="rId17"/>
    <p:sldId id="354" r:id="rId18"/>
    <p:sldId id="355" r:id="rId19"/>
    <p:sldId id="263" r:id="rId20"/>
    <p:sldId id="356" r:id="rId21"/>
    <p:sldId id="357" r:id="rId22"/>
    <p:sldId id="264" r:id="rId23"/>
    <p:sldId id="358" r:id="rId24"/>
    <p:sldId id="359" r:id="rId25"/>
    <p:sldId id="265" r:id="rId26"/>
    <p:sldId id="360" r:id="rId27"/>
    <p:sldId id="361" r:id="rId28"/>
    <p:sldId id="266" r:id="rId29"/>
    <p:sldId id="362" r:id="rId30"/>
    <p:sldId id="267" r:id="rId31"/>
    <p:sldId id="363" r:id="rId32"/>
    <p:sldId id="268" r:id="rId33"/>
    <p:sldId id="364" r:id="rId34"/>
    <p:sldId id="269" r:id="rId35"/>
    <p:sldId id="365" r:id="rId36"/>
    <p:sldId id="270" r:id="rId37"/>
    <p:sldId id="366" r:id="rId38"/>
    <p:sldId id="271" r:id="rId39"/>
    <p:sldId id="367" r:id="rId40"/>
    <p:sldId id="298" r:id="rId41"/>
    <p:sldId id="368" r:id="rId42"/>
    <p:sldId id="272" r:id="rId43"/>
    <p:sldId id="369" r:id="rId44"/>
    <p:sldId id="373" r:id="rId45"/>
    <p:sldId id="374" r:id="rId46"/>
    <p:sldId id="375" r:id="rId47"/>
    <p:sldId id="376" r:id="rId48"/>
    <p:sldId id="377" r:id="rId49"/>
    <p:sldId id="296" r:id="rId50"/>
    <p:sldId id="371" r:id="rId51"/>
    <p:sldId id="370" r:id="rId52"/>
    <p:sldId id="273" r:id="rId53"/>
    <p:sldId id="274" r:id="rId54"/>
    <p:sldId id="275" r:id="rId55"/>
    <p:sldId id="276" r:id="rId56"/>
    <p:sldId id="277" r:id="rId57"/>
    <p:sldId id="299" r:id="rId58"/>
    <p:sldId id="278" r:id="rId59"/>
    <p:sldId id="300" r:id="rId60"/>
    <p:sldId id="279" r:id="rId61"/>
    <p:sldId id="304" r:id="rId62"/>
    <p:sldId id="303" r:id="rId63"/>
    <p:sldId id="302" r:id="rId64"/>
    <p:sldId id="301" r:id="rId65"/>
    <p:sldId id="305" r:id="rId66"/>
    <p:sldId id="281" r:id="rId67"/>
    <p:sldId id="306" r:id="rId68"/>
    <p:sldId id="282" r:id="rId69"/>
    <p:sldId id="294" r:id="rId70"/>
    <p:sldId id="283" r:id="rId71"/>
    <p:sldId id="295" r:id="rId72"/>
    <p:sldId id="284" r:id="rId73"/>
    <p:sldId id="285" r:id="rId74"/>
    <p:sldId id="317" r:id="rId75"/>
    <p:sldId id="315" r:id="rId76"/>
    <p:sldId id="316" r:id="rId77"/>
    <p:sldId id="318" r:id="rId78"/>
    <p:sldId id="319" r:id="rId79"/>
    <p:sldId id="307" r:id="rId80"/>
    <p:sldId id="308" r:id="rId81"/>
    <p:sldId id="288" r:id="rId82"/>
    <p:sldId id="289" r:id="rId83"/>
    <p:sldId id="311" r:id="rId84"/>
    <p:sldId id="291" r:id="rId85"/>
    <p:sldId id="292" r:id="rId86"/>
    <p:sldId id="293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C7"/>
    <a:srgbClr val="E7E4D5"/>
    <a:srgbClr val="EEECE2"/>
    <a:srgbClr val="D2ECB6"/>
    <a:srgbClr val="0000FF"/>
    <a:srgbClr val="9BF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B7BA3-E06D-4E0D-B598-A3BDD6DD96D4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CDFBA-D88F-4218-B6EA-516959421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8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53AB9CD-F7DF-4386-94C3-211AFFE11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6E51B1-7D4C-4088-8F92-E1DF3A6691A1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EBD2A70-5B01-4ACC-AF97-36DC606E4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A4946CE-82E0-4016-882E-77157E305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5B76A3D-4D18-44FB-AE00-D6EBA01A1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2272FB9-CE1A-4B4C-AA35-10797E7EFF53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CA903E7-F28C-48D0-8DAD-8ADDA375EB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C796735-5AE8-4CC7-BA99-76E2F298E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7B94F604-3418-4B5E-8845-905E852B2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0AC5A7-CEA5-4A67-9170-D040BD819A56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CD2CE0A-F176-45AA-ADFA-5B173DD56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2C50AC48-C079-410D-A0C2-101FB301F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2FF9985-53BB-4226-9EFC-ACB2D7CD6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9E494A-DCBA-4D54-BA8B-67ACAF687275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6FB454F-A8A3-4DE5-A65A-FB035789E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B20111EF-6C4E-4A61-8730-3DFC2568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1DE41FD-5541-471A-BEF9-3411EF0E1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4151A4-7283-4E5A-8F47-5F343EFB406C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8E4A2C22-028B-4FC3-A650-12EF3C8AC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07F4AA6-1434-4A9B-956E-15830E11F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DFF2-89BF-4FB4-8EA0-91F8E8190F93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8E77-2BA9-4923-8E98-F417375EF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23224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itchFamily="34" charset="0"/>
              </a:rPr>
              <a:t>Геометрические задачи </a:t>
            </a:r>
            <a:br>
              <a:rPr lang="en-US" sz="3600" dirty="0">
                <a:latin typeface="Arial Black" pitchFamily="34" charset="0"/>
              </a:rPr>
            </a:br>
            <a:r>
              <a:rPr lang="ru-RU" sz="3600" dirty="0">
                <a:latin typeface="Arial Black" pitchFamily="34" charset="0"/>
              </a:rPr>
              <a:t>на развитие критического мышления учащихся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 геометрии для 7—9 и 10—11 классов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Не используя линейку, скажите, являются ли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 4, прямыми или нет. Ответ проверьте с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помощью линейки.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181167" cy="2880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5ED21E-651F-4086-89E0-56C6D8DFDDAC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прямые.</a:t>
            </a:r>
          </a:p>
        </p:txBody>
      </p:sp>
    </p:spTree>
    <p:extLst>
      <p:ext uri="{BB962C8B-B14F-4D97-AF65-F5344CB8AC3E}">
        <p14:creationId xmlns:p14="http://schemas.microsoft.com/office/powerpoint/2010/main" val="32077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54868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Является ли линия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5) составленной из отрезков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из кривых? Ответ проверьте с помощью линейки.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0651" y="1728669"/>
            <a:ext cx="3042697" cy="3400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07CDC9-A17C-409C-B902-D80347D3636A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отрезков.</a:t>
            </a:r>
          </a:p>
        </p:txBody>
      </p:sp>
    </p:spTree>
    <p:extLst>
      <p:ext uri="{BB962C8B-B14F-4D97-AF65-F5344CB8AC3E}">
        <p14:creationId xmlns:p14="http://schemas.microsoft.com/office/powerpoint/2010/main" val="15364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692696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Как в пространстве расположены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FG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6)?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527" y="1556792"/>
            <a:ext cx="3370946" cy="3384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A8FCD-E495-4FD0-88B3-E4FC53898955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42306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Пересекаются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FG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7)?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442615" cy="3456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234931-37F0-4F90-BB4B-DC77BB81F067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нет.</a:t>
            </a:r>
          </a:p>
        </p:txBody>
      </p:sp>
    </p:spTree>
    <p:extLst>
      <p:ext uri="{BB962C8B-B14F-4D97-AF65-F5344CB8AC3E}">
        <p14:creationId xmlns:p14="http://schemas.microsoft.com/office/powerpoint/2010/main" val="292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Как в пространстве расположены рёбра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правильной треугольной пирамиды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8)?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628800"/>
            <a:ext cx="3012511" cy="3024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0B6455-1C7E-4B55-B721-A245F1CF6849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перпендикулярны.</a:t>
            </a:r>
          </a:p>
        </p:txBody>
      </p:sp>
    </p:spTree>
    <p:extLst>
      <p:ext uri="{BB962C8B-B14F-4D97-AF65-F5344CB8AC3E}">
        <p14:creationId xmlns:p14="http://schemas.microsoft.com/office/powerpoint/2010/main" val="15258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495233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Как в пространстве расположены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</a:t>
            </a:r>
            <a:r>
              <a:rPr lang="ru-RU" sz="2400" dirty="0"/>
              <a:t> 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9)?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2808312" cy="3052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49BAA9-6F75-4865-8BEC-6DF58A4C0741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30816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620688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Пересекаются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10)?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1484784"/>
            <a:ext cx="2736304" cy="29742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D4099F-19F0-484D-95D3-09E237499198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нет.</a:t>
            </a:r>
          </a:p>
        </p:txBody>
      </p:sp>
    </p:spTree>
    <p:extLst>
      <p:ext uri="{BB962C8B-B14F-4D97-AF65-F5344CB8AC3E}">
        <p14:creationId xmlns:p14="http://schemas.microsoft.com/office/powerpoint/2010/main" val="36997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534155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11. Как в пространстве расположены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куба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</a:t>
            </a:r>
            <a:r>
              <a:rPr lang="ru-RU" sz="2400" dirty="0"/>
              <a:t> 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11)?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2771995" cy="2986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FAB27B-F75D-42D4-9B49-2CEB65B1D792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перпендикулярны.</a:t>
            </a:r>
          </a:p>
        </p:txBody>
      </p:sp>
    </p:spTree>
    <p:extLst>
      <p:ext uri="{BB962C8B-B14F-4D97-AF65-F5344CB8AC3E}">
        <p14:creationId xmlns:p14="http://schemas.microsoft.com/office/powerpoint/2010/main" val="11467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581779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12. Как в пространстве расположены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EF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точки, расположенные на рёбрах правильной четырёхугольной пирамиды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</a:t>
            </a:r>
            <a:r>
              <a:rPr lang="ru-RU" sz="2400" dirty="0"/>
              <a:t> 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12)?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1965672"/>
            <a:ext cx="3021831" cy="2926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C8A6BA-01C9-43B9-9E1A-958F73F358EF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20841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836712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13. Сколько общих точек имеют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/>
                      </a:rPr>
                      <m:t>α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/>
                      </a:rPr>
                      <m:t>β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(рис. 15)?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792" y="1772816"/>
            <a:ext cx="3521487" cy="302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7F78C0-B20F-4B21-B721-20B71A94D14D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бесконечно много.</a:t>
            </a:r>
          </a:p>
        </p:txBody>
      </p:sp>
    </p:spTree>
    <p:extLst>
      <p:ext uri="{BB962C8B-B14F-4D97-AF65-F5344CB8AC3E}">
        <p14:creationId xmlns:p14="http://schemas.microsoft.com/office/powerpoint/2010/main" val="26712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0" y="836712"/>
            <a:ext cx="6696000" cy="5799573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5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45" y="332656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14. Как в пространстве расположены прямые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лежащие в плоскостях соответственно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/>
                      </a:rPr>
                      <m:t>α</m:t>
                    </m:r>
                  </m:oMath>
                </a14:m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/>
                      </a:rPr>
                      <m:t>β</m:t>
                    </m:r>
                  </m:oMath>
                </a14:m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(рис. 16)?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" y="332656"/>
                <a:ext cx="9144000" cy="830997"/>
              </a:xfrm>
              <a:prstGeom prst="rect">
                <a:avLst/>
              </a:prstGeom>
              <a:blipFill>
                <a:blip r:embed="rId2"/>
                <a:stretch>
                  <a:fillRect l="-1000" t="-5882" r="-67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824" y="1916832"/>
            <a:ext cx="3207843" cy="2039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04E1C-E0AD-40B0-9E18-8DFC17C96BF7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17169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72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15. Как расположены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правильной шестиугольной призмы (рис. 17)?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1915" y="1700808"/>
            <a:ext cx="3560169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54415C-5768-417A-92FF-562A4E05BF26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25007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54868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16. Как расположены прямая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плоскость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куба (рис. 18)?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168352" cy="3414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7DF0FF-B980-4946-B689-B2284C23B51E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пересекаются.</a:t>
            </a:r>
          </a:p>
        </p:txBody>
      </p:sp>
    </p:spTree>
    <p:extLst>
      <p:ext uri="{BB962C8B-B14F-4D97-AF65-F5344CB8AC3E}">
        <p14:creationId xmlns:p14="http://schemas.microsoft.com/office/powerpoint/2010/main" val="32383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303679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17. Как расположены прямая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плоскость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CFA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правильной шестиугольной призмы (рис. 19)?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3364576" cy="2966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89B5AE-594F-4B2F-BB5E-5FCE1B828CE1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пересекаются.</a:t>
            </a:r>
          </a:p>
        </p:txBody>
      </p:sp>
    </p:spTree>
    <p:extLst>
      <p:ext uri="{BB962C8B-B14F-4D97-AF65-F5344CB8AC3E}">
        <p14:creationId xmlns:p14="http://schemas.microsoft.com/office/powerpoint/2010/main" val="22741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620688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18. Как расположены прямая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плоскость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правильной шестиугольной призмы (рис. 20)?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72" y="2060848"/>
            <a:ext cx="2917491" cy="257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5D9C85-071C-4B6C-98D4-84643A729851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пересекаются.</a:t>
            </a:r>
          </a:p>
        </p:txBody>
      </p:sp>
    </p:spTree>
    <p:extLst>
      <p:ext uri="{BB962C8B-B14F-4D97-AF65-F5344CB8AC3E}">
        <p14:creationId xmlns:p14="http://schemas.microsoft.com/office/powerpoint/2010/main" val="2262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04664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19. Как расположены плоскости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куба (рис. 21)?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628800"/>
            <a:ext cx="2952328" cy="3210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1248F8-8695-4F3A-A1F1-137141B4D4DE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параллельны.</a:t>
            </a:r>
          </a:p>
        </p:txBody>
      </p:sp>
    </p:spTree>
    <p:extLst>
      <p:ext uri="{BB962C8B-B14F-4D97-AF65-F5344CB8AC3E}">
        <p14:creationId xmlns:p14="http://schemas.microsoft.com/office/powerpoint/2010/main" val="28103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332656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20. Как расположены плоскости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правильной шестиугольной призмы (рис. 22)?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690374"/>
            <a:ext cx="2963142" cy="2617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15F6FB-277B-4C2D-A42B-04BF3889D796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пересекаются.</a:t>
            </a:r>
          </a:p>
        </p:txBody>
      </p:sp>
    </p:spTree>
    <p:extLst>
      <p:ext uri="{BB962C8B-B14F-4D97-AF65-F5344CB8AC3E}">
        <p14:creationId xmlns:p14="http://schemas.microsoft.com/office/powerpoint/2010/main" val="30455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21. Как расположены плоскости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FDC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проходящие через вершины правильной шестиугольной призмы (рис. 23)?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836" y="1700808"/>
            <a:ext cx="2952328" cy="2606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F80F95-1855-4C64-A27B-AFE6E38E76B4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пересекаются.</a:t>
            </a:r>
          </a:p>
        </p:txBody>
      </p:sp>
    </p:spTree>
    <p:extLst>
      <p:ext uri="{BB962C8B-B14F-4D97-AF65-F5344CB8AC3E}">
        <p14:creationId xmlns:p14="http://schemas.microsoft.com/office/powerpoint/2010/main" val="19239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22. На рисунке 24 укажите призмы.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800544" cy="2664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74D17-B1D5-40F7-9024-2696A6EE5411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а), б) г).</a:t>
            </a:r>
          </a:p>
        </p:txBody>
      </p:sp>
    </p:spTree>
    <p:extLst>
      <p:ext uri="{BB962C8B-B14F-4D97-AF65-F5344CB8AC3E}">
        <p14:creationId xmlns:p14="http://schemas.microsoft.com/office/powerpoint/2010/main" val="41245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50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23. На рисунке 25 укажите пирамиды.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92" y="1556792"/>
            <a:ext cx="8329815" cy="2551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F382A-3C44-4E2F-B5EF-D1FACD10C516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а), б).</a:t>
            </a:r>
          </a:p>
        </p:txBody>
      </p:sp>
    </p:spTree>
    <p:extLst>
      <p:ext uri="{BB962C8B-B14F-4D97-AF65-F5344CB8AC3E}">
        <p14:creationId xmlns:p14="http://schemas.microsoft.com/office/powerpoint/2010/main" val="3286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 критическим мышлением будем понимать способ мышления, при котором человек ставит под сомнение любую информацию, и даже собственные убеждения, использует методы познания, которые отличаются контролируемостью, обоснованностью и целенаправленностью.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Это согласуется с высказываниями великого французского философа и математика Рене Декарта, который считал, что только принцип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«Сомневайся во</a:t>
            </a:r>
            <a:r>
              <a:rPr lang="ru-RU" sz="2200" dirty="0"/>
              <a:t> 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всём»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состоянии помочь нам познать мир.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Сегодня критическое мышление необходимо каждому человеку в связи 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огромным потоком информации, распространяемым через средства массовой информации, интернет и т. п.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Задача развития критического мышления учащихся является одной из важных задач обучения, в частности математике. К сожалению, в школе этому вопросу уделяется крайне мало внимания.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В то же время, задачи, использующие критическое мышление, предлагаются на основном государственном экзамене (ОГЭ) и на едином государственном экзамене (ЕГЭ) по математике.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Отметим, что в середине прошлого века было издано несколько замечательных книг, посвящённых: ошибкам в математических рассуждениях.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95196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83671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31.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СРАВНЕНИЕ  И  ОЦЕНКА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4" y="2188314"/>
            <a:ext cx="3597332" cy="2481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4EDF10-7295-4E82-B6C1-A7E843D8BA2B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равны.</a:t>
            </a:r>
          </a:p>
        </p:txBody>
      </p:sp>
    </p:spTree>
    <p:extLst>
      <p:ext uri="{BB962C8B-B14F-4D97-AF65-F5344CB8AC3E}">
        <p14:creationId xmlns:p14="http://schemas.microsoft.com/office/powerpoint/2010/main" val="117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85326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32.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2987303" cy="3168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6960AF-FDD3-46CF-833F-9F3FCCEF1F50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равны.</a:t>
            </a:r>
          </a:p>
        </p:txBody>
      </p:sp>
    </p:spTree>
    <p:extLst>
      <p:ext uri="{BB962C8B-B14F-4D97-AF65-F5344CB8AC3E}">
        <p14:creationId xmlns:p14="http://schemas.microsoft.com/office/powerpoint/2010/main" val="33914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33.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1268760"/>
            <a:ext cx="2304256" cy="3792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93787-1A9E-46AE-86D3-98D66B5281A4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равны.</a:t>
            </a:r>
          </a:p>
        </p:txBody>
      </p:sp>
    </p:spTree>
    <p:extLst>
      <p:ext uri="{BB962C8B-B14F-4D97-AF65-F5344CB8AC3E}">
        <p14:creationId xmlns:p14="http://schemas.microsoft.com/office/powerpoint/2010/main" val="33770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01" y="764704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35.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0980" y="1877923"/>
            <a:ext cx="5642039" cy="216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C952EA-046F-46E3-B5F2-5000772F409F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равны.</a:t>
            </a:r>
          </a:p>
        </p:txBody>
      </p:sp>
    </p:spTree>
    <p:extLst>
      <p:ext uri="{BB962C8B-B14F-4D97-AF65-F5344CB8AC3E}">
        <p14:creationId xmlns:p14="http://schemas.microsoft.com/office/powerpoint/2010/main" val="19881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Какой из двух внутренних кругов,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36, больше?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546122" cy="3312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815490-0456-49C7-80B7-5080485A5573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равны.</a:t>
            </a:r>
          </a:p>
        </p:txBody>
      </p:sp>
    </p:spTree>
    <p:extLst>
      <p:ext uri="{BB962C8B-B14F-4D97-AF65-F5344CB8AC3E}">
        <p14:creationId xmlns:p14="http://schemas.microsoft.com/office/powerpoint/2010/main" val="503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04664"/>
            <a:ext cx="87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Сравните длины ломаных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1,…,5) (рис. 37).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3818" y="1412776"/>
            <a:ext cx="3276364" cy="33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3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Требуется проложить шоссейные дороги, соединяющие населённые пункты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расположенные в вершинах прямоугольника (рис. 39). Не производя вычислений, оцените, в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каком расположении дорог их суммарная длина наименьшая.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8013652" cy="273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00002E-31D8-4BF1-8C30-E9F6063E6CC9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в).</a:t>
            </a:r>
          </a:p>
        </p:txBody>
      </p:sp>
    </p:spTree>
    <p:extLst>
      <p:ext uri="{BB962C8B-B14F-4D97-AF65-F5344CB8AC3E}">
        <p14:creationId xmlns:p14="http://schemas.microsoft.com/office/powerpoint/2010/main" val="9162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Сравните углы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 40.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586" y="1268760"/>
            <a:ext cx="5586828" cy="2880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BD623-D5F2-4E9A-8B78-83213EA8F82E}"/>
              </a:ext>
            </a:extLst>
          </p:cNvPr>
          <p:cNvSpPr txBox="1"/>
          <p:nvPr/>
        </p:nvSpPr>
        <p:spPr>
          <a:xfrm>
            <a:off x="1187624" y="557281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равны.</a:t>
            </a:r>
          </a:p>
        </p:txBody>
      </p:sp>
    </p:spTree>
    <p:extLst>
      <p:ext uri="{BB962C8B-B14F-4D97-AF65-F5344CB8AC3E}">
        <p14:creationId xmlns:p14="http://schemas.microsoft.com/office/powerpoint/2010/main" val="32232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18864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Найдите сумму углов, изображённых на рисунке и закрашенных синим цветом.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17" y="1412776"/>
            <a:ext cx="377916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15EFF0-C270-4B91-8726-E9C93D9B2CBB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9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424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Для трапеции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41)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точка пересечения диагоналей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Сравните площади треугольников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AOD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BOC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3991385" cy="2736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F8336F-ADEF-48F6-86B6-55DCDFA4F103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равны.</a:t>
            </a:r>
          </a:p>
        </p:txBody>
      </p:sp>
    </p:spTree>
    <p:extLst>
      <p:ext uri="{BB962C8B-B14F-4D97-AF65-F5344CB8AC3E}">
        <p14:creationId xmlns:p14="http://schemas.microsoft.com/office/powerpoint/2010/main" val="549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6712"/>
            <a:ext cx="9144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Брадис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М. и др. Ошибки в математических рассуждениях.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Учпедгиз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1959.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Литцман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Где ошибка?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Физматлит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1962.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Мадера А. Г., Мадера Д. А. Математические софизмы. – М.: Просвещение, 2003. 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Обреимов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В.И. Математические софизмы. – С.-Петербург, 1889.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Уёмов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 И. Логические ошибки.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Госполитиздат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1958.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Халперн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Д. Психология критического мышления. – М.– СПб.: Питер, 2000.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6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04664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11. Два параллелограмма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DEFG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расположены так, как показано на рисунке. Сравните их площади.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93598B-F549-49B1-BBFE-E3C2C652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844824"/>
            <a:ext cx="3539582" cy="18002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73631E-E0C4-4101-9C01-444E1F0F49B0}"/>
              </a:ext>
            </a:extLst>
          </p:cNvPr>
          <p:cNvGrpSpPr/>
          <p:nvPr/>
        </p:nvGrpSpPr>
        <p:grpSpPr>
          <a:xfrm>
            <a:off x="0" y="1808201"/>
            <a:ext cx="9144000" cy="4091137"/>
            <a:chOff x="0" y="1808201"/>
            <a:chExt cx="9144000" cy="4091137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6DBB110B-2208-47A6-A6F4-A7ED626AE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637454"/>
              <a:ext cx="9144000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Решение.</a:t>
              </a:r>
              <a:r>
                <a:rPr lang="ru-RU" altLang="ru-RU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Эти параллелограммы имеют общий треугольник, площадь которого равна половине площади как одного, так и другого  Следовательно, площади данных параллелограммов равны.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FAE8D39-8AC7-4E9F-ABE4-B65B6892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24" y="1808201"/>
              <a:ext cx="3683598" cy="1873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0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76719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12. Сравните площади шестиугольника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ABCDEF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которого противолежащие стороны равны и параллельны, и закрашенного треугольника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8D1E13-CE60-43FC-A4FE-1DC4A9F9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96" y="1585466"/>
            <a:ext cx="3938203" cy="255669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40642B1-32FB-4CCB-A023-ABFAEE478CB1}"/>
              </a:ext>
            </a:extLst>
          </p:cNvPr>
          <p:cNvGrpSpPr/>
          <p:nvPr/>
        </p:nvGrpSpPr>
        <p:grpSpPr>
          <a:xfrm>
            <a:off x="266698" y="1585466"/>
            <a:ext cx="8610600" cy="4656981"/>
            <a:chOff x="266698" y="1585466"/>
            <a:chExt cx="8610600" cy="4656981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92F34A23-8AD4-453B-B137-CCC0551CA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98" y="4611231"/>
              <a:ext cx="86106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центр симметрии шестиугольника</a:t>
              </a:r>
              <a:r>
                <a:rPr lang="ru-RU" altLang="ru-RU" sz="2400" dirty="0">
                  <a:cs typeface="Times New Roman" panose="02020603050405020304" pitchFamily="18" charset="0"/>
                </a:rPr>
                <a:t>. Соединим его отрезками с вершинами </a:t>
              </a:r>
              <a:r>
                <a:rPr lang="en-US" altLang="ru-RU" sz="24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4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400" dirty="0"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400" i="1" dirty="0">
                  <a:cs typeface="Times New Roman" panose="02020603050405020304" pitchFamily="18" charset="0"/>
                </a:rPr>
                <a:t>E</a:t>
              </a:r>
              <a:r>
                <a:rPr lang="ru-RU" altLang="ru-RU" sz="2400" dirty="0">
                  <a:cs typeface="Times New Roman" panose="02020603050405020304" pitchFamily="18" charset="0"/>
                </a:rPr>
                <a:t>. Получим параллелограммы </a:t>
              </a:r>
              <a:r>
                <a:rPr lang="en-US" altLang="ru-RU" sz="2400" i="1" dirty="0">
                  <a:cs typeface="Times New Roman" panose="02020603050405020304" pitchFamily="18" charset="0"/>
                </a:rPr>
                <a:t>ABCO</a:t>
              </a:r>
              <a:r>
                <a:rPr lang="en-US" altLang="ru-RU" sz="24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cs typeface="Times New Roman" panose="02020603050405020304" pitchFamily="18" charset="0"/>
                </a:rPr>
                <a:t>CDEO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400" i="1" dirty="0">
                  <a:cs typeface="Times New Roman" panose="02020603050405020304" pitchFamily="18" charset="0"/>
                </a:rPr>
                <a:t>AFEO</a:t>
              </a:r>
              <a:r>
                <a:rPr lang="en-US" altLang="ru-RU" sz="2400" dirty="0">
                  <a:cs typeface="Times New Roman" panose="02020603050405020304" pitchFamily="18" charset="0"/>
                </a:rPr>
                <a:t>.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Следовательно, площадь закрашенного треугольника равна 0,5.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9C42B13-2A31-4E9C-AE6C-E97D6501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5550" y="1585466"/>
              <a:ext cx="3972374" cy="2534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4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13. Сколько тетраэдров изображено на рисунке 26?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3494716" cy="3894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C41E6A-8E7B-48B0-9946-DD7B18CD1BB3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40676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14. Сколько кубов изображено на рисунке 27?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448058" cy="3750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0586F7-8071-48EA-8B6E-24ADF0F4CA39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792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7B71B80E-F262-4406-8D7E-B6449F87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15. Укажите номер многогранника, развертка которого изображена на рисунке.</a:t>
            </a:r>
            <a:r>
              <a:rPr lang="ru-RU" altLang="ru-RU" dirty="0"/>
              <a:t> </a:t>
            </a:r>
          </a:p>
        </p:txBody>
      </p:sp>
      <p:sp>
        <p:nvSpPr>
          <p:cNvPr id="306180" name="Text Box 4">
            <a:extLst>
              <a:ext uri="{FF2B5EF4-FFF2-40B4-BE49-F238E27FC236}">
                <a16:creationId xmlns:a16="http://schemas.microsoft.com/office/drawing/2014/main" id="{D16F4E87-DEA2-4933-9727-40793E66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1.</a:t>
            </a:r>
          </a:p>
        </p:txBody>
      </p:sp>
      <p:pic>
        <p:nvPicPr>
          <p:cNvPr id="39941" name="Picture 6">
            <a:extLst>
              <a:ext uri="{FF2B5EF4-FFF2-40B4-BE49-F238E27FC236}">
                <a16:creationId xmlns:a16="http://schemas.microsoft.com/office/drawing/2014/main" id="{7D527E52-A1B9-4D3A-B59C-DFB1A21B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4564"/>
            <a:ext cx="4683224" cy="318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>
            <a:extLst>
              <a:ext uri="{FF2B5EF4-FFF2-40B4-BE49-F238E27FC236}">
                <a16:creationId xmlns:a16="http://schemas.microsoft.com/office/drawing/2014/main" id="{66687490-4170-49F8-9B19-817C1AC7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4454624" cy="17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9FFB6AE7-C4BD-45BE-BEF0-427AFC7D7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16. Укажите номер многогранника, развертка которого изображена на рисунке.</a:t>
            </a:r>
            <a:r>
              <a:rPr lang="ru-RU" altLang="ru-RU" dirty="0"/>
              <a:t> </a:t>
            </a:r>
          </a:p>
        </p:txBody>
      </p:sp>
      <p:sp>
        <p:nvSpPr>
          <p:cNvPr id="308228" name="Text Box 4">
            <a:extLst>
              <a:ext uri="{FF2B5EF4-FFF2-40B4-BE49-F238E27FC236}">
                <a16:creationId xmlns:a16="http://schemas.microsoft.com/office/drawing/2014/main" id="{CDC594A0-AB2C-49A6-8896-A635C0DD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3.</a:t>
            </a: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CB51D193-485D-4AD8-83B9-0DE8652A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2736"/>
            <a:ext cx="4520594" cy="30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>
            <a:extLst>
              <a:ext uri="{FF2B5EF4-FFF2-40B4-BE49-F238E27FC236}">
                <a16:creationId xmlns:a16="http://schemas.microsoft.com/office/drawing/2014/main" id="{1C5253A9-7062-4470-92C5-EBB0322E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65600"/>
            <a:ext cx="4267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D95F3658-C307-40EE-BD88-B5F2EBF26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17. Укажите номер многогранника, развертка которого изображена на рисунке.</a:t>
            </a:r>
            <a:r>
              <a:rPr lang="ru-RU" altLang="ru-RU" dirty="0"/>
              <a:t> </a:t>
            </a:r>
          </a:p>
        </p:txBody>
      </p:sp>
      <p:sp>
        <p:nvSpPr>
          <p:cNvPr id="310276" name="Text Box 4">
            <a:extLst>
              <a:ext uri="{FF2B5EF4-FFF2-40B4-BE49-F238E27FC236}">
                <a16:creationId xmlns:a16="http://schemas.microsoft.com/office/drawing/2014/main" id="{8CC97040-0488-49B0-8789-CA6D5017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2.</a:t>
            </a:r>
          </a:p>
        </p:txBody>
      </p:sp>
      <p:pic>
        <p:nvPicPr>
          <p:cNvPr id="41989" name="Picture 7">
            <a:extLst>
              <a:ext uri="{FF2B5EF4-FFF2-40B4-BE49-F238E27FC236}">
                <a16:creationId xmlns:a16="http://schemas.microsoft.com/office/drawing/2014/main" id="{141F078C-7C3F-4497-925D-F097D453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47629"/>
            <a:ext cx="4289279" cy="29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2D7C316B-FA4F-430D-A7AE-9A4B91F9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85562"/>
            <a:ext cx="3816424" cy="27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A4E16612-3847-41AB-8DD7-EE88C223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77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18. Укажите номер многогранника, развертка которого изображена на рисунке.</a:t>
            </a:r>
            <a:r>
              <a:rPr lang="ru-RU" altLang="ru-RU" dirty="0"/>
              <a:t> </a:t>
            </a:r>
          </a:p>
        </p:txBody>
      </p:sp>
      <p:sp>
        <p:nvSpPr>
          <p:cNvPr id="312324" name="Text Box 4">
            <a:extLst>
              <a:ext uri="{FF2B5EF4-FFF2-40B4-BE49-F238E27FC236}">
                <a16:creationId xmlns:a16="http://schemas.microsoft.com/office/drawing/2014/main" id="{B3D71966-B2DA-4E53-BAEB-26DC6989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5.</a:t>
            </a:r>
          </a:p>
        </p:txBody>
      </p:sp>
      <p:pic>
        <p:nvPicPr>
          <p:cNvPr id="43013" name="Picture 7">
            <a:extLst>
              <a:ext uri="{FF2B5EF4-FFF2-40B4-BE49-F238E27FC236}">
                <a16:creationId xmlns:a16="http://schemas.microsoft.com/office/drawing/2014/main" id="{CE0F3FFA-5810-453B-A020-F261DCCA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850469"/>
            <a:ext cx="4640932" cy="31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>
            <a:extLst>
              <a:ext uri="{FF2B5EF4-FFF2-40B4-BE49-F238E27FC236}">
                <a16:creationId xmlns:a16="http://schemas.microsoft.com/office/drawing/2014/main" id="{140C8776-B1DB-4609-B94E-9F598D2E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28767"/>
            <a:ext cx="3781400" cy="26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307AA809-3A8F-44CC-97DD-D9081F07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701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19. Укажите номер многогранника, развертка которого изображена на рисунке.</a:t>
            </a:r>
            <a:r>
              <a:rPr lang="ru-RU" altLang="ru-RU" dirty="0"/>
              <a:t> </a:t>
            </a:r>
          </a:p>
        </p:txBody>
      </p:sp>
      <p:sp>
        <p:nvSpPr>
          <p:cNvPr id="314372" name="Text Box 4">
            <a:extLst>
              <a:ext uri="{FF2B5EF4-FFF2-40B4-BE49-F238E27FC236}">
                <a16:creationId xmlns:a16="http://schemas.microsoft.com/office/drawing/2014/main" id="{55A16D6B-EC8D-4CCA-9444-F16F1FB6E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4.</a:t>
            </a:r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F345F58D-C6F6-48F1-BE82-828FEF82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00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>
            <a:extLst>
              <a:ext uri="{FF2B5EF4-FFF2-40B4-BE49-F238E27FC236}">
                <a16:creationId xmlns:a16="http://schemas.microsoft.com/office/drawing/2014/main" id="{CC0E5197-7E24-480E-ACBF-85CDCCCC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2750"/>
            <a:ext cx="4724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260648"/>
            <a:ext cx="88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20. Не производя вычислений, оцените, какую часть объёма единичного куба составляет объём единичного правильного тетраэдра (рис.</a:t>
            </a:r>
            <a:r>
              <a:rPr lang="ru-RU" sz="2000" dirty="0"/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46).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281034" cy="2592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05C5E-56F2-49A0-AFB4-DF81CB781D71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8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6E18A-1ED0-4846-9136-1BAAFFC8A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5944"/>
            <a:ext cx="4430490" cy="64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2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48680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21. В фужере в форме перевёрнутого конуса имеется вода, полностью его заполняющая (рис. 47). Требуется отлить половину этой воды в стакан. Какую часть высоты конуса должна занимать оставшаяся в</a:t>
            </a:r>
            <a:r>
              <a:rPr lang="ru-RU" sz="2000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конусе вода?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1844824"/>
            <a:ext cx="2417611" cy="338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D5436-E986-49A2-8726-7EB7D238637C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1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9269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22. Толщина кожуры апельсина составляет одну пятую его радиуса (рис. 49). Оцените, какую часть объёма апельсина занимает его кожура.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0068" y="1952836"/>
            <a:ext cx="2563864" cy="2952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C11BAE-3EC8-4E29-8718-B626EBFDFE06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9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06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Укажите номера верных утверждений.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УТВЕРЖДЕНИЯ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00" y="1268760"/>
            <a:ext cx="882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Через любые две точки проходит не более одной прямой.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Если при пересечении двух прямых третьей прямой внутренние односторонние углы равны, то эти две прямые параллельны.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Если две параллельные прямые пересечены третьей прямой, то внутренние накрест лежащие углы составляют в сумме 180 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Если угол равен 30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смежный с ним угол равен 150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00" y="3933056"/>
            <a:ext cx="882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Если две стороны одного треугольника соответственно равны  двум сторонам другого треугольника, то такие треугольники равны.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В равнобедренном треугольнике медиана, проведенная к основанию, является одновременно биссектрисой и высотой.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Каждая сторона треугольника больше суммы двух других сторон.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В треугольнике против большего угла лежит меньшая сторона.</a:t>
            </a:r>
          </a:p>
        </p:txBody>
      </p:sp>
    </p:spTree>
    <p:extLst>
      <p:ext uri="{BB962C8B-B14F-4D97-AF65-F5344CB8AC3E}">
        <p14:creationId xmlns:p14="http://schemas.microsoft.com/office/powerpoint/2010/main" val="1931115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04664"/>
            <a:ext cx="88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Сумма острых углов прямоугольного треугольника меньше 180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Если один из углов равнобедренного треугольника равен 100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один из оставшихся углов равен 40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Внешний угол треугольника больше каждого внутреннего угла, не смежного с ним.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В треугольнике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для которого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= 90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сторона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наименьшая.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00" y="3284984"/>
            <a:ext cx="882000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Если расстояние от центра окружности до прямой больше радиуса окружности, то эти прямая и окружность пересекаются.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Касательная к окружности перпендикулярна радиусу этой окружности.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Через любые три точки, не принадлежащие одной прямой, проходит не менее одной окружности.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Если радиусы двух окружностей равны 3 и 5, а расстояние между их центрами равно 1, то эти окружности пересекаются.</a:t>
            </a:r>
          </a:p>
        </p:txBody>
      </p:sp>
    </p:spTree>
    <p:extLst>
      <p:ext uri="{BB962C8B-B14F-4D97-AF65-F5344CB8AC3E}">
        <p14:creationId xmlns:p14="http://schemas.microsoft.com/office/powerpoint/2010/main" val="2097692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76672"/>
            <a:ext cx="88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Вписанный угол измеряется величиной дуги окружности, на которую он опирается. 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Центральный угол измеряется половиной дуги окружности, на</a:t>
            </a:r>
            <a:r>
              <a:rPr lang="ru-RU" sz="2400" dirty="0"/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которую он опирается. 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Если вписанный угол равен 30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центральный угол, опирающийся на ту же дугу, равен 60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Если дуга окружности составляет 80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центральный угол, опирающийся на эту дугу, равен 80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00" y="3789040"/>
            <a:ext cx="8820000" cy="25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Сумма углов выпуклого четырехугольника не превосходит 360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Сумма двух противоположных углов параллелограмма равна 180 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Средняя линия трапеции параллельна основаниям и меньше их суммы.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Если одна диагональ параллелограмма равна 5, то другая его диагональ равна 5.</a:t>
            </a:r>
          </a:p>
        </p:txBody>
      </p:sp>
    </p:spTree>
    <p:extLst>
      <p:ext uri="{BB962C8B-B14F-4D97-AF65-F5344CB8AC3E}">
        <p14:creationId xmlns:p14="http://schemas.microsoft.com/office/powerpoint/2010/main" val="2270484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260648"/>
            <a:ext cx="88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Если все стороны четырехугольника равны и один из его углов равен 90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этот четырехугольник – квадрат.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Если в четырехугольнике диагонали перпендикулярны, то этот четырехугольник является ромбом.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Если сумма двух углов выпуклого четырехугольника равна 100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сумма двух оставшихся углов  равна 80</a:t>
            </a:r>
            <a:r>
              <a:rPr lang="ru-RU" sz="22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Если основания трапеции равны 6 и 8, то средняя линия этой трапеции равна 14.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00" y="3573016"/>
            <a:ext cx="88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Около всякого треугольника можно описать не менее одной окружности.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Если стороны треугольника равны 3, 4, 5, то радиус описанной около него окружности, равен 2,5.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В любой параллелограмм можно вписать окружность.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В любой правильный многоугольник можно вписать не более одной окружности.</a:t>
            </a:r>
          </a:p>
        </p:txBody>
      </p:sp>
    </p:spTree>
    <p:extLst>
      <p:ext uri="{BB962C8B-B14F-4D97-AF65-F5344CB8AC3E}">
        <p14:creationId xmlns:p14="http://schemas.microsoft.com/office/powerpoint/2010/main" val="3496584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9971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ДОКАЗАТЕЛЬСТВА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Найдите ошибки в доказательствах следующих утверждений.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07678"/>
            <a:ext cx="9036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1.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две стороны и угол, лежащий против одной из них, одного треугольника соответственно равны двум сторонам и углу, лежащему против одной из них, другого треугольника, то такие треугольники равны.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09" y="3946222"/>
                <a:ext cx="6560515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Из равенства сторон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следует, что треугольник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равнобедренный, значит,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Из этого и равенства углов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следует равенство углов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Значит, треугольник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равнобедренный. Следовательно, его стороны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равны. Треугольники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равны по двум сторонам и углу между ними 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Следовательно, равны и треугольники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" y="3946222"/>
                <a:ext cx="6560515" cy="2893100"/>
              </a:xfrm>
              <a:prstGeom prst="rect">
                <a:avLst/>
              </a:prstGeom>
              <a:blipFill>
                <a:blip r:embed="rId2"/>
                <a:stretch>
                  <a:fillRect l="-1022" t="-211" r="-929" b="-2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2564903"/>
            <a:ext cx="2411760" cy="3086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344128"/>
                <a:ext cx="6516216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Доказательство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Пусть в треугольниках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ru-RU" sz="2000" i="1">
                        <a:latin typeface="Cambria Math"/>
                      </a:rPr>
                      <m:t>𝐶</m:t>
                    </m:r>
                    <m:r>
                      <a:rPr lang="ru-RU" sz="2000" i="1">
                        <a:latin typeface="Cambria Math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Отложим треугольник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от луча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так, чтобы вершина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перешла в точку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i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лежащую по другую сторону от точки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относительно прямой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(рис. 50).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4128"/>
                <a:ext cx="6516216" cy="1661993"/>
              </a:xfrm>
              <a:prstGeom prst="rect">
                <a:avLst/>
              </a:prstGeom>
              <a:blipFill>
                <a:blip r:embed="rId4"/>
                <a:stretch>
                  <a:fillRect l="-935" t="-735" r="-93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315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Контрпример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приведён на рисунке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треугольниках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BCD AC = BC, 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общая сторона,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однако треугольники не равны.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00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506663"/>
            <a:ext cx="3314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27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150022"/>
            <a:ext cx="88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к одной из них, одного треугольника соответственно равны двум сторонам и высоте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556792"/>
            <a:ext cx="882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(рис. 51). Прямоугольные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CBH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213" y="3789040"/>
            <a:ext cx="4219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Контрпример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 = 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CH =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однако треугольники не равны.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32" y="2132856"/>
            <a:ext cx="4043337" cy="32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7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897538"/>
            <a:ext cx="842493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Рассмотрим примеры задач на формирование следующих умений учащихся, которые, на наш взгляд, будут способствовать развитию их критического мышления.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1. Распознавать конфигурации геометрических фигур по их изображениям и описаниям.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2. Сравнивать и оценивать геометрические величины. 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3. Устанавливать верность и неверность утверждений.</a:t>
            </a:r>
          </a:p>
          <a:p>
            <a:pPr lvl="0" algn="just"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Находить ошибки в формулировках и доказательствах.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5. Приводить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6. Решать задачи с неоднозначным ответом.</a:t>
            </a:r>
          </a:p>
        </p:txBody>
      </p:sp>
    </p:spTree>
    <p:extLst>
      <p:ext uri="{BB962C8B-B14F-4D97-AF65-F5344CB8AC3E}">
        <p14:creationId xmlns:p14="http://schemas.microsoft.com/office/powerpoint/2010/main" val="2067811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228124"/>
            <a:ext cx="8820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3.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из их общей вершины, одного треугольника соответственно равны двум сторонам и высоте другого треугольника, то такие треугольники равны.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(рис. 52). Прямоугольные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Следовательно, углы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равны, как суммы равных углов. Значит,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964830" cy="2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9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AC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сторона,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C, CH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высота, однако треугольники не равны.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343026" cy="30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02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476672"/>
            <a:ext cx="8820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4.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сторона и две высоты, опущенные из её вершин, одного треугольника соответственно равны стороне и двум высотам другого треугольника, то такие треугольники равны.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Доказательство.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(рис. 53). Прямоугольные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стороне и двум прилежащим к</a:t>
            </a:r>
            <a:r>
              <a:rPr lang="ru-RU" sz="2000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ней углам.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3645024"/>
            <a:ext cx="559680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71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86.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равны, но у них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высота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общие, высоты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2636912"/>
            <a:ext cx="30765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8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260648"/>
            <a:ext cx="882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5.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угол, сторона, прилежащая к этому углу, и медиана, проведённая к другой стороне, прилежащей к данному углу, одного треугольника соответственно равны углу, стороне и медиане другого треугольника, то эти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767007"/>
            <a:ext cx="882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сторона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стороне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медиана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BM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медиане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(рис. 54).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ABM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двум сторонам и углу. Следовательно,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Значит, равны стороны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3933056"/>
            <a:ext cx="464883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0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87.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общая, угол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общий, медианы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 Однако, сами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2657" y="2852936"/>
            <a:ext cx="3018687" cy="27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97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0"/>
            <a:ext cx="88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6.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две стороны и радиус описанной окружности одного треугольника соответственно равны двум сторонам и радиусу описанной окружности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136992"/>
            <a:ext cx="8820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радиус описанных около них окружностей (рис. 60). Обозначим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соответственно центры этих окружностей.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AOB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AOC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Значит,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Следовательно,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14" y="3737292"/>
            <a:ext cx="4900504" cy="22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7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93.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общая, описанная окружность – общая,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Однако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752" y="2780928"/>
            <a:ext cx="2552497" cy="27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80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116632"/>
            <a:ext cx="88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7.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Гипотенуза прямоугольного треугольника равна его катету.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20450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Пусть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прямоугольный треугольник (угол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прямой) (рис. 62). Докажем, что гипотенуза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катету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Проведём биссектрису угла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серединный перпендикуляр к стороне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Обозначим через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точку пересечения. Соединим отрезками точку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вершинами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Из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опустим перпендикуляры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соответственно на 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 как точка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принадлежит серединному перпендикуляру к отрезку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отрезки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равны. Так как точка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принадлежит биссектрисе угла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отрезки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равны.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BEG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CEF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равны по катету и гипотенузе. Следовательно, отрезки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равны.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AEG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AEF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равны по катету и гипотенузе. Следовательно, отрезки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равны. Складывая отрезки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получаем равенство гипотенузы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катета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4138999"/>
            <a:ext cx="4547604" cy="25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158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954" y="116632"/>
            <a:ext cx="88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Неправильно выполнен рисунок. Построить правильный рисунок поможет программа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ней можно построить прямоугольный треугольник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провести биссектрису угла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серединный перпендикуляр к отрезку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найти их точку пересечения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опустить из неё перпендикуляры на прямые, содержащие стороны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78).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3708" y="2636912"/>
            <a:ext cx="525658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Параллельны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1? 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РАСПОЗНАВАНИЕ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916832"/>
            <a:ext cx="3206367" cy="3672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6A6AD8-0118-4A94-87DE-2BBA9F0C3CD3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нет.</a:t>
            </a:r>
          </a:p>
        </p:txBody>
      </p:sp>
    </p:spTree>
    <p:extLst>
      <p:ext uri="{BB962C8B-B14F-4D97-AF65-F5344CB8AC3E}">
        <p14:creationId xmlns:p14="http://schemas.microsoft.com/office/powerpoint/2010/main" val="30812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25543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Утверждение 8.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Прямой угол равен тупому углу.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7504" y="839803"/>
                <a:ext cx="9036496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Доказательство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Пусть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– четырёхугольник (рис. 64), в котором 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en-US" sz="2000" i="1">
                        <a:latin typeface="Cambria Math"/>
                      </a:rPr>
                      <m:t>𝐺𝐷𝐹</m:t>
                    </m:r>
                    <m:r>
                      <a:rPr lang="ru-RU" sz="2000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ru-RU" sz="2000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Треугольники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AGD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BGC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en-US" sz="2000" i="1">
                        <a:latin typeface="Cambria Math"/>
                      </a:rPr>
                      <m:t>𝐴𝐷𝐺</m:t>
                    </m:r>
                    <m:r>
                      <a:rPr lang="ru-RU" sz="2000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∠</m:t>
                    </m:r>
                    <m:r>
                      <a:rPr lang="ru-RU" sz="2000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Вычитая из второго равенства углов первое, получаем равенство углов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9803"/>
                <a:ext cx="9036496" cy="2893100"/>
              </a:xfrm>
              <a:prstGeom prst="rect">
                <a:avLst/>
              </a:prstGeom>
              <a:blipFill>
                <a:blip r:embed="rId2"/>
                <a:stretch>
                  <a:fillRect l="-742" t="-422" r="-675" b="-2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20DBE-9CCF-4EF5-3230-BFDBC31C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618" y="3829506"/>
            <a:ext cx="2810267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98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2000" y="1124744"/>
            <a:ext cx="88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равенства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следует равенство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(рис. 81), так как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равен сумме углов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GCF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5" y="2852936"/>
            <a:ext cx="312431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0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9.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в четырёхугольнике две противолежащие стороны равны, то две другие стороны параллельны.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52" y="931124"/>
                <a:ext cx="903649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Доказательство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Пусть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четырёхугольник, у которого равны стороны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(рис. 65). Проведём серединные перпендикуляры к сторонам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Если они параллельны, то стороны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параллельны, так как они будут перпендикулярны параллельным прямым. Если эти серединные перпендикулярны не параллельны, то обозначим через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их общую точку.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𝐴𝐺𝐸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𝐵𝐺𝐸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𝐷𝐺𝐹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𝐶𝐺𝐹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𝐴𝐺𝐷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𝐵𝐺𝐶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Так как сумма всех рассмотренных углов равна 360</a:t>
                </a:r>
                <a:r>
                  <a:rPr lang="ru-RU" baseline="30000" dirty="0"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то из равенства их пар следует, что сумма углов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AGE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DGF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равна 180</a:t>
                </a:r>
                <a:r>
                  <a:rPr lang="ru-RU" baseline="30000" dirty="0"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Значит, серединные перпендикуляры совпадают. В этом случае стороны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будут перпендикулярны одной прямой, следовательно, параллельны.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931124"/>
                <a:ext cx="9036496" cy="3477875"/>
              </a:xfrm>
              <a:prstGeom prst="rect">
                <a:avLst/>
              </a:prstGeom>
              <a:blipFill>
                <a:blip r:embed="rId2"/>
                <a:stretch>
                  <a:fillRect l="-607" r="-540" b="-1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4365204"/>
            <a:ext cx="3024336" cy="23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483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332656"/>
            <a:ext cx="882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Утверждение 10.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 углов треугольника равна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Рассмотрим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66). Зададим на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(указано стрелкой).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направлением, противоположным начальному направлению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Таким образом, прямая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повернулась 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другой стороны, этот поворот 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складывается из поворотов на углы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Следовательно, сумма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3549" y="3284984"/>
            <a:ext cx="32263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63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-24331"/>
                <a:ext cx="9144000" cy="4476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Утверждение 11.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Углы произвольного треугольника равны.</a:t>
                </a:r>
              </a:p>
              <a:p>
                <a:pPr algn="just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	Доказательство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Обозначим углы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треугольника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соответственно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α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β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γ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а стороны, лежащие против этих углов, соответственно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 продолжении сторон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отложим соответственно отрезки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CE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(рис. 70). 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γ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𝐵𝐴𝐷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α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γ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По теореме синусов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𝑎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α</m:t>
                            </m:r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/>
                                  </a:rPr>
                                  <m:t>γ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Аналогично,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γ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𝐴𝐵𝐸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β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γ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По теореме синусов имеем: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𝑎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β</m:t>
                            </m:r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/>
                                  </a:rPr>
                                  <m:t>γ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Из этих двух равенств получаем равенство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𝑎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α</m:t>
                            </m:r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𝑎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β</m:t>
                            </m:r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Следовательно, имеет место 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α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𝛾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ru-RU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β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𝛾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из которого следует равенство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α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β</m:t>
                    </m:r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значит, имеет место равенство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α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β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Аналогичным образом доказывается, 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β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γ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Следовательно, все углы треугольника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4331"/>
                <a:ext cx="9144000" cy="44766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33" r="-533" b="-1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0436" y="4203241"/>
            <a:ext cx="2511724" cy="2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04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Утверждение 12.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64 = 65.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52" y="590407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Рассмотрим квадрат со стороной, равной 8. Разрежем его на части, как показано на рисунке 71, а. Сложим из этих частей прямоугольник (рис. 71, б). Его площадь равна 65. Следовательно, «64 = 65».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839" y="2399400"/>
            <a:ext cx="763232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01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188640"/>
            <a:ext cx="8820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Утверждение 13.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Сумма длин катетов прямоугольного треугольника равна длине его гипотенузе.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Доказательство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Рассмотрим прямоугольный треугольник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прямой) (рис. 69). Из середины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гипотенузы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опустим перпендикуляры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соответственно на катеты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 середин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отрезков соответственно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опустим перпендикуляры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соответствующие катеты прямоугольных треугольников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будет равна сумме длин катетов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Продолжая этот процесс, будем получать ломаные, приближающиеся к гипотенузе. Длины этих ломаных будут стремиться к длине гипотенузы. Так как длины этих ломаных остаются равными сумме длин катетов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длина гипотенуза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D68A22-1ECD-63B2-4E0B-0DEC1108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275533"/>
            <a:ext cx="4498951" cy="23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74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Утверждение 14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Две окружности разных радиусов имеют одинаковую длину.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Доказательство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Рассмотрим две концентрические окружности (рис. 72). Предположим, что большая окружность прокатилась по прямой из положения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положение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сделала полный оборот. Тогда длина отрезка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длине большей окружности. При этом меньшая окружность переместится из положения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также сделает полный оборот. Следовательно, длина отрезка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равна длине меньшей окружности.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Учитывая, что отрезки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равны, получаем, что равны длины данных окружностей.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4437112"/>
            <a:ext cx="663329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64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-16977"/>
                <a:ext cx="9144000" cy="4112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200" b="1" dirty="0">
                    <a:latin typeface="Times New Roman" pitchFamily="18" charset="0"/>
                    <a:cs typeface="Times New Roman" pitchFamily="18" charset="0"/>
                  </a:rPr>
                  <a:t>Утверждение 15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. Длина полуокружности равна диаметру соответствующей окружности.</a:t>
                </a:r>
              </a:p>
              <a:p>
                <a:pPr algn="just"/>
                <a:r>
                  <a:rPr lang="ru-RU" sz="2200" b="1" dirty="0">
                    <a:latin typeface="Times New Roman" pitchFamily="18" charset="0"/>
                    <a:cs typeface="Times New Roman" pitchFamily="18" charset="0"/>
                  </a:rPr>
                  <a:t>	Доказательство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. Рассмотрим полуокружность и диаметр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sz="22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. Разобьём этот диаметр на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равных частей и построим на них, как на диаметрах, полуокружности (рис. 73). </a:t>
                </a:r>
              </a:p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Длина исходной полуокружности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/>
                      </a:rPr>
                      <m:t>π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. Длины построенных полуокружностей равны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/>
                      </a:rPr>
                      <m:t>π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. Следовательно, их сумма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/>
                      </a:rPr>
                      <m:t>π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, т. е. равна длине исходной полуокружности. При увеличении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 построенные полуокружности будут приближаться к диаметру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. Следовательно, сумма их длин должна приближаться к диаметру. Так как эта сумма постоянна и равна длине полуокружности, то она будет равна диаметру.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977"/>
                <a:ext cx="9144000" cy="4112857"/>
              </a:xfrm>
              <a:prstGeom prst="rect">
                <a:avLst/>
              </a:prstGeom>
              <a:blipFill>
                <a:blip r:embed="rId2"/>
                <a:stretch>
                  <a:fillRect l="-867" t="-1037" r="-867" b="-2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3019" y="4365104"/>
            <a:ext cx="393796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17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004" y="1916832"/>
            <a:ext cx="9107996" cy="3816424"/>
            <a:chOff x="36004" y="1916832"/>
            <a:chExt cx="9107996" cy="3816424"/>
          </a:xfrm>
        </p:grpSpPr>
        <p:sp>
          <p:nvSpPr>
            <p:cNvPr id="4" name="TextBox 3"/>
            <p:cNvSpPr txBox="1"/>
            <p:nvPr/>
          </p:nvSpPr>
          <p:spPr>
            <a:xfrm>
              <a:off x="36004" y="1916832"/>
              <a:ext cx="910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Решение.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Возможны два случая расположения окружностей, представленные на рисунке 103. В первом случае расстояние между центрами этих окружностей равно</a:t>
              </a:r>
              <a:r>
                <a:rPr lang="ru-RU" sz="2400" dirty="0"/>
                <a:t> 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5, во втором равно 1. </a:t>
              </a:r>
            </a:p>
          </p:txBody>
        </p:sp>
        <p:pic>
          <p:nvPicPr>
            <p:cNvPr id="5" name="Рисунок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36" y="3385716"/>
              <a:ext cx="5145127" cy="2347540"/>
            </a:xfrm>
            <a:prstGeom prst="rect">
              <a:avLst/>
            </a:prstGeom>
          </p:spPr>
        </p:pic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7F33DB-4A87-41EF-8F1C-A99DDAA79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-16444"/>
            <a:ext cx="7772400" cy="99717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ЗАДАЧИ  С  НЕОДНОЗНАЧНЫМ  ОТВЕТОМ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5B6BF-874C-4569-A444-3BBB228249C7}"/>
              </a:ext>
            </a:extLst>
          </p:cNvPr>
          <p:cNvSpPr txBox="1"/>
          <p:nvPr/>
        </p:nvSpPr>
        <p:spPr>
          <a:xfrm>
            <a:off x="36004" y="828949"/>
            <a:ext cx="910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Радиусы двух касающихся окружностей равны 3 и 2. Найдите расстояние между их центрами.</a:t>
            </a:r>
          </a:p>
        </p:txBody>
      </p:sp>
    </p:spTree>
    <p:extLst>
      <p:ext uri="{BB962C8B-B14F-4D97-AF65-F5344CB8AC3E}">
        <p14:creationId xmlns:p14="http://schemas.microsoft.com/office/powerpoint/2010/main" val="23036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87549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Перпендикулярны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2?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642" y="1988840"/>
            <a:ext cx="2968716" cy="3417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80088E-19FE-479E-B6C7-5ED4EC639F86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да.</a:t>
            </a:r>
          </a:p>
        </p:txBody>
      </p:sp>
    </p:spTree>
    <p:extLst>
      <p:ext uri="{BB962C8B-B14F-4D97-AF65-F5344CB8AC3E}">
        <p14:creationId xmlns:p14="http://schemas.microsoft.com/office/powerpoint/2010/main" val="30078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2000" y="1700808"/>
            <a:ext cx="8820000" cy="3751056"/>
            <a:chOff x="0" y="2492896"/>
            <a:chExt cx="9144000" cy="37510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0" y="2492896"/>
                  <a:ext cx="9144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400" b="1" dirty="0">
                      <a:latin typeface="Times New Roman" pitchFamily="18" charset="0"/>
                      <a:cs typeface="Times New Roman" pitchFamily="18" charset="0"/>
                    </a:rPr>
                    <a:t>Решение.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 Для указанных в условии данных возможны два треугольника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ABC</a:t>
                  </a:r>
                  <a:r>
                    <a:rPr lang="ru-RU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изображённых на рисунке 106, </a:t>
                  </a:r>
                  <a14:m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∠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ru-RU" sz="2400" i="1">
                          <a:latin typeface="Cambria Math"/>
                        </a:rPr>
                        <m:t>=30°</m:t>
                      </m:r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=150°</m:t>
                      </m:r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492896"/>
                  <a:ext cx="9144000" cy="1200329"/>
                </a:xfrm>
                <a:prstGeom prst="rect">
                  <a:avLst/>
                </a:prstGeom>
                <a:blipFill>
                  <a:blip r:embed="rId2"/>
                  <a:stretch>
                    <a:fillRect l="-1107" t="-4061" r="-1107" b="-10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3573016"/>
              <a:ext cx="2197273" cy="267093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102AC7-6C60-406A-8329-12D7C52432EF}"/>
              </a:ext>
            </a:extLst>
          </p:cNvPr>
          <p:cNvSpPr txBox="1"/>
          <p:nvPr/>
        </p:nvSpPr>
        <p:spPr>
          <a:xfrm>
            <a:off x="342000" y="452862"/>
            <a:ext cx="84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Треугольник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вписан в окружность радиусом 1,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1. Найдите угол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4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776" y="249807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4, высота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3. Найдите сторону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9A7987B-79A7-444B-858C-1F26B7C33B41}"/>
              </a:ext>
            </a:extLst>
          </p:cNvPr>
          <p:cNvGrpSpPr/>
          <p:nvPr/>
        </p:nvGrpSpPr>
        <p:grpSpPr>
          <a:xfrm>
            <a:off x="162000" y="1844824"/>
            <a:ext cx="8820000" cy="3932372"/>
            <a:chOff x="0" y="1340768"/>
            <a:chExt cx="9144000" cy="39323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BCD1D31-9861-4F5E-81FF-15F09730385C}"/>
                    </a:ext>
                  </a:extLst>
                </p:cNvPr>
                <p:cNvSpPr txBox="1"/>
                <p:nvPr/>
              </p:nvSpPr>
              <p:spPr>
                <a:xfrm>
                  <a:off x="0" y="1340768"/>
                  <a:ext cx="9144000" cy="1234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400" b="1" dirty="0">
                      <a:latin typeface="Times New Roman" pitchFamily="18" charset="0"/>
                      <a:cs typeface="Times New Roman" pitchFamily="18" charset="0"/>
                    </a:rPr>
                    <a:t>Решение.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 Для указанных в условии данных возможны два треугольника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4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изображённых на рисунке 108. 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ru-RU" sz="24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4,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BH</a:t>
                  </a:r>
                  <a:r>
                    <a:rPr lang="ru-RU" sz="24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ru-RU" sz="24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 Следовательно,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4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4+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4−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BCD1D31-9861-4F5E-81FF-15F097303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40768"/>
                  <a:ext cx="9144000" cy="1234569"/>
                </a:xfrm>
                <a:prstGeom prst="rect">
                  <a:avLst/>
                </a:prstGeom>
                <a:blipFill>
                  <a:blip r:embed="rId2"/>
                  <a:stretch>
                    <a:fillRect l="-1107" t="-3960" r="-1107" b="-108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2996073-E8E0-4987-8D5F-844FF9887B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670" y="3040892"/>
              <a:ext cx="3348372" cy="2232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4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2000" y="452084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Задача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4. В треугольнике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ABC AC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10,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∠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ru-RU" sz="2400" i="1">
                        <a:latin typeface="Cambria Math"/>
                      </a:rPr>
                      <m:t>=60°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медиана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CM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равна 9. Найдите сторону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" y="452084"/>
                <a:ext cx="9144000" cy="830997"/>
              </a:xfrm>
              <a:prstGeom prst="rect">
                <a:avLst/>
              </a:prstGeom>
              <a:blipFill>
                <a:blip r:embed="rId2"/>
                <a:stretch>
                  <a:fillRect l="-1067" t="-5882" r="-1000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33AD1C9-FBDF-4BDC-BA05-E67EFF7920DD}"/>
              </a:ext>
            </a:extLst>
          </p:cNvPr>
          <p:cNvGrpSpPr/>
          <p:nvPr/>
        </p:nvGrpSpPr>
        <p:grpSpPr>
          <a:xfrm>
            <a:off x="162000" y="1368401"/>
            <a:ext cx="8820000" cy="5374240"/>
            <a:chOff x="162000" y="1368401"/>
            <a:chExt cx="8820000" cy="53742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D8BE235-710F-410E-BC13-AB48B9CF7F51}"/>
                    </a:ext>
                  </a:extLst>
                </p:cNvPr>
                <p:cNvSpPr txBox="1"/>
                <p:nvPr/>
              </p:nvSpPr>
              <p:spPr>
                <a:xfrm>
                  <a:off x="162000" y="1368401"/>
                  <a:ext cx="8820000" cy="2930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400" b="1" dirty="0">
                      <a:latin typeface="Times New Roman" pitchFamily="18" charset="0"/>
                      <a:cs typeface="Times New Roman" pitchFamily="18" charset="0"/>
                    </a:rPr>
                    <a:t>Решение.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 Для указанных в условии данных возможны два треугольника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изображённых на рисунке 111.</a:t>
                  </a:r>
                </a:p>
                <a:p>
                  <a:pPr algn="just"/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	Обозначим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CM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медиану треугольника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ABC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 Пусть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AM</a:t>
                  </a:r>
                  <a:r>
                    <a:rPr lang="ru-RU" sz="24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 По теореме косинусов, применённой к треугольнику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AMC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имеем: 81 = 100 +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2400" baseline="30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 – 10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	Решая это квадратное уравнение, находим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5±</m:t>
                          </m:r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  Следовательно,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4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5+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 = 5</a:t>
                  </a:r>
                  <a14:m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D8BE235-710F-410E-BC13-AB48B9CF7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00" y="1368401"/>
                  <a:ext cx="8820000" cy="2930482"/>
                </a:xfrm>
                <a:prstGeom prst="rect">
                  <a:avLst/>
                </a:prstGeom>
                <a:blipFill>
                  <a:blip r:embed="rId3"/>
                  <a:stretch>
                    <a:fillRect l="-1107" t="-1663" r="-1107" b="-37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EDA1882-DAEC-49D2-9506-83401D1BFF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7864" y="4384203"/>
              <a:ext cx="3175341" cy="2358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5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884" y="170637"/>
            <a:ext cx="88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5.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треугольнике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AB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Через середину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проведена прямая, пересекающая сторону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отсекающая треугольник, подобный треугольнику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отсечённого треугольника.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E0566-5EC4-4566-A68A-B77CE2442C58}"/>
              </a:ext>
            </a:extLst>
          </p:cNvPr>
          <p:cNvSpPr txBox="1"/>
          <p:nvPr/>
        </p:nvSpPr>
        <p:spPr>
          <a:xfrm>
            <a:off x="189884" y="2200508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Имеется два отсечённых треугольника, подобных треугольнику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Они показаны на рисунке 113. Для треугольника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DBE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равна 2,5. Для треугольника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276512-42E5-4B13-B0CD-3EA10720B9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7953" y="3861048"/>
            <a:ext cx="29324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491" y="116632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6.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параллелограмма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2. Биссектрисы углов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пересекают сторону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точках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если отрезок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равен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14BE3-103F-40B1-AFC9-26740B89F02E}"/>
              </a:ext>
            </a:extLst>
          </p:cNvPr>
          <p:cNvSpPr txBox="1"/>
          <p:nvPr/>
        </p:nvSpPr>
        <p:spPr>
          <a:xfrm>
            <a:off x="162000" y="1556792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Возможны два случая расположения точек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стороне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параллелограмма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показанные на рисунке 114. В первом случае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5, во втором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912C3F-7F12-49EA-9892-E46F01E7E9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3645024"/>
            <a:ext cx="7433783" cy="21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18864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7.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Расстояния от точки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расположенной внутри прямого угла, до его сторон равны 1 и 2. Найдите радиус окружности, проходящей через точку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касающейся сторон этого угла.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9A465-A17D-48B3-8EB0-77E0E92AD7D4}"/>
              </a:ext>
            </a:extLst>
          </p:cNvPr>
          <p:cNvSpPr txBox="1"/>
          <p:nvPr/>
        </p:nvSpPr>
        <p:spPr>
          <a:xfrm>
            <a:off x="0" y="175830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Возможны два случая расположения окружности, показанные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115. В первом случае радиус окружности равен 1, во втором равен 5.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3E8C1-27F2-4A2E-8E76-63D94278A7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9760" y="3129582"/>
            <a:ext cx="27924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3470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8.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Трапеция с основаниями 14 и 40 вписана в окружность радиусом 25. Найдите высоту трапеции.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D6ACF6A-2A1D-446A-ABE5-E17AD7630719}"/>
              </a:ext>
            </a:extLst>
          </p:cNvPr>
          <p:cNvGrpSpPr/>
          <p:nvPr/>
        </p:nvGrpSpPr>
        <p:grpSpPr>
          <a:xfrm>
            <a:off x="162000" y="908720"/>
            <a:ext cx="8820000" cy="5515369"/>
            <a:chOff x="162000" y="620688"/>
            <a:chExt cx="8820000" cy="551536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D0ED506-3E7A-4335-9620-5979E469C26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1880" y="4005064"/>
              <a:ext cx="4240241" cy="213099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9FC756-EA3F-445D-9B56-E5B72E9CB195}"/>
                </a:ext>
              </a:extLst>
            </p:cNvPr>
            <p:cNvSpPr txBox="1"/>
            <p:nvPr/>
          </p:nvSpPr>
          <p:spPr>
            <a:xfrm>
              <a:off x="162000" y="620688"/>
              <a:ext cx="8820000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Решение.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Пусть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ABCD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– трапеция, вписанная в окружность с центром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и радиусом 25. Возможны два случая: основания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CD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трапеции расположены по одну сторону от центра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(рис. 116, а); основания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CD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расположены по разные стороны от центра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(рис. 116, б). В первом случае через точку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проведём прямую, перпендикулярную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, и обозначим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Q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её точки пересечения соответственно с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. Тогда высота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15.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Следовательно,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9. Во втором случае через точку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проведём прямую, перпендикулярную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, и обозначим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Q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её точки пересечения соответственно с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. Тогда высота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15. Следовательно,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39.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3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90872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Не используя линейку, скажите, какие две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рисунке 3 изображают одну и ту же прямую. Ответ проверьте с помощью линейки.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2350596"/>
            <a:ext cx="3569357" cy="2734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825579-F6ED-47AD-959D-2E6318C56E59}"/>
              </a:ext>
            </a:extLst>
          </p:cNvPr>
          <p:cNvSpPr txBox="1"/>
          <p:nvPr/>
        </p:nvSpPr>
        <p:spPr>
          <a:xfrm>
            <a:off x="1187624" y="60212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6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5401</Words>
  <Application>Microsoft Office PowerPoint</Application>
  <PresentationFormat>Экран (4:3)</PresentationFormat>
  <Paragraphs>233</Paragraphs>
  <Slides>86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2" baseType="lpstr">
      <vt:lpstr>Arial</vt:lpstr>
      <vt:lpstr>Arial Black</vt:lpstr>
      <vt:lpstr>Calibri</vt:lpstr>
      <vt:lpstr>Cambria Math</vt:lpstr>
      <vt:lpstr>Times New Roman</vt:lpstr>
      <vt:lpstr>Тема Office</vt:lpstr>
      <vt:lpstr>Геометрические задачи  на развитие критического мышления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РАСПОЗНАВАНИЕ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 СРАВНЕНИЕ  И  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 УТВЕРЖДЕНИЯ</vt:lpstr>
      <vt:lpstr>Презентация PowerPoint</vt:lpstr>
      <vt:lpstr>Презентация PowerPoint</vt:lpstr>
      <vt:lpstr>Презентация PowerPoint</vt:lpstr>
      <vt:lpstr>4. ДОКАЗАТЕЛЬСТВА  Найдите ошибки в доказательствах следующих утверждений.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ЗАДАЧИ  С  НЕОДНОЗНАЧНЫМ  ОТВЕТОМ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развитие критического мышления</dc:title>
  <dc:creator>Владимир</dc:creator>
  <cp:lastModifiedBy>Смирнов Владимир Алексеевич</cp:lastModifiedBy>
  <cp:revision>152</cp:revision>
  <dcterms:created xsi:type="dcterms:W3CDTF">2019-11-10T05:56:57Z</dcterms:created>
  <dcterms:modified xsi:type="dcterms:W3CDTF">2022-12-11T10:22:20Z</dcterms:modified>
</cp:coreProperties>
</file>