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502" r:id="rId2"/>
    <p:sldId id="503" r:id="rId3"/>
    <p:sldId id="504" r:id="rId4"/>
    <p:sldId id="505" r:id="rId5"/>
    <p:sldId id="506" r:id="rId6"/>
    <p:sldId id="507" r:id="rId7"/>
    <p:sldId id="508" r:id="rId8"/>
    <p:sldId id="509" r:id="rId9"/>
    <p:sldId id="521" r:id="rId10"/>
    <p:sldId id="302" r:id="rId11"/>
    <p:sldId id="305" r:id="rId12"/>
    <p:sldId id="314" r:id="rId13"/>
    <p:sldId id="315" r:id="rId14"/>
    <p:sldId id="316" r:id="rId15"/>
    <p:sldId id="311" r:id="rId16"/>
    <p:sldId id="313" r:id="rId17"/>
    <p:sldId id="324" r:id="rId18"/>
    <p:sldId id="325" r:id="rId19"/>
    <p:sldId id="327" r:id="rId20"/>
    <p:sldId id="328" r:id="rId21"/>
    <p:sldId id="368" r:id="rId22"/>
    <p:sldId id="369" r:id="rId23"/>
    <p:sldId id="512" r:id="rId24"/>
    <p:sldId id="513" r:id="rId25"/>
    <p:sldId id="514" r:id="rId26"/>
    <p:sldId id="370" r:id="rId27"/>
    <p:sldId id="371" r:id="rId28"/>
    <p:sldId id="511" r:id="rId29"/>
    <p:sldId id="515" r:id="rId30"/>
    <p:sldId id="516" r:id="rId31"/>
    <p:sldId id="373" r:id="rId32"/>
    <p:sldId id="374" r:id="rId33"/>
    <p:sldId id="517" r:id="rId34"/>
    <p:sldId id="376" r:id="rId35"/>
    <p:sldId id="378" r:id="rId36"/>
    <p:sldId id="350" r:id="rId37"/>
    <p:sldId id="379" r:id="rId38"/>
    <p:sldId id="383" r:id="rId39"/>
    <p:sldId id="384"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493" r:id="rId54"/>
    <p:sldId id="399" r:id="rId55"/>
    <p:sldId id="408" r:id="rId56"/>
    <p:sldId id="522" r:id="rId57"/>
    <p:sldId id="523" r:id="rId58"/>
    <p:sldId id="410" r:id="rId59"/>
    <p:sldId id="524" r:id="rId60"/>
    <p:sldId id="412" r:id="rId61"/>
    <p:sldId id="525" r:id="rId62"/>
    <p:sldId id="527" r:id="rId63"/>
    <p:sldId id="526" r:id="rId64"/>
    <p:sldId id="528" r:id="rId65"/>
    <p:sldId id="499" r:id="rId66"/>
    <p:sldId id="520" r:id="rId67"/>
    <p:sldId id="429" r:id="rId68"/>
    <p:sldId id="430" r:id="rId69"/>
    <p:sldId id="431" r:id="rId70"/>
    <p:sldId id="432" r:id="rId71"/>
    <p:sldId id="433" r:id="rId72"/>
    <p:sldId id="434" r:id="rId73"/>
    <p:sldId id="435" r:id="rId74"/>
    <p:sldId id="436" r:id="rId75"/>
    <p:sldId id="437" r:id="rId76"/>
    <p:sldId id="441" r:id="rId77"/>
    <p:sldId id="442" r:id="rId78"/>
    <p:sldId id="443" r:id="rId79"/>
    <p:sldId id="444" r:id="rId80"/>
    <p:sldId id="445" r:id="rId81"/>
    <p:sldId id="446" r:id="rId82"/>
    <p:sldId id="451" r:id="rId83"/>
    <p:sldId id="452" r:id="rId84"/>
    <p:sldId id="453" r:id="rId85"/>
    <p:sldId id="454" r:id="rId86"/>
    <p:sldId id="458" r:id="rId87"/>
    <p:sldId id="462" r:id="rId88"/>
    <p:sldId id="488" r:id="rId89"/>
    <p:sldId id="490" r:id="rId90"/>
    <p:sldId id="492" r:id="rId91"/>
    <p:sldId id="469" r:id="rId92"/>
    <p:sldId id="470" r:id="rId93"/>
    <p:sldId id="472" r:id="rId94"/>
    <p:sldId id="474" r:id="rId95"/>
    <p:sldId id="518" r:id="rId96"/>
    <p:sldId id="476" r:id="rId97"/>
    <p:sldId id="519" r:id="rId98"/>
    <p:sldId id="483" r:id="rId99"/>
    <p:sldId id="485" r:id="rId100"/>
    <p:sldId id="510" r:id="rId101"/>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9" autoAdjust="0"/>
    <p:restoredTop sz="90929"/>
  </p:normalViewPr>
  <p:slideViewPr>
    <p:cSldViewPr>
      <p:cViewPr varScale="1">
        <p:scale>
          <a:sx n="99" d="100"/>
          <a:sy n="99" d="100"/>
        </p:scale>
        <p:origin x="-3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image" Target="../media/image1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5.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image" Target="../media/image155.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image" Target="../media/image157.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image" Target="../media/image1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ru-RU"/>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ru-RU"/>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ru-RU"/>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EE9A665B-0E6A-4AAD-B15B-AE75E8459DDC}" type="slidenum">
              <a:rPr lang="ru-RU"/>
              <a:pPr>
                <a:defRPr/>
              </a:pPr>
              <a:t>‹#›</a:t>
            </a:fld>
            <a:endParaRPr lang="ru-RU"/>
          </a:p>
        </p:txBody>
      </p:sp>
    </p:spTree>
    <p:extLst>
      <p:ext uri="{BB962C8B-B14F-4D97-AF65-F5344CB8AC3E}">
        <p14:creationId xmlns:p14="http://schemas.microsoft.com/office/powerpoint/2010/main" val="3606196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0117E-79DD-40E2-9567-E70D3BD3D9BE}" type="slidenum">
              <a:rPr lang="ru-RU"/>
              <a:pPr/>
              <a:t>18</a:t>
            </a:fld>
            <a:endParaRPr lang="ru-RU"/>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0A38E-D77A-4BE8-8180-0DA862689291}" type="slidenum">
              <a:rPr lang="ru-RU"/>
              <a:pPr/>
              <a:t>19</a:t>
            </a:fld>
            <a:endParaRPr lang="ru-RU"/>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DFF77F-7C3F-4C4D-8A92-8B8C3B0C3CEB}" type="slidenum">
              <a:rPr lang="ru-RU"/>
              <a:pPr/>
              <a:t>20</a:t>
            </a:fld>
            <a:endParaRPr lang="ru-RU"/>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5BF22-45A7-4749-987E-39DDAA5DCC93}" type="slidenum">
              <a:rPr lang="ru-RU"/>
              <a:pPr/>
              <a:t>21</a:t>
            </a:fld>
            <a:endParaRPr lang="ru-RU"/>
          </a:p>
        </p:txBody>
      </p:sp>
      <p:sp>
        <p:nvSpPr>
          <p:cNvPr id="70658" name="Rectangle 1026"/>
          <p:cNvSpPr>
            <a:spLocks noGrp="1" noRot="1" noChangeAspect="1" noChangeArrowheads="1" noTextEdit="1"/>
          </p:cNvSpPr>
          <p:nvPr>
            <p:ph type="sldImg"/>
          </p:nvPr>
        </p:nvSpPr>
        <p:spPr>
          <a:ln/>
        </p:spPr>
      </p:sp>
      <p:sp>
        <p:nvSpPr>
          <p:cNvPr id="70659" name="Rectangle 1027"/>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83834-23D3-4E6D-A1A6-F34E475E0A94}" type="slidenum">
              <a:rPr lang="ru-RU"/>
              <a:pPr/>
              <a:t>22</a:t>
            </a:fld>
            <a:endParaRPr lang="ru-RU"/>
          </a:p>
        </p:txBody>
      </p:sp>
      <p:sp>
        <p:nvSpPr>
          <p:cNvPr id="128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8913A-9F04-4E8D-8318-723CB5276EE7}" type="slidenum">
              <a:rPr lang="ru-RU"/>
              <a:pPr/>
              <a:t>23</a:t>
            </a:fld>
            <a:endParaRPr lang="ru-RU"/>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ru-RU" dirty="0"/>
              <a:t>В режиме слайдов формулировки появляются после </a:t>
            </a:r>
            <a:r>
              <a:rPr lang="ru-RU" dirty="0" err="1"/>
              <a:t>кликанья</a:t>
            </a:r>
            <a:r>
              <a:rPr lang="ru-RU" dirty="0"/>
              <a:t> мышкой</a:t>
            </a:r>
          </a:p>
          <a:p>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BA7F0-CF73-49D5-8209-2EB01DAC91BA}" type="slidenum">
              <a:rPr lang="ru-RU"/>
              <a:pPr/>
              <a:t>24</a:t>
            </a:fld>
            <a:endParaRPr lang="ru-RU"/>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DAD03-D393-41E0-892E-53E5D973C090}" type="slidenum">
              <a:rPr lang="ru-RU"/>
              <a:pPr/>
              <a:t>25</a:t>
            </a:fld>
            <a:endParaRPr lang="ru-RU"/>
          </a:p>
        </p:txBody>
      </p:sp>
      <p:sp>
        <p:nvSpPr>
          <p:cNvPr id="1730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3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3BB6D-CBE5-4F7C-8F87-230CED4D3B6C}" type="slidenum">
              <a:rPr lang="ru-RU"/>
              <a:pPr/>
              <a:t>26</a:t>
            </a:fld>
            <a:endParaRPr lang="ru-RU"/>
          </a:p>
        </p:txBody>
      </p:sp>
      <p:sp>
        <p:nvSpPr>
          <p:cNvPr id="30722" name="Rectangle 2050"/>
          <p:cNvSpPr>
            <a:spLocks noGrp="1" noRot="1" noChangeAspect="1" noChangeArrowheads="1" noTextEdit="1"/>
          </p:cNvSpPr>
          <p:nvPr>
            <p:ph type="sldImg"/>
          </p:nvPr>
        </p:nvSpPr>
        <p:spPr>
          <a:ln/>
        </p:spPr>
      </p:sp>
      <p:sp>
        <p:nvSpPr>
          <p:cNvPr id="30723" name="Rectangle 2051"/>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D074F-EC0C-4504-84BB-D4852D3C4507}" type="slidenum">
              <a:rPr lang="ru-RU"/>
              <a:pPr/>
              <a:t>27</a:t>
            </a:fld>
            <a:endParaRPr lang="ru-RU"/>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639B8-70C6-4537-BC63-C07A75A08AF1}" type="slidenum">
              <a:rPr lang="ru-RU"/>
              <a:pPr/>
              <a:t>28</a:t>
            </a:fld>
            <a:endParaRPr lang="ru-RU"/>
          </a:p>
        </p:txBody>
      </p:sp>
      <p:sp>
        <p:nvSpPr>
          <p:cNvPr id="105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4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решение появляется после кликанья мышкой</a:t>
            </a:r>
          </a:p>
          <a:p>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C6155-3671-4394-BB04-E1073C88E9E0}" type="slidenum">
              <a:rPr lang="ru-RU"/>
              <a:pPr/>
              <a:t>29</a:t>
            </a:fld>
            <a:endParaRPr lang="ru-RU"/>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C5AF3B-D1C3-4BA8-B730-ED2A8DF6E1D5}" type="slidenum">
              <a:rPr lang="ru-RU"/>
              <a:pPr/>
              <a:t>30</a:t>
            </a:fld>
            <a:endParaRPr lang="ru-RU"/>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D1C6C-1039-4A68-BCD5-CB2DC491A6E4}" type="slidenum">
              <a:rPr lang="ru-RU"/>
              <a:pPr/>
              <a:t>31</a:t>
            </a:fld>
            <a:endParaRPr lang="ru-RU"/>
          </a:p>
        </p:txBody>
      </p:sp>
      <p:sp>
        <p:nvSpPr>
          <p:cNvPr id="768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F789C1-71AF-410D-98EC-6F969ADCF408}" type="slidenum">
              <a:rPr lang="ru-RU"/>
              <a:pPr/>
              <a:t>32</a:t>
            </a:fld>
            <a:endParaRPr lang="ru-RU"/>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639B8-70C6-4537-BC63-C07A75A08AF1}" type="slidenum">
              <a:rPr lang="ru-RU"/>
              <a:pPr/>
              <a:t>33</a:t>
            </a:fld>
            <a:endParaRPr lang="ru-RU"/>
          </a:p>
        </p:txBody>
      </p:sp>
      <p:sp>
        <p:nvSpPr>
          <p:cNvPr id="105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4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решение появляется после кликанья мышкой</a:t>
            </a:r>
          </a:p>
          <a:p>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563006-564C-401F-A48F-3FF7CDEAC16B}" type="slidenum">
              <a:rPr lang="ru-RU"/>
              <a:pPr/>
              <a:t>34</a:t>
            </a:fld>
            <a:endParaRPr lang="ru-RU"/>
          </a:p>
        </p:txBody>
      </p:sp>
      <p:sp>
        <p:nvSpPr>
          <p:cNvPr id="136194" name="Rectangle 1026"/>
          <p:cNvSpPr>
            <a:spLocks noGrp="1" noRot="1" noChangeAspect="1" noChangeArrowheads="1" noTextEdit="1"/>
          </p:cNvSpPr>
          <p:nvPr>
            <p:ph type="sldImg"/>
          </p:nvPr>
        </p:nvSpPr>
        <p:spPr>
          <a:ln/>
        </p:spPr>
      </p:sp>
      <p:sp>
        <p:nvSpPr>
          <p:cNvPr id="136195" name="Rectangle 1027"/>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639B8-70C6-4537-BC63-C07A75A08AF1}" type="slidenum">
              <a:rPr lang="ru-RU"/>
              <a:pPr/>
              <a:t>35</a:t>
            </a:fld>
            <a:endParaRPr lang="ru-RU"/>
          </a:p>
        </p:txBody>
      </p:sp>
      <p:sp>
        <p:nvSpPr>
          <p:cNvPr id="105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4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решение появляется после кликанья мышкой</a:t>
            </a:r>
          </a:p>
          <a:p>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98DE0-1B64-447E-97E8-6AC5EF393945}" type="slidenum">
              <a:rPr lang="ru-RU"/>
              <a:pPr/>
              <a:t>36</a:t>
            </a:fld>
            <a:endParaRPr lang="ru-RU"/>
          </a:p>
        </p:txBody>
      </p:sp>
      <p:sp>
        <p:nvSpPr>
          <p:cNvPr id="142338"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ответ появляется после кликанья мышкой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0117E-79DD-40E2-9567-E70D3BD3D9BE}" type="slidenum">
              <a:rPr lang="ru-RU"/>
              <a:pPr/>
              <a:t>37</a:t>
            </a:fld>
            <a:endParaRPr lang="ru-RU"/>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97E79D53-441D-41EC-BCF3-90C6504905B8}" type="slidenum">
              <a:rPr lang="ru-RU" sz="1200"/>
              <a:pPr algn="r" eaLnBrk="1" hangingPunct="1"/>
              <a:t>11</a:t>
            </a:fld>
            <a:endParaRPr lang="ru-RU" sz="1200"/>
          </a:p>
        </p:txBody>
      </p:sp>
      <p:sp>
        <p:nvSpPr>
          <p:cNvPr id="93187" name="Rectangle 2"/>
          <p:cNvSpPr>
            <a:spLocks noGrp="1" noRot="1" noChangeAspect="1" noChangeArrowheads="1" noTextEdit="1"/>
          </p:cNvSpPr>
          <p:nvPr>
            <p:ph type="sldImg"/>
          </p:nvPr>
        </p:nvSpPr>
        <p:spPr>
          <a:xfrm>
            <a:off x="1144588" y="687388"/>
            <a:ext cx="4568825" cy="3425825"/>
          </a:xfrm>
          <a:solidFill>
            <a:srgbClr val="FFFFFF"/>
          </a:solidFill>
          <a:ln w="12700" cap="flat"/>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r>
              <a:rPr lang="ru-RU" sz="1400" smtClean="0"/>
              <a:t>В режиме слайдов рисунки и формулировки появляются после кликанья мышкой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0117E-79DD-40E2-9567-E70D3BD3D9BE}" type="slidenum">
              <a:rPr lang="ru-RU"/>
              <a:pPr/>
              <a:t>38</a:t>
            </a:fld>
            <a:endParaRPr lang="ru-RU"/>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0117E-79DD-40E2-9567-E70D3BD3D9BE}" type="slidenum">
              <a:rPr lang="ru-RU"/>
              <a:pPr/>
              <a:t>39</a:t>
            </a:fld>
            <a:endParaRPr lang="ru-RU"/>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24DCB0A-6B81-47A9-AFDB-5AE495719EC1}" type="slidenum">
              <a:rPr lang="ru-RU"/>
              <a:pPr/>
              <a:t>40</a:t>
            </a:fld>
            <a:endParaRPr lang="ru-RU"/>
          </a:p>
        </p:txBody>
      </p:sp>
      <p:sp>
        <p:nvSpPr>
          <p:cNvPr id="99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формулировки появляются после кликанья мышкой</a:t>
            </a:r>
          </a:p>
          <a:p>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0D590EF-83B0-419C-B25D-3EC42FD1D84F}" type="slidenum">
              <a:rPr lang="ru-RU"/>
              <a:pPr/>
              <a:t>44</a:t>
            </a:fld>
            <a:endParaRPr lang="ru-RU"/>
          </a:p>
        </p:txBody>
      </p:sp>
      <p:sp>
        <p:nvSpPr>
          <p:cNvPr id="1013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F335451-BF42-4B06-96D2-68C35BA1C3E9}" type="slidenum">
              <a:rPr lang="ru-RU"/>
              <a:pPr/>
              <a:t>46</a:t>
            </a:fld>
            <a:endParaRPr lang="ru-RU"/>
          </a:p>
        </p:txBody>
      </p:sp>
      <p:sp>
        <p:nvSpPr>
          <p:cNvPr id="1044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A757723-BF66-4BBE-908D-714AFD0FBD9F}" type="slidenum">
              <a:rPr lang="ru-RU"/>
              <a:pPr/>
              <a:t>48</a:t>
            </a:fld>
            <a:endParaRPr lang="ru-RU"/>
          </a:p>
        </p:txBody>
      </p:sp>
      <p:sp>
        <p:nvSpPr>
          <p:cNvPr id="1064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3EC3010-350F-493F-9218-0B758A76ADD0}" type="slidenum">
              <a:rPr lang="ru-RU"/>
              <a:pPr/>
              <a:t>50</a:t>
            </a:fld>
            <a:endParaRPr lang="ru-RU"/>
          </a:p>
        </p:txBody>
      </p:sp>
      <p:sp>
        <p:nvSpPr>
          <p:cNvPr id="108546"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722FFCC-3FE8-4030-9630-4D7FE34BB7D5}" type="slidenum">
              <a:rPr lang="ru-RU"/>
              <a:pPr/>
              <a:t>52</a:t>
            </a:fld>
            <a:endParaRPr lang="ru-RU"/>
          </a:p>
        </p:txBody>
      </p:sp>
      <p:sp>
        <p:nvSpPr>
          <p:cNvPr id="1105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756689F-0D87-46C3-BF16-256DDAB53A1B}" type="slidenum">
              <a:rPr lang="ru-RU"/>
              <a:pPr/>
              <a:t>53</a:t>
            </a:fld>
            <a:endParaRPr lang="ru-RU"/>
          </a:p>
        </p:txBody>
      </p:sp>
      <p:sp>
        <p:nvSpPr>
          <p:cNvPr id="147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025A6FD-A624-4350-9104-8430D84D7A37}" type="slidenum">
              <a:rPr lang="ru-RU"/>
              <a:pPr/>
              <a:t>54</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0D300DC1-48CE-4165-93E1-EDC687B576BE}" type="slidenum">
              <a:rPr lang="ru-RU" sz="1200"/>
              <a:pPr algn="r" eaLnBrk="1" hangingPunct="1"/>
              <a:t>12</a:t>
            </a:fld>
            <a:endParaRPr lang="ru-RU" sz="1200"/>
          </a:p>
        </p:txBody>
      </p:sp>
      <p:sp>
        <p:nvSpPr>
          <p:cNvPr id="91139" name="Rectangle 2"/>
          <p:cNvSpPr>
            <a:spLocks noGrp="1" noRot="1" noChangeAspect="1" noChangeArrowheads="1" noTextEdit="1"/>
          </p:cNvSpPr>
          <p:nvPr>
            <p:ph type="sldImg"/>
          </p:nvPr>
        </p:nvSpPr>
        <p:spPr bwMode="auto">
          <a:xfrm>
            <a:off x="1144588" y="687388"/>
            <a:ext cx="4568825" cy="3425825"/>
          </a:xfrm>
          <a:prstGeom prst="rect">
            <a:avLst/>
          </a:prstGeom>
          <a:solidFill>
            <a:srgbClr val="FFFFFF"/>
          </a:solidFill>
          <a:ln w="12700">
            <a:solidFill>
              <a:srgbClr val="000000"/>
            </a:solidFill>
            <a:miter lim="800000"/>
            <a:headEnd/>
            <a:tailEnd/>
          </a:ln>
        </p:spPr>
      </p:sp>
      <p:sp>
        <p:nvSpPr>
          <p:cNvPr id="911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eaLnBrk="1" hangingPunct="1"/>
            <a:r>
              <a:rPr lang="ru-RU" smtClean="0"/>
              <a:t>В режиме слайдов рисунки и формулировки появляются после кликанья мышкой</a:t>
            </a:r>
          </a:p>
          <a:p>
            <a:pPr eaLnBrk="1" hangingPunct="1"/>
            <a:endParaRPr lang="ru-R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0E67278-DA36-470A-82B0-F61B68B2659D}" type="slidenum">
              <a:rPr lang="ru-RU"/>
              <a:pPr/>
              <a:t>55</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0E67278-DA36-470A-82B0-F61B68B2659D}" type="slidenum">
              <a:rPr lang="ru-RU"/>
              <a:pPr/>
              <a:t>56</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0E67278-DA36-470A-82B0-F61B68B2659D}" type="slidenum">
              <a:rPr lang="ru-RU"/>
              <a:pPr/>
              <a:t>57</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B5DAE3-511F-43E4-A26C-7C87AA9DD044}" type="slidenum">
              <a:rPr lang="ru-RU"/>
              <a:pPr/>
              <a:t>58</a:t>
            </a:fld>
            <a:endParaRPr lang="ru-RU"/>
          </a:p>
        </p:txBody>
      </p:sp>
      <p:sp>
        <p:nvSpPr>
          <p:cNvPr id="1208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B5DAE3-511F-43E4-A26C-7C87AA9DD044}" type="slidenum">
              <a:rPr lang="ru-RU"/>
              <a:pPr/>
              <a:t>59</a:t>
            </a:fld>
            <a:endParaRPr lang="ru-RU"/>
          </a:p>
        </p:txBody>
      </p:sp>
      <p:sp>
        <p:nvSpPr>
          <p:cNvPr id="1208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54E24A-370B-4A04-907D-95706A3BBACA}" type="slidenum">
              <a:rPr lang="ru-RU"/>
              <a:pPr/>
              <a:t>60</a:t>
            </a:fld>
            <a:endParaRPr lang="ru-RU"/>
          </a:p>
        </p:txBody>
      </p:sp>
      <p:sp>
        <p:nvSpPr>
          <p:cNvPr id="122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54E24A-370B-4A04-907D-95706A3BBACA}" type="slidenum">
              <a:rPr lang="ru-RU"/>
              <a:pPr/>
              <a:t>61</a:t>
            </a:fld>
            <a:endParaRPr lang="ru-RU"/>
          </a:p>
        </p:txBody>
      </p:sp>
      <p:sp>
        <p:nvSpPr>
          <p:cNvPr id="122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54E24A-370B-4A04-907D-95706A3BBACA}" type="slidenum">
              <a:rPr lang="ru-RU"/>
              <a:pPr/>
              <a:t>62</a:t>
            </a:fld>
            <a:endParaRPr lang="ru-RU"/>
          </a:p>
        </p:txBody>
      </p:sp>
      <p:sp>
        <p:nvSpPr>
          <p:cNvPr id="122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9655012-8C83-4D0D-BA5D-416EA1CD5F6E}" type="slidenum">
              <a:rPr lang="ru-RU"/>
              <a:pPr/>
              <a:t>63</a:t>
            </a:fld>
            <a:endParaRPr lang="ru-RU"/>
          </a:p>
        </p:txBody>
      </p:sp>
      <p:sp>
        <p:nvSpPr>
          <p:cNvPr id="141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9655012-8C83-4D0D-BA5D-416EA1CD5F6E}" type="slidenum">
              <a:rPr lang="ru-RU"/>
              <a:pPr/>
              <a:t>64</a:t>
            </a:fld>
            <a:endParaRPr lang="ru-RU"/>
          </a:p>
        </p:txBody>
      </p:sp>
      <p:sp>
        <p:nvSpPr>
          <p:cNvPr id="141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DDCA6D6E-ABAA-4163-8295-85D339FEECA0}" type="slidenum">
              <a:rPr lang="ru-RU" sz="1200"/>
              <a:pPr algn="r" eaLnBrk="1" hangingPunct="1"/>
              <a:t>13</a:t>
            </a:fld>
            <a:endParaRPr lang="ru-RU" sz="1200"/>
          </a:p>
        </p:txBody>
      </p:sp>
      <p:sp>
        <p:nvSpPr>
          <p:cNvPr id="93187" name="Rectangle 2"/>
          <p:cNvSpPr>
            <a:spLocks noGrp="1" noRot="1" noChangeAspect="1" noChangeArrowheads="1" noTextEdit="1"/>
          </p:cNvSpPr>
          <p:nvPr>
            <p:ph type="sldImg"/>
          </p:nvPr>
        </p:nvSpPr>
        <p:spPr bwMode="auto">
          <a:xfrm>
            <a:off x="1144588" y="687388"/>
            <a:ext cx="4568825" cy="3425825"/>
          </a:xfrm>
          <a:prstGeom prst="rect">
            <a:avLst/>
          </a:prstGeom>
          <a:solidFill>
            <a:srgbClr val="FFFFFF"/>
          </a:solidFill>
          <a:ln w="12700">
            <a:solidFill>
              <a:srgbClr val="000000"/>
            </a:solidFill>
            <a:miter lim="800000"/>
            <a:headEnd/>
            <a:tailEnd/>
          </a:ln>
        </p:spPr>
      </p:sp>
      <p:sp>
        <p:nvSpPr>
          <p:cNvPr id="9318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eaLnBrk="1" hangingPunct="1"/>
            <a:r>
              <a:rPr lang="ru-RU" smtClean="0"/>
              <a:t>В режиме слайдов рисунки и формулировки появляются после кликанья мышкой</a:t>
            </a:r>
          </a:p>
          <a:p>
            <a:pPr eaLnBrk="1" hangingPunct="1"/>
            <a:endParaRPr lang="ru-R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9655012-8C83-4D0D-BA5D-416EA1CD5F6E}" type="slidenum">
              <a:rPr lang="ru-RU"/>
              <a:pPr/>
              <a:t>65</a:t>
            </a:fld>
            <a:endParaRPr lang="ru-RU"/>
          </a:p>
        </p:txBody>
      </p:sp>
      <p:sp>
        <p:nvSpPr>
          <p:cNvPr id="141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EC3BEA0-3F56-4FA8-901A-0D9DC42410CD}" type="slidenum">
              <a:rPr lang="ru-RU"/>
              <a:pPr/>
              <a:t>66</a:t>
            </a:fld>
            <a:endParaRPr lang="ru-RU"/>
          </a:p>
        </p:txBody>
      </p:sp>
      <p:sp>
        <p:nvSpPr>
          <p:cNvPr id="1505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E9A665B-0E6A-4AAD-B15B-AE75E8459DDC}" type="slidenum">
              <a:rPr lang="ru-RU" smtClean="0"/>
              <a:pPr>
                <a:defRPr/>
              </a:pPr>
              <a:t>73</a:t>
            </a:fld>
            <a:endParaRPr lang="ru-RU"/>
          </a:p>
        </p:txBody>
      </p:sp>
    </p:spTree>
    <p:extLst>
      <p:ext uri="{BB962C8B-B14F-4D97-AF65-F5344CB8AC3E}">
        <p14:creationId xmlns:p14="http://schemas.microsoft.com/office/powerpoint/2010/main" val="1837980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CBBAB4-9D0E-4AB5-AF0C-0177617F3E5C}" type="slidenum">
              <a:rPr lang="ru-RU"/>
              <a:pPr/>
              <a:t>82</a:t>
            </a:fld>
            <a:endParaRPr lang="ru-RU"/>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A9D748-B7C5-4F32-B25B-DCA14AB8ABE3}" type="slidenum">
              <a:rPr lang="ru-RU"/>
              <a:pPr/>
              <a:t>85</a:t>
            </a:fld>
            <a:endParaRPr lang="ru-RU"/>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ru-RU"/>
              <a:t>В режиме ответ появляется после кликанья мышкой</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C7301-1D56-4888-8E86-23C28DE35BC2}" type="slidenum">
              <a:rPr lang="ru-RU"/>
              <a:pPr/>
              <a:t>86</a:t>
            </a:fld>
            <a:endParaRPr lang="ru-RU"/>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ru-RU"/>
              <a:t>В режиме ответ появляется после кликанья мышкой</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3BC13D-32D5-4473-9646-071A44CF52F3}" type="slidenum">
              <a:rPr lang="ru-RU"/>
              <a:pPr/>
              <a:t>87</a:t>
            </a:fld>
            <a:endParaRPr lang="ru-RU"/>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ru-RU"/>
              <a:t>В режиме ответ появляется после кликанья мышкой</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AFF2028-9AA2-4B81-8E5F-58F8EC170CC4}" type="slidenum">
              <a:rPr lang="ru-RU" sz="1200" smtClean="0"/>
              <a:pPr eaLnBrk="1" hangingPunct="1"/>
              <a:t>91</a:t>
            </a:fld>
            <a:endParaRPr lang="ru-RU" sz="12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37359B1-B1F7-4096-BE6F-827BDEBA2208}" type="slidenum">
              <a:rPr lang="ru-RU" sz="1200"/>
              <a:pPr algn="r" eaLnBrk="1" hangingPunct="1"/>
              <a:t>14</a:t>
            </a:fld>
            <a:endParaRPr lang="ru-RU" sz="1200"/>
          </a:p>
        </p:txBody>
      </p:sp>
      <p:sp>
        <p:nvSpPr>
          <p:cNvPr id="95235" name="Rectangle 2"/>
          <p:cNvSpPr>
            <a:spLocks noGrp="1" noRot="1" noChangeAspect="1" noChangeArrowheads="1" noTextEdit="1"/>
          </p:cNvSpPr>
          <p:nvPr>
            <p:ph type="sldImg"/>
          </p:nvPr>
        </p:nvSpPr>
        <p:spPr bwMode="auto">
          <a:xfrm>
            <a:off x="1144588" y="687388"/>
            <a:ext cx="4568825" cy="3425825"/>
          </a:xfrm>
          <a:prstGeom prst="rect">
            <a:avLst/>
          </a:prstGeom>
          <a:solidFill>
            <a:srgbClr val="FFFFFF"/>
          </a:solidFill>
          <a:ln w="12700">
            <a:solidFill>
              <a:srgbClr val="000000"/>
            </a:solidFill>
            <a:miter lim="800000"/>
            <a:headEnd/>
            <a:tailEnd/>
          </a:ln>
        </p:spPr>
      </p:sp>
      <p:sp>
        <p:nvSpPr>
          <p:cNvPr id="9523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lstStyle/>
          <a:p>
            <a:pPr eaLnBrk="1" hangingPunct="1"/>
            <a:r>
              <a:rPr lang="ru-RU" smtClean="0"/>
              <a:t>В режиме слайдов рисунки и формулировки появляются после кликанья мышкой</a:t>
            </a:r>
          </a:p>
          <a:p>
            <a:pPr eaLnBrk="1" hangingPunct="1"/>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E69040-F860-4D1D-9F12-6ADA5880ED5F}" type="slidenum">
              <a:rPr lang="ru-RU" sz="1200" smtClean="0"/>
              <a:pPr eaLnBrk="1" hangingPunct="1"/>
              <a:t>15</a:t>
            </a:fld>
            <a:endParaRPr lang="ru-RU" sz="120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smtClean="0"/>
              <a:t>В режиме слайдов ответ появляется после кликанья мышкой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9EC7314-37D2-42C9-9060-2798A1E6635F}" type="slidenum">
              <a:rPr lang="ru-RU" sz="1200" smtClean="0"/>
              <a:pPr eaLnBrk="1" hangingPunct="1"/>
              <a:t>16</a:t>
            </a:fld>
            <a:endParaRPr lang="ru-RU"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smtClean="0"/>
              <a:t>В режиме слайдов ответ появляется после кликанья мышкой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92AB98C9-9F8F-456D-BC18-4FAA6988FABF}" type="slidenum">
              <a:rPr lang="ru-RU" sz="1200"/>
              <a:pPr algn="r" eaLnBrk="1" hangingPunct="1"/>
              <a:t>17</a:t>
            </a:fld>
            <a:endParaRPr lang="ru-RU" sz="1200"/>
          </a:p>
        </p:txBody>
      </p:sp>
      <p:sp>
        <p:nvSpPr>
          <p:cNvPr id="11571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6"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1" hangingPunct="1"/>
            <a:r>
              <a:rPr lang="ru-RU" dirty="0" smtClean="0"/>
              <a:t>В режиме ответ появляется после </a:t>
            </a:r>
            <a:r>
              <a:rPr lang="ru-RU" dirty="0" err="1" smtClean="0"/>
              <a:t>кликанья</a:t>
            </a:r>
            <a:r>
              <a:rPr lang="ru-RU" dirty="0" smtClean="0"/>
              <a:t> мышкой</a:t>
            </a:r>
          </a:p>
          <a:p>
            <a:pPr eaLnBrk="1" hangingPunct="1"/>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7D11EBD-E1CA-448E-9EB3-26F05A108502}" type="slidenum">
              <a:rPr lang="ru-RU"/>
              <a:pPr>
                <a:defRPr/>
              </a:pPr>
              <a:t>‹#›</a:t>
            </a:fld>
            <a:endParaRPr lang="ru-RU"/>
          </a:p>
        </p:txBody>
      </p:sp>
    </p:spTree>
    <p:extLst>
      <p:ext uri="{BB962C8B-B14F-4D97-AF65-F5344CB8AC3E}">
        <p14:creationId xmlns:p14="http://schemas.microsoft.com/office/powerpoint/2010/main" val="172452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FADBAE4-32FD-4F99-9366-6C0A14C11123}" type="slidenum">
              <a:rPr lang="ru-RU"/>
              <a:pPr>
                <a:defRPr/>
              </a:pPr>
              <a:t>‹#›</a:t>
            </a:fld>
            <a:endParaRPr lang="ru-RU"/>
          </a:p>
        </p:txBody>
      </p:sp>
    </p:spTree>
    <p:extLst>
      <p:ext uri="{BB962C8B-B14F-4D97-AF65-F5344CB8AC3E}">
        <p14:creationId xmlns:p14="http://schemas.microsoft.com/office/powerpoint/2010/main" val="334785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3CFCCC1-0886-4646-A59F-4122A4FBA371}" type="slidenum">
              <a:rPr lang="ru-RU"/>
              <a:pPr>
                <a:defRPr/>
              </a:pPr>
              <a:t>‹#›</a:t>
            </a:fld>
            <a:endParaRPr lang="ru-RU"/>
          </a:p>
        </p:txBody>
      </p:sp>
    </p:spTree>
    <p:extLst>
      <p:ext uri="{BB962C8B-B14F-4D97-AF65-F5344CB8AC3E}">
        <p14:creationId xmlns:p14="http://schemas.microsoft.com/office/powerpoint/2010/main" val="4227270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A66B267-FB9B-41AA-9EE4-1FF11BEB2707}" type="slidenum">
              <a:rPr lang="ru-RU"/>
              <a:pPr>
                <a:defRPr/>
              </a:pPr>
              <a:t>‹#›</a:t>
            </a:fld>
            <a:endParaRPr lang="ru-RU"/>
          </a:p>
        </p:txBody>
      </p:sp>
    </p:spTree>
    <p:extLst>
      <p:ext uri="{BB962C8B-B14F-4D97-AF65-F5344CB8AC3E}">
        <p14:creationId xmlns:p14="http://schemas.microsoft.com/office/powerpoint/2010/main" val="406676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D969A7F-8CD0-41B0-ACC9-DC228F1C3632}" type="slidenum">
              <a:rPr lang="ru-RU"/>
              <a:pPr>
                <a:defRPr/>
              </a:pPr>
              <a:t>‹#›</a:t>
            </a:fld>
            <a:endParaRPr lang="ru-RU"/>
          </a:p>
        </p:txBody>
      </p:sp>
    </p:spTree>
    <p:extLst>
      <p:ext uri="{BB962C8B-B14F-4D97-AF65-F5344CB8AC3E}">
        <p14:creationId xmlns:p14="http://schemas.microsoft.com/office/powerpoint/2010/main" val="287458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C400B67-E2B6-47B7-A8A3-F182A3F24069}" type="slidenum">
              <a:rPr lang="ru-RU"/>
              <a:pPr>
                <a:defRPr/>
              </a:pPr>
              <a:t>‹#›</a:t>
            </a:fld>
            <a:endParaRPr lang="ru-RU"/>
          </a:p>
        </p:txBody>
      </p:sp>
    </p:spTree>
    <p:extLst>
      <p:ext uri="{BB962C8B-B14F-4D97-AF65-F5344CB8AC3E}">
        <p14:creationId xmlns:p14="http://schemas.microsoft.com/office/powerpoint/2010/main" val="112615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53D14E87-9C2F-4D6A-A61D-51A3DD82238A}" type="slidenum">
              <a:rPr lang="ru-RU"/>
              <a:pPr>
                <a:defRPr/>
              </a:pPr>
              <a:t>‹#›</a:t>
            </a:fld>
            <a:endParaRPr lang="ru-RU"/>
          </a:p>
        </p:txBody>
      </p:sp>
    </p:spTree>
    <p:extLst>
      <p:ext uri="{BB962C8B-B14F-4D97-AF65-F5344CB8AC3E}">
        <p14:creationId xmlns:p14="http://schemas.microsoft.com/office/powerpoint/2010/main" val="534849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C1193800-323D-4184-B47C-96A5D579293F}" type="slidenum">
              <a:rPr lang="ru-RU"/>
              <a:pPr>
                <a:defRPr/>
              </a:pPr>
              <a:t>‹#›</a:t>
            </a:fld>
            <a:endParaRPr lang="ru-RU"/>
          </a:p>
        </p:txBody>
      </p:sp>
    </p:spTree>
    <p:extLst>
      <p:ext uri="{BB962C8B-B14F-4D97-AF65-F5344CB8AC3E}">
        <p14:creationId xmlns:p14="http://schemas.microsoft.com/office/powerpoint/2010/main" val="395646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F51EA6B9-3034-4F98-85C7-8A60DE7E6863}" type="slidenum">
              <a:rPr lang="ru-RU"/>
              <a:pPr>
                <a:defRPr/>
              </a:pPr>
              <a:t>‹#›</a:t>
            </a:fld>
            <a:endParaRPr lang="ru-RU"/>
          </a:p>
        </p:txBody>
      </p:sp>
    </p:spTree>
    <p:extLst>
      <p:ext uri="{BB962C8B-B14F-4D97-AF65-F5344CB8AC3E}">
        <p14:creationId xmlns:p14="http://schemas.microsoft.com/office/powerpoint/2010/main" val="139756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E021C13-1394-44E6-B6DA-471C38C111CB}" type="slidenum">
              <a:rPr lang="ru-RU"/>
              <a:pPr>
                <a:defRPr/>
              </a:pPr>
              <a:t>‹#›</a:t>
            </a:fld>
            <a:endParaRPr lang="ru-RU"/>
          </a:p>
        </p:txBody>
      </p:sp>
    </p:spTree>
    <p:extLst>
      <p:ext uri="{BB962C8B-B14F-4D97-AF65-F5344CB8AC3E}">
        <p14:creationId xmlns:p14="http://schemas.microsoft.com/office/powerpoint/2010/main" val="2044551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D5C8872-50EB-42CE-A115-ED70E560F23F}" type="slidenum">
              <a:rPr lang="ru-RU"/>
              <a:pPr>
                <a:defRPr/>
              </a:pPr>
              <a:t>‹#›</a:t>
            </a:fld>
            <a:endParaRPr lang="ru-RU"/>
          </a:p>
        </p:txBody>
      </p:sp>
    </p:spTree>
    <p:extLst>
      <p:ext uri="{BB962C8B-B14F-4D97-AF65-F5344CB8AC3E}">
        <p14:creationId xmlns:p14="http://schemas.microsoft.com/office/powerpoint/2010/main" val="388551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CDB586DB-5B26-4FE0-87A2-98D174006FD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www.mnemozina.ru/" TargetMode="External"/><Relationship Id="rId7" Type="http://schemas.openxmlformats.org/officeDocument/2006/relationships/image" Target="../media/image177.png"/><Relationship Id="rId2" Type="http://schemas.openxmlformats.org/officeDocument/2006/relationships/hyperlink" Target="mailto:ioc@mnemozina.ru" TargetMode="External"/><Relationship Id="rId1" Type="http://schemas.openxmlformats.org/officeDocument/2006/relationships/slideLayout" Target="../slideLayouts/slideLayout7.xml"/><Relationship Id="rId6" Type="http://schemas.openxmlformats.org/officeDocument/2006/relationships/hyperlink" Target="http://pocketschool.ru/" TargetMode="External"/><Relationship Id="rId5" Type="http://schemas.openxmlformats.org/officeDocument/2006/relationships/hyperlink" Target="mailto:td@mnemozina.ru" TargetMode="External"/><Relationship Id="rId4" Type="http://schemas.openxmlformats.org/officeDocument/2006/relationships/hyperlink" Target="http://shop.mnemozina.r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0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02.png"/><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oleObject" Target="../embeddings/oleObject1.bin"/><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png"/><Relationship Id="rId9"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27.jpg"/><Relationship Id="rId5" Type="http://schemas.openxmlformats.org/officeDocument/2006/relationships/image" Target="../media/image126.png"/><Relationship Id="rId4" Type="http://schemas.openxmlformats.org/officeDocument/2006/relationships/image" Target="../media/image125.jpe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29.png"/><Relationship Id="rId5" Type="http://schemas.openxmlformats.org/officeDocument/2006/relationships/oleObject" Target="../embeddings/oleObject6.bin"/><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30.wmf"/><Relationship Id="rId4" Type="http://schemas.openxmlformats.org/officeDocument/2006/relationships/oleObject" Target="../embeddings/oleObject7.bin"/></Relationships>
</file>

<file path=ppt/slides/_rels/slide6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33.png"/><Relationship Id="rId4" Type="http://schemas.openxmlformats.org/officeDocument/2006/relationships/oleObject" Target="../embeddings/oleObject8.bin"/></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35.png"/><Relationship Id="rId4" Type="http://schemas.openxmlformats.org/officeDocument/2006/relationships/oleObject" Target="../embeddings/oleObject9.bin"/></Relationships>
</file>

<file path=ppt/slides/_rels/slide7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56.png"/><Relationship Id="rId5" Type="http://schemas.openxmlformats.org/officeDocument/2006/relationships/oleObject" Target="../embeddings/oleObject11.bin"/><Relationship Id="rId4" Type="http://schemas.openxmlformats.org/officeDocument/2006/relationships/image" Target="../media/image155.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58.png"/><Relationship Id="rId5" Type="http://schemas.openxmlformats.org/officeDocument/2006/relationships/oleObject" Target="../embeddings/oleObject13.bin"/><Relationship Id="rId4" Type="http://schemas.openxmlformats.org/officeDocument/2006/relationships/image" Target="../media/image157.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60.png"/><Relationship Id="rId5" Type="http://schemas.openxmlformats.org/officeDocument/2006/relationships/oleObject" Target="../embeddings/oleObject15.bin"/><Relationship Id="rId4" Type="http://schemas.openxmlformats.org/officeDocument/2006/relationships/image" Target="../media/image15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tiff"/><Relationship Id="rId1" Type="http://schemas.openxmlformats.org/officeDocument/2006/relationships/slideLayout" Target="../slideLayouts/slideLayout1.xml"/><Relationship Id="rId5" Type="http://schemas.openxmlformats.org/officeDocument/2006/relationships/image" Target="../media/image172.tif"/><Relationship Id="rId4" Type="http://schemas.openxmlformats.org/officeDocument/2006/relationships/image" Target="../media/image171.tiff"/></Relationships>
</file>

<file path=ppt/slides/_rels/slide99.xml.rels><?xml version="1.0" encoding="UTF-8" standalone="yes"?>
<Relationships xmlns="http://schemas.openxmlformats.org/package/2006/relationships"><Relationship Id="rId3" Type="http://schemas.openxmlformats.org/officeDocument/2006/relationships/image" Target="../media/image174.tif"/><Relationship Id="rId2" Type="http://schemas.openxmlformats.org/officeDocument/2006/relationships/image" Target="../media/image173.tiff"/><Relationship Id="rId1" Type="http://schemas.openxmlformats.org/officeDocument/2006/relationships/slideLayout" Target="../slideLayouts/slideLayout1.xml"/><Relationship Id="rId5" Type="http://schemas.openxmlformats.org/officeDocument/2006/relationships/image" Target="../media/image176.tif"/><Relationship Id="rId4" Type="http://schemas.openxmlformats.org/officeDocument/2006/relationships/image" Target="../media/image17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251520" y="2132856"/>
            <a:ext cx="8280920" cy="2232248"/>
          </a:xfrm>
        </p:spPr>
        <p:txBody>
          <a:bodyPr>
            <a:noAutofit/>
          </a:bodyPr>
          <a:lstStyle/>
          <a:p>
            <a:pPr algn="l"/>
            <a:r>
              <a:rPr lang="ru-RU" sz="3600" dirty="0" smtClean="0">
                <a:latin typeface="Arial Black" pitchFamily="34" charset="0"/>
              </a:rPr>
              <a:t>Начала стереометрии</a:t>
            </a:r>
            <a:endParaRPr lang="ru-RU" sz="3600" dirty="0">
              <a:latin typeface="Arial Black" pitchFamily="34" charset="0"/>
            </a:endParaRPr>
          </a:p>
        </p:txBody>
      </p:sp>
      <p:sp>
        <p:nvSpPr>
          <p:cNvPr id="4" name="Подзаголовок 3"/>
          <p:cNvSpPr>
            <a:spLocks noGrp="1"/>
          </p:cNvSpPr>
          <p:nvPr>
            <p:ph type="subTitle" idx="1"/>
          </p:nvPr>
        </p:nvSpPr>
        <p:spPr>
          <a:xfrm>
            <a:off x="0" y="4797152"/>
            <a:ext cx="4932040" cy="1296144"/>
          </a:xfrm>
          <a:solidFill>
            <a:srgbClr val="DFDBC7"/>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180000" algn="l">
              <a:spcBef>
                <a:spcPts val="0"/>
              </a:spcBef>
            </a:pPr>
            <a:r>
              <a:rPr lang="ru-RU" sz="1600" dirty="0" smtClean="0">
                <a:solidFill>
                  <a:schemeClr val="bg2">
                    <a:lumMod val="10000"/>
                  </a:schemeClr>
                </a:solidFill>
                <a:latin typeface="Arial" pitchFamily="34" charset="0"/>
                <a:cs typeface="Arial" pitchFamily="34" charset="0"/>
              </a:rPr>
              <a:t>ВЕДУЩИЙ:</a:t>
            </a:r>
            <a:r>
              <a:rPr lang="ru-RU" sz="1600" b="1" dirty="0" smtClean="0">
                <a:solidFill>
                  <a:schemeClr val="bg2">
                    <a:lumMod val="10000"/>
                  </a:schemeClr>
                </a:solidFill>
                <a:latin typeface="Arial" pitchFamily="34" charset="0"/>
                <a:cs typeface="Arial" pitchFamily="34" charset="0"/>
              </a:rPr>
              <a:t> Смирнов </a:t>
            </a:r>
            <a:r>
              <a:rPr lang="ru-RU" sz="1600" b="1" dirty="0">
                <a:solidFill>
                  <a:schemeClr val="bg2">
                    <a:lumMod val="10000"/>
                  </a:schemeClr>
                </a:solidFill>
                <a:latin typeface="Arial" pitchFamily="34" charset="0"/>
                <a:cs typeface="Arial" pitchFamily="34" charset="0"/>
              </a:rPr>
              <a:t>Владимир Алексеевич</a:t>
            </a:r>
            <a:r>
              <a:rPr lang="ru-RU" sz="1600" dirty="0">
                <a:solidFill>
                  <a:schemeClr val="bg2">
                    <a:lumMod val="10000"/>
                  </a:schemeClr>
                </a:solidFill>
                <a:latin typeface="Arial" pitchFamily="34" charset="0"/>
                <a:cs typeface="Arial" pitchFamily="34" charset="0"/>
              </a:rPr>
              <a:t>, профессор, </a:t>
            </a:r>
            <a:r>
              <a:rPr lang="ru-RU" sz="1600" dirty="0" smtClean="0">
                <a:solidFill>
                  <a:schemeClr val="bg2">
                    <a:lumMod val="10000"/>
                  </a:schemeClr>
                </a:solidFill>
                <a:latin typeface="Arial" pitchFamily="34" charset="0"/>
                <a:cs typeface="Arial" pitchFamily="34" charset="0"/>
              </a:rPr>
              <a:t>доктор </a:t>
            </a:r>
            <a:r>
              <a:rPr lang="ru-RU" sz="1600" dirty="0">
                <a:solidFill>
                  <a:schemeClr val="bg2">
                    <a:lumMod val="10000"/>
                  </a:schemeClr>
                </a:solidFill>
                <a:latin typeface="Arial" pitchFamily="34" charset="0"/>
                <a:cs typeface="Arial" pitchFamily="34" charset="0"/>
              </a:rPr>
              <a:t>физико-математических наук, </a:t>
            </a:r>
            <a:endParaRPr lang="ru-RU" sz="1600" dirty="0" smtClean="0">
              <a:solidFill>
                <a:schemeClr val="bg2">
                  <a:lumMod val="10000"/>
                </a:schemeClr>
              </a:solidFill>
              <a:latin typeface="Arial" pitchFamily="34" charset="0"/>
              <a:cs typeface="Arial" pitchFamily="34" charset="0"/>
            </a:endParaRPr>
          </a:p>
          <a:p>
            <a:pPr marL="180000" algn="l">
              <a:spcBef>
                <a:spcPts val="0"/>
              </a:spcBef>
            </a:pPr>
            <a:r>
              <a:rPr lang="ru-RU" sz="1600" dirty="0" smtClean="0">
                <a:solidFill>
                  <a:schemeClr val="bg2">
                    <a:lumMod val="10000"/>
                  </a:schemeClr>
                </a:solidFill>
                <a:latin typeface="Arial" pitchFamily="34" charset="0"/>
                <a:cs typeface="Arial" pitchFamily="34" charset="0"/>
              </a:rPr>
              <a:t>заведующий </a:t>
            </a:r>
            <a:r>
              <a:rPr lang="ru-RU" sz="1600" dirty="0">
                <a:solidFill>
                  <a:schemeClr val="bg2">
                    <a:lumMod val="10000"/>
                  </a:schemeClr>
                </a:solidFill>
                <a:latin typeface="Arial" pitchFamily="34" charset="0"/>
                <a:cs typeface="Arial" pitchFamily="34" charset="0"/>
              </a:rPr>
              <a:t>кафедрой элементарной математики </a:t>
            </a:r>
            <a:r>
              <a:rPr lang="ru-RU" sz="1600" dirty="0" smtClean="0">
                <a:solidFill>
                  <a:schemeClr val="bg2">
                    <a:lumMod val="10000"/>
                  </a:schemeClr>
                </a:solidFill>
                <a:latin typeface="Arial" pitchFamily="34" charset="0"/>
                <a:cs typeface="Arial" pitchFamily="34" charset="0"/>
              </a:rPr>
              <a:t>МПГУ, </a:t>
            </a:r>
            <a:r>
              <a:rPr lang="ru-RU" sz="1600" dirty="0">
                <a:solidFill>
                  <a:schemeClr val="bg2">
                    <a:lumMod val="10000"/>
                  </a:schemeClr>
                </a:solidFill>
                <a:latin typeface="Arial" pitchFamily="34" charset="0"/>
                <a:cs typeface="Arial" pitchFamily="34" charset="0"/>
              </a:rPr>
              <a:t>автор учебников по геометрии </a:t>
            </a:r>
            <a:r>
              <a:rPr lang="ru-RU" sz="1600" dirty="0" smtClean="0">
                <a:solidFill>
                  <a:schemeClr val="bg2">
                    <a:lumMod val="10000"/>
                  </a:schemeClr>
                </a:solidFill>
                <a:latin typeface="Arial" pitchFamily="34" charset="0"/>
                <a:cs typeface="Arial" pitchFamily="34" charset="0"/>
              </a:rPr>
              <a:t>для 7—9 и 10—11 классов</a:t>
            </a:r>
          </a:p>
        </p:txBody>
      </p:sp>
      <p:pic>
        <p:nvPicPr>
          <p:cNvPr id="5" name="Рисунок 4" descr="Заставка_Геометр.png"/>
          <p:cNvPicPr>
            <a:picLocks noChangeAspect="1"/>
          </p:cNvPicPr>
          <p:nvPr/>
        </p:nvPicPr>
        <p:blipFill>
          <a:blip r:embed="rId2" cstate="print"/>
          <a:stretch>
            <a:fillRect/>
          </a:stretch>
        </p:blipFill>
        <p:spPr>
          <a:xfrm>
            <a:off x="0" y="0"/>
            <a:ext cx="9144000" cy="1564749"/>
          </a:xfrm>
          <a:prstGeom prst="rect">
            <a:avLst/>
          </a:prstGeom>
        </p:spPr>
      </p:pic>
      <p:sp>
        <p:nvSpPr>
          <p:cNvPr id="10" name="Подзаголовок 3"/>
          <p:cNvSpPr txBox="1">
            <a:spLocks/>
          </p:cNvSpPr>
          <p:nvPr/>
        </p:nvSpPr>
        <p:spPr>
          <a:xfrm>
            <a:off x="5004048" y="4797152"/>
            <a:ext cx="216024" cy="1296144"/>
          </a:xfrm>
          <a:prstGeom prst="rect">
            <a:avLst/>
          </a:prstGeom>
          <a:solidFill>
            <a:srgbClr val="DFDBC7"/>
          </a:solidFill>
          <a:ln w="25400" cap="flat" cmpd="dbl"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18000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ru-RU" sz="1600" b="0" i="0" u="none" strike="noStrike" kern="1200" cap="none" spc="0" normalizeH="0" baseline="0" noProof="0" dirty="0" smtClean="0">
              <a:ln>
                <a:noFill/>
              </a:ln>
              <a:solidFill>
                <a:schemeClr val="bg2">
                  <a:lumMod val="10000"/>
                </a:schemeClr>
              </a:solidFill>
              <a:effectLst/>
              <a:uLnTx/>
              <a:uFillTx/>
              <a:latin typeface="Arial" pitchFamily="34" charset="0"/>
              <a:ea typeface="+mn-ea"/>
              <a:cs typeface="Arial" pitchFamily="34" charset="0"/>
            </a:endParaRPr>
          </a:p>
        </p:txBody>
      </p:sp>
      <p:sp>
        <p:nvSpPr>
          <p:cNvPr id="11" name="Подзаголовок 3"/>
          <p:cNvSpPr txBox="1">
            <a:spLocks/>
          </p:cNvSpPr>
          <p:nvPr/>
        </p:nvSpPr>
        <p:spPr>
          <a:xfrm>
            <a:off x="5283696" y="4797152"/>
            <a:ext cx="224408" cy="1296144"/>
          </a:xfrm>
          <a:prstGeom prst="rect">
            <a:avLst/>
          </a:prstGeom>
          <a:solidFill>
            <a:srgbClr val="DFDBC7"/>
          </a:solidFill>
          <a:ln w="25400" cap="flat" cmpd="dbl"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18000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ru-RU" sz="1600" b="0" i="0" u="none" strike="noStrike" kern="1200" cap="none" spc="0" normalizeH="0" baseline="0" noProof="0" dirty="0" smtClean="0">
              <a:ln>
                <a:noFill/>
              </a:ln>
              <a:solidFill>
                <a:schemeClr val="bg2">
                  <a:lumMod val="10000"/>
                </a:schemeClr>
              </a:solidFill>
              <a:effectLst/>
              <a:uLnTx/>
              <a:uFillTx/>
              <a:latin typeface="Arial" pitchFamily="34" charset="0"/>
              <a:ea typeface="+mn-ea"/>
              <a:cs typeface="Arial" pitchFamily="34" charset="0"/>
            </a:endParaRPr>
          </a:p>
        </p:txBody>
      </p:sp>
      <p:sp>
        <p:nvSpPr>
          <p:cNvPr id="12" name="Подзаголовок 3"/>
          <p:cNvSpPr txBox="1">
            <a:spLocks/>
          </p:cNvSpPr>
          <p:nvPr/>
        </p:nvSpPr>
        <p:spPr>
          <a:xfrm>
            <a:off x="5580112" y="4797152"/>
            <a:ext cx="224408" cy="1296144"/>
          </a:xfrm>
          <a:prstGeom prst="rect">
            <a:avLst/>
          </a:prstGeom>
          <a:solidFill>
            <a:srgbClr val="DFDBC7"/>
          </a:solidFill>
          <a:ln w="25400" cap="flat" cmpd="dbl"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18000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ru-RU" sz="1600" b="0" i="0" u="none" strike="noStrike" kern="1200" cap="none" spc="0" normalizeH="0" baseline="0" noProof="0" dirty="0" smtClean="0">
              <a:ln>
                <a:noFill/>
              </a:ln>
              <a:solidFill>
                <a:schemeClr val="bg2">
                  <a:lumMod val="10000"/>
                </a:scheme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59699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86405"/>
            <a:ext cx="9144000" cy="6278642"/>
          </a:xfrm>
          <a:prstGeom prst="rect">
            <a:avLst/>
          </a:prstGeom>
          <a:noFill/>
        </p:spPr>
        <p:txBody>
          <a:bodyPr wrap="square" rtlCol="0">
            <a:spAutoFit/>
          </a:bodyPr>
          <a:lstStyle/>
          <a:p>
            <a:pPr algn="just"/>
            <a:r>
              <a:rPr lang="ru-RU" dirty="0" smtClean="0"/>
              <a:t>	</a:t>
            </a:r>
            <a:r>
              <a:rPr lang="ru-RU" sz="1800" dirty="0" smtClean="0"/>
              <a:t>1. Преемственность. Опора на традиции отечественного геометрического образования, заложенные еще в учебнике А.П. Киселева.</a:t>
            </a:r>
          </a:p>
          <a:p>
            <a:pPr algn="just"/>
            <a:r>
              <a:rPr lang="ru-RU" sz="1800" dirty="0"/>
              <a:t>	</a:t>
            </a:r>
            <a:r>
              <a:rPr lang="ru-RU" sz="1800" dirty="0" smtClean="0"/>
              <a:t>2. Включение в содержание учебника исторического материала.</a:t>
            </a:r>
          </a:p>
          <a:p>
            <a:pPr algn="just"/>
            <a:r>
              <a:rPr lang="ru-RU" sz="1800" dirty="0"/>
              <a:t>	</a:t>
            </a:r>
            <a:r>
              <a:rPr lang="ru-RU" sz="1800" dirty="0" smtClean="0"/>
              <a:t>3. Наглядность. Развитие геометрических представлений. Наличие большого числа рисунков, заданий на изображение геометрических фигур, проведение дополнительных построений.</a:t>
            </a:r>
          </a:p>
          <a:p>
            <a:pPr algn="just"/>
            <a:r>
              <a:rPr lang="ru-RU" sz="1800" dirty="0"/>
              <a:t>	4</a:t>
            </a:r>
            <a:r>
              <a:rPr lang="ru-RU" sz="1800" dirty="0" smtClean="0"/>
              <a:t>. Научность. Развитие логического мышления. Наличие большого числа задач на доказательство.</a:t>
            </a:r>
          </a:p>
          <a:p>
            <a:pPr algn="just"/>
            <a:r>
              <a:rPr lang="ru-RU" sz="1800" dirty="0"/>
              <a:t>	5</a:t>
            </a:r>
            <a:r>
              <a:rPr lang="ru-RU" sz="1800" dirty="0" smtClean="0"/>
              <a:t>. Доступность. Учёт возрастных и индивидуальных особенностей учащихся.</a:t>
            </a:r>
          </a:p>
          <a:p>
            <a:pPr algn="just"/>
            <a:r>
              <a:rPr lang="ru-RU" sz="1800" dirty="0"/>
              <a:t>	6</a:t>
            </a:r>
            <a:r>
              <a:rPr lang="ru-RU" sz="1800" dirty="0" smtClean="0"/>
              <a:t>. Систематичность. Опора последующего материала на предыдущий.</a:t>
            </a:r>
            <a:endParaRPr lang="ru-RU" sz="1800" dirty="0"/>
          </a:p>
          <a:p>
            <a:pPr algn="just"/>
            <a:r>
              <a:rPr lang="ru-RU" sz="1800" dirty="0"/>
              <a:t>	</a:t>
            </a:r>
            <a:r>
              <a:rPr lang="ru-RU" sz="1800" dirty="0" smtClean="0"/>
              <a:t>7. Последовательность. Расположение </a:t>
            </a:r>
            <a:r>
              <a:rPr lang="ru-RU" sz="1800" dirty="0"/>
              <a:t>материала </a:t>
            </a:r>
            <a:r>
              <a:rPr lang="ru-RU" sz="1800" dirty="0" smtClean="0"/>
              <a:t>от частного к общему, от </a:t>
            </a:r>
            <a:r>
              <a:rPr lang="ru-RU" sz="1800" dirty="0"/>
              <a:t>простого к </a:t>
            </a:r>
            <a:r>
              <a:rPr lang="ru-RU" sz="1800" dirty="0" smtClean="0"/>
              <a:t>сложному.</a:t>
            </a:r>
            <a:endParaRPr lang="ru-RU" sz="1800" dirty="0"/>
          </a:p>
          <a:p>
            <a:pPr algn="just"/>
            <a:r>
              <a:rPr lang="ru-RU" sz="1800" dirty="0" smtClean="0"/>
              <a:t>	8. </a:t>
            </a:r>
            <a:r>
              <a:rPr lang="ru-RU" sz="1800" dirty="0"/>
              <a:t>Практическая направленность. Наличие примеров и задач с практическим содержанием.</a:t>
            </a:r>
          </a:p>
          <a:p>
            <a:pPr algn="just"/>
            <a:r>
              <a:rPr lang="ru-RU" sz="1800" dirty="0" smtClean="0"/>
              <a:t>	9. </a:t>
            </a:r>
            <a:r>
              <a:rPr lang="ru-RU" sz="1800" dirty="0"/>
              <a:t>Ориентация на достижение результатов обучения, подготовку к ОГЭ и ЕГЭ по математике.</a:t>
            </a:r>
          </a:p>
          <a:p>
            <a:pPr algn="just"/>
            <a:r>
              <a:rPr lang="ru-RU" sz="1800" dirty="0" smtClean="0"/>
              <a:t>	10. Наличие дополнительного научно-популярного материала (со звёздочкой), для привлечение </a:t>
            </a:r>
            <a:r>
              <a:rPr lang="ru-RU" sz="1800" dirty="0"/>
              <a:t>школьников к исследовательской и проектной деятельностям</a:t>
            </a:r>
            <a:endParaRPr lang="ru-RU" sz="1800" dirty="0" smtClean="0"/>
          </a:p>
          <a:p>
            <a:pPr algn="just"/>
            <a:r>
              <a:rPr lang="ru-RU" sz="1800" dirty="0"/>
              <a:t>	</a:t>
            </a:r>
            <a:r>
              <a:rPr lang="ru-RU" sz="1800" dirty="0" smtClean="0"/>
              <a:t>11. Наличие презентаций, методических пособий, дополнительных сборников задач в открытом доступе.</a:t>
            </a:r>
          </a:p>
          <a:p>
            <a:pPr algn="just"/>
            <a:r>
              <a:rPr lang="ru-RU" sz="1800" dirty="0"/>
              <a:t>	</a:t>
            </a:r>
            <a:r>
              <a:rPr lang="ru-RU" sz="1800" dirty="0" smtClean="0"/>
              <a:t>12. Наличие пособий по использованию компьютерных программ в обучении геометрии.</a:t>
            </a:r>
            <a:endParaRPr lang="ru-RU" sz="1800" dirty="0"/>
          </a:p>
        </p:txBody>
      </p:sp>
      <p:sp>
        <p:nvSpPr>
          <p:cNvPr id="4" name="TextBox 3"/>
          <p:cNvSpPr txBox="1"/>
          <p:nvPr/>
        </p:nvSpPr>
        <p:spPr>
          <a:xfrm>
            <a:off x="0" y="29279"/>
            <a:ext cx="9143999" cy="461665"/>
          </a:xfrm>
          <a:prstGeom prst="rect">
            <a:avLst/>
          </a:prstGeom>
          <a:noFill/>
        </p:spPr>
        <p:txBody>
          <a:bodyPr wrap="square" rtlCol="0">
            <a:spAutoFit/>
          </a:bodyPr>
          <a:lstStyle/>
          <a:p>
            <a:pPr algn="ctr"/>
            <a:r>
              <a:rPr lang="ru-RU" dirty="0" smtClean="0">
                <a:solidFill>
                  <a:srgbClr val="FF0000"/>
                </a:solidFill>
              </a:rPr>
              <a:t>Особенности УМК по геометрии И.М. Смирновой и В.А. Смирнова</a:t>
            </a:r>
            <a:endParaRPr lang="ru-RU" dirty="0">
              <a:solidFill>
                <a:srgbClr val="FF0000"/>
              </a:solidFill>
            </a:endParaRPr>
          </a:p>
        </p:txBody>
      </p:sp>
    </p:spTree>
    <p:extLst>
      <p:ext uri="{BB962C8B-B14F-4D97-AF65-F5344CB8AC3E}">
        <p14:creationId xmlns:p14="http://schemas.microsoft.com/office/powerpoint/2010/main" val="4798675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2339752" y="692696"/>
            <a:ext cx="3600400" cy="1224136"/>
          </a:xfrm>
          <a:prstGeom prst="rect">
            <a:avLst/>
          </a:prstGeom>
        </p:spPr>
        <p:txBody>
          <a:bodyP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smtClean="0">
                <a:ln>
                  <a:noFill/>
                </a:ln>
                <a:solidFill>
                  <a:schemeClr val="accent2">
                    <a:lumMod val="75000"/>
                  </a:schemeClr>
                </a:solidFill>
                <a:effectLst/>
                <a:uLnTx/>
                <a:uFillTx/>
                <a:latin typeface="Arial Black" pitchFamily="34" charset="0"/>
              </a:rPr>
              <a:t>Контактная </a:t>
            </a:r>
            <a:br>
              <a:rPr kumimoji="0" lang="ru-RU" sz="3200" b="0" i="0" u="none" strike="noStrike" kern="1200" cap="none" spc="0" normalizeH="0" baseline="0" noProof="0" dirty="0" smtClean="0">
                <a:ln>
                  <a:noFill/>
                </a:ln>
                <a:solidFill>
                  <a:schemeClr val="accent2">
                    <a:lumMod val="75000"/>
                  </a:schemeClr>
                </a:solidFill>
                <a:effectLst/>
                <a:uLnTx/>
                <a:uFillTx/>
                <a:latin typeface="Arial Black" pitchFamily="34" charset="0"/>
              </a:rPr>
            </a:br>
            <a:r>
              <a:rPr kumimoji="0" lang="ru-RU" sz="3200" b="0" i="0" u="none" strike="noStrike" kern="1200" cap="none" spc="0" normalizeH="0" baseline="0" noProof="0" dirty="0" smtClean="0">
                <a:ln>
                  <a:noFill/>
                </a:ln>
                <a:solidFill>
                  <a:schemeClr val="accent2">
                    <a:lumMod val="75000"/>
                  </a:schemeClr>
                </a:solidFill>
                <a:effectLst/>
                <a:uLnTx/>
                <a:uFillTx/>
                <a:latin typeface="Arial Black" pitchFamily="34" charset="0"/>
              </a:rPr>
              <a:t>информация</a:t>
            </a:r>
            <a:endPar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endParaRPr>
          </a:p>
        </p:txBody>
      </p:sp>
      <p:sp>
        <p:nvSpPr>
          <p:cNvPr id="10" name="TextBox 9"/>
          <p:cNvSpPr txBox="1"/>
          <p:nvPr/>
        </p:nvSpPr>
        <p:spPr>
          <a:xfrm>
            <a:off x="755576" y="2276872"/>
            <a:ext cx="7992888" cy="37240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smtClean="0">
                <a:ln>
                  <a:noFill/>
                </a:ln>
                <a:solidFill>
                  <a:sysClr val="windowText" lastClr="000000"/>
                </a:solidFill>
                <a:effectLst/>
                <a:uLnTx/>
                <a:uFillTx/>
              </a:rPr>
              <a:t>Издательство «Мнемозина»: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105043, Москва, ул. 6-я Парковая, д. 29 Б</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Тел.: 8 (499) 367–67–81</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rPr>
              <a:t>E-mail: </a:t>
            </a:r>
            <a:r>
              <a:rPr kumimoji="0" lang="en-US" b="0" i="0" u="none" strike="noStrike" kern="0" cap="none" spc="0" normalizeH="0" baseline="0" noProof="0" dirty="0" smtClean="0">
                <a:ln>
                  <a:noFill/>
                </a:ln>
                <a:solidFill>
                  <a:sysClr val="windowText" lastClr="000000"/>
                </a:solidFill>
                <a:effectLst/>
                <a:uLnTx/>
                <a:uFillTx/>
                <a:hlinkClick r:id="rId2"/>
              </a:rPr>
              <a:t>ioc@mnemozina.ru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Сайт:  </a:t>
            </a:r>
            <a:r>
              <a:rPr kumimoji="0" lang="en-US" b="0" i="0" u="none" strike="noStrike" kern="0" cap="none" spc="0" normalizeH="0" baseline="0" noProof="0" dirty="0" smtClean="0">
                <a:ln>
                  <a:noFill/>
                </a:ln>
                <a:solidFill>
                  <a:sysClr val="windowText" lastClr="000000"/>
                </a:solidFill>
                <a:effectLst/>
                <a:uLnTx/>
                <a:uFillTx/>
                <a:hlinkClick r:id="rId3"/>
              </a:rPr>
              <a:t>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smtClean="0">
                <a:ln>
                  <a:noFill/>
                </a:ln>
                <a:solidFill>
                  <a:sysClr val="windowText" lastClr="000000"/>
                </a:solidFill>
                <a:effectLst/>
                <a:uLnTx/>
                <a:uFillTx/>
              </a:rPr>
              <a:t>Интернет-магазин</a:t>
            </a:r>
            <a:r>
              <a:rPr kumimoji="0" lang="ru-RU" b="0" i="0" u="none" strike="noStrike" kern="0" cap="none" spc="0" normalizeH="0" baseline="0" noProof="0" dirty="0" smtClean="0">
                <a:ln>
                  <a:noFill/>
                </a:ln>
                <a:solidFill>
                  <a:sysClr val="windowText" lastClr="000000"/>
                </a:solidFill>
                <a:effectLst/>
                <a:uLnTx/>
                <a:uFillTx/>
              </a:rPr>
              <a:t>:</a:t>
            </a:r>
            <a:r>
              <a:rPr kumimoji="0" lang="ru-RU" b="0" i="0" u="none" strike="noStrike" kern="0" cap="none" spc="0" normalizeH="0" noProof="0" dirty="0" smtClean="0">
                <a:ln>
                  <a:noFill/>
                </a:ln>
                <a:solidFill>
                  <a:sysClr val="windowText" lastClr="000000"/>
                </a:solidFill>
                <a:effectLst/>
                <a:uLnTx/>
                <a:uFillTx/>
              </a:rPr>
              <a:t> </a:t>
            </a:r>
            <a:r>
              <a:rPr kumimoji="0" lang="ru-RU" b="0" i="0" u="none" strike="noStrike" kern="0" cap="none" spc="0" normalizeH="0" baseline="0" noProof="0" dirty="0" err="1" smtClean="0">
                <a:ln>
                  <a:noFill/>
                </a:ln>
                <a:solidFill>
                  <a:sysClr val="windowText" lastClr="000000"/>
                </a:solidFill>
                <a:effectLst/>
                <a:uLnTx/>
                <a:uFillTx/>
                <a:hlinkClick r:id="rId4"/>
              </a:rPr>
              <a:t>shop.mnemozina.ru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Торговый</a:t>
            </a:r>
            <a:r>
              <a:rPr kumimoji="0" lang="ru-RU" b="1" i="0" u="none" strike="noStrike" kern="0" cap="none" spc="0" normalizeH="0" baseline="0" noProof="0" dirty="0" smtClean="0">
                <a:ln>
                  <a:noFill/>
                </a:ln>
                <a:solidFill>
                  <a:sysClr val="windowText" lastClr="000000"/>
                </a:solidFill>
                <a:effectLst/>
                <a:uLnTx/>
                <a:uFillTx/>
              </a:rPr>
              <a:t> дом</a:t>
            </a:r>
            <a:r>
              <a:rPr kumimoji="0" lang="ru-RU" b="0" i="0" u="none" strike="noStrike" kern="0" cap="none" spc="0" normalizeH="0" baseline="0" noProof="0" dirty="0" smtClean="0">
                <a:ln>
                  <a:noFill/>
                </a:ln>
                <a:solidFill>
                  <a:sysClr val="windowText" lastClr="000000"/>
                </a:solidFill>
                <a:effectLst/>
                <a:uLnTx/>
                <a:uFillTx/>
              </a:rPr>
              <a:t>:</a:t>
            </a:r>
            <a:r>
              <a:rPr kumimoji="0" lang="en-US" b="0" i="0" u="none" strike="noStrike" kern="0" cap="none" spc="0" normalizeH="0" baseline="0" noProof="0" dirty="0" smtClean="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rPr>
              <a:t>E-mail</a:t>
            </a:r>
            <a:r>
              <a:rPr kumimoji="0" lang="ru-RU" b="0" i="0" u="none" strike="noStrike" kern="0" cap="none" spc="0" normalizeH="0" baseline="0" noProof="0" dirty="0" smtClean="0">
                <a:ln>
                  <a:noFill/>
                </a:ln>
                <a:solidFill>
                  <a:sysClr val="windowText" lastClr="000000"/>
                </a:solidFill>
                <a:effectLst/>
                <a:uLnTx/>
                <a:uFillTx/>
              </a:rPr>
              <a:t>: </a:t>
            </a:r>
            <a:r>
              <a:rPr kumimoji="0" lang="ru-RU" b="0" i="0" u="none" strike="noStrike" kern="0" cap="none" spc="0" normalizeH="0" baseline="0" noProof="0" dirty="0" err="1" smtClean="0">
                <a:ln>
                  <a:noFill/>
                </a:ln>
                <a:solidFill>
                  <a:sysClr val="windowText" lastClr="000000"/>
                </a:solidFill>
                <a:effectLst/>
                <a:uLnTx/>
                <a:uFillTx/>
                <a:hlinkClick r:id="rId5"/>
              </a:rPr>
              <a:t>td@mnemozina.ru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Тел.:  8 (495) 644–20–26</a:t>
            </a:r>
          </a:p>
          <a:p>
            <a:pPr marL="0" marR="0" lvl="0" indent="0" defTabSz="914400" eaLnBrk="1" fontAlgn="auto" latinLnBrk="0" hangingPunct="1">
              <a:lnSpc>
                <a:spcPct val="100000"/>
              </a:lnSpc>
              <a:spcBef>
                <a:spcPts val="60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Электронные формы учебников </a:t>
            </a:r>
            <a:r>
              <a:rPr kumimoji="0" lang="ru-RU" b="0" i="0" u="none" strike="noStrike" kern="0" cap="none" spc="0" normalizeH="0" baseline="0" noProof="0" dirty="0" smtClean="0">
                <a:ln>
                  <a:noFill/>
                </a:ln>
                <a:solidFill>
                  <a:sysClr val="windowText" lastClr="000000"/>
                </a:solidFill>
                <a:effectLst/>
                <a:uLnTx/>
                <a:uFillTx/>
              </a:rPr>
              <a:t>и пособий представлены на сайте </a:t>
            </a:r>
          </a:p>
          <a:p>
            <a:pPr marL="0" marR="0" lvl="0" indent="0" defTabSz="914400" eaLnBrk="1" fontAlgn="auto" latinLnBrk="0" hangingPunct="1">
              <a:lnSpc>
                <a:spcPct val="100000"/>
              </a:lnSpc>
              <a:spcAft>
                <a:spcPts val="0"/>
              </a:spcAft>
              <a:buClrTx/>
              <a:buSzTx/>
              <a:buFontTx/>
              <a:buNone/>
              <a:tabLst/>
              <a:defRPr/>
            </a:pPr>
            <a:r>
              <a:rPr kumimoji="0" lang="ru-RU" b="1" i="0" u="none" strike="noStrike" kern="0" cap="none" spc="0" normalizeH="0" baseline="0" noProof="0" dirty="0" smtClean="0">
                <a:ln>
                  <a:noFill/>
                </a:ln>
                <a:solidFill>
                  <a:sysClr val="windowText" lastClr="000000"/>
                </a:solidFill>
                <a:effectLst/>
                <a:uLnTx/>
                <a:uFillTx/>
              </a:rPr>
              <a:t>«Школа в кармане»</a:t>
            </a:r>
            <a:r>
              <a:rPr kumimoji="0" lang="ru-RU" b="0" i="0" u="none" strike="noStrike" kern="0" cap="none" spc="0" normalizeH="0" baseline="0" noProof="0" dirty="0" smtClean="0">
                <a:ln>
                  <a:noFill/>
                </a:ln>
                <a:solidFill>
                  <a:sysClr val="windowText" lastClr="000000"/>
                </a:solidFill>
                <a:effectLst/>
                <a:uLnTx/>
                <a:uFillTx/>
              </a:rPr>
              <a:t>:</a:t>
            </a:r>
            <a:r>
              <a:rPr kumimoji="0" lang="ru-RU" b="0" i="0" u="none" strike="noStrike" kern="0" cap="none" spc="0" normalizeH="0" noProof="0" dirty="0" smtClean="0">
                <a:ln>
                  <a:noFill/>
                </a:ln>
                <a:solidFill>
                  <a:sysClr val="windowText" lastClr="000000"/>
                </a:solidFill>
                <a:effectLst/>
                <a:uLnTx/>
                <a:uFillTx/>
              </a:rPr>
              <a:t> </a:t>
            </a:r>
            <a:endParaRPr kumimoji="0" lang="en-US" b="0" i="0" u="none" strike="noStrike" kern="0" cap="none" spc="0" normalizeH="0" noProof="0" dirty="0" smtClean="0">
              <a:ln>
                <a:noFill/>
              </a:ln>
              <a:solidFill>
                <a:sysClr val="windowText" lastClr="000000"/>
              </a:solidFill>
              <a:effectLst/>
              <a:uLnTx/>
              <a:uFillTx/>
            </a:endParaRPr>
          </a:p>
          <a:p>
            <a:pPr marL="0" marR="0" lvl="0" indent="0" defTabSz="914400" eaLnBrk="1" fontAlgn="auto" latinLnBrk="0" hangingPunct="1">
              <a:lnSpc>
                <a:spcPct val="100000"/>
              </a:lnSpc>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hlinkClick r:id="rId6"/>
              </a:rPr>
              <a:t>http://pocketschool.ru</a:t>
            </a:r>
            <a:endParaRPr kumimoji="0" lang="ru-RU" b="0" i="0" u="none" strike="noStrike" kern="0" cap="none" spc="0" normalizeH="0" baseline="0" noProof="0" dirty="0" smtClean="0">
              <a:ln>
                <a:noFill/>
              </a:ln>
              <a:solidFill>
                <a:sysClr val="windowText" lastClr="000000"/>
              </a:solidFill>
              <a:effectLst/>
              <a:uLnTx/>
              <a:uFillTx/>
            </a:endParaRPr>
          </a:p>
        </p:txBody>
      </p:sp>
      <p:pic>
        <p:nvPicPr>
          <p:cNvPr id="11" name="Рисунок 10" descr="Mnemozina_LOGOTYPE_RED.png"/>
          <p:cNvPicPr>
            <a:picLocks noChangeAspect="1"/>
          </p:cNvPicPr>
          <p:nvPr/>
        </p:nvPicPr>
        <p:blipFill>
          <a:blip r:embed="rId7" cstate="print"/>
          <a:stretch>
            <a:fillRect/>
          </a:stretch>
        </p:blipFill>
        <p:spPr>
          <a:xfrm>
            <a:off x="827584" y="620688"/>
            <a:ext cx="1296144" cy="1236520"/>
          </a:xfrm>
          <a:prstGeom prst="rect">
            <a:avLst/>
          </a:prstGeom>
        </p:spPr>
      </p:pic>
    </p:spTree>
    <p:extLst>
      <p:ext uri="{BB962C8B-B14F-4D97-AF65-F5344CB8AC3E}">
        <p14:creationId xmlns:p14="http://schemas.microsoft.com/office/powerpoint/2010/main" val="951757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057400" y="152400"/>
            <a:ext cx="4800600" cy="457200"/>
          </a:xfrm>
          <a:noFill/>
        </p:spPr>
        <p:txBody>
          <a:bodyPr lIns="92075" tIns="46038" rIns="92075" bIns="46038"/>
          <a:lstStyle/>
          <a:p>
            <a:pPr eaLnBrk="1" hangingPunct="1"/>
            <a:r>
              <a:rPr lang="ru-RU" sz="2400" smtClean="0">
                <a:solidFill>
                  <a:srgbClr val="FF3300"/>
                </a:solidFill>
              </a:rPr>
              <a:t>АКСИОМЫ СТЕРЕОМЕТРИИ</a:t>
            </a:r>
          </a:p>
        </p:txBody>
      </p:sp>
      <p:graphicFrame>
        <p:nvGraphicFramePr>
          <p:cNvPr id="92171" name="Group 11"/>
          <p:cNvGraphicFramePr>
            <a:graphicFrameLocks noGrp="1"/>
          </p:cNvGraphicFramePr>
          <p:nvPr/>
        </p:nvGraphicFramePr>
        <p:xfrm>
          <a:off x="381000" y="762000"/>
          <a:ext cx="8534400" cy="5867402"/>
        </p:xfrm>
        <a:graphic>
          <a:graphicData uri="http://schemas.openxmlformats.org/drawingml/2006/table">
            <a:tbl>
              <a:tblPr/>
              <a:tblGrid>
                <a:gridCol w="2819400"/>
                <a:gridCol w="5715000"/>
              </a:tblGrid>
              <a:tr h="1173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3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47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3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3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92" name="Rectangle 20"/>
          <p:cNvSpPr>
            <a:spLocks noChangeArrowheads="1"/>
          </p:cNvSpPr>
          <p:nvPr/>
        </p:nvSpPr>
        <p:spPr bwMode="auto">
          <a:xfrm>
            <a:off x="3276600" y="914400"/>
            <a:ext cx="556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50000"/>
              </a:spcBef>
            </a:pPr>
            <a:r>
              <a:rPr lang="ru-RU"/>
              <a:t>Через любые две точки пространства проходит единственная прямая</a:t>
            </a:r>
            <a:endParaRPr lang="ru-RU">
              <a:latin typeface="Times New Roman Cyr" charset="-52"/>
            </a:endParaRPr>
          </a:p>
        </p:txBody>
      </p:sp>
      <p:sp>
        <p:nvSpPr>
          <p:cNvPr id="3093" name="Rectangle 21"/>
          <p:cNvSpPr>
            <a:spLocks noChangeArrowheads="1"/>
          </p:cNvSpPr>
          <p:nvPr/>
        </p:nvSpPr>
        <p:spPr bwMode="auto">
          <a:xfrm>
            <a:off x="3276600" y="1905000"/>
            <a:ext cx="5638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50000"/>
              </a:spcBef>
            </a:pPr>
            <a:r>
              <a:rPr lang="ru-RU"/>
              <a:t>Через любые три точки пространства, не принадлежащие одной прямой, проходит единственная плоскость</a:t>
            </a:r>
            <a:endParaRPr lang="ru-RU">
              <a:latin typeface="Times New Roman Cyr" charset="-52"/>
            </a:endParaRPr>
          </a:p>
        </p:txBody>
      </p:sp>
      <p:sp>
        <p:nvSpPr>
          <p:cNvPr id="3094" name="Rectangle 22"/>
          <p:cNvSpPr>
            <a:spLocks noChangeArrowheads="1"/>
          </p:cNvSpPr>
          <p:nvPr/>
        </p:nvSpPr>
        <p:spPr bwMode="auto">
          <a:xfrm>
            <a:off x="3276600" y="3200400"/>
            <a:ext cx="563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50000"/>
              </a:spcBef>
            </a:pPr>
            <a:r>
              <a:rPr lang="ru-RU"/>
              <a:t>Если две плоскости имеют общую точку, то они пересекаются по прямой</a:t>
            </a:r>
            <a:endParaRPr lang="ru-RU">
              <a:latin typeface="Times New Roman Cyr" charset="-52"/>
            </a:endParaRPr>
          </a:p>
        </p:txBody>
      </p:sp>
      <p:sp>
        <p:nvSpPr>
          <p:cNvPr id="3095" name="Rectangle 23"/>
          <p:cNvSpPr>
            <a:spLocks noChangeArrowheads="1"/>
          </p:cNvSpPr>
          <p:nvPr/>
        </p:nvSpPr>
        <p:spPr bwMode="auto">
          <a:xfrm>
            <a:off x="3276600" y="4267200"/>
            <a:ext cx="533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50000"/>
              </a:spcBef>
            </a:pPr>
            <a:r>
              <a:rPr lang="ru-RU"/>
              <a:t>Существуют по крайней мере четыре точки, не принадлежащие одной плоскости</a:t>
            </a:r>
            <a:endParaRPr lang="ru-RU">
              <a:latin typeface="Times New Roman Cyr" charset="-52"/>
            </a:endParaRPr>
          </a:p>
        </p:txBody>
      </p:sp>
      <p:pic>
        <p:nvPicPr>
          <p:cNvPr id="309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17653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23082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419600"/>
            <a:ext cx="19621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124200"/>
            <a:ext cx="1890713"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638800"/>
            <a:ext cx="2255838"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3"/>
          <p:cNvSpPr>
            <a:spLocks noChangeArrowheads="1"/>
          </p:cNvSpPr>
          <p:nvPr/>
        </p:nvSpPr>
        <p:spPr bwMode="auto">
          <a:xfrm>
            <a:off x="3276600" y="5562600"/>
            <a:ext cx="533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50000"/>
              </a:spcBef>
            </a:pPr>
            <a:r>
              <a:rPr lang="ru-RU"/>
              <a:t>На любой плоскости выполняются все аксиомы планиметрии</a:t>
            </a:r>
            <a:endParaRPr lang="ru-RU">
              <a:latin typeface="Times New Roman Cyr" charset="-52"/>
            </a:endParaRPr>
          </a:p>
        </p:txBody>
      </p:sp>
    </p:spTree>
    <p:extLst>
      <p:ext uri="{BB962C8B-B14F-4D97-AF65-F5344CB8AC3E}">
        <p14:creationId xmlns:p14="http://schemas.microsoft.com/office/powerpoint/2010/main" val="143006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092"/>
                                        </p:tgtEl>
                                        <p:attrNameLst>
                                          <p:attrName>style.visibility</p:attrName>
                                        </p:attrNameLst>
                                      </p:cBhvr>
                                      <p:to>
                                        <p:strVal val="visible"/>
                                      </p:to>
                                    </p:set>
                                    <p:animEffect transition="in" filter="wipe(left)">
                                      <p:cBhvr>
                                        <p:cTn id="11" dur="500"/>
                                        <p:tgtEl>
                                          <p:spTgt spid="309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309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93"/>
                                        </p:tgtEl>
                                        <p:attrNameLst>
                                          <p:attrName>style.visibility</p:attrName>
                                        </p:attrNameLst>
                                      </p:cBhvr>
                                      <p:to>
                                        <p:strVal val="visible"/>
                                      </p:to>
                                    </p:set>
                                    <p:animEffect transition="in" filter="wipe(left)">
                                      <p:cBhvr>
                                        <p:cTn id="20" dur="500"/>
                                        <p:tgtEl>
                                          <p:spTgt spid="30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309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94"/>
                                        </p:tgtEl>
                                        <p:attrNameLst>
                                          <p:attrName>style.visibility</p:attrName>
                                        </p:attrNameLst>
                                      </p:cBhvr>
                                      <p:to>
                                        <p:strVal val="visible"/>
                                      </p:to>
                                    </p:set>
                                    <p:animEffect transition="in" filter="wipe(left)">
                                      <p:cBhvr>
                                        <p:cTn id="29" dur="500"/>
                                        <p:tgtEl>
                                          <p:spTgt spid="30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309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95"/>
                                        </p:tgtEl>
                                        <p:attrNameLst>
                                          <p:attrName>style.visibility</p:attrName>
                                        </p:attrNameLst>
                                      </p:cBhvr>
                                      <p:to>
                                        <p:strVal val="visible"/>
                                      </p:to>
                                    </p:set>
                                    <p:animEffect transition="in" filter="wipe(left)">
                                      <p:cBhvr>
                                        <p:cTn id="38" dur="500"/>
                                        <p:tgtEl>
                                          <p:spTgt spid="309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9220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0" autoUpdateAnimBg="0"/>
      <p:bldP spid="3093" grpId="0" autoUpdateAnimBg="0"/>
      <p:bldP spid="3094" grpId="0" autoUpdateAnimBg="0"/>
      <p:bldP spid="3095" grpId="0" autoUpdateAnimBg="0"/>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533400" y="152400"/>
            <a:ext cx="7772400" cy="457200"/>
          </a:xfrm>
          <a:noFill/>
        </p:spPr>
        <p:txBody>
          <a:bodyPr lIns="92075" tIns="46038" rIns="92075" bIns="46038"/>
          <a:lstStyle/>
          <a:p>
            <a:pPr eaLnBrk="1" hangingPunct="1"/>
            <a:r>
              <a:rPr lang="ru-RU" sz="2800" smtClean="0">
                <a:solidFill>
                  <a:srgbClr val="FF3300"/>
                </a:solidFill>
              </a:rPr>
              <a:t>Следствие 1</a:t>
            </a:r>
          </a:p>
        </p:txBody>
      </p:sp>
      <p:pic>
        <p:nvPicPr>
          <p:cNvPr id="309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23717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Rectangle 17"/>
          <p:cNvSpPr>
            <a:spLocks noChangeArrowheads="1"/>
          </p:cNvSpPr>
          <p:nvPr/>
        </p:nvSpPr>
        <p:spPr bwMode="auto">
          <a:xfrm>
            <a:off x="152400" y="685800"/>
            <a:ext cx="8839200"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just">
              <a:spcBef>
                <a:spcPct val="50000"/>
              </a:spcBef>
            </a:pPr>
            <a:r>
              <a:rPr lang="ru-RU" dirty="0" smtClean="0"/>
              <a:t>	Если </a:t>
            </a:r>
            <a:r>
              <a:rPr lang="ru-RU" dirty="0"/>
              <a:t>прямая имеет с плоскостью две общие точки, то она лежит в этой плоскости.</a:t>
            </a:r>
            <a:endParaRPr lang="ru-RU" dirty="0">
              <a:latin typeface="Times New Roman Cyr" charset="-52"/>
            </a:endParaRPr>
          </a:p>
        </p:txBody>
      </p:sp>
      <p:sp>
        <p:nvSpPr>
          <p:cNvPr id="2" name="Rectangle 17"/>
          <p:cNvSpPr>
            <a:spLocks noChangeArrowheads="1"/>
          </p:cNvSpPr>
          <p:nvPr/>
        </p:nvSpPr>
        <p:spPr bwMode="auto">
          <a:xfrm>
            <a:off x="152400" y="2971800"/>
            <a:ext cx="8839200" cy="230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just">
              <a:spcBef>
                <a:spcPct val="50000"/>
              </a:spcBef>
            </a:pPr>
            <a:r>
              <a:rPr lang="ru-RU" dirty="0" smtClean="0">
                <a:solidFill>
                  <a:srgbClr val="FF3300"/>
                </a:solidFill>
              </a:rPr>
              <a:t>	Доказательство</a:t>
            </a:r>
            <a:r>
              <a:rPr lang="ru-RU" dirty="0">
                <a:solidFill>
                  <a:srgbClr val="FF3300"/>
                </a:solidFill>
              </a:rPr>
              <a:t>.</a:t>
            </a:r>
            <a:r>
              <a:rPr lang="ru-RU" dirty="0"/>
              <a:t> Пусть прямая </a:t>
            </a:r>
            <a:r>
              <a:rPr lang="ru-RU" i="1" dirty="0"/>
              <a:t>с </a:t>
            </a:r>
            <a:r>
              <a:rPr lang="ru-RU" dirty="0"/>
              <a:t>имеет с плоскостью </a:t>
            </a:r>
            <a:r>
              <a:rPr lang="en-US" dirty="0">
                <a:latin typeface="Times New Roman Cyr" charset="-52"/>
                <a:cs typeface="Times New Roman" pitchFamily="18" charset="0"/>
              </a:rPr>
              <a:t>α</a:t>
            </a:r>
            <a:r>
              <a:rPr lang="ru-RU" dirty="0">
                <a:sym typeface="Math1Mono" pitchFamily="18" charset="2"/>
              </a:rPr>
              <a:t> две общие точки </a:t>
            </a:r>
            <a:r>
              <a:rPr lang="en-US" i="1" dirty="0">
                <a:sym typeface="Math1Mono" pitchFamily="18" charset="2"/>
              </a:rPr>
              <a:t>A </a:t>
            </a:r>
            <a:r>
              <a:rPr lang="ru-RU" dirty="0">
                <a:sym typeface="Math1Mono" pitchFamily="18" charset="2"/>
              </a:rPr>
              <a:t>и </a:t>
            </a:r>
            <a:r>
              <a:rPr lang="en-US" i="1" dirty="0">
                <a:sym typeface="Math1Mono" pitchFamily="18" charset="2"/>
              </a:rPr>
              <a:t>B</a:t>
            </a:r>
            <a:r>
              <a:rPr lang="en-US" dirty="0">
                <a:sym typeface="Math1Mono" pitchFamily="18" charset="2"/>
              </a:rPr>
              <a:t>. </a:t>
            </a:r>
            <a:r>
              <a:rPr lang="ru-RU" dirty="0"/>
              <a:t>Так как на плоскости выполняются аксиомы планиметрии, то через точки </a:t>
            </a:r>
            <a:r>
              <a:rPr lang="en-US" i="1" dirty="0"/>
              <a:t>A </a:t>
            </a:r>
            <a:r>
              <a:rPr lang="ru-RU" dirty="0"/>
              <a:t>и </a:t>
            </a:r>
            <a:r>
              <a:rPr lang="en-US" i="1" dirty="0"/>
              <a:t>B</a:t>
            </a:r>
            <a:r>
              <a:rPr lang="ru-RU" i="1" dirty="0"/>
              <a:t> </a:t>
            </a:r>
            <a:r>
              <a:rPr lang="ru-RU" dirty="0"/>
              <a:t>плоскости </a:t>
            </a:r>
            <a:r>
              <a:rPr lang="en-US" dirty="0">
                <a:latin typeface="Times New Roman Cyr" charset="-52"/>
                <a:cs typeface="Times New Roman" pitchFamily="18" charset="0"/>
              </a:rPr>
              <a:t>α</a:t>
            </a:r>
            <a:r>
              <a:rPr lang="en-US" dirty="0"/>
              <a:t> </a:t>
            </a:r>
            <a:r>
              <a:rPr lang="ru-RU" dirty="0"/>
              <a:t>проходит прямая, лежащая в этой плоскости. Так как через две точки пространства проходит единственная прямая, то</a:t>
            </a:r>
            <a:r>
              <a:rPr lang="en-US" dirty="0"/>
              <a:t> </a:t>
            </a:r>
            <a:r>
              <a:rPr lang="ru-RU" dirty="0"/>
              <a:t>она будет совпадать с прямой </a:t>
            </a:r>
            <a:r>
              <a:rPr lang="en-US" i="1" dirty="0"/>
              <a:t>c</a:t>
            </a:r>
            <a:r>
              <a:rPr lang="ru-RU" dirty="0"/>
              <a:t>. Следовательно, прямая </a:t>
            </a:r>
            <a:r>
              <a:rPr lang="ru-RU" i="1" dirty="0"/>
              <a:t>с </a:t>
            </a:r>
            <a:r>
              <a:rPr lang="ru-RU" dirty="0"/>
              <a:t>лежит в плоскости </a:t>
            </a:r>
            <a:r>
              <a:rPr lang="en-US" dirty="0">
                <a:latin typeface="Times New Roman Cyr" charset="-52"/>
                <a:cs typeface="Times New Roman" pitchFamily="18" charset="0"/>
              </a:rPr>
              <a:t>α</a:t>
            </a:r>
            <a:r>
              <a:rPr lang="ru-RU" dirty="0"/>
              <a:t> . </a:t>
            </a:r>
          </a:p>
        </p:txBody>
      </p:sp>
    </p:spTree>
    <p:extLst>
      <p:ext uri="{BB962C8B-B14F-4D97-AF65-F5344CB8AC3E}">
        <p14:creationId xmlns:p14="http://schemas.microsoft.com/office/powerpoint/2010/main" val="2315710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533400" y="152400"/>
            <a:ext cx="7772400" cy="457200"/>
          </a:xfrm>
          <a:noFill/>
        </p:spPr>
        <p:txBody>
          <a:bodyPr lIns="92075" tIns="46038" rIns="92075" bIns="46038"/>
          <a:lstStyle/>
          <a:p>
            <a:pPr eaLnBrk="1" hangingPunct="1"/>
            <a:r>
              <a:rPr lang="ru-RU" sz="2800" smtClean="0">
                <a:solidFill>
                  <a:srgbClr val="FF3300"/>
                </a:solidFill>
              </a:rPr>
              <a:t>Следствие 2</a:t>
            </a:r>
          </a:p>
        </p:txBody>
      </p:sp>
      <p:sp>
        <p:nvSpPr>
          <p:cNvPr id="3089" name="Rectangle 17"/>
          <p:cNvSpPr>
            <a:spLocks noChangeArrowheads="1"/>
          </p:cNvSpPr>
          <p:nvPr/>
        </p:nvSpPr>
        <p:spPr bwMode="auto">
          <a:xfrm>
            <a:off x="152400" y="685800"/>
            <a:ext cx="8839200"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just">
              <a:spcBef>
                <a:spcPct val="50000"/>
              </a:spcBef>
            </a:pPr>
            <a:r>
              <a:rPr lang="ru-RU" dirty="0" smtClean="0"/>
              <a:t>	Через </a:t>
            </a:r>
            <a:r>
              <a:rPr lang="ru-RU" dirty="0"/>
              <a:t>прямую и не принадлежащую ей точку проходит единственная плоскость.</a:t>
            </a:r>
          </a:p>
        </p:txBody>
      </p:sp>
      <p:sp>
        <p:nvSpPr>
          <p:cNvPr id="2" name="Rectangle 17"/>
          <p:cNvSpPr>
            <a:spLocks noChangeArrowheads="1"/>
          </p:cNvSpPr>
          <p:nvPr/>
        </p:nvSpPr>
        <p:spPr bwMode="auto">
          <a:xfrm>
            <a:off x="152400" y="2971800"/>
            <a:ext cx="8839200"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just">
              <a:spcBef>
                <a:spcPct val="50000"/>
              </a:spcBef>
            </a:pPr>
            <a:r>
              <a:rPr lang="ru-RU" dirty="0" smtClean="0">
                <a:solidFill>
                  <a:srgbClr val="FF3300"/>
                </a:solidFill>
              </a:rPr>
              <a:t>	Доказательство</a:t>
            </a:r>
            <a:r>
              <a:rPr lang="ru-RU" dirty="0">
                <a:solidFill>
                  <a:srgbClr val="FF3300"/>
                </a:solidFill>
              </a:rPr>
              <a:t>.</a:t>
            </a:r>
            <a:r>
              <a:rPr lang="ru-RU" dirty="0"/>
              <a:t> </a:t>
            </a:r>
            <a:r>
              <a:rPr lang="ru-RU" dirty="0">
                <a:latin typeface="Times New Roman Cyr" charset="-52"/>
                <a:cs typeface="Times New Roman" pitchFamily="18" charset="0"/>
              </a:rPr>
              <a:t>Пусть точка </a:t>
            </a:r>
            <a:r>
              <a:rPr lang="en-US" i="1" dirty="0">
                <a:latin typeface="Times New Roman Cyr" charset="-52"/>
              </a:rPr>
              <a:t>B</a:t>
            </a:r>
            <a:r>
              <a:rPr lang="ru-RU" dirty="0">
                <a:latin typeface="Times New Roman Cyr" charset="-52"/>
                <a:cs typeface="Times New Roman" pitchFamily="18" charset="0"/>
              </a:rPr>
              <a:t> не принадлежит прямой </a:t>
            </a:r>
            <a:r>
              <a:rPr lang="en-US" i="1" dirty="0">
                <a:latin typeface="Times New Roman Cyr" charset="-52"/>
                <a:cs typeface="Times New Roman" pitchFamily="18" charset="0"/>
              </a:rPr>
              <a:t>a</a:t>
            </a:r>
            <a:r>
              <a:rPr lang="ru-RU" dirty="0">
                <a:latin typeface="Times New Roman Cyr" charset="-52"/>
                <a:cs typeface="Times New Roman" pitchFamily="18" charset="0"/>
              </a:rPr>
              <a:t>. </a:t>
            </a:r>
            <a:r>
              <a:rPr lang="ru-RU" dirty="0">
                <a:latin typeface="Times New Roman Cyr" charset="-52"/>
              </a:rPr>
              <a:t>Выберем две точки на прямой </a:t>
            </a:r>
            <a:r>
              <a:rPr lang="en-US" i="1" dirty="0">
                <a:latin typeface="Times New Roman Cyr" charset="-52"/>
              </a:rPr>
              <a:t>a</a:t>
            </a:r>
            <a:r>
              <a:rPr lang="ru-RU" dirty="0">
                <a:latin typeface="Times New Roman Cyr" charset="-52"/>
              </a:rPr>
              <a:t>.</a:t>
            </a:r>
            <a:r>
              <a:rPr lang="ru-RU" dirty="0">
                <a:latin typeface="Times New Roman Cyr" charset="-52"/>
                <a:cs typeface="Times New Roman" pitchFamily="18" charset="0"/>
              </a:rPr>
              <a:t> </a:t>
            </a:r>
            <a:r>
              <a:rPr lang="ru-RU" dirty="0">
                <a:latin typeface="Times New Roman Cyr" charset="-52"/>
              </a:rPr>
              <a:t>Ч</a:t>
            </a:r>
            <a:r>
              <a:rPr lang="ru-RU" dirty="0">
                <a:latin typeface="Times New Roman Cyr" charset="-52"/>
                <a:cs typeface="Times New Roman" pitchFamily="18" charset="0"/>
              </a:rPr>
              <a:t>ерез </a:t>
            </a:r>
            <a:r>
              <a:rPr lang="ru-RU" dirty="0">
                <a:latin typeface="Times New Roman Cyr" charset="-52"/>
              </a:rPr>
              <a:t>эти </a:t>
            </a:r>
            <a:r>
              <a:rPr lang="ru-RU" dirty="0">
                <a:latin typeface="Times New Roman Cyr" charset="-52"/>
                <a:cs typeface="Times New Roman" pitchFamily="18" charset="0"/>
              </a:rPr>
              <a:t>точки </a:t>
            </a:r>
            <a:r>
              <a:rPr lang="ru-RU" dirty="0">
                <a:latin typeface="Times New Roman Cyr" charset="-52"/>
              </a:rPr>
              <a:t>и точку </a:t>
            </a:r>
            <a:r>
              <a:rPr lang="en-US" i="1" dirty="0">
                <a:latin typeface="Times New Roman Cyr" charset="-52"/>
              </a:rPr>
              <a:t>B</a:t>
            </a:r>
            <a:r>
              <a:rPr lang="ru-RU" dirty="0">
                <a:latin typeface="Times New Roman Cyr" charset="-52"/>
                <a:cs typeface="Times New Roman" pitchFamily="18" charset="0"/>
              </a:rPr>
              <a:t> проходит единственная плоскость </a:t>
            </a:r>
            <a:r>
              <a:rPr lang="en-US" dirty="0">
                <a:latin typeface="Times New Roman Cyr" charset="-52"/>
                <a:cs typeface="Times New Roman" pitchFamily="18" charset="0"/>
              </a:rPr>
              <a:t>α</a:t>
            </a:r>
            <a:r>
              <a:rPr lang="ru-RU" dirty="0">
                <a:latin typeface="Times New Roman Cyr" charset="-52"/>
                <a:cs typeface="Times New Roman" pitchFamily="18" charset="0"/>
              </a:rPr>
              <a:t>. По Свойству 1, прямая </a:t>
            </a:r>
            <a:r>
              <a:rPr lang="en-US" i="1" dirty="0">
                <a:latin typeface="Times New Roman Cyr" charset="-52"/>
                <a:cs typeface="Times New Roman" pitchFamily="18" charset="0"/>
              </a:rPr>
              <a:t>a</a:t>
            </a:r>
            <a:r>
              <a:rPr lang="ru-RU" dirty="0">
                <a:latin typeface="Times New Roman Cyr" charset="-52"/>
                <a:cs typeface="Times New Roman" pitchFamily="18" charset="0"/>
              </a:rPr>
              <a:t> лежит в плоскости </a:t>
            </a:r>
            <a:r>
              <a:rPr lang="en-US" dirty="0">
                <a:latin typeface="Times New Roman Cyr" charset="-52"/>
                <a:cs typeface="Times New Roman" pitchFamily="18" charset="0"/>
              </a:rPr>
              <a:t>α</a:t>
            </a:r>
            <a:r>
              <a:rPr lang="ru-RU" dirty="0">
                <a:latin typeface="Times New Roman Cyr" charset="-52"/>
                <a:cs typeface="Times New Roman" pitchFamily="18" charset="0"/>
              </a:rPr>
              <a:t> . Значит, плоскость </a:t>
            </a:r>
            <a:r>
              <a:rPr lang="en-US" dirty="0">
                <a:latin typeface="Times New Roman Cyr" charset="-52"/>
                <a:cs typeface="Times New Roman" pitchFamily="18" charset="0"/>
              </a:rPr>
              <a:t>α</a:t>
            </a:r>
            <a:r>
              <a:rPr lang="ru-RU" dirty="0">
                <a:latin typeface="Times New Roman Cyr" charset="-52"/>
                <a:cs typeface="Times New Roman" pitchFamily="18" charset="0"/>
              </a:rPr>
              <a:t> проходит через прямую </a:t>
            </a:r>
            <a:r>
              <a:rPr lang="en-US" i="1" dirty="0">
                <a:latin typeface="Times New Roman Cyr" charset="-52"/>
                <a:cs typeface="Times New Roman" pitchFamily="18" charset="0"/>
              </a:rPr>
              <a:t>a</a:t>
            </a:r>
            <a:r>
              <a:rPr lang="ru-RU" dirty="0">
                <a:latin typeface="Times New Roman Cyr" charset="-52"/>
                <a:cs typeface="Times New Roman" pitchFamily="18" charset="0"/>
              </a:rPr>
              <a:t> и точку </a:t>
            </a:r>
            <a:r>
              <a:rPr lang="ru-RU" i="1" dirty="0">
                <a:latin typeface="Times New Roman Cyr" charset="-52"/>
                <a:cs typeface="Times New Roman" pitchFamily="18" charset="0"/>
              </a:rPr>
              <a:t>А</a:t>
            </a:r>
            <a:r>
              <a:rPr lang="ru-RU" dirty="0">
                <a:latin typeface="Times New Roman Cyr" charset="-52"/>
                <a:cs typeface="Times New Roman" pitchFamily="18" charset="0"/>
              </a:rPr>
              <a:t>. </a:t>
            </a:r>
          </a:p>
        </p:txBody>
      </p:sp>
      <p:pic>
        <p:nvPicPr>
          <p:cNvPr id="309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05000"/>
            <a:ext cx="23717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643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533400" y="152400"/>
            <a:ext cx="7772400" cy="457200"/>
          </a:xfrm>
          <a:noFill/>
        </p:spPr>
        <p:txBody>
          <a:bodyPr lIns="92075" tIns="46038" rIns="92075" bIns="46038"/>
          <a:lstStyle/>
          <a:p>
            <a:pPr eaLnBrk="1" hangingPunct="1"/>
            <a:r>
              <a:rPr lang="ru-RU" sz="2800" smtClean="0">
                <a:solidFill>
                  <a:srgbClr val="FF3300"/>
                </a:solidFill>
              </a:rPr>
              <a:t>Следствие 3</a:t>
            </a:r>
          </a:p>
        </p:txBody>
      </p:sp>
      <p:sp>
        <p:nvSpPr>
          <p:cNvPr id="3089" name="Rectangle 17"/>
          <p:cNvSpPr>
            <a:spLocks noChangeArrowheads="1"/>
          </p:cNvSpPr>
          <p:nvPr/>
        </p:nvSpPr>
        <p:spPr bwMode="auto">
          <a:xfrm>
            <a:off x="152400" y="685800"/>
            <a:ext cx="8839200"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just">
              <a:spcBef>
                <a:spcPct val="50000"/>
              </a:spcBef>
            </a:pPr>
            <a:r>
              <a:rPr lang="ru-RU" dirty="0" smtClean="0"/>
              <a:t>	Через </a:t>
            </a:r>
            <a:r>
              <a:rPr lang="ru-RU" dirty="0"/>
              <a:t>две пересекающиеся прямые проходит единственная плоскость.</a:t>
            </a:r>
          </a:p>
        </p:txBody>
      </p:sp>
      <p:sp>
        <p:nvSpPr>
          <p:cNvPr id="2" name="Rectangle 17"/>
          <p:cNvSpPr>
            <a:spLocks noChangeArrowheads="1"/>
          </p:cNvSpPr>
          <p:nvPr/>
        </p:nvSpPr>
        <p:spPr bwMode="auto">
          <a:xfrm>
            <a:off x="152400" y="2971800"/>
            <a:ext cx="8839200"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just">
              <a:spcBef>
                <a:spcPct val="50000"/>
              </a:spcBef>
            </a:pPr>
            <a:r>
              <a:rPr lang="ru-RU" dirty="0" smtClean="0">
                <a:solidFill>
                  <a:srgbClr val="FF3300"/>
                </a:solidFill>
              </a:rPr>
              <a:t>	Доказательство</a:t>
            </a:r>
            <a:r>
              <a:rPr lang="ru-RU" dirty="0">
                <a:solidFill>
                  <a:srgbClr val="FF3300"/>
                </a:solidFill>
              </a:rPr>
              <a:t>.</a:t>
            </a:r>
            <a:r>
              <a:rPr lang="ru-RU" dirty="0"/>
              <a:t> </a:t>
            </a:r>
            <a:r>
              <a:rPr lang="ru-RU" dirty="0">
                <a:latin typeface="Times New Roman Cyr" charset="-52"/>
                <a:cs typeface="Times New Roman" pitchFamily="18" charset="0"/>
              </a:rPr>
              <a:t>Пусть </a:t>
            </a:r>
            <a:r>
              <a:rPr lang="en-US" i="1" dirty="0">
                <a:latin typeface="Times New Roman Cyr" charset="-52"/>
                <a:cs typeface="Times New Roman" pitchFamily="18" charset="0"/>
              </a:rPr>
              <a:t>a </a:t>
            </a:r>
            <a:r>
              <a:rPr lang="ru-RU" dirty="0">
                <a:latin typeface="Times New Roman Cyr" charset="-52"/>
              </a:rPr>
              <a:t>и </a:t>
            </a:r>
            <a:r>
              <a:rPr lang="en-US" i="1" dirty="0">
                <a:latin typeface="Times New Roman Cyr" charset="-52"/>
              </a:rPr>
              <a:t>b</a:t>
            </a:r>
            <a:r>
              <a:rPr lang="ru-RU" i="1" dirty="0">
                <a:latin typeface="Times New Roman Cyr" charset="-52"/>
              </a:rPr>
              <a:t> </a:t>
            </a:r>
            <a:r>
              <a:rPr lang="ru-RU" dirty="0">
                <a:latin typeface="Times New Roman Cyr" charset="-52"/>
              </a:rPr>
              <a:t>– две пересекающиеся прямые, </a:t>
            </a:r>
            <a:r>
              <a:rPr lang="en-US" i="1" dirty="0">
                <a:latin typeface="Times New Roman Cyr" charset="-52"/>
              </a:rPr>
              <a:t>C </a:t>
            </a:r>
            <a:r>
              <a:rPr lang="ru-RU" dirty="0">
                <a:latin typeface="Times New Roman Cyr" charset="-52"/>
              </a:rPr>
              <a:t>– точка пересечения. Выберем на этих прямых соответственно точки </a:t>
            </a:r>
            <a:r>
              <a:rPr lang="en-US" i="1" dirty="0">
                <a:latin typeface="Times New Roman Cyr" charset="-52"/>
              </a:rPr>
              <a:t>A </a:t>
            </a:r>
            <a:r>
              <a:rPr lang="ru-RU" dirty="0">
                <a:latin typeface="Times New Roman Cyr" charset="-52"/>
              </a:rPr>
              <a:t>и </a:t>
            </a:r>
            <a:r>
              <a:rPr lang="en-US" i="1" dirty="0">
                <a:latin typeface="Times New Roman Cyr" charset="-52"/>
              </a:rPr>
              <a:t>B</a:t>
            </a:r>
            <a:r>
              <a:rPr lang="en-US" dirty="0">
                <a:latin typeface="Times New Roman Cyr" charset="-52"/>
              </a:rPr>
              <a:t>.</a:t>
            </a:r>
            <a:r>
              <a:rPr lang="ru-RU" dirty="0">
                <a:latin typeface="Times New Roman Cyr" charset="-52"/>
                <a:cs typeface="Times New Roman" pitchFamily="18" charset="0"/>
              </a:rPr>
              <a:t> </a:t>
            </a:r>
            <a:r>
              <a:rPr lang="ru-RU" dirty="0">
                <a:latin typeface="Times New Roman Cyr" charset="-52"/>
              </a:rPr>
              <a:t>Ч</a:t>
            </a:r>
            <a:r>
              <a:rPr lang="ru-RU" dirty="0">
                <a:latin typeface="Times New Roman Cyr" charset="-52"/>
                <a:cs typeface="Times New Roman" pitchFamily="18" charset="0"/>
              </a:rPr>
              <a:t>ерез точки</a:t>
            </a:r>
            <a:r>
              <a:rPr lang="en-US" dirty="0">
                <a:latin typeface="Times New Roman Cyr" charset="-52"/>
                <a:cs typeface="Times New Roman" pitchFamily="18" charset="0"/>
              </a:rPr>
              <a:t> </a:t>
            </a:r>
            <a:r>
              <a:rPr lang="en-US" i="1" dirty="0">
                <a:latin typeface="Times New Roman Cyr" charset="-52"/>
                <a:cs typeface="Times New Roman" pitchFamily="18" charset="0"/>
              </a:rPr>
              <a:t>A</a:t>
            </a:r>
            <a:r>
              <a:rPr lang="en-US" dirty="0">
                <a:latin typeface="Times New Roman Cyr" charset="-52"/>
                <a:cs typeface="Times New Roman" pitchFamily="18" charset="0"/>
              </a:rPr>
              <a:t>,</a:t>
            </a:r>
            <a:r>
              <a:rPr lang="ru-RU" dirty="0">
                <a:latin typeface="Times New Roman Cyr" charset="-52"/>
              </a:rPr>
              <a:t> </a:t>
            </a:r>
            <a:r>
              <a:rPr lang="en-US" i="1" dirty="0">
                <a:latin typeface="Times New Roman Cyr" charset="-52"/>
              </a:rPr>
              <a:t>B</a:t>
            </a:r>
            <a:r>
              <a:rPr lang="ru-RU" dirty="0">
                <a:latin typeface="Times New Roman Cyr" charset="-52"/>
                <a:cs typeface="Times New Roman" pitchFamily="18" charset="0"/>
              </a:rPr>
              <a:t> </a:t>
            </a:r>
            <a:r>
              <a:rPr lang="ru-RU" dirty="0">
                <a:latin typeface="Times New Roman Cyr" charset="-52"/>
              </a:rPr>
              <a:t>и </a:t>
            </a:r>
            <a:r>
              <a:rPr lang="en-US" i="1" dirty="0">
                <a:latin typeface="Times New Roman Cyr" charset="-52"/>
              </a:rPr>
              <a:t>C </a:t>
            </a:r>
            <a:r>
              <a:rPr lang="ru-RU" dirty="0">
                <a:latin typeface="Times New Roman Cyr" charset="-52"/>
                <a:cs typeface="Times New Roman" pitchFamily="18" charset="0"/>
              </a:rPr>
              <a:t>проходит единственная плоскость </a:t>
            </a:r>
            <a:r>
              <a:rPr lang="en-US" dirty="0">
                <a:latin typeface="Times New Roman Cyr" charset="-52"/>
                <a:cs typeface="Times New Roman" pitchFamily="18" charset="0"/>
              </a:rPr>
              <a:t>α</a:t>
            </a:r>
            <a:r>
              <a:rPr lang="ru-RU" dirty="0">
                <a:latin typeface="Times New Roman Cyr" charset="-52"/>
                <a:cs typeface="Times New Roman" pitchFamily="18" charset="0"/>
              </a:rPr>
              <a:t>. По Свойству 1, прям</a:t>
            </a:r>
            <a:r>
              <a:rPr lang="ru-RU" dirty="0">
                <a:latin typeface="Times New Roman Cyr" charset="-52"/>
              </a:rPr>
              <a:t>ые</a:t>
            </a:r>
            <a:r>
              <a:rPr lang="ru-RU" dirty="0">
                <a:latin typeface="Times New Roman Cyr" charset="-52"/>
                <a:cs typeface="Times New Roman" pitchFamily="18" charset="0"/>
              </a:rPr>
              <a:t> </a:t>
            </a:r>
            <a:r>
              <a:rPr lang="en-US" i="1" dirty="0">
                <a:latin typeface="Times New Roman Cyr" charset="-52"/>
                <a:cs typeface="Times New Roman" pitchFamily="18" charset="0"/>
              </a:rPr>
              <a:t>a</a:t>
            </a:r>
            <a:r>
              <a:rPr lang="ru-RU" dirty="0">
                <a:latin typeface="Times New Roman Cyr" charset="-52"/>
                <a:cs typeface="Times New Roman" pitchFamily="18" charset="0"/>
              </a:rPr>
              <a:t> </a:t>
            </a:r>
            <a:r>
              <a:rPr lang="ru-RU" dirty="0">
                <a:latin typeface="Times New Roman Cyr" charset="-52"/>
              </a:rPr>
              <a:t>и </a:t>
            </a:r>
            <a:r>
              <a:rPr lang="en-US" i="1" dirty="0">
                <a:latin typeface="Times New Roman Cyr" charset="-52"/>
              </a:rPr>
              <a:t>b</a:t>
            </a:r>
            <a:r>
              <a:rPr lang="ru-RU" dirty="0">
                <a:latin typeface="Times New Roman Cyr" charset="-52"/>
                <a:cs typeface="Times New Roman" pitchFamily="18" charset="0"/>
              </a:rPr>
              <a:t> </a:t>
            </a:r>
            <a:r>
              <a:rPr lang="ru-RU" dirty="0">
                <a:latin typeface="Times New Roman Cyr" charset="-52"/>
              </a:rPr>
              <a:t>лежат </a:t>
            </a:r>
            <a:r>
              <a:rPr lang="ru-RU" dirty="0">
                <a:latin typeface="Times New Roman Cyr" charset="-52"/>
                <a:cs typeface="Times New Roman" pitchFamily="18" charset="0"/>
              </a:rPr>
              <a:t>в плоскости </a:t>
            </a:r>
            <a:r>
              <a:rPr lang="en-US" dirty="0">
                <a:latin typeface="Times New Roman Cyr" charset="-52"/>
                <a:cs typeface="Times New Roman" pitchFamily="18" charset="0"/>
              </a:rPr>
              <a:t>α</a:t>
            </a:r>
            <a:r>
              <a:rPr lang="ru-RU" dirty="0">
                <a:latin typeface="Times New Roman Cyr" charset="-52"/>
                <a:cs typeface="Times New Roman" pitchFamily="18" charset="0"/>
              </a:rPr>
              <a:t> . Значит, плоскость </a:t>
            </a:r>
            <a:r>
              <a:rPr lang="en-US" dirty="0">
                <a:latin typeface="Times New Roman Cyr" charset="-52"/>
                <a:cs typeface="Times New Roman" pitchFamily="18" charset="0"/>
              </a:rPr>
              <a:t>α</a:t>
            </a:r>
            <a:r>
              <a:rPr lang="ru-RU" dirty="0">
                <a:latin typeface="Times New Roman Cyr" charset="-52"/>
                <a:cs typeface="Times New Roman" pitchFamily="18" charset="0"/>
              </a:rPr>
              <a:t> проходит через прям</a:t>
            </a:r>
            <a:r>
              <a:rPr lang="ru-RU" dirty="0">
                <a:latin typeface="Times New Roman Cyr" charset="-52"/>
              </a:rPr>
              <a:t>ые</a:t>
            </a:r>
            <a:r>
              <a:rPr lang="ru-RU" dirty="0">
                <a:latin typeface="Times New Roman Cyr" charset="-52"/>
                <a:cs typeface="Times New Roman" pitchFamily="18" charset="0"/>
              </a:rPr>
              <a:t> </a:t>
            </a:r>
            <a:r>
              <a:rPr lang="en-US" i="1" dirty="0">
                <a:latin typeface="Times New Roman Cyr" charset="-52"/>
                <a:cs typeface="Times New Roman" pitchFamily="18" charset="0"/>
              </a:rPr>
              <a:t>a</a:t>
            </a:r>
            <a:r>
              <a:rPr lang="ru-RU" dirty="0">
                <a:latin typeface="Times New Roman Cyr" charset="-52"/>
                <a:cs typeface="Times New Roman" pitchFamily="18" charset="0"/>
              </a:rPr>
              <a:t> и </a:t>
            </a:r>
            <a:r>
              <a:rPr lang="en-US" i="1" dirty="0">
                <a:latin typeface="Times New Roman Cyr" charset="-52"/>
                <a:cs typeface="Times New Roman" pitchFamily="18" charset="0"/>
              </a:rPr>
              <a:t>b</a:t>
            </a:r>
            <a:r>
              <a:rPr lang="ru-RU" dirty="0">
                <a:latin typeface="Times New Roman Cyr" charset="-52"/>
                <a:cs typeface="Times New Roman" pitchFamily="18" charset="0"/>
              </a:rPr>
              <a:t>. </a:t>
            </a:r>
          </a:p>
        </p:txBody>
      </p:sp>
      <p:pic>
        <p:nvPicPr>
          <p:cNvPr id="309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23717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70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11560" y="10028"/>
            <a:ext cx="7772400" cy="387896"/>
          </a:xfrm>
        </p:spPr>
        <p:txBody>
          <a:bodyPr/>
          <a:lstStyle/>
          <a:p>
            <a:pPr eaLnBrk="1" hangingPunct="1"/>
            <a:r>
              <a:rPr lang="ru-RU" sz="2800" dirty="0" smtClean="0">
                <a:solidFill>
                  <a:srgbClr val="FF3300"/>
                </a:solidFill>
              </a:rPr>
              <a:t>Упражнения</a:t>
            </a:r>
          </a:p>
        </p:txBody>
      </p:sp>
      <mc:AlternateContent xmlns:mc="http://schemas.openxmlformats.org/markup-compatibility/2006" xmlns:a14="http://schemas.microsoft.com/office/drawing/2010/main">
        <mc:Choice Requires="a14">
          <p:sp>
            <p:nvSpPr>
              <p:cNvPr id="1031" name="Text Box 7"/>
              <p:cNvSpPr txBox="1">
                <a:spLocks noChangeArrowheads="1"/>
              </p:cNvSpPr>
              <p:nvPr/>
            </p:nvSpPr>
            <p:spPr bwMode="auto">
              <a:xfrm>
                <a:off x="0" y="476672"/>
                <a:ext cx="9144000" cy="83099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1. Определите </a:t>
                </a:r>
                <a:r>
                  <a:rPr lang="ru-RU" dirty="0">
                    <a:cs typeface="Times New Roman" pitchFamily="18" charset="0"/>
                  </a:rPr>
                  <a:t>по рисунку плоскостям каких фигур принадлежит точка </a:t>
                </a:r>
                <a:r>
                  <a:rPr lang="en-US" i="1" dirty="0">
                    <a:cs typeface="Times New Roman" pitchFamily="18" charset="0"/>
                  </a:rPr>
                  <a:t>M</a:t>
                </a:r>
                <a:r>
                  <a:rPr lang="ru-RU" dirty="0">
                    <a:cs typeface="Times New Roman" pitchFamily="18" charset="0"/>
                  </a:rPr>
                  <a:t> </a:t>
                </a:r>
                <a:r>
                  <a:rPr lang="ru-RU" dirty="0" smtClean="0">
                    <a:cs typeface="Times New Roman" pitchFamily="18" charset="0"/>
                  </a:rPr>
                  <a:t>плоскости </a:t>
                </a:r>
                <a14:m>
                  <m:oMath xmlns:m="http://schemas.openxmlformats.org/officeDocument/2006/math">
                    <m:r>
                      <m:rPr>
                        <m:sty m:val="p"/>
                      </m:rPr>
                      <a:rPr lang="ru-RU" i="0" smtClean="0">
                        <a:latin typeface="Cambria Math"/>
                        <a:ea typeface="Cambria Math"/>
                        <a:cs typeface="Times New Roman" pitchFamily="18" charset="0"/>
                      </a:rPr>
                      <m:t>α</m:t>
                    </m:r>
                  </m:oMath>
                </a14:m>
                <a:r>
                  <a:rPr lang="ru-RU" dirty="0">
                    <a:latin typeface="Times New Roman Cyr" charset="-52"/>
                    <a:cs typeface="Times New Roman" pitchFamily="18" charset="0"/>
                  </a:rPr>
                  <a:t>.</a:t>
                </a:r>
                <a:endParaRPr lang="ru-RU" dirty="0">
                  <a:latin typeface="Times New Roman Cyr" charset="-52"/>
                </a:endParaRPr>
              </a:p>
            </p:txBody>
          </p:sp>
        </mc:Choice>
        <mc:Fallback xmlns="">
          <p:sp>
            <p:nvSpPr>
              <p:cNvPr id="1031" name="Text Box 7"/>
              <p:cNvSpPr txBox="1">
                <a:spLocks noRot="1" noChangeAspect="1" noMove="1" noResize="1" noEditPoints="1" noAdjustHandles="1" noChangeArrowheads="1" noChangeShapeType="1" noTextEdit="1"/>
              </p:cNvSpPr>
              <p:nvPr/>
            </p:nvSpPr>
            <p:spPr bwMode="auto">
              <a:xfrm>
                <a:off x="0" y="476672"/>
                <a:ext cx="9144000" cy="830997"/>
              </a:xfrm>
              <a:prstGeom prst="rect">
                <a:avLst/>
              </a:prstGeom>
              <a:blipFill rotWithShape="1">
                <a:blip r:embed="rId3"/>
                <a:stretch>
                  <a:fillRect l="-1000" t="-5839" r="-1000" b="-153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ru-RU">
                    <a:noFill/>
                  </a:rPr>
                  <a:t> </a:t>
                </a:r>
              </a:p>
            </p:txBody>
          </p:sp>
        </mc:Fallback>
      </mc:AlternateContent>
      <p:pic>
        <p:nvPicPr>
          <p:cNvPr id="103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196752"/>
            <a:ext cx="3888432" cy="1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0" name="Text Box 5"/>
          <p:cNvSpPr txBox="1">
            <a:spLocks noChangeArrowheads="1"/>
          </p:cNvSpPr>
          <p:nvPr/>
        </p:nvSpPr>
        <p:spPr bwMode="auto">
          <a:xfrm>
            <a:off x="-7219" y="2840162"/>
            <a:ext cx="91584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2. Найдите </a:t>
            </a:r>
            <a:r>
              <a:rPr lang="ru-RU" dirty="0">
                <a:cs typeface="Times New Roman" pitchFamily="18" charset="0"/>
              </a:rPr>
              <a:t>ошибку на рисунках, если: а)</a:t>
            </a:r>
            <a:r>
              <a:rPr lang="en-US" dirty="0">
                <a:cs typeface="Times New Roman" pitchFamily="18" charset="0"/>
              </a:rPr>
              <a:t> α </a:t>
            </a:r>
            <a:r>
              <a:rPr lang="ru-RU" dirty="0">
                <a:cs typeface="Times New Roman" pitchFamily="18" charset="0"/>
              </a:rPr>
              <a:t>и </a:t>
            </a:r>
            <a:r>
              <a:rPr lang="en-US" dirty="0">
                <a:cs typeface="Times New Roman" pitchFamily="18" charset="0"/>
              </a:rPr>
              <a:t>β</a:t>
            </a:r>
            <a:r>
              <a:rPr lang="ru-RU" dirty="0">
                <a:cs typeface="Times New Roman" pitchFamily="18" charset="0"/>
              </a:rPr>
              <a:t> - две пересекающиеся плоскости, и точки </a:t>
            </a:r>
            <a:r>
              <a:rPr lang="en-US" i="1" dirty="0">
                <a:cs typeface="Times New Roman" pitchFamily="18" charset="0"/>
              </a:rPr>
              <a:t>A</a:t>
            </a:r>
            <a:r>
              <a:rPr lang="ru-RU" dirty="0">
                <a:cs typeface="Times New Roman" pitchFamily="18" charset="0"/>
              </a:rPr>
              <a:t>, </a:t>
            </a:r>
            <a:r>
              <a:rPr lang="en-US" i="1" dirty="0">
                <a:cs typeface="Times New Roman" pitchFamily="18" charset="0"/>
              </a:rPr>
              <a:t>B</a:t>
            </a:r>
            <a:r>
              <a:rPr lang="ru-RU" dirty="0">
                <a:cs typeface="Times New Roman" pitchFamily="18" charset="0"/>
              </a:rPr>
              <a:t>, </a:t>
            </a:r>
            <a:r>
              <a:rPr lang="en-US" i="1" dirty="0">
                <a:cs typeface="Times New Roman" pitchFamily="18" charset="0"/>
              </a:rPr>
              <a:t>C</a:t>
            </a:r>
            <a:r>
              <a:rPr lang="ru-RU" dirty="0">
                <a:cs typeface="Times New Roman" pitchFamily="18" charset="0"/>
              </a:rPr>
              <a:t> принадлежат как </a:t>
            </a:r>
            <a:r>
              <a:rPr lang="en-US" dirty="0">
                <a:cs typeface="Times New Roman" pitchFamily="18" charset="0"/>
              </a:rPr>
              <a:t>α </a:t>
            </a:r>
            <a:r>
              <a:rPr lang="ru-RU" dirty="0">
                <a:cs typeface="Times New Roman" pitchFamily="18" charset="0"/>
              </a:rPr>
              <a:t>,так и </a:t>
            </a:r>
            <a:r>
              <a:rPr lang="en-US" dirty="0">
                <a:cs typeface="Times New Roman" pitchFamily="18" charset="0"/>
              </a:rPr>
              <a:t>β </a:t>
            </a:r>
            <a:r>
              <a:rPr lang="ru-RU" dirty="0">
                <a:cs typeface="Times New Roman" pitchFamily="18" charset="0"/>
              </a:rPr>
              <a:t>; б) </a:t>
            </a:r>
            <a:r>
              <a:rPr lang="en-US" dirty="0">
                <a:cs typeface="Times New Roman" pitchFamily="18" charset="0"/>
              </a:rPr>
              <a:t>α </a:t>
            </a:r>
            <a:r>
              <a:rPr lang="ru-RU" dirty="0">
                <a:cs typeface="Times New Roman" pitchFamily="18" charset="0"/>
              </a:rPr>
              <a:t>, </a:t>
            </a:r>
            <a:r>
              <a:rPr lang="en-US" dirty="0">
                <a:cs typeface="Times New Roman" pitchFamily="18" charset="0"/>
              </a:rPr>
              <a:t>β </a:t>
            </a:r>
            <a:r>
              <a:rPr lang="ru-RU" dirty="0">
                <a:cs typeface="Times New Roman" pitchFamily="18" charset="0"/>
              </a:rPr>
              <a:t>, </a:t>
            </a:r>
            <a:r>
              <a:rPr lang="en-US" dirty="0">
                <a:cs typeface="Times New Roman" pitchFamily="18" charset="0"/>
              </a:rPr>
              <a:t>γ </a:t>
            </a:r>
            <a:r>
              <a:rPr lang="ru-RU" dirty="0">
                <a:cs typeface="Times New Roman" pitchFamily="18" charset="0"/>
              </a:rPr>
              <a:t>- три попарно пересекающиеся плоскости, причем точки </a:t>
            </a:r>
            <a:r>
              <a:rPr lang="en-US" i="1" dirty="0">
                <a:cs typeface="Times New Roman" pitchFamily="18" charset="0"/>
              </a:rPr>
              <a:t>K</a:t>
            </a:r>
            <a:r>
              <a:rPr lang="ru-RU" dirty="0">
                <a:cs typeface="Times New Roman" pitchFamily="18" charset="0"/>
              </a:rPr>
              <a:t>, </a:t>
            </a:r>
            <a:r>
              <a:rPr lang="en-US" i="1" dirty="0">
                <a:cs typeface="Times New Roman" pitchFamily="18" charset="0"/>
              </a:rPr>
              <a:t>L</a:t>
            </a:r>
            <a:r>
              <a:rPr lang="ru-RU" dirty="0">
                <a:cs typeface="Times New Roman" pitchFamily="18" charset="0"/>
              </a:rPr>
              <a:t>, </a:t>
            </a:r>
            <a:r>
              <a:rPr lang="en-US" i="1" dirty="0">
                <a:cs typeface="Times New Roman" pitchFamily="18" charset="0"/>
              </a:rPr>
              <a:t>M</a:t>
            </a:r>
            <a:r>
              <a:rPr lang="ru-RU" dirty="0">
                <a:cs typeface="Times New Roman" pitchFamily="18" charset="0"/>
              </a:rPr>
              <a:t> принадлежат плоскостям</a:t>
            </a:r>
            <a:r>
              <a:rPr lang="en-US" dirty="0">
                <a:cs typeface="Times New Roman" pitchFamily="18" charset="0"/>
              </a:rPr>
              <a:t> α </a:t>
            </a:r>
            <a:r>
              <a:rPr lang="ru-RU" dirty="0">
                <a:cs typeface="Times New Roman" pitchFamily="18" charset="0"/>
              </a:rPr>
              <a:t>и </a:t>
            </a:r>
            <a:r>
              <a:rPr lang="en-US" dirty="0">
                <a:cs typeface="Times New Roman" pitchFamily="18" charset="0"/>
              </a:rPr>
              <a:t>β </a:t>
            </a:r>
            <a:r>
              <a:rPr lang="ru-RU" dirty="0">
                <a:cs typeface="Times New Roman" pitchFamily="18" charset="0"/>
              </a:rPr>
              <a:t>, а точки </a:t>
            </a:r>
            <a:r>
              <a:rPr lang="en-US" i="1" dirty="0">
                <a:cs typeface="Times New Roman" pitchFamily="18" charset="0"/>
              </a:rPr>
              <a:t>N</a:t>
            </a:r>
            <a:r>
              <a:rPr lang="ru-RU" dirty="0">
                <a:cs typeface="Times New Roman" pitchFamily="18" charset="0"/>
              </a:rPr>
              <a:t>, </a:t>
            </a:r>
            <a:r>
              <a:rPr lang="en-US" i="1" dirty="0">
                <a:cs typeface="Times New Roman" pitchFamily="18" charset="0"/>
              </a:rPr>
              <a:t>O</a:t>
            </a:r>
            <a:r>
              <a:rPr lang="ru-RU" dirty="0">
                <a:cs typeface="Times New Roman" pitchFamily="18" charset="0"/>
              </a:rPr>
              <a:t>, </a:t>
            </a:r>
            <a:r>
              <a:rPr lang="en-US" i="1" dirty="0">
                <a:cs typeface="Times New Roman" pitchFamily="18" charset="0"/>
              </a:rPr>
              <a:t>P</a:t>
            </a:r>
            <a:r>
              <a:rPr lang="ru-RU" dirty="0">
                <a:cs typeface="Times New Roman" pitchFamily="18" charset="0"/>
              </a:rPr>
              <a:t> – плоскостям </a:t>
            </a:r>
            <a:r>
              <a:rPr lang="en-US" dirty="0">
                <a:cs typeface="Times New Roman" pitchFamily="18" charset="0"/>
              </a:rPr>
              <a:t>α </a:t>
            </a:r>
            <a:r>
              <a:rPr lang="ru-RU" dirty="0">
                <a:cs typeface="Times New Roman" pitchFamily="18" charset="0"/>
              </a:rPr>
              <a:t>и</a:t>
            </a:r>
            <a:r>
              <a:rPr lang="en-US" dirty="0">
                <a:cs typeface="Times New Roman" pitchFamily="18" charset="0"/>
              </a:rPr>
              <a:t> γ</a:t>
            </a:r>
            <a:r>
              <a:rPr lang="ru-RU" dirty="0">
                <a:cs typeface="Times New Roman" pitchFamily="18" charset="0"/>
              </a:rPr>
              <a:t> .</a:t>
            </a:r>
          </a:p>
        </p:txBody>
      </p:sp>
      <p:pic>
        <p:nvPicPr>
          <p:cNvPr id="1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8781" y="4437112"/>
            <a:ext cx="5806382" cy="225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729761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0163"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3. На </a:t>
            </a:r>
            <a:r>
              <a:rPr lang="ru-RU" dirty="0">
                <a:cs typeface="Times New Roman" pitchFamily="18" charset="0"/>
              </a:rPr>
              <a:t>рисунке попарно пересекающиеся прямые </a:t>
            </a:r>
            <a:r>
              <a:rPr lang="en-US" i="1" dirty="0">
                <a:cs typeface="Times New Roman" pitchFamily="18" charset="0"/>
              </a:rPr>
              <a:t>a</a:t>
            </a:r>
            <a:r>
              <a:rPr lang="ru-RU" dirty="0">
                <a:cs typeface="Times New Roman" pitchFamily="18" charset="0"/>
              </a:rPr>
              <a:t>, </a:t>
            </a:r>
            <a:r>
              <a:rPr lang="en-US" i="1" dirty="0">
                <a:cs typeface="Times New Roman" pitchFamily="18" charset="0"/>
              </a:rPr>
              <a:t>b</a:t>
            </a:r>
            <a:r>
              <a:rPr lang="ru-RU" dirty="0">
                <a:cs typeface="Times New Roman" pitchFamily="18" charset="0"/>
              </a:rPr>
              <a:t>, </a:t>
            </a:r>
            <a:r>
              <a:rPr lang="en-US" i="1" dirty="0">
                <a:cs typeface="Times New Roman" pitchFamily="18" charset="0"/>
              </a:rPr>
              <a:t>c</a:t>
            </a:r>
            <a:r>
              <a:rPr lang="ru-RU" dirty="0">
                <a:cs typeface="Times New Roman" pitchFamily="18" charset="0"/>
              </a:rPr>
              <a:t> пересекают плоскость  соответственно в точках</a:t>
            </a:r>
            <a:r>
              <a:rPr lang="ru-RU" i="1" dirty="0">
                <a:cs typeface="Times New Roman" pitchFamily="18" charset="0"/>
              </a:rPr>
              <a:t> </a:t>
            </a:r>
            <a:r>
              <a:rPr lang="en-US" i="1" dirty="0">
                <a:cs typeface="Times New Roman" pitchFamily="18" charset="0"/>
              </a:rPr>
              <a:t>A</a:t>
            </a:r>
            <a:r>
              <a:rPr lang="ru-RU" dirty="0">
                <a:cs typeface="Times New Roman" pitchFamily="18" charset="0"/>
              </a:rPr>
              <a:t>, </a:t>
            </a:r>
            <a:r>
              <a:rPr lang="en-US" i="1" dirty="0">
                <a:cs typeface="Times New Roman" pitchFamily="18" charset="0"/>
              </a:rPr>
              <a:t>B</a:t>
            </a:r>
            <a:r>
              <a:rPr lang="ru-RU" dirty="0">
                <a:cs typeface="Times New Roman" pitchFamily="18" charset="0"/>
              </a:rPr>
              <a:t>, </a:t>
            </a:r>
            <a:r>
              <a:rPr lang="en-US" i="1" dirty="0">
                <a:cs typeface="Times New Roman" pitchFamily="18" charset="0"/>
              </a:rPr>
              <a:t>C</a:t>
            </a:r>
            <a:r>
              <a:rPr lang="ru-RU" dirty="0">
                <a:cs typeface="Times New Roman" pitchFamily="18" charset="0"/>
              </a:rPr>
              <a:t>. Правильно ли выполнен рисунок?</a:t>
            </a:r>
            <a:r>
              <a:rPr lang="ru-RU" i="1" dirty="0">
                <a:cs typeface="Times New Roman" pitchFamily="18" charset="0"/>
              </a:rPr>
              <a:t> </a:t>
            </a:r>
            <a:endParaRPr lang="ru-RU" dirty="0">
              <a:cs typeface="Times New Roman" pitchFamily="18" charset="0"/>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905171"/>
            <a:ext cx="2664296" cy="209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 name="Text Box 4"/>
          <p:cNvSpPr txBox="1">
            <a:spLocks noChangeArrowheads="1"/>
          </p:cNvSpPr>
          <p:nvPr/>
        </p:nvSpPr>
        <p:spPr bwMode="auto">
          <a:xfrm>
            <a:off x="-30163" y="3028493"/>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4. </a:t>
            </a:r>
            <a:r>
              <a:rPr lang="ru-RU" dirty="0"/>
              <a:t>Три вершины параллелограмма принадлежат некоторой плоскости. Верно ли утверждение о том, что и четвёртая вершина этого параллелограмма принадлежит той же плоскости?</a:t>
            </a:r>
            <a:endParaRPr lang="ru-RU" dirty="0">
              <a:cs typeface="Times New Roman" pitchFamily="18" charset="0"/>
            </a:endParaRPr>
          </a:p>
        </p:txBody>
      </p:sp>
      <p:sp>
        <p:nvSpPr>
          <p:cNvPr id="8" name="Text Box 4"/>
          <p:cNvSpPr txBox="1">
            <a:spLocks noChangeArrowheads="1"/>
          </p:cNvSpPr>
          <p:nvPr/>
        </p:nvSpPr>
        <p:spPr bwMode="auto">
          <a:xfrm>
            <a:off x="-30163" y="4077072"/>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5. </a:t>
            </a:r>
            <a:r>
              <a:rPr lang="ru-RU" dirty="0"/>
              <a:t>Две вершины и точка пересечения диагоналей параллелограмма принадлежат одной плоскости. Верно ли утверждение о том, что и две другие вершины параллелограмма принадлежат этой плоскости</a:t>
            </a:r>
            <a:r>
              <a:rPr lang="ru-RU" dirty="0" smtClean="0"/>
              <a:t>?</a:t>
            </a:r>
            <a:endParaRPr lang="ru-RU" dirty="0">
              <a:cs typeface="Times New Roman" pitchFamily="18" charset="0"/>
            </a:endParaRPr>
          </a:p>
        </p:txBody>
      </p:sp>
      <p:sp>
        <p:nvSpPr>
          <p:cNvPr id="9" name="Text Box 4"/>
          <p:cNvSpPr txBox="1">
            <a:spLocks noChangeArrowheads="1"/>
          </p:cNvSpPr>
          <p:nvPr/>
        </p:nvSpPr>
        <p:spPr bwMode="auto">
          <a:xfrm>
            <a:off x="0" y="5614092"/>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6</a:t>
            </a:r>
            <a:r>
              <a:rPr lang="ru-RU" dirty="0">
                <a:cs typeface="Times New Roman" pitchFamily="18" charset="0"/>
              </a:rPr>
              <a:t>. Верно ли, что любая прямая, пересекающая каждую из двух данных пересекающихся прямых, лежит в плоскости этих прямых?</a:t>
            </a:r>
          </a:p>
        </p:txBody>
      </p:sp>
    </p:spTree>
    <p:extLst>
      <p:ext uri="{BB962C8B-B14F-4D97-AF65-F5344CB8AC3E}">
        <p14:creationId xmlns:p14="http://schemas.microsoft.com/office/powerpoint/2010/main" val="594239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Text Box 3"/>
          <p:cNvSpPr txBox="1">
            <a:spLocks noChangeArrowheads="1"/>
          </p:cNvSpPr>
          <p:nvPr/>
        </p:nvSpPr>
        <p:spPr bwMode="auto">
          <a:xfrm>
            <a:off x="0" y="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7. Прямые </a:t>
            </a:r>
            <a:r>
              <a:rPr lang="en-US" sz="2800" i="1" dirty="0">
                <a:cs typeface="Times New Roman" pitchFamily="18" charset="0"/>
              </a:rPr>
              <a:t>a</a:t>
            </a:r>
            <a:r>
              <a:rPr lang="en-US" sz="2800" dirty="0">
                <a:cs typeface="Times New Roman" pitchFamily="18" charset="0"/>
              </a:rPr>
              <a:t>, </a:t>
            </a:r>
            <a:r>
              <a:rPr lang="en-US" sz="2800" i="1" dirty="0">
                <a:cs typeface="Times New Roman" pitchFamily="18" charset="0"/>
              </a:rPr>
              <a:t>b</a:t>
            </a:r>
            <a:r>
              <a:rPr lang="en-US" sz="2800" dirty="0">
                <a:cs typeface="Times New Roman" pitchFamily="18" charset="0"/>
              </a:rPr>
              <a:t>, </a:t>
            </a:r>
            <a:r>
              <a:rPr lang="en-US" sz="2800" i="1" dirty="0">
                <a:cs typeface="Times New Roman" pitchFamily="18" charset="0"/>
              </a:rPr>
              <a:t>c </a:t>
            </a:r>
            <a:r>
              <a:rPr lang="ru-RU" sz="2800" dirty="0">
                <a:cs typeface="Times New Roman" pitchFamily="18" charset="0"/>
              </a:rPr>
              <a:t>попарно пересекаются.</a:t>
            </a:r>
            <a:r>
              <a:rPr lang="en-US" sz="2800" i="1" dirty="0">
                <a:cs typeface="Times New Roman" pitchFamily="18" charset="0"/>
              </a:rPr>
              <a:t> </a:t>
            </a:r>
            <a:r>
              <a:rPr lang="ru-RU" sz="2800" dirty="0">
                <a:cs typeface="Times New Roman" pitchFamily="18" charset="0"/>
              </a:rPr>
              <a:t>Верно ли, что они лежат в одной плоскости?</a:t>
            </a:r>
          </a:p>
        </p:txBody>
      </p:sp>
      <p:sp>
        <p:nvSpPr>
          <p:cNvPr id="5" name="Text Box 3"/>
          <p:cNvSpPr txBox="1">
            <a:spLocks noChangeArrowheads="1"/>
          </p:cNvSpPr>
          <p:nvPr/>
        </p:nvSpPr>
        <p:spPr bwMode="auto">
          <a:xfrm>
            <a:off x="0" y="94615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8</a:t>
            </a:r>
            <a:r>
              <a:rPr lang="ru-RU" sz="2800" dirty="0">
                <a:cs typeface="Times New Roman" pitchFamily="18" charset="0"/>
              </a:rPr>
              <a:t>. Какое наибольшее число прямых можно провести через различные пары из: а) трех точек; б) четырех точек; в)* </a:t>
            </a:r>
            <a:r>
              <a:rPr lang="en-US" sz="2800" i="1" dirty="0">
                <a:cs typeface="Times New Roman" pitchFamily="18" charset="0"/>
              </a:rPr>
              <a:t>n </a:t>
            </a:r>
            <a:r>
              <a:rPr lang="ru-RU" sz="2800" dirty="0" smtClean="0">
                <a:cs typeface="Times New Roman" pitchFamily="18" charset="0"/>
              </a:rPr>
              <a:t>точек пространства?</a:t>
            </a:r>
            <a:endParaRPr lang="ru-RU" sz="2800" dirty="0">
              <a:cs typeface="Times New Roman" pitchFamily="18" charset="0"/>
            </a:endParaRPr>
          </a:p>
        </p:txBody>
      </p:sp>
      <p:sp>
        <p:nvSpPr>
          <p:cNvPr id="6" name="Text Box 3"/>
          <p:cNvSpPr txBox="1">
            <a:spLocks noChangeArrowheads="1"/>
          </p:cNvSpPr>
          <p:nvPr/>
        </p:nvSpPr>
        <p:spPr bwMode="auto">
          <a:xfrm>
            <a:off x="0" y="2276872"/>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9. </a:t>
            </a:r>
            <a:r>
              <a:rPr lang="ru-RU" sz="2800" dirty="0">
                <a:cs typeface="Times New Roman" pitchFamily="18" charset="0"/>
              </a:rPr>
              <a:t>Какое наибольшее число плоскостей можно провести через различные тройки из: а) четырех точек; б) пяти точек; в)* </a:t>
            </a:r>
            <a:r>
              <a:rPr lang="en-US" sz="2800" i="1" dirty="0">
                <a:cs typeface="Times New Roman" pitchFamily="18" charset="0"/>
              </a:rPr>
              <a:t>n </a:t>
            </a:r>
            <a:r>
              <a:rPr lang="ru-RU" sz="2800" dirty="0" smtClean="0">
                <a:cs typeface="Times New Roman" pitchFamily="18" charset="0"/>
              </a:rPr>
              <a:t>точек пространства? </a:t>
            </a:r>
            <a:endParaRPr lang="ru-RU" sz="2800" dirty="0">
              <a:cs typeface="Times New Roman" pitchFamily="18" charset="0"/>
            </a:endParaRPr>
          </a:p>
        </p:txBody>
      </p:sp>
      <p:sp>
        <p:nvSpPr>
          <p:cNvPr id="7" name="Text Box 3"/>
          <p:cNvSpPr txBox="1">
            <a:spLocks noChangeArrowheads="1"/>
          </p:cNvSpPr>
          <p:nvPr/>
        </p:nvSpPr>
        <p:spPr bwMode="auto">
          <a:xfrm>
            <a:off x="0" y="366182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10. </a:t>
            </a:r>
            <a:r>
              <a:rPr lang="ru-RU" sz="2800" dirty="0"/>
              <a:t>На какое наибольшее число частей могут делить пространство; а) одна плоскость; б) две плоскости; в) три плоскости; в</a:t>
            </a:r>
            <a:r>
              <a:rPr lang="ru-RU" sz="2800" dirty="0" smtClean="0"/>
              <a:t>)* </a:t>
            </a:r>
            <a:r>
              <a:rPr lang="ru-RU" sz="2800" dirty="0"/>
              <a:t>четыре </a:t>
            </a:r>
            <a:r>
              <a:rPr lang="ru-RU" sz="2800" dirty="0" smtClean="0"/>
              <a:t>плоскости; г)</a:t>
            </a:r>
            <a:r>
              <a:rPr lang="en-US" sz="2800" dirty="0" smtClean="0"/>
              <a:t>*</a:t>
            </a:r>
            <a:r>
              <a:rPr lang="ru-RU" sz="2800" dirty="0" smtClean="0"/>
              <a:t> </a:t>
            </a:r>
            <a:r>
              <a:rPr lang="en-US" sz="2800" i="1" dirty="0" smtClean="0"/>
              <a:t>n </a:t>
            </a:r>
            <a:r>
              <a:rPr lang="ru-RU" sz="2800" dirty="0" smtClean="0"/>
              <a:t>плоскостей?</a:t>
            </a:r>
            <a:r>
              <a:rPr lang="ru-RU" sz="2800" dirty="0" smtClean="0">
                <a:cs typeface="Times New Roman" pitchFamily="18" charset="0"/>
              </a:rPr>
              <a:t> </a:t>
            </a:r>
            <a:endParaRPr lang="ru-RU" sz="2800" dirty="0">
              <a:cs typeface="Times New Roman" pitchFamily="18" charset="0"/>
            </a:endParaRPr>
          </a:p>
        </p:txBody>
      </p:sp>
    </p:spTree>
    <p:extLst>
      <p:ext uri="{BB962C8B-B14F-4D97-AF65-F5344CB8AC3E}">
        <p14:creationId xmlns:p14="http://schemas.microsoft.com/office/powerpoint/2010/main" val="9327742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0"/>
            <a:ext cx="7772400" cy="457200"/>
          </a:xfrm>
        </p:spPr>
        <p:txBody>
          <a:bodyPr/>
          <a:lstStyle/>
          <a:p>
            <a:r>
              <a:rPr lang="ru-RU" sz="2800" dirty="0" smtClean="0">
                <a:solidFill>
                  <a:srgbClr val="FF3300"/>
                </a:solidFill>
              </a:rPr>
              <a:t>Многогранники</a:t>
            </a:r>
            <a:endParaRPr lang="ru-RU" sz="2800" dirty="0">
              <a:solidFill>
                <a:srgbClr val="FF3300"/>
              </a:solidFill>
            </a:endParaRPr>
          </a:p>
        </p:txBody>
      </p:sp>
      <p:sp>
        <p:nvSpPr>
          <p:cNvPr id="5133" name="Text Box 13"/>
          <p:cNvSpPr txBox="1">
            <a:spLocks noChangeArrowheads="1"/>
          </p:cNvSpPr>
          <p:nvPr/>
        </p:nvSpPr>
        <p:spPr bwMode="auto">
          <a:xfrm>
            <a:off x="152400" y="381000"/>
            <a:ext cx="8839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solidFill>
                  <a:srgbClr val="FF3300"/>
                </a:solidFill>
                <a:cs typeface="Times New Roman" pitchFamily="18" charset="0"/>
              </a:rPr>
              <a:t>	Многогранником</a:t>
            </a:r>
            <a:r>
              <a:rPr lang="ru-RU" dirty="0" smtClean="0">
                <a:solidFill>
                  <a:schemeClr val="accent1"/>
                </a:solidFill>
                <a:cs typeface="Times New Roman" pitchFamily="18" charset="0"/>
              </a:rPr>
              <a:t> </a:t>
            </a:r>
            <a:r>
              <a:rPr lang="ru-RU" dirty="0">
                <a:solidFill>
                  <a:schemeClr val="tx2"/>
                </a:solidFill>
                <a:cs typeface="Times New Roman" pitchFamily="18" charset="0"/>
              </a:rPr>
              <a:t>называется тело, поверхность которого состоит из конечного числа многоугольников, называемых </a:t>
            </a:r>
            <a:r>
              <a:rPr lang="ru-RU" dirty="0">
                <a:solidFill>
                  <a:srgbClr val="FF3300"/>
                </a:solidFill>
                <a:cs typeface="Times New Roman" pitchFamily="18" charset="0"/>
              </a:rPr>
              <a:t>гранями</a:t>
            </a:r>
            <a:r>
              <a:rPr lang="ru-RU" dirty="0">
                <a:solidFill>
                  <a:schemeClr val="tx2"/>
                </a:solidFill>
                <a:cs typeface="Times New Roman" pitchFamily="18" charset="0"/>
              </a:rPr>
              <a:t> многогранника. Стороны и вершины этих многоугольников называются соответственно</a:t>
            </a:r>
            <a:r>
              <a:rPr lang="ru-RU" dirty="0">
                <a:solidFill>
                  <a:schemeClr val="accent1"/>
                </a:solidFill>
                <a:cs typeface="Times New Roman" pitchFamily="18" charset="0"/>
              </a:rPr>
              <a:t> </a:t>
            </a:r>
            <a:r>
              <a:rPr lang="ru-RU" dirty="0">
                <a:solidFill>
                  <a:srgbClr val="FF3300"/>
                </a:solidFill>
                <a:cs typeface="Times New Roman" pitchFamily="18" charset="0"/>
              </a:rPr>
              <a:t>ребрами </a:t>
            </a:r>
            <a:r>
              <a:rPr lang="ru-RU" dirty="0">
                <a:cs typeface="Times New Roman" pitchFamily="18" charset="0"/>
              </a:rPr>
              <a:t>и</a:t>
            </a:r>
            <a:r>
              <a:rPr lang="ru-RU" dirty="0">
                <a:solidFill>
                  <a:srgbClr val="FF3300"/>
                </a:solidFill>
                <a:cs typeface="Times New Roman" pitchFamily="18" charset="0"/>
              </a:rPr>
              <a:t> вершинами </a:t>
            </a:r>
            <a:r>
              <a:rPr lang="ru-RU" dirty="0">
                <a:cs typeface="Times New Roman" pitchFamily="18" charset="0"/>
              </a:rPr>
              <a:t>многогранника.</a:t>
            </a:r>
            <a:r>
              <a:rPr lang="ru-RU" dirty="0">
                <a:solidFill>
                  <a:schemeClr val="accent1"/>
                </a:solidFill>
                <a:cs typeface="Times New Roman" pitchFamily="18" charset="0"/>
              </a:rPr>
              <a:t> </a:t>
            </a:r>
          </a:p>
          <a:p>
            <a:pPr algn="just">
              <a:spcBef>
                <a:spcPct val="50000"/>
              </a:spcBef>
            </a:pPr>
            <a:r>
              <a:rPr lang="ru-RU" dirty="0" smtClean="0">
                <a:cs typeface="Times New Roman" pitchFamily="18" charset="0"/>
              </a:rPr>
              <a:t>	Отрезки</a:t>
            </a:r>
            <a:r>
              <a:rPr lang="ru-RU" dirty="0">
                <a:cs typeface="Times New Roman" pitchFamily="18" charset="0"/>
              </a:rPr>
              <a:t>, соединяющие вершины многогранника, не принадлежащие одной грани, называются</a:t>
            </a:r>
            <a:r>
              <a:rPr lang="ru-RU" dirty="0">
                <a:solidFill>
                  <a:schemeClr val="accent1"/>
                </a:solidFill>
                <a:cs typeface="Times New Roman" pitchFamily="18" charset="0"/>
              </a:rPr>
              <a:t> </a:t>
            </a:r>
            <a:r>
              <a:rPr lang="ru-RU" dirty="0">
                <a:solidFill>
                  <a:srgbClr val="FF3300"/>
                </a:solidFill>
                <a:cs typeface="Times New Roman" pitchFamily="18" charset="0"/>
              </a:rPr>
              <a:t>диагоналями </a:t>
            </a:r>
            <a:r>
              <a:rPr lang="ru-RU" dirty="0">
                <a:cs typeface="Times New Roman" pitchFamily="18" charset="0"/>
              </a:rPr>
              <a:t>многогранника.</a:t>
            </a:r>
            <a:r>
              <a:rPr lang="ru-RU" dirty="0"/>
              <a:t> </a:t>
            </a:r>
            <a:endParaRPr lang="en-US" dirty="0"/>
          </a:p>
          <a:p>
            <a:pPr algn="just">
              <a:spcBef>
                <a:spcPct val="50000"/>
              </a:spcBef>
            </a:pPr>
            <a:r>
              <a:rPr lang="ru-RU" dirty="0" smtClean="0"/>
              <a:t>	На </a:t>
            </a:r>
            <a:r>
              <a:rPr lang="ru-RU" dirty="0"/>
              <a:t>рисунках приведены примеры </a:t>
            </a:r>
            <a:r>
              <a:rPr lang="ru-RU" dirty="0" smtClean="0"/>
              <a:t>многогранников</a:t>
            </a:r>
            <a:endParaRPr lang="ru-RU" dirty="0"/>
          </a:p>
        </p:txBody>
      </p:sp>
      <p:pic>
        <p:nvPicPr>
          <p:cNvPr id="513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3" y="4437112"/>
            <a:ext cx="909023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677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Text Box 8"/>
          <p:cNvSpPr txBox="1">
            <a:spLocks noChangeArrowheads="1"/>
          </p:cNvSpPr>
          <p:nvPr/>
        </p:nvSpPr>
        <p:spPr bwMode="auto">
          <a:xfrm>
            <a:off x="197318" y="260648"/>
            <a:ext cx="8686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solidFill>
                  <a:srgbClr val="FF3300"/>
                </a:solidFill>
              </a:rPr>
              <a:t>	</a:t>
            </a:r>
            <a:r>
              <a:rPr lang="ru-RU" sz="2800" dirty="0" smtClean="0">
                <a:solidFill>
                  <a:srgbClr val="FF3300"/>
                </a:solidFill>
              </a:rPr>
              <a:t>Кубом</a:t>
            </a:r>
            <a:r>
              <a:rPr lang="ru-RU" sz="2800" dirty="0" smtClean="0"/>
              <a:t> </a:t>
            </a:r>
            <a:r>
              <a:rPr lang="ru-RU" sz="2800" dirty="0"/>
              <a:t>называется многогранник,</a:t>
            </a:r>
            <a:r>
              <a:rPr lang="en-US" sz="2800" dirty="0"/>
              <a:t> </a:t>
            </a:r>
            <a:r>
              <a:rPr lang="ru-RU" sz="2800" dirty="0"/>
              <a:t>поверхность которого состоит из шести квадратов.</a:t>
            </a:r>
          </a:p>
        </p:txBody>
      </p:sp>
      <p:pic>
        <p:nvPicPr>
          <p:cNvPr id="563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95400"/>
            <a:ext cx="3430588"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1" name="Text Box 11"/>
          <p:cNvSpPr txBox="1">
            <a:spLocks noChangeArrowheads="1"/>
          </p:cNvSpPr>
          <p:nvPr/>
        </p:nvSpPr>
        <p:spPr bwMode="auto">
          <a:xfrm>
            <a:off x="0" y="4210050"/>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Обычно </a:t>
            </a:r>
            <a:r>
              <a:rPr lang="ru-RU" dirty="0"/>
              <a:t>куб изображается так, как показано на рисунке. А именно, рисуется квадрат </a:t>
            </a:r>
            <a:r>
              <a:rPr lang="en-US" i="1" dirty="0"/>
              <a:t>ABB</a:t>
            </a:r>
            <a:r>
              <a:rPr lang="en-US" baseline="-25000" dirty="0"/>
              <a:t>1</a:t>
            </a:r>
            <a:r>
              <a:rPr lang="en-US" i="1" dirty="0"/>
              <a:t>A</a:t>
            </a:r>
            <a:r>
              <a:rPr lang="en-US" baseline="-25000" dirty="0"/>
              <a:t>1</a:t>
            </a:r>
            <a:r>
              <a:rPr lang="en-US" dirty="0"/>
              <a:t>, </a:t>
            </a:r>
            <a:r>
              <a:rPr lang="ru-RU" dirty="0"/>
              <a:t>изображающий одну из граней куба, и равный ему квадрат </a:t>
            </a:r>
            <a:r>
              <a:rPr lang="en-US" i="1" dirty="0"/>
              <a:t>DCC</a:t>
            </a:r>
            <a:r>
              <a:rPr lang="en-US" baseline="-25000" dirty="0"/>
              <a:t>1</a:t>
            </a:r>
            <a:r>
              <a:rPr lang="en-US" i="1" dirty="0"/>
              <a:t>D</a:t>
            </a:r>
            <a:r>
              <a:rPr lang="en-US" baseline="-25000" dirty="0"/>
              <a:t>1</a:t>
            </a:r>
            <a:r>
              <a:rPr lang="ru-RU" dirty="0"/>
              <a:t>, стороны которого параллельны соответствующим сторонам квадрата </a:t>
            </a:r>
            <a:r>
              <a:rPr lang="en-US" i="1" dirty="0"/>
              <a:t>ABB</a:t>
            </a:r>
            <a:r>
              <a:rPr lang="en-US" baseline="-25000" dirty="0"/>
              <a:t>1</a:t>
            </a:r>
            <a:r>
              <a:rPr lang="en-US" i="1" dirty="0"/>
              <a:t>A</a:t>
            </a:r>
            <a:r>
              <a:rPr lang="en-US" baseline="-25000" dirty="0"/>
              <a:t>1</a:t>
            </a:r>
            <a:r>
              <a:rPr lang="en-US" dirty="0"/>
              <a:t>. </a:t>
            </a:r>
            <a:r>
              <a:rPr lang="ru-RU" dirty="0"/>
              <a:t>Соответствующие вершины этих квадратов соединяются отрезками. Отрезки, изображающие невидимые ребра куба, проводятся пунктиром.</a:t>
            </a:r>
          </a:p>
        </p:txBody>
      </p:sp>
    </p:spTree>
    <p:extLst>
      <p:ext uri="{BB962C8B-B14F-4D97-AF65-F5344CB8AC3E}">
        <p14:creationId xmlns:p14="http://schemas.microsoft.com/office/powerpoint/2010/main" val="1788401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ru-RU" dirty="0" smtClean="0"/>
              <a:t>	</a:t>
            </a:r>
            <a:r>
              <a:rPr lang="ru-RU" sz="2800" b="1" dirty="0" smtClean="0">
                <a:latin typeface="Times New Roman" pitchFamily="18" charset="0"/>
                <a:cs typeface="Times New Roman" pitchFamily="18" charset="0"/>
              </a:rPr>
              <a:t>Авторский сайт: </a:t>
            </a:r>
            <a:r>
              <a:rPr lang="en-US" sz="2800" b="1" dirty="0" smtClean="0">
                <a:solidFill>
                  <a:srgbClr val="0000FF"/>
                </a:solidFill>
                <a:latin typeface="Times New Roman" pitchFamily="18" charset="0"/>
                <a:cs typeface="Times New Roman" pitchFamily="18" charset="0"/>
              </a:rPr>
              <a:t>vasmirnov.ru</a:t>
            </a:r>
            <a:r>
              <a:rPr lang="ru-RU" sz="2800" dirty="0">
                <a:solidFill>
                  <a:srgbClr val="FF0000"/>
                </a:solidFill>
              </a:rPr>
              <a:t>	</a:t>
            </a: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02" y="492388"/>
            <a:ext cx="7313932" cy="6334780"/>
          </a:xfrm>
          <a:prstGeom prst="rect">
            <a:avLst/>
          </a:prstGeom>
          <a:noFill/>
          <a:ln>
            <a:solidFill>
              <a:srgbClr val="D2ECB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417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 Box 3"/>
          <p:cNvSpPr txBox="1">
            <a:spLocks noChangeArrowheads="1"/>
          </p:cNvSpPr>
          <p:nvPr/>
        </p:nvSpPr>
        <p:spPr bwMode="auto">
          <a:xfrm>
            <a:off x="0" y="116632"/>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На </a:t>
            </a:r>
            <a:r>
              <a:rPr lang="ru-RU" dirty="0"/>
              <a:t>рисунках показаны несколько изображений куба.</a:t>
            </a:r>
          </a:p>
        </p:txBody>
      </p:sp>
      <p:sp>
        <p:nvSpPr>
          <p:cNvPr id="122885" name="Text Box 5"/>
          <p:cNvSpPr txBox="1">
            <a:spLocks noChangeArrowheads="1"/>
          </p:cNvSpPr>
          <p:nvPr/>
        </p:nvSpPr>
        <p:spPr bwMode="auto">
          <a:xfrm>
            <a:off x="0" y="8382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На </a:t>
            </a:r>
            <a:r>
              <a:rPr lang="ru-RU" dirty="0">
                <a:cs typeface="Times New Roman" pitchFamily="18" charset="0"/>
              </a:rPr>
              <a:t>рисунке мы смотрим на куб</a:t>
            </a:r>
            <a:r>
              <a:rPr lang="ru-RU" dirty="0"/>
              <a:t>:</a:t>
            </a:r>
            <a:r>
              <a:rPr lang="ru-RU" dirty="0">
                <a:cs typeface="Times New Roman" pitchFamily="18" charset="0"/>
              </a:rPr>
              <a:t> а) сверху и справа; б) сверху и слева; в) снизу и справа; г) снизу и слева.</a:t>
            </a:r>
            <a:r>
              <a:rPr lang="ru-RU" dirty="0"/>
              <a:t> </a:t>
            </a:r>
          </a:p>
        </p:txBody>
      </p:sp>
      <p:pic>
        <p:nvPicPr>
          <p:cNvPr id="1228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5815013"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17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0" y="3810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smtClean="0">
                <a:solidFill>
                  <a:srgbClr val="FF3300"/>
                </a:solidFill>
              </a:rPr>
              <a:t>	Параллелепипедом</a:t>
            </a:r>
            <a:r>
              <a:rPr lang="ru-RU" sz="2200" dirty="0" smtClean="0"/>
              <a:t> </a:t>
            </a:r>
            <a:r>
              <a:rPr lang="ru-RU" sz="2200" dirty="0"/>
              <a:t>называется многогранник, поверхность которого состоит из шести параллелограммов.</a:t>
            </a:r>
          </a:p>
        </p:txBody>
      </p:sp>
      <p:sp>
        <p:nvSpPr>
          <p:cNvPr id="69637" name="Text Box 5"/>
          <p:cNvSpPr txBox="1">
            <a:spLocks noChangeArrowheads="1"/>
          </p:cNvSpPr>
          <p:nvPr/>
        </p:nvSpPr>
        <p:spPr bwMode="auto">
          <a:xfrm>
            <a:off x="0" y="1066800"/>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smtClean="0">
                <a:solidFill>
                  <a:srgbClr val="FF3300"/>
                </a:solidFill>
              </a:rPr>
              <a:t>	Прямоугольным </a:t>
            </a:r>
            <a:r>
              <a:rPr lang="ru-RU" sz="2200" dirty="0">
                <a:solidFill>
                  <a:srgbClr val="FF3300"/>
                </a:solidFill>
              </a:rPr>
              <a:t>параллелепипедом</a:t>
            </a:r>
            <a:r>
              <a:rPr lang="ru-RU" sz="2200" dirty="0"/>
              <a:t> называется параллелепипед, грани которого – прямоугольники.</a:t>
            </a:r>
          </a:p>
        </p:txBody>
      </p:sp>
      <p:pic>
        <p:nvPicPr>
          <p:cNvPr id="6964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09600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3" name="Text Box 11"/>
          <p:cNvSpPr txBox="1">
            <a:spLocks noChangeArrowheads="1"/>
          </p:cNvSpPr>
          <p:nvPr/>
        </p:nvSpPr>
        <p:spPr bwMode="auto">
          <a:xfrm>
            <a:off x="0" y="3810000"/>
            <a:ext cx="9144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smtClean="0"/>
              <a:t>	Обычно </a:t>
            </a:r>
            <a:r>
              <a:rPr lang="ru-RU" sz="2200" dirty="0"/>
              <a:t>параллелепипед изображается так, как показано на рисунке. А именно, рисуется параллелограмм </a:t>
            </a:r>
            <a:r>
              <a:rPr lang="en-US" sz="2200" i="1" dirty="0"/>
              <a:t>ABB</a:t>
            </a:r>
            <a:r>
              <a:rPr lang="en-US" sz="2200" baseline="-25000" dirty="0"/>
              <a:t>1</a:t>
            </a:r>
            <a:r>
              <a:rPr lang="en-US" sz="2200" i="1" dirty="0"/>
              <a:t>A</a:t>
            </a:r>
            <a:r>
              <a:rPr lang="en-US" sz="2200" baseline="-25000" dirty="0"/>
              <a:t>1</a:t>
            </a:r>
            <a:r>
              <a:rPr lang="en-US" sz="2200" dirty="0"/>
              <a:t>, </a:t>
            </a:r>
            <a:r>
              <a:rPr lang="ru-RU" sz="2200" dirty="0"/>
              <a:t>изображающий одну из граней параллелепипеда, и равный ему параллелограмм </a:t>
            </a:r>
            <a:r>
              <a:rPr lang="en-US" sz="2200" i="1" dirty="0"/>
              <a:t>DCC</a:t>
            </a:r>
            <a:r>
              <a:rPr lang="en-US" sz="2200" baseline="-25000" dirty="0"/>
              <a:t>1</a:t>
            </a:r>
            <a:r>
              <a:rPr lang="en-US" sz="2200" i="1" dirty="0"/>
              <a:t>D</a:t>
            </a:r>
            <a:r>
              <a:rPr lang="en-US" sz="2200" baseline="-25000" dirty="0"/>
              <a:t>1</a:t>
            </a:r>
            <a:r>
              <a:rPr lang="ru-RU" sz="2200" dirty="0"/>
              <a:t>, стороны которого параллельны соответствующим сторонам параллелограмма </a:t>
            </a:r>
            <a:r>
              <a:rPr lang="en-US" sz="2200" i="1" dirty="0"/>
              <a:t>ABB</a:t>
            </a:r>
            <a:r>
              <a:rPr lang="en-US" sz="2200" baseline="-25000" dirty="0"/>
              <a:t>1</a:t>
            </a:r>
            <a:r>
              <a:rPr lang="en-US" sz="2200" i="1" dirty="0"/>
              <a:t>A</a:t>
            </a:r>
            <a:r>
              <a:rPr lang="en-US" sz="2200" baseline="-25000" dirty="0"/>
              <a:t>1</a:t>
            </a:r>
            <a:r>
              <a:rPr lang="en-US" sz="2200" dirty="0"/>
              <a:t>. </a:t>
            </a:r>
            <a:r>
              <a:rPr lang="ru-RU" sz="2200" dirty="0"/>
              <a:t>Соответствующие вершины этих параллелограммов соединяются отрезками. Отрезки, изображающие невидимые ребра куба, проводятся пунктиром. В случае прямоугольного параллелепипеда вместо параллелограммов, изображающих две грани, рисуются равные прямоугольники.</a:t>
            </a:r>
          </a:p>
        </p:txBody>
      </p:sp>
    </p:spTree>
    <p:extLst>
      <p:ext uri="{BB962C8B-B14F-4D97-AF65-F5344CB8AC3E}">
        <p14:creationId xmlns:p14="http://schemas.microsoft.com/office/powerpoint/2010/main" val="165491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0" y="4572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На </a:t>
            </a:r>
            <a:r>
              <a:rPr lang="ru-RU" dirty="0"/>
              <a:t>рисунках показаны несколько изображений прямоугольного параллелепипеда.</a:t>
            </a:r>
          </a:p>
        </p:txBody>
      </p:sp>
      <p:sp>
        <p:nvSpPr>
          <p:cNvPr id="126980" name="Text Box 4"/>
          <p:cNvSpPr txBox="1">
            <a:spLocks noChangeArrowheads="1"/>
          </p:cNvSpPr>
          <p:nvPr/>
        </p:nvSpPr>
        <p:spPr bwMode="auto">
          <a:xfrm>
            <a:off x="0" y="12192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На </a:t>
            </a:r>
            <a:r>
              <a:rPr lang="ru-RU" dirty="0">
                <a:cs typeface="Times New Roman" pitchFamily="18" charset="0"/>
              </a:rPr>
              <a:t>рисунке мы смотрим на </a:t>
            </a:r>
            <a:r>
              <a:rPr lang="ru-RU" dirty="0"/>
              <a:t>параллелепипед:</a:t>
            </a:r>
            <a:r>
              <a:rPr lang="ru-RU" dirty="0">
                <a:cs typeface="Times New Roman" pitchFamily="18" charset="0"/>
              </a:rPr>
              <a:t> а) сверху и справа; б) сверху и слева; в) снизу и справа; г) снизу и слева.</a:t>
            </a:r>
            <a:r>
              <a:rPr lang="ru-RU" dirty="0"/>
              <a:t> </a:t>
            </a:r>
          </a:p>
        </p:txBody>
      </p:sp>
      <p:pic>
        <p:nvPicPr>
          <p:cNvPr id="1269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09800"/>
            <a:ext cx="6102117" cy="445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3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050"/>
          <p:cNvSpPr>
            <a:spLocks noGrp="1" noChangeArrowheads="1"/>
          </p:cNvSpPr>
          <p:nvPr>
            <p:ph type="title"/>
          </p:nvPr>
        </p:nvSpPr>
        <p:spPr>
          <a:xfrm>
            <a:off x="539552" y="24648"/>
            <a:ext cx="7772400" cy="457200"/>
          </a:xfrm>
        </p:spPr>
        <p:txBody>
          <a:bodyPr/>
          <a:lstStyle/>
          <a:p>
            <a:r>
              <a:rPr lang="ru-RU" sz="2800" dirty="0" smtClean="0">
                <a:solidFill>
                  <a:srgbClr val="FF3300"/>
                </a:solidFill>
              </a:rPr>
              <a:t>Упражнения</a:t>
            </a:r>
            <a:endParaRPr lang="ru-RU" sz="2800" dirty="0">
              <a:solidFill>
                <a:srgbClr val="FF3300"/>
              </a:solidFill>
            </a:endParaRPr>
          </a:p>
        </p:txBody>
      </p:sp>
      <p:sp>
        <p:nvSpPr>
          <p:cNvPr id="124931" name="Text Box 2051"/>
          <p:cNvSpPr txBox="1">
            <a:spLocks noChangeArrowheads="1"/>
          </p:cNvSpPr>
          <p:nvPr/>
        </p:nvSpPr>
        <p:spPr bwMode="auto">
          <a:xfrm>
            <a:off x="0" y="4572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1. Изобразите </a:t>
            </a:r>
            <a:r>
              <a:rPr lang="ru-RU" dirty="0">
                <a:cs typeface="Times New Roman" pitchFamily="18" charset="0"/>
              </a:rPr>
              <a:t>куб</a:t>
            </a:r>
            <a:r>
              <a:rPr lang="ru-RU" dirty="0"/>
              <a:t> на клетчатой бумаге</a:t>
            </a:r>
            <a:r>
              <a:rPr lang="ru-RU" dirty="0">
                <a:cs typeface="Times New Roman" pitchFamily="18" charset="0"/>
              </a:rPr>
              <a:t>, аналогично данному на рисунке.</a:t>
            </a:r>
            <a:r>
              <a:rPr lang="ru-RU" dirty="0"/>
              <a:t> </a:t>
            </a:r>
          </a:p>
        </p:txBody>
      </p:sp>
      <p:pic>
        <p:nvPicPr>
          <p:cNvPr id="124934" name="Picture 2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124744"/>
            <a:ext cx="291417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051"/>
          <p:cNvSpPr txBox="1">
            <a:spLocks noChangeArrowheads="1"/>
          </p:cNvSpPr>
          <p:nvPr/>
        </p:nvSpPr>
        <p:spPr bwMode="auto">
          <a:xfrm>
            <a:off x="0" y="3590447"/>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2. </a:t>
            </a:r>
            <a:r>
              <a:rPr lang="ru-RU" dirty="0">
                <a:cs typeface="Times New Roman" pitchFamily="18" charset="0"/>
              </a:rPr>
              <a:t>На рисунке изображены три ребра куба. Изобразите  весь куб</a:t>
            </a:r>
            <a:r>
              <a:rPr lang="ru-RU" dirty="0" smtClean="0">
                <a:cs typeface="Times New Roman" pitchFamily="18" charset="0"/>
              </a:rPr>
              <a:t>.</a:t>
            </a:r>
            <a:endParaRPr lang="ru-RU" dirty="0"/>
          </a:p>
        </p:txBody>
      </p:sp>
      <p:pic>
        <p:nvPicPr>
          <p:cNvPr id="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451577"/>
            <a:ext cx="2664296" cy="217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4421444"/>
            <a:ext cx="2671680" cy="217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843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3"/>
          <p:cNvSpPr txBox="1">
            <a:spLocks noChangeArrowheads="1"/>
          </p:cNvSpPr>
          <p:nvPr/>
        </p:nvSpPr>
        <p:spPr bwMode="auto">
          <a:xfrm>
            <a:off x="-9625" y="7124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3. На </a:t>
            </a:r>
            <a:r>
              <a:rPr lang="ru-RU" dirty="0">
                <a:cs typeface="Times New Roman" pitchFamily="18" charset="0"/>
              </a:rPr>
              <a:t>рисунке изображены три ребра куба. Изобразите  весь куб.</a:t>
            </a:r>
            <a:r>
              <a:rPr lang="ru-RU" dirty="0"/>
              <a:t> </a:t>
            </a:r>
          </a:p>
        </p:txBody>
      </p:sp>
      <p:pic>
        <p:nvPicPr>
          <p:cNvPr id="1699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546923"/>
            <a:ext cx="300149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50418"/>
            <a:ext cx="300149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9625" y="308550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cs typeface="Times New Roman" pitchFamily="18" charset="0"/>
              </a:rPr>
              <a:t>4</a:t>
            </a:r>
            <a:r>
              <a:rPr lang="ru-RU" dirty="0" smtClean="0">
                <a:cs typeface="Times New Roman" pitchFamily="18" charset="0"/>
              </a:rPr>
              <a:t>. </a:t>
            </a:r>
            <a:r>
              <a:rPr lang="ru-RU" dirty="0">
                <a:cs typeface="Times New Roman" pitchFamily="18" charset="0"/>
              </a:rPr>
              <a:t>Изобразите прямоугольный параллелепипед</a:t>
            </a:r>
            <a:r>
              <a:rPr lang="ru-RU" dirty="0"/>
              <a:t> на клетчатой бумаге</a:t>
            </a:r>
            <a:r>
              <a:rPr lang="ru-RU" dirty="0">
                <a:cs typeface="Times New Roman" pitchFamily="18" charset="0"/>
              </a:rPr>
              <a:t>, </a:t>
            </a:r>
            <a:r>
              <a:rPr lang="ru-RU" dirty="0"/>
              <a:t/>
            </a:r>
            <a:br>
              <a:rPr lang="ru-RU" dirty="0"/>
            </a:br>
            <a:r>
              <a:rPr lang="ru-RU" dirty="0">
                <a:cs typeface="Times New Roman" pitchFamily="18" charset="0"/>
              </a:rPr>
              <a:t>аналогично данному на рисунке.</a:t>
            </a:r>
            <a:endParaRPr lang="ru-RU" dirty="0"/>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3916506"/>
            <a:ext cx="3466906" cy="28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317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Text Box 3"/>
          <p:cNvSpPr txBox="1">
            <a:spLocks noChangeArrowheads="1"/>
          </p:cNvSpPr>
          <p:nvPr/>
        </p:nvSpPr>
        <p:spPr bwMode="auto">
          <a:xfrm>
            <a:off x="0" y="389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5. На </a:t>
            </a:r>
            <a:r>
              <a:rPr lang="ru-RU" dirty="0">
                <a:cs typeface="Times New Roman" pitchFamily="18" charset="0"/>
              </a:rPr>
              <a:t>рисунке изображены </a:t>
            </a:r>
            <a:r>
              <a:rPr lang="ru-RU" dirty="0"/>
              <a:t>три</a:t>
            </a:r>
            <a:r>
              <a:rPr lang="ru-RU" dirty="0">
                <a:cs typeface="Times New Roman" pitchFamily="18" charset="0"/>
              </a:rPr>
              <a:t> ребра прямоугольного параллелепипеда. Изобразите  весь параллелепипед.</a:t>
            </a:r>
            <a:r>
              <a:rPr lang="ru-RU" dirty="0"/>
              <a:t> </a:t>
            </a:r>
          </a:p>
        </p:txBody>
      </p:sp>
      <p:pic>
        <p:nvPicPr>
          <p:cNvPr id="172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61" y="872698"/>
            <a:ext cx="3234680" cy="263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872698"/>
            <a:ext cx="3285257" cy="267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61" y="3861048"/>
            <a:ext cx="3192252" cy="26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2749" y="3789040"/>
            <a:ext cx="3280532" cy="267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355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7"/>
          <p:cNvSpPr txBox="1">
            <a:spLocks noChangeArrowheads="1"/>
          </p:cNvSpPr>
          <p:nvPr/>
        </p:nvSpPr>
        <p:spPr bwMode="auto">
          <a:xfrm>
            <a:off x="0" y="304800"/>
            <a:ext cx="9144000"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smtClean="0">
                <a:solidFill>
                  <a:srgbClr val="FF3300"/>
                </a:solidFill>
              </a:rPr>
              <a:t>	Призмой </a:t>
            </a:r>
            <a:r>
              <a:rPr lang="ru-RU" sz="2200" dirty="0"/>
              <a:t>называется многогранник, поверхность которого состоит из двух равных многоугольников, называемых основаниями призмы, и параллелограммов, имеющих общие стороны с каждым из оснований и называемых боковыми гранями призмы. Стороны боковых граней называются боковыми ребрами призмы.</a:t>
            </a:r>
          </a:p>
          <a:p>
            <a:pPr algn="just">
              <a:spcBef>
                <a:spcPct val="50000"/>
              </a:spcBef>
            </a:pPr>
            <a:r>
              <a:rPr lang="ru-RU" sz="2200" dirty="0" smtClean="0"/>
              <a:t>	Призма </a:t>
            </a:r>
            <a:r>
              <a:rPr lang="ru-RU" sz="2200" dirty="0"/>
              <a:t>называется </a:t>
            </a:r>
            <a:r>
              <a:rPr lang="en-US" sz="2200" i="1" dirty="0">
                <a:solidFill>
                  <a:srgbClr val="FF3300"/>
                </a:solidFill>
              </a:rPr>
              <a:t>n</a:t>
            </a:r>
            <a:r>
              <a:rPr lang="ru-RU" sz="2200" dirty="0">
                <a:solidFill>
                  <a:srgbClr val="FF3300"/>
                </a:solidFill>
              </a:rPr>
              <a:t>-угольной</a:t>
            </a:r>
            <a:r>
              <a:rPr lang="ru-RU" sz="2200" dirty="0"/>
              <a:t>, если ее основаниями являются </a:t>
            </a:r>
            <a:r>
              <a:rPr lang="en-US" sz="2200" i="1" dirty="0"/>
              <a:t>n</a:t>
            </a:r>
            <a:r>
              <a:rPr lang="ru-RU" sz="2200" dirty="0"/>
              <a:t>-угольники.</a:t>
            </a:r>
          </a:p>
        </p:txBody>
      </p:sp>
      <p:pic>
        <p:nvPicPr>
          <p:cNvPr id="308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667000"/>
            <a:ext cx="3429000" cy="245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1" name="Text Box 19"/>
          <p:cNvSpPr txBox="1">
            <a:spLocks noChangeArrowheads="1"/>
          </p:cNvSpPr>
          <p:nvPr/>
        </p:nvSpPr>
        <p:spPr bwMode="auto">
          <a:xfrm>
            <a:off x="9625" y="5229200"/>
            <a:ext cx="9067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smtClean="0"/>
              <a:t>	На </a:t>
            </a:r>
            <a:r>
              <a:rPr lang="ru-RU" sz="2200" dirty="0"/>
              <a:t>рисунке изображена четырехугольная </a:t>
            </a:r>
            <a:r>
              <a:rPr lang="ru-RU" sz="2200" dirty="0" smtClean="0"/>
              <a:t>призма </a:t>
            </a:r>
            <a:r>
              <a:rPr lang="en-US" sz="2200" i="1" dirty="0" smtClean="0"/>
              <a:t>ABCDA</a:t>
            </a:r>
            <a:r>
              <a:rPr lang="en-US" sz="2200" baseline="-25000" dirty="0" smtClean="0"/>
              <a:t>1</a:t>
            </a:r>
            <a:r>
              <a:rPr lang="en-US" sz="2200" i="1" dirty="0" smtClean="0"/>
              <a:t>B</a:t>
            </a:r>
            <a:r>
              <a:rPr lang="en-US" sz="2200" baseline="-25000" dirty="0" smtClean="0"/>
              <a:t>1</a:t>
            </a:r>
            <a:r>
              <a:rPr lang="en-US" sz="2200" i="1" dirty="0" smtClean="0"/>
              <a:t>C</a:t>
            </a:r>
            <a:r>
              <a:rPr lang="en-US" sz="2200" baseline="-25000" dirty="0" smtClean="0"/>
              <a:t>1</a:t>
            </a:r>
            <a:r>
              <a:rPr lang="en-US" sz="2200" i="1" dirty="0" smtClean="0"/>
              <a:t>D</a:t>
            </a:r>
            <a:r>
              <a:rPr lang="en-US" sz="2200" baseline="-25000" dirty="0" smtClean="0"/>
              <a:t>1</a:t>
            </a:r>
            <a:r>
              <a:rPr lang="ru-RU" sz="2200" dirty="0" smtClean="0"/>
              <a:t>. </a:t>
            </a:r>
            <a:r>
              <a:rPr lang="ru-RU" sz="2200" dirty="0"/>
              <a:t>Отрезки, изображающие невидимые ребра призмы, проводятся пунктиром.</a:t>
            </a:r>
          </a:p>
        </p:txBody>
      </p:sp>
    </p:spTree>
    <p:extLst>
      <p:ext uri="{BB962C8B-B14F-4D97-AF65-F5344CB8AC3E}">
        <p14:creationId xmlns:p14="http://schemas.microsoft.com/office/powerpoint/2010/main" val="798731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4"/>
          <p:cNvSpPr txBox="1">
            <a:spLocks noChangeArrowheads="1"/>
          </p:cNvSpPr>
          <p:nvPr/>
        </p:nvSpPr>
        <p:spPr bwMode="auto">
          <a:xfrm>
            <a:off x="0" y="6493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Призма </a:t>
            </a:r>
            <a:r>
              <a:rPr lang="ru-RU" dirty="0"/>
              <a:t>называется </a:t>
            </a:r>
            <a:r>
              <a:rPr lang="ru-RU" dirty="0">
                <a:solidFill>
                  <a:srgbClr val="FF3300"/>
                </a:solidFill>
              </a:rPr>
              <a:t>прямой</a:t>
            </a:r>
            <a:r>
              <a:rPr lang="ru-RU" dirty="0"/>
              <a:t>, если её боковые грани – прямоугольники.</a:t>
            </a:r>
          </a:p>
        </p:txBody>
      </p:sp>
      <p:sp>
        <p:nvSpPr>
          <p:cNvPr id="71685" name="Text Box 5"/>
          <p:cNvSpPr txBox="1">
            <a:spLocks noChangeArrowheads="1"/>
          </p:cNvSpPr>
          <p:nvPr/>
        </p:nvSpPr>
        <p:spPr bwMode="auto">
          <a:xfrm>
            <a:off x="76200" y="866197"/>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На </a:t>
            </a:r>
            <a:r>
              <a:rPr lang="ru-RU" dirty="0"/>
              <a:t>рисунке изображена прямая треугольная призма, </a:t>
            </a:r>
            <a:r>
              <a:rPr lang="en-US" i="1" dirty="0"/>
              <a:t>ABB</a:t>
            </a:r>
            <a:r>
              <a:rPr lang="en-US" baseline="-25000" dirty="0"/>
              <a:t>1</a:t>
            </a:r>
            <a:r>
              <a:rPr lang="en-US" i="1" dirty="0"/>
              <a:t>A</a:t>
            </a:r>
            <a:r>
              <a:rPr lang="en-US" baseline="-25000" dirty="0"/>
              <a:t>1</a:t>
            </a:r>
            <a:r>
              <a:rPr lang="en-US" dirty="0"/>
              <a:t> </a:t>
            </a:r>
            <a:r>
              <a:rPr lang="ru-RU" dirty="0"/>
              <a:t>– прямоугольник. </a:t>
            </a:r>
          </a:p>
        </p:txBody>
      </p:sp>
      <p:pic>
        <p:nvPicPr>
          <p:cNvPr id="71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75" y="1697194"/>
            <a:ext cx="2640013" cy="26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0" y="447010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Прямая </a:t>
            </a:r>
            <a:r>
              <a:rPr lang="ru-RU" dirty="0"/>
              <a:t>призма называется </a:t>
            </a:r>
            <a:r>
              <a:rPr lang="ru-RU" dirty="0">
                <a:solidFill>
                  <a:srgbClr val="FF3300"/>
                </a:solidFill>
              </a:rPr>
              <a:t>правильной</a:t>
            </a:r>
            <a:r>
              <a:rPr lang="ru-RU" dirty="0"/>
              <a:t>, если её основания – правильные многоугольники.</a:t>
            </a:r>
          </a:p>
        </p:txBody>
      </p:sp>
      <p:sp>
        <p:nvSpPr>
          <p:cNvPr id="6" name="Text Box 5"/>
          <p:cNvSpPr txBox="1">
            <a:spLocks noChangeArrowheads="1"/>
          </p:cNvSpPr>
          <p:nvPr/>
        </p:nvSpPr>
        <p:spPr bwMode="auto">
          <a:xfrm>
            <a:off x="0" y="5288340"/>
            <a:ext cx="906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На </a:t>
            </a:r>
            <a:r>
              <a:rPr lang="ru-RU" dirty="0"/>
              <a:t>рисунке изображена правильная шестиугольная призма. Ее основания изображаются шестиугольниками, противоположные стороны которых равны и параллельны. Боковые грани </a:t>
            </a:r>
            <a:r>
              <a:rPr lang="en-US" i="1" dirty="0"/>
              <a:t>ABB</a:t>
            </a:r>
            <a:r>
              <a:rPr lang="en-US" baseline="-25000" dirty="0"/>
              <a:t>1</a:t>
            </a:r>
            <a:r>
              <a:rPr lang="en-US" i="1" dirty="0"/>
              <a:t>A</a:t>
            </a:r>
            <a:r>
              <a:rPr lang="en-US" baseline="-25000" dirty="0"/>
              <a:t>1</a:t>
            </a:r>
            <a:r>
              <a:rPr lang="en-US" dirty="0"/>
              <a:t> </a:t>
            </a:r>
            <a:r>
              <a:rPr lang="ru-RU" dirty="0"/>
              <a:t>и </a:t>
            </a:r>
            <a:r>
              <a:rPr lang="en-US" i="1" dirty="0"/>
              <a:t>DEE</a:t>
            </a:r>
            <a:r>
              <a:rPr lang="en-US" baseline="-25000" dirty="0"/>
              <a:t>1</a:t>
            </a:r>
            <a:r>
              <a:rPr lang="en-US" i="1" dirty="0"/>
              <a:t>D</a:t>
            </a:r>
            <a:r>
              <a:rPr lang="en-US" baseline="-25000" dirty="0"/>
              <a:t>1</a:t>
            </a:r>
            <a:r>
              <a:rPr lang="en-US" dirty="0"/>
              <a:t> </a:t>
            </a:r>
            <a:r>
              <a:rPr lang="ru-RU" dirty="0"/>
              <a:t>изображаются прямоугольниками.</a:t>
            </a:r>
            <a:endParaRPr lang="ru-RU" baseline="-250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48" y="1532431"/>
            <a:ext cx="2477054" cy="293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264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 Box 3"/>
          <p:cNvSpPr txBox="1">
            <a:spLocks noChangeArrowheads="1"/>
          </p:cNvSpPr>
          <p:nvPr/>
        </p:nvSpPr>
        <p:spPr bwMode="auto">
          <a:xfrm>
            <a:off x="-12032" y="27464"/>
            <a:ext cx="91560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1. </a:t>
            </a:r>
            <a:r>
              <a:rPr lang="ru-RU" dirty="0" smtClean="0"/>
              <a:t>На </a:t>
            </a:r>
            <a:r>
              <a:rPr lang="ru-RU" dirty="0" smtClean="0"/>
              <a:t>рисунках укажите </a:t>
            </a:r>
            <a:r>
              <a:rPr lang="ru-RU" dirty="0"/>
              <a:t>призмы.</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836712"/>
            <a:ext cx="6768752" cy="210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84" y="4221088"/>
            <a:ext cx="7200800" cy="213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12032" y="3501008"/>
            <a:ext cx="91560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2. </a:t>
            </a:r>
            <a:r>
              <a:rPr lang="ru-RU" dirty="0" smtClean="0"/>
              <a:t>На </a:t>
            </a:r>
            <a:r>
              <a:rPr lang="ru-RU" dirty="0" smtClean="0"/>
              <a:t>рисунках укажите </a:t>
            </a:r>
            <a:r>
              <a:rPr lang="ru-RU" dirty="0"/>
              <a:t>призмы.</a:t>
            </a:r>
          </a:p>
        </p:txBody>
      </p:sp>
    </p:spTree>
    <p:extLst>
      <p:ext uri="{BB962C8B-B14F-4D97-AF65-F5344CB8AC3E}">
        <p14:creationId xmlns:p14="http://schemas.microsoft.com/office/powerpoint/2010/main" val="1596976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dirty="0" smtClean="0">
                <a:cs typeface="Times New Roman" pitchFamily="18" charset="0"/>
              </a:rPr>
              <a:t>3. Изобразите </a:t>
            </a:r>
            <a:r>
              <a:rPr lang="ru-RU" dirty="0">
                <a:cs typeface="Times New Roman" pitchFamily="18" charset="0"/>
              </a:rPr>
              <a:t>треугольную призму</a:t>
            </a:r>
            <a:r>
              <a:rPr lang="ru-RU" dirty="0"/>
              <a:t> на клетчатой бумаге</a:t>
            </a:r>
            <a:r>
              <a:rPr lang="ru-RU" dirty="0">
                <a:cs typeface="Times New Roman" pitchFamily="18" charset="0"/>
              </a:rPr>
              <a:t>, аналогично данной на рисунке.</a:t>
            </a:r>
            <a:r>
              <a:rPr lang="ru-RU" dirty="0"/>
              <a:t> </a:t>
            </a:r>
          </a:p>
        </p:txBody>
      </p:sp>
      <p:pic>
        <p:nvPicPr>
          <p:cNvPr id="131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68760"/>
            <a:ext cx="3331840" cy="271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19251" y="422108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dirty="0" smtClean="0">
                <a:cs typeface="Times New Roman" pitchFamily="18" charset="0"/>
              </a:rPr>
              <a:t>4. Изобразите </a:t>
            </a:r>
            <a:r>
              <a:rPr lang="ru-RU" dirty="0"/>
              <a:t>правильную </a:t>
            </a:r>
            <a:r>
              <a:rPr lang="ru-RU" dirty="0">
                <a:cs typeface="Times New Roman" pitchFamily="18" charset="0"/>
              </a:rPr>
              <a:t>шестиугольную призму</a:t>
            </a:r>
            <a:r>
              <a:rPr lang="ru-RU" dirty="0"/>
              <a:t> на клетчатой бумаге</a:t>
            </a:r>
            <a:r>
              <a:rPr lang="ru-RU" dirty="0">
                <a:cs typeface="Times New Roman" pitchFamily="18" charset="0"/>
              </a:rPr>
              <a:t>, аналогично данной на рисунке.</a:t>
            </a:r>
            <a:endParaRPr lang="ru-RU" dirty="0"/>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673" y="1239440"/>
            <a:ext cx="3403848" cy="277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37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26"/>
          <p:cNvSpPr txBox="1">
            <a:spLocks noChangeArrowheads="1"/>
          </p:cNvSpPr>
          <p:nvPr/>
        </p:nvSpPr>
        <p:spPr bwMode="auto">
          <a:xfrm>
            <a:off x="179512" y="260648"/>
            <a:ext cx="8964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marL="0" indent="0" algn="ctr"/>
            <a:r>
              <a:rPr lang="ru-RU" sz="2000" dirty="0"/>
              <a:t>С 2003 года учебники и пособия, входящие в УМК </a:t>
            </a:r>
            <a:r>
              <a:rPr lang="ru-RU" sz="2000" dirty="0" smtClean="0"/>
              <a:t>по геометрии</a:t>
            </a:r>
            <a:r>
              <a:rPr lang="ru-RU" sz="2000" dirty="0"/>
              <a:t>, </a:t>
            </a:r>
            <a:r>
              <a:rPr lang="ru-RU" sz="2000" dirty="0" smtClean="0"/>
              <a:t>выпускаются </a:t>
            </a:r>
            <a:r>
              <a:rPr lang="ru-RU" sz="2000" dirty="0"/>
              <a:t>в издательстве «Мнемозина</a:t>
            </a:r>
            <a:r>
              <a:rPr lang="ru-RU" sz="2000" dirty="0" smtClean="0"/>
              <a:t>», </a:t>
            </a:r>
            <a:endParaRPr lang="en-US" sz="2000" dirty="0" smtClean="0"/>
          </a:p>
          <a:p>
            <a:pPr marL="0" indent="0" algn="ctr"/>
            <a:r>
              <a:rPr lang="ru-RU" sz="2000" dirty="0" smtClean="0"/>
              <a:t>учебники имеют </a:t>
            </a:r>
            <a:r>
              <a:rPr lang="ru-RU" sz="2000" dirty="0"/>
              <a:t>гриф «</a:t>
            </a:r>
            <a:r>
              <a:rPr lang="ru-RU" sz="2000" dirty="0" smtClean="0"/>
              <a:t>Рекомендовано»</a:t>
            </a:r>
            <a:r>
              <a:rPr lang="en-US" sz="2000" dirty="0" smtClean="0"/>
              <a:t> </a:t>
            </a:r>
            <a:r>
              <a:rPr lang="ru-RU" sz="2000" dirty="0" smtClean="0"/>
              <a:t>и </a:t>
            </a:r>
            <a:r>
              <a:rPr lang="ru-RU" sz="2000" dirty="0"/>
              <a:t>входят в Федеральный </a:t>
            </a:r>
            <a:r>
              <a:rPr lang="ru-RU" sz="2000" dirty="0" smtClean="0"/>
              <a:t>перечень</a:t>
            </a:r>
            <a:endParaRPr lang="ru-RU" sz="1600" dirty="0"/>
          </a:p>
        </p:txBody>
      </p:sp>
      <p:pic>
        <p:nvPicPr>
          <p:cNvPr id="4" name="Рисунок 3" descr="Geom_7-9_Obl_.png"/>
          <p:cNvPicPr>
            <a:picLocks noChangeAspect="1"/>
          </p:cNvPicPr>
          <p:nvPr/>
        </p:nvPicPr>
        <p:blipFill>
          <a:blip r:embed="rId2" cstate="print"/>
          <a:stretch>
            <a:fillRect/>
          </a:stretch>
        </p:blipFill>
        <p:spPr>
          <a:xfrm>
            <a:off x="395536" y="1484784"/>
            <a:ext cx="1815580" cy="2340000"/>
          </a:xfrm>
          <a:prstGeom prst="rect">
            <a:avLst/>
          </a:prstGeom>
        </p:spPr>
      </p:pic>
      <p:pic>
        <p:nvPicPr>
          <p:cNvPr id="5" name="Рисунок 4" descr="Geom_10-11_Obl_.png"/>
          <p:cNvPicPr>
            <a:picLocks noChangeAspect="1"/>
          </p:cNvPicPr>
          <p:nvPr/>
        </p:nvPicPr>
        <p:blipFill>
          <a:blip r:embed="rId3" cstate="print"/>
          <a:stretch>
            <a:fillRect/>
          </a:stretch>
        </p:blipFill>
        <p:spPr>
          <a:xfrm>
            <a:off x="2627786" y="1484784"/>
            <a:ext cx="1757690" cy="2340000"/>
          </a:xfrm>
          <a:prstGeom prst="rect">
            <a:avLst/>
          </a:prstGeom>
        </p:spPr>
      </p:pic>
      <p:pic>
        <p:nvPicPr>
          <p:cNvPr id="7" name="Рисунок 6" descr="Geom_10_Obl_.png"/>
          <p:cNvPicPr>
            <a:picLocks noChangeAspect="1"/>
          </p:cNvPicPr>
          <p:nvPr/>
        </p:nvPicPr>
        <p:blipFill>
          <a:blip r:embed="rId4" cstate="print"/>
          <a:stretch>
            <a:fillRect/>
          </a:stretch>
        </p:blipFill>
        <p:spPr>
          <a:xfrm>
            <a:off x="4788027" y="1484784"/>
            <a:ext cx="1763139" cy="2340000"/>
          </a:xfrm>
          <a:prstGeom prst="rect">
            <a:avLst/>
          </a:prstGeom>
        </p:spPr>
      </p:pic>
      <p:pic>
        <p:nvPicPr>
          <p:cNvPr id="8" name="Рисунок 7" descr="Geom_11_Obl.png"/>
          <p:cNvPicPr>
            <a:picLocks noChangeAspect="1"/>
          </p:cNvPicPr>
          <p:nvPr/>
        </p:nvPicPr>
        <p:blipFill>
          <a:blip r:embed="rId5" cstate="print"/>
          <a:stretch>
            <a:fillRect/>
          </a:stretch>
        </p:blipFill>
        <p:spPr>
          <a:xfrm>
            <a:off x="6948264" y="1484784"/>
            <a:ext cx="1763139" cy="2340000"/>
          </a:xfrm>
          <a:prstGeom prst="rect">
            <a:avLst/>
          </a:prstGeom>
        </p:spPr>
      </p:pic>
      <p:sp>
        <p:nvSpPr>
          <p:cNvPr id="9" name="TextBox 8"/>
          <p:cNvSpPr txBox="1"/>
          <p:nvPr/>
        </p:nvSpPr>
        <p:spPr>
          <a:xfrm>
            <a:off x="395536" y="3789040"/>
            <a:ext cx="1872208"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1.2.4.3.8.1</a:t>
            </a:r>
          </a:p>
        </p:txBody>
      </p:sp>
      <p:sp>
        <p:nvSpPr>
          <p:cNvPr id="10" name="TextBox 9"/>
          <p:cNvSpPr txBox="1"/>
          <p:nvPr/>
        </p:nvSpPr>
        <p:spPr>
          <a:xfrm>
            <a:off x="262778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1.3.4.1.14.1</a:t>
            </a:r>
          </a:p>
        </p:txBody>
      </p:sp>
      <p:sp>
        <p:nvSpPr>
          <p:cNvPr id="11" name="TextBox 10"/>
          <p:cNvSpPr txBox="1"/>
          <p:nvPr/>
        </p:nvSpPr>
        <p:spPr>
          <a:xfrm>
            <a:off x="478802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1.3.4.1.15.1</a:t>
            </a:r>
          </a:p>
        </p:txBody>
      </p:sp>
      <p:sp>
        <p:nvSpPr>
          <p:cNvPr id="12" name="TextBox 11"/>
          <p:cNvSpPr txBox="1"/>
          <p:nvPr/>
        </p:nvSpPr>
        <p:spPr>
          <a:xfrm>
            <a:off x="694826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1.3.4.1.15.2</a:t>
            </a:r>
          </a:p>
        </p:txBody>
      </p:sp>
      <p:grpSp>
        <p:nvGrpSpPr>
          <p:cNvPr id="15" name="Группа 14"/>
          <p:cNvGrpSpPr/>
          <p:nvPr/>
        </p:nvGrpSpPr>
        <p:grpSpPr>
          <a:xfrm>
            <a:off x="2843808" y="4293096"/>
            <a:ext cx="3441719" cy="2340000"/>
            <a:chOff x="2771800" y="4365104"/>
            <a:chExt cx="3441719" cy="2340000"/>
          </a:xfrm>
        </p:grpSpPr>
        <p:pic>
          <p:nvPicPr>
            <p:cNvPr id="13" name="Рисунок 12" descr="Obl_Matem_10_baza.png"/>
            <p:cNvPicPr>
              <a:picLocks noChangeAspect="1"/>
            </p:cNvPicPr>
            <p:nvPr/>
          </p:nvPicPr>
          <p:blipFill>
            <a:blip r:embed="rId6" cstate="print"/>
            <a:stretch>
              <a:fillRect/>
            </a:stretch>
          </p:blipFill>
          <p:spPr>
            <a:xfrm>
              <a:off x="2771800" y="4365104"/>
              <a:ext cx="1560594" cy="2340000"/>
            </a:xfrm>
            <a:prstGeom prst="rect">
              <a:avLst/>
            </a:prstGeom>
          </p:spPr>
        </p:pic>
        <p:pic>
          <p:nvPicPr>
            <p:cNvPr id="14" name="Рисунок 13" descr="Obl_Matem_11_baza.png"/>
            <p:cNvPicPr>
              <a:picLocks noChangeAspect="1"/>
            </p:cNvPicPr>
            <p:nvPr/>
          </p:nvPicPr>
          <p:blipFill>
            <a:blip r:embed="rId7" cstate="print"/>
            <a:stretch>
              <a:fillRect/>
            </a:stretch>
          </p:blipFill>
          <p:spPr>
            <a:xfrm>
              <a:off x="4644008" y="4365104"/>
              <a:ext cx="1569511" cy="2340000"/>
            </a:xfrm>
            <a:prstGeom prst="rect">
              <a:avLst/>
            </a:prstGeom>
          </p:spPr>
        </p:pic>
      </p:grpSp>
    </p:spTree>
    <p:extLst>
      <p:ext uri="{BB962C8B-B14F-4D97-AF65-F5344CB8AC3E}">
        <p14:creationId xmlns:p14="http://schemas.microsoft.com/office/powerpoint/2010/main" val="2003385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Text Box 3"/>
          <p:cNvSpPr txBox="1">
            <a:spLocks noChangeArrowheads="1"/>
          </p:cNvSpPr>
          <p:nvPr/>
        </p:nvSpPr>
        <p:spPr bwMode="auto">
          <a:xfrm>
            <a:off x="0" y="18565"/>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dirty="0" smtClean="0">
                <a:cs typeface="Times New Roman" pitchFamily="18" charset="0"/>
              </a:rPr>
              <a:t>5. На  </a:t>
            </a:r>
            <a:r>
              <a:rPr lang="ru-RU" dirty="0">
                <a:cs typeface="Times New Roman" pitchFamily="18" charset="0"/>
              </a:rPr>
              <a:t>рисунке изображены три ребра треугольной призмы. Изобразите всю призму.</a:t>
            </a:r>
          </a:p>
        </p:txBody>
      </p:sp>
      <p:pic>
        <p:nvPicPr>
          <p:cNvPr id="182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849562"/>
            <a:ext cx="3099499" cy="252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7" y="849562"/>
            <a:ext cx="3099499" cy="252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0" y="3373610"/>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dirty="0" smtClean="0">
                <a:cs typeface="Times New Roman" pitchFamily="18" charset="0"/>
              </a:rPr>
              <a:t>6. На  </a:t>
            </a:r>
            <a:r>
              <a:rPr lang="ru-RU" dirty="0">
                <a:cs typeface="Times New Roman" pitchFamily="18" charset="0"/>
              </a:rPr>
              <a:t>рисунке изображены четыре ребра шестиугольной призмы. Изобразите всю призму. </a:t>
            </a:r>
          </a:p>
        </p:txBody>
      </p:sp>
      <p:pic>
        <p:nvPicPr>
          <p:cNvPr id="1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221088"/>
            <a:ext cx="3086472" cy="251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4227180"/>
            <a:ext cx="3112502" cy="253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935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1027"/>
          <p:cNvSpPr txBox="1">
            <a:spLocks noChangeArrowheads="1"/>
          </p:cNvSpPr>
          <p:nvPr/>
        </p:nvSpPr>
        <p:spPr bwMode="auto">
          <a:xfrm>
            <a:off x="0" y="304800"/>
            <a:ext cx="91440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smtClean="0">
                <a:solidFill>
                  <a:srgbClr val="FF3300"/>
                </a:solidFill>
              </a:rPr>
              <a:t>	Пирамидой </a:t>
            </a:r>
            <a:r>
              <a:rPr lang="ru-RU" sz="2200" dirty="0"/>
              <a:t>называется многогранник, поверхность которого состоит из многоугольника, называемого основанием пирамиды, и треугольников с общей вершиной, называемых боковыми гранями пирамиды. Стороны боковых граней называются боковыми ребрами пирамиды. Общая вершина боковых граней называется вершиной пирамиды</a:t>
            </a:r>
          </a:p>
          <a:p>
            <a:pPr algn="just">
              <a:spcBef>
                <a:spcPct val="50000"/>
              </a:spcBef>
            </a:pPr>
            <a:r>
              <a:rPr lang="ru-RU" sz="2200" dirty="0" smtClean="0"/>
              <a:t>	Пирамида </a:t>
            </a:r>
            <a:r>
              <a:rPr lang="ru-RU" sz="2200" dirty="0"/>
              <a:t>называется </a:t>
            </a:r>
            <a:r>
              <a:rPr lang="en-US" sz="2200" i="1" dirty="0">
                <a:solidFill>
                  <a:srgbClr val="FF3300"/>
                </a:solidFill>
              </a:rPr>
              <a:t>n</a:t>
            </a:r>
            <a:r>
              <a:rPr lang="ru-RU" sz="2200" dirty="0">
                <a:solidFill>
                  <a:srgbClr val="FF3300"/>
                </a:solidFill>
              </a:rPr>
              <a:t>-угольной</a:t>
            </a:r>
            <a:r>
              <a:rPr lang="ru-RU" sz="2200" dirty="0"/>
              <a:t>, если ее основанием является </a:t>
            </a:r>
            <a:r>
              <a:rPr lang="en-US" sz="2200" i="1" dirty="0"/>
              <a:t>n</a:t>
            </a:r>
            <a:r>
              <a:rPr lang="ru-RU" sz="2200" dirty="0"/>
              <a:t>-угольник.</a:t>
            </a:r>
          </a:p>
        </p:txBody>
      </p:sp>
      <p:sp>
        <p:nvSpPr>
          <p:cNvPr id="75781" name="Text Box 1029"/>
          <p:cNvSpPr txBox="1">
            <a:spLocks noChangeArrowheads="1"/>
          </p:cNvSpPr>
          <p:nvPr/>
        </p:nvSpPr>
        <p:spPr bwMode="auto">
          <a:xfrm>
            <a:off x="0" y="3274844"/>
            <a:ext cx="9067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smtClean="0"/>
              <a:t>	На </a:t>
            </a:r>
            <a:r>
              <a:rPr lang="ru-RU" sz="2200" dirty="0"/>
              <a:t>рисунке изображена четырехугольная пирамида. Четырехугольник </a:t>
            </a:r>
            <a:r>
              <a:rPr lang="en-US" sz="2200" i="1" dirty="0"/>
              <a:t>ABCD</a:t>
            </a:r>
            <a:r>
              <a:rPr lang="ru-RU" sz="2200" dirty="0"/>
              <a:t> </a:t>
            </a:r>
            <a:r>
              <a:rPr lang="en-US" sz="2200" baseline="-25000" dirty="0"/>
              <a:t> </a:t>
            </a:r>
            <a:r>
              <a:rPr lang="en-US" sz="2200" dirty="0"/>
              <a:t>– </a:t>
            </a:r>
            <a:r>
              <a:rPr lang="ru-RU" sz="2200" dirty="0"/>
              <a:t>основание, </a:t>
            </a:r>
            <a:r>
              <a:rPr lang="en-US" sz="2200" i="1" dirty="0"/>
              <a:t>S </a:t>
            </a:r>
            <a:r>
              <a:rPr lang="ru-RU" sz="2200" dirty="0"/>
              <a:t>– вершина пирамиды.</a:t>
            </a:r>
          </a:p>
        </p:txBody>
      </p:sp>
      <p:pic>
        <p:nvPicPr>
          <p:cNvPr id="75782"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221088"/>
            <a:ext cx="2757488"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025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Text Box 11"/>
          <p:cNvSpPr txBox="1">
            <a:spLocks noChangeArrowheads="1"/>
          </p:cNvSpPr>
          <p:nvPr/>
        </p:nvSpPr>
        <p:spPr bwMode="auto">
          <a:xfrm>
            <a:off x="76200" y="38100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Пирамида </a:t>
            </a:r>
            <a:r>
              <a:rPr lang="ru-RU" dirty="0"/>
              <a:t>называется </a:t>
            </a:r>
            <a:r>
              <a:rPr lang="ru-RU" dirty="0">
                <a:solidFill>
                  <a:srgbClr val="FF3300"/>
                </a:solidFill>
              </a:rPr>
              <a:t>правильной</a:t>
            </a:r>
            <a:r>
              <a:rPr lang="ru-RU" dirty="0"/>
              <a:t>, если её основание – правильный многоугольник и все боковые ребра равны.</a:t>
            </a:r>
          </a:p>
        </p:txBody>
      </p:sp>
      <p:sp>
        <p:nvSpPr>
          <p:cNvPr id="4111" name="Text Box 15"/>
          <p:cNvSpPr txBox="1">
            <a:spLocks noChangeArrowheads="1"/>
          </p:cNvSpPr>
          <p:nvPr/>
        </p:nvSpPr>
        <p:spPr bwMode="auto">
          <a:xfrm>
            <a:off x="76200" y="4267200"/>
            <a:ext cx="906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На </a:t>
            </a:r>
            <a:r>
              <a:rPr lang="ru-RU" dirty="0"/>
              <a:t>рисунках изображены правильная четырехугольная и правильная шестиугольная пирамиды. Их основания изображаются соответственно параллелограммом и шестиугольником, противоположные стороны которого равны и параллельны. </a:t>
            </a:r>
            <a:endParaRPr lang="ru-RU" baseline="-25000" dirty="0"/>
          </a:p>
        </p:txBody>
      </p:sp>
      <p:pic>
        <p:nvPicPr>
          <p:cNvPr id="411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76400"/>
            <a:ext cx="291782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76400"/>
            <a:ext cx="3484563"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47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12032" y="332656"/>
            <a:ext cx="91560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1. </a:t>
            </a:r>
            <a:r>
              <a:rPr lang="ru-RU" dirty="0" smtClean="0"/>
              <a:t>На </a:t>
            </a:r>
            <a:r>
              <a:rPr lang="ru-RU" dirty="0" smtClean="0"/>
              <a:t>рисунке </a:t>
            </a:r>
            <a:r>
              <a:rPr lang="ru-RU" dirty="0"/>
              <a:t>укажите пирамиды.</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27984"/>
            <a:ext cx="7128792" cy="233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12032" y="3573016"/>
            <a:ext cx="91560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2. </a:t>
            </a:r>
            <a:r>
              <a:rPr lang="ru-RU" dirty="0" smtClean="0"/>
              <a:t>На </a:t>
            </a:r>
            <a:r>
              <a:rPr lang="ru-RU" dirty="0" smtClean="0"/>
              <a:t>рисунке </a:t>
            </a:r>
            <a:r>
              <a:rPr lang="ru-RU" dirty="0"/>
              <a:t>укажите пирамиды.</a:t>
            </a:r>
          </a:p>
        </p:txBody>
      </p:sp>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63" y="4221088"/>
            <a:ext cx="7050087"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705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0" y="-1457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3. Изобразите </a:t>
            </a:r>
            <a:r>
              <a:rPr lang="ru-RU" dirty="0"/>
              <a:t>правильную </a:t>
            </a:r>
            <a:r>
              <a:rPr lang="ru-RU" dirty="0">
                <a:cs typeface="Times New Roman" pitchFamily="18" charset="0"/>
              </a:rPr>
              <a:t>четырехугольную пирамиду</a:t>
            </a:r>
            <a:r>
              <a:rPr lang="ru-RU" dirty="0"/>
              <a:t> на клетчатой бумаге</a:t>
            </a:r>
            <a:r>
              <a:rPr lang="ru-RU" dirty="0">
                <a:cs typeface="Times New Roman" pitchFamily="18" charset="0"/>
              </a:rPr>
              <a:t>, аналогично данной на рисунке.</a:t>
            </a:r>
            <a:r>
              <a:rPr lang="ru-RU" dirty="0"/>
              <a:t> </a:t>
            </a:r>
          </a:p>
        </p:txBody>
      </p:sp>
      <p:pic>
        <p:nvPicPr>
          <p:cNvPr id="135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032442"/>
            <a:ext cx="3822149" cy="3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414908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4. Изобразите </a:t>
            </a:r>
            <a:r>
              <a:rPr lang="ru-RU" dirty="0"/>
              <a:t>правильную шести</a:t>
            </a:r>
            <a:r>
              <a:rPr lang="ru-RU" dirty="0">
                <a:cs typeface="Times New Roman" pitchFamily="18" charset="0"/>
              </a:rPr>
              <a:t>угольную пирамиду</a:t>
            </a:r>
            <a:r>
              <a:rPr lang="ru-RU" dirty="0"/>
              <a:t> на клетчатой бумаге</a:t>
            </a:r>
            <a:r>
              <a:rPr lang="ru-RU" dirty="0">
                <a:cs typeface="Times New Roman" pitchFamily="18" charset="0"/>
              </a:rPr>
              <a:t>, аналогично данной на рисунке.</a:t>
            </a:r>
            <a:r>
              <a:rPr lang="ru-RU" dirty="0" smtClean="0"/>
              <a:t> </a:t>
            </a:r>
            <a:endParaRPr lang="ru-RU" dirty="0"/>
          </a:p>
        </p:txBody>
      </p:sp>
      <p:pic>
        <p:nvPicPr>
          <p:cNvPr id="7"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603" y="1032442"/>
            <a:ext cx="3827192" cy="3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943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 Box 3"/>
          <p:cNvSpPr txBox="1">
            <a:spLocks noChangeArrowheads="1"/>
          </p:cNvSpPr>
          <p:nvPr/>
        </p:nvSpPr>
        <p:spPr bwMode="auto">
          <a:xfrm>
            <a:off x="-12032" y="27464"/>
            <a:ext cx="91560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5. На  </a:t>
            </a:r>
            <a:r>
              <a:rPr lang="ru-RU" dirty="0">
                <a:cs typeface="Times New Roman" pitchFamily="18" charset="0"/>
              </a:rPr>
              <a:t>рисунке изображены три ребра четырехугольной пирамиды. Изобразите всю пирамиду.</a:t>
            </a:r>
            <a:r>
              <a:rPr lang="ru-RU" dirty="0"/>
              <a:t> </a:t>
            </a:r>
          </a:p>
        </p:txBody>
      </p:sp>
      <p:pic>
        <p:nvPicPr>
          <p:cNvPr id="1044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34" y="858461"/>
            <a:ext cx="2664295" cy="217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667" y="858462"/>
            <a:ext cx="2664295" cy="217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12032" y="3043357"/>
            <a:ext cx="91560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a:t>
            </a:r>
            <a:r>
              <a:rPr lang="ru-RU" dirty="0" smtClean="0">
                <a:cs typeface="Times New Roman" pitchFamily="18" charset="0"/>
              </a:rPr>
              <a:t>6. На  </a:t>
            </a:r>
            <a:r>
              <a:rPr lang="ru-RU" dirty="0">
                <a:cs typeface="Times New Roman" pitchFamily="18" charset="0"/>
              </a:rPr>
              <a:t>рисунке изображены три ребра четырехугольной пирамиды. Изобразите всю пирамиду.</a:t>
            </a:r>
            <a:r>
              <a:rPr lang="ru-RU" dirty="0"/>
              <a:t> </a:t>
            </a:r>
          </a:p>
        </p:txBody>
      </p:sp>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234" y="3874355"/>
            <a:ext cx="2808312" cy="228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874356"/>
            <a:ext cx="2808312" cy="228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67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0" y="41163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1. Существует </a:t>
            </a:r>
            <a:r>
              <a:rPr lang="ru-RU" dirty="0">
                <a:cs typeface="Times New Roman" pitchFamily="18" charset="0"/>
              </a:rPr>
              <a:t>ли призма, которая имеет</a:t>
            </a:r>
            <a:r>
              <a:rPr lang="ru-RU" dirty="0" smtClean="0">
                <a:cs typeface="Times New Roman" pitchFamily="18" charset="0"/>
              </a:rPr>
              <a:t>: </a:t>
            </a:r>
            <a:r>
              <a:rPr lang="ru-RU" dirty="0">
                <a:cs typeface="Times New Roman" pitchFamily="18" charset="0"/>
              </a:rPr>
              <a:t>а) </a:t>
            </a:r>
            <a:r>
              <a:rPr lang="ru-RU" dirty="0" smtClean="0">
                <a:cs typeface="Times New Roman" pitchFamily="18" charset="0"/>
              </a:rPr>
              <a:t>4; б) 6; в) 12; г) 21 ребро?</a:t>
            </a:r>
            <a:endParaRPr lang="ru-RU" dirty="0">
              <a:cs typeface="Times New Roman" pitchFamily="18" charset="0"/>
            </a:endParaRPr>
          </a:p>
        </p:txBody>
      </p:sp>
      <p:sp>
        <p:nvSpPr>
          <p:cNvPr id="141317" name="Text Box 5"/>
          <p:cNvSpPr txBox="1">
            <a:spLocks noChangeArrowheads="1"/>
          </p:cNvSpPr>
          <p:nvPr/>
        </p:nvSpPr>
        <p:spPr bwMode="auto">
          <a:xfrm>
            <a:off x="1828800" y="1600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ru-RU" dirty="0" smtClean="0">
                <a:solidFill>
                  <a:schemeClr val="accent1"/>
                </a:solidFill>
                <a:cs typeface="Times New Roman" pitchFamily="18" charset="0"/>
              </a:rPr>
              <a:t> </a:t>
            </a:r>
            <a:endParaRPr lang="ru-RU" dirty="0"/>
          </a:p>
        </p:txBody>
      </p:sp>
      <p:sp>
        <p:nvSpPr>
          <p:cNvPr id="13" name="Text Box 3"/>
          <p:cNvSpPr txBox="1">
            <a:spLocks noChangeArrowheads="1"/>
          </p:cNvSpPr>
          <p:nvPr/>
        </p:nvSpPr>
        <p:spPr bwMode="auto">
          <a:xfrm>
            <a:off x="0" y="127726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2. Какой </a:t>
            </a:r>
            <a:r>
              <a:rPr lang="ru-RU" dirty="0">
                <a:cs typeface="Times New Roman" pitchFamily="18" charset="0"/>
              </a:rPr>
              <a:t>многоугольник лежит в основании призмы, которая имеет: </a:t>
            </a:r>
            <a:r>
              <a:rPr lang="ru-RU" dirty="0" smtClean="0">
                <a:cs typeface="Times New Roman" pitchFamily="18" charset="0"/>
              </a:rPr>
              <a:t> </a:t>
            </a:r>
            <a:r>
              <a:rPr lang="ru-RU" dirty="0">
                <a:cs typeface="Times New Roman" pitchFamily="18" charset="0"/>
              </a:rPr>
              <a:t>а) </a:t>
            </a:r>
            <a:r>
              <a:rPr lang="ru-RU" dirty="0" smtClean="0">
                <a:cs typeface="Times New Roman" pitchFamily="18" charset="0"/>
              </a:rPr>
              <a:t>18 ребер; б) 24 вершины; в) 36 граней?</a:t>
            </a:r>
            <a:endParaRPr lang="ru-RU" dirty="0">
              <a:cs typeface="Times New Roman" pitchFamily="18" charset="0"/>
            </a:endParaRPr>
          </a:p>
        </p:txBody>
      </p:sp>
      <p:sp>
        <p:nvSpPr>
          <p:cNvPr id="14" name="Text Box 3"/>
          <p:cNvSpPr txBox="1">
            <a:spLocks noChangeArrowheads="1"/>
          </p:cNvSpPr>
          <p:nvPr/>
        </p:nvSpPr>
        <p:spPr bwMode="auto">
          <a:xfrm>
            <a:off x="0" y="201183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3. Существует </a:t>
            </a:r>
            <a:r>
              <a:rPr lang="ru-RU" dirty="0">
                <a:cs typeface="Times New Roman" pitchFamily="18" charset="0"/>
              </a:rPr>
              <a:t>ли </a:t>
            </a:r>
            <a:r>
              <a:rPr lang="ru-RU" dirty="0" smtClean="0">
                <a:cs typeface="Times New Roman" pitchFamily="18" charset="0"/>
              </a:rPr>
              <a:t>пирамида, </a:t>
            </a:r>
            <a:r>
              <a:rPr lang="ru-RU" dirty="0">
                <a:cs typeface="Times New Roman" pitchFamily="18" charset="0"/>
              </a:rPr>
              <a:t>которая имеет</a:t>
            </a:r>
            <a:r>
              <a:rPr lang="ru-RU" dirty="0" smtClean="0">
                <a:cs typeface="Times New Roman" pitchFamily="18" charset="0"/>
              </a:rPr>
              <a:t>: </a:t>
            </a:r>
            <a:r>
              <a:rPr lang="ru-RU" dirty="0">
                <a:cs typeface="Times New Roman" pitchFamily="18" charset="0"/>
              </a:rPr>
              <a:t>а) </a:t>
            </a:r>
            <a:r>
              <a:rPr lang="ru-RU" dirty="0" smtClean="0">
                <a:cs typeface="Times New Roman" pitchFamily="18" charset="0"/>
              </a:rPr>
              <a:t>10; б) 15; в) 22; г) 33 ребра?</a:t>
            </a:r>
            <a:endParaRPr lang="ru-RU" dirty="0">
              <a:cs typeface="Times New Roman" pitchFamily="18" charset="0"/>
            </a:endParaRPr>
          </a:p>
        </p:txBody>
      </p:sp>
      <p:sp>
        <p:nvSpPr>
          <p:cNvPr id="15" name="Text Box 3"/>
          <p:cNvSpPr txBox="1">
            <a:spLocks noChangeArrowheads="1"/>
          </p:cNvSpPr>
          <p:nvPr/>
        </p:nvSpPr>
        <p:spPr bwMode="auto">
          <a:xfrm>
            <a:off x="0" y="27305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4. Какой </a:t>
            </a:r>
            <a:r>
              <a:rPr lang="ru-RU" dirty="0">
                <a:cs typeface="Times New Roman" pitchFamily="18" charset="0"/>
              </a:rPr>
              <a:t>многоугольник лежит в основании </a:t>
            </a:r>
            <a:r>
              <a:rPr lang="ru-RU" dirty="0" smtClean="0">
                <a:cs typeface="Times New Roman" pitchFamily="18" charset="0"/>
              </a:rPr>
              <a:t>пирамиды, </a:t>
            </a:r>
            <a:r>
              <a:rPr lang="ru-RU" dirty="0">
                <a:cs typeface="Times New Roman" pitchFamily="18" charset="0"/>
              </a:rPr>
              <a:t>которая имеет: </a:t>
            </a:r>
            <a:r>
              <a:rPr lang="ru-RU" dirty="0" smtClean="0">
                <a:cs typeface="Times New Roman" pitchFamily="18" charset="0"/>
              </a:rPr>
              <a:t> </a:t>
            </a:r>
            <a:r>
              <a:rPr lang="ru-RU" dirty="0">
                <a:cs typeface="Times New Roman" pitchFamily="18" charset="0"/>
              </a:rPr>
              <a:t>а) </a:t>
            </a:r>
            <a:r>
              <a:rPr lang="ru-RU" dirty="0" smtClean="0">
                <a:cs typeface="Times New Roman" pitchFamily="18" charset="0"/>
              </a:rPr>
              <a:t>8 ребер; б) 22 вершины; в) 60 граней?</a:t>
            </a:r>
            <a:endParaRPr lang="ru-RU" dirty="0">
              <a:cs typeface="Times New Roman" pitchFamily="18" charset="0"/>
            </a:endParaRPr>
          </a:p>
        </p:txBody>
      </p:sp>
      <p:sp>
        <p:nvSpPr>
          <p:cNvPr id="16" name="Text Box 3"/>
          <p:cNvSpPr txBox="1">
            <a:spLocks noChangeArrowheads="1"/>
          </p:cNvSpPr>
          <p:nvPr/>
        </p:nvSpPr>
        <p:spPr bwMode="auto">
          <a:xfrm>
            <a:off x="0" y="356149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5. У </a:t>
            </a:r>
            <a:r>
              <a:rPr lang="ru-RU" dirty="0">
                <a:cs typeface="Times New Roman" pitchFamily="18" charset="0"/>
              </a:rPr>
              <a:t>многогранника шесть вершин и в каждой из них сходится четыре ребра. Сколько у него рёбер?</a:t>
            </a:r>
          </a:p>
        </p:txBody>
      </p:sp>
      <p:sp>
        <p:nvSpPr>
          <p:cNvPr id="17" name="Text Box 3"/>
          <p:cNvSpPr txBox="1">
            <a:spLocks noChangeArrowheads="1"/>
          </p:cNvSpPr>
          <p:nvPr/>
        </p:nvSpPr>
        <p:spPr bwMode="auto">
          <a:xfrm>
            <a:off x="0" y="439027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6. У </a:t>
            </a:r>
            <a:r>
              <a:rPr lang="ru-RU" dirty="0">
                <a:cs typeface="Times New Roman" pitchFamily="18" charset="0"/>
              </a:rPr>
              <a:t>многогранника двенадцать граней и все они пятиугольные. Сколько у него рёбер?</a:t>
            </a:r>
          </a:p>
        </p:txBody>
      </p:sp>
      <p:sp>
        <p:nvSpPr>
          <p:cNvPr id="18" name="Text Box 3"/>
          <p:cNvSpPr txBox="1">
            <a:spLocks noChangeArrowheads="1"/>
          </p:cNvSpPr>
          <p:nvPr/>
        </p:nvSpPr>
        <p:spPr bwMode="auto">
          <a:xfrm>
            <a:off x="0" y="519298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7. Существуют </a:t>
            </a:r>
            <a:r>
              <a:rPr lang="ru-RU" dirty="0"/>
              <a:t>ли многогранники, отличные от куба, все грани которых – квадраты?</a:t>
            </a:r>
            <a:endParaRPr lang="ru-RU" dirty="0">
              <a:cs typeface="Times New Roman" pitchFamily="18" charset="0"/>
            </a:endParaRPr>
          </a:p>
        </p:txBody>
      </p:sp>
      <p:sp>
        <p:nvSpPr>
          <p:cNvPr id="19" name="Text Box 3"/>
          <p:cNvSpPr txBox="1">
            <a:spLocks noChangeArrowheads="1"/>
          </p:cNvSpPr>
          <p:nvPr/>
        </p:nvSpPr>
        <p:spPr bwMode="auto">
          <a:xfrm>
            <a:off x="0" y="601776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8. Существуют </a:t>
            </a:r>
            <a:r>
              <a:rPr lang="ru-RU" dirty="0"/>
              <a:t>ли многогранники, отличные от параллелепипеда, все грани которых – параллелограммы?</a:t>
            </a:r>
            <a:endParaRPr lang="ru-RU" dirty="0">
              <a:cs typeface="Times New Roman" pitchFamily="18" charset="0"/>
            </a:endParaRPr>
          </a:p>
        </p:txBody>
      </p:sp>
      <p:sp>
        <p:nvSpPr>
          <p:cNvPr id="2" name="TextBox 1"/>
          <p:cNvSpPr txBox="1"/>
          <p:nvPr/>
        </p:nvSpPr>
        <p:spPr>
          <a:xfrm>
            <a:off x="2705100" y="0"/>
            <a:ext cx="3739108" cy="523220"/>
          </a:xfrm>
          <a:prstGeom prst="rect">
            <a:avLst/>
          </a:prstGeom>
          <a:noFill/>
        </p:spPr>
        <p:txBody>
          <a:bodyPr wrap="square" rtlCol="0">
            <a:spAutoFit/>
          </a:bodyPr>
          <a:lstStyle/>
          <a:p>
            <a:pPr algn="ctr"/>
            <a:r>
              <a:rPr lang="ru-RU" sz="2800" dirty="0" smtClean="0">
                <a:solidFill>
                  <a:srgbClr val="FF0000"/>
                </a:solidFill>
              </a:rPr>
              <a:t>Вопросы</a:t>
            </a:r>
            <a:endParaRPr lang="ru-RU" sz="2800" dirty="0">
              <a:solidFill>
                <a:srgbClr val="FF0000"/>
              </a:solidFill>
            </a:endParaRPr>
          </a:p>
        </p:txBody>
      </p:sp>
    </p:spTree>
    <p:extLst>
      <p:ext uri="{BB962C8B-B14F-4D97-AF65-F5344CB8AC3E}">
        <p14:creationId xmlns:p14="http://schemas.microsoft.com/office/powerpoint/2010/main" val="1679906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wipe(left)">
                                      <p:cBhvr>
                                        <p:cTn id="7" dur="5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0"/>
            <a:ext cx="7772400" cy="457200"/>
          </a:xfrm>
        </p:spPr>
        <p:txBody>
          <a:bodyPr/>
          <a:lstStyle/>
          <a:p>
            <a:r>
              <a:rPr lang="ru-RU" sz="2800" dirty="0" smtClean="0">
                <a:solidFill>
                  <a:srgbClr val="FF0000"/>
                </a:solidFill>
              </a:rPr>
              <a:t>Выпуклые </a:t>
            </a:r>
            <a:r>
              <a:rPr lang="ru-RU" sz="2800" dirty="0">
                <a:solidFill>
                  <a:srgbClr val="FF0000"/>
                </a:solidFill>
              </a:rPr>
              <a:t>и невыпуклые многогранники</a:t>
            </a:r>
          </a:p>
        </p:txBody>
      </p:sp>
      <p:sp>
        <p:nvSpPr>
          <p:cNvPr id="5133" name="Text Box 13"/>
          <p:cNvSpPr txBox="1">
            <a:spLocks noChangeArrowheads="1"/>
          </p:cNvSpPr>
          <p:nvPr/>
        </p:nvSpPr>
        <p:spPr bwMode="auto">
          <a:xfrm>
            <a:off x="0" y="3810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smtClean="0"/>
              <a:t>	Фигура </a:t>
            </a:r>
            <a:r>
              <a:rPr lang="ru-RU" dirty="0"/>
              <a:t>называется </a:t>
            </a:r>
            <a:r>
              <a:rPr lang="ru-RU" dirty="0">
                <a:solidFill>
                  <a:srgbClr val="FF0000"/>
                </a:solidFill>
              </a:rPr>
              <a:t>выпуклой</a:t>
            </a:r>
            <a:r>
              <a:rPr lang="ru-RU" dirty="0"/>
              <a:t>, если вместе с любыми двумя своими точками она содержит и соединяющий их отрезок.</a:t>
            </a:r>
          </a:p>
          <a:p>
            <a:pPr algn="just"/>
            <a:r>
              <a:rPr lang="ru-RU" dirty="0"/>
              <a:t>На </a:t>
            </a:r>
            <a:r>
              <a:rPr lang="ru-RU" dirty="0" smtClean="0"/>
              <a:t>рисунке </a:t>
            </a:r>
            <a:r>
              <a:rPr lang="ru-RU" dirty="0"/>
              <a:t>приведены примеры </a:t>
            </a:r>
            <a:r>
              <a:rPr lang="ru-RU" dirty="0" smtClean="0"/>
              <a:t>выпуклого </a:t>
            </a:r>
            <a:r>
              <a:rPr lang="ru-RU" dirty="0"/>
              <a:t>и </a:t>
            </a:r>
            <a:r>
              <a:rPr lang="ru-RU" dirty="0" smtClean="0"/>
              <a:t>невыпуклого многоугольников.	</a:t>
            </a:r>
            <a:endParaRPr lang="ru-RU" dirty="0"/>
          </a:p>
        </p:txBody>
      </p:sp>
      <p:sp>
        <p:nvSpPr>
          <p:cNvPr id="5" name="Text Box 13"/>
          <p:cNvSpPr txBox="1">
            <a:spLocks noChangeArrowheads="1"/>
          </p:cNvSpPr>
          <p:nvPr/>
        </p:nvSpPr>
        <p:spPr bwMode="auto">
          <a:xfrm>
            <a:off x="0" y="4365104"/>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smtClean="0"/>
              <a:t>	</a:t>
            </a:r>
            <a:r>
              <a:rPr lang="ru-RU" dirty="0"/>
              <a:t>Многогранник называется </a:t>
            </a:r>
            <a:r>
              <a:rPr lang="ru-RU" dirty="0">
                <a:solidFill>
                  <a:srgbClr val="FF0000"/>
                </a:solidFill>
              </a:rPr>
              <a:t>выпуклым</a:t>
            </a:r>
            <a:r>
              <a:rPr lang="ru-RU" dirty="0"/>
              <a:t>, если он является выпуклой фигурой.</a:t>
            </a:r>
          </a:p>
          <a:p>
            <a:pPr algn="just"/>
            <a:r>
              <a:rPr lang="ru-RU" dirty="0"/>
              <a:t>	Многогранники, которые мы до сих пор рассматривали (куб, параллелепипед, призма, пирамида и др.), были выпуклыми многогранниками</a:t>
            </a:r>
            <a:r>
              <a:rPr lang="ru-RU" dirty="0" smtClean="0"/>
              <a:t>.</a:t>
            </a:r>
          </a:p>
          <a:p>
            <a:pPr algn="just"/>
            <a:r>
              <a:rPr lang="ru-RU" dirty="0" smtClean="0"/>
              <a:t>	На рисунке </a:t>
            </a:r>
            <a:r>
              <a:rPr lang="ru-RU" dirty="0"/>
              <a:t>показаны примеры невыпуклых многогранников. </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7" y="2355343"/>
            <a:ext cx="4396407" cy="192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576" y="2019223"/>
            <a:ext cx="4143424" cy="223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97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Text Box 13"/>
          <p:cNvSpPr txBox="1">
            <a:spLocks noChangeArrowheads="1"/>
          </p:cNvSpPr>
          <p:nvPr/>
        </p:nvSpPr>
        <p:spPr bwMode="auto">
          <a:xfrm>
            <a:off x="0" y="2746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2800" dirty="0" smtClean="0">
                <a:solidFill>
                  <a:srgbClr val="FF0000"/>
                </a:solidFill>
              </a:rPr>
              <a:t>Упражнения</a:t>
            </a:r>
            <a:endParaRPr lang="ru-RU" sz="2800" dirty="0">
              <a:solidFill>
                <a:srgbClr val="FF0000"/>
              </a:solidFill>
            </a:endParaRPr>
          </a:p>
        </p:txBody>
      </p:sp>
      <p:sp>
        <p:nvSpPr>
          <p:cNvPr id="2" name="TextBox 1"/>
          <p:cNvSpPr txBox="1"/>
          <p:nvPr/>
        </p:nvSpPr>
        <p:spPr>
          <a:xfrm>
            <a:off x="0" y="476672"/>
            <a:ext cx="9144000" cy="830997"/>
          </a:xfrm>
          <a:prstGeom prst="rect">
            <a:avLst/>
          </a:prstGeom>
          <a:noFill/>
        </p:spPr>
        <p:txBody>
          <a:bodyPr wrap="square" rtlCol="0">
            <a:spAutoFit/>
          </a:bodyPr>
          <a:lstStyle/>
          <a:p>
            <a:pPr algn="just"/>
            <a:r>
              <a:rPr lang="ru-RU" dirty="0" smtClean="0"/>
              <a:t>	1. Среди </a:t>
            </a:r>
            <a:r>
              <a:rPr lang="ru-RU" dirty="0"/>
              <a:t>многогранников, изображённых на </a:t>
            </a:r>
            <a:r>
              <a:rPr lang="ru-RU" dirty="0" smtClean="0"/>
              <a:t>рисунках укажите </a:t>
            </a:r>
            <a:r>
              <a:rPr lang="ru-RU" dirty="0"/>
              <a:t>выпуклые многогранники.</a:t>
            </a:r>
          </a:p>
        </p:txBody>
      </p:sp>
      <p:sp>
        <p:nvSpPr>
          <p:cNvPr id="6" name="TextBox 5"/>
          <p:cNvSpPr txBox="1"/>
          <p:nvPr/>
        </p:nvSpPr>
        <p:spPr>
          <a:xfrm>
            <a:off x="0" y="5231106"/>
            <a:ext cx="9144000" cy="830997"/>
          </a:xfrm>
          <a:prstGeom prst="rect">
            <a:avLst/>
          </a:prstGeom>
          <a:noFill/>
        </p:spPr>
        <p:txBody>
          <a:bodyPr wrap="square" rtlCol="0">
            <a:spAutoFit/>
          </a:bodyPr>
          <a:lstStyle/>
          <a:p>
            <a:pPr algn="just"/>
            <a:r>
              <a:rPr lang="ru-RU" dirty="0" smtClean="0"/>
              <a:t>	2. </a:t>
            </a:r>
            <a:r>
              <a:rPr lang="ru-RU" dirty="0"/>
              <a:t>Может ли гранью выпуклого  многогранника быть невыпуклый многоугольник?</a:t>
            </a:r>
          </a:p>
        </p:txBody>
      </p:sp>
      <p:sp>
        <p:nvSpPr>
          <p:cNvPr id="7" name="TextBox 6"/>
          <p:cNvSpPr txBox="1"/>
          <p:nvPr/>
        </p:nvSpPr>
        <p:spPr>
          <a:xfrm>
            <a:off x="0" y="6027003"/>
            <a:ext cx="9144000" cy="830997"/>
          </a:xfrm>
          <a:prstGeom prst="rect">
            <a:avLst/>
          </a:prstGeom>
          <a:noFill/>
        </p:spPr>
        <p:txBody>
          <a:bodyPr wrap="square" rtlCol="0">
            <a:spAutoFit/>
          </a:bodyPr>
          <a:lstStyle/>
          <a:p>
            <a:pPr algn="just"/>
            <a:r>
              <a:rPr lang="ru-RU" dirty="0" smtClean="0"/>
              <a:t>	3. </a:t>
            </a:r>
            <a:r>
              <a:rPr lang="ru-RU" dirty="0"/>
              <a:t>Могут ли всеми гранями невыпуклого многогранника быть выпуклые многоугольники? Приведите пример.</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127" y="1307670"/>
            <a:ext cx="6250186" cy="17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287" y="3140968"/>
            <a:ext cx="6444208" cy="200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11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just"/>
            <a:r>
              <a:rPr lang="ru-RU" dirty="0" smtClean="0"/>
              <a:t>	4. </a:t>
            </a:r>
            <a:r>
              <a:rPr lang="ru-RU" dirty="0"/>
              <a:t>На клетчатой бумаге изображены основание и боковое ребро невыпуклой </a:t>
            </a:r>
            <a:r>
              <a:rPr lang="ru-RU" dirty="0" smtClean="0"/>
              <a:t>призмы (рисунок слева). </a:t>
            </a:r>
            <a:r>
              <a:rPr lang="ru-RU" dirty="0"/>
              <a:t>Изобразите  всю призму</a:t>
            </a:r>
            <a:r>
              <a:rPr lang="ru-RU" dirty="0" smtClean="0"/>
              <a:t>.</a:t>
            </a:r>
            <a:endParaRPr lang="ru-RU" dirty="0"/>
          </a:p>
        </p:txBody>
      </p:sp>
      <p:sp>
        <p:nvSpPr>
          <p:cNvPr id="6" name="TextBox 5"/>
          <p:cNvSpPr txBox="1"/>
          <p:nvPr/>
        </p:nvSpPr>
        <p:spPr>
          <a:xfrm>
            <a:off x="0" y="4975564"/>
            <a:ext cx="9144000" cy="1569660"/>
          </a:xfrm>
          <a:prstGeom prst="rect">
            <a:avLst/>
          </a:prstGeom>
          <a:noFill/>
        </p:spPr>
        <p:txBody>
          <a:bodyPr wrap="square" rtlCol="0">
            <a:spAutoFit/>
          </a:bodyPr>
          <a:lstStyle/>
          <a:p>
            <a:pPr algn="just"/>
            <a:r>
              <a:rPr lang="ru-RU" dirty="0" smtClean="0"/>
              <a:t>	6*. </a:t>
            </a:r>
            <a:r>
              <a:rPr lang="ru-RU" dirty="0"/>
              <a:t>Докажите, что пересечение (общая часть) двух выпуклых фигур является выпуклой фигурой.</a:t>
            </a:r>
          </a:p>
          <a:p>
            <a:pPr algn="just"/>
            <a:r>
              <a:rPr lang="ru-RU" dirty="0" smtClean="0"/>
              <a:t>	7*. Всегда ли объединение двух выпуклых фигур является выпуклой </a:t>
            </a:r>
            <a:r>
              <a:rPr lang="ru-RU" dirty="0"/>
              <a:t>фигурой. </a:t>
            </a:r>
            <a:r>
              <a:rPr lang="ru-RU" dirty="0" smtClean="0"/>
              <a:t>Приведите пример.</a:t>
            </a:r>
            <a:endParaRPr lang="ru-RU"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51939"/>
            <a:ext cx="3070681" cy="257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124744"/>
            <a:ext cx="3160787" cy="26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5496" y="3775235"/>
            <a:ext cx="9144000" cy="1200329"/>
          </a:xfrm>
          <a:prstGeom prst="rect">
            <a:avLst/>
          </a:prstGeom>
          <a:noFill/>
        </p:spPr>
        <p:txBody>
          <a:bodyPr wrap="square" rtlCol="0">
            <a:spAutoFit/>
          </a:bodyPr>
          <a:lstStyle/>
          <a:p>
            <a:pPr algn="just"/>
            <a:r>
              <a:rPr lang="ru-RU" dirty="0" smtClean="0"/>
              <a:t>	5. </a:t>
            </a:r>
            <a:r>
              <a:rPr lang="ru-RU" dirty="0"/>
              <a:t>На клетчатой бумаге изображены основание и боковое ребро невыпуклой пирамиды (рисунок </a:t>
            </a:r>
            <a:r>
              <a:rPr lang="ru-RU" dirty="0" smtClean="0"/>
              <a:t>справа). </a:t>
            </a:r>
            <a:r>
              <a:rPr lang="ru-RU" dirty="0"/>
              <a:t>Изобразите  всю призму</a:t>
            </a:r>
            <a:r>
              <a:rPr lang="ru-RU" dirty="0" smtClean="0"/>
              <a:t>.</a:t>
            </a:r>
            <a:endParaRPr lang="ru-RU" dirty="0"/>
          </a:p>
        </p:txBody>
      </p:sp>
    </p:spTree>
    <p:extLst>
      <p:ext uri="{BB962C8B-B14F-4D97-AF65-F5344CB8AC3E}">
        <p14:creationId xmlns:p14="http://schemas.microsoft.com/office/powerpoint/2010/main" val="3240619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Дидактические материалы</a:t>
            </a:r>
            <a:endParaRPr lang="ru-RU" sz="1800" dirty="0"/>
          </a:p>
        </p:txBody>
      </p:sp>
      <p:pic>
        <p:nvPicPr>
          <p:cNvPr id="4" name="Рисунок 3" descr="OBL-GEOM.png"/>
          <p:cNvPicPr>
            <a:picLocks noChangeAspect="1"/>
          </p:cNvPicPr>
          <p:nvPr/>
        </p:nvPicPr>
        <p:blipFill>
          <a:blip r:embed="rId2" cstate="print"/>
          <a:stretch>
            <a:fillRect/>
          </a:stretch>
        </p:blipFill>
        <p:spPr>
          <a:xfrm>
            <a:off x="6300192" y="908720"/>
            <a:ext cx="1753515" cy="2700000"/>
          </a:xfrm>
          <a:prstGeom prst="rect">
            <a:avLst/>
          </a:prstGeom>
        </p:spPr>
      </p:pic>
      <p:pic>
        <p:nvPicPr>
          <p:cNvPr id="6" name="Рисунок 5" descr="Smirnov-8.png"/>
          <p:cNvPicPr>
            <a:picLocks noChangeAspect="1"/>
          </p:cNvPicPr>
          <p:nvPr/>
        </p:nvPicPr>
        <p:blipFill>
          <a:blip r:embed="rId3" cstate="print"/>
          <a:stretch>
            <a:fillRect/>
          </a:stretch>
        </p:blipFill>
        <p:spPr>
          <a:xfrm>
            <a:off x="3635896" y="908720"/>
            <a:ext cx="1732679" cy="2700000"/>
          </a:xfrm>
          <a:prstGeom prst="rect">
            <a:avLst/>
          </a:prstGeom>
        </p:spPr>
      </p:pic>
      <p:pic>
        <p:nvPicPr>
          <p:cNvPr id="8" name="Рисунок 7" descr="ОБЛОЖКА дидактические материалы10-11.png"/>
          <p:cNvPicPr>
            <a:picLocks noChangeAspect="1"/>
          </p:cNvPicPr>
          <p:nvPr/>
        </p:nvPicPr>
        <p:blipFill>
          <a:blip r:embed="rId4" cstate="print"/>
          <a:stretch>
            <a:fillRect/>
          </a:stretch>
        </p:blipFill>
        <p:spPr>
          <a:xfrm>
            <a:off x="5076056" y="3789040"/>
            <a:ext cx="1738472" cy="2700000"/>
          </a:xfrm>
          <a:prstGeom prst="rect">
            <a:avLst/>
          </a:prstGeom>
        </p:spPr>
      </p:pic>
      <p:pic>
        <p:nvPicPr>
          <p:cNvPr id="9" name="Picture 13" descr="C:\Documents and Settings\Администратор\Мои документы\PICTURE\Учебники\УМК\9.jpg"/>
          <p:cNvPicPr>
            <a:picLocks noChangeAspect="1" noChangeArrowheads="1"/>
          </p:cNvPicPr>
          <p:nvPr/>
        </p:nvPicPr>
        <p:blipFill>
          <a:blip r:embed="rId5" cstate="print">
            <a:extLst>
              <a:ext uri="{28A0092B-C50C-407E-A947-70E740481C1C}">
                <a14:useLocalDpi xmlns:a14="http://schemas.microsoft.com/office/drawing/2010/main" val="0"/>
              </a:ext>
            </a:extLst>
          </a:blip>
          <a:srcRect l="15898" t="52035" r="57809" b="847"/>
          <a:stretch>
            <a:fillRect/>
          </a:stretch>
        </p:blipFill>
        <p:spPr bwMode="auto">
          <a:xfrm>
            <a:off x="2195736" y="3789040"/>
            <a:ext cx="1814064"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descr="Oblojka.png"/>
          <p:cNvPicPr>
            <a:picLocks noChangeAspect="1"/>
          </p:cNvPicPr>
          <p:nvPr/>
        </p:nvPicPr>
        <p:blipFill>
          <a:blip r:embed="rId6" cstate="print"/>
          <a:stretch>
            <a:fillRect/>
          </a:stretch>
        </p:blipFill>
        <p:spPr>
          <a:xfrm>
            <a:off x="899592" y="908720"/>
            <a:ext cx="1758189" cy="2700000"/>
          </a:xfrm>
          <a:prstGeom prst="rect">
            <a:avLst/>
          </a:prstGeom>
        </p:spPr>
      </p:pic>
    </p:spTree>
    <p:extLst>
      <p:ext uri="{BB962C8B-B14F-4D97-AF65-F5344CB8AC3E}">
        <p14:creationId xmlns:p14="http://schemas.microsoft.com/office/powerpoint/2010/main" val="1330305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050"/>
          <p:cNvSpPr>
            <a:spLocks noGrp="1" noChangeArrowheads="1"/>
          </p:cNvSpPr>
          <p:nvPr>
            <p:ph type="title"/>
          </p:nvPr>
        </p:nvSpPr>
        <p:spPr>
          <a:xfrm>
            <a:off x="609600" y="0"/>
            <a:ext cx="7772400" cy="533400"/>
          </a:xfrm>
        </p:spPr>
        <p:txBody>
          <a:bodyPr/>
          <a:lstStyle/>
          <a:p>
            <a:r>
              <a:rPr lang="ru-RU" sz="2400" dirty="0" smtClean="0">
                <a:solidFill>
                  <a:srgbClr val="FF3300"/>
                </a:solidFill>
              </a:rPr>
              <a:t>ПРАВИЛЬНЫЕ </a:t>
            </a:r>
            <a:r>
              <a:rPr lang="ru-RU" sz="2400" dirty="0">
                <a:solidFill>
                  <a:srgbClr val="FF3300"/>
                </a:solidFill>
              </a:rPr>
              <a:t>МНОГОГРАННИКИ</a:t>
            </a:r>
          </a:p>
        </p:txBody>
      </p:sp>
      <p:sp>
        <p:nvSpPr>
          <p:cNvPr id="98307" name="Text Box 2051"/>
          <p:cNvSpPr txBox="1">
            <a:spLocks noChangeArrowheads="1"/>
          </p:cNvSpPr>
          <p:nvPr/>
        </p:nvSpPr>
        <p:spPr bwMode="auto">
          <a:xfrm>
            <a:off x="0" y="533400"/>
            <a:ext cx="9144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000" dirty="0" smtClean="0"/>
              <a:t>	Правильные </a:t>
            </a:r>
            <a:r>
              <a:rPr lang="ru-RU" sz="2000" dirty="0"/>
              <a:t>многогранники были известны еще в древней Греции. Пифагор и его ученики</a:t>
            </a:r>
            <a:r>
              <a:rPr lang="ru-RU" sz="2000" dirty="0">
                <a:cs typeface="Times New Roman" pitchFamily="18" charset="0"/>
              </a:rPr>
              <a:t> </a:t>
            </a:r>
            <a:r>
              <a:rPr lang="ru-RU" sz="2000" dirty="0"/>
              <a:t>считали, что все состоит из атомов</a:t>
            </a:r>
            <a:r>
              <a:rPr lang="ru-RU" sz="2000" dirty="0">
                <a:cs typeface="Times New Roman" pitchFamily="18" charset="0"/>
              </a:rPr>
              <a:t>, </a:t>
            </a:r>
            <a:r>
              <a:rPr lang="ru-RU" sz="2000" dirty="0"/>
              <a:t>имеющих форму правильных многогранников. В частности, атомы </a:t>
            </a:r>
            <a:r>
              <a:rPr lang="ru-RU" sz="2000" dirty="0">
                <a:cs typeface="Times New Roman" pitchFamily="18" charset="0"/>
              </a:rPr>
              <a:t>ог</a:t>
            </a:r>
            <a:r>
              <a:rPr lang="ru-RU" sz="2000" dirty="0"/>
              <a:t>ня имеют форму </a:t>
            </a:r>
            <a:r>
              <a:rPr lang="ru-RU" sz="2000" dirty="0">
                <a:cs typeface="Times New Roman" pitchFamily="18" charset="0"/>
              </a:rPr>
              <a:t>тетраэдр</a:t>
            </a:r>
            <a:r>
              <a:rPr lang="ru-RU" sz="2000" dirty="0"/>
              <a:t>а</a:t>
            </a:r>
            <a:r>
              <a:rPr lang="ru-RU" sz="2000" dirty="0">
                <a:cs typeface="Times New Roman" pitchFamily="18" charset="0"/>
              </a:rPr>
              <a:t> (его гранями являются четыре правильных треугольника</a:t>
            </a:r>
            <a:r>
              <a:rPr lang="ru-RU" sz="2000" dirty="0"/>
              <a:t> (рис.</a:t>
            </a:r>
            <a:r>
              <a:rPr lang="ru-RU" sz="2000" dirty="0">
                <a:cs typeface="Times New Roman" pitchFamily="18" charset="0"/>
              </a:rPr>
              <a:t> а); земл</a:t>
            </a:r>
            <a:r>
              <a:rPr lang="ru-RU" sz="2000" dirty="0"/>
              <a:t>и</a:t>
            </a:r>
            <a:r>
              <a:rPr lang="ru-RU" sz="2000" dirty="0">
                <a:cs typeface="Times New Roman" pitchFamily="18" charset="0"/>
              </a:rPr>
              <a:t> - гексаэдр</a:t>
            </a:r>
            <a:r>
              <a:rPr lang="ru-RU" sz="2000" dirty="0"/>
              <a:t>а</a:t>
            </a:r>
            <a:r>
              <a:rPr lang="ru-RU" sz="2000" dirty="0">
                <a:cs typeface="Times New Roman" pitchFamily="18" charset="0"/>
              </a:rPr>
              <a:t> (куб – многогранник, гранями которого являются шесть квадратов, рис. </a:t>
            </a:r>
            <a:r>
              <a:rPr lang="ru-RU" sz="2000" dirty="0"/>
              <a:t>б</a:t>
            </a:r>
            <a:r>
              <a:rPr lang="ru-RU" sz="2000" dirty="0">
                <a:cs typeface="Times New Roman" pitchFamily="18" charset="0"/>
              </a:rPr>
              <a:t>); воздух</a:t>
            </a:r>
            <a:r>
              <a:rPr lang="ru-RU" sz="2000" dirty="0"/>
              <a:t>а</a:t>
            </a:r>
            <a:r>
              <a:rPr lang="ru-RU" sz="2000" dirty="0">
                <a:cs typeface="Times New Roman" pitchFamily="18" charset="0"/>
              </a:rPr>
              <a:t> – октаэдр</a:t>
            </a:r>
            <a:r>
              <a:rPr lang="ru-RU" sz="2000" dirty="0"/>
              <a:t>а</a:t>
            </a:r>
            <a:r>
              <a:rPr lang="ru-RU" sz="2000" dirty="0">
                <a:cs typeface="Times New Roman" pitchFamily="18" charset="0"/>
              </a:rPr>
              <a:t> (его гранями являются восемь правильных треугольников, рис. </a:t>
            </a:r>
            <a:r>
              <a:rPr lang="ru-RU" sz="2000" dirty="0"/>
              <a:t>в</a:t>
            </a:r>
            <a:r>
              <a:rPr lang="ru-RU" sz="2000" dirty="0">
                <a:cs typeface="Times New Roman" pitchFamily="18" charset="0"/>
              </a:rPr>
              <a:t>); вод</a:t>
            </a:r>
            <a:r>
              <a:rPr lang="ru-RU" sz="2000" dirty="0"/>
              <a:t>ы</a:t>
            </a:r>
            <a:r>
              <a:rPr lang="ru-RU" sz="2000" dirty="0">
                <a:cs typeface="Times New Roman" pitchFamily="18" charset="0"/>
              </a:rPr>
              <a:t> – икосаэдр</a:t>
            </a:r>
            <a:r>
              <a:rPr lang="ru-RU" sz="2000" dirty="0"/>
              <a:t>а</a:t>
            </a:r>
            <a:r>
              <a:rPr lang="ru-RU" sz="2000" dirty="0">
                <a:cs typeface="Times New Roman" pitchFamily="18" charset="0"/>
              </a:rPr>
              <a:t> (его гранями являются двадцать правильных треугольников, рис. </a:t>
            </a:r>
            <a:r>
              <a:rPr lang="ru-RU" sz="2000" dirty="0"/>
              <a:t>г</a:t>
            </a:r>
            <a:r>
              <a:rPr lang="ru-RU" sz="2000" dirty="0">
                <a:cs typeface="Times New Roman" pitchFamily="18" charset="0"/>
              </a:rPr>
              <a:t>); вся Вселенная, по мнению древних, имела форму додекаэдра (его гранями являются двенадцать правильных пятиугольников, рис. д).</a:t>
            </a:r>
          </a:p>
        </p:txBody>
      </p:sp>
      <p:sp>
        <p:nvSpPr>
          <p:cNvPr id="98308" name="Text Box 2052"/>
          <p:cNvSpPr txBox="1">
            <a:spLocks noChangeArrowheads="1"/>
          </p:cNvSpPr>
          <p:nvPr/>
        </p:nvSpPr>
        <p:spPr bwMode="auto">
          <a:xfrm>
            <a:off x="5257800" y="3505200"/>
            <a:ext cx="3733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000" dirty="0">
                <a:cs typeface="Times New Roman" pitchFamily="18" charset="0"/>
              </a:rPr>
              <a:t>Названия многогранников тоже имеют древнегреческое происхождение. В переводе с греческого: "Тетра" - четыре; "</a:t>
            </a:r>
            <a:r>
              <a:rPr lang="ru-RU" sz="2000" dirty="0" err="1">
                <a:cs typeface="Times New Roman" pitchFamily="18" charset="0"/>
              </a:rPr>
              <a:t>Гекса</a:t>
            </a:r>
            <a:r>
              <a:rPr lang="ru-RU" sz="2000" dirty="0">
                <a:cs typeface="Times New Roman" pitchFamily="18" charset="0"/>
              </a:rPr>
              <a:t>" - шесть; "Окто" - восемь; "</a:t>
            </a:r>
            <a:r>
              <a:rPr lang="ru-RU" sz="2000" dirty="0" err="1">
                <a:cs typeface="Times New Roman" pitchFamily="18" charset="0"/>
              </a:rPr>
              <a:t>Икоси</a:t>
            </a:r>
            <a:r>
              <a:rPr lang="ru-RU" sz="2000" dirty="0">
                <a:cs typeface="Times New Roman" pitchFamily="18" charset="0"/>
              </a:rPr>
              <a:t>" - двадцать, "</a:t>
            </a:r>
            <a:r>
              <a:rPr lang="ru-RU" sz="2000" dirty="0" err="1">
                <a:cs typeface="Times New Roman" pitchFamily="18" charset="0"/>
              </a:rPr>
              <a:t>Додека</a:t>
            </a:r>
            <a:r>
              <a:rPr lang="ru-RU" sz="2000" dirty="0">
                <a:cs typeface="Times New Roman" pitchFamily="18" charset="0"/>
              </a:rPr>
              <a:t>" - двенадцать. "</a:t>
            </a:r>
            <a:r>
              <a:rPr lang="ru-RU" sz="2000" dirty="0" err="1">
                <a:cs typeface="Times New Roman" pitchFamily="18" charset="0"/>
              </a:rPr>
              <a:t>Эдра</a:t>
            </a:r>
            <a:r>
              <a:rPr lang="ru-RU" sz="2000" dirty="0">
                <a:cs typeface="Times New Roman" pitchFamily="18" charset="0"/>
              </a:rPr>
              <a:t>" - грань.</a:t>
            </a:r>
            <a:endParaRPr lang="ru-RU" dirty="0"/>
          </a:p>
        </p:txBody>
      </p:sp>
      <p:pic>
        <p:nvPicPr>
          <p:cNvPr id="98309" name="Picture 2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53" y="3385031"/>
            <a:ext cx="47244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913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533400" y="0"/>
            <a:ext cx="7772400" cy="503238"/>
          </a:xfrm>
        </p:spPr>
        <p:txBody>
          <a:bodyPr>
            <a:normAutofit fontScale="90000"/>
          </a:bodyPr>
          <a:lstStyle/>
          <a:p>
            <a:r>
              <a:rPr lang="ru-RU" sz="3600"/>
              <a:t>Кубок Кеплера</a:t>
            </a:r>
            <a:r>
              <a:rPr lang="ru-RU" sz="3600">
                <a:cs typeface="Times New Roman" pitchFamily="18" charset="0"/>
              </a:rPr>
              <a:t> </a:t>
            </a:r>
          </a:p>
        </p:txBody>
      </p:sp>
      <p:sp>
        <p:nvSpPr>
          <p:cNvPr id="148483" name="TextBox 3"/>
          <p:cNvSpPr txBox="1">
            <a:spLocks noChangeArrowheads="1"/>
          </p:cNvSpPr>
          <p:nvPr/>
        </p:nvSpPr>
        <p:spPr bwMode="auto">
          <a:xfrm>
            <a:off x="2771775" y="365125"/>
            <a:ext cx="637222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r>
              <a:rPr lang="ru-RU" sz="2000">
                <a:cs typeface="Times New Roman" pitchFamily="18" charset="0"/>
              </a:rPr>
              <a:t>Иоганн Кеплер </a:t>
            </a:r>
            <a:r>
              <a:rPr lang="en-US" sz="2000">
                <a:cs typeface="Times New Roman" pitchFamily="18" charset="0"/>
              </a:rPr>
              <a:t>(1571 – 1630) </a:t>
            </a:r>
            <a:r>
              <a:rPr lang="ru-RU" sz="2000">
                <a:cs typeface="Times New Roman" pitchFamily="18" charset="0"/>
              </a:rPr>
              <a:t>в одной из первых своих работ "Тайна мироздания" в 1596 году, используя правильные многогранники, вывел принцип, которому подчиняются формы и размеры орбит планет Солнечной системы. Геометрия Солнечной системы, по Кеплеру, заключалась в следующем: "Земля (имеется в виду орбита Земли) есть мера всех орбит. Вокруг нее опишем додекаэдр. Описанная вокруг додекаэдра сфера есть сфера Марса. Вокруг сферы Марса опишем тетраэдр. Описанная вокруг тетраэдра сфера есть сфера Юпитера. Вокруг сферы Юпитера опишем куб. Описанная вокруг куба сфера есть сфера Сатурна. В сферу Земли вложим икосаэдр. Вписанная в него сфера есть сфера Венеры. В сферу Венеры вложим октаэдр. Вписанная в него сфера есть сфера Меркурия". Такая модель Солнечной системы получила название "Космического кубка" Кеплера.</a:t>
            </a:r>
            <a:r>
              <a:rPr lang="en-US" sz="2000">
                <a:cs typeface="Times New Roman" pitchFamily="18" charset="0"/>
              </a:rPr>
              <a:t> </a:t>
            </a:r>
            <a:r>
              <a:rPr lang="ru-RU" sz="2000">
                <a:cs typeface="Times New Roman" pitchFamily="18" charset="0"/>
              </a:rPr>
              <a:t>Впоследствии, проведя более точные измерения, Кеплер пришел к выводу, что орбиты планет являются не окружностями, а эллипсами, при этом Солнце находится в одном из фокусов этих эллипсов. В этом состоит 1-ый закон Кеплера.</a:t>
            </a:r>
          </a:p>
        </p:txBody>
      </p:sp>
      <p:pic>
        <p:nvPicPr>
          <p:cNvPr id="148484"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25384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253523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8120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1027"/>
          <p:cNvSpPr txBox="1">
            <a:spLocks noChangeArrowheads="1"/>
          </p:cNvSpPr>
          <p:nvPr/>
        </p:nvSpPr>
        <p:spPr bwMode="auto">
          <a:xfrm>
            <a:off x="152400" y="38100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Выпуклый </a:t>
            </a:r>
            <a:r>
              <a:rPr lang="ru-RU" dirty="0">
                <a:cs typeface="Times New Roman" pitchFamily="18" charset="0"/>
              </a:rPr>
              <a:t>многогранник называется правильным, если его гранями являются равные правильные многоугольники и в каждой вершине сходится одинаковое число граней.</a:t>
            </a:r>
          </a:p>
        </p:txBody>
      </p:sp>
      <p:pic>
        <p:nvPicPr>
          <p:cNvPr id="97284"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55002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669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685800" y="0"/>
            <a:ext cx="7772400" cy="457200"/>
          </a:xfrm>
        </p:spPr>
        <p:txBody>
          <a:bodyPr/>
          <a:lstStyle/>
          <a:p>
            <a:r>
              <a:rPr lang="ru-RU" sz="2800">
                <a:solidFill>
                  <a:srgbClr val="FF3300"/>
                </a:solidFill>
              </a:rPr>
              <a:t>ТЕТРАЭДР</a:t>
            </a:r>
          </a:p>
        </p:txBody>
      </p:sp>
      <p:sp>
        <p:nvSpPr>
          <p:cNvPr id="57350" name="Text Box 1030"/>
          <p:cNvSpPr txBox="1">
            <a:spLocks noChangeArrowheads="1"/>
          </p:cNvSpPr>
          <p:nvPr/>
        </p:nvSpPr>
        <p:spPr bwMode="auto">
          <a:xfrm>
            <a:off x="152400" y="381000"/>
            <a:ext cx="8991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Наиболее </a:t>
            </a:r>
            <a:r>
              <a:rPr lang="ru-RU" dirty="0">
                <a:cs typeface="Times New Roman" pitchFamily="18" charset="0"/>
              </a:rPr>
              <a:t>простым правильным многогранником является треугольная пирамида, грани которой правильные треугольники. В каждой ее вершине сходится по три грани. Имея всего четыре грани, этот многогранник называется также</a:t>
            </a:r>
            <a:r>
              <a:rPr lang="ru-RU" dirty="0">
                <a:solidFill>
                  <a:schemeClr val="accent1"/>
                </a:solidFill>
                <a:cs typeface="Times New Roman" pitchFamily="18" charset="0"/>
              </a:rPr>
              <a:t> </a:t>
            </a:r>
            <a:r>
              <a:rPr lang="ru-RU" dirty="0">
                <a:solidFill>
                  <a:srgbClr val="FF3300"/>
                </a:solidFill>
                <a:cs typeface="Times New Roman" pitchFamily="18" charset="0"/>
              </a:rPr>
              <a:t>тетраэдром</a:t>
            </a:r>
            <a:r>
              <a:rPr lang="ru-RU" dirty="0">
                <a:cs typeface="Times New Roman" pitchFamily="18" charset="0"/>
              </a:rPr>
              <a:t>, что в переводе с греческого языка означает четырехгранник.</a:t>
            </a:r>
            <a:endParaRPr lang="ru-RU" dirty="0"/>
          </a:p>
        </p:txBody>
      </p:sp>
      <p:pic>
        <p:nvPicPr>
          <p:cNvPr id="57352" name="Picture 1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86800" cy="43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485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1027"/>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t>	На </a:t>
            </a:r>
            <a:r>
              <a:rPr lang="ru-RU" sz="2800" dirty="0"/>
              <a:t>клетчатой бумаге изобразите тетраэдр, аналогично показанному на рисунке.</a:t>
            </a:r>
          </a:p>
        </p:txBody>
      </p:sp>
      <p:pic>
        <p:nvPicPr>
          <p:cNvPr id="10035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959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0"/>
            <a:ext cx="7772400" cy="457200"/>
          </a:xfrm>
        </p:spPr>
        <p:txBody>
          <a:bodyPr/>
          <a:lstStyle/>
          <a:p>
            <a:r>
              <a:rPr lang="ru-RU" sz="2800">
                <a:solidFill>
                  <a:srgbClr val="FF3300"/>
                </a:solidFill>
              </a:rPr>
              <a:t>КУБ (ГЕКСАЭДР)</a:t>
            </a:r>
          </a:p>
        </p:txBody>
      </p:sp>
      <p:sp>
        <p:nvSpPr>
          <p:cNvPr id="102403" name="Text Box 3"/>
          <p:cNvSpPr txBox="1">
            <a:spLocks noChangeArrowheads="1"/>
          </p:cNvSpPr>
          <p:nvPr/>
        </p:nvSpPr>
        <p:spPr bwMode="auto">
          <a:xfrm>
            <a:off x="152400" y="457200"/>
            <a:ext cx="899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sz="2800" dirty="0" smtClean="0">
                <a:cs typeface="Times New Roman" pitchFamily="18" charset="0"/>
              </a:rPr>
              <a:t>Многогранник</a:t>
            </a:r>
            <a:r>
              <a:rPr lang="ru-RU" sz="2800" dirty="0">
                <a:cs typeface="Times New Roman" pitchFamily="18" charset="0"/>
              </a:rPr>
              <a:t>, гранями которого являются </a:t>
            </a:r>
            <a:r>
              <a:rPr lang="ru-RU" sz="2800" dirty="0"/>
              <a:t>квадраты</a:t>
            </a:r>
            <a:r>
              <a:rPr lang="ru-RU" sz="2800" dirty="0">
                <a:cs typeface="Times New Roman" pitchFamily="18" charset="0"/>
              </a:rPr>
              <a:t> и в каждой вершине сходится три грани называется</a:t>
            </a:r>
            <a:r>
              <a:rPr lang="ru-RU" sz="2800" dirty="0">
                <a:solidFill>
                  <a:schemeClr val="accent1"/>
                </a:solidFill>
                <a:cs typeface="Times New Roman" pitchFamily="18" charset="0"/>
              </a:rPr>
              <a:t> </a:t>
            </a:r>
            <a:r>
              <a:rPr lang="ru-RU" sz="2800" dirty="0">
                <a:solidFill>
                  <a:srgbClr val="FF3300"/>
                </a:solidFill>
              </a:rPr>
              <a:t>кубом или гексаэдром</a:t>
            </a:r>
            <a:r>
              <a:rPr lang="ru-RU" sz="2800" dirty="0">
                <a:solidFill>
                  <a:srgbClr val="FF3300"/>
                </a:solidFill>
                <a:cs typeface="Times New Roman" pitchFamily="18" charset="0"/>
              </a:rPr>
              <a:t>.</a:t>
            </a:r>
          </a:p>
        </p:txBody>
      </p:sp>
      <p:pic>
        <p:nvPicPr>
          <p:cNvPr id="102404" name="Picture 4" descr="C:\Documents and Settings\Администратор\Мои документы\PICTURE\Maple\ПравМног\Cub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0763"/>
            <a:ext cx="914400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283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t>	На </a:t>
            </a:r>
            <a:r>
              <a:rPr lang="ru-RU" sz="2800" dirty="0"/>
              <a:t>клетчатой бумаге изобразите куб, аналогично показанному на рисунке.</a:t>
            </a:r>
          </a:p>
        </p:txBody>
      </p:sp>
      <p:pic>
        <p:nvPicPr>
          <p:cNvPr id="103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61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0"/>
            <a:ext cx="7772400" cy="457200"/>
          </a:xfrm>
        </p:spPr>
        <p:txBody>
          <a:bodyPr/>
          <a:lstStyle/>
          <a:p>
            <a:r>
              <a:rPr lang="ru-RU" sz="2800">
                <a:solidFill>
                  <a:srgbClr val="FF3300"/>
                </a:solidFill>
              </a:rPr>
              <a:t>ОКТАЭДР</a:t>
            </a:r>
          </a:p>
        </p:txBody>
      </p:sp>
      <p:sp>
        <p:nvSpPr>
          <p:cNvPr id="40963" name="Text Box 3"/>
          <p:cNvSpPr txBox="1">
            <a:spLocks noChangeArrowheads="1"/>
          </p:cNvSpPr>
          <p:nvPr/>
        </p:nvSpPr>
        <p:spPr bwMode="auto">
          <a:xfrm>
            <a:off x="152400" y="457200"/>
            <a:ext cx="8839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sz="2800" dirty="0" smtClean="0">
                <a:cs typeface="Times New Roman" pitchFamily="18" charset="0"/>
              </a:rPr>
              <a:t>Многогранник</a:t>
            </a:r>
            <a:r>
              <a:rPr lang="ru-RU" sz="2800" dirty="0">
                <a:cs typeface="Times New Roman" pitchFamily="18" charset="0"/>
              </a:rPr>
              <a:t>, гранями которого являются правильные треугольники и в каждой вершине сходится четыре грани</a:t>
            </a:r>
            <a:r>
              <a:rPr lang="ru-RU" sz="2800" dirty="0"/>
              <a:t> </a:t>
            </a:r>
            <a:r>
              <a:rPr lang="ru-RU" sz="2800" dirty="0">
                <a:cs typeface="Times New Roman" pitchFamily="18" charset="0"/>
              </a:rPr>
              <a:t>называется</a:t>
            </a:r>
            <a:r>
              <a:rPr lang="ru-RU" sz="2800" dirty="0">
                <a:solidFill>
                  <a:schemeClr val="accent1"/>
                </a:solidFill>
                <a:cs typeface="Times New Roman" pitchFamily="18" charset="0"/>
              </a:rPr>
              <a:t> </a:t>
            </a:r>
            <a:r>
              <a:rPr lang="ru-RU" sz="2800" dirty="0">
                <a:solidFill>
                  <a:srgbClr val="FF3300"/>
                </a:solidFill>
                <a:cs typeface="Times New Roman" pitchFamily="18" charset="0"/>
              </a:rPr>
              <a:t>октаэдром.</a:t>
            </a:r>
          </a:p>
        </p:txBody>
      </p:sp>
      <p:pic>
        <p:nvPicPr>
          <p:cNvPr id="40971" name="Picture 11" descr="C:\Documents and Settings\Администратор\Мои документы\PICTURE\Maple\ПравМног\Oc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437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703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1027"/>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t>	На </a:t>
            </a:r>
            <a:r>
              <a:rPr lang="ru-RU" sz="2800" dirty="0"/>
              <a:t>клетчатой бумаге изобразите октаэдр, аналогично показанному на рисунке.</a:t>
            </a:r>
          </a:p>
        </p:txBody>
      </p:sp>
      <p:pic>
        <p:nvPicPr>
          <p:cNvPr id="10547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006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457200"/>
          </a:xfrm>
        </p:spPr>
        <p:txBody>
          <a:bodyPr/>
          <a:lstStyle/>
          <a:p>
            <a:r>
              <a:rPr lang="ru-RU" sz="2800">
                <a:solidFill>
                  <a:srgbClr val="FF3300"/>
                </a:solidFill>
              </a:rPr>
              <a:t>ИКОСАЭДР</a:t>
            </a:r>
          </a:p>
        </p:txBody>
      </p:sp>
      <p:sp>
        <p:nvSpPr>
          <p:cNvPr id="58375" name="Text Box 7"/>
          <p:cNvSpPr txBox="1">
            <a:spLocks noChangeArrowheads="1"/>
          </p:cNvSpPr>
          <p:nvPr/>
        </p:nvSpPr>
        <p:spPr bwMode="auto">
          <a:xfrm>
            <a:off x="152400" y="533400"/>
            <a:ext cx="8839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sz="2800" dirty="0" smtClean="0">
                <a:cs typeface="Times New Roman" pitchFamily="18" charset="0"/>
              </a:rPr>
              <a:t>Многогранник</a:t>
            </a:r>
            <a:r>
              <a:rPr lang="ru-RU" sz="2800" dirty="0">
                <a:cs typeface="Times New Roman" pitchFamily="18" charset="0"/>
              </a:rPr>
              <a:t>, в каждой вершине которого сходится пять правильных треугольников называется</a:t>
            </a:r>
            <a:r>
              <a:rPr lang="ru-RU" sz="2800" dirty="0">
                <a:solidFill>
                  <a:schemeClr val="accent1"/>
                </a:solidFill>
                <a:cs typeface="Times New Roman" pitchFamily="18" charset="0"/>
              </a:rPr>
              <a:t> </a:t>
            </a:r>
            <a:r>
              <a:rPr lang="ru-RU" sz="2800" dirty="0">
                <a:solidFill>
                  <a:srgbClr val="FF3300"/>
                </a:solidFill>
                <a:cs typeface="Times New Roman" pitchFamily="18" charset="0"/>
              </a:rPr>
              <a:t>икосаэдром.</a:t>
            </a:r>
          </a:p>
        </p:txBody>
      </p:sp>
      <p:pic>
        <p:nvPicPr>
          <p:cNvPr id="58377" name="Picture 9" descr="C:\Documents and Settings\Администратор\Мои документы\PICTURE\Maple\ПравМног\Ico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41538"/>
            <a:ext cx="8610600" cy="471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58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11663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Методические рекомендации</a:t>
            </a:r>
            <a:endParaRPr lang="ru-RU" sz="1800" dirty="0"/>
          </a:p>
        </p:txBody>
      </p:sp>
      <p:pic>
        <p:nvPicPr>
          <p:cNvPr id="5" name="Рисунок 4" descr="Geom_Metod_7_Obl.png"/>
          <p:cNvPicPr>
            <a:picLocks noChangeAspect="1"/>
          </p:cNvPicPr>
          <p:nvPr/>
        </p:nvPicPr>
        <p:blipFill>
          <a:blip r:embed="rId2" cstate="print"/>
          <a:stretch>
            <a:fillRect/>
          </a:stretch>
        </p:blipFill>
        <p:spPr>
          <a:xfrm>
            <a:off x="1043608" y="836712"/>
            <a:ext cx="1796456" cy="2700000"/>
          </a:xfrm>
          <a:prstGeom prst="rect">
            <a:avLst/>
          </a:prstGeom>
        </p:spPr>
      </p:pic>
      <p:pic>
        <p:nvPicPr>
          <p:cNvPr id="6" name="Рисунок 5" descr="Geom_Metod_8_Obl.png"/>
          <p:cNvPicPr>
            <a:picLocks noChangeAspect="1"/>
          </p:cNvPicPr>
          <p:nvPr/>
        </p:nvPicPr>
        <p:blipFill>
          <a:blip r:embed="rId3" cstate="print"/>
          <a:stretch>
            <a:fillRect/>
          </a:stretch>
        </p:blipFill>
        <p:spPr>
          <a:xfrm>
            <a:off x="3635896" y="764704"/>
            <a:ext cx="1783700" cy="2700000"/>
          </a:xfrm>
          <a:prstGeom prst="rect">
            <a:avLst/>
          </a:prstGeom>
        </p:spPr>
      </p:pic>
      <p:pic>
        <p:nvPicPr>
          <p:cNvPr id="7" name="Рисунок 6" descr="Geom_Metod_9_Obl.png"/>
          <p:cNvPicPr>
            <a:picLocks noChangeAspect="1"/>
          </p:cNvPicPr>
          <p:nvPr/>
        </p:nvPicPr>
        <p:blipFill>
          <a:blip r:embed="rId4" cstate="print"/>
          <a:stretch>
            <a:fillRect/>
          </a:stretch>
        </p:blipFill>
        <p:spPr>
          <a:xfrm>
            <a:off x="6228186" y="764704"/>
            <a:ext cx="1796456" cy="2700000"/>
          </a:xfrm>
          <a:prstGeom prst="rect">
            <a:avLst/>
          </a:prstGeom>
        </p:spPr>
      </p:pic>
      <p:pic>
        <p:nvPicPr>
          <p:cNvPr id="8" name="Рисунок 7" descr="Geom_Metod_10_Obl.png"/>
          <p:cNvPicPr>
            <a:picLocks noChangeAspect="1"/>
          </p:cNvPicPr>
          <p:nvPr/>
        </p:nvPicPr>
        <p:blipFill>
          <a:blip r:embed="rId5" cstate="print"/>
          <a:stretch>
            <a:fillRect/>
          </a:stretch>
        </p:blipFill>
        <p:spPr>
          <a:xfrm>
            <a:off x="1043608" y="3717032"/>
            <a:ext cx="1783700" cy="2700000"/>
          </a:xfrm>
          <a:prstGeom prst="rect">
            <a:avLst/>
          </a:prstGeom>
        </p:spPr>
      </p:pic>
      <p:pic>
        <p:nvPicPr>
          <p:cNvPr id="9" name="Рисунок 8" descr="Geom_Metod_11_Obl.png"/>
          <p:cNvPicPr>
            <a:picLocks noChangeAspect="1"/>
          </p:cNvPicPr>
          <p:nvPr/>
        </p:nvPicPr>
        <p:blipFill>
          <a:blip r:embed="rId6" cstate="print"/>
          <a:stretch>
            <a:fillRect/>
          </a:stretch>
        </p:blipFill>
        <p:spPr>
          <a:xfrm>
            <a:off x="3635896" y="3717032"/>
            <a:ext cx="1821968" cy="2700000"/>
          </a:xfrm>
          <a:prstGeom prst="rect">
            <a:avLst/>
          </a:prstGeom>
        </p:spPr>
      </p:pic>
      <p:pic>
        <p:nvPicPr>
          <p:cNvPr id="10" name="Рисунок 9" descr="Matem_10-11_Metod_Obl.png"/>
          <p:cNvPicPr>
            <a:picLocks noChangeAspect="1"/>
          </p:cNvPicPr>
          <p:nvPr/>
        </p:nvPicPr>
        <p:blipFill>
          <a:blip r:embed="rId7" cstate="print"/>
          <a:stretch>
            <a:fillRect/>
          </a:stretch>
        </p:blipFill>
        <p:spPr>
          <a:xfrm>
            <a:off x="6228184" y="3717032"/>
            <a:ext cx="1796459" cy="2700000"/>
          </a:xfrm>
          <a:prstGeom prst="rect">
            <a:avLst/>
          </a:prstGeom>
        </p:spPr>
      </p:pic>
    </p:spTree>
    <p:extLst>
      <p:ext uri="{BB962C8B-B14F-4D97-AF65-F5344CB8AC3E}">
        <p14:creationId xmlns:p14="http://schemas.microsoft.com/office/powerpoint/2010/main" val="27251924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t>	На </a:t>
            </a:r>
            <a:r>
              <a:rPr lang="ru-RU" sz="2800" dirty="0"/>
              <a:t>клетчатой бумаге изобразите икосаэдр, аналогично показанному на рисунке.</a:t>
            </a:r>
          </a:p>
        </p:txBody>
      </p:sp>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191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0"/>
            <a:ext cx="7772400" cy="457200"/>
          </a:xfrm>
        </p:spPr>
        <p:txBody>
          <a:bodyPr/>
          <a:lstStyle/>
          <a:p>
            <a:r>
              <a:rPr lang="ru-RU" sz="2800">
                <a:solidFill>
                  <a:srgbClr val="FF3300"/>
                </a:solidFill>
              </a:rPr>
              <a:t>ДОДЕКАЭДР</a:t>
            </a:r>
          </a:p>
        </p:txBody>
      </p:sp>
      <p:sp>
        <p:nvSpPr>
          <p:cNvPr id="43011" name="Text Box 3"/>
          <p:cNvSpPr txBox="1">
            <a:spLocks noChangeArrowheads="1"/>
          </p:cNvSpPr>
          <p:nvPr/>
        </p:nvSpPr>
        <p:spPr bwMode="auto">
          <a:xfrm>
            <a:off x="152400" y="457200"/>
            <a:ext cx="899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a:t>
            </a:r>
            <a:r>
              <a:rPr lang="ru-RU" sz="2800" dirty="0" smtClean="0">
                <a:cs typeface="Times New Roman" pitchFamily="18" charset="0"/>
              </a:rPr>
              <a:t>Многогранник</a:t>
            </a:r>
            <a:r>
              <a:rPr lang="ru-RU" sz="2800" dirty="0">
                <a:cs typeface="Times New Roman" pitchFamily="18" charset="0"/>
              </a:rPr>
              <a:t>, гранями которого являются правильные пятиугольники и в каждой вершине сходится три грани называется</a:t>
            </a:r>
            <a:r>
              <a:rPr lang="ru-RU" sz="2800" dirty="0">
                <a:solidFill>
                  <a:schemeClr val="accent1"/>
                </a:solidFill>
                <a:cs typeface="Times New Roman" pitchFamily="18" charset="0"/>
              </a:rPr>
              <a:t> </a:t>
            </a:r>
            <a:r>
              <a:rPr lang="ru-RU" sz="2800" dirty="0">
                <a:solidFill>
                  <a:srgbClr val="FF3300"/>
                </a:solidFill>
                <a:cs typeface="Times New Roman" pitchFamily="18" charset="0"/>
              </a:rPr>
              <a:t>додекаэдром.</a:t>
            </a:r>
          </a:p>
        </p:txBody>
      </p:sp>
      <p:pic>
        <p:nvPicPr>
          <p:cNvPr id="43016" name="Picture 8" descr="C:\Documents and Settings\Администратор\Мои документы\PICTURE\Maple\ПравМног\Do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8025"/>
            <a:ext cx="9144000" cy="464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77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150796" y="187794"/>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t>	На </a:t>
            </a:r>
            <a:r>
              <a:rPr lang="ru-RU" sz="2800" dirty="0"/>
              <a:t>клетчатой бумаге изобразите додекаэдр, аналогично показанному на рисунке.</a:t>
            </a:r>
          </a:p>
        </p:txBody>
      </p:sp>
      <p:pic>
        <p:nvPicPr>
          <p:cNvPr id="109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40768"/>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925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188640"/>
            <a:ext cx="88392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t>	Сколько </a:t>
            </a:r>
            <a:r>
              <a:rPr lang="ru-RU" dirty="0"/>
              <a:t>вершин (В), ребер (Р) и граней (Г) имеют:</a:t>
            </a:r>
          </a:p>
          <a:p>
            <a:pPr algn="just">
              <a:spcBef>
                <a:spcPct val="50000"/>
              </a:spcBef>
            </a:pPr>
            <a:r>
              <a:rPr lang="ru-RU" dirty="0"/>
              <a:t>а) тетраэдр;</a:t>
            </a:r>
          </a:p>
          <a:p>
            <a:pPr algn="just">
              <a:spcBef>
                <a:spcPct val="50000"/>
              </a:spcBef>
            </a:pPr>
            <a:r>
              <a:rPr lang="ru-RU" dirty="0"/>
              <a:t>б) куб;</a:t>
            </a:r>
          </a:p>
          <a:p>
            <a:pPr algn="just">
              <a:spcBef>
                <a:spcPct val="50000"/>
              </a:spcBef>
            </a:pPr>
            <a:r>
              <a:rPr lang="ru-RU" dirty="0"/>
              <a:t>в) октаэдр;</a:t>
            </a:r>
          </a:p>
          <a:p>
            <a:pPr algn="just">
              <a:spcBef>
                <a:spcPct val="50000"/>
              </a:spcBef>
            </a:pPr>
            <a:r>
              <a:rPr lang="ru-RU" dirty="0"/>
              <a:t>г) икосаэдр;</a:t>
            </a:r>
          </a:p>
          <a:p>
            <a:pPr algn="just">
              <a:spcBef>
                <a:spcPct val="50000"/>
              </a:spcBef>
            </a:pPr>
            <a:r>
              <a:rPr lang="ru-RU" dirty="0"/>
              <a:t>д) додекаэдр?</a:t>
            </a:r>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908720"/>
            <a:ext cx="5067640" cy="37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8833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0" y="65294"/>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Почему </a:t>
            </a:r>
            <a:r>
              <a:rPr lang="ru-RU" sz="2800" dirty="0">
                <a:cs typeface="Times New Roman" pitchFamily="18" charset="0"/>
              </a:rPr>
              <a:t>гранями правильного многогранника не могут быть правильные шестиугольники?</a:t>
            </a:r>
          </a:p>
        </p:txBody>
      </p:sp>
      <p:sp>
        <p:nvSpPr>
          <p:cNvPr id="6" name="Text Box 3"/>
          <p:cNvSpPr txBox="1">
            <a:spLocks noChangeArrowheads="1"/>
          </p:cNvSpPr>
          <p:nvPr/>
        </p:nvSpPr>
        <p:spPr bwMode="auto">
          <a:xfrm>
            <a:off x="0" y="1011444"/>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Представьте </a:t>
            </a:r>
            <a:r>
              <a:rPr lang="ru-RU" sz="2800" dirty="0">
                <a:cs typeface="Times New Roman" pitchFamily="18" charset="0"/>
              </a:rPr>
              <a:t>многогранник - </a:t>
            </a:r>
            <a:r>
              <a:rPr lang="ru-RU" sz="2800" dirty="0" err="1">
                <a:cs typeface="Times New Roman" pitchFamily="18" charset="0"/>
              </a:rPr>
              <a:t>бипирамиду</a:t>
            </a:r>
            <a:r>
              <a:rPr lang="ru-RU" sz="2800" dirty="0">
                <a:cs typeface="Times New Roman" pitchFamily="18" charset="0"/>
              </a:rPr>
              <a:t>, сложенную из двух  равных </a:t>
            </a:r>
            <a:r>
              <a:rPr lang="ru-RU" sz="2800" dirty="0"/>
              <a:t>правильных </a:t>
            </a:r>
            <a:r>
              <a:rPr lang="ru-RU" sz="2800" dirty="0">
                <a:cs typeface="Times New Roman" pitchFamily="18" charset="0"/>
              </a:rPr>
              <a:t>тетраэдров совмещением каких-нибудь их граней. Будет ли он правильным многогранником? </a:t>
            </a:r>
          </a:p>
        </p:txBody>
      </p:sp>
      <p:graphicFrame>
        <p:nvGraphicFramePr>
          <p:cNvPr id="7" name="Object 5"/>
          <p:cNvGraphicFramePr>
            <a:graphicFrameLocks noChangeAspect="1"/>
          </p:cNvGraphicFramePr>
          <p:nvPr>
            <p:extLst>
              <p:ext uri="{D42A27DB-BD31-4B8C-83A1-F6EECF244321}">
                <p14:modId xmlns:p14="http://schemas.microsoft.com/office/powerpoint/2010/main" val="3916131048"/>
              </p:ext>
            </p:extLst>
          </p:nvPr>
        </p:nvGraphicFramePr>
        <p:xfrm>
          <a:off x="1187624" y="2811669"/>
          <a:ext cx="2448272" cy="2670122"/>
        </p:xfrm>
        <a:graphic>
          <a:graphicData uri="http://schemas.openxmlformats.org/presentationml/2006/ole">
            <mc:AlternateContent xmlns:mc="http://schemas.openxmlformats.org/markup-compatibility/2006">
              <mc:Choice xmlns:v="urn:schemas-microsoft-com:vml" Requires="v">
                <p:oleObj spid="_x0000_s1108" name="Точечный рисунок" r:id="rId4" imgW="2943636" imgH="3209524" progId="Paint.Picture">
                  <p:embed/>
                </p:oleObj>
              </mc:Choice>
              <mc:Fallback>
                <p:oleObj name="Точечный рисунок" r:id="rId4" imgW="2943636" imgH="32095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2811669"/>
                        <a:ext cx="2448272" cy="2670122"/>
                      </a:xfrm>
                      <a:prstGeom prst="rect">
                        <a:avLst/>
                      </a:prstGeom>
                      <a:noFill/>
                      <a:ln>
                        <a:noFill/>
                      </a:ln>
                      <a:effectLst/>
                    </p:spPr>
                  </p:pic>
                </p:oleObj>
              </mc:Fallback>
            </mc:AlternateContent>
          </a:graphicData>
        </a:graphic>
      </p:graphicFrame>
      <p:sp>
        <p:nvSpPr>
          <p:cNvPr id="9" name="Text Box 3"/>
          <p:cNvSpPr txBox="1">
            <a:spLocks noChangeArrowheads="1"/>
          </p:cNvSpPr>
          <p:nvPr/>
        </p:nvSpPr>
        <p:spPr bwMode="auto">
          <a:xfrm>
            <a:off x="7924" y="5517232"/>
            <a:ext cx="9136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Является </a:t>
            </a:r>
            <a:r>
              <a:rPr lang="ru-RU" sz="2800" dirty="0">
                <a:cs typeface="Times New Roman" pitchFamily="18" charset="0"/>
              </a:rPr>
              <a:t>ли пространственный крест правильным многогранником? </a:t>
            </a:r>
          </a:p>
        </p:txBody>
      </p:sp>
      <p:graphicFrame>
        <p:nvGraphicFramePr>
          <p:cNvPr id="10" name="Object 8"/>
          <p:cNvGraphicFramePr>
            <a:graphicFrameLocks noChangeAspect="1"/>
          </p:cNvGraphicFramePr>
          <p:nvPr>
            <p:extLst>
              <p:ext uri="{D42A27DB-BD31-4B8C-83A1-F6EECF244321}">
                <p14:modId xmlns:p14="http://schemas.microsoft.com/office/powerpoint/2010/main" val="3879422919"/>
              </p:ext>
            </p:extLst>
          </p:nvPr>
        </p:nvGraphicFramePr>
        <p:xfrm>
          <a:off x="4788024" y="2636912"/>
          <a:ext cx="3084036" cy="2736205"/>
        </p:xfrm>
        <a:graphic>
          <a:graphicData uri="http://schemas.openxmlformats.org/presentationml/2006/ole">
            <mc:AlternateContent xmlns:mc="http://schemas.openxmlformats.org/markup-compatibility/2006">
              <mc:Choice xmlns:v="urn:schemas-microsoft-com:vml" Requires="v">
                <p:oleObj spid="_x0000_s1109" name="Точечный рисунок" r:id="rId6" imgW="3296110" imgH="2924583" progId="Paint.Picture">
                  <p:embed/>
                </p:oleObj>
              </mc:Choice>
              <mc:Fallback>
                <p:oleObj name="Точечный рисунок" r:id="rId6" imgW="3296110" imgH="2924583"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2636912"/>
                        <a:ext cx="3084036" cy="273620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021176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0" y="332656"/>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Вершинами </a:t>
            </a:r>
            <a:r>
              <a:rPr lang="ru-RU" sz="2800" dirty="0"/>
              <a:t>какого многогранника являются центры граней куба?</a:t>
            </a:r>
          </a:p>
        </p:txBody>
      </p:sp>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844824"/>
            <a:ext cx="4061333"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3221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a:t>
            </a:r>
            <a:r>
              <a:rPr lang="ru-RU" sz="2800" dirty="0" smtClean="0">
                <a:solidFill>
                  <a:srgbClr val="FF0000"/>
                </a:solidFill>
              </a:rPr>
              <a:t>Ответ: </a:t>
            </a:r>
            <a:r>
              <a:rPr lang="ru-RU" sz="2800" dirty="0" smtClean="0"/>
              <a:t>октаэдра.</a:t>
            </a:r>
            <a:endParaRPr lang="ru-RU" sz="2800" dirty="0"/>
          </a:p>
        </p:txBody>
      </p:sp>
      <p:sp>
        <p:nvSpPr>
          <p:cNvPr id="9" name="Text Box 2051"/>
          <p:cNvSpPr txBox="1">
            <a:spLocks noChangeArrowheads="1"/>
          </p:cNvSpPr>
          <p:nvPr/>
        </p:nvSpPr>
        <p:spPr bwMode="auto">
          <a:xfrm>
            <a:off x="-10627" y="3140968"/>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t>	Вершинами </a:t>
            </a:r>
            <a:r>
              <a:rPr lang="ru-RU" sz="2800" dirty="0"/>
              <a:t>какого многогранника являются центры граней октаэдра?</a:t>
            </a:r>
          </a:p>
        </p:txBody>
      </p:sp>
      <p:pic>
        <p:nvPicPr>
          <p:cNvPr id="10" name="Picture 2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087117"/>
            <a:ext cx="3123916" cy="254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692696"/>
            <a:ext cx="298814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4860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a:t>
            </a:r>
            <a:r>
              <a:rPr lang="ru-RU" sz="2800" dirty="0" smtClean="0">
                <a:solidFill>
                  <a:srgbClr val="FF0000"/>
                </a:solidFill>
              </a:rPr>
              <a:t>Ответ:</a:t>
            </a:r>
            <a:r>
              <a:rPr lang="ru-RU" sz="2800" dirty="0" smtClean="0"/>
              <a:t> куба.</a:t>
            </a:r>
            <a:endParaRPr lang="ru-RU" sz="2800" dirty="0"/>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766" y="261610"/>
            <a:ext cx="2903147" cy="237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19251" y="2729853"/>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Вершинами </a:t>
            </a:r>
            <a:r>
              <a:rPr lang="ru-RU" sz="2800" dirty="0"/>
              <a:t>какого многогранника являются центры граней тетраэдра?</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365" y="3676004"/>
            <a:ext cx="2952328" cy="240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4731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56949" y="2945879"/>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t>	Вершинами </a:t>
            </a:r>
            <a:r>
              <a:rPr lang="ru-RU" sz="2800" dirty="0"/>
              <a:t>какого многогранника являются середины ребер тетраэдра?</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184" y="4005064"/>
            <a:ext cx="2877231" cy="234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a:t>
            </a:r>
            <a:r>
              <a:rPr lang="ru-RU" sz="2800" dirty="0" smtClean="0">
                <a:solidFill>
                  <a:srgbClr val="FF0000"/>
                </a:solidFill>
              </a:rPr>
              <a:t>Ответ:</a:t>
            </a:r>
            <a:r>
              <a:rPr lang="ru-RU" sz="2800" dirty="0" smtClean="0"/>
              <a:t> тетраэдра.</a:t>
            </a:r>
            <a:endParaRPr lang="ru-RU" sz="2800" dirty="0"/>
          </a:p>
        </p:txBody>
      </p:sp>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590522"/>
            <a:ext cx="2826893" cy="23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0026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a:t>
            </a:r>
            <a:r>
              <a:rPr lang="ru-RU" sz="2800" dirty="0" smtClean="0">
                <a:solidFill>
                  <a:srgbClr val="FF0000"/>
                </a:solidFill>
              </a:rPr>
              <a:t>Ответ:</a:t>
            </a:r>
            <a:r>
              <a:rPr lang="ru-RU" sz="2800" dirty="0" smtClean="0"/>
              <a:t> октаэдра.</a:t>
            </a:r>
            <a:endParaRPr lang="ru-RU" sz="28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184" y="620688"/>
            <a:ext cx="2616291"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0" y="3023128"/>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Вершинами </a:t>
            </a:r>
            <a:r>
              <a:rPr lang="ru-RU" sz="2800" dirty="0"/>
              <a:t>какого многогранника являются центры граней икосаэдра?</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799" y="4221088"/>
            <a:ext cx="3120752" cy="254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402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026"/>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Рабочие тетради для </a:t>
            </a:r>
            <a:r>
              <a:rPr lang="ru-RU" dirty="0" smtClean="0"/>
              <a:t>7–9 </a:t>
            </a:r>
            <a:r>
              <a:rPr lang="ru-RU" dirty="0"/>
              <a:t>и </a:t>
            </a:r>
            <a:r>
              <a:rPr lang="ru-RU" dirty="0" smtClean="0"/>
              <a:t>10–11 </a:t>
            </a:r>
            <a:r>
              <a:rPr lang="ru-RU" dirty="0"/>
              <a:t>классов</a:t>
            </a:r>
            <a:endParaRPr lang="ru-RU" sz="1800" dirty="0"/>
          </a:p>
        </p:txBody>
      </p:sp>
      <p:graphicFrame>
        <p:nvGraphicFramePr>
          <p:cNvPr id="57348" name="Object 1028"/>
          <p:cNvGraphicFramePr>
            <a:graphicFrameLocks noChangeAspect="1"/>
          </p:cNvGraphicFramePr>
          <p:nvPr/>
        </p:nvGraphicFramePr>
        <p:xfrm>
          <a:off x="2438400" y="3733800"/>
          <a:ext cx="4419600" cy="2922588"/>
        </p:xfrm>
        <a:graphic>
          <a:graphicData uri="http://schemas.openxmlformats.org/presentationml/2006/ole">
            <mc:AlternateContent xmlns:mc="http://schemas.openxmlformats.org/markup-compatibility/2006">
              <mc:Choice xmlns:v="urn:schemas-microsoft-com:vml" Requires="v">
                <p:oleObj spid="_x0000_s32786" name="Точечный рисунок" r:id="rId3" imgW="4105848" imgH="2715004" progId="PBrush">
                  <p:embed/>
                </p:oleObj>
              </mc:Choice>
              <mc:Fallback>
                <p:oleObj name="Точечный рисунок" r:id="rId3" imgW="4105848" imgH="271500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733800"/>
                        <a:ext cx="4419600" cy="292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49" name="Object 1029"/>
          <p:cNvGraphicFramePr>
            <a:graphicFrameLocks noChangeAspect="1"/>
          </p:cNvGraphicFramePr>
          <p:nvPr/>
        </p:nvGraphicFramePr>
        <p:xfrm>
          <a:off x="152400" y="838200"/>
          <a:ext cx="2312988" cy="2708275"/>
        </p:xfrm>
        <a:graphic>
          <a:graphicData uri="http://schemas.openxmlformats.org/presentationml/2006/ole">
            <mc:AlternateContent xmlns:mc="http://schemas.openxmlformats.org/markup-compatibility/2006">
              <mc:Choice xmlns:v="urn:schemas-microsoft-com:vml" Requires="v">
                <p:oleObj spid="_x0000_s32787" name="Точечный рисунок" r:id="rId5" imgW="2114845" imgH="2476190" progId="PBrush">
                  <p:embed/>
                </p:oleObj>
              </mc:Choice>
              <mc:Fallback>
                <p:oleObj name="Точечный рисунок" r:id="rId5" imgW="2114845" imgH="2476190"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38200"/>
                        <a:ext cx="2312988"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350" name="Picture 1030" descr="C:\Documents and Settings\Администратор\Мои документы\PICTURE\jpg\Тетрадь8а.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1031" descr="C:\Documents and Settings\Администратор\Мои документы\PICTURE\jpg\Тетрадь8б.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5" name="Picture 1035" descr="C:\Documents and Settings\Администратор\Мои документы\PICTURE\jpg\Тетрадь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838200"/>
            <a:ext cx="2020888"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2621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0" y="3068960"/>
            <a:ext cx="9017659"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Вершинами </a:t>
            </a:r>
            <a:r>
              <a:rPr lang="ru-RU" sz="2800" dirty="0"/>
              <a:t>какого многогранника являются центры граней додекаэдра?</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341" y="4109051"/>
            <a:ext cx="3082819" cy="251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a:t>
            </a:r>
            <a:r>
              <a:rPr lang="ru-RU" sz="2800" dirty="0" smtClean="0">
                <a:solidFill>
                  <a:srgbClr val="FF0000"/>
                </a:solidFill>
              </a:rPr>
              <a:t>Ответ:</a:t>
            </a:r>
            <a:r>
              <a:rPr lang="ru-RU" sz="2800" dirty="0" smtClean="0"/>
              <a:t> додекаэдра.</a:t>
            </a:r>
            <a:endParaRPr lang="ru-RU" sz="2800" dirty="0"/>
          </a:p>
        </p:txBody>
      </p:sp>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620688"/>
            <a:ext cx="281254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1216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12489"/>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a:t>
            </a:r>
            <a:r>
              <a:rPr lang="ru-RU" sz="2800" dirty="0" smtClean="0">
                <a:solidFill>
                  <a:srgbClr val="FF0000"/>
                </a:solidFill>
              </a:rPr>
              <a:t>Ответ:</a:t>
            </a:r>
            <a:r>
              <a:rPr lang="ru-RU" sz="2800" dirty="0" smtClean="0"/>
              <a:t> икосаэдра.</a:t>
            </a:r>
            <a:endParaRPr lang="ru-RU" sz="2800"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022" y="635583"/>
            <a:ext cx="2712985" cy="221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0" y="3088814"/>
            <a:ext cx="90584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000" dirty="0" smtClean="0"/>
              <a:t>	</a:t>
            </a:r>
            <a:r>
              <a:rPr lang="ru-RU" sz="2000" dirty="0" smtClean="0"/>
              <a:t>(*) Куб повернут вокруг диагонали на угол 60</a:t>
            </a:r>
            <a:r>
              <a:rPr lang="ru-RU" sz="2000" baseline="30000" dirty="0" smtClean="0"/>
              <a:t>о</a:t>
            </a:r>
            <a:r>
              <a:rPr lang="ru-RU" sz="2000" dirty="0" smtClean="0"/>
              <a:t>.</a:t>
            </a:r>
            <a:r>
              <a:rPr lang="ru-RU" sz="2000" dirty="0" smtClean="0">
                <a:cs typeface="Times New Roman" pitchFamily="18" charset="0"/>
              </a:rPr>
              <a:t> </a:t>
            </a:r>
            <a:r>
              <a:rPr lang="ru-RU" sz="2000" dirty="0" smtClean="0">
                <a:cs typeface="Times New Roman" pitchFamily="18" charset="0"/>
              </a:rPr>
              <a:t>Что является </a:t>
            </a:r>
            <a:r>
              <a:rPr lang="ru-RU" sz="2000" dirty="0" smtClean="0">
                <a:cs typeface="Times New Roman" pitchFamily="18" charset="0"/>
              </a:rPr>
              <a:t>общей частью исходного куба и повернутого? </a:t>
            </a:r>
            <a:endParaRPr lang="ru-RU" sz="2000" dirty="0">
              <a:cs typeface="Times New Roman" pitchFamily="18" charset="0"/>
            </a:endParaRPr>
          </a:p>
        </p:txBody>
      </p:sp>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353" y="3743002"/>
            <a:ext cx="2735804" cy="292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6342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5621" y="3212976"/>
            <a:ext cx="90740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000" dirty="0" smtClean="0"/>
              <a:t>	</a:t>
            </a:r>
            <a:r>
              <a:rPr lang="ru-RU" sz="2000" dirty="0"/>
              <a:t>(*) Куб повернут вокруг </a:t>
            </a:r>
            <a:r>
              <a:rPr lang="ru-RU" sz="2000" dirty="0" smtClean="0"/>
              <a:t>прямой, проходящей через середины противолежащих ребер, </a:t>
            </a:r>
            <a:r>
              <a:rPr lang="ru-RU" sz="2000" dirty="0"/>
              <a:t>на угол </a:t>
            </a:r>
            <a:r>
              <a:rPr lang="ru-RU" sz="2000" dirty="0" smtClean="0"/>
              <a:t>90</a:t>
            </a:r>
            <a:r>
              <a:rPr lang="ru-RU" sz="2000" baseline="30000" dirty="0" smtClean="0"/>
              <a:t>о</a:t>
            </a:r>
            <a:r>
              <a:rPr lang="ru-RU" sz="2000" dirty="0"/>
              <a:t>.</a:t>
            </a:r>
            <a:r>
              <a:rPr lang="ru-RU" sz="2000" dirty="0">
                <a:cs typeface="Times New Roman" pitchFamily="18" charset="0"/>
              </a:rPr>
              <a:t> Что является общей частью исходного куба и повернутого? </a:t>
            </a:r>
            <a:endParaRPr lang="ru-RU" sz="2000" dirty="0">
              <a:cs typeface="Times New Roman" pitchFamily="18"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4077072"/>
            <a:ext cx="2496685" cy="258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251" y="14296"/>
            <a:ext cx="8950956" cy="830997"/>
          </a:xfrm>
          <a:prstGeom prst="rect">
            <a:avLst/>
          </a:prstGeom>
          <a:noFill/>
        </p:spPr>
        <p:txBody>
          <a:bodyPr wrap="square" rtlCol="0">
            <a:spAutoFit/>
          </a:bodyPr>
          <a:lstStyle/>
          <a:p>
            <a:r>
              <a:rPr lang="ru-RU" dirty="0" smtClean="0">
                <a:solidFill>
                  <a:srgbClr val="FF0000"/>
                </a:solidFill>
              </a:rPr>
              <a:t>	Ответ</a:t>
            </a:r>
            <a:r>
              <a:rPr lang="ru-RU" dirty="0">
                <a:solidFill>
                  <a:srgbClr val="FF0000"/>
                </a:solidFill>
              </a:rPr>
              <a:t>. </a:t>
            </a:r>
            <a:r>
              <a:rPr lang="ru-RU" dirty="0"/>
              <a:t>Общей частью двух кубов</a:t>
            </a:r>
            <a:r>
              <a:rPr lang="ru-RU" dirty="0">
                <a:cs typeface="Times New Roman" pitchFamily="18" charset="0"/>
              </a:rPr>
              <a:t> на левом рисунке является правильная 6-угольная </a:t>
            </a:r>
            <a:r>
              <a:rPr lang="ru-RU" dirty="0" err="1">
                <a:cs typeface="Times New Roman" pitchFamily="18" charset="0"/>
              </a:rPr>
              <a:t>бипирамида</a:t>
            </a:r>
            <a:r>
              <a:rPr lang="ru-RU" dirty="0">
                <a:cs typeface="Times New Roman" pitchFamily="18" charset="0"/>
              </a:rPr>
              <a:t>.</a:t>
            </a:r>
            <a:endParaRPr lang="ru-RU" dirty="0"/>
          </a:p>
        </p:txBody>
      </p:sp>
      <p:pic>
        <p:nvPicPr>
          <p:cNvPr id="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7475" y="845292"/>
            <a:ext cx="2232248" cy="247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324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0425" y="1036766"/>
            <a:ext cx="2330750" cy="246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3"/>
          <p:cNvSpPr txBox="1">
            <a:spLocks noChangeArrowheads="1"/>
          </p:cNvSpPr>
          <p:nvPr/>
        </p:nvSpPr>
        <p:spPr bwMode="auto">
          <a:xfrm>
            <a:off x="0" y="-33830"/>
            <a:ext cx="90740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sz="2000" dirty="0" smtClean="0">
                <a:solidFill>
                  <a:srgbClr val="FF0000"/>
                </a:solidFill>
              </a:rPr>
              <a:t>	</a:t>
            </a:r>
            <a:r>
              <a:rPr lang="ru-RU" sz="2000" dirty="0" smtClean="0">
                <a:solidFill>
                  <a:srgbClr val="FF0000"/>
                </a:solidFill>
              </a:rPr>
              <a:t>Ответ. </a:t>
            </a:r>
            <a:r>
              <a:rPr lang="ru-RU" sz="2000" dirty="0" smtClean="0">
                <a:cs typeface="Times New Roman" pitchFamily="18" charset="0"/>
              </a:rPr>
              <a:t>Общей </a:t>
            </a:r>
            <a:r>
              <a:rPr lang="ru-RU" sz="2000" dirty="0" smtClean="0">
                <a:cs typeface="Times New Roman" pitchFamily="18" charset="0"/>
              </a:rPr>
              <a:t>частью </a:t>
            </a:r>
            <a:r>
              <a:rPr lang="ru-RU" sz="2000" dirty="0" smtClean="0">
                <a:cs typeface="Times New Roman" pitchFamily="18" charset="0"/>
              </a:rPr>
              <a:t>является </a:t>
            </a:r>
            <a:r>
              <a:rPr lang="ru-RU" sz="2000" dirty="0" smtClean="0">
                <a:cs typeface="Times New Roman" pitchFamily="18" charset="0"/>
              </a:rPr>
              <a:t>многогранник, составленный из двух правильных 4-угольных пирамид, поставленных на две противолежащие грани правильной 4-угольной призмы.</a:t>
            </a:r>
            <a:endParaRPr lang="ru-RU" sz="2000" dirty="0">
              <a:cs typeface="Times New Roman" pitchFamily="18" charset="0"/>
            </a:endParaRPr>
          </a:p>
        </p:txBody>
      </p:sp>
      <p:sp>
        <p:nvSpPr>
          <p:cNvPr id="10" name="Text Box 3"/>
          <p:cNvSpPr txBox="1">
            <a:spLocks noChangeArrowheads="1"/>
          </p:cNvSpPr>
          <p:nvPr/>
        </p:nvSpPr>
        <p:spPr bwMode="auto">
          <a:xfrm>
            <a:off x="9625" y="3573016"/>
            <a:ext cx="8991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000" dirty="0" smtClean="0"/>
              <a:t>	</a:t>
            </a:r>
            <a:r>
              <a:rPr lang="ru-RU" sz="2000" dirty="0"/>
              <a:t> </a:t>
            </a:r>
            <a:r>
              <a:rPr lang="ru-RU" sz="2000" dirty="0" smtClean="0"/>
              <a:t>Тетраэдр </a:t>
            </a:r>
            <a:r>
              <a:rPr lang="ru-RU" sz="2000" dirty="0"/>
              <a:t>повернут вокруг прямой, проходящей через середины противолежащих ребер, на угол 90</a:t>
            </a:r>
            <a:r>
              <a:rPr lang="ru-RU" sz="2000" baseline="30000" dirty="0"/>
              <a:t>о</a:t>
            </a:r>
            <a:r>
              <a:rPr lang="ru-RU" sz="2000" dirty="0"/>
              <a:t>.</a:t>
            </a:r>
            <a:r>
              <a:rPr lang="ru-RU" sz="2000" dirty="0">
                <a:cs typeface="Times New Roman" pitchFamily="18" charset="0"/>
              </a:rPr>
              <a:t> Что является общей частью исходного </a:t>
            </a:r>
            <a:r>
              <a:rPr lang="ru-RU" sz="2000" dirty="0" smtClean="0">
                <a:cs typeface="Times New Roman" pitchFamily="18" charset="0"/>
              </a:rPr>
              <a:t>тетраэдра и </a:t>
            </a:r>
            <a:r>
              <a:rPr lang="ru-RU" sz="2000" dirty="0">
                <a:cs typeface="Times New Roman" pitchFamily="18" charset="0"/>
              </a:rPr>
              <a:t>повернутого? </a:t>
            </a:r>
            <a:endParaRPr lang="ru-RU" sz="2000" dirty="0">
              <a:cs typeface="Times New Roman" pitchFamily="18"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473" y="4472864"/>
            <a:ext cx="2349133" cy="238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1441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0" y="3284984"/>
            <a:ext cx="899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000" dirty="0" smtClean="0"/>
              <a:t>	Сколько </a:t>
            </a:r>
            <a:r>
              <a:rPr lang="ru-RU" sz="2000" dirty="0"/>
              <a:t>тетраэдров изображено на рисунке</a:t>
            </a:r>
            <a:r>
              <a:rPr lang="ru-RU" sz="2000" dirty="0" smtClean="0">
                <a:cs typeface="Times New Roman" pitchFamily="18" charset="0"/>
              </a:rPr>
              <a:t>? Что является их общей частью? </a:t>
            </a:r>
            <a:endParaRPr lang="ru-RU" sz="2000" dirty="0">
              <a:cs typeface="Times New Roman" pitchFamily="18" charset="0"/>
            </a:endParaRPr>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861048"/>
            <a:ext cx="2808312" cy="280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0" y="13483"/>
            <a:ext cx="899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000" dirty="0" smtClean="0">
                <a:solidFill>
                  <a:srgbClr val="FF0000"/>
                </a:solidFill>
              </a:rPr>
              <a:t>	Ответ. </a:t>
            </a:r>
            <a:r>
              <a:rPr lang="ru-RU" sz="2000" dirty="0" smtClean="0"/>
              <a:t>Общей частью двух тетраэдров на левом рисунке является октаэдр.</a:t>
            </a:r>
            <a:r>
              <a:rPr lang="ru-RU" sz="2000" dirty="0" smtClean="0">
                <a:cs typeface="Times New Roman" pitchFamily="18" charset="0"/>
              </a:rPr>
              <a:t> </a:t>
            </a:r>
            <a:endParaRPr lang="ru-RU" sz="2000" dirty="0">
              <a:cs typeface="Times New Roman" pitchFamily="18"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834" y="512901"/>
            <a:ext cx="2528365" cy="257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9884" y="512900"/>
            <a:ext cx="2702436" cy="258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7806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0" y="26288"/>
            <a:ext cx="899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000" dirty="0" smtClean="0"/>
              <a:t>	На </a:t>
            </a:r>
            <a:r>
              <a:rPr lang="ru-RU" sz="2000" dirty="0" smtClean="0"/>
              <a:t>рисунке </a:t>
            </a:r>
            <a:r>
              <a:rPr lang="ru-RU" sz="2000" dirty="0" smtClean="0"/>
              <a:t>изображено пять тетраэдров. Их общей частью является икосаэдр.</a:t>
            </a:r>
            <a:r>
              <a:rPr lang="ru-RU" sz="2000" dirty="0" smtClean="0">
                <a:cs typeface="Times New Roman" pitchFamily="18" charset="0"/>
              </a:rPr>
              <a:t> </a:t>
            </a:r>
            <a:endParaRPr lang="ru-RU" sz="2000" dirty="0">
              <a:cs typeface="Times New Roman" pitchFamily="18"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521" y="548680"/>
            <a:ext cx="2789301" cy="270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431" y="734174"/>
            <a:ext cx="2879548" cy="275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5152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0614" y="3861048"/>
            <a:ext cx="91233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000" dirty="0" smtClean="0"/>
              <a:t>	Алмаз </a:t>
            </a:r>
            <a:r>
              <a:rPr lang="ru-RU" sz="2000" dirty="0"/>
              <a:t>чаще всего встречается в виде </a:t>
            </a:r>
            <a:r>
              <a:rPr lang="ru-RU" sz="2000" dirty="0" smtClean="0"/>
              <a:t>октаэдра. </a:t>
            </a:r>
            <a:r>
              <a:rPr lang="ru-RU" sz="2000" dirty="0"/>
              <a:t>Исландский шпат, который раздваивает изображение, имеет форму косого </a:t>
            </a:r>
            <a:r>
              <a:rPr lang="ru-RU" sz="2000" dirty="0" smtClean="0"/>
              <a:t>параллелепипеда. </a:t>
            </a:r>
            <a:endParaRPr lang="ru-RU" sz="2000" dirty="0"/>
          </a:p>
        </p:txBody>
      </p:sp>
      <p:sp>
        <p:nvSpPr>
          <p:cNvPr id="8" name="Text Box 3"/>
          <p:cNvSpPr txBox="1">
            <a:spLocks noChangeArrowheads="1"/>
          </p:cNvSpPr>
          <p:nvPr/>
        </p:nvSpPr>
        <p:spPr bwMode="auto">
          <a:xfrm>
            <a:off x="20614" y="22020"/>
            <a:ext cx="912338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000" dirty="0" smtClean="0"/>
              <a:t>	Многие </a:t>
            </a:r>
            <a:r>
              <a:rPr lang="ru-RU" sz="2000" dirty="0"/>
              <a:t>формы многогранников придумал не сам человек, а их создала природа в виде кристаллов. Кристаллы поваренной соли имеют форму </a:t>
            </a:r>
            <a:r>
              <a:rPr lang="ru-RU" sz="2000" dirty="0" smtClean="0"/>
              <a:t>куба, </a:t>
            </a:r>
            <a:r>
              <a:rPr lang="ru-RU" sz="2000" dirty="0"/>
              <a:t>кристаллы льда и горного хрусталя (кварца) напоминают от­точенный с двух сторон карандаш, т. е. имеют форму шестиугольной приз­мы, на основания которой поставлены шестиугольные </a:t>
            </a:r>
            <a:r>
              <a:rPr lang="ru-RU" sz="2000" dirty="0" smtClean="0"/>
              <a:t>пирамиды. </a:t>
            </a:r>
            <a:endParaRPr lang="ru-RU" sz="2000" dirty="0"/>
          </a:p>
        </p:txBody>
      </p:sp>
      <p:pic>
        <p:nvPicPr>
          <p:cNvPr id="14" name="Рисунок 13"/>
          <p:cNvPicPr/>
          <p:nvPr/>
        </p:nvPicPr>
        <p:blipFill>
          <a:blip r:embed="rId3" cstate="print">
            <a:extLst>
              <a:ext uri="{28A0092B-C50C-407E-A947-70E740481C1C}">
                <a14:useLocalDpi xmlns:a14="http://schemas.microsoft.com/office/drawing/2010/main" val="0"/>
              </a:ext>
            </a:extLst>
          </a:blip>
          <a:stretch>
            <a:fillRect/>
          </a:stretch>
        </p:blipFill>
        <p:spPr>
          <a:xfrm>
            <a:off x="1569231" y="1702131"/>
            <a:ext cx="3013075" cy="2089785"/>
          </a:xfrm>
          <a:prstGeom prst="rect">
            <a:avLst/>
          </a:prstGeom>
        </p:spPr>
      </p:pic>
      <p:pic>
        <p:nvPicPr>
          <p:cNvPr id="15" name="Рисунок 14"/>
          <p:cNvPicPr/>
          <p:nvPr/>
        </p:nvPicPr>
        <p:blipFill>
          <a:blip r:embed="rId4" cstate="print">
            <a:extLst>
              <a:ext uri="{28A0092B-C50C-407E-A947-70E740481C1C}">
                <a14:useLocalDpi xmlns:a14="http://schemas.microsoft.com/office/drawing/2010/main" val="0"/>
              </a:ext>
            </a:extLst>
          </a:blip>
          <a:stretch>
            <a:fillRect/>
          </a:stretch>
        </p:blipFill>
        <p:spPr>
          <a:xfrm>
            <a:off x="5675003" y="1653236"/>
            <a:ext cx="2138680" cy="2138680"/>
          </a:xfrm>
          <a:prstGeom prst="rect">
            <a:avLst/>
          </a:prstGeom>
        </p:spPr>
      </p:pic>
      <p:pic>
        <p:nvPicPr>
          <p:cNvPr id="16" name="Рисунок 15"/>
          <p:cNvPicPr/>
          <p:nvPr/>
        </p:nvPicPr>
        <p:blipFill>
          <a:blip r:embed="rId5"/>
          <a:stretch>
            <a:fillRect/>
          </a:stretch>
        </p:blipFill>
        <p:spPr>
          <a:xfrm>
            <a:off x="1691679" y="4574649"/>
            <a:ext cx="2098675" cy="2098675"/>
          </a:xfrm>
          <a:prstGeom prst="rect">
            <a:avLst/>
          </a:prstGeom>
        </p:spPr>
      </p:pic>
      <p:pic>
        <p:nvPicPr>
          <p:cNvPr id="17" name="Рисунок 16"/>
          <p:cNvPicPr/>
          <p:nvPr/>
        </p:nvPicPr>
        <p:blipFill>
          <a:blip r:embed="rId6" cstate="print">
            <a:extLst>
              <a:ext uri="{28A0092B-C50C-407E-A947-70E740481C1C}">
                <a14:useLocalDpi xmlns:a14="http://schemas.microsoft.com/office/drawing/2010/main" val="0"/>
              </a:ext>
            </a:extLst>
          </a:blip>
          <a:stretch>
            <a:fillRect/>
          </a:stretch>
        </p:blipFill>
        <p:spPr>
          <a:xfrm>
            <a:off x="4898606" y="4568934"/>
            <a:ext cx="3237865" cy="2104390"/>
          </a:xfrm>
          <a:prstGeom prst="rect">
            <a:avLst/>
          </a:prstGeom>
        </p:spPr>
      </p:pic>
    </p:spTree>
    <p:extLst>
      <p:ext uri="{BB962C8B-B14F-4D97-AF65-F5344CB8AC3E}">
        <p14:creationId xmlns:p14="http://schemas.microsoft.com/office/powerpoint/2010/main" val="14377834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4213" y="0"/>
            <a:ext cx="7772400" cy="515938"/>
          </a:xfrm>
        </p:spPr>
        <p:txBody>
          <a:bodyPr/>
          <a:lstStyle/>
          <a:p>
            <a:pPr eaLnBrk="1" hangingPunct="1"/>
            <a:r>
              <a:rPr lang="ru-RU" sz="2800" dirty="0" smtClean="0">
                <a:solidFill>
                  <a:srgbClr val="FF3300"/>
                </a:solidFill>
              </a:rPr>
              <a:t>5. ПОЛУПРАВИЛЬНЫЕ МНОГОГРАННИКИ</a:t>
            </a:r>
          </a:p>
        </p:txBody>
      </p:sp>
      <p:graphicFrame>
        <p:nvGraphicFramePr>
          <p:cNvPr id="2051" name="Object 209"/>
          <p:cNvGraphicFramePr>
            <a:graphicFrameLocks noGrp="1" noChangeAspect="1"/>
          </p:cNvGraphicFramePr>
          <p:nvPr>
            <p:ph sz="half" idx="1"/>
          </p:nvPr>
        </p:nvGraphicFramePr>
        <p:xfrm>
          <a:off x="539750" y="3822700"/>
          <a:ext cx="3736975" cy="3035300"/>
        </p:xfrm>
        <a:graphic>
          <a:graphicData uri="http://schemas.openxmlformats.org/presentationml/2006/ole">
            <mc:AlternateContent xmlns:mc="http://schemas.openxmlformats.org/markup-compatibility/2006">
              <mc:Choice xmlns:v="urn:schemas-microsoft-com:vml" Requires="v">
                <p:oleObj spid="_x0000_s8272" name="Точечный рисунок" r:id="rId3" imgW="3847619" imgH="3123810" progId="Paint.Picture">
                  <p:embed/>
                </p:oleObj>
              </mc:Choice>
              <mc:Fallback>
                <p:oleObj name="Точечный рисунок" r:id="rId3" imgW="3847619" imgH="31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822700"/>
                        <a:ext cx="3736975"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206"/>
          <p:cNvSpPr txBox="1">
            <a:spLocks noChangeArrowheads="1"/>
          </p:cNvSpPr>
          <p:nvPr/>
        </p:nvSpPr>
        <p:spPr bwMode="auto">
          <a:xfrm>
            <a:off x="0" y="2205038"/>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cs typeface="Times New Roman" pitchFamily="18" charset="0"/>
              </a:rPr>
              <a:t>К полуправильным многогранникам относятся</a:t>
            </a:r>
            <a:r>
              <a:rPr lang="ru-RU" dirty="0">
                <a:solidFill>
                  <a:schemeClr val="accent1"/>
                </a:solidFill>
                <a:cs typeface="Times New Roman" pitchFamily="18" charset="0"/>
              </a:rPr>
              <a:t> </a:t>
            </a:r>
            <a:r>
              <a:rPr lang="ru-RU" dirty="0">
                <a:solidFill>
                  <a:srgbClr val="FF3300"/>
                </a:solidFill>
                <a:cs typeface="Times New Roman" pitchFamily="18" charset="0"/>
              </a:rPr>
              <a:t>правильные </a:t>
            </a:r>
            <a:r>
              <a:rPr lang="en-US" i="1" dirty="0">
                <a:solidFill>
                  <a:srgbClr val="FF3300"/>
                </a:solidFill>
                <a:cs typeface="Times New Roman" pitchFamily="18" charset="0"/>
              </a:rPr>
              <a:t>n</a:t>
            </a:r>
            <a:r>
              <a:rPr lang="ru-RU" dirty="0">
                <a:solidFill>
                  <a:srgbClr val="FF3300"/>
                </a:solidFill>
                <a:cs typeface="Times New Roman" pitchFamily="18" charset="0"/>
              </a:rPr>
              <a:t>-угольные призмы</a:t>
            </a:r>
            <a:r>
              <a:rPr lang="ru-RU" dirty="0">
                <a:cs typeface="Times New Roman" pitchFamily="18" charset="0"/>
              </a:rPr>
              <a:t>, все ребра которых равны</a:t>
            </a:r>
            <a:r>
              <a:rPr lang="ru-RU" dirty="0"/>
              <a:t>,</a:t>
            </a:r>
            <a:r>
              <a:rPr lang="ru-RU" dirty="0">
                <a:cs typeface="Times New Roman" pitchFamily="18" charset="0"/>
              </a:rPr>
              <a:t> и, так называемые,</a:t>
            </a:r>
            <a:r>
              <a:rPr lang="ru-RU" dirty="0">
                <a:solidFill>
                  <a:schemeClr val="accent1"/>
                </a:solidFill>
                <a:cs typeface="Times New Roman" pitchFamily="18" charset="0"/>
              </a:rPr>
              <a:t> </a:t>
            </a:r>
            <a:r>
              <a:rPr lang="ru-RU" dirty="0" err="1">
                <a:solidFill>
                  <a:srgbClr val="FF3300"/>
                </a:solidFill>
                <a:cs typeface="Times New Roman" pitchFamily="18" charset="0"/>
              </a:rPr>
              <a:t>антипризмы</a:t>
            </a:r>
            <a:r>
              <a:rPr lang="ru-RU" dirty="0">
                <a:solidFill>
                  <a:schemeClr val="accent1"/>
                </a:solidFill>
                <a:cs typeface="Times New Roman" pitchFamily="18" charset="0"/>
              </a:rPr>
              <a:t> </a:t>
            </a:r>
            <a:r>
              <a:rPr lang="ru-RU" dirty="0">
                <a:cs typeface="Times New Roman" pitchFamily="18" charset="0"/>
              </a:rPr>
              <a:t>с равными ребрами. На рисунке</a:t>
            </a:r>
            <a:r>
              <a:rPr lang="ru-RU" dirty="0"/>
              <a:t> изображены правильная пятиугольная призма и пя</a:t>
            </a:r>
            <a:r>
              <a:rPr lang="ru-RU" dirty="0">
                <a:cs typeface="Times New Roman" pitchFamily="18" charset="0"/>
              </a:rPr>
              <a:t>тиугольн</a:t>
            </a:r>
            <a:r>
              <a:rPr lang="ru-RU" dirty="0"/>
              <a:t>ая</a:t>
            </a:r>
            <a:r>
              <a:rPr lang="ru-RU" dirty="0">
                <a:cs typeface="Times New Roman" pitchFamily="18" charset="0"/>
              </a:rPr>
              <a:t> </a:t>
            </a:r>
            <a:r>
              <a:rPr lang="ru-RU" dirty="0" err="1">
                <a:cs typeface="Times New Roman" pitchFamily="18" charset="0"/>
              </a:rPr>
              <a:t>антипризм</a:t>
            </a:r>
            <a:r>
              <a:rPr lang="ru-RU" dirty="0" err="1"/>
              <a:t>а</a:t>
            </a:r>
            <a:r>
              <a:rPr lang="ru-RU" dirty="0"/>
              <a:t>.</a:t>
            </a:r>
          </a:p>
        </p:txBody>
      </p:sp>
      <p:graphicFrame>
        <p:nvGraphicFramePr>
          <p:cNvPr id="2053" name="Object 211"/>
          <p:cNvGraphicFramePr>
            <a:graphicFrameLocks noGrp="1" noChangeAspect="1"/>
          </p:cNvGraphicFramePr>
          <p:nvPr>
            <p:ph sz="half" idx="2"/>
          </p:nvPr>
        </p:nvGraphicFramePr>
        <p:xfrm>
          <a:off x="4637088" y="4030663"/>
          <a:ext cx="3400425" cy="2654300"/>
        </p:xfrm>
        <a:graphic>
          <a:graphicData uri="http://schemas.openxmlformats.org/presentationml/2006/ole">
            <mc:AlternateContent xmlns:mc="http://schemas.openxmlformats.org/markup-compatibility/2006">
              <mc:Choice xmlns:v="urn:schemas-microsoft-com:vml" Requires="v">
                <p:oleObj spid="_x0000_s8273" name="Точечный рисунок" r:id="rId5" imgW="3467584" imgH="2704762" progId="Paint.Picture">
                  <p:embed/>
                </p:oleObj>
              </mc:Choice>
              <mc:Fallback>
                <p:oleObj name="Точечный рисунок" r:id="rId5" imgW="3467584" imgH="2704762"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7088" y="4030663"/>
                        <a:ext cx="340042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 Box 213"/>
          <p:cNvSpPr txBox="1">
            <a:spLocks noChangeArrowheads="1"/>
          </p:cNvSpPr>
          <p:nvPr/>
        </p:nvSpPr>
        <p:spPr bwMode="auto">
          <a:xfrm>
            <a:off x="0" y="381000"/>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a:cs typeface="Times New Roman" pitchFamily="18" charset="0"/>
              </a:rPr>
              <a:t>Выпуклый многогранник называется</a:t>
            </a:r>
            <a:r>
              <a:rPr lang="ru-RU">
                <a:solidFill>
                  <a:schemeClr val="accent1"/>
                </a:solidFill>
                <a:cs typeface="Times New Roman" pitchFamily="18" charset="0"/>
              </a:rPr>
              <a:t> </a:t>
            </a:r>
            <a:r>
              <a:rPr lang="ru-RU">
                <a:solidFill>
                  <a:srgbClr val="FF3300"/>
                </a:solidFill>
              </a:rPr>
              <a:t>полу</a:t>
            </a:r>
            <a:r>
              <a:rPr lang="ru-RU">
                <a:solidFill>
                  <a:srgbClr val="FF3300"/>
                </a:solidFill>
                <a:cs typeface="Times New Roman" pitchFamily="18" charset="0"/>
              </a:rPr>
              <a:t>правильным</a:t>
            </a:r>
            <a:r>
              <a:rPr lang="ru-RU">
                <a:cs typeface="Times New Roman" pitchFamily="18" charset="0"/>
              </a:rPr>
              <a:t>, если его гранями являются правильные многоугольники</a:t>
            </a:r>
            <a:r>
              <a:rPr lang="ru-RU"/>
              <a:t>, возможно, с разным</a:t>
            </a:r>
            <a:r>
              <a:rPr lang="ru-RU">
                <a:cs typeface="Times New Roman" pitchFamily="18" charset="0"/>
              </a:rPr>
              <a:t> </a:t>
            </a:r>
            <a:r>
              <a:rPr lang="ru-RU"/>
              <a:t>числом сторон, </a:t>
            </a:r>
            <a:r>
              <a:rPr lang="ru-RU">
                <a:cs typeface="Times New Roman" pitchFamily="18" charset="0"/>
              </a:rPr>
              <a:t>и в</a:t>
            </a:r>
            <a:r>
              <a:rPr lang="ru-RU"/>
              <a:t>се многогранные углы равны, причем один из них в другой можно перевести движением самого многогранника</a:t>
            </a:r>
            <a:r>
              <a:rPr lang="ru-RU">
                <a:cs typeface="Times New Roman" pitchFamily="18" charset="0"/>
              </a:rPr>
              <a:t>.</a:t>
            </a:r>
          </a:p>
        </p:txBody>
      </p:sp>
    </p:spTree>
    <p:extLst>
      <p:ext uri="{BB962C8B-B14F-4D97-AF65-F5344CB8AC3E}">
        <p14:creationId xmlns:p14="http://schemas.microsoft.com/office/powerpoint/2010/main" val="4101354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ТЕЛА АРХИМЕДА</a:t>
            </a:r>
          </a:p>
        </p:txBody>
      </p:sp>
      <p:sp>
        <p:nvSpPr>
          <p:cNvPr id="3075" name="Text Box 6"/>
          <p:cNvSpPr txBox="1">
            <a:spLocks noChangeArrowheads="1"/>
          </p:cNvSpPr>
          <p:nvPr/>
        </p:nvSpPr>
        <p:spPr bwMode="auto">
          <a:xfrm>
            <a:off x="0" y="3810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Кроме </a:t>
            </a:r>
            <a:r>
              <a:rPr lang="ru-RU" dirty="0">
                <a:cs typeface="Times New Roman" pitchFamily="18" charset="0"/>
              </a:rPr>
              <a:t>этих двух бесконечных серий полуправильных многогранников, имеется еще 1</a:t>
            </a:r>
            <a:r>
              <a:rPr lang="ru-RU" dirty="0"/>
              <a:t>3</a:t>
            </a:r>
            <a:r>
              <a:rPr lang="ru-RU" dirty="0">
                <a:cs typeface="Times New Roman" pitchFamily="18" charset="0"/>
              </a:rPr>
              <a:t> полуправильных многогранников, которы</a:t>
            </a:r>
            <a:r>
              <a:rPr lang="ru-RU" dirty="0"/>
              <a:t>е</a:t>
            </a:r>
            <a:r>
              <a:rPr lang="ru-RU" dirty="0">
                <a:cs typeface="Times New Roman" pitchFamily="18" charset="0"/>
              </a:rPr>
              <a:t> впервые открыл и описал Архимед</a:t>
            </a:r>
            <a:r>
              <a:rPr lang="ru-RU" dirty="0"/>
              <a:t> (287 – 212 гг. до н. э.)</a:t>
            </a:r>
            <a:r>
              <a:rPr lang="ru-RU" dirty="0">
                <a:cs typeface="Times New Roman" pitchFamily="18" charset="0"/>
              </a:rPr>
              <a:t> - это</a:t>
            </a:r>
            <a:r>
              <a:rPr lang="ru-RU" dirty="0">
                <a:solidFill>
                  <a:schemeClr val="accent1"/>
                </a:solidFill>
                <a:cs typeface="Times New Roman" pitchFamily="18" charset="0"/>
              </a:rPr>
              <a:t> </a:t>
            </a:r>
            <a:r>
              <a:rPr lang="ru-RU" dirty="0">
                <a:solidFill>
                  <a:srgbClr val="FF3300"/>
                </a:solidFill>
                <a:cs typeface="Times New Roman" pitchFamily="18" charset="0"/>
              </a:rPr>
              <a:t>тела Архимеда</a:t>
            </a:r>
            <a:r>
              <a:rPr lang="ru-RU" dirty="0">
                <a:cs typeface="Times New Roman" pitchFamily="18" charset="0"/>
              </a:rPr>
              <a:t>.</a:t>
            </a:r>
          </a:p>
        </p:txBody>
      </p:sp>
      <p:pic>
        <p:nvPicPr>
          <p:cNvPr id="3076"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34210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4"/>
          <p:cNvSpPr txBox="1">
            <a:spLocks noChangeArrowheads="1"/>
          </p:cNvSpPr>
          <p:nvPr/>
        </p:nvSpPr>
        <p:spPr bwMode="auto">
          <a:xfrm>
            <a:off x="3429000" y="1905000"/>
            <a:ext cx="55626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ru-RU"/>
              <a:t>Областью интересов Архимеда была не только математика, но и физика, оптика, астрономия и др. Он был изобретателем многих машин и механизмов, дошедших до наших дней.С помощью изобретенного им метода исчерпывания он вычислил длину окружности и получил приближения числа </a:t>
            </a:r>
            <a:r>
              <a:rPr lang="ru-RU">
                <a:cs typeface="Times New Roman" pitchFamily="18" charset="0"/>
              </a:rPr>
              <a:t>π</a:t>
            </a:r>
            <a:r>
              <a:rPr lang="ru-RU"/>
              <a:t>, </a:t>
            </a:r>
          </a:p>
          <a:p>
            <a:pPr eaLnBrk="1" hangingPunct="1">
              <a:spcBef>
                <a:spcPct val="50000"/>
              </a:spcBef>
            </a:pPr>
            <a:r>
              <a:rPr lang="ru-RU"/>
              <a:t>Он вычислил площадь круга, объем и площадь поверхности шара и мн. др.</a:t>
            </a:r>
          </a:p>
        </p:txBody>
      </p:sp>
      <p:graphicFrame>
        <p:nvGraphicFramePr>
          <p:cNvPr id="3078" name="Object 15"/>
          <p:cNvGraphicFramePr>
            <a:graphicFrameLocks noChangeAspect="1"/>
          </p:cNvGraphicFramePr>
          <p:nvPr/>
        </p:nvGraphicFramePr>
        <p:xfrm>
          <a:off x="7620000" y="4343400"/>
          <a:ext cx="1524000" cy="687388"/>
        </p:xfrm>
        <a:graphic>
          <a:graphicData uri="http://schemas.openxmlformats.org/presentationml/2006/ole">
            <mc:AlternateContent xmlns:mc="http://schemas.openxmlformats.org/markup-compatibility/2006">
              <mc:Choice xmlns:v="urn:schemas-microsoft-com:vml" Requires="v">
                <p:oleObj spid="_x0000_s9257" name="Equation" r:id="rId4" imgW="1016000" imgH="457200" progId="Equation.DSMT4">
                  <p:embed/>
                </p:oleObj>
              </mc:Choice>
              <mc:Fallback>
                <p:oleObj name="Equation" r:id="rId4" imgW="101600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43400"/>
                        <a:ext cx="15240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9" name="Text Box 16"/>
          <p:cNvSpPr txBox="1">
            <a:spLocks noChangeArrowheads="1"/>
          </p:cNvSpPr>
          <p:nvPr/>
        </p:nvSpPr>
        <p:spPr bwMode="auto">
          <a:xfrm>
            <a:off x="0" y="58674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ru-RU"/>
              <a:t>Цилиндр с вписанным в него шаром изображены на его надгробном камне в Сиракузах.</a:t>
            </a:r>
          </a:p>
        </p:txBody>
      </p:sp>
    </p:spTree>
    <p:extLst>
      <p:ext uri="{BB962C8B-B14F-4D97-AF65-F5344CB8AC3E}">
        <p14:creationId xmlns:p14="http://schemas.microsoft.com/office/powerpoint/2010/main" val="3667708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Усеченный тетраэдр</a:t>
            </a:r>
          </a:p>
        </p:txBody>
      </p:sp>
      <p:sp>
        <p:nvSpPr>
          <p:cNvPr id="4100" name="Text Box 4"/>
          <p:cNvSpPr txBox="1">
            <a:spLocks noChangeArrowheads="1"/>
          </p:cNvSpPr>
          <p:nvPr/>
        </p:nvSpPr>
        <p:spPr bwMode="auto">
          <a:xfrm>
            <a:off x="0" y="466473"/>
            <a:ext cx="9067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Самые </a:t>
            </a:r>
            <a:r>
              <a:rPr lang="ru-RU" dirty="0">
                <a:cs typeface="Times New Roman" pitchFamily="18" charset="0"/>
              </a:rPr>
              <a:t>простые из </a:t>
            </a:r>
            <a:r>
              <a:rPr lang="ru-RU" dirty="0" smtClean="0">
                <a:cs typeface="Times New Roman" pitchFamily="18" charset="0"/>
              </a:rPr>
              <a:t>тел Архимеда </a:t>
            </a:r>
            <a:r>
              <a:rPr lang="ru-RU" dirty="0">
                <a:cs typeface="Times New Roman" pitchFamily="18" charset="0"/>
              </a:rPr>
              <a:t>получаются из правильных многогранников операцией "усечения", состоящей в отсечении плоскостями углов многогранника. </a:t>
            </a:r>
            <a:r>
              <a:rPr lang="ru-RU" dirty="0"/>
              <a:t>Какую часть ребер</a:t>
            </a:r>
            <a:r>
              <a:rPr lang="en-US" dirty="0"/>
              <a:t> </a:t>
            </a:r>
            <a:r>
              <a:rPr lang="ru-RU" dirty="0"/>
              <a:t>нужно отсекать</a:t>
            </a:r>
            <a:r>
              <a:rPr lang="en-US" dirty="0"/>
              <a:t> </a:t>
            </a:r>
            <a:r>
              <a:rPr lang="ru-RU" dirty="0"/>
              <a:t>плоскостями от вершин тетраэдра, чтобы полученный многогранник был полуправильным, называемым</a:t>
            </a:r>
            <a:r>
              <a:rPr lang="ru-RU" dirty="0">
                <a:solidFill>
                  <a:schemeClr val="accent1"/>
                </a:solidFill>
                <a:cs typeface="Times New Roman" pitchFamily="18" charset="0"/>
              </a:rPr>
              <a:t> </a:t>
            </a:r>
            <a:r>
              <a:rPr lang="ru-RU" dirty="0">
                <a:solidFill>
                  <a:srgbClr val="FF3300"/>
                </a:solidFill>
                <a:cs typeface="Times New Roman" pitchFamily="18" charset="0"/>
              </a:rPr>
              <a:t>усеченный тетраэдр</a:t>
            </a:r>
            <a:r>
              <a:rPr lang="ru-RU" dirty="0">
                <a:solidFill>
                  <a:srgbClr val="FF3300"/>
                </a:solidFill>
              </a:rPr>
              <a:t>?</a:t>
            </a:r>
            <a:r>
              <a:rPr lang="ru-RU" dirty="0">
                <a:solidFill>
                  <a:srgbClr val="FF3300"/>
                </a:solidFill>
                <a:cs typeface="Times New Roman" pitchFamily="18" charset="0"/>
              </a:rPr>
              <a:t> </a:t>
            </a:r>
            <a:endParaRPr lang="ru-RU" dirty="0">
              <a:solidFill>
                <a:schemeClr val="accent1"/>
              </a:solidFill>
            </a:endParaRPr>
          </a:p>
        </p:txBody>
      </p:sp>
      <p:pic>
        <p:nvPicPr>
          <p:cNvPr id="4101" name="Picture 5" descr="C:\Documents and Settings\Администратор\Мои документы\PICTURE\Maple\ПолупрМног\TrTet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793913"/>
            <a:ext cx="6070188" cy="27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27"/>
          <p:cNvSpPr txBox="1">
            <a:spLocks noChangeArrowheads="1"/>
          </p:cNvSpPr>
          <p:nvPr/>
        </p:nvSpPr>
        <p:spPr bwMode="auto">
          <a:xfrm>
            <a:off x="38502" y="573325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усеченный тетраэдр?</a:t>
            </a:r>
            <a:r>
              <a:rPr lang="ru-RU" dirty="0"/>
              <a:t> Сколько у него вершин (В), ребер (Р) и граней (Г)?</a:t>
            </a:r>
          </a:p>
        </p:txBody>
      </p:sp>
    </p:spTree>
    <p:extLst>
      <p:ext uri="{BB962C8B-B14F-4D97-AF65-F5344CB8AC3E}">
        <p14:creationId xmlns:p14="http://schemas.microsoft.com/office/powerpoint/2010/main" val="55896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3326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Дополнительные сборники задач</a:t>
            </a:r>
            <a:endParaRPr lang="ru-RU" sz="1800" dirty="0"/>
          </a:p>
        </p:txBody>
      </p:sp>
      <p:pic>
        <p:nvPicPr>
          <p:cNvPr id="4" name="Рисунок 3" descr="Smir_obl_7-11.png"/>
          <p:cNvPicPr>
            <a:picLocks noChangeAspect="1"/>
          </p:cNvPicPr>
          <p:nvPr/>
        </p:nvPicPr>
        <p:blipFill>
          <a:blip r:embed="rId2" cstate="print"/>
          <a:stretch>
            <a:fillRect/>
          </a:stretch>
        </p:blipFill>
        <p:spPr>
          <a:xfrm>
            <a:off x="539552" y="1844824"/>
            <a:ext cx="2245039" cy="3240000"/>
          </a:xfrm>
          <a:prstGeom prst="rect">
            <a:avLst/>
          </a:prstGeom>
        </p:spPr>
      </p:pic>
      <p:pic>
        <p:nvPicPr>
          <p:cNvPr id="31764" name="Picture 20" descr="C:\Documents and Settings\Администратор\Мои документы\PICTURE\Учебники\УМК\12.jpg"/>
          <p:cNvPicPr>
            <a:picLocks noChangeAspect="1" noChangeArrowheads="1"/>
          </p:cNvPicPr>
          <p:nvPr/>
        </p:nvPicPr>
        <p:blipFill>
          <a:blip r:embed="rId3" cstate="print">
            <a:extLst>
              <a:ext uri="{28A0092B-C50C-407E-A947-70E740481C1C}">
                <a14:useLocalDpi xmlns:a14="http://schemas.microsoft.com/office/drawing/2010/main" val="0"/>
              </a:ext>
            </a:extLst>
          </a:blip>
          <a:srcRect l="719" t="52309" r="74827" b="1055"/>
          <a:stretch>
            <a:fillRect/>
          </a:stretch>
        </p:blipFill>
        <p:spPr bwMode="auto">
          <a:xfrm>
            <a:off x="3131840" y="1844824"/>
            <a:ext cx="2503636" cy="3240000"/>
          </a:xfrm>
          <a:prstGeom prst="rect">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6" name="Picture 20" descr="C:\Documents and Settings\Администратор\Мои документы\PICTURE\Учебники\УМК\12.jpg"/>
          <p:cNvPicPr>
            <a:picLocks noChangeAspect="1" noChangeArrowheads="1"/>
          </p:cNvPicPr>
          <p:nvPr/>
        </p:nvPicPr>
        <p:blipFill>
          <a:blip r:embed="rId3" cstate="print">
            <a:extLst>
              <a:ext uri="{28A0092B-C50C-407E-A947-70E740481C1C}">
                <a14:useLocalDpi xmlns:a14="http://schemas.microsoft.com/office/drawing/2010/main" val="0"/>
              </a:ext>
            </a:extLst>
          </a:blip>
          <a:srcRect l="26359" t="52309" r="48332" b="801"/>
          <a:stretch>
            <a:fillRect/>
          </a:stretch>
        </p:blipFill>
        <p:spPr bwMode="auto">
          <a:xfrm>
            <a:off x="6012160" y="1844824"/>
            <a:ext cx="2577272" cy="3240000"/>
          </a:xfrm>
          <a:prstGeom prst="rect">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890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Усеченный куб</a:t>
            </a:r>
          </a:p>
        </p:txBody>
      </p:sp>
      <p:sp>
        <p:nvSpPr>
          <p:cNvPr id="5123" name="Text Box 4"/>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Какую </a:t>
            </a:r>
            <a:r>
              <a:rPr lang="ru-RU" dirty="0"/>
              <a:t>часть ребер нужно отсекать плоскостями от</a:t>
            </a:r>
            <a:r>
              <a:rPr lang="ru-RU" dirty="0">
                <a:cs typeface="Times New Roman" pitchFamily="18" charset="0"/>
              </a:rPr>
              <a:t> вершин </a:t>
            </a:r>
            <a:r>
              <a:rPr lang="ru-RU" dirty="0"/>
              <a:t>куба, чтобы полученный многогранник был полуправильным, называемым</a:t>
            </a:r>
            <a:r>
              <a:rPr lang="ru-RU" dirty="0">
                <a:solidFill>
                  <a:schemeClr val="accent1"/>
                </a:solidFill>
                <a:cs typeface="Times New Roman" pitchFamily="18" charset="0"/>
              </a:rPr>
              <a:t> </a:t>
            </a:r>
            <a:r>
              <a:rPr lang="ru-RU" dirty="0">
                <a:solidFill>
                  <a:srgbClr val="FF3300"/>
                </a:solidFill>
                <a:cs typeface="Times New Roman" pitchFamily="18" charset="0"/>
              </a:rPr>
              <a:t>усеченны</a:t>
            </a:r>
            <a:r>
              <a:rPr lang="ru-RU" dirty="0">
                <a:solidFill>
                  <a:srgbClr val="FF3300"/>
                </a:solidFill>
              </a:rPr>
              <a:t>й</a:t>
            </a:r>
            <a:r>
              <a:rPr lang="ru-RU" dirty="0">
                <a:solidFill>
                  <a:srgbClr val="FF3300"/>
                </a:solidFill>
                <a:cs typeface="Times New Roman" pitchFamily="18" charset="0"/>
              </a:rPr>
              <a:t> </a:t>
            </a:r>
            <a:r>
              <a:rPr lang="ru-RU" dirty="0">
                <a:solidFill>
                  <a:srgbClr val="FF3300"/>
                </a:solidFill>
              </a:rPr>
              <a:t>куб?</a:t>
            </a:r>
            <a:endParaRPr lang="ru-RU" dirty="0"/>
          </a:p>
        </p:txBody>
      </p:sp>
      <p:pic>
        <p:nvPicPr>
          <p:cNvPr id="5124" name="Picture 10" descr="C:\Documents and Settings\Администратор\Мои документы\PICTURE\Maple\ПолупрМног\TrHex.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89" y="1579393"/>
            <a:ext cx="4191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5" name="Object 12"/>
          <p:cNvGraphicFramePr>
            <a:graphicFrameLocks noChangeAspect="1"/>
          </p:cNvGraphicFramePr>
          <p:nvPr>
            <p:extLst>
              <p:ext uri="{D42A27DB-BD31-4B8C-83A1-F6EECF244321}">
                <p14:modId xmlns:p14="http://schemas.microsoft.com/office/powerpoint/2010/main" val="3934746981"/>
              </p:ext>
            </p:extLst>
          </p:nvPr>
        </p:nvGraphicFramePr>
        <p:xfrm>
          <a:off x="5077889" y="1884193"/>
          <a:ext cx="3514725" cy="3200400"/>
        </p:xfrm>
        <a:graphic>
          <a:graphicData uri="http://schemas.openxmlformats.org/presentationml/2006/ole">
            <mc:AlternateContent xmlns:mc="http://schemas.openxmlformats.org/markup-compatibility/2006">
              <mc:Choice xmlns:v="urn:schemas-microsoft-com:vml" Requires="v">
                <p:oleObj spid="_x0000_s10282" name="Точечный рисунок" r:id="rId4" imgW="3514286" imgH="3200000" progId="Paint.Picture">
                  <p:embed/>
                </p:oleObj>
              </mc:Choice>
              <mc:Fallback>
                <p:oleObj name="Точечный рисунок" r:id="rId4" imgW="3514286" imgH="320000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889" y="1884193"/>
                        <a:ext cx="35147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3"/>
          <p:cNvSpPr txBox="1">
            <a:spLocks noChangeArrowheads="1"/>
          </p:cNvSpPr>
          <p:nvPr/>
        </p:nvSpPr>
        <p:spPr bwMode="auto">
          <a:xfrm>
            <a:off x="-38100" y="535764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усеченный </a:t>
            </a:r>
            <a:r>
              <a:rPr lang="ru-RU" dirty="0"/>
              <a:t>куб</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40585943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Усеченный октаэдр</a:t>
            </a:r>
          </a:p>
        </p:txBody>
      </p:sp>
      <p:sp>
        <p:nvSpPr>
          <p:cNvPr id="6147" name="Text Box 3"/>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Какую </a:t>
            </a:r>
            <a:r>
              <a:rPr lang="ru-RU" dirty="0"/>
              <a:t>часть ребер нужно отсекать плоскостями от</a:t>
            </a:r>
            <a:r>
              <a:rPr lang="ru-RU" dirty="0">
                <a:cs typeface="Times New Roman" pitchFamily="18" charset="0"/>
              </a:rPr>
              <a:t> вершин октаэдра</a:t>
            </a:r>
            <a:r>
              <a:rPr lang="ru-RU" dirty="0"/>
              <a:t>, чтобы полученный многогранник был полуправильным, называемым</a:t>
            </a:r>
            <a:r>
              <a:rPr lang="ru-RU" dirty="0">
                <a:solidFill>
                  <a:schemeClr val="accent1"/>
                </a:solidFill>
                <a:cs typeface="Times New Roman" pitchFamily="18" charset="0"/>
              </a:rPr>
              <a:t> </a:t>
            </a:r>
            <a:r>
              <a:rPr lang="ru-RU" dirty="0">
                <a:solidFill>
                  <a:srgbClr val="FF3300"/>
                </a:solidFill>
                <a:cs typeface="Times New Roman" pitchFamily="18" charset="0"/>
              </a:rPr>
              <a:t>усеченны</a:t>
            </a:r>
            <a:r>
              <a:rPr lang="ru-RU" dirty="0">
                <a:solidFill>
                  <a:srgbClr val="FF3300"/>
                </a:solidFill>
              </a:rPr>
              <a:t>й</a:t>
            </a:r>
            <a:r>
              <a:rPr lang="ru-RU" dirty="0">
                <a:solidFill>
                  <a:srgbClr val="FF3300"/>
                </a:solidFill>
                <a:cs typeface="Times New Roman" pitchFamily="18" charset="0"/>
              </a:rPr>
              <a:t> октаэдр</a:t>
            </a:r>
            <a:r>
              <a:rPr lang="ru-RU" dirty="0">
                <a:solidFill>
                  <a:srgbClr val="FF3300"/>
                </a:solidFill>
              </a:rPr>
              <a:t>?</a:t>
            </a:r>
            <a:endParaRPr lang="ru-RU" dirty="0"/>
          </a:p>
        </p:txBody>
      </p:sp>
      <p:pic>
        <p:nvPicPr>
          <p:cNvPr id="6148" name="Picture 4" descr="C:\Documents and Settings\Администратор\Мои документы\PICTURE\Maple\ПолупрМног\TrOc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435" y="1593286"/>
            <a:ext cx="3657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9" name="Object 5"/>
          <p:cNvGraphicFramePr>
            <a:graphicFrameLocks noChangeAspect="1"/>
          </p:cNvGraphicFramePr>
          <p:nvPr>
            <p:extLst>
              <p:ext uri="{D42A27DB-BD31-4B8C-83A1-F6EECF244321}">
                <p14:modId xmlns:p14="http://schemas.microsoft.com/office/powerpoint/2010/main" val="4038315376"/>
              </p:ext>
            </p:extLst>
          </p:nvPr>
        </p:nvGraphicFramePr>
        <p:xfrm>
          <a:off x="5064435" y="1745686"/>
          <a:ext cx="3190875" cy="3143250"/>
        </p:xfrm>
        <a:graphic>
          <a:graphicData uri="http://schemas.openxmlformats.org/presentationml/2006/ole">
            <mc:AlternateContent xmlns:mc="http://schemas.openxmlformats.org/markup-compatibility/2006">
              <mc:Choice xmlns:v="urn:schemas-microsoft-com:vml" Requires="v">
                <p:oleObj spid="_x0000_s11306" name="Точечный рисунок" r:id="rId4" imgW="3191320" imgH="3142857" progId="Paint.Picture">
                  <p:embed/>
                </p:oleObj>
              </mc:Choice>
              <mc:Fallback>
                <p:oleObj name="Точечный рисунок" r:id="rId4" imgW="3191320" imgH="314285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435" y="1745686"/>
                        <a:ext cx="319087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3"/>
          <p:cNvSpPr txBox="1">
            <a:spLocks noChangeArrowheads="1"/>
          </p:cNvSpPr>
          <p:nvPr/>
        </p:nvSpPr>
        <p:spPr bwMode="auto">
          <a:xfrm>
            <a:off x="-19251" y="508896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усеченный </a:t>
            </a:r>
            <a:r>
              <a:rPr lang="ru-RU" dirty="0"/>
              <a:t>октаэдр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17171780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Усеченный икосаэдр</a:t>
            </a:r>
          </a:p>
        </p:txBody>
      </p:sp>
      <p:sp>
        <p:nvSpPr>
          <p:cNvPr id="7171" name="Text Box 1027"/>
          <p:cNvSpPr txBox="1">
            <a:spLocks noChangeArrowheads="1"/>
          </p:cNvSpPr>
          <p:nvPr/>
        </p:nvSpPr>
        <p:spPr bwMode="auto">
          <a:xfrm>
            <a:off x="0" y="381000"/>
            <a:ext cx="9067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Какую </a:t>
            </a:r>
            <a:r>
              <a:rPr lang="ru-RU" dirty="0"/>
              <a:t>часть ребер нужно отсекать плоскостями от</a:t>
            </a:r>
            <a:r>
              <a:rPr lang="ru-RU" dirty="0">
                <a:cs typeface="Times New Roman" pitchFamily="18" charset="0"/>
              </a:rPr>
              <a:t> вершин </a:t>
            </a:r>
            <a:r>
              <a:rPr lang="ru-RU" dirty="0"/>
              <a:t>икос</a:t>
            </a:r>
            <a:r>
              <a:rPr lang="ru-RU" dirty="0">
                <a:cs typeface="Times New Roman" pitchFamily="18" charset="0"/>
              </a:rPr>
              <a:t>аэдра</a:t>
            </a:r>
            <a:r>
              <a:rPr lang="ru-RU" dirty="0"/>
              <a:t>, чтобы полученный многогранник был полуправильным, называемым</a:t>
            </a:r>
            <a:r>
              <a:rPr lang="ru-RU" dirty="0">
                <a:solidFill>
                  <a:schemeClr val="accent1"/>
                </a:solidFill>
                <a:cs typeface="Times New Roman" pitchFamily="18" charset="0"/>
              </a:rPr>
              <a:t> </a:t>
            </a:r>
            <a:r>
              <a:rPr lang="ru-RU" dirty="0">
                <a:solidFill>
                  <a:srgbClr val="FF3300"/>
                </a:solidFill>
                <a:cs typeface="Times New Roman" pitchFamily="18" charset="0"/>
              </a:rPr>
              <a:t>усеченны</a:t>
            </a:r>
            <a:r>
              <a:rPr lang="ru-RU" dirty="0">
                <a:solidFill>
                  <a:srgbClr val="FF3300"/>
                </a:solidFill>
              </a:rPr>
              <a:t>й</a:t>
            </a:r>
            <a:r>
              <a:rPr lang="ru-RU" dirty="0">
                <a:solidFill>
                  <a:srgbClr val="FF3300"/>
                </a:solidFill>
                <a:cs typeface="Times New Roman" pitchFamily="18" charset="0"/>
              </a:rPr>
              <a:t> икосаэдр</a:t>
            </a:r>
            <a:r>
              <a:rPr lang="ru-RU" dirty="0"/>
              <a:t>?</a:t>
            </a:r>
            <a:r>
              <a:rPr lang="ru-RU" dirty="0">
                <a:cs typeface="Times New Roman" pitchFamily="18" charset="0"/>
              </a:rPr>
              <a:t> Обратите внимание на то, что поверхность футбольного мяча изготавливают в форме поверхности усеченного икосаэдра. </a:t>
            </a:r>
          </a:p>
        </p:txBody>
      </p:sp>
      <p:pic>
        <p:nvPicPr>
          <p:cNvPr id="7172" name="Picture 1029" descr="C:\Documents and Settings\Администратор\Мои документы\PICTURE\Maple\ПолупрМног\TrIco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856" y="2272956"/>
            <a:ext cx="35814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576496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усеченный </a:t>
            </a:r>
            <a:r>
              <a:rPr lang="ru-RU" dirty="0"/>
              <a:t>октаэдр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5215328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Усеченный додекаэдр</a:t>
            </a:r>
          </a:p>
        </p:txBody>
      </p:sp>
      <p:sp>
        <p:nvSpPr>
          <p:cNvPr id="8195" name="Text Box 3"/>
          <p:cNvSpPr txBox="1">
            <a:spLocks noChangeArrowheads="1"/>
          </p:cNvSpPr>
          <p:nvPr/>
        </p:nvSpPr>
        <p:spPr bwMode="auto">
          <a:xfrm>
            <a:off x="0" y="476672"/>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Какую </a:t>
            </a:r>
            <a:r>
              <a:rPr lang="ru-RU" dirty="0"/>
              <a:t>часть ребер нужно отсекать плоскостями от</a:t>
            </a:r>
            <a:r>
              <a:rPr lang="ru-RU" dirty="0">
                <a:cs typeface="Times New Roman" pitchFamily="18" charset="0"/>
              </a:rPr>
              <a:t> вершин </a:t>
            </a:r>
            <a:r>
              <a:rPr lang="ru-RU" dirty="0" smtClean="0"/>
              <a:t>додекаэдра, </a:t>
            </a:r>
            <a:r>
              <a:rPr lang="ru-RU" dirty="0"/>
              <a:t>чтобы полученный многогранник был полуправильным, называемым</a:t>
            </a:r>
            <a:r>
              <a:rPr lang="ru-RU" dirty="0">
                <a:solidFill>
                  <a:schemeClr val="accent1"/>
                </a:solidFill>
                <a:cs typeface="Times New Roman" pitchFamily="18" charset="0"/>
              </a:rPr>
              <a:t> </a:t>
            </a:r>
            <a:r>
              <a:rPr lang="ru-RU" dirty="0">
                <a:solidFill>
                  <a:srgbClr val="FF3300"/>
                </a:solidFill>
                <a:cs typeface="Times New Roman" pitchFamily="18" charset="0"/>
              </a:rPr>
              <a:t>усеченны</a:t>
            </a:r>
            <a:r>
              <a:rPr lang="ru-RU" dirty="0">
                <a:solidFill>
                  <a:srgbClr val="FF3300"/>
                </a:solidFill>
              </a:rPr>
              <a:t>й</a:t>
            </a:r>
            <a:r>
              <a:rPr lang="ru-RU" dirty="0">
                <a:solidFill>
                  <a:srgbClr val="FF3300"/>
                </a:solidFill>
                <a:cs typeface="Times New Roman" pitchFamily="18" charset="0"/>
              </a:rPr>
              <a:t> додекаэдр</a:t>
            </a:r>
            <a:r>
              <a:rPr lang="ru-RU" dirty="0">
                <a:solidFill>
                  <a:srgbClr val="FF3300"/>
                </a:solidFill>
              </a:rPr>
              <a:t>?</a:t>
            </a:r>
          </a:p>
        </p:txBody>
      </p:sp>
      <p:pic>
        <p:nvPicPr>
          <p:cNvPr id="8196" name="Picture 7" descr="C:\Documents and Settings\Администратор\Мои документы\PICTURE\Maple\ПолупрМног\TrDo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16832"/>
            <a:ext cx="3399099" cy="337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0" y="542448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усеченный </a:t>
            </a:r>
            <a:r>
              <a:rPr lang="ru-RU" dirty="0" smtClean="0">
                <a:cs typeface="Times New Roman" pitchFamily="18" charset="0"/>
              </a:rPr>
              <a:t>додек</a:t>
            </a:r>
            <a:r>
              <a:rPr lang="ru-RU" dirty="0" smtClean="0"/>
              <a:t>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22849544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Кубооктаэдр</a:t>
            </a:r>
          </a:p>
        </p:txBody>
      </p:sp>
      <p:sp>
        <p:nvSpPr>
          <p:cNvPr id="9219" name="Text Box 3"/>
          <p:cNvSpPr txBox="1">
            <a:spLocks noChangeArrowheads="1"/>
          </p:cNvSpPr>
          <p:nvPr/>
        </p:nvSpPr>
        <p:spPr bwMode="auto">
          <a:xfrm>
            <a:off x="0" y="381000"/>
            <a:ext cx="9067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Для </a:t>
            </a:r>
            <a:r>
              <a:rPr lang="ru-RU" dirty="0">
                <a:cs typeface="Times New Roman" pitchFamily="18" charset="0"/>
              </a:rPr>
              <a:t>того чтобы получить еще один полуправильный многогранник, проведем в кубе отсекающие плоскости через середины ребер, выходящих из одной вершины. В результате получим полуправильный многогранник, который называется</a:t>
            </a:r>
            <a:r>
              <a:rPr lang="ru-RU" dirty="0">
                <a:solidFill>
                  <a:schemeClr val="accent1"/>
                </a:solidFill>
                <a:cs typeface="Times New Roman" pitchFamily="18" charset="0"/>
              </a:rPr>
              <a:t> </a:t>
            </a:r>
            <a:r>
              <a:rPr lang="ru-RU" dirty="0" err="1">
                <a:solidFill>
                  <a:srgbClr val="FF3300"/>
                </a:solidFill>
                <a:cs typeface="Times New Roman" pitchFamily="18" charset="0"/>
              </a:rPr>
              <a:t>кубооктаэдр</a:t>
            </a:r>
            <a:r>
              <a:rPr lang="ru-RU" dirty="0"/>
              <a:t>. Его поверхность состоит из граней куба и октаэдра.</a:t>
            </a:r>
            <a:endParaRPr lang="ru-RU" dirty="0">
              <a:solidFill>
                <a:srgbClr val="FF3300"/>
              </a:solidFill>
            </a:endParaRPr>
          </a:p>
        </p:txBody>
      </p:sp>
      <p:pic>
        <p:nvPicPr>
          <p:cNvPr id="9220" name="Picture 6" descr="C:\Documents and Settings\Администратор\Мои документы\PICTURE\Maple\ПолупрМног\CubOc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298700"/>
            <a:ext cx="2664296" cy="246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27"/>
          <p:cNvSpPr txBox="1">
            <a:spLocks noChangeArrowheads="1"/>
          </p:cNvSpPr>
          <p:nvPr/>
        </p:nvSpPr>
        <p:spPr bwMode="auto">
          <a:xfrm>
            <a:off x="0" y="472514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err="1"/>
              <a:t>кубооктаэдр</a:t>
            </a:r>
            <a:r>
              <a:rPr lang="ru-RU" dirty="0">
                <a:cs typeface="Times New Roman" pitchFamily="18" charset="0"/>
              </a:rPr>
              <a:t>?</a:t>
            </a:r>
            <a:r>
              <a:rPr lang="ru-RU" dirty="0"/>
              <a:t> Сколько у него вершин (В), ребер (Р) и граней (Г)?</a:t>
            </a:r>
          </a:p>
        </p:txBody>
      </p:sp>
      <p:sp>
        <p:nvSpPr>
          <p:cNvPr id="7" name="Text Box 1027"/>
          <p:cNvSpPr txBox="1">
            <a:spLocks noChangeArrowheads="1"/>
          </p:cNvSpPr>
          <p:nvPr/>
        </p:nvSpPr>
        <p:spPr bwMode="auto">
          <a:xfrm>
            <a:off x="0" y="555214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Ребро </a:t>
            </a:r>
            <a:r>
              <a:rPr lang="ru-RU" dirty="0"/>
              <a:t>куба равно 1. Найдите ребро полученного из него </a:t>
            </a:r>
            <a:r>
              <a:rPr lang="ru-RU" dirty="0" err="1"/>
              <a:t>кубооктаэдра</a:t>
            </a:r>
            <a:r>
              <a:rPr lang="ru-RU" dirty="0"/>
              <a:t>.</a:t>
            </a:r>
          </a:p>
        </p:txBody>
      </p:sp>
    </p:spTree>
    <p:extLst>
      <p:ext uri="{BB962C8B-B14F-4D97-AF65-F5344CB8AC3E}">
        <p14:creationId xmlns:p14="http://schemas.microsoft.com/office/powerpoint/2010/main" val="3707831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Икосододекаэдр</a:t>
            </a:r>
          </a:p>
        </p:txBody>
      </p:sp>
      <p:sp>
        <p:nvSpPr>
          <p:cNvPr id="10243" name="Text Box 1027"/>
          <p:cNvSpPr txBox="1">
            <a:spLocks noChangeArrowheads="1"/>
          </p:cNvSpPr>
          <p:nvPr/>
        </p:nvSpPr>
        <p:spPr bwMode="auto">
          <a:xfrm>
            <a:off x="0" y="381000"/>
            <a:ext cx="906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Аналогично</a:t>
            </a:r>
            <a:r>
              <a:rPr lang="ru-RU" dirty="0">
                <a:cs typeface="Times New Roman" pitchFamily="18" charset="0"/>
              </a:rPr>
              <a:t>, если в </a:t>
            </a:r>
            <a:r>
              <a:rPr lang="ru-RU" dirty="0"/>
              <a:t>икосаэдре</a:t>
            </a:r>
            <a:r>
              <a:rPr lang="ru-RU" dirty="0">
                <a:cs typeface="Times New Roman" pitchFamily="18" charset="0"/>
              </a:rPr>
              <a:t> отсекающие плоскости провести через середины ребер, выходящих из одной вершины, то получим многогранник, который называется</a:t>
            </a:r>
            <a:r>
              <a:rPr lang="ru-RU" dirty="0">
                <a:solidFill>
                  <a:schemeClr val="accent1"/>
                </a:solidFill>
                <a:cs typeface="Times New Roman" pitchFamily="18" charset="0"/>
              </a:rPr>
              <a:t> </a:t>
            </a:r>
            <a:r>
              <a:rPr lang="ru-RU" dirty="0" err="1">
                <a:solidFill>
                  <a:srgbClr val="FF3300"/>
                </a:solidFill>
                <a:cs typeface="Times New Roman" pitchFamily="18" charset="0"/>
              </a:rPr>
              <a:t>икосододекаэдр</a:t>
            </a:r>
            <a:r>
              <a:rPr lang="ru-RU" dirty="0">
                <a:solidFill>
                  <a:srgbClr val="FF3300"/>
                </a:solidFill>
              </a:rPr>
              <a:t>. </a:t>
            </a:r>
            <a:r>
              <a:rPr lang="ru-RU" dirty="0"/>
              <a:t>Его поверхность состоит из граней икосаэдра и додекаэдра.</a:t>
            </a:r>
            <a:endParaRPr lang="ru-RU" dirty="0">
              <a:solidFill>
                <a:srgbClr val="FF3300"/>
              </a:solidFill>
            </a:endParaRPr>
          </a:p>
        </p:txBody>
      </p:sp>
      <p:pic>
        <p:nvPicPr>
          <p:cNvPr id="10244" name="Picture 1029" descr="C:\Documents and Settings\Администратор\Мои документы\PICTURE\Maple\ПолупрМног\IcosDo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933575"/>
            <a:ext cx="3069704" cy="301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486916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err="1"/>
              <a:t>икосододекаэдр</a:t>
            </a:r>
            <a:r>
              <a:rPr lang="ru-RU" dirty="0">
                <a:cs typeface="Times New Roman" pitchFamily="18" charset="0"/>
              </a:rPr>
              <a:t>?</a:t>
            </a:r>
            <a:r>
              <a:rPr lang="ru-RU" dirty="0"/>
              <a:t> Сколько у него вершин (В), ребер (Р) и граней (Г)?</a:t>
            </a:r>
          </a:p>
        </p:txBody>
      </p:sp>
      <p:sp>
        <p:nvSpPr>
          <p:cNvPr id="8" name="Text Box 1027"/>
          <p:cNvSpPr txBox="1">
            <a:spLocks noChangeArrowheads="1"/>
          </p:cNvSpPr>
          <p:nvPr/>
        </p:nvSpPr>
        <p:spPr bwMode="auto">
          <a:xfrm>
            <a:off x="0" y="573325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Ребро </a:t>
            </a:r>
            <a:r>
              <a:rPr lang="ru-RU" dirty="0"/>
              <a:t>додекаэдра равно 1. Найдите ребро полученного из него </a:t>
            </a:r>
            <a:r>
              <a:rPr lang="ru-RU" dirty="0" err="1"/>
              <a:t>икосододекаэдра</a:t>
            </a:r>
            <a:r>
              <a:rPr lang="ru-RU" dirty="0"/>
              <a:t>.</a:t>
            </a:r>
          </a:p>
        </p:txBody>
      </p:sp>
    </p:spTree>
    <p:extLst>
      <p:ext uri="{BB962C8B-B14F-4D97-AF65-F5344CB8AC3E}">
        <p14:creationId xmlns:p14="http://schemas.microsoft.com/office/powerpoint/2010/main" val="19500740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Усеченный кубооктаэдр</a:t>
            </a:r>
          </a:p>
        </p:txBody>
      </p:sp>
      <p:sp>
        <p:nvSpPr>
          <p:cNvPr id="14339" name="Text Box 3"/>
          <p:cNvSpPr txBox="1">
            <a:spLocks noChangeArrowheads="1"/>
          </p:cNvSpPr>
          <p:nvPr/>
        </p:nvSpPr>
        <p:spPr bwMode="auto">
          <a:xfrm>
            <a:off x="0" y="381000"/>
            <a:ext cx="906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Полуправильный</a:t>
            </a:r>
            <a:r>
              <a:rPr lang="ru-RU" dirty="0" smtClean="0">
                <a:cs typeface="Times New Roman" pitchFamily="18" charset="0"/>
              </a:rPr>
              <a:t> </a:t>
            </a:r>
            <a:r>
              <a:rPr lang="ru-RU" dirty="0">
                <a:cs typeface="Times New Roman" pitchFamily="18" charset="0"/>
              </a:rPr>
              <a:t>многогранник</a:t>
            </a:r>
            <a:r>
              <a:rPr lang="ru-RU" dirty="0"/>
              <a:t>, изображенный на рисунке</a:t>
            </a:r>
            <a:r>
              <a:rPr lang="ru-RU" dirty="0">
                <a:cs typeface="Times New Roman" pitchFamily="18" charset="0"/>
              </a:rPr>
              <a:t> называют</a:t>
            </a:r>
            <a:r>
              <a:rPr lang="ru-RU" dirty="0">
                <a:solidFill>
                  <a:schemeClr val="accent1"/>
                </a:solidFill>
                <a:cs typeface="Times New Roman" pitchFamily="18" charset="0"/>
              </a:rPr>
              <a:t> </a:t>
            </a:r>
            <a:r>
              <a:rPr lang="ru-RU" dirty="0">
                <a:solidFill>
                  <a:srgbClr val="FF3300"/>
                </a:solidFill>
                <a:cs typeface="Times New Roman" pitchFamily="18" charset="0"/>
              </a:rPr>
              <a:t>усеченны</a:t>
            </a:r>
            <a:r>
              <a:rPr lang="ru-RU" dirty="0">
                <a:solidFill>
                  <a:srgbClr val="FF3300"/>
                </a:solidFill>
              </a:rPr>
              <a:t>й</a:t>
            </a:r>
            <a:r>
              <a:rPr lang="ru-RU" dirty="0">
                <a:solidFill>
                  <a:srgbClr val="FF3300"/>
                </a:solidFill>
                <a:cs typeface="Times New Roman" pitchFamily="18" charset="0"/>
              </a:rPr>
              <a:t> </a:t>
            </a:r>
            <a:r>
              <a:rPr lang="ru-RU" dirty="0" err="1">
                <a:solidFill>
                  <a:srgbClr val="FF3300"/>
                </a:solidFill>
                <a:cs typeface="Times New Roman" pitchFamily="18" charset="0"/>
              </a:rPr>
              <a:t>кубооктаэдр</a:t>
            </a:r>
            <a:r>
              <a:rPr lang="ru-RU" dirty="0">
                <a:solidFill>
                  <a:srgbClr val="FF3300"/>
                </a:solidFill>
              </a:rPr>
              <a:t>,</a:t>
            </a:r>
            <a:r>
              <a:rPr lang="ru-RU" dirty="0">
                <a:solidFill>
                  <a:schemeClr val="accent1"/>
                </a:solidFill>
                <a:cs typeface="Times New Roman" pitchFamily="18" charset="0"/>
              </a:rPr>
              <a:t> </a:t>
            </a:r>
            <a:r>
              <a:rPr lang="ru-RU" dirty="0"/>
              <a:t>хотя он и не получается усечением </a:t>
            </a:r>
            <a:r>
              <a:rPr lang="ru-RU" dirty="0" err="1"/>
              <a:t>кубооктаэдра</a:t>
            </a:r>
            <a:r>
              <a:rPr lang="ru-RU" dirty="0"/>
              <a:t>. Его поверхность состоит из правильных восьмиугольников, шестиугольников и квадратов.</a:t>
            </a:r>
            <a:endParaRPr lang="ru-RU" dirty="0">
              <a:solidFill>
                <a:srgbClr val="FF3300"/>
              </a:solidFill>
            </a:endParaRPr>
          </a:p>
        </p:txBody>
      </p:sp>
      <p:pic>
        <p:nvPicPr>
          <p:cNvPr id="14340" name="Picture 6" descr="C:\Documents and Settings\Администратор\Мои документы\PICTURE\Maple\ПолупрМног\TrCubOc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933575"/>
            <a:ext cx="3138296" cy="30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0" y="4923337"/>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a:t>усеченный </a:t>
            </a:r>
            <a:r>
              <a:rPr lang="ru-RU" dirty="0" err="1"/>
              <a:t>кубооктаэдр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2790728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Усеченный икосододекаэдр</a:t>
            </a:r>
          </a:p>
        </p:txBody>
      </p:sp>
      <p:sp>
        <p:nvSpPr>
          <p:cNvPr id="15363" name="Text Box 3"/>
          <p:cNvSpPr txBox="1">
            <a:spLocks noChangeArrowheads="1"/>
          </p:cNvSpPr>
          <p:nvPr/>
        </p:nvSpPr>
        <p:spPr bwMode="auto">
          <a:xfrm>
            <a:off x="0" y="381000"/>
            <a:ext cx="906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Полуправильный</a:t>
            </a:r>
            <a:r>
              <a:rPr lang="ru-RU" dirty="0" smtClean="0">
                <a:cs typeface="Times New Roman" pitchFamily="18" charset="0"/>
              </a:rPr>
              <a:t> </a:t>
            </a:r>
            <a:r>
              <a:rPr lang="ru-RU" dirty="0">
                <a:cs typeface="Times New Roman" pitchFamily="18" charset="0"/>
              </a:rPr>
              <a:t>многогранник</a:t>
            </a:r>
            <a:r>
              <a:rPr lang="ru-RU" dirty="0"/>
              <a:t>, изображенный на рисунке</a:t>
            </a:r>
            <a:r>
              <a:rPr lang="ru-RU" dirty="0">
                <a:cs typeface="Times New Roman" pitchFamily="18" charset="0"/>
              </a:rPr>
              <a:t> называют</a:t>
            </a:r>
            <a:r>
              <a:rPr lang="ru-RU" dirty="0">
                <a:solidFill>
                  <a:schemeClr val="accent1"/>
                </a:solidFill>
                <a:cs typeface="Times New Roman" pitchFamily="18" charset="0"/>
              </a:rPr>
              <a:t> </a:t>
            </a:r>
            <a:r>
              <a:rPr lang="ru-RU" dirty="0">
                <a:solidFill>
                  <a:srgbClr val="FF3300"/>
                </a:solidFill>
                <a:cs typeface="Times New Roman" pitchFamily="18" charset="0"/>
              </a:rPr>
              <a:t>усеченны</a:t>
            </a:r>
            <a:r>
              <a:rPr lang="ru-RU" dirty="0">
                <a:solidFill>
                  <a:srgbClr val="FF3300"/>
                </a:solidFill>
              </a:rPr>
              <a:t>й</a:t>
            </a:r>
            <a:r>
              <a:rPr lang="ru-RU" dirty="0">
                <a:solidFill>
                  <a:srgbClr val="FF3300"/>
                </a:solidFill>
                <a:cs typeface="Times New Roman" pitchFamily="18" charset="0"/>
              </a:rPr>
              <a:t> </a:t>
            </a:r>
            <a:r>
              <a:rPr lang="ru-RU" dirty="0" err="1">
                <a:solidFill>
                  <a:srgbClr val="FF3300"/>
                </a:solidFill>
                <a:cs typeface="Times New Roman" pitchFamily="18" charset="0"/>
              </a:rPr>
              <a:t>икосододекаэдр</a:t>
            </a:r>
            <a:r>
              <a:rPr lang="ru-RU" dirty="0">
                <a:solidFill>
                  <a:srgbClr val="FF3300"/>
                </a:solidFill>
              </a:rPr>
              <a:t>, </a:t>
            </a:r>
            <a:r>
              <a:rPr lang="ru-RU" dirty="0"/>
              <a:t>хотя он и не получаются усечением </a:t>
            </a:r>
            <a:r>
              <a:rPr lang="ru-RU" dirty="0" err="1"/>
              <a:t>икосододекаэдра</a:t>
            </a:r>
            <a:r>
              <a:rPr lang="ru-RU" dirty="0"/>
              <a:t>. Его поверхность состоит из правильных десятиугольников, шестиугольников и квадратов.</a:t>
            </a:r>
            <a:endParaRPr lang="ru-RU" dirty="0">
              <a:solidFill>
                <a:srgbClr val="FF3300"/>
              </a:solidFill>
            </a:endParaRPr>
          </a:p>
        </p:txBody>
      </p:sp>
      <p:pic>
        <p:nvPicPr>
          <p:cNvPr id="15364" name="Picture 5" descr="C:\Documents and Settings\Администратор\Мои документы\PICTURE\Maple\ПолупрМног\TrIcosDo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844824"/>
            <a:ext cx="3353544" cy="331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517337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a:t>усеченный </a:t>
            </a:r>
            <a:r>
              <a:rPr lang="ru-RU" dirty="0" err="1"/>
              <a:t>икосододекаэдр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13695064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Ромбокубооктаэдр</a:t>
            </a:r>
          </a:p>
        </p:txBody>
      </p:sp>
      <p:sp>
        <p:nvSpPr>
          <p:cNvPr id="16387" name="Text Box 3"/>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На </a:t>
            </a:r>
            <a:r>
              <a:rPr lang="ru-RU" dirty="0"/>
              <a:t>рисунке изображен многогранник, называемый </a:t>
            </a:r>
            <a:r>
              <a:rPr lang="ru-RU" dirty="0" err="1">
                <a:solidFill>
                  <a:srgbClr val="FF3300"/>
                </a:solidFill>
              </a:rPr>
              <a:t>р</a:t>
            </a:r>
            <a:r>
              <a:rPr lang="ru-RU" dirty="0" err="1">
                <a:solidFill>
                  <a:srgbClr val="FF3300"/>
                </a:solidFill>
                <a:cs typeface="Times New Roman" pitchFamily="18" charset="0"/>
              </a:rPr>
              <a:t>омбокубооктаэдр</a:t>
            </a:r>
            <a:r>
              <a:rPr lang="ru-RU" dirty="0">
                <a:solidFill>
                  <a:srgbClr val="FF3300"/>
                </a:solidFill>
              </a:rPr>
              <a:t>. </a:t>
            </a:r>
            <a:r>
              <a:rPr lang="ru-RU" dirty="0"/>
              <a:t>Его поверхность</a:t>
            </a:r>
            <a:r>
              <a:rPr lang="ru-RU" dirty="0">
                <a:solidFill>
                  <a:schemeClr val="accent1"/>
                </a:solidFill>
                <a:cs typeface="Times New Roman" pitchFamily="18" charset="0"/>
              </a:rPr>
              <a:t> </a:t>
            </a:r>
            <a:r>
              <a:rPr lang="ru-RU" dirty="0">
                <a:cs typeface="Times New Roman" pitchFamily="18" charset="0"/>
              </a:rPr>
              <a:t>состоит из граней куба и октаэдра, к которым добавлены еще 12 квадратов. </a:t>
            </a:r>
          </a:p>
        </p:txBody>
      </p:sp>
      <p:pic>
        <p:nvPicPr>
          <p:cNvPr id="16388" name="Picture 7" descr="C:\Documents and Settings\Администратор\Мои документы\PICTURE\Maple\ПолупрМног\BiCubOc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875" y="1549429"/>
            <a:ext cx="3621613" cy="35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0" y="51187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err="1"/>
              <a:t>ромбокубооктаэдр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9942828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Ромбоикосододекаэдр</a:t>
            </a:r>
          </a:p>
        </p:txBody>
      </p:sp>
      <p:sp>
        <p:nvSpPr>
          <p:cNvPr id="17411" name="Text Box 3"/>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На </a:t>
            </a:r>
            <a:r>
              <a:rPr lang="ru-RU" dirty="0"/>
              <a:t>рисунке изображен многогранник, называемый </a:t>
            </a:r>
            <a:r>
              <a:rPr lang="ru-RU" dirty="0" err="1">
                <a:solidFill>
                  <a:srgbClr val="FF3300"/>
                </a:solidFill>
              </a:rPr>
              <a:t>р</a:t>
            </a:r>
            <a:r>
              <a:rPr lang="ru-RU" dirty="0" err="1">
                <a:solidFill>
                  <a:srgbClr val="FF3300"/>
                </a:solidFill>
                <a:cs typeface="Times New Roman" pitchFamily="18" charset="0"/>
              </a:rPr>
              <a:t>омбо</a:t>
            </a:r>
            <a:r>
              <a:rPr lang="ru-RU" dirty="0" err="1">
                <a:solidFill>
                  <a:srgbClr val="FF3300"/>
                </a:solidFill>
              </a:rPr>
              <a:t>икосододекаэдр</a:t>
            </a:r>
            <a:r>
              <a:rPr lang="ru-RU" dirty="0">
                <a:solidFill>
                  <a:srgbClr val="FF3300"/>
                </a:solidFill>
              </a:rPr>
              <a:t>. </a:t>
            </a:r>
            <a:r>
              <a:rPr lang="ru-RU" dirty="0"/>
              <a:t>Его поверхность</a:t>
            </a:r>
            <a:r>
              <a:rPr lang="ru-RU" dirty="0">
                <a:solidFill>
                  <a:schemeClr val="accent1"/>
                </a:solidFill>
                <a:cs typeface="Times New Roman" pitchFamily="18" charset="0"/>
              </a:rPr>
              <a:t> </a:t>
            </a:r>
            <a:r>
              <a:rPr lang="ru-RU" dirty="0">
                <a:cs typeface="Times New Roman" pitchFamily="18" charset="0"/>
              </a:rPr>
              <a:t>состо</a:t>
            </a:r>
            <a:r>
              <a:rPr lang="ru-RU" dirty="0"/>
              <a:t>ит</a:t>
            </a:r>
            <a:r>
              <a:rPr lang="ru-RU" dirty="0">
                <a:cs typeface="Times New Roman" pitchFamily="18" charset="0"/>
              </a:rPr>
              <a:t> из граней икосаэдра, додекаэдра и еще 30 квадратов</a:t>
            </a:r>
            <a:r>
              <a:rPr lang="ru-RU" dirty="0"/>
              <a:t>.</a:t>
            </a:r>
            <a:r>
              <a:rPr lang="ru-RU" dirty="0">
                <a:cs typeface="Times New Roman" pitchFamily="18" charset="0"/>
              </a:rPr>
              <a:t> </a:t>
            </a:r>
          </a:p>
        </p:txBody>
      </p:sp>
      <p:pic>
        <p:nvPicPr>
          <p:cNvPr id="17412" name="Picture 6" descr="C:\Documents and Settings\Администратор\Мои документы\PICTURE\Maple\ПолупрМног\BiIcosDo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68450"/>
            <a:ext cx="3717776" cy="368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0" y="525665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err="1"/>
              <a:t>ромбоикосододекаэдр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67173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3326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Курсы по выбору и элективные курсы</a:t>
            </a:r>
            <a:endParaRPr lang="ru-RU" sz="1800" dirty="0"/>
          </a:p>
        </p:txBody>
      </p:sp>
      <p:pic>
        <p:nvPicPr>
          <p:cNvPr id="4" name="Рисунок 3" descr="ОБЛОЖКА Многогранники.png"/>
          <p:cNvPicPr>
            <a:picLocks noChangeAspect="1"/>
          </p:cNvPicPr>
          <p:nvPr/>
        </p:nvPicPr>
        <p:blipFill>
          <a:blip r:embed="rId2" cstate="print"/>
          <a:stretch>
            <a:fillRect/>
          </a:stretch>
        </p:blipFill>
        <p:spPr>
          <a:xfrm>
            <a:off x="6804248" y="2492896"/>
            <a:ext cx="2041943" cy="2700000"/>
          </a:xfrm>
          <a:prstGeom prst="rect">
            <a:avLst/>
          </a:prstGeom>
        </p:spPr>
      </p:pic>
      <p:pic>
        <p:nvPicPr>
          <p:cNvPr id="5" name="Рисунок 4" descr="ОБЛОЖКА Многоугольники.png"/>
          <p:cNvPicPr>
            <a:picLocks noChangeAspect="1"/>
          </p:cNvPicPr>
          <p:nvPr/>
        </p:nvPicPr>
        <p:blipFill>
          <a:blip r:embed="rId3" cstate="print"/>
          <a:stretch>
            <a:fillRect/>
          </a:stretch>
        </p:blipFill>
        <p:spPr>
          <a:xfrm>
            <a:off x="323528" y="1700808"/>
            <a:ext cx="2072835" cy="2700000"/>
          </a:xfrm>
          <a:prstGeom prst="rect">
            <a:avLst/>
          </a:prstGeom>
        </p:spPr>
      </p:pic>
      <p:pic>
        <p:nvPicPr>
          <p:cNvPr id="6" name="Рисунок 5" descr="ОБЛОЖКА  Простр.изобр.png"/>
          <p:cNvPicPr>
            <a:picLocks noChangeAspect="1"/>
          </p:cNvPicPr>
          <p:nvPr/>
        </p:nvPicPr>
        <p:blipFill>
          <a:blip r:embed="rId4" cstate="print"/>
          <a:stretch>
            <a:fillRect/>
          </a:stretch>
        </p:blipFill>
        <p:spPr>
          <a:xfrm>
            <a:off x="4644008" y="1628800"/>
            <a:ext cx="2047323" cy="2700000"/>
          </a:xfrm>
          <a:prstGeom prst="rect">
            <a:avLst/>
          </a:prstGeom>
        </p:spPr>
      </p:pic>
      <p:pic>
        <p:nvPicPr>
          <p:cNvPr id="32780" name="Picture 12" descr="C:\Documents and Settings\Администратор\Мои документы\PICTURE\Учебники\УМК\13.jpg"/>
          <p:cNvPicPr>
            <a:picLocks noChangeAspect="1" noChangeArrowheads="1"/>
          </p:cNvPicPr>
          <p:nvPr/>
        </p:nvPicPr>
        <p:blipFill>
          <a:blip r:embed="rId5" cstate="print">
            <a:extLst>
              <a:ext uri="{28A0092B-C50C-407E-A947-70E740481C1C}">
                <a14:useLocalDpi xmlns:a14="http://schemas.microsoft.com/office/drawing/2010/main" val="0"/>
              </a:ext>
            </a:extLst>
          </a:blip>
          <a:srcRect l="36427" t="640" r="36741" b="53731"/>
          <a:stretch>
            <a:fillRect/>
          </a:stretch>
        </p:blipFill>
        <p:spPr bwMode="auto">
          <a:xfrm>
            <a:off x="2483768" y="2492896"/>
            <a:ext cx="2081776"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4120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Курносый куб</a:t>
            </a:r>
          </a:p>
        </p:txBody>
      </p:sp>
      <p:sp>
        <p:nvSpPr>
          <p:cNvPr id="18435" name="Text Box 3"/>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На </a:t>
            </a:r>
            <a:r>
              <a:rPr lang="ru-RU" dirty="0"/>
              <a:t>рисунке изображен многогранник, называемый </a:t>
            </a:r>
            <a:r>
              <a:rPr lang="ru-RU" dirty="0">
                <a:solidFill>
                  <a:srgbClr val="FF3300"/>
                </a:solidFill>
                <a:cs typeface="Times New Roman" pitchFamily="18" charset="0"/>
              </a:rPr>
              <a:t>курносый</a:t>
            </a:r>
            <a:r>
              <a:rPr lang="ru-RU" dirty="0"/>
              <a:t> </a:t>
            </a:r>
            <a:r>
              <a:rPr lang="ru-RU" dirty="0">
                <a:cs typeface="Times New Roman" pitchFamily="18" charset="0"/>
              </a:rPr>
              <a:t>(иногда называют</a:t>
            </a:r>
            <a:r>
              <a:rPr lang="ru-RU" dirty="0"/>
              <a:t> </a:t>
            </a:r>
            <a:r>
              <a:rPr lang="ru-RU" dirty="0">
                <a:solidFill>
                  <a:srgbClr val="FF3300"/>
                </a:solidFill>
                <a:cs typeface="Times New Roman" pitchFamily="18" charset="0"/>
              </a:rPr>
              <a:t>плосконосый</a:t>
            </a:r>
            <a:r>
              <a:rPr lang="ru-RU" dirty="0">
                <a:cs typeface="Times New Roman" pitchFamily="18" charset="0"/>
              </a:rPr>
              <a:t>)</a:t>
            </a:r>
            <a:r>
              <a:rPr lang="ru-RU" dirty="0">
                <a:solidFill>
                  <a:schemeClr val="accent1"/>
                </a:solidFill>
                <a:cs typeface="Times New Roman" pitchFamily="18" charset="0"/>
              </a:rPr>
              <a:t> </a:t>
            </a:r>
            <a:r>
              <a:rPr lang="ru-RU" dirty="0">
                <a:solidFill>
                  <a:srgbClr val="FF3300"/>
                </a:solidFill>
                <a:cs typeface="Times New Roman" pitchFamily="18" charset="0"/>
              </a:rPr>
              <a:t>куб</a:t>
            </a:r>
            <a:r>
              <a:rPr lang="ru-RU" dirty="0">
                <a:solidFill>
                  <a:srgbClr val="FF3300"/>
                </a:solidFill>
              </a:rPr>
              <a:t>. </a:t>
            </a:r>
            <a:r>
              <a:rPr lang="ru-RU" dirty="0"/>
              <a:t>Его</a:t>
            </a:r>
            <a:r>
              <a:rPr lang="ru-RU" dirty="0">
                <a:solidFill>
                  <a:schemeClr val="accent1"/>
                </a:solidFill>
                <a:cs typeface="Times New Roman" pitchFamily="18" charset="0"/>
              </a:rPr>
              <a:t> </a:t>
            </a:r>
            <a:r>
              <a:rPr lang="ru-RU" dirty="0"/>
              <a:t>поверхность </a:t>
            </a:r>
            <a:r>
              <a:rPr lang="ru-RU" dirty="0">
                <a:cs typeface="Times New Roman" pitchFamily="18" charset="0"/>
              </a:rPr>
              <a:t>состо</a:t>
            </a:r>
            <a:r>
              <a:rPr lang="ru-RU" dirty="0"/>
              <a:t>и</a:t>
            </a:r>
            <a:r>
              <a:rPr lang="ru-RU" dirty="0">
                <a:cs typeface="Times New Roman" pitchFamily="18" charset="0"/>
              </a:rPr>
              <a:t>т из граней куба, окруженных правильными треугольниками.</a:t>
            </a:r>
          </a:p>
        </p:txBody>
      </p:sp>
      <p:pic>
        <p:nvPicPr>
          <p:cNvPr id="18436" name="Picture 7" descr="C:\Documents and Settings\Администратор\Мои документы\PICTURE\Maple\ПолупрМног\SnabCub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579" y="1568450"/>
            <a:ext cx="3861792" cy="37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0" y="52292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a:t>курносый куб</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23046291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457200"/>
          </a:xfrm>
        </p:spPr>
        <p:txBody>
          <a:bodyPr/>
          <a:lstStyle/>
          <a:p>
            <a:pPr eaLnBrk="1" hangingPunct="1"/>
            <a:r>
              <a:rPr lang="ru-RU" sz="2800" smtClean="0">
                <a:solidFill>
                  <a:srgbClr val="FF3300"/>
                </a:solidFill>
              </a:rPr>
              <a:t>Курносый додекаэдр</a:t>
            </a:r>
          </a:p>
        </p:txBody>
      </p:sp>
      <p:sp>
        <p:nvSpPr>
          <p:cNvPr id="19459" name="Text Box 3"/>
          <p:cNvSpPr txBox="1">
            <a:spLocks noChangeArrowheads="1"/>
          </p:cNvSpPr>
          <p:nvPr/>
        </p:nvSpPr>
        <p:spPr bwMode="auto">
          <a:xfrm>
            <a:off x="0" y="381000"/>
            <a:ext cx="906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Последний </a:t>
            </a:r>
            <a:r>
              <a:rPr lang="ru-RU" dirty="0"/>
              <a:t>многогранник Архимеда называется </a:t>
            </a:r>
            <a:r>
              <a:rPr lang="ru-RU" dirty="0">
                <a:solidFill>
                  <a:srgbClr val="FF3300"/>
                </a:solidFill>
                <a:cs typeface="Times New Roman" pitchFamily="18" charset="0"/>
              </a:rPr>
              <a:t>курносый</a:t>
            </a:r>
            <a:r>
              <a:rPr lang="ru-RU" dirty="0"/>
              <a:t> </a:t>
            </a:r>
            <a:r>
              <a:rPr lang="ru-RU" dirty="0">
                <a:cs typeface="Times New Roman" pitchFamily="18" charset="0"/>
              </a:rPr>
              <a:t>(</a:t>
            </a:r>
            <a:r>
              <a:rPr lang="ru-RU" dirty="0">
                <a:solidFill>
                  <a:srgbClr val="FF3300"/>
                </a:solidFill>
                <a:cs typeface="Times New Roman" pitchFamily="18" charset="0"/>
              </a:rPr>
              <a:t>плосконосый</a:t>
            </a:r>
            <a:r>
              <a:rPr lang="ru-RU" dirty="0">
                <a:cs typeface="Times New Roman" pitchFamily="18" charset="0"/>
              </a:rPr>
              <a:t>)</a:t>
            </a:r>
            <a:r>
              <a:rPr lang="ru-RU" dirty="0">
                <a:solidFill>
                  <a:schemeClr val="accent1"/>
                </a:solidFill>
                <a:cs typeface="Times New Roman" pitchFamily="18" charset="0"/>
              </a:rPr>
              <a:t> </a:t>
            </a:r>
            <a:r>
              <a:rPr lang="ru-RU" dirty="0">
                <a:solidFill>
                  <a:srgbClr val="FF3300"/>
                </a:solidFill>
                <a:cs typeface="Times New Roman" pitchFamily="18" charset="0"/>
              </a:rPr>
              <a:t>додекаэдр</a:t>
            </a:r>
            <a:r>
              <a:rPr lang="ru-RU" dirty="0"/>
              <a:t>. Его</a:t>
            </a:r>
            <a:r>
              <a:rPr lang="ru-RU" dirty="0">
                <a:cs typeface="Times New Roman" pitchFamily="18" charset="0"/>
              </a:rPr>
              <a:t> </a:t>
            </a:r>
            <a:r>
              <a:rPr lang="ru-RU" dirty="0"/>
              <a:t>поверхность </a:t>
            </a:r>
            <a:r>
              <a:rPr lang="ru-RU" dirty="0">
                <a:cs typeface="Times New Roman" pitchFamily="18" charset="0"/>
              </a:rPr>
              <a:t>состо</a:t>
            </a:r>
            <a:r>
              <a:rPr lang="ru-RU" dirty="0"/>
              <a:t>и</a:t>
            </a:r>
            <a:r>
              <a:rPr lang="ru-RU" dirty="0">
                <a:cs typeface="Times New Roman" pitchFamily="18" charset="0"/>
              </a:rPr>
              <a:t>т из граней додекаэдра, окруженных правильными треугольниками.</a:t>
            </a:r>
          </a:p>
        </p:txBody>
      </p:sp>
      <p:pic>
        <p:nvPicPr>
          <p:cNvPr id="19460" name="Picture 5" descr="C:\Documents and Settings\Администратор\Мои документы\PICTURE\Maple\ПолупрМног\SnabDo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54785"/>
            <a:ext cx="3493368" cy="343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49939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Из </a:t>
            </a:r>
            <a:r>
              <a:rPr lang="ru-RU" dirty="0">
                <a:cs typeface="Times New Roman" pitchFamily="18" charset="0"/>
              </a:rPr>
              <a:t>каких граней состо</a:t>
            </a:r>
            <a:r>
              <a:rPr lang="ru-RU" dirty="0"/>
              <a:t>и</a:t>
            </a:r>
            <a:r>
              <a:rPr lang="ru-RU" dirty="0">
                <a:cs typeface="Times New Roman" pitchFamily="18" charset="0"/>
              </a:rPr>
              <a:t>т </a:t>
            </a:r>
            <a:r>
              <a:rPr lang="ru-RU" dirty="0"/>
              <a:t>курносый додекаэдр</a:t>
            </a:r>
            <a:r>
              <a:rPr lang="ru-RU" dirty="0">
                <a:cs typeface="Times New Roman" pitchFamily="18" charset="0"/>
              </a:rPr>
              <a:t>?</a:t>
            </a:r>
            <a:r>
              <a:rPr lang="ru-RU" dirty="0"/>
              <a:t> Сколько у него вершин (В), ребер (Р) и граней (Г)?</a:t>
            </a:r>
          </a:p>
        </p:txBody>
      </p:sp>
    </p:spTree>
    <p:extLst>
      <p:ext uri="{BB962C8B-B14F-4D97-AF65-F5344CB8AC3E}">
        <p14:creationId xmlns:p14="http://schemas.microsoft.com/office/powerpoint/2010/main" val="24885862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3400" y="228600"/>
            <a:ext cx="7772400" cy="457200"/>
          </a:xfrm>
        </p:spPr>
        <p:txBody>
          <a:bodyPr/>
          <a:lstStyle/>
          <a:p>
            <a:r>
              <a:rPr lang="ru-RU" sz="2800" dirty="0" smtClean="0">
                <a:solidFill>
                  <a:srgbClr val="FF3300"/>
                </a:solidFill>
              </a:rPr>
              <a:t>Развёртки многогранников</a:t>
            </a:r>
            <a:endParaRPr lang="ru-RU" sz="2800" dirty="0">
              <a:solidFill>
                <a:srgbClr val="FF3300"/>
              </a:solidFill>
            </a:endParaRPr>
          </a:p>
        </p:txBody>
      </p:sp>
      <p:sp>
        <p:nvSpPr>
          <p:cNvPr id="2059" name="Text Box 11"/>
          <p:cNvSpPr txBox="1">
            <a:spLocks noChangeArrowheads="1"/>
          </p:cNvSpPr>
          <p:nvPr/>
        </p:nvSpPr>
        <p:spPr bwMode="auto">
          <a:xfrm>
            <a:off x="0" y="685800"/>
            <a:ext cx="91440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t>	</a:t>
            </a:r>
            <a:r>
              <a:rPr lang="ru-RU" sz="2800" dirty="0">
                <a:cs typeface="Times New Roman" pitchFamily="18" charset="0"/>
              </a:rPr>
              <a:t>Если поверхность многогранника разрезать по некоторым ребрам и развернуть ее на плоскость так, чтобы все многоугольники, входящие в эту поверхность, лежали в данной плоскости, то полученная фигура на плоскости называется</a:t>
            </a:r>
            <a:r>
              <a:rPr lang="ru-RU" sz="2800" dirty="0">
                <a:solidFill>
                  <a:schemeClr val="accent1"/>
                </a:solidFill>
                <a:cs typeface="Times New Roman" pitchFamily="18" charset="0"/>
              </a:rPr>
              <a:t> </a:t>
            </a:r>
            <a:r>
              <a:rPr lang="ru-RU" sz="2800" dirty="0">
                <a:solidFill>
                  <a:srgbClr val="FF3300"/>
                </a:solidFill>
                <a:cs typeface="Times New Roman" pitchFamily="18" charset="0"/>
              </a:rPr>
              <a:t>разверткой</a:t>
            </a:r>
            <a:r>
              <a:rPr lang="ru-RU" sz="2800" dirty="0">
                <a:solidFill>
                  <a:schemeClr val="accent1"/>
                </a:solidFill>
                <a:cs typeface="Times New Roman" pitchFamily="18" charset="0"/>
              </a:rPr>
              <a:t> </a:t>
            </a:r>
            <a:r>
              <a:rPr lang="ru-RU" sz="2800" dirty="0">
                <a:cs typeface="Times New Roman" pitchFamily="18" charset="0"/>
              </a:rPr>
              <a:t>многогранника. Например, на рисунке изображены развертки куба и треугольной пирамиды.</a:t>
            </a:r>
            <a:endParaRPr lang="ru-RU" sz="2800" dirty="0"/>
          </a:p>
        </p:txBody>
      </p:sp>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6411913"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227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Text Box 13"/>
          <p:cNvSpPr txBox="1">
            <a:spLocks noChangeArrowheads="1"/>
          </p:cNvSpPr>
          <p:nvPr/>
        </p:nvSpPr>
        <p:spPr bwMode="auto">
          <a:xfrm>
            <a:off x="-36512" y="-1775"/>
            <a:ext cx="9180512"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Для </a:t>
            </a:r>
            <a:r>
              <a:rPr lang="ru-RU" sz="2800" dirty="0">
                <a:cs typeface="Times New Roman" pitchFamily="18" charset="0"/>
              </a:rPr>
              <a:t>изготовления модели многогранника из плотной бумаги, картона или другого материала достаточно изготовить его развертку и затем склеить соответствующие ребра. Для удобства склейки развертку многогранника изготавливают с клапанами, по которым и производится склейка.</a:t>
            </a:r>
            <a:r>
              <a:rPr lang="ru-RU" sz="2800" dirty="0"/>
              <a:t> </a:t>
            </a:r>
          </a:p>
        </p:txBody>
      </p:sp>
      <p:pic>
        <p:nvPicPr>
          <p:cNvPr id="513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996952"/>
            <a:ext cx="637857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6957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609600"/>
            <a:ext cx="9144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Другим </a:t>
            </a:r>
            <a:r>
              <a:rPr lang="ru-RU" sz="2800" dirty="0">
                <a:cs typeface="Times New Roman" pitchFamily="18" charset="0"/>
              </a:rPr>
              <a:t>способом моделирования многогранников является изготовление моделей многогранников с помощью конструктора, состоящего из многоугольников, сделанных из плотного материала с отгибающимися клапанами и резиновых колечек - основной крепежной детали конструктора. Подбирая соответствующим образом многоугольники в качестве граней многогранника и скрепляя их резиновыми колечками, можно получать модели различных многогранников.</a:t>
            </a:r>
            <a:r>
              <a:rPr lang="ru-RU" dirty="0">
                <a:cs typeface="Times New Roman" pitchFamily="18" charset="0"/>
              </a:rPr>
              <a:t> </a:t>
            </a:r>
          </a:p>
        </p:txBody>
      </p:sp>
      <p:sp>
        <p:nvSpPr>
          <p:cNvPr id="18435" name="Rectangle 3"/>
          <p:cNvSpPr>
            <a:spLocks noGrp="1" noChangeArrowheads="1"/>
          </p:cNvSpPr>
          <p:nvPr>
            <p:ph type="title"/>
          </p:nvPr>
        </p:nvSpPr>
        <p:spPr>
          <a:xfrm>
            <a:off x="685800" y="76200"/>
            <a:ext cx="7772400" cy="457200"/>
          </a:xfrm>
        </p:spPr>
        <p:txBody>
          <a:bodyPr/>
          <a:lstStyle/>
          <a:p>
            <a:r>
              <a:rPr lang="ru-RU" sz="3200" dirty="0">
                <a:solidFill>
                  <a:srgbClr val="FF3300"/>
                </a:solidFill>
              </a:rPr>
              <a:t>Конструктор</a:t>
            </a:r>
            <a:endParaRPr lang="ru-RU" sz="3200" dirty="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25144"/>
            <a:ext cx="7899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5959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1560" y="0"/>
            <a:ext cx="7772400" cy="533400"/>
          </a:xfrm>
        </p:spPr>
        <p:txBody>
          <a:bodyPr/>
          <a:lstStyle/>
          <a:p>
            <a:r>
              <a:rPr lang="ru-RU" sz="2800" dirty="0" smtClean="0">
                <a:solidFill>
                  <a:srgbClr val="FF3300"/>
                </a:solidFill>
              </a:rPr>
              <a:t>Упражнения</a:t>
            </a:r>
            <a:endParaRPr lang="ru-RU" sz="2800" dirty="0">
              <a:solidFill>
                <a:srgbClr val="FF3300"/>
              </a:solidFill>
            </a:endParaRPr>
          </a:p>
        </p:txBody>
      </p:sp>
      <p:sp>
        <p:nvSpPr>
          <p:cNvPr id="13315" name="Text Box 3"/>
          <p:cNvSpPr txBox="1">
            <a:spLocks noChangeArrowheads="1"/>
          </p:cNvSpPr>
          <p:nvPr/>
        </p:nvSpPr>
        <p:spPr bwMode="auto">
          <a:xfrm>
            <a:off x="0" y="476672"/>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Какие </a:t>
            </a:r>
            <a:r>
              <a:rPr lang="ru-RU" sz="2800" dirty="0">
                <a:cs typeface="Times New Roman" pitchFamily="18" charset="0"/>
              </a:rPr>
              <a:t>из фигур, изображенных на рисунке </a:t>
            </a:r>
            <a:r>
              <a:rPr lang="ru-RU" sz="2800" dirty="0" smtClean="0">
                <a:cs typeface="Times New Roman" pitchFamily="18" charset="0"/>
              </a:rPr>
              <a:t>являются </a:t>
            </a:r>
            <a:r>
              <a:rPr lang="ru-RU" sz="2800" dirty="0">
                <a:cs typeface="Times New Roman" pitchFamily="18" charset="0"/>
              </a:rPr>
              <a:t>развёртками </a:t>
            </a:r>
            <a:r>
              <a:rPr lang="ru-RU" sz="2800" dirty="0" smtClean="0">
                <a:cs typeface="Times New Roman" pitchFamily="18" charset="0"/>
              </a:rPr>
              <a:t>тетраэдра</a:t>
            </a:r>
            <a:r>
              <a:rPr lang="ru-RU" sz="2800" dirty="0">
                <a:cs typeface="Times New Roman" pitchFamily="18" charset="0"/>
              </a:rPr>
              <a:t>? </a:t>
            </a: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7" y="1340768"/>
            <a:ext cx="5832648" cy="173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0" y="3140968"/>
            <a:ext cx="9171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У</a:t>
            </a:r>
            <a:r>
              <a:rPr lang="ru-RU" sz="2800" dirty="0" smtClean="0">
                <a:cs typeface="Times New Roman" pitchFamily="18" charset="0"/>
              </a:rPr>
              <a:t>кажите </a:t>
            </a:r>
            <a:r>
              <a:rPr lang="ru-RU" sz="2800" dirty="0">
                <a:cs typeface="Times New Roman" pitchFamily="18" charset="0"/>
              </a:rPr>
              <a:t>развёртки куба.</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005064"/>
            <a:ext cx="808042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318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794" y="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У</a:t>
            </a:r>
            <a:r>
              <a:rPr lang="ru-RU" sz="2800" dirty="0" smtClean="0">
                <a:cs typeface="Times New Roman" pitchFamily="18" charset="0"/>
              </a:rPr>
              <a:t>кажите </a:t>
            </a:r>
            <a:r>
              <a:rPr lang="ru-RU" sz="2800" dirty="0">
                <a:cs typeface="Times New Roman" pitchFamily="18" charset="0"/>
              </a:rPr>
              <a:t>фигуры, которые являются развёртками призм. </a:t>
            </a:r>
          </a:p>
        </p:txBody>
      </p:sp>
      <p:pic>
        <p:nvPicPr>
          <p:cNvPr id="204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24" y="946510"/>
            <a:ext cx="8110537" cy="182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794" y="3016870"/>
            <a:ext cx="914479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t>	4. Ук</a:t>
            </a:r>
            <a:r>
              <a:rPr lang="ru-RU" sz="2800" dirty="0" smtClean="0">
                <a:cs typeface="Times New Roman" pitchFamily="18" charset="0"/>
              </a:rPr>
              <a:t>ажите </a:t>
            </a:r>
            <a:r>
              <a:rPr lang="ru-RU" sz="2800" dirty="0">
                <a:cs typeface="Times New Roman" pitchFamily="18" charset="0"/>
              </a:rPr>
              <a:t>фигуры, которые являются развёртками пирамид. </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324" y="4149080"/>
            <a:ext cx="83693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8503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0" y="18864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На </a:t>
            </a:r>
            <a:r>
              <a:rPr lang="ru-RU" sz="2800" dirty="0">
                <a:cs typeface="Times New Roman" pitchFamily="18" charset="0"/>
              </a:rPr>
              <a:t>рисунке укажите развёртки </a:t>
            </a:r>
            <a:r>
              <a:rPr lang="ru-RU" sz="2800" dirty="0"/>
              <a:t>октаэдра</a:t>
            </a:r>
            <a:r>
              <a:rPr lang="ru-RU" sz="2800" dirty="0">
                <a:cs typeface="Times New Roman" pitchFamily="18" charset="0"/>
              </a:rPr>
              <a:t>. </a:t>
            </a:r>
          </a:p>
        </p:txBody>
      </p:sp>
      <p:pic>
        <p:nvPicPr>
          <p:cNvPr id="163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7491413"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4950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69" y="0"/>
            <a:ext cx="9121506" cy="830997"/>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	Укажите </a:t>
            </a:r>
            <a:r>
              <a:rPr lang="ru-RU" dirty="0">
                <a:latin typeface="Times New Roman" pitchFamily="18" charset="0"/>
                <a:cs typeface="Times New Roman" pitchFamily="18" charset="0"/>
              </a:rPr>
              <a:t>номер многогранника, развёртка которого изображена на рисунке</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2355126512"/>
              </p:ext>
            </p:extLst>
          </p:nvPr>
        </p:nvGraphicFramePr>
        <p:xfrm>
          <a:off x="395536" y="1124744"/>
          <a:ext cx="3967060" cy="4176464"/>
        </p:xfrm>
        <a:graphic>
          <a:graphicData uri="http://schemas.openxmlformats.org/presentationml/2006/ole">
            <mc:AlternateContent xmlns:mc="http://schemas.openxmlformats.org/markup-compatibility/2006">
              <mc:Choice xmlns:v="urn:schemas-microsoft-com:vml" Requires="v">
                <p:oleObj spid="_x0000_s17485" name="Точечный рисунок" r:id="rId3" imgW="3438095" imgH="3619048" progId="Paint.Picture">
                  <p:embed/>
                </p:oleObj>
              </mc:Choice>
              <mc:Fallback>
                <p:oleObj name="Точечный рисунок" r:id="rId3" imgW="3438095" imgH="361904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124744"/>
                        <a:ext cx="3967060" cy="4176464"/>
                      </a:xfrm>
                      <a:prstGeom prst="rect">
                        <a:avLst/>
                      </a:prstGeom>
                      <a:noFill/>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1589443768"/>
              </p:ext>
            </p:extLst>
          </p:nvPr>
        </p:nvGraphicFramePr>
        <p:xfrm>
          <a:off x="4788024" y="857285"/>
          <a:ext cx="3816350" cy="4440237"/>
        </p:xfrm>
        <a:graphic>
          <a:graphicData uri="http://schemas.openxmlformats.org/presentationml/2006/ole">
            <mc:AlternateContent xmlns:mc="http://schemas.openxmlformats.org/markup-compatibility/2006">
              <mc:Choice xmlns:v="urn:schemas-microsoft-com:vml" Requires="v">
                <p:oleObj spid="_x0000_s17486" name="Точечный рисунок" r:id="rId5" imgW="3438095" imgH="4009524" progId="PBrush">
                  <p:embed/>
                </p:oleObj>
              </mc:Choice>
              <mc:Fallback>
                <p:oleObj name="Точечный рисунок" r:id="rId5" imgW="3438095" imgH="4009524" progId="PBrush">
                  <p:embed/>
                  <p:pic>
                    <p:nvPicPr>
                      <p:cNvPr id="0"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857285"/>
                        <a:ext cx="3816350"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59873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2" y="60098"/>
            <a:ext cx="9121506" cy="830997"/>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	Укажите </a:t>
            </a:r>
            <a:r>
              <a:rPr lang="ru-RU" dirty="0">
                <a:latin typeface="Times New Roman" pitchFamily="18" charset="0"/>
                <a:cs typeface="Times New Roman" pitchFamily="18" charset="0"/>
              </a:rPr>
              <a:t>номер многогранника, развёртка которого изображена на рисунке</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ext uri="{D42A27DB-BD31-4B8C-83A1-F6EECF244321}">
                <p14:modId xmlns:p14="http://schemas.microsoft.com/office/powerpoint/2010/main" val="3292641254"/>
              </p:ext>
            </p:extLst>
          </p:nvPr>
        </p:nvGraphicFramePr>
        <p:xfrm>
          <a:off x="467544" y="1124744"/>
          <a:ext cx="3500582" cy="4198615"/>
        </p:xfrm>
        <a:graphic>
          <a:graphicData uri="http://schemas.openxmlformats.org/presentationml/2006/ole">
            <mc:AlternateContent xmlns:mc="http://schemas.openxmlformats.org/markup-compatibility/2006">
              <mc:Choice xmlns:v="urn:schemas-microsoft-com:vml" Requires="v">
                <p:oleObj spid="_x0000_s19533" name="Точечный рисунок" r:id="rId3" imgW="3438095" imgH="4123810" progId="Paint.Picture">
                  <p:embed/>
                </p:oleObj>
              </mc:Choice>
              <mc:Fallback>
                <p:oleObj name="Точечный рисунок" r:id="rId3" imgW="3438095" imgH="41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24744"/>
                        <a:ext cx="3500582" cy="4198615"/>
                      </a:xfrm>
                      <a:prstGeom prst="rect">
                        <a:avLst/>
                      </a:prstGeom>
                      <a:noFill/>
                      <a:extLst/>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2161523102"/>
              </p:ext>
            </p:extLst>
          </p:nvPr>
        </p:nvGraphicFramePr>
        <p:xfrm>
          <a:off x="5076056" y="1052736"/>
          <a:ext cx="3743325" cy="4356100"/>
        </p:xfrm>
        <a:graphic>
          <a:graphicData uri="http://schemas.openxmlformats.org/presentationml/2006/ole">
            <mc:AlternateContent xmlns:mc="http://schemas.openxmlformats.org/markup-compatibility/2006">
              <mc:Choice xmlns:v="urn:schemas-microsoft-com:vml" Requires="v">
                <p:oleObj spid="_x0000_s19534" name="Точечный рисунок" r:id="rId5" imgW="3438095" imgH="4001058" progId="PBrush">
                  <p:embed/>
                </p:oleObj>
              </mc:Choice>
              <mc:Fallback>
                <p:oleObj name="Точечный рисунок" r:id="rId5" imgW="3438095" imgH="4001058" progId="PBrush">
                  <p:embed/>
                  <p:pic>
                    <p:nvPicPr>
                      <p:cNvPr id="0" name="Объект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052736"/>
                        <a:ext cx="37433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81904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288" y="39688"/>
            <a:ext cx="5811837" cy="678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548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83" y="461664"/>
            <a:ext cx="9121506" cy="830997"/>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	Укажите </a:t>
            </a:r>
            <a:r>
              <a:rPr lang="ru-RU" dirty="0">
                <a:latin typeface="Times New Roman" pitchFamily="18" charset="0"/>
                <a:cs typeface="Times New Roman" pitchFamily="18" charset="0"/>
              </a:rPr>
              <a:t>номер многогранника, развёртка которого изображена на рисунке</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 </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1700298260"/>
              </p:ext>
            </p:extLst>
          </p:nvPr>
        </p:nvGraphicFramePr>
        <p:xfrm>
          <a:off x="1259632" y="1484784"/>
          <a:ext cx="3168352" cy="4847816"/>
        </p:xfrm>
        <a:graphic>
          <a:graphicData uri="http://schemas.openxmlformats.org/presentationml/2006/ole">
            <mc:AlternateContent xmlns:mc="http://schemas.openxmlformats.org/markup-compatibility/2006">
              <mc:Choice xmlns:v="urn:schemas-microsoft-com:vml" Requires="v">
                <p:oleObj spid="_x0000_s21581" name="Точечный рисунок" r:id="rId3" imgW="2534004" imgH="3877216" progId="Paint.Picture">
                  <p:embed/>
                </p:oleObj>
              </mc:Choice>
              <mc:Fallback>
                <p:oleObj name="Точечный рисунок" r:id="rId3" imgW="2534004" imgH="387721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484784"/>
                        <a:ext cx="3168352" cy="4847816"/>
                      </a:xfrm>
                      <a:prstGeom prst="rect">
                        <a:avLst/>
                      </a:prstGeom>
                      <a:noFill/>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3996873139"/>
              </p:ext>
            </p:extLst>
          </p:nvPr>
        </p:nvGraphicFramePr>
        <p:xfrm>
          <a:off x="5004048" y="1484784"/>
          <a:ext cx="3241675" cy="5027612"/>
        </p:xfrm>
        <a:graphic>
          <a:graphicData uri="http://schemas.openxmlformats.org/presentationml/2006/ole">
            <mc:AlternateContent xmlns:mc="http://schemas.openxmlformats.org/markup-compatibility/2006">
              <mc:Choice xmlns:v="urn:schemas-microsoft-com:vml" Requires="v">
                <p:oleObj spid="_x0000_s21582" name="Точечный рисунок" r:id="rId5" imgW="2486372" imgH="3858164" progId="PBrush">
                  <p:embed/>
                </p:oleObj>
              </mc:Choice>
              <mc:Fallback>
                <p:oleObj name="Точечный рисунок" r:id="rId5" imgW="2486372" imgH="3858164" progId="PBrush">
                  <p:embed/>
                  <p:pic>
                    <p:nvPicPr>
                      <p:cNvPr id="0" name="Объект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484784"/>
                        <a:ext cx="3241675"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492884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0"/>
            <a:ext cx="9144000" cy="685800"/>
          </a:xfrm>
        </p:spPr>
        <p:txBody>
          <a:bodyPr/>
          <a:lstStyle/>
          <a:p>
            <a:pPr eaLnBrk="1" hangingPunct="1"/>
            <a:r>
              <a:rPr lang="ru-RU" sz="2800" smtClean="0">
                <a:solidFill>
                  <a:srgbClr val="FF3300"/>
                </a:solidFill>
              </a:rPr>
              <a:t>Моделирование многогранников в программе </a:t>
            </a:r>
            <a:r>
              <a:rPr lang="en-US" sz="2800" smtClean="0">
                <a:solidFill>
                  <a:srgbClr val="FF3300"/>
                </a:solidFill>
              </a:rPr>
              <a:t>GeoGebra</a:t>
            </a:r>
            <a:endParaRPr lang="ru-RU" sz="2800" smtClean="0">
              <a:solidFill>
                <a:srgbClr val="FF3300"/>
              </a:solidFill>
            </a:endParaRPr>
          </a:p>
        </p:txBody>
      </p:sp>
      <p:sp>
        <p:nvSpPr>
          <p:cNvPr id="2051" name="Text Box 11"/>
          <p:cNvSpPr txBox="1">
            <a:spLocks noChangeArrowheads="1"/>
          </p:cNvSpPr>
          <p:nvPr/>
        </p:nvSpPr>
        <p:spPr bwMode="auto">
          <a:xfrm>
            <a:off x="0" y="685800"/>
            <a:ext cx="91440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Программа </a:t>
            </a:r>
            <a:r>
              <a:rPr lang="en-US" dirty="0" err="1"/>
              <a:t>GeoGebra</a:t>
            </a:r>
            <a:r>
              <a:rPr lang="en-US" dirty="0"/>
              <a:t> </a:t>
            </a:r>
            <a:r>
              <a:rPr lang="ru-RU" dirty="0"/>
              <a:t>это свободно распространяемая программа, которую можно скачать с официального сайта </a:t>
            </a:r>
            <a:r>
              <a:rPr lang="en-US" u="sng" dirty="0"/>
              <a:t>http</a:t>
            </a:r>
            <a:r>
              <a:rPr lang="ru-RU" u="sng" dirty="0"/>
              <a:t>://</a:t>
            </a:r>
            <a:r>
              <a:rPr lang="en-US" u="sng" dirty="0" err="1"/>
              <a:t>geogebra</a:t>
            </a:r>
            <a:r>
              <a:rPr lang="ru-RU" u="sng" dirty="0"/>
              <a:t>.</a:t>
            </a:r>
            <a:r>
              <a:rPr lang="en-US" u="sng" dirty="0"/>
              <a:t>org</a:t>
            </a:r>
            <a:r>
              <a:rPr lang="ru-RU" u="sng" dirty="0"/>
              <a:t>.</a:t>
            </a:r>
            <a:r>
              <a:rPr lang="ru-RU" dirty="0"/>
              <a:t> </a:t>
            </a:r>
          </a:p>
          <a:p>
            <a:pPr algn="just" eaLnBrk="1" hangingPunct="1"/>
            <a:r>
              <a:rPr lang="ru-RU" dirty="0"/>
              <a:t>	Она позволяет получать изображения плоских и пространственных фигур, проводить дополнительные построения, создавать анимацию рисунков. </a:t>
            </a:r>
          </a:p>
          <a:p>
            <a:pPr algn="just" eaLnBrk="1" hangingPunct="1"/>
            <a:r>
              <a:rPr lang="ru-RU" dirty="0"/>
              <a:t>	Кроме того, эта программа позволяет ставить геометрические опыты, проводить эксперименты, иллюстрировать формулы и теоремы, устанавливать зависимости между геометрическими величинами и мн. др.</a:t>
            </a:r>
          </a:p>
          <a:p>
            <a:pPr algn="just" eaLnBrk="1" hangingPunct="1"/>
            <a:r>
              <a:rPr lang="ru-RU" dirty="0"/>
              <a:t>	Здесь мы рассмотрим возможности </a:t>
            </a:r>
            <a:r>
              <a:rPr lang="en-US" dirty="0" err="1"/>
              <a:t>GeoGebra</a:t>
            </a:r>
            <a:r>
              <a:rPr lang="en-US" dirty="0"/>
              <a:t> </a:t>
            </a:r>
            <a:r>
              <a:rPr lang="ru-RU" dirty="0"/>
              <a:t>для моделирования многогранников.</a:t>
            </a:r>
          </a:p>
          <a:p>
            <a:pPr algn="just" eaLnBrk="1" hangingPunct="1"/>
            <a:r>
              <a:rPr lang="ru-RU"/>
              <a:t>	</a:t>
            </a:r>
            <a:r>
              <a:rPr lang="ru-RU" smtClean="0"/>
              <a:t>Полученные </a:t>
            </a:r>
            <a:r>
              <a:rPr lang="ru-RU"/>
              <a:t>модели можно поворачивать, смотреть на них с разных сторон.	</a:t>
            </a:r>
          </a:p>
        </p:txBody>
      </p:sp>
    </p:spTree>
    <p:extLst>
      <p:ext uri="{BB962C8B-B14F-4D97-AF65-F5344CB8AC3E}">
        <p14:creationId xmlns:p14="http://schemas.microsoft.com/office/powerpoint/2010/main" val="20335182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3"/>
          <p:cNvSpPr txBox="1">
            <a:spLocks noChangeArrowheads="1"/>
          </p:cNvSpPr>
          <p:nvPr/>
        </p:nvSpPr>
        <p:spPr bwMode="auto">
          <a:xfrm>
            <a:off x="30163" y="20638"/>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Инструмент «Куб» позволяет получать модель куба. Для этого нужно указать левой кнопкой мыши две точки (вершины куба). На рисунке показан пример такого куба. </a:t>
            </a:r>
          </a:p>
        </p:txBody>
      </p:sp>
      <p:pic>
        <p:nvPicPr>
          <p:cNvPr id="3076" name="Рисунок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36812"/>
            <a:ext cx="4254539" cy="318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p:cNvSpPr txBox="1">
            <a:spLocks noChangeArrowheads="1"/>
          </p:cNvSpPr>
          <p:nvPr/>
        </p:nvSpPr>
        <p:spPr bwMode="auto">
          <a:xfrm>
            <a:off x="-9625" y="4797152"/>
            <a:ext cx="9144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Инструмент «Тетраэдр»</a:t>
            </a:r>
            <a:r>
              <a:rPr lang="ru-RU" b="1" dirty="0"/>
              <a:t> </a:t>
            </a:r>
            <a:r>
              <a:rPr lang="ru-RU" dirty="0"/>
              <a:t>позволяет получать изображения правильного тетраэдра. Для этого нужно указать левой кнопкой мыши две точки (вершины тетраэдра). На рисунке показан пример такого тетраэдра.</a:t>
            </a:r>
          </a:p>
        </p:txBody>
      </p:sp>
      <p:pic>
        <p:nvPicPr>
          <p:cNvPr id="7"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516" y="1436812"/>
            <a:ext cx="4253242" cy="318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3288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3"/>
          <p:cNvSpPr txBox="1">
            <a:spLocks noChangeArrowheads="1"/>
          </p:cNvSpPr>
          <p:nvPr/>
        </p:nvSpPr>
        <p:spPr bwMode="auto">
          <a:xfrm>
            <a:off x="9625" y="340269"/>
            <a:ext cx="914400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a:t>
            </a:r>
            <a:r>
              <a:rPr lang="ru-RU" sz="1800" dirty="0"/>
              <a:t>Инструмент «Призма» позволяет построить модель призмы. На рисунке показана правильная шестиугольная призма. Для её построения сначала нужно построить правильный шестиугольник (основание призмы). Для этого нажмём левой кнопкой мыши на окошко с надписью «Вид» и выберем строчку с надписью «Полотно». Получим разделение рабочего окна на две части для плоских фигур (левая часть) и пространственных фигур (правая часть). В левой части построим правильный шестиугольник, как это делалось на плоскости. При этом правильный шестиугольник появится и в правой части окна. Закроем левое окно, нажав левой кнопкой мыши на крестик в правом верхнем углу</a:t>
            </a:r>
            <a:r>
              <a:rPr lang="ru-RU" sz="1800" dirty="0" smtClean="0"/>
              <a:t>.</a:t>
            </a:r>
          </a:p>
          <a:p>
            <a:pPr algn="just" eaLnBrk="1" hangingPunct="1"/>
            <a:r>
              <a:rPr lang="ru-RU" sz="1800" dirty="0" smtClean="0"/>
              <a:t>	Выбрав </a:t>
            </a:r>
            <a:r>
              <a:rPr lang="ru-RU" sz="1800" dirty="0"/>
              <a:t>инструмент «Призма», нажмем левой кнопкой мыши сначала на построенный правильный шестиугольник, а затем на какую-нибудь точку оси аппликат. Получим правильную шестиугольную призму</a:t>
            </a:r>
            <a:r>
              <a:rPr lang="ru-RU" sz="1800" dirty="0" smtClean="0"/>
              <a:t>.</a:t>
            </a:r>
            <a:r>
              <a:rPr lang="ru-RU" sz="1800" dirty="0"/>
              <a:t>	</a:t>
            </a:r>
          </a:p>
        </p:txBody>
      </p:sp>
      <p:sp>
        <p:nvSpPr>
          <p:cNvPr id="5123" name="Rectangle 15"/>
          <p:cNvSpPr>
            <a:spLocks noGrp="1" noChangeArrowheads="1"/>
          </p:cNvSpPr>
          <p:nvPr>
            <p:ph type="title"/>
          </p:nvPr>
        </p:nvSpPr>
        <p:spPr>
          <a:xfrm>
            <a:off x="685800" y="20638"/>
            <a:ext cx="7772400" cy="457200"/>
          </a:xfrm>
        </p:spPr>
        <p:txBody>
          <a:bodyPr/>
          <a:lstStyle/>
          <a:p>
            <a:pPr eaLnBrk="1" hangingPunct="1"/>
            <a:r>
              <a:rPr lang="ru-RU" sz="2800" dirty="0" smtClean="0">
                <a:solidFill>
                  <a:srgbClr val="FF3300"/>
                </a:solidFill>
              </a:rPr>
              <a:t>Призма</a:t>
            </a:r>
            <a:endParaRPr lang="ru-RU" sz="2800" dirty="0" smtClean="0"/>
          </a:p>
        </p:txBody>
      </p:sp>
      <p:pic>
        <p:nvPicPr>
          <p:cNvPr id="5124" name="Рисунок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877664"/>
            <a:ext cx="3973349" cy="298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625" y="3848922"/>
            <a:ext cx="3951685" cy="296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5319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3"/>
          <p:cNvSpPr txBox="1">
            <a:spLocks noChangeArrowheads="1"/>
          </p:cNvSpPr>
          <p:nvPr/>
        </p:nvSpPr>
        <p:spPr bwMode="auto">
          <a:xfrm>
            <a:off x="0" y="188640"/>
            <a:ext cx="91440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Инструмент «Пирамида» позволяет строить модель пирамиды. Для этого нужно сначала построить или указать многоугольник (основание пирамиды), а затем указать её вершину. На рисунке показана четырёхугольная пирамида. </a:t>
            </a:r>
          </a:p>
        </p:txBody>
      </p:sp>
      <p:pic>
        <p:nvPicPr>
          <p:cNvPr id="7172" name="Рисунок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09351"/>
            <a:ext cx="5365293" cy="402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8790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0" y="35463"/>
            <a:ext cx="91440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Инструмент «Октаэдр» позволяет получить модель октаэдра. Для этого нужно выбрать две точки (вершины октаэдра), например, </a:t>
            </a:r>
            <a:r>
              <a:rPr lang="en-US" i="1" dirty="0"/>
              <a:t>A </a:t>
            </a:r>
            <a:r>
              <a:rPr lang="ru-RU" dirty="0"/>
              <a:t>и </a:t>
            </a:r>
            <a:r>
              <a:rPr lang="en-US" i="1" dirty="0"/>
              <a:t>B</a:t>
            </a:r>
            <a:r>
              <a:rPr lang="ru-RU" dirty="0"/>
              <a:t>. В строке «Ввод» написать «Октаэдр[</a:t>
            </a:r>
            <a:r>
              <a:rPr lang="en-US" dirty="0"/>
              <a:t>A</a:t>
            </a:r>
            <a:r>
              <a:rPr lang="ru-RU" dirty="0"/>
              <a:t>, </a:t>
            </a:r>
            <a:r>
              <a:rPr lang="en-US" dirty="0"/>
              <a:t>B</a:t>
            </a:r>
            <a:r>
              <a:rPr lang="ru-RU" dirty="0"/>
              <a:t>] и нажать «</a:t>
            </a:r>
            <a:r>
              <a:rPr lang="en-US" dirty="0"/>
              <a:t>Enter</a:t>
            </a:r>
            <a:r>
              <a:rPr lang="ru-RU" dirty="0"/>
              <a:t>». На рисунке показан пример такого октаэдра.</a:t>
            </a:r>
          </a:p>
        </p:txBody>
      </p:sp>
      <p:pic>
        <p:nvPicPr>
          <p:cNvPr id="6"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27207"/>
            <a:ext cx="480100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0054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3"/>
          <p:cNvSpPr txBox="1">
            <a:spLocks noChangeArrowheads="1"/>
          </p:cNvSpPr>
          <p:nvPr/>
        </p:nvSpPr>
        <p:spPr bwMode="auto">
          <a:xfrm>
            <a:off x="0" y="0"/>
            <a:ext cx="91440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Инструмент «Икосаэдр» позволяет получить модель икосаэдра. Для этого нужно выбрать две точки (вершины икосаэдра), например, </a:t>
            </a:r>
            <a:r>
              <a:rPr lang="en-US" i="1" dirty="0"/>
              <a:t>A </a:t>
            </a:r>
            <a:r>
              <a:rPr lang="ru-RU" dirty="0"/>
              <a:t>и </a:t>
            </a:r>
            <a:r>
              <a:rPr lang="en-US" i="1" dirty="0"/>
              <a:t>B</a:t>
            </a:r>
            <a:r>
              <a:rPr lang="ru-RU" dirty="0"/>
              <a:t>. В строке «Ввод» написать «Икосаэдр[</a:t>
            </a:r>
            <a:r>
              <a:rPr lang="en-US" dirty="0"/>
              <a:t>A</a:t>
            </a:r>
            <a:r>
              <a:rPr lang="ru-RU" dirty="0"/>
              <a:t>, </a:t>
            </a:r>
            <a:r>
              <a:rPr lang="en-US" dirty="0"/>
              <a:t>B</a:t>
            </a:r>
            <a:r>
              <a:rPr lang="ru-RU" dirty="0"/>
              <a:t>] и нажать «</a:t>
            </a:r>
            <a:r>
              <a:rPr lang="en-US" dirty="0"/>
              <a:t>Enter</a:t>
            </a:r>
            <a:r>
              <a:rPr lang="ru-RU" dirty="0"/>
              <a:t>». На рисунке показан пример такого икосаэдра.</a:t>
            </a:r>
          </a:p>
        </p:txBody>
      </p:sp>
      <p:pic>
        <p:nvPicPr>
          <p:cNvPr id="9220" name="Рисунок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981819"/>
            <a:ext cx="5192897" cy="389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6338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p:cNvSpPr txBox="1">
            <a:spLocks noChangeArrowheads="1"/>
          </p:cNvSpPr>
          <p:nvPr/>
        </p:nvSpPr>
        <p:spPr bwMode="auto">
          <a:xfrm>
            <a:off x="-28876" y="0"/>
            <a:ext cx="91440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Инструмент «Додекаэдр» позволяет получить модель додекаэдра. Для этого нужно выбрать две точки (вершины додекаэдра), например, </a:t>
            </a:r>
            <a:r>
              <a:rPr lang="en-US" i="1" dirty="0"/>
              <a:t>A </a:t>
            </a:r>
            <a:r>
              <a:rPr lang="ru-RU" dirty="0"/>
              <a:t>и </a:t>
            </a:r>
            <a:r>
              <a:rPr lang="en-US" i="1" dirty="0"/>
              <a:t>B</a:t>
            </a:r>
            <a:r>
              <a:rPr lang="ru-RU" dirty="0"/>
              <a:t>. В строке «Ввод» написать «Додекаэдр[</a:t>
            </a:r>
            <a:r>
              <a:rPr lang="en-US" dirty="0"/>
              <a:t>A</a:t>
            </a:r>
            <a:r>
              <a:rPr lang="ru-RU" dirty="0"/>
              <a:t>, </a:t>
            </a:r>
            <a:r>
              <a:rPr lang="en-US" dirty="0"/>
              <a:t>B</a:t>
            </a:r>
            <a:r>
              <a:rPr lang="ru-RU" dirty="0"/>
              <a:t>] и нажать «</a:t>
            </a:r>
            <a:r>
              <a:rPr lang="en-US" dirty="0"/>
              <a:t>Enter</a:t>
            </a:r>
            <a:r>
              <a:rPr lang="ru-RU" dirty="0"/>
              <a:t>». На рисунке показан пример такого додекаэдра.</a:t>
            </a:r>
          </a:p>
        </p:txBody>
      </p:sp>
      <p:pic>
        <p:nvPicPr>
          <p:cNvPr id="7"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165503"/>
            <a:ext cx="4801013"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0265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88" y="0"/>
            <a:ext cx="9121506" cy="830997"/>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	На рисунках показаны некоторые полуправильные многогранники, полученные с помощью программы </a:t>
            </a:r>
            <a:r>
              <a:rPr lang="en-US" dirty="0" err="1" smtClean="0">
                <a:latin typeface="Times New Roman" pitchFamily="18" charset="0"/>
                <a:cs typeface="Times New Roman" pitchFamily="18" charset="0"/>
              </a:rPr>
              <a:t>GeoGebra</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1" name="Рисунок 10"/>
          <p:cNvPicPr/>
          <p:nvPr/>
        </p:nvPicPr>
        <p:blipFill>
          <a:blip r:embed="rId2" cstate="print">
            <a:extLst>
              <a:ext uri="{28A0092B-C50C-407E-A947-70E740481C1C}">
                <a14:useLocalDpi xmlns:a14="http://schemas.microsoft.com/office/drawing/2010/main" val="0"/>
              </a:ext>
            </a:extLst>
          </a:blip>
          <a:stretch>
            <a:fillRect/>
          </a:stretch>
        </p:blipFill>
        <p:spPr>
          <a:xfrm>
            <a:off x="395536" y="836713"/>
            <a:ext cx="3664824" cy="2739161"/>
          </a:xfrm>
          <a:prstGeom prst="rect">
            <a:avLst/>
          </a:prstGeom>
        </p:spPr>
      </p:pic>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4969279" y="836712"/>
            <a:ext cx="3652712" cy="2739161"/>
          </a:xfrm>
          <a:prstGeom prst="rect">
            <a:avLst/>
          </a:prstGeom>
        </p:spPr>
      </p:pic>
      <p:pic>
        <p:nvPicPr>
          <p:cNvPr id="6" name="Рисунок 5"/>
          <p:cNvPicPr/>
          <p:nvPr/>
        </p:nvPicPr>
        <p:blipFill>
          <a:blip r:embed="rId4" cstate="print">
            <a:extLst>
              <a:ext uri="{28A0092B-C50C-407E-A947-70E740481C1C}">
                <a14:useLocalDpi xmlns:a14="http://schemas.microsoft.com/office/drawing/2010/main" val="0"/>
              </a:ext>
            </a:extLst>
          </a:blip>
          <a:stretch>
            <a:fillRect/>
          </a:stretch>
        </p:blipFill>
        <p:spPr>
          <a:xfrm>
            <a:off x="395535" y="3788046"/>
            <a:ext cx="3664823" cy="2748618"/>
          </a:xfrm>
          <a:prstGeom prst="rect">
            <a:avLst/>
          </a:prstGeom>
        </p:spPr>
      </p:pic>
      <p:pic>
        <p:nvPicPr>
          <p:cNvPr id="7" name="Рисунок 6"/>
          <p:cNvPicPr/>
          <p:nvPr/>
        </p:nvPicPr>
        <p:blipFill>
          <a:blip r:embed="rId5">
            <a:extLst>
              <a:ext uri="{28A0092B-C50C-407E-A947-70E740481C1C}">
                <a14:useLocalDpi xmlns:a14="http://schemas.microsoft.com/office/drawing/2010/main" val="0"/>
              </a:ext>
            </a:extLst>
          </a:blip>
          <a:stretch>
            <a:fillRect/>
          </a:stretch>
        </p:blipFill>
        <p:spPr>
          <a:xfrm>
            <a:off x="4965977" y="3788046"/>
            <a:ext cx="3666545" cy="2748618"/>
          </a:xfrm>
          <a:prstGeom prst="rect">
            <a:avLst/>
          </a:prstGeom>
        </p:spPr>
      </p:pic>
    </p:spTree>
    <p:extLst>
      <p:ext uri="{BB962C8B-B14F-4D97-AF65-F5344CB8AC3E}">
        <p14:creationId xmlns:p14="http://schemas.microsoft.com/office/powerpoint/2010/main" val="27767708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0" y="0"/>
            <a:ext cx="9121506" cy="830997"/>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	На рисунках показаны более сложные многогранники, полученные с помощью программы </a:t>
            </a:r>
            <a:r>
              <a:rPr lang="en-US" dirty="0" err="1" smtClean="0">
                <a:latin typeface="Times New Roman" pitchFamily="18" charset="0"/>
                <a:cs typeface="Times New Roman" pitchFamily="18" charset="0"/>
              </a:rPr>
              <a:t>GeoGebra</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5" name="Рисунок 14"/>
          <p:cNvPicPr/>
          <p:nvPr/>
        </p:nvPicPr>
        <p:blipFill>
          <a:blip r:embed="rId2" cstate="print">
            <a:extLst>
              <a:ext uri="{28A0092B-C50C-407E-A947-70E740481C1C}">
                <a14:useLocalDpi xmlns:a14="http://schemas.microsoft.com/office/drawing/2010/main" val="0"/>
              </a:ext>
            </a:extLst>
          </a:blip>
          <a:stretch>
            <a:fillRect/>
          </a:stretch>
        </p:blipFill>
        <p:spPr>
          <a:xfrm>
            <a:off x="442361" y="836712"/>
            <a:ext cx="3773070" cy="2829803"/>
          </a:xfrm>
          <a:prstGeom prst="rect">
            <a:avLst/>
          </a:prstGeom>
        </p:spPr>
      </p:pic>
      <p:pic>
        <p:nvPicPr>
          <p:cNvPr id="18" name="Рисунок 17"/>
          <p:cNvPicPr/>
          <p:nvPr/>
        </p:nvPicPr>
        <p:blipFill>
          <a:blip r:embed="rId3">
            <a:extLst>
              <a:ext uri="{28A0092B-C50C-407E-A947-70E740481C1C}">
                <a14:useLocalDpi xmlns:a14="http://schemas.microsoft.com/office/drawing/2010/main" val="0"/>
              </a:ext>
            </a:extLst>
          </a:blip>
          <a:stretch>
            <a:fillRect/>
          </a:stretch>
        </p:blipFill>
        <p:spPr>
          <a:xfrm>
            <a:off x="5004048" y="836712"/>
            <a:ext cx="3778803" cy="2829803"/>
          </a:xfrm>
          <a:prstGeom prst="rect">
            <a:avLst/>
          </a:prstGeom>
        </p:spPr>
      </p:pic>
      <p:pic>
        <p:nvPicPr>
          <p:cNvPr id="6" name="Рисунок 5"/>
          <p:cNvPicPr/>
          <p:nvPr/>
        </p:nvPicPr>
        <p:blipFill>
          <a:blip r:embed="rId4" cstate="print">
            <a:extLst>
              <a:ext uri="{28A0092B-C50C-407E-A947-70E740481C1C}">
                <a14:useLocalDpi xmlns:a14="http://schemas.microsoft.com/office/drawing/2010/main" val="0"/>
              </a:ext>
            </a:extLst>
          </a:blip>
          <a:stretch>
            <a:fillRect/>
          </a:stretch>
        </p:blipFill>
        <p:spPr>
          <a:xfrm>
            <a:off x="442361" y="3861047"/>
            <a:ext cx="3773070" cy="2844591"/>
          </a:xfrm>
          <a:prstGeom prst="rect">
            <a:avLst/>
          </a:prstGeom>
        </p:spPr>
      </p:pic>
      <p:pic>
        <p:nvPicPr>
          <p:cNvPr id="7" name="Рисунок 6"/>
          <p:cNvPicPr/>
          <p:nvPr/>
        </p:nvPicPr>
        <p:blipFill>
          <a:blip r:embed="rId5">
            <a:extLst>
              <a:ext uri="{28A0092B-C50C-407E-A947-70E740481C1C}">
                <a14:useLocalDpi xmlns:a14="http://schemas.microsoft.com/office/drawing/2010/main" val="0"/>
              </a:ext>
            </a:extLst>
          </a:blip>
          <a:stretch>
            <a:fillRect/>
          </a:stretch>
        </p:blipFill>
        <p:spPr>
          <a:xfrm>
            <a:off x="4990935" y="3858278"/>
            <a:ext cx="3779510" cy="2832985"/>
          </a:xfrm>
          <a:prstGeom prst="rect">
            <a:avLst/>
          </a:prstGeom>
        </p:spPr>
      </p:pic>
    </p:spTree>
    <p:extLst>
      <p:ext uri="{BB962C8B-B14F-4D97-AF65-F5344CB8AC3E}">
        <p14:creationId xmlns:p14="http://schemas.microsoft.com/office/powerpoint/2010/main" val="1879431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799</TotalTime>
  <Words>1209</Words>
  <Application>Microsoft Office PowerPoint</Application>
  <PresentationFormat>Экран (4:3)</PresentationFormat>
  <Paragraphs>377</Paragraphs>
  <Slides>100</Slides>
  <Notes>57</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100</vt:i4>
      </vt:variant>
    </vt:vector>
  </HeadingPairs>
  <TitlesOfParts>
    <vt:vector size="103" baseType="lpstr">
      <vt:lpstr>Оформление по умолчанию</vt:lpstr>
      <vt:lpstr>Точечный рисунок</vt:lpstr>
      <vt:lpstr>Equation</vt:lpstr>
      <vt:lpstr>Начала стереометрии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АКСИОМЫ СТЕРЕОМЕТРИИ</vt:lpstr>
      <vt:lpstr>Следствие 1</vt:lpstr>
      <vt:lpstr>Следствие 2</vt:lpstr>
      <vt:lpstr>Следствие 3</vt:lpstr>
      <vt:lpstr>Упражнения</vt:lpstr>
      <vt:lpstr>Презентация PowerPoint</vt:lpstr>
      <vt:lpstr>Презентация PowerPoint</vt:lpstr>
      <vt:lpstr>Многогранники</vt:lpstr>
      <vt:lpstr>Презентация PowerPoint</vt:lpstr>
      <vt:lpstr>Презентация PowerPoint</vt:lpstr>
      <vt:lpstr>Презентация PowerPoint</vt:lpstr>
      <vt:lpstr>Презентация PowerPoint</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Выпуклые и невыпуклые многогранники</vt:lpstr>
      <vt:lpstr>Презентация PowerPoint</vt:lpstr>
      <vt:lpstr>Презентация PowerPoint</vt:lpstr>
      <vt:lpstr>ПРАВИЛЬНЫЕ МНОГОГРАННИКИ</vt:lpstr>
      <vt:lpstr>Кубок Кеплера </vt:lpstr>
      <vt:lpstr>Презентация PowerPoint</vt:lpstr>
      <vt:lpstr>ТЕТРАЭДР</vt:lpstr>
      <vt:lpstr>Презентация PowerPoint</vt:lpstr>
      <vt:lpstr>КУБ (ГЕКСАЭДР)</vt:lpstr>
      <vt:lpstr>Презентация PowerPoint</vt:lpstr>
      <vt:lpstr>ОКТАЭДР</vt:lpstr>
      <vt:lpstr>Презентация PowerPoint</vt:lpstr>
      <vt:lpstr>ИКОСАЭДР</vt:lpstr>
      <vt:lpstr>Презентация PowerPoint</vt:lpstr>
      <vt:lpstr>ДОДЕКАЭДР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5. ПОЛУПРАВИЛЬНЫЕ МНОГОГРАННИКИ</vt:lpstr>
      <vt:lpstr>ТЕЛА АРХИМЕДА</vt:lpstr>
      <vt:lpstr>Усеченный тетраэдр</vt:lpstr>
      <vt:lpstr>Усеченный куб</vt:lpstr>
      <vt:lpstr>Усеченный октаэдр</vt:lpstr>
      <vt:lpstr>Усеченный икосаэдр</vt:lpstr>
      <vt:lpstr>Усеченный додекаэдр</vt:lpstr>
      <vt:lpstr>Кубооктаэдр</vt:lpstr>
      <vt:lpstr>Икосододекаэдр</vt:lpstr>
      <vt:lpstr>Усеченный кубооктаэдр</vt:lpstr>
      <vt:lpstr>Усеченный икосододекаэдр</vt:lpstr>
      <vt:lpstr>Ромбокубооктаэдр</vt:lpstr>
      <vt:lpstr>Ромбоикосододекаэдр</vt:lpstr>
      <vt:lpstr>Курносый куб</vt:lpstr>
      <vt:lpstr>Курносый додекаэдр</vt:lpstr>
      <vt:lpstr>Развёртки многогранников</vt:lpstr>
      <vt:lpstr>Презентация PowerPoint</vt:lpstr>
      <vt:lpstr>Конструктор</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Моделирование многогранников в программе GeoGebra</vt:lpstr>
      <vt:lpstr>Презентация PowerPoint</vt:lpstr>
      <vt:lpstr>Призма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АКСИОМЫ СТЕРЕОМЕТРИИ</dc:title>
  <dc:creator>*</dc:creator>
  <cp:lastModifiedBy>Владимир</cp:lastModifiedBy>
  <cp:revision>83</cp:revision>
  <dcterms:created xsi:type="dcterms:W3CDTF">2007-12-15T05:25:09Z</dcterms:created>
  <dcterms:modified xsi:type="dcterms:W3CDTF">2020-02-05T02:33:23Z</dcterms:modified>
</cp:coreProperties>
</file>