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7"/>
  </p:notesMasterIdLst>
  <p:sldIdLst>
    <p:sldId id="751" r:id="rId2"/>
    <p:sldId id="1216" r:id="rId3"/>
    <p:sldId id="1217" r:id="rId4"/>
    <p:sldId id="1073" r:id="rId5"/>
    <p:sldId id="1218" r:id="rId6"/>
    <p:sldId id="1219" r:id="rId7"/>
    <p:sldId id="1220" r:id="rId8"/>
    <p:sldId id="458" r:id="rId9"/>
    <p:sldId id="1196" r:id="rId10"/>
    <p:sldId id="1195" r:id="rId11"/>
    <p:sldId id="435" r:id="rId12"/>
    <p:sldId id="556" r:id="rId13"/>
    <p:sldId id="439" r:id="rId14"/>
    <p:sldId id="440" r:id="rId15"/>
    <p:sldId id="442" r:id="rId16"/>
    <p:sldId id="569" r:id="rId17"/>
    <p:sldId id="708" r:id="rId18"/>
    <p:sldId id="701" r:id="rId19"/>
    <p:sldId id="1043" r:id="rId20"/>
    <p:sldId id="1044" r:id="rId21"/>
    <p:sldId id="1045" r:id="rId22"/>
    <p:sldId id="1047" r:id="rId23"/>
    <p:sldId id="1048" r:id="rId24"/>
    <p:sldId id="361" r:id="rId25"/>
    <p:sldId id="362" r:id="rId26"/>
    <p:sldId id="363" r:id="rId27"/>
    <p:sldId id="364" r:id="rId28"/>
    <p:sldId id="370" r:id="rId29"/>
    <p:sldId id="371" r:id="rId30"/>
    <p:sldId id="372" r:id="rId31"/>
    <p:sldId id="373" r:id="rId32"/>
    <p:sldId id="374" r:id="rId33"/>
    <p:sldId id="375" r:id="rId34"/>
    <p:sldId id="474" r:id="rId35"/>
    <p:sldId id="287" r:id="rId36"/>
    <p:sldId id="702" r:id="rId37"/>
    <p:sldId id="633" r:id="rId38"/>
    <p:sldId id="634" r:id="rId39"/>
    <p:sldId id="635" r:id="rId40"/>
    <p:sldId id="636" r:id="rId41"/>
    <p:sldId id="384" r:id="rId42"/>
    <p:sldId id="385" r:id="rId43"/>
    <p:sldId id="482" r:id="rId44"/>
    <p:sldId id="1057" r:id="rId45"/>
    <p:sldId id="446" r:id="rId46"/>
    <p:sldId id="447" r:id="rId47"/>
    <p:sldId id="483" r:id="rId48"/>
    <p:sldId id="484" r:id="rId49"/>
    <p:sldId id="680" r:id="rId50"/>
    <p:sldId id="489" r:id="rId51"/>
    <p:sldId id="1058" r:id="rId52"/>
    <p:sldId id="491" r:id="rId53"/>
    <p:sldId id="498" r:id="rId54"/>
    <p:sldId id="349" r:id="rId55"/>
    <p:sldId id="1209" r:id="rId56"/>
    <p:sldId id="1203" r:id="rId57"/>
    <p:sldId id="1210" r:id="rId58"/>
    <p:sldId id="1204" r:id="rId59"/>
    <p:sldId id="1211" r:id="rId60"/>
    <p:sldId id="501" r:id="rId61"/>
    <p:sldId id="502" r:id="rId62"/>
    <p:sldId id="1207" r:id="rId63"/>
    <p:sldId id="525" r:id="rId64"/>
    <p:sldId id="1188" r:id="rId65"/>
    <p:sldId id="350" r:id="rId66"/>
    <p:sldId id="351" r:id="rId67"/>
    <p:sldId id="352" r:id="rId68"/>
    <p:sldId id="366" r:id="rId69"/>
    <p:sldId id="353" r:id="rId70"/>
    <p:sldId id="355" r:id="rId71"/>
    <p:sldId id="356" r:id="rId72"/>
    <p:sldId id="357" r:id="rId73"/>
    <p:sldId id="358" r:id="rId74"/>
    <p:sldId id="359" r:id="rId75"/>
    <p:sldId id="360" r:id="rId76"/>
    <p:sldId id="367" r:id="rId77"/>
    <p:sldId id="1212" r:id="rId78"/>
    <p:sldId id="1213" r:id="rId79"/>
    <p:sldId id="1060" r:id="rId80"/>
    <p:sldId id="1061" r:id="rId81"/>
    <p:sldId id="309" r:id="rId82"/>
    <p:sldId id="329" r:id="rId83"/>
    <p:sldId id="1214" r:id="rId84"/>
    <p:sldId id="269" r:id="rId85"/>
    <p:sldId id="271" r:id="rId86"/>
    <p:sldId id="270" r:id="rId87"/>
    <p:sldId id="299" r:id="rId88"/>
    <p:sldId id="302" r:id="rId89"/>
    <p:sldId id="303" r:id="rId90"/>
    <p:sldId id="338" r:id="rId91"/>
    <p:sldId id="301" r:id="rId92"/>
    <p:sldId id="261" r:id="rId93"/>
    <p:sldId id="300" r:id="rId94"/>
    <p:sldId id="260" r:id="rId95"/>
    <p:sldId id="274" r:id="rId96"/>
    <p:sldId id="313" r:id="rId97"/>
    <p:sldId id="267" r:id="rId98"/>
    <p:sldId id="268" r:id="rId99"/>
    <p:sldId id="273" r:id="rId100"/>
    <p:sldId id="276" r:id="rId101"/>
    <p:sldId id="289" r:id="rId102"/>
    <p:sldId id="290" r:id="rId103"/>
    <p:sldId id="291" r:id="rId104"/>
    <p:sldId id="1215" r:id="rId105"/>
    <p:sldId id="1072" r:id="rId10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8" autoAdjust="0"/>
    <p:restoredTop sz="90929"/>
  </p:normalViewPr>
  <p:slideViewPr>
    <p:cSldViewPr>
      <p:cViewPr varScale="1">
        <p:scale>
          <a:sx n="121" d="100"/>
          <a:sy n="121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39607556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104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406693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60281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F8AA0-7FDD-4D97-92C1-76EB350EDEDB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404928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383617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456748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003408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4F530F-EFC3-4C1E-B1FC-41787280E403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213208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3A8DD32-FFDC-43B9-8F18-7203DBCA4D9D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986077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785122E-5E34-43BF-8707-CED47F4A9F53}" type="slidenum">
              <a:rPr lang="ru-RU" sz="1200"/>
              <a:pPr eaLnBrk="1" hangingPunct="1"/>
              <a:t>21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87306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785122E-5E34-43BF-8707-CED47F4A9F53}" type="slidenum">
              <a:rPr lang="ru-RU" sz="1200"/>
              <a:pPr eaLnBrk="1" hangingPunct="1"/>
              <a:t>22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13889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3915190-E989-43D8-8653-016D99E5B88F}" type="slidenum">
              <a:rPr lang="ru-RU" sz="1200"/>
              <a:pPr eaLnBrk="1" hangingPunct="1"/>
              <a:t>23</a:t>
            </a:fld>
            <a:endParaRPr 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FBBB5F04-A9C0-4F91-A958-D985B37E9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E31900-42CE-447E-8D08-C6133F869ED9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2AB5DCED-B18D-4B4E-83E5-C9FDA5B46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A8C909DF-E034-4600-8B28-C40AE63A1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A804F50E-C7D9-40D1-A1B4-DFB1CF541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BFE3FD-C718-47E5-B1D6-A969D3B833CC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6F1FCC94-E481-4B64-A937-EC59557BE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579000BC-F56F-44CB-AF53-09AD44CCE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9A85C5C4-379A-4FCC-B234-8BAF36180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14D5B9-4A85-4206-9CCF-EC52D0A619D5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CE815F53-D2F8-4E44-8E46-35D9E563A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44F3017E-5FCF-4E64-A2ED-B3DE618E8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B050AD43-3252-4771-8CA6-AFF05258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9D1790-A92F-4CE4-B235-34EB7F3F9572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30723" name="Rectangle 2050">
            <a:extLst>
              <a:ext uri="{FF2B5EF4-FFF2-40B4-BE49-F238E27FC236}">
                <a16:creationId xmlns="" xmlns:a16="http://schemas.microsoft.com/office/drawing/2014/main" id="{86F2A8E4-0DE6-4A60-A1A0-B9CA98C18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2051">
            <a:extLst>
              <a:ext uri="{FF2B5EF4-FFF2-40B4-BE49-F238E27FC236}">
                <a16:creationId xmlns="" xmlns:a16="http://schemas.microsoft.com/office/drawing/2014/main" id="{97014D08-A12C-467C-BEED-C56BC5346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72BC1B5F-D7FB-4622-9C65-A43D47491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B80F16-7F96-4299-83F2-D43301125494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3E95A462-6D9E-457F-A5B2-C433401A9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="" xmlns:a16="http://schemas.microsoft.com/office/drawing/2014/main" id="{A4E7ADCF-6551-4FB4-A990-B41A23C5A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88A123E4-0202-4314-89BF-8E8A2CA50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78BB8C-571E-402B-B745-8D29E9A38DA0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8942F3F6-1592-40AD-B793-67A226D38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="" xmlns:a16="http://schemas.microsoft.com/office/drawing/2014/main" id="{DE8551A6-8D52-4A6D-AB4C-85D9EA40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182DBF26-9981-4C46-B46D-656AF91F8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F375A8-B3AD-4577-8115-DAFA9986C192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C12CC3C9-AFDE-4D55-B86F-26D24C635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="" xmlns:a16="http://schemas.microsoft.com/office/drawing/2014/main" id="{08F79355-C13E-47F2-BABB-5D698D6DA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08BEE48A-2E8B-415F-A94C-81218A9B3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DBE1CA-03D1-4967-9B53-033C2A0A48C3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1E64A294-A27F-48A8-9631-4F9D28283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="" xmlns:a16="http://schemas.microsoft.com/office/drawing/2014/main" id="{0CDAB749-41C8-4BDE-BAE4-E2B036E54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="" xmlns:a16="http://schemas.microsoft.com/office/drawing/2014/main" id="{B5E150F2-ECA9-4F87-B97F-7AC30A9F99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C02276-DABE-4926-94E1-594496D5C79E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="" xmlns:a16="http://schemas.microsoft.com/office/drawing/2014/main" id="{72AD0411-6CE6-484C-88B5-52B4BEEE9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="" xmlns:a16="http://schemas.microsoft.com/office/drawing/2014/main" id="{DD4B6F3C-A1A4-4BFE-B771-8480554B7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516398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00BD1182-0722-4534-A264-03866E712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16C52A-8179-45D7-A9F7-C318C1C0D4F7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4AA2EFC0-37FB-4C4C-8764-18ADC5081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="" xmlns:a16="http://schemas.microsoft.com/office/drawing/2014/main" id="{FB9CAD8A-7BCC-4FC8-8215-74A838F16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7A286-DD55-4570-9A64-0B5184B35054}" type="slidenum">
              <a:rPr lang="ru-RU"/>
              <a:pPr/>
              <a:t>34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9AF4DBDC-04AA-4548-8542-183599B22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608A0-9E7D-4E60-8CDC-1C664F21A077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76802" name="Rectangle 2">
            <a:extLst>
              <a:ext uri="{FF2B5EF4-FFF2-40B4-BE49-F238E27FC236}">
                <a16:creationId xmlns="" xmlns:a16="http://schemas.microsoft.com/office/drawing/2014/main" id="{B319B326-3719-47DC-903D-2D2F2385B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>
            <a:extLst>
              <a:ext uri="{FF2B5EF4-FFF2-40B4-BE49-F238E27FC236}">
                <a16:creationId xmlns="" xmlns:a16="http://schemas.microsoft.com/office/drawing/2014/main" id="{5E9F2FB2-EA2D-4E48-83DD-E340C2255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36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436275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37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884888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38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863219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39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831720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40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4083521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="" xmlns:a16="http://schemas.microsoft.com/office/drawing/2014/main" id="{07D5CC8D-BF54-4D95-80FA-BF99C5A782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D745DCC-CDF7-4B7A-9D9F-C82E3CEDED5A}" type="slidenum">
              <a:rPr lang="ru-RU" altLang="ru-RU" sz="1200"/>
              <a:pPr algn="r" eaLnBrk="1" hangingPunct="1"/>
              <a:t>41</a:t>
            </a:fld>
            <a:endParaRPr lang="ru-RU" altLang="ru-RU" sz="1200"/>
          </a:p>
        </p:txBody>
      </p:sp>
      <p:sp>
        <p:nvSpPr>
          <p:cNvPr id="164867" name="Rectangle 2">
            <a:extLst>
              <a:ext uri="{FF2B5EF4-FFF2-40B4-BE49-F238E27FC236}">
                <a16:creationId xmlns="" xmlns:a16="http://schemas.microsoft.com/office/drawing/2014/main" id="{017576EF-63B6-42E9-8749-9917C58FB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8" name="Rectangle 3">
            <a:extLst>
              <a:ext uri="{FF2B5EF4-FFF2-40B4-BE49-F238E27FC236}">
                <a16:creationId xmlns="" xmlns:a16="http://schemas.microsoft.com/office/drawing/2014/main" id="{0193E571-A547-4995-8430-517F03EAC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="" xmlns:a16="http://schemas.microsoft.com/office/drawing/2014/main" id="{E962F758-93C9-4FE1-8118-00498AF968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09D35C2-0FDE-4E1D-BA97-BFCC186B0B36}" type="slidenum">
              <a:rPr lang="ru-RU" altLang="ru-RU" sz="1200"/>
              <a:pPr algn="r" eaLnBrk="1" hangingPunct="1"/>
              <a:t>42</a:t>
            </a:fld>
            <a:endParaRPr lang="ru-RU" altLang="ru-RU" sz="1200"/>
          </a:p>
        </p:txBody>
      </p:sp>
      <p:sp>
        <p:nvSpPr>
          <p:cNvPr id="166915" name="Rectangle 2">
            <a:extLst>
              <a:ext uri="{FF2B5EF4-FFF2-40B4-BE49-F238E27FC236}">
                <a16:creationId xmlns="" xmlns:a16="http://schemas.microsoft.com/office/drawing/2014/main" id="{0A4258A1-E918-42FE-962F-F85B2C15D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3">
            <a:extLst>
              <a:ext uri="{FF2B5EF4-FFF2-40B4-BE49-F238E27FC236}">
                <a16:creationId xmlns="" xmlns:a16="http://schemas.microsoft.com/office/drawing/2014/main" id="{E3975161-AF8A-43FA-AC30-A857E0A20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722614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B850C7B-5550-4F98-A77D-38D25B809A2B}" type="slidenum">
              <a:rPr lang="ru-RU" sz="1200"/>
              <a:pPr eaLnBrk="1" hangingPunct="1"/>
              <a:t>43</a:t>
            </a:fld>
            <a:endParaRPr 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B850C7B-5550-4F98-A77D-38D25B809A2B}" type="slidenum">
              <a:rPr lang="ru-RU" sz="1200"/>
              <a:pPr eaLnBrk="1" hangingPunct="1"/>
              <a:t>44</a:t>
            </a:fld>
            <a:endParaRPr 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843766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8986436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069889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E7C986B-AFBE-4057-BF60-21C2ED23D59E}" type="slidenum">
              <a:rPr lang="ru-RU" sz="1200"/>
              <a:pPr eaLnBrk="1" hangingPunct="1"/>
              <a:t>47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E7C986B-AFBE-4057-BF60-21C2ED23D59E}" type="slidenum">
              <a:rPr lang="ru-RU" sz="1200"/>
              <a:pPr eaLnBrk="1" hangingPunct="1"/>
              <a:t>48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E7C986B-AFBE-4057-BF60-21C2ED23D59E}" type="slidenum">
              <a:rPr lang="ru-RU" sz="1200"/>
              <a:pPr eaLnBrk="1" hangingPunct="1"/>
              <a:t>49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6758827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CAC0850-0E51-4ACD-811F-F9030AD8A433}" type="slidenum">
              <a:rPr lang="ru-RU" sz="1200"/>
              <a:pPr eaLnBrk="1" hangingPunct="1"/>
              <a:t>50</a:t>
            </a:fld>
            <a:endParaRPr lang="ru-RU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CAC0850-0E51-4ACD-811F-F9030AD8A433}" type="slidenum">
              <a:rPr lang="ru-RU" sz="1200"/>
              <a:pPr eaLnBrk="1" hangingPunct="1"/>
              <a:t>51</a:t>
            </a:fld>
            <a:endParaRPr lang="ru-RU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4265670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CAC0850-0E51-4ACD-811F-F9030AD8A433}" type="slidenum">
              <a:rPr lang="ru-RU" sz="1200"/>
              <a:pPr eaLnBrk="1" hangingPunct="1"/>
              <a:t>52</a:t>
            </a:fld>
            <a:endParaRPr lang="ru-RU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6FC285-1269-40C2-A225-AED6A7FB8F7C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F89BA8B-C52E-40B6-8FCF-9A79F24D68F9}" type="slidenum">
              <a:rPr lang="ru-RU" sz="1200"/>
              <a:pPr eaLnBrk="1" hangingPunct="1"/>
              <a:t>53</a:t>
            </a:fld>
            <a:endParaRPr lang="ru-RU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0517410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7B677FF-2DD3-C6B7-03BD-40CEF51BF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4DD2C-1BEF-4515-A094-E0E52E2A3627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62FF1EA5-FE9B-B2CC-07D2-B7CDD225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78023D6B-5184-CD5B-6EF1-9B530AA6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7B677FF-2DD3-C6B7-03BD-40CEF51BF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4DD2C-1BEF-4515-A094-E0E52E2A3627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62FF1EA5-FE9B-B2CC-07D2-B7CDD225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78023D6B-5184-CD5B-6EF1-9B530AA6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4574744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7B677FF-2DD3-C6B7-03BD-40CEF51BF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4DD2C-1BEF-4515-A094-E0E52E2A3627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62FF1EA5-FE9B-B2CC-07D2-B7CDD225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78023D6B-5184-CD5B-6EF1-9B530AA6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8461032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7B677FF-2DD3-C6B7-03BD-40CEF51BF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4DD2C-1BEF-4515-A094-E0E52E2A3627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62FF1EA5-FE9B-B2CC-07D2-B7CDD225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78023D6B-5184-CD5B-6EF1-9B530AA6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1411780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7B677FF-2DD3-C6B7-03BD-40CEF51BF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4DD2C-1BEF-4515-A094-E0E52E2A3627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62FF1EA5-FE9B-B2CC-07D2-B7CDD225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78023D6B-5184-CD5B-6EF1-9B530AA6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9943622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7B677FF-2DD3-C6B7-03BD-40CEF51BF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4DD2C-1BEF-4515-A094-E0E52E2A3627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62FF1EA5-FE9B-B2CC-07D2-B7CDD225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78023D6B-5184-CD5B-6EF1-9B530AA6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169448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E220CB8-A2BE-4E94-AF09-AE30FFB51AB8}" type="slidenum">
              <a:rPr lang="ru-RU" sz="1200"/>
              <a:pPr eaLnBrk="1" hangingPunct="1"/>
              <a:t>60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E220CB8-A2BE-4E94-AF09-AE30FFB51AB8}" type="slidenum">
              <a:rPr lang="ru-RU" sz="1200"/>
              <a:pPr eaLnBrk="1" hangingPunct="1"/>
              <a:t>61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3915190-E989-43D8-8653-016D99E5B88F}" type="slidenum">
              <a:rPr lang="ru-RU" sz="1200"/>
              <a:pPr eaLnBrk="1" hangingPunct="1"/>
              <a:t>62</a:t>
            </a:fld>
            <a:endParaRPr 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83458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6FC285-1269-40C2-A225-AED6A7FB8F7C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6303604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DB81433-42A2-4B01-8ABE-46D5468F3345}" type="slidenum">
              <a:rPr lang="ru-RU" sz="1200"/>
              <a:pPr eaLnBrk="1" hangingPunct="1"/>
              <a:t>63</a:t>
            </a:fld>
            <a:endParaRPr lang="ru-RU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40574578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7B677FF-2DD3-C6B7-03BD-40CEF51BF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4DD2C-1BEF-4515-A094-E0E52E2A3627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62FF1EA5-FE9B-B2CC-07D2-B7CDD2252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78023D6B-5184-CD5B-6EF1-9B530AA6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2041194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591CE67-4B12-05E2-2E9F-6CAE1A94E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4A6D1-EB07-4713-94BF-7CFB0FCEA519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205826" name="Rectangle 2">
            <a:extLst>
              <a:ext uri="{FF2B5EF4-FFF2-40B4-BE49-F238E27FC236}">
                <a16:creationId xmlns="" xmlns:a16="http://schemas.microsoft.com/office/drawing/2014/main" id="{63DD80F3-6F7B-57FC-C802-39CF8F804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="" xmlns:a16="http://schemas.microsoft.com/office/drawing/2014/main" id="{922F1624-DB74-6B36-8FFC-96497A898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77863DC-553F-D7D4-2BD0-141359261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83F8F-DE0A-41F9-A4F3-80173EEF54BF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207874" name="Rectangle 2">
            <a:extLst>
              <a:ext uri="{FF2B5EF4-FFF2-40B4-BE49-F238E27FC236}">
                <a16:creationId xmlns="" xmlns:a16="http://schemas.microsoft.com/office/drawing/2014/main" id="{F8D44A7C-75DA-B849-3C37-A29BDC289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>
            <a:extLst>
              <a:ext uri="{FF2B5EF4-FFF2-40B4-BE49-F238E27FC236}">
                <a16:creationId xmlns="" xmlns:a16="http://schemas.microsoft.com/office/drawing/2014/main" id="{E0AF0480-B7D2-F0D5-4F1F-BF4D86A16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B816884-F3C0-A11A-7401-26D387B4C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58687-883C-4383-9D4B-45E178D17D77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209922" name="Rectangle 2">
            <a:extLst>
              <a:ext uri="{FF2B5EF4-FFF2-40B4-BE49-F238E27FC236}">
                <a16:creationId xmlns="" xmlns:a16="http://schemas.microsoft.com/office/drawing/2014/main" id="{BB0CA008-9EAD-0366-AA29-9E25D9D9E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>
            <a:extLst>
              <a:ext uri="{FF2B5EF4-FFF2-40B4-BE49-F238E27FC236}">
                <a16:creationId xmlns="" xmlns:a16="http://schemas.microsoft.com/office/drawing/2014/main" id="{D7A2C041-A2F0-2E50-B16F-885068861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4276B4B-78FC-45A0-AEC1-EB198731F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D9701-5AC1-4E20-823A-9117502406CE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238594" name="Rectangle 2">
            <a:extLst>
              <a:ext uri="{FF2B5EF4-FFF2-40B4-BE49-F238E27FC236}">
                <a16:creationId xmlns="" xmlns:a16="http://schemas.microsoft.com/office/drawing/2014/main" id="{91CBB384-56C4-EF4A-50FB-039F72296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>
            <a:extLst>
              <a:ext uri="{FF2B5EF4-FFF2-40B4-BE49-F238E27FC236}">
                <a16:creationId xmlns="" xmlns:a16="http://schemas.microsoft.com/office/drawing/2014/main" id="{45965B0A-A04D-CFA6-1070-B619B8277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882FB360-951B-4544-8573-866F5D754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B54A6-23EB-4B09-926A-6987CCA86B3B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211970" name="Rectangle 2">
            <a:extLst>
              <a:ext uri="{FF2B5EF4-FFF2-40B4-BE49-F238E27FC236}">
                <a16:creationId xmlns="" xmlns:a16="http://schemas.microsoft.com/office/drawing/2014/main" id="{B3874148-4790-71FE-F7FF-63C070ED1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>
            <a:extLst>
              <a:ext uri="{FF2B5EF4-FFF2-40B4-BE49-F238E27FC236}">
                <a16:creationId xmlns="" xmlns:a16="http://schemas.microsoft.com/office/drawing/2014/main" id="{D0E718B1-D4EA-2E37-206B-E4C9FE427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C1A93EC-9CA2-870B-C58E-8EF97F4C3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3852D-C05B-4132-8531-0816B52BAEA4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="" xmlns:a16="http://schemas.microsoft.com/office/drawing/2014/main" id="{309E5193-0D2B-8219-FC84-83BA11500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="" xmlns:a16="http://schemas.microsoft.com/office/drawing/2014/main" id="{01E16EDB-2D9E-2117-40CA-D479D0186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A930E48-7296-B21F-7AD8-78C11A11F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E27DF-A621-4650-8250-E101A5921AC4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218114" name="Rectangle 2">
            <a:extLst>
              <a:ext uri="{FF2B5EF4-FFF2-40B4-BE49-F238E27FC236}">
                <a16:creationId xmlns="" xmlns:a16="http://schemas.microsoft.com/office/drawing/2014/main" id="{C0D36E4C-C66D-726F-CC15-ED35BF97B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>
            <a:extLst>
              <a:ext uri="{FF2B5EF4-FFF2-40B4-BE49-F238E27FC236}">
                <a16:creationId xmlns="" xmlns:a16="http://schemas.microsoft.com/office/drawing/2014/main" id="{059F219F-ADF9-195B-2340-E274CD992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5B985AA5-4970-15BB-24DF-C43B99548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7EBE7-37F6-45B6-80E4-3544ADB7CF80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220162" name="Rectangle 2">
            <a:extLst>
              <a:ext uri="{FF2B5EF4-FFF2-40B4-BE49-F238E27FC236}">
                <a16:creationId xmlns="" xmlns:a16="http://schemas.microsoft.com/office/drawing/2014/main" id="{BDBB2D79-7B53-6E34-4721-32423F379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>
            <a:extLst>
              <a:ext uri="{FF2B5EF4-FFF2-40B4-BE49-F238E27FC236}">
                <a16:creationId xmlns="" xmlns:a16="http://schemas.microsoft.com/office/drawing/2014/main" id="{40E04305-5DA3-1B6E-7E10-FBF97E711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6FC285-1269-40C2-A225-AED6A7FB8F7C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2750502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5FCBE7A-CF1D-E138-57BB-6B1C019F4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1DBEE-44BB-4EF6-9067-899856F3E301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222210" name="Rectangle 2">
            <a:extLst>
              <a:ext uri="{FF2B5EF4-FFF2-40B4-BE49-F238E27FC236}">
                <a16:creationId xmlns="" xmlns:a16="http://schemas.microsoft.com/office/drawing/2014/main" id="{089343AC-CF71-21FA-7B20-389E89177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>
            <a:extLst>
              <a:ext uri="{FF2B5EF4-FFF2-40B4-BE49-F238E27FC236}">
                <a16:creationId xmlns="" xmlns:a16="http://schemas.microsoft.com/office/drawing/2014/main" id="{3DBF38FE-E7A8-7F59-2BC4-09CF4684C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15EBD27B-E8AF-CA4F-FFE1-550D71CD5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60BEC-0996-48AF-85D1-6CCF6A64E965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224258" name="Rectangle 2">
            <a:extLst>
              <a:ext uri="{FF2B5EF4-FFF2-40B4-BE49-F238E27FC236}">
                <a16:creationId xmlns="" xmlns:a16="http://schemas.microsoft.com/office/drawing/2014/main" id="{94FEE5F8-E67F-0B5E-E7E1-3E185D5D7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>
            <a:extLst>
              <a:ext uri="{FF2B5EF4-FFF2-40B4-BE49-F238E27FC236}">
                <a16:creationId xmlns="" xmlns:a16="http://schemas.microsoft.com/office/drawing/2014/main" id="{EEBFA3C3-68FD-4C68-205A-7D61AC5CF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4D29ADC2-3EB4-6B07-1C56-71FF9638A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28E9-7C28-4E6B-B9D7-FC5B859DDB06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="" xmlns:a16="http://schemas.microsoft.com/office/drawing/2014/main" id="{BBBA4FF6-5F97-5A7E-6B9D-A769A6046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="" xmlns:a16="http://schemas.microsoft.com/office/drawing/2014/main" id="{29D792AD-48FE-8E0D-081B-F456C1CF4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B683A59D-837C-7D71-0696-1934E4E59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6ABD4-05C8-48D7-B92C-B7B9F2F5E032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="" xmlns:a16="http://schemas.microsoft.com/office/drawing/2014/main" id="{F3D54D6E-4BF7-C49B-BCF3-21E6BDCEA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="" xmlns:a16="http://schemas.microsoft.com/office/drawing/2014/main" id="{5E371FDE-AE46-EA04-4F8B-44902938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6C71289-31B0-E36F-8A84-261CA7267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2D3C5-E4C9-44C2-B735-35F0DA131638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228354" name="Rectangle 2">
            <a:extLst>
              <a:ext uri="{FF2B5EF4-FFF2-40B4-BE49-F238E27FC236}">
                <a16:creationId xmlns="" xmlns:a16="http://schemas.microsoft.com/office/drawing/2014/main" id="{91E6FE9D-C36D-017A-7895-671198B78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>
            <a:extLst>
              <a:ext uri="{FF2B5EF4-FFF2-40B4-BE49-F238E27FC236}">
                <a16:creationId xmlns="" xmlns:a16="http://schemas.microsoft.com/office/drawing/2014/main" id="{9F012055-FAB5-5714-501C-FFF9AB063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95BC5752-BC00-9CE6-517E-5A5DA61A0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3E898-A85C-44BF-A4D6-AE1DF5C997F5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230402" name="Rectangle 2">
            <a:extLst>
              <a:ext uri="{FF2B5EF4-FFF2-40B4-BE49-F238E27FC236}">
                <a16:creationId xmlns="" xmlns:a16="http://schemas.microsoft.com/office/drawing/2014/main" id="{BE06970D-9D4B-3C86-A4EB-955493752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>
            <a:extLst>
              <a:ext uri="{FF2B5EF4-FFF2-40B4-BE49-F238E27FC236}">
                <a16:creationId xmlns="" xmlns:a16="http://schemas.microsoft.com/office/drawing/2014/main" id="{49050210-8F4D-D760-A245-7EE2083F0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79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9239018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881213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81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4305394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5290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9450006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DB81433-42A2-4B01-8ABE-46D5468F3345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07253577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0457225A-B51D-458D-AFC4-D9249A893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E9BD48-6081-4731-BD74-761DBDC3C0FB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A3F558F7-0A96-4164-833F-C2C99E52B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="" xmlns:a16="http://schemas.microsoft.com/office/drawing/2014/main" id="{EC6E2E8E-295B-4FEE-AFC0-762623558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="" xmlns:a16="http://schemas.microsoft.com/office/drawing/2014/main" id="{50ACB8DE-3734-4834-A435-DC28B7FA4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46D449-0663-419C-A404-FBCE300CE238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39939" name="Rectangle 2">
            <a:extLst>
              <a:ext uri="{FF2B5EF4-FFF2-40B4-BE49-F238E27FC236}">
                <a16:creationId xmlns="" xmlns:a16="http://schemas.microsoft.com/office/drawing/2014/main" id="{10C38CE2-7BA5-46A2-8C19-3E06ED818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="" xmlns:a16="http://schemas.microsoft.com/office/drawing/2014/main" id="{0384258E-ACE0-43F6-884A-5FA8CD3A4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D09F133E-C5D0-4E7C-A471-01D028849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4039B37-CBC9-43FE-B461-4657E367E127}" type="slidenum">
              <a:rPr lang="ru-RU" altLang="ru-RU" sz="1200"/>
              <a:pPr eaLnBrk="1" hangingPunct="1"/>
              <a:t>86</a:t>
            </a:fld>
            <a:endParaRPr lang="ru-RU" altLang="ru-RU" sz="1200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ADD97E3D-1C6A-445F-B013-F44D4CA04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="" xmlns:a16="http://schemas.microsoft.com/office/drawing/2014/main" id="{55AED597-D576-4E55-A249-47088149B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="" xmlns:a16="http://schemas.microsoft.com/office/drawing/2014/main" id="{9263AAD3-CAFA-43A8-975E-834B2FDF5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D79542-4097-4D31-8A51-DF91F251542C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="" xmlns:a16="http://schemas.microsoft.com/office/drawing/2014/main" id="{BDF1D38E-C82C-4126-9335-3CC2B0AC8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887FF30F-C312-4DFF-9B67-7D87BA7D9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509A94CB-5A93-49F0-8A3B-2A9ED78C7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B4EBF1-0070-4B8F-96A4-6DD1F7495117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81DF3C48-A385-4136-9D5B-984234319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="" xmlns:a16="http://schemas.microsoft.com/office/drawing/2014/main" id="{69C56976-FEE5-41C4-94EB-89CA9976B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="" xmlns:a16="http://schemas.microsoft.com/office/drawing/2014/main" id="{AE4453C2-4856-4136-9951-C61BDA235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ABB851-A350-4777-8AF5-411023744339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="" xmlns:a16="http://schemas.microsoft.com/office/drawing/2014/main" id="{4858E204-3CD5-4D79-AFA8-5580710D9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="" xmlns:a16="http://schemas.microsoft.com/office/drawing/2014/main" id="{E73B5835-93AF-4C95-A1C8-DCCCEA5B4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3655468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="" xmlns:a16="http://schemas.microsoft.com/office/drawing/2014/main" id="{AD27D828-E2C3-4FF5-B612-1F4864266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56E4A0-3A1C-4C4C-93E4-948B274A6F75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="" xmlns:a16="http://schemas.microsoft.com/office/drawing/2014/main" id="{372A09C4-AACC-4441-96A9-1012F8154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="" xmlns:a16="http://schemas.microsoft.com/office/drawing/2014/main" id="{DAA6465B-B11E-4A49-8A25-E8B4097B8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="" xmlns:a16="http://schemas.microsoft.com/office/drawing/2014/main" id="{9BCBDC5C-9376-4F9B-888C-B68A4F90F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5247D8-473F-4255-B97C-B553F8DE1781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="" xmlns:a16="http://schemas.microsoft.com/office/drawing/2014/main" id="{21E91E74-40FF-4B98-A83D-B1C3F3B6A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="" xmlns:a16="http://schemas.microsoft.com/office/drawing/2014/main" id="{418CD3DA-B75A-4EBE-A4B8-268ACCE6B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53201832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="" xmlns:a16="http://schemas.microsoft.com/office/drawing/2014/main" id="{F38B3F5C-639F-4DB4-8EF4-AACD6E739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EE92EB0-7FCF-42E8-84FA-E389B89E7263}" type="slidenum">
              <a:rPr lang="ru-RU" altLang="ru-RU" sz="1200"/>
              <a:pPr eaLnBrk="1" hangingPunct="1"/>
              <a:t>93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="" xmlns:a16="http://schemas.microsoft.com/office/drawing/2014/main" id="{4DA0A25F-4EE5-4E90-806A-31668E976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="" xmlns:a16="http://schemas.microsoft.com/office/drawing/2014/main" id="{86437940-BC8A-43E4-B706-B6F2395FB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B5472967-7E95-4E83-A1B1-1137EDFA7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58F97F-6BCA-4F4A-9F69-EF1FED79358D}" type="slidenum">
              <a:rPr lang="ru-RU" altLang="ru-RU" sz="1200"/>
              <a:pPr eaLnBrk="1" hangingPunct="1"/>
              <a:t>94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4FE19093-8E34-4D13-8899-E2AAEA51B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="" xmlns:a16="http://schemas.microsoft.com/office/drawing/2014/main" id="{1C2113B4-F803-4CD1-ADD5-CBD251780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9227237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DED5B729-BBF9-4D17-888A-F6B0AE868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2556A5-37CA-4357-9088-CBB5DBAA30CF}" type="slidenum">
              <a:rPr lang="ru-RU" altLang="ru-RU" sz="1200"/>
              <a:pPr eaLnBrk="1" hangingPunct="1"/>
              <a:t>95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41CA2E99-D7FC-42B6-A1E6-7D62CA6C1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="" xmlns:a16="http://schemas.microsoft.com/office/drawing/2014/main" id="{BC5D44E2-461E-426D-992B-3EA3D3FF8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="" xmlns:a16="http://schemas.microsoft.com/office/drawing/2014/main" id="{E9F737D9-49A0-4D3D-8A77-AEAF29C84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2F527D-5151-420B-BF10-F5DAC1D746B5}" type="slidenum">
              <a:rPr lang="ru-RU" altLang="ru-RU" sz="1200"/>
              <a:pPr eaLnBrk="1" hangingPunct="1"/>
              <a:t>96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="" xmlns:a16="http://schemas.microsoft.com/office/drawing/2014/main" id="{20B053F4-4B87-4FF6-B656-0130FCD84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E07BD0FE-7645-4605-99E9-40DD3548E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="" xmlns:a16="http://schemas.microsoft.com/office/drawing/2014/main" id="{F74AFF5C-6090-4DEC-A53C-9A293147F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9B05D1-D9EA-4E66-8DC9-0BAC1C5E0A85}" type="slidenum">
              <a:rPr lang="ru-RU" altLang="ru-RU" sz="1200"/>
              <a:pPr eaLnBrk="1" hangingPunct="1"/>
              <a:t>98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="" xmlns:a16="http://schemas.microsoft.com/office/drawing/2014/main" id="{0C5655AF-1436-4B90-A2BF-4793948B1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="" xmlns:a16="http://schemas.microsoft.com/office/drawing/2014/main" id="{77AE1EB9-EA99-428D-BFCE-DC1EC9C5C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="" xmlns:a16="http://schemas.microsoft.com/office/drawing/2014/main" id="{911470AF-7DAF-400F-B69B-641E54EB6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37FB27-9883-4C73-9A7E-77A76AE0FB3A}" type="slidenum">
              <a:rPr lang="ru-RU" altLang="ru-RU" sz="1200"/>
              <a:pPr eaLnBrk="1" hangingPunct="1"/>
              <a:t>99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="" xmlns:a16="http://schemas.microsoft.com/office/drawing/2014/main" id="{EAA73841-DF9B-48BA-BCB1-CAB6E3D1E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="" xmlns:a16="http://schemas.microsoft.com/office/drawing/2014/main" id="{FCC1AF75-C46D-47D5-8783-3BE36EEB4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="" xmlns:a16="http://schemas.microsoft.com/office/drawing/2014/main" id="{A3CFDDF5-39E4-44BA-BD8B-17D0C6A76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B5F354-5EBE-4CFD-AA0C-9D08E7DDA658}" type="slidenum">
              <a:rPr lang="ru-RU" altLang="ru-RU" sz="1200"/>
              <a:pPr eaLnBrk="1" hangingPunct="1"/>
              <a:t>100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="" xmlns:a16="http://schemas.microsoft.com/office/drawing/2014/main" id="{C8646C76-C537-4595-8B2D-2AC0AE5E9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="" xmlns:a16="http://schemas.microsoft.com/office/drawing/2014/main" id="{CAF6B1CD-D289-4348-9B3F-2CAD1302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="" xmlns:a16="http://schemas.microsoft.com/office/drawing/2014/main" id="{3BFB8F10-5795-49D7-83B4-F8523BBB8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0DB9BC-0B92-4C24-9243-9199B2D665BB}" type="slidenum">
              <a:rPr lang="ru-RU" altLang="ru-RU" sz="1200"/>
              <a:pPr eaLnBrk="1" hangingPunct="1"/>
              <a:t>101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4C44756A-7A05-4298-BB2C-FF48F825D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="" xmlns:a16="http://schemas.microsoft.com/office/drawing/2014/main" id="{ECA5EBFA-6C25-4BC7-8D0C-CCC21BBF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231957892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="" xmlns:a16="http://schemas.microsoft.com/office/drawing/2014/main" id="{C2EE48D4-D91C-49D7-9573-F0EB8054E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B85F00-26C1-4DB1-9979-029E079E1399}" type="slidenum">
              <a:rPr lang="ru-RU" altLang="ru-RU" sz="1200"/>
              <a:pPr eaLnBrk="1" hangingPunct="1"/>
              <a:t>102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="" xmlns:a16="http://schemas.microsoft.com/office/drawing/2014/main" id="{6652ACB1-10BF-4A71-90C5-FA9522652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="" xmlns:a16="http://schemas.microsoft.com/office/drawing/2014/main" id="{FF21278E-9F86-48E0-B9B6-A0F7CFAB9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74895891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="" xmlns:a16="http://schemas.microsoft.com/office/drawing/2014/main" id="{E691F6A6-A9F1-44C1-852D-1DB031EAA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65247B-F244-4BEB-A60D-040C0DDBC3E9}" type="slidenum">
              <a:rPr lang="ru-RU" altLang="ru-RU" sz="1200"/>
              <a:pPr eaLnBrk="1" hangingPunct="1"/>
              <a:t>103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="" xmlns:a16="http://schemas.microsoft.com/office/drawing/2014/main" id="{0D19AAE5-A78A-4FBB-8C26-9CBD7C3C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="" xmlns:a16="http://schemas.microsoft.com/office/drawing/2014/main" id="{62A3C524-1CB2-4882-B008-A2D06265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93322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021626"/>
            <a:ext cx="9144000" cy="2703518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О новом УМК по геометрии 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для </a:t>
            </a:r>
            <a:r>
              <a:rPr lang="ru-RU" sz="3600" cap="all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7—9 </a:t>
            </a: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классов 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spc="-200" dirty="0" smtClean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  <a:endParaRPr lang="ru-RU" sz="3200" cap="all" dirty="0">
              <a:solidFill>
                <a:srgbClr val="002060"/>
              </a:solidFill>
              <a:latin typeface="Arial Black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728" y="5864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800" dirty="0"/>
              <a:t>В нашем учебнике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аксиом всего шесть. Они вводятся постепенно, на протяжении всего седьмого класса.</a:t>
            </a:r>
          </a:p>
          <a:p>
            <a:pPr algn="just"/>
            <a:r>
              <a:rPr 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Первая из них относится к понятию прямой.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	</a:t>
            </a:r>
            <a:r>
              <a:rPr lang="ru-RU" sz="2800" i="1" dirty="0">
                <a:solidFill>
                  <a:srgbClr val="FF0000"/>
                </a:solidFill>
              </a:rPr>
              <a:t>Через любые две точки проходит единственная  прямая</a:t>
            </a:r>
            <a:r>
              <a:rPr lang="ru-RU" sz="2800" i="1" dirty="0"/>
              <a:t>.</a:t>
            </a:r>
            <a:r>
              <a:rPr lang="ru-RU" sz="2800" dirty="0"/>
              <a:t>	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7B888C-8F18-FEDF-9999-B02C0B912A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429000"/>
            <a:ext cx="2808312" cy="1434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8655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="" xmlns:a16="http://schemas.microsoft.com/office/drawing/2014/main" id="{594EF321-EC4C-4167-9D88-3CD7F4F4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6. Многоугольник имеет 35 диагоналей. Сколько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у</a:t>
            </a:r>
            <a:r>
              <a:rPr lang="ru-RU" sz="2800" dirty="0" smtClean="0"/>
              <a:t> 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него </a:t>
            </a:r>
            <a:r>
              <a:rPr lang="ru-RU" altLang="ru-RU" sz="2800" dirty="0">
                <a:cs typeface="Times New Roman" panose="02020603050405020304" pitchFamily="18" charset="0"/>
              </a:rPr>
              <a:t>сторон?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="" xmlns:a16="http://schemas.microsoft.com/office/drawing/2014/main" id="{C3D59A44-4DAD-4662-830F-6F55B82A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en-US" altLang="ru-RU" sz="2800" dirty="0"/>
              <a:t>10</a:t>
            </a:r>
            <a:r>
              <a:rPr lang="ru-RU" altLang="ru-RU" sz="2800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="" xmlns:a16="http://schemas.microsoft.com/office/drawing/2014/main" id="{34AD3DC7-1724-4AC9-A045-BB4CC4F9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250"/>
            <a:ext cx="8915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7. Приведите пример, когда общей частью (пересечением) двух треугольников является: а)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треугольник; б) четырехугольник; в) пятиугольник; г)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шестиугольник. 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="" xmlns:a16="http://schemas.microsoft.com/office/drawing/2014/main" id="{3205FC32-CDCF-41D3-AE28-47135DB6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2420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endParaRPr lang="ru-RU" altLang="ru-RU" sz="2800" dirty="0">
              <a:solidFill>
                <a:schemeClr val="accent1"/>
              </a:solidFill>
            </a:endParaRPr>
          </a:p>
        </p:txBody>
      </p:sp>
      <p:pic>
        <p:nvPicPr>
          <p:cNvPr id="73745" name="Picture 17">
            <a:extLst>
              <a:ext uri="{FF2B5EF4-FFF2-40B4-BE49-F238E27FC236}">
                <a16:creationId xmlns="" xmlns:a16="http://schemas.microsoft.com/office/drawing/2014/main" id="{4491DB17-7E6E-4BDB-8889-C6DEF37C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82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6" name="Picture 18">
            <a:extLst>
              <a:ext uri="{FF2B5EF4-FFF2-40B4-BE49-F238E27FC236}">
                <a16:creationId xmlns="" xmlns:a16="http://schemas.microsoft.com/office/drawing/2014/main" id="{66956442-6733-4E7B-BCCF-CF2A8032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18272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7" name="Picture 19">
            <a:extLst>
              <a:ext uri="{FF2B5EF4-FFF2-40B4-BE49-F238E27FC236}">
                <a16:creationId xmlns="" xmlns:a16="http://schemas.microsoft.com/office/drawing/2014/main" id="{324E47E5-5ABF-4CD4-85F0-9CD77FA9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04152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8" name="Picture 20">
            <a:extLst>
              <a:ext uri="{FF2B5EF4-FFF2-40B4-BE49-F238E27FC236}">
                <a16:creationId xmlns="" xmlns:a16="http://schemas.microsoft.com/office/drawing/2014/main" id="{1ABF5D2E-F3D3-4CD8-AD65-14F8FE05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84785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7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="" xmlns:a16="http://schemas.microsoft.com/office/drawing/2014/main" id="{4AAB789E-7F60-41C8-9E4D-AB2CCB0F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0805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8. Может ли пересечением двух треугольников быть семиугольник?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="" xmlns:a16="http://schemas.microsoft.com/office/drawing/2014/main" id="{11E5C6A7-E985-41C6-8715-0C49A744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Нет.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="" xmlns:a16="http://schemas.microsoft.com/office/drawing/2014/main" id="{EB62B046-9BF1-4673-A1B9-542519A9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9*. Приведите пример, когда общей частью (пересечением) треугольника и четырёхугольника является восьмиугольник.</a:t>
            </a:r>
          </a:p>
        </p:txBody>
      </p:sp>
      <p:grpSp>
        <p:nvGrpSpPr>
          <p:cNvPr id="77831" name="Group 7">
            <a:extLst>
              <a:ext uri="{FF2B5EF4-FFF2-40B4-BE49-F238E27FC236}">
                <a16:creationId xmlns="" xmlns:a16="http://schemas.microsoft.com/office/drawing/2014/main" id="{4B1E4D79-8C7C-4B99-9163-F7B632CE10C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362200"/>
            <a:ext cx="4738688" cy="3924300"/>
            <a:chOff x="240" y="1536"/>
            <a:chExt cx="2985" cy="2472"/>
          </a:xfrm>
        </p:grpSpPr>
        <p:sp>
          <p:nvSpPr>
            <p:cNvPr id="25605" name="Text Box 4">
              <a:extLst>
                <a:ext uri="{FF2B5EF4-FFF2-40B4-BE49-F238E27FC236}">
                  <a16:creationId xmlns="" xmlns:a16="http://schemas.microsoft.com/office/drawing/2014/main" id="{DB404A15-5AD3-4C59-ADC1-6B0526209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>
                <a:solidFill>
                  <a:schemeClr val="accent1"/>
                </a:solidFill>
              </a:endParaRPr>
            </a:p>
          </p:txBody>
        </p:sp>
        <p:pic>
          <p:nvPicPr>
            <p:cNvPr id="25606" name="Picture 6">
              <a:extLst>
                <a:ext uri="{FF2B5EF4-FFF2-40B4-BE49-F238E27FC236}">
                  <a16:creationId xmlns="" xmlns:a16="http://schemas.microsoft.com/office/drawing/2014/main" id="{20259E40-1B02-4770-9B11-73BC773D2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1737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3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86400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88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9860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1. Сколько прямых проходит через </a:t>
            </a:r>
            <a:r>
              <a:rPr lang="ru-RU" sz="2800" dirty="0"/>
              <a:t>различные пары из: а) </a:t>
            </a:r>
            <a:r>
              <a:rPr lang="ru-RU" sz="2800" dirty="0">
                <a:cs typeface="Times New Roman" pitchFamily="18" charset="0"/>
              </a:rPr>
              <a:t>тр</a:t>
            </a:r>
            <a:r>
              <a:rPr lang="ru-RU" sz="2800" dirty="0"/>
              <a:t>ёх; б) четырёх; в) пяти; г)* </a:t>
            </a:r>
            <a:r>
              <a:rPr lang="en-US" sz="2800" i="1" dirty="0"/>
              <a:t>n</a:t>
            </a:r>
            <a:r>
              <a:rPr lang="ru-RU" sz="2800" dirty="0">
                <a:cs typeface="Times New Roman" pitchFamily="18" charset="0"/>
              </a:rPr>
              <a:t> точ</a:t>
            </a:r>
            <a:r>
              <a:rPr lang="ru-RU" sz="2800" dirty="0"/>
              <a:t>ек, никакие три из которых не принадлежат одной прямой</a:t>
            </a:r>
            <a:r>
              <a:rPr lang="ru-RU" sz="2800" dirty="0">
                <a:cs typeface="Times New Roman" pitchFamily="18" charset="0"/>
              </a:rPr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1793323" cy="1236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3" y="2324797"/>
            <a:ext cx="2016224" cy="145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458" y="416615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416615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416615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6088" y="2383459"/>
            <a:ext cx="1517458" cy="1489529"/>
          </a:xfrm>
          <a:prstGeom prst="rect">
            <a:avLst/>
          </a:prstGeom>
        </p:spPr>
      </p:pic>
      <p:sp>
        <p:nvSpPr>
          <p:cNvPr id="3" name="Text Box 1032">
            <a:extLst>
              <a:ext uri="{FF2B5EF4-FFF2-40B4-BE49-F238E27FC236}">
                <a16:creationId xmlns="" xmlns:a16="http://schemas.microsoft.com/office/drawing/2014/main" id="{C796E8D0-4157-A2F7-4287-53A518CA9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Упражнения комбинаторного характера</a:t>
            </a:r>
            <a:endParaRPr lang="ru-RU" sz="2800" dirty="0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80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47625" y="0"/>
                <a:ext cx="9144000" cy="4310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Решение 1.</a:t>
                </a:r>
                <a:r>
                  <a:rPr lang="ru-RU" sz="2200" dirty="0">
                    <a:solidFill>
                      <a:schemeClr val="accent1"/>
                    </a:solidFill>
                  </a:rPr>
                  <a:t> </a:t>
                </a:r>
                <a:r>
                  <a:rPr lang="ru-RU" sz="2200" dirty="0">
                    <a:cs typeface="Times New Roman" pitchFamily="18" charset="0"/>
                  </a:rPr>
                  <a:t>Пусть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, …,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en-US" sz="2200" i="1" baseline="-30000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точек, никакие три из которых не лежат на одной прямой. </a:t>
                </a:r>
                <a:r>
                  <a:rPr lang="ru-RU" sz="2200" dirty="0"/>
                  <a:t>Зафиксируем </a:t>
                </a:r>
                <a:r>
                  <a:rPr lang="ru-RU" sz="2200" dirty="0">
                    <a:cs typeface="Times New Roman" pitchFamily="18" charset="0"/>
                  </a:rPr>
                  <a:t>точку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. Так как число оставшихся точек равно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 и через каждую из них и точку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 проходит одна прямая, то </a:t>
                </a:r>
                <a:r>
                  <a:rPr lang="ru-RU" sz="2200" dirty="0"/>
                  <a:t>через точку </a:t>
                </a:r>
                <a:r>
                  <a:rPr lang="en-US" sz="2200" i="1" dirty="0"/>
                  <a:t>A</a:t>
                </a:r>
                <a:r>
                  <a:rPr lang="en-US" sz="2200" baseline="-25000" dirty="0"/>
                  <a:t>1</a:t>
                </a:r>
                <a:r>
                  <a:rPr lang="ru-RU" sz="2200" baseline="-25000" dirty="0"/>
                  <a:t> </a:t>
                </a:r>
                <a:r>
                  <a:rPr lang="ru-RU" sz="2200" dirty="0"/>
                  <a:t>будет проходить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</a:t>
                </a:r>
                <a:r>
                  <a:rPr lang="ru-RU" sz="2200" dirty="0"/>
                  <a:t> прямая</a:t>
                </a:r>
                <a:r>
                  <a:rPr lang="ru-RU" sz="2200" dirty="0">
                    <a:cs typeface="Times New Roman" pitchFamily="18" charset="0"/>
                  </a:rPr>
                  <a:t>. Заметим, что рассуждения, проведенные для точки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, справедливы для любой </a:t>
                </a:r>
                <a:r>
                  <a:rPr lang="ru-RU" sz="2200" dirty="0"/>
                  <a:t>другой </a:t>
                </a:r>
                <a:r>
                  <a:rPr lang="ru-RU" sz="2200" dirty="0">
                    <a:cs typeface="Times New Roman" pitchFamily="18" charset="0"/>
                  </a:rPr>
                  <a:t>точки. Поскольку всего </a:t>
                </a:r>
                <a:r>
                  <a:rPr lang="en-US" sz="2200" i="1" dirty="0"/>
                  <a:t>n</a:t>
                </a:r>
                <a:r>
                  <a:rPr lang="ru-RU" sz="2200" dirty="0"/>
                  <a:t> </a:t>
                </a:r>
                <a:r>
                  <a:rPr lang="ru-RU" sz="2200" dirty="0">
                    <a:cs typeface="Times New Roman" pitchFamily="18" charset="0"/>
                  </a:rPr>
                  <a:t>точек и через каждую из них проходит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 прямая, то число </a:t>
                </a:r>
                <a:r>
                  <a:rPr lang="ru-RU" sz="2200" dirty="0"/>
                  <a:t>прямых, </a:t>
                </a:r>
                <a:r>
                  <a:rPr lang="ru-RU" sz="2200" dirty="0">
                    <a:cs typeface="Times New Roman" pitchFamily="18" charset="0"/>
                  </a:rPr>
                  <a:t>посчитанных </a:t>
                </a:r>
                <a:r>
                  <a:rPr lang="ru-RU" sz="2200" dirty="0"/>
                  <a:t>для всех точек,</a:t>
                </a:r>
                <a:r>
                  <a:rPr lang="ru-RU" sz="2200" dirty="0">
                    <a:cs typeface="Times New Roman" pitchFamily="18" charset="0"/>
                  </a:rPr>
                  <a:t> будет равно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(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1). </a:t>
                </a:r>
                <a:r>
                  <a:rPr lang="ru-RU" sz="2200" dirty="0"/>
                  <a:t>При этом, поскольку одна прямая проходит через две точки, то </a:t>
                </a:r>
                <a:r>
                  <a:rPr lang="ru-RU" sz="2200" dirty="0">
                    <a:cs typeface="Times New Roman" pitchFamily="18" charset="0"/>
                  </a:rPr>
                  <a:t>каждую прямую посчита</a:t>
                </a:r>
                <a:r>
                  <a:rPr lang="ru-RU" sz="2200" dirty="0"/>
                  <a:t>ем</a:t>
                </a:r>
                <a:r>
                  <a:rPr lang="ru-RU" sz="2200" dirty="0">
                    <a:cs typeface="Times New Roman" pitchFamily="18" charset="0"/>
                  </a:rPr>
                  <a:t> дважды</a:t>
                </a:r>
                <a:r>
                  <a:rPr lang="ru-RU" sz="2200" dirty="0"/>
                  <a:t>, один раз как прямую, проходящую через одну точку, а другой – как прямую, проходящую через вторую точку.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ru-RU" sz="2200" dirty="0"/>
                  <a:t>Следовательно, </a:t>
                </a:r>
                <a:r>
                  <a:rPr lang="ru-RU" sz="2200" dirty="0">
                    <a:cs typeface="Times New Roman" pitchFamily="18" charset="0"/>
                  </a:rPr>
                  <a:t>число прямых, проходящих через различные пары из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данных точек, </a:t>
                </a:r>
                <a:r>
                  <a:rPr lang="ru-RU" sz="2200" dirty="0"/>
                  <a:t>будет </a:t>
                </a:r>
                <a:r>
                  <a:rPr lang="ru-RU" sz="2200" dirty="0">
                    <a:cs typeface="Times New Roman" pitchFamily="18" charset="0"/>
                  </a:rPr>
                  <a:t>равно 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200" dirty="0"/>
                  <a:t> 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" y="0"/>
                <a:ext cx="9144000" cy="4310062"/>
              </a:xfrm>
              <a:prstGeom prst="rect">
                <a:avLst/>
              </a:prstGeom>
              <a:blipFill>
                <a:blip r:embed="rId3" cstate="print"/>
                <a:stretch>
                  <a:fillRect l="-867" t="-990" r="-867" b="-1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72" y="3933056"/>
            <a:ext cx="30461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13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 2. </a:t>
                </a:r>
                <a:r>
                  <a:rPr lang="ru-RU" dirty="0"/>
                  <a:t>Выясним, на сколько увеличивается число прямых при добавлении новой точки к данным. Через две точки проходит одна прямая. Если к данным точкам добавляется третья точка, то к этой прямой добавляется две прямые, проходящие через третью точку и одну из двух данных. Аналогично, если добавить </a:t>
                </a:r>
                <a:r>
                  <a:rPr lang="en-US" i="1" dirty="0"/>
                  <a:t>n</a:t>
                </a:r>
                <a:r>
                  <a:rPr lang="ru-RU" dirty="0"/>
                  <a:t>-ю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к данным </a:t>
                </a:r>
                <a:r>
                  <a:rPr lang="en-US" i="1" dirty="0"/>
                  <a:t>n</a:t>
                </a:r>
                <a:r>
                  <a:rPr lang="ru-RU" dirty="0"/>
                  <a:t> – 1 точкам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то к числу прямых, проходящих через различные пары из точек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добавится   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ru-RU" dirty="0"/>
                  <a:t>– 1 прямая, проходящих через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и одну из точек. Таким образом, общее число прямых равно сумме 1 + 2 + … + </a:t>
                </a:r>
                <a:r>
                  <a:rPr lang="en-US" i="1" dirty="0"/>
                  <a:t>n</a:t>
                </a:r>
                <a:r>
                  <a:rPr lang="ru-RU" dirty="0"/>
                  <a:t> – 1. Эта сумма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blipFill>
                <a:blip r:embed="rId3" cstate="print"/>
                <a:stretch>
                  <a:fillRect l="-1000" t="-1233" r="-1067" b="-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60415"/>
            <a:ext cx="2981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89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4832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sz="2800" dirty="0"/>
                  <a:t>Полученная формула числа прямых имеет большое значение, в дальнейшем будет появляться при решении различных комбинаторных задач. Поскольку каждая прямая однозначно задается двумя точками, мы, по существу, вычислили, сколько различных пар можно составить из </a:t>
                </a:r>
                <a:r>
                  <a:rPr lang="en-US" sz="2800" i="1" dirty="0"/>
                  <a:t>n </a:t>
                </a:r>
                <a:r>
                  <a:rPr lang="ru-RU" sz="2800" dirty="0"/>
                  <a:t>элементов. При этом не имеет значение, какие это элементы. Число таких пар называется числом сочетаний из </a:t>
                </a:r>
                <a:r>
                  <a:rPr lang="en-US" sz="2800" i="1" dirty="0"/>
                  <a:t>n</a:t>
                </a:r>
                <a:r>
                  <a:rPr lang="ru-RU" sz="2800" dirty="0"/>
                  <a:t> элементов по два и обозначается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baseline="3000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800" baseline="30000" dirty="0"/>
                  <a:t>.</a:t>
                </a:r>
                <a:r>
                  <a:rPr lang="ru-RU" sz="2800" dirty="0"/>
                  <a:t> Например, если в классе 20 учеников, то число различных пар, которые можно образовать из учеников этого класса, равно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20</m:t>
                        </m:r>
                      </m:sub>
                      <m:sup>
                        <m:r>
                          <a:rPr lang="en-US" sz="2800" i="1" baseline="300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800" dirty="0"/>
                  <a:t> = 190. 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4832092"/>
              </a:xfrm>
              <a:prstGeom prst="rect">
                <a:avLst/>
              </a:prstGeom>
              <a:blipFill>
                <a:blip r:embed="rId3" cstate="print"/>
                <a:stretch>
                  <a:fillRect l="-1333" t="-1387" r="-1400" b="-25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97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217" y="169385"/>
            <a:ext cx="913923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Какое наибольшее число точек попарных пересечений могут  иметь: а) три; б) четыре; в) пять; г)* </a:t>
            </a:r>
            <a:r>
              <a:rPr lang="en-US" i="1" dirty="0">
                <a:cs typeface="Times New Roman" pitchFamily="18" charset="0"/>
              </a:rPr>
              <a:t>n </a:t>
            </a:r>
            <a:r>
              <a:rPr lang="ru-RU" dirty="0">
                <a:cs typeface="Times New Roman" pitchFamily="18" charset="0"/>
              </a:rPr>
              <a:t>прямых?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4728D7A-2943-65C5-C1C1-A5233E47E0F1}"/>
              </a:ext>
            </a:extLst>
          </p:cNvPr>
          <p:cNvGrpSpPr/>
          <p:nvPr/>
        </p:nvGrpSpPr>
        <p:grpSpPr>
          <a:xfrm>
            <a:off x="0" y="1061937"/>
            <a:ext cx="9144000" cy="5463407"/>
            <a:chOff x="0" y="-16840"/>
            <a:chExt cx="9144000" cy="544682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" name="Text Box 5">
                  <a:extLst>
                    <a:ext uri="{FF2B5EF4-FFF2-40B4-BE49-F238E27FC236}">
                      <a16:creationId xmlns:a16="http://schemas.microsoft.com/office/drawing/2014/main" id="{67B604B2-E482-AB77-2316-FEACF9C7EC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-16840"/>
                  <a:ext cx="9144000" cy="36020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dirty="0">
                      <a:solidFill>
                        <a:srgbClr val="FF3300"/>
                      </a:solidFill>
                    </a:rPr>
                    <a:t>Решение 1.</a:t>
                  </a:r>
                  <a:r>
                    <a:rPr lang="en-US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Заметим, что наибольшее число точек попарных пересечений получается, если каждая прямая пересекается с каждой, при этом никакие три прямые не пересекаются в одной точке. В этом случае каждая прямая имеет </a:t>
                  </a:r>
                  <a:r>
                    <a:rPr lang="en-US" i="1" dirty="0">
                      <a:cs typeface="Times New Roman" pitchFamily="18" charset="0"/>
                    </a:rPr>
                    <a:t>n</a:t>
                  </a:r>
                  <a:r>
                    <a:rPr lang="ru-RU" dirty="0">
                      <a:cs typeface="Times New Roman" pitchFamily="18" charset="0"/>
                    </a:rPr>
                    <a:t> – 1 точку пересечения с остальными прямыми, и мы находимся в ситуации, аналогичной ситуации задачи </a:t>
                  </a:r>
                  <a:r>
                    <a:rPr lang="ru-RU" dirty="0"/>
                    <a:t>7</a:t>
                  </a:r>
                  <a:r>
                    <a:rPr lang="ru-RU" dirty="0">
                      <a:cs typeface="Times New Roman" pitchFamily="18" charset="0"/>
                    </a:rPr>
                    <a:t>. </a:t>
                  </a:r>
                  <a:r>
                    <a:rPr lang="ru-RU" dirty="0"/>
                    <a:t>Имеется</a:t>
                  </a:r>
                  <a:r>
                    <a:rPr lang="ru-RU" dirty="0">
                      <a:cs typeface="Times New Roman" pitchFamily="18" charset="0"/>
                    </a:rPr>
                    <a:t> </a:t>
                  </a:r>
                  <a:r>
                    <a:rPr lang="en-US" i="1" dirty="0">
                      <a:cs typeface="Times New Roman" pitchFamily="18" charset="0"/>
                    </a:rPr>
                    <a:t>n</a:t>
                  </a:r>
                  <a:r>
                    <a:rPr lang="ru-RU" dirty="0"/>
                    <a:t> прямых</a:t>
                  </a:r>
                  <a:r>
                    <a:rPr lang="ru-RU" dirty="0">
                      <a:cs typeface="Times New Roman" pitchFamily="18" charset="0"/>
                    </a:rPr>
                    <a:t> и на каждой прямой </a:t>
                  </a:r>
                  <a:r>
                    <a:rPr lang="en-US" i="1" dirty="0">
                      <a:cs typeface="Times New Roman" pitchFamily="18" charset="0"/>
                    </a:rPr>
                    <a:t>n </a:t>
                  </a:r>
                  <a:r>
                    <a:rPr lang="ru-RU" dirty="0">
                      <a:cs typeface="Times New Roman" pitchFamily="18" charset="0"/>
                    </a:rPr>
                    <a:t>– 1 точка</a:t>
                  </a:r>
                  <a:r>
                    <a:rPr lang="ru-RU" dirty="0"/>
                    <a:t>. При этом</a:t>
                  </a:r>
                  <a:r>
                    <a:rPr lang="ru-RU" dirty="0">
                      <a:cs typeface="Times New Roman" pitchFamily="18" charset="0"/>
                    </a:rPr>
                    <a:t>, </a:t>
                  </a:r>
                  <a:r>
                    <a:rPr lang="ru-RU" dirty="0"/>
                    <a:t>каждая точка принадлежит ровно двум прямым. Следовательно, </a:t>
                  </a:r>
                  <a:r>
                    <a:rPr lang="ru-RU" dirty="0">
                      <a:cs typeface="Times New Roman" pitchFamily="18" charset="0"/>
                    </a:rPr>
                    <a:t>число точек </a:t>
                  </a:r>
                  <a:r>
                    <a:rPr lang="ru-RU" dirty="0"/>
                    <a:t>попарных </a:t>
                  </a:r>
                  <a:r>
                    <a:rPr lang="ru-RU" dirty="0">
                      <a:cs typeface="Times New Roman" pitchFamily="18" charset="0"/>
                    </a:rPr>
                    <a:t>пересечени</a:t>
                  </a:r>
                  <a:r>
                    <a:rPr lang="ru-RU" dirty="0"/>
                    <a:t>й</a:t>
                  </a:r>
                  <a:r>
                    <a:rPr lang="ru-RU" dirty="0">
                      <a:cs typeface="Times New Roman" pitchFamily="18" charset="0"/>
                    </a:rPr>
                    <a:t> будет равно</a:t>
                  </a:r>
                  <a:r>
                    <a:rPr lang="ru-RU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3" name="Text Box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7B604B2-E482-AB77-2316-FEACF9C7E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-16840"/>
                  <a:ext cx="9144000" cy="3602038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00" t="-1354" r="-1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FC5BD5A2-A6BB-2105-869F-AE31E2F35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3079504"/>
              <a:ext cx="3024336" cy="2350479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03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869" name="Text Box 5"/>
              <p:cNvSpPr txBox="1">
                <a:spLocks noChangeArrowheads="1"/>
              </p:cNvSpPr>
              <p:nvPr/>
            </p:nvSpPr>
            <p:spPr bwMode="auto">
              <a:xfrm>
                <a:off x="0" y="240482"/>
                <a:ext cx="9144000" cy="2444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sz="2800" dirty="0">
                    <a:solidFill>
                      <a:srgbClr val="FF3300"/>
                    </a:solidFill>
                  </a:rPr>
                  <a:t>Решение 2.</a:t>
                </a:r>
                <a:r>
                  <a:rPr lang="en-US" sz="2800" dirty="0">
                    <a:solidFill>
                      <a:srgbClr val="FF3300"/>
                    </a:solidFill>
                  </a:rPr>
                  <a:t> </a:t>
                </a:r>
                <a:r>
                  <a:rPr lang="ru-RU" sz="2800" dirty="0"/>
                  <a:t>Можно было бы рассуждать и короче. Действительно, для того, чтобы подсчитать количество точек пересечения, достаточно подсчитать, количество пар прямых, которые можно образовать из данных </a:t>
                </a:r>
                <a:r>
                  <a:rPr lang="ru-RU" sz="2800" i="1" dirty="0"/>
                  <a:t>n </a:t>
                </a:r>
                <a:r>
                  <a:rPr lang="ru-RU" sz="2800" dirty="0"/>
                  <a:t>прямых. Как мы знаем, это число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/>
                  <a:t> . </a:t>
                </a:r>
                <a:endParaRPr lang="ru-RU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68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0482"/>
                <a:ext cx="9144000" cy="2444323"/>
              </a:xfrm>
              <a:prstGeom prst="rect">
                <a:avLst/>
              </a:prstGeom>
              <a:blipFill>
                <a:blip r:embed="rId3" cstate="print"/>
                <a:stretch>
                  <a:fillRect l="-1333" t="-2494" r="-1333" b="-22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4AC47EB-429E-D3AD-DEC9-E3CCB517A4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212976"/>
            <a:ext cx="3024336" cy="2350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626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044B7B4-7CF2-184F-EE00-3ECA2095F5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043" y="598227"/>
            <a:ext cx="7419039" cy="24942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BDBB8E8-8933-7AAD-8444-0F099A41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336" y="18584"/>
            <a:ext cx="91450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отрезка и луча в учебнике Л.С. Атанасяна и др.</a:t>
            </a:r>
            <a:endParaRPr lang="ru-RU" sz="2400" kern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F0A8F3-FBD1-287C-9A52-BB2881B79F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403" y="3212976"/>
            <a:ext cx="7104122" cy="3518088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6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33037"/>
            <a:ext cx="9145016" cy="75653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Аналогичным образом отрезок и луч определяются в учебнике А.Г. Мерзляка и др.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CC5F3E6-D9A1-0761-8AB5-EC88ECE5C2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600" y="873170"/>
            <a:ext cx="8774897" cy="1944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0227BE0-FFC4-88D2-E806-BF0C2C5705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740" y="2969804"/>
            <a:ext cx="8881497" cy="1755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DBA7A4B-C4E4-E59D-B80A-7B05785B35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8419" y="5024482"/>
            <a:ext cx="3027161" cy="1546629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01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30088" y="281956"/>
            <a:ext cx="8763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Для определения отрезка и луча в нашем учебнике вводится следующая аксиома.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i="1" dirty="0">
                <a:solidFill>
                  <a:srgbClr val="FF3300"/>
                </a:solidFill>
                <a:cs typeface="Times New Roman" charset="0"/>
              </a:rPr>
              <a:t>	</a:t>
            </a:r>
            <a:r>
              <a:rPr lang="ru-RU" i="1" dirty="0">
                <a:solidFill>
                  <a:srgbClr val="FF0000"/>
                </a:solidFill>
              </a:rPr>
              <a:t>Каждая точка на прямой разбивает эту прямую на две части.</a:t>
            </a:r>
            <a:endParaRPr lang="ru-RU" dirty="0"/>
          </a:p>
        </p:txBody>
      </p:sp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35936"/>
            <a:ext cx="3246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3212976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Если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две точки принадлежать разным частям, то говорят также, что они лежат по разные стороны от данной точки, а сама данная точка лежит между этими точками.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Если две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точки принадлежат одной части, то говорят также, что они лежат по одну сторону от данной точки.</a:t>
            </a:r>
            <a:endParaRPr lang="ru-RU" dirty="0"/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2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32"/>
          <p:cNvSpPr txBox="1">
            <a:spLocks noChangeArrowheads="1"/>
          </p:cNvSpPr>
          <p:nvPr/>
        </p:nvSpPr>
        <p:spPr bwMode="auto">
          <a:xfrm>
            <a:off x="0" y="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Отрезком </a:t>
            </a:r>
            <a:r>
              <a:rPr lang="ru-RU" dirty="0"/>
              <a:t>называется часть прямой, состоящая из двух точек этой прямой </a:t>
            </a:r>
            <a:r>
              <a:rPr lang="ru-RU" dirty="0">
                <a:cs typeface="Times New Roman" charset="0"/>
              </a:rPr>
              <a:t>и всех точек, лежащих между ними</a:t>
            </a:r>
            <a:r>
              <a:rPr lang="ru-RU" dirty="0"/>
              <a:t>. С</a:t>
            </a:r>
            <a:r>
              <a:rPr lang="ru-RU" dirty="0">
                <a:cs typeface="Times New Roman" charset="0"/>
              </a:rPr>
              <a:t>ами две данные точки называются</a:t>
            </a:r>
            <a:r>
              <a:rPr lang="ru-RU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концами отрезка.</a:t>
            </a:r>
            <a:r>
              <a:rPr lang="ru-RU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076" name="Picture 1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06" y="1200329"/>
            <a:ext cx="24145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0" y="1916832"/>
            <a:ext cx="9108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Отрезок обозначается указанием его концов,</a:t>
            </a:r>
            <a:r>
              <a:rPr lang="en-US" dirty="0"/>
              <a:t> </a:t>
            </a:r>
            <a:r>
              <a:rPr lang="ru-RU" dirty="0"/>
              <a:t>например, отрезок с концами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 обозначается</a:t>
            </a:r>
            <a:r>
              <a:rPr lang="ru-RU" i="1" dirty="0"/>
              <a:t> </a:t>
            </a:r>
            <a:r>
              <a:rPr lang="en-US" i="1" dirty="0"/>
              <a:t>AB</a:t>
            </a:r>
            <a:r>
              <a:rPr lang="en-US" dirty="0"/>
              <a:t>.</a:t>
            </a:r>
            <a:endParaRPr lang="ru-RU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3120156"/>
            <a:ext cx="9144000" cy="2079626"/>
            <a:chOff x="192" y="15"/>
            <a:chExt cx="5568" cy="1310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92" y="15"/>
              <a:ext cx="5568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	Л</a:t>
              </a:r>
              <a:r>
                <a:rPr lang="ru-RU" dirty="0">
                  <a:solidFill>
                    <a:srgbClr val="FF3300"/>
                  </a:solidFill>
                  <a:cs typeface="Times New Roman" charset="0"/>
                </a:rPr>
                <a:t>учом</a:t>
              </a:r>
              <a:r>
                <a:rPr lang="ru-RU" dirty="0">
                  <a:cs typeface="Times New Roman" charset="0"/>
                </a:rPr>
                <a:t>, или</a:t>
              </a:r>
              <a:r>
                <a:rPr lang="ru-RU" dirty="0">
                  <a:solidFill>
                    <a:schemeClr val="accent1"/>
                  </a:solidFill>
                  <a:cs typeface="Times New Roman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cs typeface="Times New Roman" charset="0"/>
                </a:rPr>
                <a:t>полупрямой</a:t>
              </a:r>
              <a:r>
                <a:rPr lang="ru-RU" dirty="0">
                  <a:cs typeface="Times New Roman" charset="0"/>
                </a:rPr>
                <a:t>, называется часть прямой, состоящая из данной точки прямой и всех точек этой прямой, лежащих от неё по</a:t>
              </a:r>
              <a:r>
                <a:rPr lang="ru-RU" dirty="0"/>
                <a:t> </a:t>
              </a:r>
              <a:r>
                <a:rPr lang="ru-RU" dirty="0">
                  <a:cs typeface="Times New Roman" charset="0"/>
                </a:rPr>
                <a:t>одну сторону. Сама данная точка называется</a:t>
              </a:r>
              <a:r>
                <a:rPr lang="ru-RU" dirty="0">
                  <a:solidFill>
                    <a:schemeClr val="accent1"/>
                  </a:solidFill>
                  <a:cs typeface="Times New Roman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cs typeface="Times New Roman" charset="0"/>
                </a:rPr>
                <a:t>началом</a:t>
              </a:r>
              <a:r>
                <a:rPr lang="ru-RU" dirty="0">
                  <a:cs typeface="Times New Roman" charset="0"/>
                </a:rPr>
                <a:t>, или</a:t>
              </a:r>
              <a:r>
                <a:rPr lang="ru-RU" dirty="0">
                  <a:solidFill>
                    <a:schemeClr val="accent1"/>
                  </a:solidFill>
                  <a:cs typeface="Times New Roman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cs typeface="Times New Roman" charset="0"/>
                </a:rPr>
                <a:t>вершиной</a:t>
              </a:r>
              <a:r>
                <a:rPr lang="ru-RU" dirty="0">
                  <a:solidFill>
                    <a:schemeClr val="accent1"/>
                  </a:solidFill>
                  <a:cs typeface="Times New Roman" charset="0"/>
                </a:rPr>
                <a:t> </a:t>
              </a:r>
              <a:r>
                <a:rPr lang="ru-RU" dirty="0">
                  <a:cs typeface="Times New Roman" charset="0"/>
                </a:rPr>
                <a:t>луча.</a:t>
              </a: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26"/>
              <a:ext cx="187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Для </a:t>
            </a:r>
            <a:r>
              <a:rPr lang="ru-RU" dirty="0">
                <a:cs typeface="Times New Roman" charset="0"/>
              </a:rPr>
              <a:t>обозначения лучей используются пары прописных латинских букв, например,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, первая из которых обозначает начало луча, а вторая - какую-нибудь точку, принадлежащую лучу</a:t>
            </a:r>
            <a:r>
              <a:rPr lang="ru-RU" dirty="0"/>
              <a:t>.</a:t>
            </a:r>
            <a:r>
              <a:rPr lang="ru-RU" dirty="0">
                <a:solidFill>
                  <a:schemeClr val="accent1"/>
                </a:solidFill>
                <a:cs typeface="Times New Roman" charset="0"/>
              </a:rPr>
              <a:t> </a:t>
            </a: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46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052"/>
          <p:cNvSpPr txBox="1">
            <a:spLocks noChangeArrowheads="1"/>
          </p:cNvSpPr>
          <p:nvPr/>
        </p:nvSpPr>
        <p:spPr bwMode="auto">
          <a:xfrm>
            <a:off x="0" y="374457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В учебнике Л.С. Атанасяна и др. понятие равенства определяется через наложение.</a:t>
            </a:r>
          </a:p>
        </p:txBody>
      </p:sp>
      <p:sp>
        <p:nvSpPr>
          <p:cNvPr id="2" name="Text Box 2055">
            <a:extLst>
              <a:ext uri="{FF2B5EF4-FFF2-40B4-BE49-F238E27FC236}">
                <a16:creationId xmlns="" xmlns:a16="http://schemas.microsoft.com/office/drawing/2014/main" id="{78F5479D-A49D-7CAF-A443-839F4470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92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charset="0"/>
              </a:rPr>
              <a:t>Равенство отрезков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E223FD-FDF7-A61E-E335-89A8A4DEEC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38735"/>
            <a:ext cx="7032055" cy="4010280"/>
          </a:xfrm>
          <a:prstGeom prst="rect">
            <a:avLst/>
          </a:prstGeom>
        </p:spPr>
      </p:pic>
      <p:sp>
        <p:nvSpPr>
          <p:cNvPr id="5" name="Text Box 2052">
            <a:extLst>
              <a:ext uri="{FF2B5EF4-FFF2-40B4-BE49-F238E27FC236}">
                <a16:creationId xmlns="" xmlns:a16="http://schemas.microsoft.com/office/drawing/2014/main" id="{22E9799A-608C-C4E8-3C83-F451A8E89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6125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Аналогичным образом поступают в учебнике А.Г. Мерзляка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729CB3D-B6A7-FED7-4FC7-036357AD79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546" y="5542010"/>
            <a:ext cx="8830907" cy="1000265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36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05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нашем учебнике для определения равенства отрезков водится операция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откладывания данного отрезка</a:t>
            </a:r>
            <a:r>
              <a:rPr lang="ru-RU" dirty="0">
                <a:cs typeface="Times New Roman" charset="0"/>
              </a:rPr>
              <a:t> на данном луче </a:t>
            </a:r>
            <a:r>
              <a:rPr lang="ru-RU" dirty="0" smtClean="0">
                <a:cs typeface="Times New Roman" charset="0"/>
              </a:rPr>
              <a:t>от</a:t>
            </a:r>
            <a:r>
              <a:rPr lang="ru-RU" dirty="0" smtClean="0"/>
              <a:t> </a:t>
            </a:r>
            <a:r>
              <a:rPr lang="ru-RU" dirty="0" smtClean="0">
                <a:cs typeface="Times New Roman" charset="0"/>
              </a:rPr>
              <a:t>его </a:t>
            </a:r>
            <a:r>
              <a:rPr lang="ru-RU" dirty="0">
                <a:cs typeface="Times New Roman" charset="0"/>
              </a:rPr>
              <a:t>вершины. </a:t>
            </a:r>
          </a:p>
        </p:txBody>
      </p:sp>
      <p:sp>
        <p:nvSpPr>
          <p:cNvPr id="2052" name="Text Box 2055"/>
          <p:cNvSpPr txBox="1">
            <a:spLocks noChangeArrowheads="1"/>
          </p:cNvSpPr>
          <p:nvPr/>
        </p:nvSpPr>
        <p:spPr bwMode="auto">
          <a:xfrm>
            <a:off x="0" y="1182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В качестве аксиомы принимается следующее свойство.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 	</a:t>
            </a:r>
            <a:r>
              <a:rPr lang="ru-RU" i="1" dirty="0">
                <a:solidFill>
                  <a:srgbClr val="FF3300"/>
                </a:solidFill>
                <a:cs typeface="Times New Roman" charset="0"/>
              </a:rPr>
              <a:t>На любом луче от его начала можно отложить только один отрезок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, </a:t>
            </a:r>
            <a:r>
              <a:rPr lang="ru-RU" i="1" dirty="0">
                <a:solidFill>
                  <a:srgbClr val="FF3300"/>
                </a:solidFill>
                <a:cs typeface="Times New Roman" charset="0"/>
              </a:rPr>
              <a:t>равный данному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.</a:t>
            </a:r>
          </a:p>
        </p:txBody>
      </p:sp>
      <p:sp>
        <p:nvSpPr>
          <p:cNvPr id="2053" name="Text Box 2056"/>
          <p:cNvSpPr txBox="1">
            <a:spLocks noChangeArrowheads="1"/>
          </p:cNvSpPr>
          <p:nvPr/>
        </p:nvSpPr>
        <p:spPr bwMode="auto">
          <a:xfrm>
            <a:off x="0" y="328498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Равенство отрезков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записывается в виде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i="1" dirty="0"/>
              <a:t> </a:t>
            </a:r>
            <a:r>
              <a:rPr lang="ru-RU" i="1" dirty="0">
                <a:cs typeface="Times New Roman" charset="0"/>
              </a:rPr>
              <a:t>=</a:t>
            </a:r>
            <a:r>
              <a:rPr lang="ru-RU" i="1" dirty="0"/>
              <a:t>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. Оно означает, что если один из этих отрезков, например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, отложить на луче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от точки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, то получим отрезок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sp>
        <p:nvSpPr>
          <p:cNvPr id="2054" name="Text Box 2058"/>
          <p:cNvSpPr txBox="1">
            <a:spLocks noChangeArrowheads="1"/>
          </p:cNvSpPr>
          <p:nvPr/>
        </p:nvSpPr>
        <p:spPr bwMode="auto">
          <a:xfrm>
            <a:off x="0" y="453281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Если при откладывании отрезка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на луче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от точки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точка 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dirty="0">
                <a:cs typeface="Times New Roman" charset="0"/>
              </a:rPr>
              <a:t> переходит в точку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i="1" dirty="0">
                <a:cs typeface="Times New Roman" charset="0"/>
              </a:rPr>
              <a:t>'</a:t>
            </a:r>
            <a:r>
              <a:rPr lang="ru-RU" dirty="0">
                <a:cs typeface="Times New Roman" charset="0"/>
              </a:rPr>
              <a:t>, лежащую между точками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, то говорят, что отрезок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меньше</a:t>
            </a:r>
            <a:r>
              <a:rPr lang="ru-RU" dirty="0">
                <a:cs typeface="Times New Roman" charset="0"/>
              </a:rPr>
              <a:t> отрезка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и обозначают </a:t>
            </a:r>
            <a:r>
              <a:rPr lang="ru-RU" i="1" dirty="0">
                <a:cs typeface="Times New Roman" charset="0"/>
              </a:rPr>
              <a:t>АВ &lt; 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. Говорят также, что отрезок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больше</a:t>
            </a:r>
            <a:r>
              <a:rPr lang="ru-RU" dirty="0">
                <a:cs typeface="Times New Roman" charset="0"/>
              </a:rPr>
              <a:t> отрезка </a:t>
            </a:r>
            <a:r>
              <a:rPr lang="ru-RU" i="1" dirty="0">
                <a:cs typeface="Times New Roman" charset="0"/>
              </a:rPr>
              <a:t>АВ </a:t>
            </a:r>
            <a:r>
              <a:rPr lang="ru-RU" dirty="0">
                <a:cs typeface="Times New Roman" charset="0"/>
              </a:rPr>
              <a:t>и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обозначают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 &gt;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.</a:t>
            </a:r>
            <a:endParaRPr lang="ru-RU" dirty="0"/>
          </a:p>
        </p:txBody>
      </p:sp>
      <p:sp>
        <p:nvSpPr>
          <p:cNvPr id="2" name="Text Box 2052">
            <a:extLst>
              <a:ext uri="{FF2B5EF4-FFF2-40B4-BE49-F238E27FC236}">
                <a16:creationId xmlns="" xmlns:a16="http://schemas.microsoft.com/office/drawing/2014/main" id="{DACD0CA8-2ED8-F7CF-C6F5-F6FAEEEF4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648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 Получающийся при этом отрезок называется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равным</a:t>
            </a:r>
            <a:r>
              <a:rPr lang="ru-RU" dirty="0">
                <a:cs typeface="Times New Roman" charset="0"/>
              </a:rPr>
              <a:t> исходному отрезку. 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20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41427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Если на отрезке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между точками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dirty="0">
                <a:cs typeface="Times New Roman" charset="0"/>
              </a:rPr>
              <a:t> взять какую-либо точку </a:t>
            </a:r>
            <a:r>
              <a:rPr lang="ru-RU" i="1" dirty="0">
                <a:cs typeface="Times New Roman" charset="0"/>
              </a:rPr>
              <a:t>С</a:t>
            </a:r>
            <a:r>
              <a:rPr lang="ru-RU" dirty="0">
                <a:cs typeface="Times New Roman" charset="0"/>
              </a:rPr>
              <a:t>, то образуется два новых отрезка </a:t>
            </a:r>
            <a:r>
              <a:rPr lang="ru-RU" i="1" dirty="0">
                <a:cs typeface="Times New Roman" charset="0"/>
              </a:rPr>
              <a:t>АС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СВ</a:t>
            </a:r>
            <a:r>
              <a:rPr lang="ru-RU" dirty="0">
                <a:cs typeface="Times New Roman" charset="0"/>
              </a:rPr>
              <a:t>. Отрезок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называется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суммой</a:t>
            </a:r>
            <a:r>
              <a:rPr lang="ru-RU" b="1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отрезков </a:t>
            </a:r>
            <a:r>
              <a:rPr lang="ru-RU" i="1" dirty="0">
                <a:cs typeface="Times New Roman" charset="0"/>
              </a:rPr>
              <a:t>АС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СВ</a:t>
            </a:r>
            <a:r>
              <a:rPr lang="ru-RU" dirty="0">
                <a:cs typeface="Times New Roman" charset="0"/>
              </a:rPr>
              <a:t> и обозначается </a:t>
            </a:r>
            <a:r>
              <a:rPr lang="ru-RU" i="1" dirty="0">
                <a:cs typeface="Times New Roman" charset="0"/>
              </a:rPr>
              <a:t>АВ = АС + СВ</a:t>
            </a:r>
            <a:r>
              <a:rPr lang="ru-RU" dirty="0">
                <a:cs typeface="Times New Roman" charset="0"/>
              </a:rPr>
              <a:t>. Каждый из отрезков </a:t>
            </a:r>
            <a:r>
              <a:rPr lang="ru-RU" i="1" dirty="0">
                <a:cs typeface="Times New Roman" charset="0"/>
              </a:rPr>
              <a:t>АС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СВ</a:t>
            </a:r>
            <a:r>
              <a:rPr lang="ru-RU" dirty="0">
                <a:cs typeface="Times New Roman" charset="0"/>
              </a:rPr>
              <a:t> называется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разностью</a:t>
            </a:r>
            <a:r>
              <a:rPr lang="ru-RU" dirty="0">
                <a:cs typeface="Times New Roman" charset="0"/>
              </a:rPr>
              <a:t> отрезка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и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другого отрезка, обозначается </a:t>
            </a:r>
            <a:r>
              <a:rPr lang="ru-RU" i="1" dirty="0">
                <a:cs typeface="Times New Roman" charset="0"/>
              </a:rPr>
              <a:t>АС = АВ - СВ</a:t>
            </a:r>
            <a:r>
              <a:rPr lang="ru-RU" dirty="0">
                <a:cs typeface="Times New Roman" charset="0"/>
              </a:rPr>
              <a:t>,</a:t>
            </a:r>
            <a:r>
              <a:rPr lang="ru-RU" i="1" dirty="0">
                <a:cs typeface="Times New Roman" charset="0"/>
              </a:rPr>
              <a:t> СВ = АВ -</a:t>
            </a:r>
            <a:r>
              <a:rPr lang="ru-RU" dirty="0">
                <a:cs typeface="Times New Roman" charset="0"/>
              </a:rPr>
              <a:t> </a:t>
            </a:r>
            <a:r>
              <a:rPr lang="ru-RU" i="1" dirty="0">
                <a:cs typeface="Times New Roman" charset="0"/>
              </a:rPr>
              <a:t>АС</a:t>
            </a:r>
            <a:r>
              <a:rPr lang="ru-RU" dirty="0">
                <a:cs typeface="Times New Roman" charset="0"/>
              </a:rPr>
              <a:t>.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0" y="5486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Аналогичным образом поступают для вычитания из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большего отрезка меньшего. </a:t>
            </a:r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90663"/>
            <a:ext cx="2339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835" name="Group 11"/>
          <p:cNvGrpSpPr>
            <a:grpSpLocks/>
          </p:cNvGrpSpPr>
          <p:nvPr/>
        </p:nvGrpSpPr>
        <p:grpSpPr bwMode="auto">
          <a:xfrm>
            <a:off x="0" y="3048000"/>
            <a:ext cx="9144000" cy="2397125"/>
            <a:chOff x="0" y="1920"/>
            <a:chExt cx="5760" cy="1510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0" y="1920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cs typeface="Times New Roman" charset="0"/>
                </a:rPr>
                <a:t>	Чтобы сложить два произвольных отрезка </a:t>
              </a:r>
              <a:r>
                <a:rPr lang="ru-RU" i="1" dirty="0">
                  <a:cs typeface="Times New Roman" charset="0"/>
                </a:rPr>
                <a:t>АВ</a:t>
              </a:r>
              <a:r>
                <a:rPr lang="ru-RU" dirty="0">
                  <a:cs typeface="Times New Roman" charset="0"/>
                </a:rPr>
                <a:t> и </a:t>
              </a:r>
              <a:r>
                <a:rPr lang="en-US" i="1" dirty="0">
                  <a:cs typeface="Times New Roman" charset="0"/>
                </a:rPr>
                <a:t>CD</a:t>
              </a:r>
              <a:r>
                <a:rPr lang="ru-RU" dirty="0">
                  <a:cs typeface="Times New Roman" charset="0"/>
                </a:rPr>
                <a:t>, продолжим отрезок </a:t>
              </a:r>
              <a:r>
                <a:rPr lang="ru-RU" i="1" dirty="0">
                  <a:cs typeface="Times New Roman" charset="0"/>
                </a:rPr>
                <a:t>АВ</a:t>
              </a:r>
              <a:r>
                <a:rPr lang="ru-RU" dirty="0">
                  <a:cs typeface="Times New Roman" charset="0"/>
                </a:rPr>
                <a:t> за точку </a:t>
              </a:r>
              <a:r>
                <a:rPr lang="ru-RU" i="1" dirty="0">
                  <a:cs typeface="Times New Roman" charset="0"/>
                </a:rPr>
                <a:t>В</a:t>
              </a:r>
              <a:r>
                <a:rPr lang="ru-RU" dirty="0">
                  <a:cs typeface="Times New Roman" charset="0"/>
                </a:rPr>
                <a:t> и на этом продолжении отложим отрезок </a:t>
              </a:r>
              <a:r>
                <a:rPr lang="ru-RU" i="1" dirty="0">
                  <a:cs typeface="Times New Roman" charset="0"/>
                </a:rPr>
                <a:t>ВЕ</a:t>
              </a:r>
              <a:r>
                <a:rPr lang="ru-RU" dirty="0">
                  <a:cs typeface="Times New Roman" charset="0"/>
                </a:rPr>
                <a:t>, равный </a:t>
              </a:r>
              <a:r>
                <a:rPr lang="ru-RU" dirty="0"/>
                <a:t>отрезку </a:t>
              </a:r>
              <a:r>
                <a:rPr lang="en-US" i="1" dirty="0">
                  <a:cs typeface="Times New Roman" charset="0"/>
                </a:rPr>
                <a:t>CD</a:t>
              </a:r>
              <a:r>
                <a:rPr lang="ru-RU" dirty="0">
                  <a:cs typeface="Times New Roman" charset="0"/>
                </a:rPr>
                <a:t>. Отрезок </a:t>
              </a:r>
              <a:r>
                <a:rPr lang="ru-RU" i="1" dirty="0">
                  <a:cs typeface="Times New Roman" charset="0"/>
                </a:rPr>
                <a:t>АЕ</a:t>
              </a:r>
              <a:r>
                <a:rPr lang="ru-RU" dirty="0">
                  <a:cs typeface="Times New Roman" charset="0"/>
                </a:rPr>
                <a:t> </a:t>
              </a:r>
              <a:r>
                <a:rPr lang="ru-RU" dirty="0"/>
                <a:t>будет</a:t>
              </a:r>
              <a:r>
                <a:rPr lang="ru-RU" dirty="0">
                  <a:cs typeface="Times New Roman" charset="0"/>
                </a:rPr>
                <a:t> сумм</a:t>
              </a:r>
              <a:r>
                <a:rPr lang="ru-RU" dirty="0"/>
                <a:t>ой</a:t>
              </a:r>
              <a:r>
                <a:rPr lang="ru-RU" dirty="0">
                  <a:cs typeface="Times New Roman" charset="0"/>
                </a:rPr>
                <a:t> отрезков </a:t>
              </a:r>
              <a:r>
                <a:rPr lang="ru-RU" i="1" dirty="0">
                  <a:cs typeface="Times New Roman" charset="0"/>
                </a:rPr>
                <a:t>АВ</a:t>
              </a:r>
              <a:r>
                <a:rPr lang="ru-RU" dirty="0">
                  <a:cs typeface="Times New Roman" charset="0"/>
                </a:rPr>
                <a:t> и </a:t>
              </a:r>
              <a:r>
                <a:rPr lang="en-US" i="1" dirty="0">
                  <a:cs typeface="Times New Roman" charset="0"/>
                </a:rPr>
                <a:t>CD</a:t>
              </a:r>
              <a:r>
                <a:rPr lang="ru-RU" dirty="0">
                  <a:cs typeface="Times New Roman" charset="0"/>
                </a:rPr>
                <a:t>, </a:t>
              </a:r>
              <a:r>
                <a:rPr lang="ru-RU" i="1" dirty="0">
                  <a:cs typeface="Times New Roman" charset="0"/>
                </a:rPr>
                <a:t>АЕ = АВ + </a:t>
              </a:r>
              <a:r>
                <a:rPr lang="en-US" i="1" dirty="0">
                  <a:cs typeface="Times New Roman" charset="0"/>
                </a:rPr>
                <a:t>CD</a:t>
              </a:r>
              <a:r>
                <a:rPr lang="ru-RU" dirty="0">
                  <a:cs typeface="Times New Roman" charset="0"/>
                </a:rPr>
                <a:t>. </a:t>
              </a:r>
            </a:p>
          </p:txBody>
        </p:sp>
        <p:pic>
          <p:nvPicPr>
            <p:cNvPr id="308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1494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51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68333412-1E9E-49A7-8E1F-36C219C97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="" xmlns:a16="http://schemas.microsoft.com/office/drawing/2014/main" id="{B9825D9F-94F3-4C1F-8A12-55D95FAB4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1. На рисунке у</a:t>
            </a:r>
            <a:r>
              <a:rPr lang="ru-RU" altLang="ru-RU" dirty="0">
                <a:cs typeface="Times New Roman" panose="02020603050405020304" pitchFamily="18" charset="0"/>
              </a:rPr>
              <a:t>кажите равные отрезки.</a:t>
            </a:r>
            <a:r>
              <a:rPr lang="ru-RU" altLang="ru-RU" dirty="0"/>
              <a:t> </a:t>
            </a:r>
          </a:p>
        </p:txBody>
      </p:sp>
      <p:sp>
        <p:nvSpPr>
          <p:cNvPr id="106500" name="Text Box 4">
            <a:extLst>
              <a:ext uri="{FF2B5EF4-FFF2-40B4-BE49-F238E27FC236}">
                <a16:creationId xmlns="" xmlns:a16="http://schemas.microsoft.com/office/drawing/2014/main" id="{2D78EF3F-1C6B-4C78-A78E-7F7B48D9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en-US" altLang="ru-RU" sz="3600">
                <a:solidFill>
                  <a:srgbClr val="FF3300"/>
                </a:solidFill>
              </a:rPr>
              <a:t> </a:t>
            </a:r>
            <a:r>
              <a:rPr lang="ru-RU" altLang="ru-RU" sz="3600"/>
              <a:t>а) и д), б) и е), в) и г).</a:t>
            </a:r>
          </a:p>
        </p:txBody>
      </p:sp>
      <p:pic>
        <p:nvPicPr>
          <p:cNvPr id="23557" name="Picture 6">
            <a:extLst>
              <a:ext uri="{FF2B5EF4-FFF2-40B4-BE49-F238E27FC236}">
                <a16:creationId xmlns="" xmlns:a16="http://schemas.microsoft.com/office/drawing/2014/main" id="{8D1F1FB3-0214-4DBF-B6AE-110F0230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="" xmlns:a16="http://schemas.microsoft.com/office/drawing/2014/main" id="{7BE052B8-6256-4FB1-B1A1-07FDFFF1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2. От вершины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луча </a:t>
            </a:r>
            <a:r>
              <a:rPr lang="en-US" altLang="ru-RU" i="1" dirty="0">
                <a:cs typeface="Times New Roman" panose="02020603050405020304" pitchFamily="18" charset="0"/>
              </a:rPr>
              <a:t>CE </a:t>
            </a:r>
            <a:r>
              <a:rPr lang="ru-RU" altLang="ru-RU" dirty="0">
                <a:cs typeface="Times New Roman" panose="02020603050405020304" pitchFamily="18" charset="0"/>
              </a:rPr>
              <a:t>отложите отрезок </a:t>
            </a:r>
            <a:r>
              <a:rPr lang="en-US" altLang="ru-RU" i="1" dirty="0">
                <a:cs typeface="Times New Roman" panose="02020603050405020304" pitchFamily="18" charset="0"/>
              </a:rPr>
              <a:t>CD</a:t>
            </a:r>
            <a:r>
              <a:rPr lang="ru-RU" altLang="ru-RU" dirty="0">
                <a:cs typeface="Times New Roman" panose="02020603050405020304" pitchFamily="18" charset="0"/>
              </a:rPr>
              <a:t>, равный отрезку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="" xmlns:a16="http://schemas.microsoft.com/office/drawing/2014/main" id="{1466FCA6-FF5F-4043-B9DF-B7905673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600" name="Group 8">
            <a:extLst>
              <a:ext uri="{FF2B5EF4-FFF2-40B4-BE49-F238E27FC236}">
                <a16:creationId xmlns="" xmlns:a16="http://schemas.microsoft.com/office/drawing/2014/main" id="{A32DC01B-66DF-4B45-865B-3EE78E8022B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81200"/>
            <a:ext cx="8458200" cy="3536950"/>
            <a:chOff x="336" y="1248"/>
            <a:chExt cx="5328" cy="2228"/>
          </a:xfrm>
        </p:grpSpPr>
        <p:sp>
          <p:nvSpPr>
            <p:cNvPr id="25606" name="Text Box 4">
              <a:extLst>
                <a:ext uri="{FF2B5EF4-FFF2-40B4-BE49-F238E27FC236}">
                  <a16:creationId xmlns="" xmlns:a16="http://schemas.microsoft.com/office/drawing/2014/main" id="{9A4E4B9C-3865-4CC2-8A43-494A88A0E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072"/>
              <a:ext cx="53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/>
            </a:p>
          </p:txBody>
        </p:sp>
        <p:pic>
          <p:nvPicPr>
            <p:cNvPr id="25607" name="Picture 7">
              <a:extLst>
                <a:ext uri="{FF2B5EF4-FFF2-40B4-BE49-F238E27FC236}">
                  <a16:creationId xmlns="" xmlns:a16="http://schemas.microsoft.com/office/drawing/2014/main" id="{10C09477-F667-494F-9A66-979858C65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48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="" xmlns:a16="http://schemas.microsoft.com/office/drawing/2014/main" id="{7746D71F-32F4-48CB-A8C4-3E2B7EE2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3. От вершины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луча </a:t>
            </a:r>
            <a:r>
              <a:rPr lang="en-US" altLang="ru-RU" i="1" dirty="0">
                <a:cs typeface="Times New Roman" panose="02020603050405020304" pitchFamily="18" charset="0"/>
              </a:rPr>
              <a:t>CE </a:t>
            </a:r>
            <a:r>
              <a:rPr lang="ru-RU" altLang="ru-RU" dirty="0">
                <a:cs typeface="Times New Roman" panose="02020603050405020304" pitchFamily="18" charset="0"/>
              </a:rPr>
              <a:t>отложите отрезок </a:t>
            </a:r>
            <a:r>
              <a:rPr lang="en-US" altLang="ru-RU" i="1" dirty="0">
                <a:cs typeface="Times New Roman" panose="02020603050405020304" pitchFamily="18" charset="0"/>
              </a:rPr>
              <a:t>CD</a:t>
            </a:r>
            <a:r>
              <a:rPr lang="ru-RU" altLang="ru-RU" dirty="0">
                <a:cs typeface="Times New Roman" panose="02020603050405020304" pitchFamily="18" charset="0"/>
              </a:rPr>
              <a:t>, равный отрезку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27652" name="Picture 8">
            <a:extLst>
              <a:ext uri="{FF2B5EF4-FFF2-40B4-BE49-F238E27FC236}">
                <a16:creationId xmlns="" xmlns:a16="http://schemas.microsoft.com/office/drawing/2014/main" id="{39E1A3DC-876C-4F3A-BAA9-C0046418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50" name="Group 10">
            <a:extLst>
              <a:ext uri="{FF2B5EF4-FFF2-40B4-BE49-F238E27FC236}">
                <a16:creationId xmlns="" xmlns:a16="http://schemas.microsoft.com/office/drawing/2014/main" id="{72D5D86C-1425-4FB6-9BCC-BDDB024081D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057400"/>
            <a:ext cx="8458200" cy="3460750"/>
            <a:chOff x="336" y="1296"/>
            <a:chExt cx="5328" cy="2180"/>
          </a:xfrm>
        </p:grpSpPr>
        <p:sp>
          <p:nvSpPr>
            <p:cNvPr id="27654" name="Text Box 6">
              <a:extLst>
                <a:ext uri="{FF2B5EF4-FFF2-40B4-BE49-F238E27FC236}">
                  <a16:creationId xmlns="" xmlns:a16="http://schemas.microsoft.com/office/drawing/2014/main" id="{9B5E8650-16A0-445E-A2D9-4058DA554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072"/>
              <a:ext cx="53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/>
            </a:p>
          </p:txBody>
        </p:sp>
        <p:pic>
          <p:nvPicPr>
            <p:cNvPr id="27655" name="Picture 9">
              <a:extLst>
                <a:ext uri="{FF2B5EF4-FFF2-40B4-BE49-F238E27FC236}">
                  <a16:creationId xmlns="" xmlns:a16="http://schemas.microsoft.com/office/drawing/2014/main" id="{CD26BAFA-263E-4A66-B632-1F5B9B2B5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96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027">
            <a:extLst>
              <a:ext uri="{FF2B5EF4-FFF2-40B4-BE49-F238E27FC236}">
                <a16:creationId xmlns="" xmlns:a16="http://schemas.microsoft.com/office/drawing/2014/main" id="{76C7F5A8-21EE-4C84-B42E-AC6C566EC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4. От вершины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луча </a:t>
            </a:r>
            <a:r>
              <a:rPr lang="en-US" altLang="ru-RU" i="1" dirty="0">
                <a:cs typeface="Times New Roman" panose="02020603050405020304" pitchFamily="18" charset="0"/>
              </a:rPr>
              <a:t>CE </a:t>
            </a:r>
            <a:r>
              <a:rPr lang="ru-RU" altLang="ru-RU" dirty="0">
                <a:cs typeface="Times New Roman" panose="02020603050405020304" pitchFamily="18" charset="0"/>
              </a:rPr>
              <a:t>отложите отрезок </a:t>
            </a:r>
            <a:r>
              <a:rPr lang="en-US" altLang="ru-RU" i="1" dirty="0">
                <a:cs typeface="Times New Roman" panose="02020603050405020304" pitchFamily="18" charset="0"/>
              </a:rPr>
              <a:t>CD</a:t>
            </a:r>
            <a:r>
              <a:rPr lang="ru-RU" altLang="ru-RU" dirty="0">
                <a:cs typeface="Times New Roman" panose="02020603050405020304" pitchFamily="18" charset="0"/>
              </a:rPr>
              <a:t>, равный отрезку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29700" name="Picture 1032">
            <a:extLst>
              <a:ext uri="{FF2B5EF4-FFF2-40B4-BE49-F238E27FC236}">
                <a16:creationId xmlns="" xmlns:a16="http://schemas.microsoft.com/office/drawing/2014/main" id="{CF5B8963-460F-464A-ACF0-1BEA0A6F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698" name="Group 1034">
            <a:extLst>
              <a:ext uri="{FF2B5EF4-FFF2-40B4-BE49-F238E27FC236}">
                <a16:creationId xmlns="" xmlns:a16="http://schemas.microsoft.com/office/drawing/2014/main" id="{D397F77E-F8F2-45D7-AA49-41434006720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81200"/>
            <a:ext cx="8458200" cy="3536950"/>
            <a:chOff x="336" y="1248"/>
            <a:chExt cx="5328" cy="2228"/>
          </a:xfrm>
        </p:grpSpPr>
        <p:sp>
          <p:nvSpPr>
            <p:cNvPr id="29702" name="Text Box 1030">
              <a:extLst>
                <a:ext uri="{FF2B5EF4-FFF2-40B4-BE49-F238E27FC236}">
                  <a16:creationId xmlns="" xmlns:a16="http://schemas.microsoft.com/office/drawing/2014/main" id="{B7B3F687-A108-4C6F-9129-67A410C4B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072"/>
              <a:ext cx="53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/>
            </a:p>
          </p:txBody>
        </p:sp>
        <p:pic>
          <p:nvPicPr>
            <p:cNvPr id="29703" name="Picture 1033">
              <a:extLst>
                <a:ext uri="{FF2B5EF4-FFF2-40B4-BE49-F238E27FC236}">
                  <a16:creationId xmlns="" xmlns:a16="http://schemas.microsoft.com/office/drawing/2014/main" id="{BB8FD23F-B5E9-4EF1-A870-DCD0EB22C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248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="" xmlns:a16="http://schemas.microsoft.com/office/drawing/2014/main" id="{1F9EF176-B484-46C2-A946-6FA45AE7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6. Изобразите отрезок, равный сумме отрезков </a:t>
            </a:r>
            <a:r>
              <a:rPr lang="en-US" altLang="ru-RU" sz="3600" i="1" dirty="0">
                <a:cs typeface="Times New Roman" panose="02020603050405020304" pitchFamily="18" charset="0"/>
              </a:rPr>
              <a:t>AB </a:t>
            </a:r>
            <a:r>
              <a:rPr lang="ru-RU" altLang="ru-RU" sz="3600" dirty="0">
                <a:cs typeface="Times New Roman" panose="02020603050405020304" pitchFamily="18" charset="0"/>
              </a:rPr>
              <a:t>и </a:t>
            </a:r>
            <a:r>
              <a:rPr lang="en-US" altLang="ru-RU" sz="3600" i="1" dirty="0">
                <a:cs typeface="Times New Roman" panose="02020603050405020304" pitchFamily="18" charset="0"/>
              </a:rPr>
              <a:t>CD</a:t>
            </a:r>
            <a:r>
              <a:rPr lang="ru-RU" altLang="ru-RU" sz="36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9940" name="Picture 7">
            <a:extLst>
              <a:ext uri="{FF2B5EF4-FFF2-40B4-BE49-F238E27FC236}">
                <a16:creationId xmlns="" xmlns:a16="http://schemas.microsoft.com/office/drawing/2014/main" id="{56794DCF-8568-4E0E-8F83-2AC6F00B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1336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745" name="Group 9">
            <a:extLst>
              <a:ext uri="{FF2B5EF4-FFF2-40B4-BE49-F238E27FC236}">
                <a16:creationId xmlns="" xmlns:a16="http://schemas.microsoft.com/office/drawing/2014/main" id="{87517D00-3E32-4620-AE5E-EB5879548651}"/>
              </a:ext>
            </a:extLst>
          </p:cNvPr>
          <p:cNvGrpSpPr>
            <a:grpSpLocks/>
          </p:cNvGrpSpPr>
          <p:nvPr/>
        </p:nvGrpSpPr>
        <p:grpSpPr bwMode="auto">
          <a:xfrm>
            <a:off x="906463" y="2133600"/>
            <a:ext cx="7391400" cy="4073525"/>
            <a:chOff x="192" y="1344"/>
            <a:chExt cx="4656" cy="2566"/>
          </a:xfrm>
        </p:grpSpPr>
        <p:sp>
          <p:nvSpPr>
            <p:cNvPr id="39942" name="Text Box 4">
              <a:extLst>
                <a:ext uri="{FF2B5EF4-FFF2-40B4-BE49-F238E27FC236}">
                  <a16:creationId xmlns="" xmlns:a16="http://schemas.microsoft.com/office/drawing/2014/main" id="{9C795D45-6587-4C17-B6CA-578DF1770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6"/>
              <a:ext cx="20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solidFill>
                    <a:srgbClr val="FF3300"/>
                  </a:solidFill>
                </a:rPr>
                <a:t>	Ответ:</a:t>
              </a:r>
              <a:endParaRPr lang="ru-RU" altLang="ru-RU" sz="3600"/>
            </a:p>
          </p:txBody>
        </p:sp>
        <p:pic>
          <p:nvPicPr>
            <p:cNvPr id="39943" name="Picture 8">
              <a:extLst>
                <a:ext uri="{FF2B5EF4-FFF2-40B4-BE49-F238E27FC236}">
                  <a16:creationId xmlns="" xmlns:a16="http://schemas.microsoft.com/office/drawing/2014/main" id="{84945B83-C535-4036-BD50-7783B4847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44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="" xmlns:a16="http://schemas.microsoft.com/office/drawing/2014/main" id="{B8E754FC-EDBE-4219-9780-1B15B570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7. Изобразите отрезок, равный сумме отрезков </a:t>
            </a:r>
            <a:r>
              <a:rPr lang="en-US" altLang="ru-RU" sz="3600" i="1" dirty="0">
                <a:cs typeface="Times New Roman" panose="02020603050405020304" pitchFamily="18" charset="0"/>
              </a:rPr>
              <a:t>AB </a:t>
            </a:r>
            <a:r>
              <a:rPr lang="ru-RU" altLang="ru-RU" sz="3600" dirty="0">
                <a:cs typeface="Times New Roman" panose="02020603050405020304" pitchFamily="18" charset="0"/>
              </a:rPr>
              <a:t>и </a:t>
            </a:r>
            <a:r>
              <a:rPr lang="en-US" altLang="ru-RU" sz="3600" i="1" dirty="0">
                <a:cs typeface="Times New Roman" panose="02020603050405020304" pitchFamily="18" charset="0"/>
              </a:rPr>
              <a:t>CD</a:t>
            </a:r>
            <a:r>
              <a:rPr lang="ru-RU" altLang="ru-RU" sz="36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1988" name="Picture 8">
            <a:extLst>
              <a:ext uri="{FF2B5EF4-FFF2-40B4-BE49-F238E27FC236}">
                <a16:creationId xmlns="" xmlns:a16="http://schemas.microsoft.com/office/drawing/2014/main" id="{106BE973-053A-4CD2-9CB6-7DF950C8E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957388"/>
            <a:ext cx="31210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94" name="Group 10">
            <a:extLst>
              <a:ext uri="{FF2B5EF4-FFF2-40B4-BE49-F238E27FC236}">
                <a16:creationId xmlns="" xmlns:a16="http://schemas.microsoft.com/office/drawing/2014/main" id="{EE96FDFC-6933-4279-BBDE-5151FF48518A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951038"/>
            <a:ext cx="4995862" cy="4064000"/>
            <a:chOff x="1973" y="1229"/>
            <a:chExt cx="3147" cy="2560"/>
          </a:xfrm>
        </p:grpSpPr>
        <p:sp>
          <p:nvSpPr>
            <p:cNvPr id="41990" name="Text Box 6">
              <a:extLst>
                <a:ext uri="{FF2B5EF4-FFF2-40B4-BE49-F238E27FC236}">
                  <a16:creationId xmlns="" xmlns:a16="http://schemas.microsoft.com/office/drawing/2014/main" id="{4420F1CE-DD10-44DE-85F1-311438557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385"/>
              <a:ext cx="20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/>
            </a:p>
          </p:txBody>
        </p:sp>
        <p:pic>
          <p:nvPicPr>
            <p:cNvPr id="41991" name="Picture 9">
              <a:extLst>
                <a:ext uri="{FF2B5EF4-FFF2-40B4-BE49-F238E27FC236}">
                  <a16:creationId xmlns="" xmlns:a16="http://schemas.microsoft.com/office/drawing/2014/main" id="{80A429DA-3E4B-4BA3-A2D9-5E3620B36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229"/>
              <a:ext cx="1968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451547"/>
            <a:ext cx="2720437" cy="32178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="" xmlns:a16="http://schemas.microsoft.com/office/drawing/2014/main" id="{C5CEB098-603A-4206-826C-84FCDD11F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8. Изобразите отрезок, равный разности отрезков </a:t>
            </a:r>
            <a:r>
              <a:rPr lang="en-US" altLang="ru-RU" sz="3600" i="1" dirty="0">
                <a:cs typeface="Times New Roman" panose="02020603050405020304" pitchFamily="18" charset="0"/>
              </a:rPr>
              <a:t>AB </a:t>
            </a:r>
            <a:r>
              <a:rPr lang="ru-RU" altLang="ru-RU" sz="3600" dirty="0">
                <a:cs typeface="Times New Roman" panose="02020603050405020304" pitchFamily="18" charset="0"/>
              </a:rPr>
              <a:t>и </a:t>
            </a:r>
            <a:r>
              <a:rPr lang="en-US" altLang="ru-RU" sz="3600" i="1" dirty="0">
                <a:cs typeface="Times New Roman" panose="02020603050405020304" pitchFamily="18" charset="0"/>
              </a:rPr>
              <a:t>CD</a:t>
            </a:r>
            <a:r>
              <a:rPr lang="ru-RU" altLang="ru-RU" sz="36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4036" name="Picture 8">
            <a:extLst>
              <a:ext uri="{FF2B5EF4-FFF2-40B4-BE49-F238E27FC236}">
                <a16:creationId xmlns="" xmlns:a16="http://schemas.microsoft.com/office/drawing/2014/main" id="{67EBDA20-F3A8-4794-AA43-397DF047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1863"/>
            <a:ext cx="31210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42" name="Group 10">
            <a:extLst>
              <a:ext uri="{FF2B5EF4-FFF2-40B4-BE49-F238E27FC236}">
                <a16:creationId xmlns="" xmlns:a16="http://schemas.microsoft.com/office/drawing/2014/main" id="{A0226EEB-D8CC-46C2-A394-DA5DA5A76CE4}"/>
              </a:ext>
            </a:extLst>
          </p:cNvPr>
          <p:cNvGrpSpPr>
            <a:grpSpLocks/>
          </p:cNvGrpSpPr>
          <p:nvPr/>
        </p:nvGrpSpPr>
        <p:grpSpPr bwMode="auto">
          <a:xfrm>
            <a:off x="2586038" y="2198688"/>
            <a:ext cx="5110162" cy="4046537"/>
            <a:chOff x="1629" y="1385"/>
            <a:chExt cx="3219" cy="2549"/>
          </a:xfrm>
        </p:grpSpPr>
        <p:sp>
          <p:nvSpPr>
            <p:cNvPr id="44038" name="Text Box 6">
              <a:extLst>
                <a:ext uri="{FF2B5EF4-FFF2-40B4-BE49-F238E27FC236}">
                  <a16:creationId xmlns="" xmlns:a16="http://schemas.microsoft.com/office/drawing/2014/main" id="{5C5684E9-B674-4656-AA2D-FE94C7C50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" y="3530"/>
              <a:ext cx="20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/>
            </a:p>
          </p:txBody>
        </p:sp>
        <p:pic>
          <p:nvPicPr>
            <p:cNvPr id="44039" name="Picture 9">
              <a:extLst>
                <a:ext uri="{FF2B5EF4-FFF2-40B4-BE49-F238E27FC236}">
                  <a16:creationId xmlns="" xmlns:a16="http://schemas.microsoft.com/office/drawing/2014/main" id="{FD8E5BC3-AEC5-4CE5-8294-02FC09E6E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85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="" xmlns:a16="http://schemas.microsoft.com/office/drawing/2014/main" id="{A83C88B5-FE44-4ACD-81DF-69ECB5A9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	9. Изобразите отрезок, равный разности отрезков </a:t>
            </a:r>
            <a:r>
              <a:rPr lang="en-US" altLang="ru-RU" sz="3600" i="1" dirty="0">
                <a:cs typeface="Times New Roman" panose="02020603050405020304" pitchFamily="18" charset="0"/>
              </a:rPr>
              <a:t>AB </a:t>
            </a:r>
            <a:r>
              <a:rPr lang="ru-RU" altLang="ru-RU" sz="3600" dirty="0">
                <a:cs typeface="Times New Roman" panose="02020603050405020304" pitchFamily="18" charset="0"/>
              </a:rPr>
              <a:t>и </a:t>
            </a:r>
            <a:r>
              <a:rPr lang="en-US" altLang="ru-RU" sz="3600" i="1" dirty="0">
                <a:cs typeface="Times New Roman" panose="02020603050405020304" pitchFamily="18" charset="0"/>
              </a:rPr>
              <a:t>CD</a:t>
            </a:r>
            <a:r>
              <a:rPr lang="ru-RU" altLang="ru-RU" sz="36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6084" name="Picture 9">
            <a:extLst>
              <a:ext uri="{FF2B5EF4-FFF2-40B4-BE49-F238E27FC236}">
                <a16:creationId xmlns="" xmlns:a16="http://schemas.microsoft.com/office/drawing/2014/main" id="{01A831AB-B4B7-4D7B-A217-128854DA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166938"/>
            <a:ext cx="31210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91" name="Group 11">
            <a:extLst>
              <a:ext uri="{FF2B5EF4-FFF2-40B4-BE49-F238E27FC236}">
                <a16:creationId xmlns="" xmlns:a16="http://schemas.microsoft.com/office/drawing/2014/main" id="{8E077E99-FBEA-4633-BCF5-C4B281CEC8F9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2166938"/>
            <a:ext cx="4724400" cy="3922712"/>
            <a:chOff x="624" y="1344"/>
            <a:chExt cx="2976" cy="2471"/>
          </a:xfrm>
        </p:grpSpPr>
        <p:sp>
          <p:nvSpPr>
            <p:cNvPr id="46086" name="Text Box 6">
              <a:extLst>
                <a:ext uri="{FF2B5EF4-FFF2-40B4-BE49-F238E27FC236}">
                  <a16:creationId xmlns="" xmlns:a16="http://schemas.microsoft.com/office/drawing/2014/main" id="{3A5B5311-6FFA-44C1-A012-591ABE3B1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411"/>
              <a:ext cx="20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/>
            </a:p>
          </p:txBody>
        </p:sp>
        <p:pic>
          <p:nvPicPr>
            <p:cNvPr id="46087" name="Picture 10">
              <a:extLst>
                <a:ext uri="{FF2B5EF4-FFF2-40B4-BE49-F238E27FC236}">
                  <a16:creationId xmlns="" xmlns:a16="http://schemas.microsoft.com/office/drawing/2014/main" id="{A02C8DC2-2F6F-4188-8F30-0F15BD79D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44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>
            <a:extLst>
              <a:ext uri="{FF2B5EF4-FFF2-40B4-BE49-F238E27FC236}">
                <a16:creationId xmlns="" xmlns:a16="http://schemas.microsoft.com/office/drawing/2014/main" id="{8F91AF45-A2B1-4C02-9AE3-92BBC87DE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000" dirty="0"/>
              <a:t>	10. Для точек </a:t>
            </a:r>
            <a:r>
              <a:rPr lang="en-US" altLang="ru-RU" sz="3000" i="1" dirty="0"/>
              <a:t>A</a:t>
            </a:r>
            <a:r>
              <a:rPr lang="en-US" altLang="ru-RU" sz="3000" dirty="0"/>
              <a:t>, </a:t>
            </a:r>
            <a:r>
              <a:rPr lang="en-US" altLang="ru-RU" sz="3000" i="1" dirty="0"/>
              <a:t>B</a:t>
            </a:r>
            <a:r>
              <a:rPr lang="en-US" altLang="ru-RU" sz="3000" dirty="0"/>
              <a:t> </a:t>
            </a:r>
            <a:r>
              <a:rPr lang="ru-RU" altLang="ru-RU" sz="3000" dirty="0"/>
              <a:t>прямой укажите, где расположены точки </a:t>
            </a:r>
            <a:r>
              <a:rPr lang="en-US" altLang="ru-RU" sz="3000" i="1" dirty="0"/>
              <a:t>C</a:t>
            </a:r>
            <a:r>
              <a:rPr lang="en-US" altLang="ru-RU" sz="3000" dirty="0"/>
              <a:t>, </a:t>
            </a:r>
            <a:r>
              <a:rPr lang="ru-RU" altLang="ru-RU" sz="3000" dirty="0"/>
              <a:t>для которых выполняются равенства: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000" dirty="0"/>
              <a:t>а) </a:t>
            </a:r>
            <a:r>
              <a:rPr lang="en-US" altLang="ru-RU" sz="3000" i="1" dirty="0"/>
              <a:t>AC + BC = AB</a:t>
            </a:r>
            <a:r>
              <a:rPr lang="en-US" altLang="ru-RU" sz="3000" dirty="0"/>
              <a:t>; </a:t>
            </a:r>
            <a:r>
              <a:rPr lang="ru-RU" altLang="ru-RU" sz="3000" dirty="0"/>
              <a:t>б) </a:t>
            </a:r>
            <a:r>
              <a:rPr lang="en-US" altLang="ru-RU" sz="3000" i="1" dirty="0"/>
              <a:t>AC – BC = AB</a:t>
            </a:r>
            <a:r>
              <a:rPr lang="en-US" altLang="ru-RU" sz="3000" dirty="0"/>
              <a:t>; </a:t>
            </a:r>
            <a:r>
              <a:rPr lang="ru-RU" altLang="ru-RU" sz="3000" dirty="0"/>
              <a:t>в) </a:t>
            </a:r>
            <a:r>
              <a:rPr lang="en-US" altLang="ru-RU" sz="3000" i="1" dirty="0"/>
              <a:t>BC – AC = AB</a:t>
            </a:r>
            <a:r>
              <a:rPr lang="en-US" altLang="ru-RU" sz="3000" dirty="0"/>
              <a:t>.</a:t>
            </a:r>
            <a:endParaRPr lang="ru-RU" altLang="ru-RU" sz="3000" i="1" dirty="0"/>
          </a:p>
        </p:txBody>
      </p:sp>
      <p:grpSp>
        <p:nvGrpSpPr>
          <p:cNvPr id="61444" name="Group 4">
            <a:extLst>
              <a:ext uri="{FF2B5EF4-FFF2-40B4-BE49-F238E27FC236}">
                <a16:creationId xmlns="" xmlns:a16="http://schemas.microsoft.com/office/drawing/2014/main" id="{79CDF2B3-1F20-4F35-9E3D-DE95A903A06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763963"/>
            <a:ext cx="8001000" cy="641350"/>
            <a:chOff x="624" y="2352"/>
            <a:chExt cx="5040" cy="404"/>
          </a:xfrm>
        </p:grpSpPr>
        <p:sp>
          <p:nvSpPr>
            <p:cNvPr id="48136" name="Text Box 5">
              <a:extLst>
                <a:ext uri="{FF2B5EF4-FFF2-40B4-BE49-F238E27FC236}">
                  <a16:creationId xmlns="" xmlns:a16="http://schemas.microsoft.com/office/drawing/2014/main" id="{4DAC34CF-8DC2-4B00-B890-65E4BD895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352"/>
              <a:ext cx="23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</a:p>
          </p:txBody>
        </p:sp>
        <p:sp>
          <p:nvSpPr>
            <p:cNvPr id="48137" name="Text Box 6">
              <a:extLst>
                <a:ext uri="{FF2B5EF4-FFF2-40B4-BE49-F238E27FC236}">
                  <a16:creationId xmlns="" xmlns:a16="http://schemas.microsoft.com/office/drawing/2014/main" id="{60CB9BDC-FB35-4DAA-BF41-0857BBE86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352"/>
              <a:ext cx="41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/>
                <a:t>а) точки, лежащие между </a:t>
              </a:r>
              <a:r>
                <a:rPr lang="en-US" altLang="ru-RU" i="1"/>
                <a:t>A </a:t>
              </a:r>
              <a:r>
                <a:rPr lang="ru-RU" altLang="ru-RU"/>
                <a:t>и </a:t>
              </a:r>
              <a:r>
                <a:rPr lang="en-US" altLang="ru-RU" i="1"/>
                <a:t>B</a:t>
              </a:r>
              <a:r>
                <a:rPr lang="ru-RU" altLang="ru-RU"/>
                <a:t>;</a:t>
              </a:r>
            </a:p>
          </p:txBody>
        </p:sp>
      </p:grpSp>
      <p:sp>
        <p:nvSpPr>
          <p:cNvPr id="61447" name="Text Box 7">
            <a:extLst>
              <a:ext uri="{FF2B5EF4-FFF2-40B4-BE49-F238E27FC236}">
                <a16:creationId xmlns="" xmlns:a16="http://schemas.microsoft.com/office/drawing/2014/main" id="{F28182B2-345D-4D1E-A689-9F8686F0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73563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б) точки, лежащие от </a:t>
            </a:r>
            <a:r>
              <a:rPr lang="en-US" altLang="ru-RU" i="1"/>
              <a:t>B </a:t>
            </a:r>
            <a:r>
              <a:rPr lang="ru-RU" altLang="ru-RU"/>
              <a:t>по другую сторону, чем точка </a:t>
            </a:r>
            <a:r>
              <a:rPr lang="en-US" altLang="ru-RU" i="1"/>
              <a:t>A</a:t>
            </a:r>
            <a:r>
              <a:rPr lang="ru-RU" altLang="ru-RU"/>
              <a:t>;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="" xmlns:a16="http://schemas.microsoft.com/office/drawing/2014/main" id="{8452E0C0-FF44-4599-A4E7-FFD593AF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16563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в) точки, лежащие от </a:t>
            </a:r>
            <a:r>
              <a:rPr lang="en-US" altLang="ru-RU" i="1"/>
              <a:t>A </a:t>
            </a:r>
            <a:r>
              <a:rPr lang="ru-RU" altLang="ru-RU"/>
              <a:t>по другую сторону, чем точка </a:t>
            </a:r>
            <a:r>
              <a:rPr lang="en-US" altLang="ru-RU" i="1"/>
              <a:t>B</a:t>
            </a:r>
            <a:r>
              <a:rPr lang="en-US" altLang="ru-RU"/>
              <a:t>.</a:t>
            </a:r>
            <a:endParaRPr lang="ru-RU" altLang="ru-RU"/>
          </a:p>
        </p:txBody>
      </p:sp>
      <p:pic>
        <p:nvPicPr>
          <p:cNvPr id="48135" name="Picture 9">
            <a:extLst>
              <a:ext uri="{FF2B5EF4-FFF2-40B4-BE49-F238E27FC236}">
                <a16:creationId xmlns="" xmlns:a16="http://schemas.microsoft.com/office/drawing/2014/main" id="{86BD85C5-C51F-4E5E-9301-F8481EA7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16213"/>
            <a:ext cx="3200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utoUpdateAnimBg="0"/>
      <p:bldP spid="6144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>
            <a:extLst>
              <a:ext uri="{FF2B5EF4-FFF2-40B4-BE49-F238E27FC236}">
                <a16:creationId xmlns="" xmlns:a16="http://schemas.microsoft.com/office/drawing/2014/main" id="{F1C33D41-32AB-4BE8-83A6-36714ED2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0575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/>
              <a:t>	11. Н</a:t>
            </a:r>
            <a:r>
              <a:rPr lang="ru-RU" altLang="ru-RU" sz="3600" dirty="0">
                <a:cs typeface="Times New Roman" panose="02020603050405020304" pitchFamily="18" charset="0"/>
              </a:rPr>
              <a:t>а прямой отмечены точки </a:t>
            </a:r>
            <a:r>
              <a:rPr lang="ru-RU" altLang="ru-RU" sz="3600" i="1" dirty="0">
                <a:cs typeface="Times New Roman" panose="02020603050405020304" pitchFamily="18" charset="0"/>
              </a:rPr>
              <a:t>А</a:t>
            </a:r>
            <a:r>
              <a:rPr lang="ru-RU" altLang="ru-RU" sz="3600" dirty="0">
                <a:cs typeface="Times New Roman" panose="02020603050405020304" pitchFamily="18" charset="0"/>
              </a:rPr>
              <a:t>,</a:t>
            </a:r>
            <a:r>
              <a:rPr lang="ru-RU" altLang="ru-RU" sz="3600" i="1" dirty="0">
                <a:cs typeface="Times New Roman" panose="02020603050405020304" pitchFamily="18" charset="0"/>
              </a:rPr>
              <a:t> В</a:t>
            </a:r>
            <a:r>
              <a:rPr lang="ru-RU" altLang="ru-RU" sz="3600" dirty="0">
                <a:cs typeface="Times New Roman" panose="02020603050405020304" pitchFamily="18" charset="0"/>
              </a:rPr>
              <a:t>,</a:t>
            </a:r>
            <a:r>
              <a:rPr lang="ru-RU" altLang="ru-RU" sz="3600" i="1" dirty="0">
                <a:cs typeface="Times New Roman" panose="02020603050405020304" pitchFamily="18" charset="0"/>
              </a:rPr>
              <a:t> С</a:t>
            </a:r>
            <a:r>
              <a:rPr lang="ru-RU" altLang="ru-RU" sz="3600" dirty="0">
                <a:cs typeface="Times New Roman" panose="02020603050405020304" pitchFamily="18" charset="0"/>
              </a:rPr>
              <a:t>,</a:t>
            </a:r>
            <a:r>
              <a:rPr lang="ru-RU" altLang="ru-RU" sz="3600" i="1" dirty="0">
                <a:cs typeface="Times New Roman" panose="02020603050405020304" pitchFamily="18" charset="0"/>
              </a:rPr>
              <a:t> </a:t>
            </a:r>
            <a:r>
              <a:rPr lang="en-US" altLang="ru-RU" sz="3600" i="1" dirty="0">
                <a:cs typeface="Times New Roman" panose="02020603050405020304" pitchFamily="18" charset="0"/>
              </a:rPr>
              <a:t>D</a:t>
            </a:r>
            <a:r>
              <a:rPr lang="ru-RU" altLang="ru-RU" sz="3600" dirty="0">
                <a:cs typeface="Times New Roman" panose="02020603050405020304" pitchFamily="18" charset="0"/>
              </a:rPr>
              <a:t>. </a:t>
            </a:r>
            <a:r>
              <a:rPr lang="ru-RU" altLang="ru-RU" sz="3600" dirty="0"/>
              <a:t>Выразите</a:t>
            </a:r>
            <a:r>
              <a:rPr lang="ru-RU" altLang="ru-RU" sz="3600" dirty="0">
                <a:cs typeface="Times New Roman" panose="02020603050405020304" pitchFamily="18" charset="0"/>
              </a:rPr>
              <a:t> каждый из отрезков в виде суммы или разности остальных.</a:t>
            </a:r>
          </a:p>
        </p:txBody>
      </p:sp>
      <p:sp>
        <p:nvSpPr>
          <p:cNvPr id="141316" name="Text Box 4">
            <a:extLst>
              <a:ext uri="{FF2B5EF4-FFF2-40B4-BE49-F238E27FC236}">
                <a16:creationId xmlns="" xmlns:a16="http://schemas.microsoft.com/office/drawing/2014/main" id="{DB9E87EC-0A18-4BA0-848B-ADC19F97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853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 i="1"/>
              <a:t>AB = AC – BC</a:t>
            </a:r>
            <a:r>
              <a:rPr lang="en-US" altLang="ru-RU" sz="3600"/>
              <a:t>; </a:t>
            </a:r>
            <a:r>
              <a:rPr lang="en-US" altLang="ru-RU" sz="3600" i="1"/>
              <a:t>AC = AB + BC</a:t>
            </a:r>
            <a:r>
              <a:rPr lang="en-US" altLang="ru-RU" sz="3600"/>
              <a:t>; </a:t>
            </a:r>
            <a:r>
              <a:rPr lang="en-US" altLang="ru-RU" sz="3600" i="1"/>
              <a:t>AD = AB + BC + CD</a:t>
            </a:r>
            <a:r>
              <a:rPr lang="en-US" altLang="ru-RU" sz="3600"/>
              <a:t>; </a:t>
            </a:r>
            <a:r>
              <a:rPr lang="en-US" altLang="ru-RU" sz="3600" i="1"/>
              <a:t>BC = BD – CD</a:t>
            </a:r>
            <a:r>
              <a:rPr lang="en-US" altLang="ru-RU" sz="3600"/>
              <a:t>; </a:t>
            </a:r>
            <a:r>
              <a:rPr lang="en-US" altLang="ru-RU" sz="3600" i="1"/>
              <a:t>BD = BC + CD</a:t>
            </a:r>
            <a:r>
              <a:rPr lang="en-US" altLang="ru-RU" sz="3600"/>
              <a:t>; </a:t>
            </a:r>
            <a:r>
              <a:rPr lang="en-US" altLang="ru-RU" sz="3600" i="1"/>
              <a:t>CD = BD – BC</a:t>
            </a:r>
            <a:r>
              <a:rPr lang="en-US" altLang="ru-RU" sz="3600"/>
              <a:t>.</a:t>
            </a:r>
            <a:endParaRPr lang="ru-RU" altLang="ru-RU" sz="3600"/>
          </a:p>
        </p:txBody>
      </p:sp>
      <p:pic>
        <p:nvPicPr>
          <p:cNvPr id="50181" name="Picture 5">
            <a:extLst>
              <a:ext uri="{FF2B5EF4-FFF2-40B4-BE49-F238E27FC236}">
                <a16:creationId xmlns="" xmlns:a16="http://schemas.microsoft.com/office/drawing/2014/main" id="{A4177DA5-A518-49AE-A6E2-7BFB04CE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39544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Длина отрезка</a:t>
            </a:r>
          </a:p>
        </p:txBody>
      </p:sp>
      <p:sp>
        <p:nvSpPr>
          <p:cNvPr id="14359" name="Text Box 1047"/>
          <p:cNvSpPr txBox="1">
            <a:spLocks noChangeArrowheads="1"/>
          </p:cNvSpPr>
          <p:nvPr/>
        </p:nvSpPr>
        <p:spPr bwMode="auto">
          <a:xfrm>
            <a:off x="9625" y="476672"/>
            <a:ext cx="9144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Операция откладывания отрезка используется при измерении длины отрезка. </a:t>
            </a:r>
          </a:p>
          <a:p>
            <a:pPr algn="just"/>
            <a:r>
              <a:rPr lang="ru-RU" dirty="0"/>
              <a:t>	Для измерения длины отрезка </a:t>
            </a:r>
            <a:r>
              <a:rPr lang="en-US" i="1" dirty="0"/>
              <a:t>AB </a:t>
            </a:r>
            <a:r>
              <a:rPr lang="ru-RU" dirty="0"/>
              <a:t>сначала выбирают отрезок </a:t>
            </a:r>
            <a:r>
              <a:rPr lang="en-US" i="1" dirty="0"/>
              <a:t>OE</a:t>
            </a:r>
            <a:r>
              <a:rPr lang="ru-RU" dirty="0"/>
              <a:t>, длина которого принимается за единицу (единичный отрезок). Затем последовательно откладывают единичный отрезок </a:t>
            </a:r>
            <a:r>
              <a:rPr lang="en-US" i="1" dirty="0"/>
              <a:t>OE </a:t>
            </a:r>
            <a:r>
              <a:rPr lang="ru-RU" dirty="0"/>
              <a:t>на луче </a:t>
            </a:r>
            <a:r>
              <a:rPr lang="en-US" i="1" dirty="0"/>
              <a:t>AB </a:t>
            </a:r>
            <a:r>
              <a:rPr lang="ru-RU" dirty="0"/>
              <a:t>от вершины </a:t>
            </a:r>
            <a:r>
              <a:rPr lang="ru-RU" i="1" dirty="0"/>
              <a:t>А</a:t>
            </a:r>
            <a:r>
              <a:rPr lang="ru-RU" dirty="0"/>
              <a:t>. Если, при этом, единичный отрезок целиком укладывается в отрезке </a:t>
            </a:r>
            <a:r>
              <a:rPr lang="ru-RU" i="1" dirty="0"/>
              <a:t>АВ </a:t>
            </a:r>
            <a:r>
              <a:rPr lang="ru-RU" dirty="0"/>
              <a:t>целое число раз без остатка, то  процесс измерения заканчивается и полученное число считается длиной отрезка </a:t>
            </a:r>
            <a:r>
              <a:rPr lang="ru-RU" i="1" dirty="0"/>
              <a:t>АВ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Например, на рисунке 6.1, а единичный отрезок </a:t>
            </a:r>
            <a:r>
              <a:rPr lang="en-US" i="1" dirty="0"/>
              <a:t>OE </a:t>
            </a:r>
            <a:r>
              <a:rPr lang="ru-RU" dirty="0"/>
              <a:t>укладывается в отрезке </a:t>
            </a:r>
            <a:r>
              <a:rPr lang="en-US" i="1" dirty="0"/>
              <a:t>AB</a:t>
            </a:r>
            <a:r>
              <a:rPr lang="ru-RU" dirty="0"/>
              <a:t> ровно четыре раза. </a:t>
            </a:r>
            <a:r>
              <a:rPr lang="ru-RU" sz="2800" dirty="0"/>
              <a:t> 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729842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314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5EC9F397-A5A8-4381-B22B-29DF75EE2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="" xmlns:a16="http://schemas.microsoft.com/office/drawing/2014/main" id="{8847F993-1889-4A8E-A2E8-8C503881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0888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1. Расположите номера в порядке возрастания длин соответствующих отрезков, не измеряя их.</a:t>
            </a:r>
            <a:r>
              <a:rPr lang="ru-RU" altLang="ru-RU" sz="2800" dirty="0"/>
              <a:t> Проверьте Ваши ответы с помощью линейки.</a:t>
            </a:r>
          </a:p>
        </p:txBody>
      </p:sp>
      <p:sp>
        <p:nvSpPr>
          <p:cNvPr id="75781" name="Text Box 5">
            <a:extLst>
              <a:ext uri="{FF2B5EF4-FFF2-40B4-BE49-F238E27FC236}">
                <a16:creationId xmlns="" xmlns:a16="http://schemas.microsoft.com/office/drawing/2014/main" id="{99D2C9D9-DA3C-44A7-B5C2-D7845F0C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5, 4, 1, 6, 3, 2. </a:t>
            </a:r>
          </a:p>
        </p:txBody>
      </p:sp>
      <p:pic>
        <p:nvPicPr>
          <p:cNvPr id="75787" name="Picture 11">
            <a:extLst>
              <a:ext uri="{FF2B5EF4-FFF2-40B4-BE49-F238E27FC236}">
                <a16:creationId xmlns="" xmlns:a16="http://schemas.microsoft.com/office/drawing/2014/main" id="{3032CEDE-5F0D-4F29-8528-179CDA6F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90872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2. </a:t>
            </a:r>
            <a:r>
              <a:rPr lang="ru-RU" sz="2800" dirty="0"/>
              <a:t>Сравните длины отрезков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</a:t>
            </a:r>
            <a:r>
              <a:rPr lang="ru-RU" sz="2800" dirty="0"/>
              <a:t>, изображённых на рисунке.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4983115" cy="2366589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9582CFDD-D1E7-422D-A94A-28521119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равны.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1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75541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3. </a:t>
            </a:r>
            <a:r>
              <a:rPr lang="ru-RU" sz="2800" dirty="0"/>
              <a:t>Сравните длины отрезков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</a:t>
            </a:r>
            <a:r>
              <a:rPr lang="ru-RU" sz="2800" dirty="0"/>
              <a:t>, изображённых на рисунке.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84784"/>
            <a:ext cx="3527826" cy="3414456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69E22E1C-C93A-409B-BA40-0C62A1B7D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равны.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9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70665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4. </a:t>
            </a:r>
            <a:r>
              <a:rPr lang="ru-RU" sz="2800" dirty="0"/>
              <a:t>Сравните длины отрезков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</a:t>
            </a:r>
            <a:r>
              <a:rPr lang="ru-RU" sz="2800" dirty="0"/>
              <a:t>, изображённых на рисунке.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9700" y="1930795"/>
            <a:ext cx="2261489" cy="3168352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FD0DB5BC-024B-4044-9296-565090FA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равны.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1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4892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5. </a:t>
            </a:r>
            <a:r>
              <a:rPr lang="ru-RU" sz="2800" dirty="0"/>
              <a:t>Сравните длины отрезков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</a:t>
            </a:r>
            <a:r>
              <a:rPr lang="ru-RU" sz="2800" dirty="0"/>
              <a:t>, изображённых на рисунке.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652" y="1873062"/>
            <a:ext cx="2430696" cy="3589747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D82677A2-FB82-4E5B-8C6E-CF7C4C8D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равны.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6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990" y="523875"/>
            <a:ext cx="6843917" cy="62174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983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03853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6. </a:t>
            </a:r>
            <a:r>
              <a:rPr lang="ru-RU" sz="2800" dirty="0"/>
              <a:t>Сравните длины отрезков </a:t>
            </a:r>
            <a:r>
              <a:rPr lang="en-US" sz="2800" i="1" dirty="0"/>
              <a:t>AC </a:t>
            </a:r>
            <a:r>
              <a:rPr lang="ru-RU" sz="2800" dirty="0"/>
              <a:t>и </a:t>
            </a:r>
            <a:r>
              <a:rPr lang="en-US" sz="2800" i="1" dirty="0"/>
              <a:t>BC</a:t>
            </a:r>
            <a:r>
              <a:rPr lang="ru-RU" sz="2800" dirty="0"/>
              <a:t>, изображённых на рисунке.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406688"/>
            <a:ext cx="6030730" cy="2044624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08BD7A87-209A-4EBD-8A13-4855CFEB6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864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равны.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>
            <a:extLst>
              <a:ext uri="{FF2B5EF4-FFF2-40B4-BE49-F238E27FC236}">
                <a16:creationId xmlns="" xmlns:a16="http://schemas.microsoft.com/office/drawing/2014/main" id="{CE205DE4-23A5-4653-AC28-20D9C516B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7*. Требуется проложить шоссейные дороги, соединяющие населённые пункты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dirty="0"/>
              <a:t>,</a:t>
            </a:r>
            <a:r>
              <a:rPr lang="ru-RU" altLang="ru-RU" dirty="0"/>
              <a:t> расположенные в вершинах треугольника. Выберите из предложенных вариантов расположения дорог тот, в котором суммарная длина дорог наименьшая. Проверьте правильность своего выбора измерением линейкой.</a:t>
            </a:r>
          </a:p>
        </p:txBody>
      </p:sp>
      <p:sp>
        <p:nvSpPr>
          <p:cNvPr id="163847" name="Text Box 7">
            <a:extLst>
              <a:ext uri="{FF2B5EF4-FFF2-40B4-BE49-F238E27FC236}">
                <a16:creationId xmlns="" xmlns:a16="http://schemas.microsoft.com/office/drawing/2014/main" id="{2A83ADBA-304D-44AB-9190-6575D128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35675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ru-RU" altLang="ru-RU"/>
              <a:t>в).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163854" name="Picture 14">
            <a:extLst>
              <a:ext uri="{FF2B5EF4-FFF2-40B4-BE49-F238E27FC236}">
                <a16:creationId xmlns="" xmlns:a16="http://schemas.microsoft.com/office/drawing/2014/main" id="{D806DEAC-ACEA-4836-92C9-5F0ADF25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716838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>
            <a:extLst>
              <a:ext uri="{FF2B5EF4-FFF2-40B4-BE49-F238E27FC236}">
                <a16:creationId xmlns="" xmlns:a16="http://schemas.microsoft.com/office/drawing/2014/main" id="{5D9E8715-BF28-406C-89B0-7DBC1A77C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8*. Требуется проложить шоссейные дороги, соединяющие населённые пункты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dirty="0"/>
              <a:t>, </a:t>
            </a:r>
            <a:r>
              <a:rPr lang="en-US" altLang="ru-RU" i="1" dirty="0"/>
              <a:t>D</a:t>
            </a:r>
            <a:r>
              <a:rPr lang="ru-RU" altLang="ru-RU" dirty="0"/>
              <a:t>, расположенные в вершинах прямоугольника. Выберите из предложенных вариантов расположения дорог тот, в котором суммарная длина дорог наименьшая. Проверьте правильность своего выбора измерением линейкой.</a:t>
            </a:r>
          </a:p>
        </p:txBody>
      </p:sp>
      <p:sp>
        <p:nvSpPr>
          <p:cNvPr id="165892" name="Text Box 4">
            <a:extLst>
              <a:ext uri="{FF2B5EF4-FFF2-40B4-BE49-F238E27FC236}">
                <a16:creationId xmlns="" xmlns:a16="http://schemas.microsoft.com/office/drawing/2014/main" id="{9D8D5BE8-00CC-4C3A-8DE3-153EF5CE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35675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ru-RU" altLang="ru-RU"/>
              <a:t>в).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165893" name="Picture 5">
            <a:extLst>
              <a:ext uri="{FF2B5EF4-FFF2-40B4-BE49-F238E27FC236}">
                <a16:creationId xmlns="" xmlns:a16="http://schemas.microsoft.com/office/drawing/2014/main" id="{3C1D5E9F-D00F-402F-9086-9B3B384C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38835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Определение угла</a:t>
            </a:r>
          </a:p>
        </p:txBody>
      </p:sp>
      <p:sp>
        <p:nvSpPr>
          <p:cNvPr id="4" name="Text Box 45">
            <a:extLst>
              <a:ext uri="{FF2B5EF4-FFF2-40B4-BE49-F238E27FC236}">
                <a16:creationId xmlns="" xmlns:a16="http://schemas.microsoft.com/office/drawing/2014/main" id="{91117D10-59F8-20E1-DC65-42C3DF24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550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учебнике А.Г. Мерзляка и др. при определении угла используется рисунок. Понятие полуплоскости не определяется.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4A71E8-076C-DEE3-03B6-F924D3853E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415" y="1923367"/>
            <a:ext cx="8383170" cy="11622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6813B38-31A9-9C53-605D-42A1304EE6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1156" y="3246857"/>
            <a:ext cx="2781688" cy="2553056"/>
          </a:xfrm>
          <a:prstGeom prst="rect">
            <a:avLst/>
          </a:prstGeom>
        </p:spPr>
      </p:pic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110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5"/>
          <p:cNvSpPr txBox="1">
            <a:spLocks noChangeArrowheads="1"/>
          </p:cNvSpPr>
          <p:nvPr/>
        </p:nvSpPr>
        <p:spPr bwMode="auto">
          <a:xfrm>
            <a:off x="19251" y="14043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нашем учебнике для определения полуплоскости за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аксиому принимается следующее свойство.</a:t>
            </a:r>
          </a:p>
        </p:txBody>
      </p:sp>
      <p:sp>
        <p:nvSpPr>
          <p:cNvPr id="2052" name="Text Box 50"/>
          <p:cNvSpPr txBox="1">
            <a:spLocks noChangeArrowheads="1"/>
          </p:cNvSpPr>
          <p:nvPr/>
        </p:nvSpPr>
        <p:spPr bwMode="auto">
          <a:xfrm>
            <a:off x="0" y="97143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 dirty="0">
                <a:cs typeface="Times New Roman" charset="0"/>
              </a:rPr>
              <a:t>	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Каждая прямая на плоскости</a:t>
            </a:r>
            <a:r>
              <a:rPr lang="ru-RU" b="1" i="1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разбивает эту</a:t>
            </a:r>
            <a:r>
              <a:rPr lang="ru-RU" b="1" i="1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плоскость на</a:t>
            </a:r>
            <a:r>
              <a:rPr lang="ru-RU" dirty="0"/>
              <a:t> 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две части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.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При этом если две точки принадлежат разным частям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 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то отрезок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соединяющий эти точки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пересекается с</a:t>
            </a:r>
            <a:r>
              <a:rPr lang="ru-RU" dirty="0"/>
              <a:t> 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прямой. Если две точки принадлежат одной части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то отрезок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соединяющий эти точки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не пересекается с прямой.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9251" y="55172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 dirty="0">
                <a:solidFill>
                  <a:srgbClr val="FF0000"/>
                </a:solidFill>
              </a:rPr>
              <a:t>	Полуплоскостью </a:t>
            </a:r>
            <a:r>
              <a:rPr lang="ru-RU" dirty="0"/>
              <a:t>называется фигура, образованная всеми точками данной прямой, и всеми точками, лежащими по одну сторону от этой прямой.</a:t>
            </a:r>
          </a:p>
        </p:txBody>
      </p:sp>
      <p:pic>
        <p:nvPicPr>
          <p:cNvPr id="2056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68960"/>
            <a:ext cx="6894513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539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9269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800" dirty="0"/>
              <a:t>На сколько частей разбивают плоскость: а) две; б</a:t>
            </a:r>
            <a:r>
              <a:rPr lang="ru-RU" sz="2800" dirty="0" smtClean="0"/>
              <a:t>) три</a:t>
            </a:r>
            <a:r>
              <a:rPr lang="ru-RU" sz="2800" dirty="0"/>
              <a:t>; в) четыре; г)</a:t>
            </a:r>
            <a:r>
              <a:rPr lang="en-US" sz="2800" dirty="0"/>
              <a:t>*</a:t>
            </a:r>
            <a:r>
              <a:rPr lang="ru-RU" sz="2800" dirty="0"/>
              <a:t> </a:t>
            </a:r>
            <a:r>
              <a:rPr lang="en-US" sz="2800" i="1" dirty="0"/>
              <a:t>n</a:t>
            </a:r>
            <a:r>
              <a:rPr lang="ru-RU" sz="2800" dirty="0"/>
              <a:t> попарно пересекающихся прямых, никакие три из которых не пересекаются в одной точке?</a:t>
            </a:r>
            <a:r>
              <a:rPr lang="en-US" sz="2800" dirty="0"/>
              <a:t> </a:t>
            </a:r>
            <a:r>
              <a:rPr lang="en-US" dirty="0"/>
              <a:t>	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D30430C-6649-7DE1-9F1D-166B508061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439382"/>
            <a:ext cx="3600400" cy="2798189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="" xmlns:a16="http://schemas.microsoft.com/office/drawing/2014/main" id="{55577911-6BFC-8814-9A9F-F8F19916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4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/>
            <a:r>
              <a:rPr lang="ru-RU" sz="3200" dirty="0">
                <a:solidFill>
                  <a:srgbClr val="FF0000"/>
                </a:solidFill>
              </a:rPr>
              <a:t>Упражнение</a:t>
            </a:r>
            <a:endParaRPr lang="ru-RU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920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29301D45-377B-25F1-D0A1-27DB3F16F331}"/>
              </a:ext>
            </a:extLst>
          </p:cNvPr>
          <p:cNvGrpSpPr/>
          <p:nvPr/>
        </p:nvGrpSpPr>
        <p:grpSpPr>
          <a:xfrm>
            <a:off x="1" y="0"/>
            <a:ext cx="9144000" cy="6659237"/>
            <a:chOff x="19455" y="0"/>
            <a:chExt cx="9144000" cy="6659237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9455" y="0"/>
                  <a:ext cx="9144000" cy="4385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/>
                  <a:r>
                    <a:rPr lang="ru-RU" sz="2800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Выясним, на сколько увеличивается число частей плоскости при добавлении новой прямой к данным. Количество частей плоскости, которые разбиваются на две части новой прямой, равно количеству частей новой прямой, на которые она разбивается точками пересечения с имеющимися прямыми. Каждая такая часть новой прямой разбивает соответствующую часть плоскости на две части. Поскольку </a:t>
                  </a:r>
                  <a:r>
                    <a:rPr lang="en-US" i="1" dirty="0"/>
                    <a:t>n</a:t>
                  </a:r>
                  <a:r>
                    <a:rPr lang="ru-RU" dirty="0"/>
                    <a:t>-я прямая пересекается с </a:t>
                  </a:r>
                  <a:r>
                    <a:rPr lang="en-US" i="1" dirty="0"/>
                    <a:t>n</a:t>
                  </a:r>
                  <a:r>
                    <a:rPr lang="ru-RU" dirty="0"/>
                    <a:t> – 1 прямой, то она разбивается на </a:t>
                  </a:r>
                  <a:r>
                    <a:rPr lang="en-US" i="1" dirty="0"/>
                    <a:t>n</a:t>
                  </a:r>
                  <a:r>
                    <a:rPr lang="ru-RU" dirty="0"/>
                    <a:t> частей и поэтому число частей плоскости увеличивается на </a:t>
                  </a:r>
                  <a:r>
                    <a:rPr lang="en-US" i="1" dirty="0"/>
                    <a:t>n</a:t>
                  </a:r>
                  <a:r>
                    <a:rPr lang="ru-RU" dirty="0"/>
                    <a:t>. Таким образом, общее число частей, на которые </a:t>
                  </a:r>
                  <a:r>
                    <a:rPr lang="en-US" i="1" dirty="0"/>
                    <a:t>n </a:t>
                  </a:r>
                  <a:r>
                    <a:rPr lang="ru-RU" dirty="0"/>
                    <a:t> прямых разбивают плоскость, равно 2 + 2 + 3 + … + </a:t>
                  </a:r>
                  <a:r>
                    <a:rPr lang="en-US" i="1" dirty="0"/>
                    <a:t>n</a:t>
                  </a:r>
                  <a:r>
                    <a:rPr lang="ru-RU" i="1" dirty="0"/>
                    <a:t> = </a:t>
                  </a:r>
                  <a:r>
                    <a:rPr lang="ru-RU" dirty="0"/>
                    <a:t>1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dirty="0"/>
                    <a:t>.</a:t>
                  </a:r>
                  <a:endParaRPr lang="ru-RU" dirty="0"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55" y="0"/>
                  <a:ext cx="9144000" cy="4385944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00" r="-1067" b="-4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0CFB6D1D-9C0F-13C6-5851-FCF7A9E5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3768" y="3861048"/>
              <a:ext cx="3600400" cy="2798189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850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536" y="141860"/>
            <a:ext cx="91364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 dirty="0">
                <a:solidFill>
                  <a:srgbClr val="FF0000"/>
                </a:solidFill>
              </a:rPr>
              <a:t>	Углом</a:t>
            </a:r>
            <a:r>
              <a:rPr lang="ru-RU" b="1" i="1" dirty="0"/>
              <a:t> </a:t>
            </a:r>
            <a:r>
              <a:rPr lang="ru-RU" dirty="0"/>
              <a:t>называется фигура, образованная двумя лучами с общей вершиной и одной из частей плоскости, ограниченной этими лучами. Общая вершина лучей называется </a:t>
            </a:r>
            <a:r>
              <a:rPr lang="ru-RU" i="1" dirty="0">
                <a:solidFill>
                  <a:srgbClr val="FF0000"/>
                </a:solidFill>
              </a:rPr>
              <a:t>вершиной угла</a:t>
            </a:r>
            <a:r>
              <a:rPr lang="ru-RU" dirty="0"/>
              <a:t>, а сами лучи - </a:t>
            </a:r>
            <a:r>
              <a:rPr lang="ru-RU" i="1" dirty="0">
                <a:solidFill>
                  <a:srgbClr val="FF0000"/>
                </a:solidFill>
              </a:rPr>
              <a:t>сторонами угла</a:t>
            </a:r>
            <a:r>
              <a:rPr lang="ru-RU" dirty="0"/>
              <a:t>.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-2089" y="4386848"/>
            <a:ext cx="91364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Угол обозначается или одной прописной латинской буквой, указывающей его вершину, например, </a:t>
            </a:r>
            <a:r>
              <a:rPr lang="en-US" i="1" dirty="0"/>
              <a:t>O</a:t>
            </a:r>
            <a:r>
              <a:rPr lang="ru-RU" dirty="0"/>
              <a:t>, или тремя прописными латинскими буквами, средняя из которых указывает вершину угла, а крайние – какие-нибудь точки на сторонах угла, например, </a:t>
            </a:r>
            <a:r>
              <a:rPr lang="ru-RU" i="1" dirty="0"/>
              <a:t>AO</a:t>
            </a:r>
            <a:r>
              <a:rPr lang="en-US" i="1" dirty="0"/>
              <a:t>B</a:t>
            </a:r>
            <a:r>
              <a:rPr lang="en-US" dirty="0"/>
              <a:t>.	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3E38FB-8429-33D8-C55C-6019711EAD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29" y="1932520"/>
            <a:ext cx="2905530" cy="2362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23E02B-BF32-3630-9CC5-EBEA726132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671237"/>
            <a:ext cx="2836167" cy="2491440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240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0" y="5310"/>
            <a:ext cx="913646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dirty="0"/>
              <a:t>	</a:t>
            </a:r>
            <a:r>
              <a:rPr lang="ru-RU" dirty="0"/>
              <a:t>Точки угла, не принадлежащие его сторонам, называются </a:t>
            </a:r>
            <a:r>
              <a:rPr lang="ru-RU" i="1" dirty="0">
                <a:solidFill>
                  <a:srgbClr val="FF0000"/>
                </a:solidFill>
              </a:rPr>
              <a:t>внутренними</a:t>
            </a:r>
            <a:r>
              <a:rPr lang="ru-RU" b="1" i="1" dirty="0"/>
              <a:t> </a:t>
            </a:r>
            <a:r>
              <a:rPr lang="ru-RU" dirty="0"/>
              <a:t>точками данного угла. Лучи, с вершиной в вершине данного угла, проходящие через внутренние точки угла, называются </a:t>
            </a:r>
            <a:r>
              <a:rPr lang="ru-RU" i="1" dirty="0">
                <a:solidFill>
                  <a:srgbClr val="FF0000"/>
                </a:solidFill>
              </a:rPr>
              <a:t>внутренними</a:t>
            </a:r>
            <a:r>
              <a:rPr lang="ru-RU" b="1" i="1" dirty="0"/>
              <a:t> </a:t>
            </a:r>
            <a:r>
              <a:rPr lang="ru-RU" dirty="0"/>
              <a:t>лучами данного угла.</a:t>
            </a:r>
          </a:p>
          <a:p>
            <a:pPr algn="just"/>
            <a:r>
              <a:rPr lang="en-US" dirty="0"/>
              <a:t>	</a:t>
            </a:r>
            <a:r>
              <a:rPr lang="ru-RU" dirty="0"/>
              <a:t>На рисунке изображён угол </a:t>
            </a:r>
            <a:r>
              <a:rPr lang="ru-RU" i="1" dirty="0"/>
              <a:t>AOB</a:t>
            </a:r>
            <a:r>
              <a:rPr lang="ru-RU" dirty="0"/>
              <a:t>. </a:t>
            </a:r>
            <a:r>
              <a:rPr lang="ru-RU" i="1" dirty="0"/>
              <a:t>C </a:t>
            </a:r>
            <a:r>
              <a:rPr lang="ru-RU" dirty="0"/>
              <a:t>и </a:t>
            </a:r>
            <a:r>
              <a:rPr lang="ru-RU" i="1" dirty="0"/>
              <a:t>D</a:t>
            </a:r>
            <a:r>
              <a:rPr lang="ru-RU" dirty="0"/>
              <a:t> – его внутренние точки, </a:t>
            </a:r>
            <a:r>
              <a:rPr lang="ru-RU" i="1" dirty="0"/>
              <a:t>OC </a:t>
            </a:r>
            <a:r>
              <a:rPr lang="ru-RU" dirty="0"/>
              <a:t>и</a:t>
            </a:r>
            <a:r>
              <a:rPr lang="ru-RU" i="1" dirty="0"/>
              <a:t> OD</a:t>
            </a:r>
            <a:r>
              <a:rPr lang="ru-RU" dirty="0"/>
              <a:t> – его внутренние лучи.</a:t>
            </a:r>
          </a:p>
          <a:p>
            <a:pPr algn="just"/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ru-RU" i="1" dirty="0">
                <a:solidFill>
                  <a:srgbClr val="FF0000"/>
                </a:solidFill>
              </a:rPr>
              <a:t>Развёрнутым</a:t>
            </a:r>
            <a:r>
              <a:rPr lang="ru-RU" dirty="0"/>
              <a:t> углом называется угол, стороны которого составляют прямую. В противном случае угол называется </a:t>
            </a:r>
            <a:r>
              <a:rPr lang="ru-RU" i="1" dirty="0">
                <a:solidFill>
                  <a:srgbClr val="FF0000"/>
                </a:solidFill>
              </a:rPr>
              <a:t>неразвёрнутым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1714" y="4898958"/>
            <a:ext cx="913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Неразвёрнутые углы могут быть меньше развёрнутого, т. е. являться частью развёрнутого угла, или быть больше развёрнутого, т. е. содержать развёрнутый угол.</a:t>
            </a:r>
          </a:p>
          <a:p>
            <a:pPr algn="just"/>
            <a:r>
              <a:rPr lang="ru-RU" dirty="0"/>
              <a:t>	Обычно мы будем рассматривать углы, меньшие развёрнутого.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7" y="3421630"/>
            <a:ext cx="2658417" cy="155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598578"/>
            <a:ext cx="5488853" cy="128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986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0" y="5310"/>
            <a:ext cx="9136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dirty="0"/>
              <a:t>	</a:t>
            </a:r>
            <a:r>
              <a:rPr lang="ru-RU" b="1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Смежными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углами называются два угла, у которых одна сторона общая, а две другие составляют прямую.</a:t>
            </a:r>
            <a:r>
              <a:rPr lang="en-US" b="1" i="1" dirty="0"/>
              <a:t>	</a:t>
            </a:r>
            <a:endParaRPr lang="ru-RU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0" y="3140968"/>
            <a:ext cx="9136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i="1" dirty="0">
                <a:solidFill>
                  <a:srgbClr val="FF0000"/>
                </a:solidFill>
              </a:rPr>
              <a:t>Вертикальными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углами называются два угла, стороны одного из которых дополняют до прямых стороны другого угла.</a:t>
            </a:r>
            <a:r>
              <a:rPr lang="en-US" b="1" i="1" dirty="0"/>
              <a:t>	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61879"/>
            <a:ext cx="3631622" cy="2053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16023"/>
            <a:ext cx="3475373" cy="2208067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02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6FAEFA-4206-84B1-B7D5-A624768E5843}"/>
              </a:ext>
            </a:extLst>
          </p:cNvPr>
          <p:cNvSpPr txBox="1"/>
          <p:nvPr/>
        </p:nvSpPr>
        <p:spPr>
          <a:xfrm>
            <a:off x="19253" y="9178"/>
            <a:ext cx="90172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Сегодня вопрос о том, каким у нас будет школьное математическое образование, приобретает особую важность. От ответа на него, во многом, зависит будущее России, так как математическое образование лежит в основе не только естественно-научного, но и гуманитарного образования подрастающего поколения, поскольку именно математическое образование развивает мышление, необходимое каждому человеку.</a:t>
            </a:r>
          </a:p>
          <a:p>
            <a:pPr algn="just"/>
            <a:r>
              <a:rPr lang="ru-RU" sz="2800" dirty="0"/>
              <a:t>	В прошлом веке в СССР была создана система школьного математического образования, которая многими признавалась одной из лучших в мире. </a:t>
            </a:r>
            <a:endParaRPr lang="en-US" sz="2800" dirty="0"/>
          </a:p>
          <a:p>
            <a:pPr algn="just"/>
            <a:r>
              <a:rPr lang="en-US" sz="2800" dirty="0"/>
              <a:t>	</a:t>
            </a:r>
            <a:r>
              <a:rPr lang="ru-RU" sz="2800" dirty="0"/>
              <a:t>Особенно это относится к школьному геометрическому образованию, благодаря которому у выпускников школы было развитые логическое мышление и пространственные представления.	</a:t>
            </a:r>
          </a:p>
        </p:txBody>
      </p:sp>
    </p:spTree>
    <p:extLst>
      <p:ext uri="{BB962C8B-B14F-4D97-AF65-F5344CB8AC3E}">
        <p14:creationId xmlns:p14="http://schemas.microsoft.com/office/powerpoint/2010/main" xmlns="" val="297704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392F34F-BA7D-C934-1DB4-9A8D6B0F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100"/>
            <a:ext cx="7772400" cy="587152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Равенство углов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FA34D5-CD1F-DF40-6962-FB3D029C21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374811"/>
            <a:ext cx="5906324" cy="1333686"/>
          </a:xfrm>
          <a:prstGeom prst="rect">
            <a:avLst/>
          </a:prstGeom>
        </p:spPr>
      </p:pic>
      <p:sp>
        <p:nvSpPr>
          <p:cNvPr id="6" name="Text Box 45">
            <a:extLst>
              <a:ext uri="{FF2B5EF4-FFF2-40B4-BE49-F238E27FC236}">
                <a16:creationId xmlns="" xmlns:a16="http://schemas.microsoft.com/office/drawing/2014/main" id="{1633E46B-FCE7-5467-874D-8BEAD928A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учебнике Л.С. Атанасяна и др. понятие равенства углов вводится с использованием рисунка и наложения.</a:t>
            </a:r>
          </a:p>
        </p:txBody>
      </p:sp>
      <p:sp>
        <p:nvSpPr>
          <p:cNvPr id="7" name="Text Box 45">
            <a:extLst>
              <a:ext uri="{FF2B5EF4-FFF2-40B4-BE49-F238E27FC236}">
                <a16:creationId xmlns="" xmlns:a16="http://schemas.microsoft.com/office/drawing/2014/main" id="{EF76A4D4-CCB6-821D-C0AB-A61C3D09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09708"/>
            <a:ext cx="90364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Аналогичным образов понятие равенства углов вводится </a:t>
            </a:r>
            <a:r>
              <a:rPr lang="ru-RU" dirty="0" smtClean="0">
                <a:cs typeface="Times New Roman" charset="0"/>
              </a:rPr>
              <a:t>в</a:t>
            </a:r>
            <a:r>
              <a:rPr lang="ru-RU" dirty="0" smtClean="0"/>
              <a:t> </a:t>
            </a:r>
            <a:r>
              <a:rPr lang="ru-RU" dirty="0" smtClean="0">
                <a:cs typeface="Times New Roman" charset="0"/>
              </a:rPr>
              <a:t>учебнике </a:t>
            </a:r>
            <a:r>
              <a:rPr lang="ru-RU" dirty="0">
                <a:cs typeface="Times New Roman" charset="0"/>
              </a:rPr>
              <a:t>А.Г. Мерзляка и др.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61E4970-8080-F0D1-A4AF-90418789A6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2916" y="3402786"/>
            <a:ext cx="6115904" cy="8383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83DF27F-6416-FFD0-36EB-DE3A378451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6278" y="1617295"/>
            <a:ext cx="5992542" cy="1699926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116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58" name="Text Box 27"/>
              <p:cNvSpPr txBox="1">
                <a:spLocks noChangeArrowheads="1"/>
              </p:cNvSpPr>
              <p:nvPr/>
            </p:nvSpPr>
            <p:spPr bwMode="auto">
              <a:xfrm>
                <a:off x="0" y="3264958"/>
                <a:ext cx="89916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/>
                  <a:t>	Равенство углов </a:t>
                </a:r>
                <a:r>
                  <a:rPr lang="ru-RU" i="1" dirty="0"/>
                  <a:t>А</a:t>
                </a:r>
                <a:r>
                  <a:rPr lang="en-US" i="1" dirty="0"/>
                  <a:t>BC</a:t>
                </a:r>
                <a:r>
                  <a:rPr lang="ru-RU" dirty="0"/>
                  <a:t> и </a:t>
                </a:r>
                <a:r>
                  <a:rPr lang="en-US" i="1" dirty="0"/>
                  <a:t>DEF</a:t>
                </a:r>
                <a:r>
                  <a:rPr lang="ru-RU" dirty="0"/>
                  <a:t> записывается в виде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ru-RU" i="1" dirty="0"/>
                  <a:t>А</a:t>
                </a:r>
                <a:r>
                  <a:rPr lang="en-US" i="1" dirty="0"/>
                  <a:t>BC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DEF</a:t>
                </a:r>
                <a:r>
                  <a:rPr lang="ru-RU" dirty="0"/>
                  <a:t>. Оно означает, что если один из этих углов, например </a:t>
                </a:r>
                <a:r>
                  <a:rPr lang="ru-RU" i="1" dirty="0"/>
                  <a:t>АОВ</a:t>
                </a:r>
                <a:r>
                  <a:rPr lang="ru-RU" dirty="0"/>
                  <a:t>, отложить от луча </a:t>
                </a:r>
                <a:r>
                  <a:rPr lang="en-US" i="1" dirty="0"/>
                  <a:t>ED</a:t>
                </a:r>
                <a:r>
                  <a:rPr lang="ru-RU" dirty="0"/>
                  <a:t> в сторону, определяемую лучом </a:t>
                </a:r>
                <a:r>
                  <a:rPr lang="en-US" i="1" dirty="0"/>
                  <a:t>EF</a:t>
                </a:r>
                <a:r>
                  <a:rPr lang="ru-RU" dirty="0"/>
                  <a:t>, то получим угол </a:t>
                </a:r>
                <a:r>
                  <a:rPr lang="en-US" i="1" dirty="0"/>
                  <a:t>DEF</a:t>
                </a:r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205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64958"/>
                <a:ext cx="8991600" cy="1569660"/>
              </a:xfrm>
              <a:prstGeom prst="rect">
                <a:avLst/>
              </a:prstGeom>
              <a:blipFill>
                <a:blip r:embed="rId3" cstate="print"/>
                <a:stretch>
                  <a:fillRect l="-1017" t="-3113" r="-1017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0" y="1662794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В качестве аксиом принимаются следующие свойства.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 	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От любого луча на плоскости в заданную сторону можно отложить только один угол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 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равный данному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charset="0"/>
              </a:rPr>
              <a:t> 	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Все развернутые углы равны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4099198" cy="198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7">
            <a:extLst>
              <a:ext uri="{FF2B5EF4-FFF2-40B4-BE49-F238E27FC236}">
                <a16:creationId xmlns="" xmlns:a16="http://schemas.microsoft.com/office/drawing/2014/main" id="{0B08E175-224F-CC2B-81C3-9921835F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charset="0"/>
              </a:rPr>
              <a:t> В нашем учебнике для определения равенства углов используется операция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откладывания данного угла</a:t>
            </a:r>
            <a:r>
              <a:rPr lang="ru-RU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в ту или другую сторону от данного луча. Получающийся при этом угол называется 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равным</a:t>
            </a:r>
            <a:r>
              <a:rPr lang="ru-RU" dirty="0">
                <a:cs typeface="Times New Roman" charset="0"/>
              </a:rPr>
              <a:t> исходному углу</a:t>
            </a:r>
            <a:r>
              <a:rPr lang="ru-RU" i="1" dirty="0">
                <a:cs typeface="Times New Roman" charset="0"/>
              </a:rPr>
              <a:t>.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133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51" name="Text Box 7"/>
              <p:cNvSpPr txBox="1">
                <a:spLocks noChangeArrowheads="1"/>
              </p:cNvSpPr>
              <p:nvPr/>
            </p:nvSpPr>
            <p:spPr bwMode="auto">
              <a:xfrm>
                <a:off x="-9625" y="0"/>
                <a:ext cx="89916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/>
                  <a:t> Говорят, что угол </a:t>
                </a:r>
                <a:r>
                  <a:rPr lang="ru-RU" i="1" dirty="0"/>
                  <a:t>А</a:t>
                </a:r>
                <a:r>
                  <a:rPr lang="en-US" i="1" dirty="0"/>
                  <a:t>BC</a:t>
                </a:r>
                <a:r>
                  <a:rPr lang="en-US" dirty="0"/>
                  <a:t> </a:t>
                </a:r>
                <a:r>
                  <a:rPr lang="ru-RU" i="1" dirty="0">
                    <a:solidFill>
                      <a:srgbClr val="FF0000"/>
                    </a:solidFill>
                  </a:rPr>
                  <a:t>меньше</a:t>
                </a:r>
                <a:r>
                  <a:rPr lang="ru-RU" b="1" i="1" dirty="0"/>
                  <a:t> </a:t>
                </a:r>
                <a:r>
                  <a:rPr lang="ru-RU" dirty="0"/>
                  <a:t> угла </a:t>
                </a:r>
                <a:r>
                  <a:rPr lang="en-US" i="1" dirty="0"/>
                  <a:t>DEF</a:t>
                </a:r>
                <a:r>
                  <a:rPr lang="ru-RU" dirty="0"/>
                  <a:t> и обозначают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ABC</a:t>
                </a:r>
                <a:r>
                  <a:rPr lang="ru-RU" dirty="0"/>
                  <a:t> &lt;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DEF</a:t>
                </a:r>
                <a:r>
                  <a:rPr lang="ru-RU" dirty="0"/>
                  <a:t>,</a:t>
                </a:r>
                <a:r>
                  <a:rPr lang="ru-RU" i="1" dirty="0"/>
                  <a:t> </a:t>
                </a:r>
                <a:r>
                  <a:rPr lang="ru-RU" dirty="0"/>
                  <a:t>если при откладывании угла </a:t>
                </a:r>
                <a:r>
                  <a:rPr lang="en-US" i="1" dirty="0"/>
                  <a:t>ABC</a:t>
                </a:r>
                <a:r>
                  <a:rPr lang="ru-RU" dirty="0"/>
                  <a:t> от луча </a:t>
                </a:r>
                <a:r>
                  <a:rPr lang="en-US" i="1" dirty="0"/>
                  <a:t>ED</a:t>
                </a:r>
                <a:r>
                  <a:rPr lang="ru-RU" dirty="0"/>
                  <a:t> луч </a:t>
                </a:r>
                <a:r>
                  <a:rPr lang="en-US" i="1" dirty="0"/>
                  <a:t>BC</a:t>
                </a:r>
                <a:r>
                  <a:rPr lang="ru-RU" dirty="0"/>
                  <a:t> переходит в луч </a:t>
                </a:r>
                <a:r>
                  <a:rPr lang="en-US" i="1" dirty="0"/>
                  <a:t>EF</a:t>
                </a:r>
                <a:r>
                  <a:rPr lang="ru-RU" i="1" dirty="0"/>
                  <a:t>'</a:t>
                </a:r>
                <a:r>
                  <a:rPr lang="ru-RU" dirty="0"/>
                  <a:t>, лежащий внутри угла </a:t>
                </a:r>
                <a:r>
                  <a:rPr lang="en-US" i="1" dirty="0"/>
                  <a:t>DEF</a:t>
                </a:r>
                <a:r>
                  <a:rPr lang="ru-RU" dirty="0"/>
                  <a:t> то (рис. 8.2).</a:t>
                </a:r>
                <a:r>
                  <a:rPr lang="ru-RU" dirty="0">
                    <a:cs typeface="Times New Roman" charset="0"/>
                  </a:rPr>
                  <a:t> </a:t>
                </a:r>
              </a:p>
            </p:txBody>
          </p:sp>
        </mc:Choice>
        <mc:Fallback>
          <p:sp>
            <p:nvSpPr>
              <p:cNvPr id="205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0"/>
                <a:ext cx="8991600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17" t="-4061" r="-1085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-9625" y="3140968"/>
                <a:ext cx="8991600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/>
                  <a:t> Говорят также, что угол </a:t>
                </a:r>
                <a:r>
                  <a:rPr lang="en-US" i="1" dirty="0"/>
                  <a:t>DEF</a:t>
                </a:r>
                <a:r>
                  <a:rPr lang="en-US" dirty="0"/>
                  <a:t> </a:t>
                </a:r>
                <a:r>
                  <a:rPr lang="ru-RU" i="1" dirty="0">
                    <a:solidFill>
                      <a:srgbClr val="FF0000"/>
                    </a:solidFill>
                  </a:rPr>
                  <a:t>больше</a:t>
                </a:r>
                <a:r>
                  <a:rPr lang="ru-RU" dirty="0"/>
                  <a:t>  угла </a:t>
                </a:r>
                <a:r>
                  <a:rPr lang="en-US" i="1" dirty="0"/>
                  <a:t>ABC</a:t>
                </a:r>
                <a:r>
                  <a:rPr lang="ru-RU" dirty="0"/>
                  <a:t> и обозначают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DEF</a:t>
                </a:r>
                <a:r>
                  <a:rPr lang="ru-RU" dirty="0"/>
                  <a:t> &gt;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ABC</a:t>
                </a:r>
                <a:r>
                  <a:rPr lang="ru-RU" dirty="0"/>
                  <a:t>.</a:t>
                </a:r>
              </a:p>
              <a:p>
                <a:pPr algn="just"/>
                <a:r>
                  <a:rPr lang="ru-RU" b="1" i="1" dirty="0"/>
                  <a:t>	</a:t>
                </a:r>
                <a:r>
                  <a:rPr lang="ru-RU" i="1" dirty="0">
                    <a:solidFill>
                      <a:srgbClr val="FF0000"/>
                    </a:solidFill>
                  </a:rPr>
                  <a:t>Прямым углом</a:t>
                </a:r>
                <a:r>
                  <a:rPr lang="ru-RU" b="1" i="1" dirty="0"/>
                  <a:t> </a:t>
                </a:r>
                <a:r>
                  <a:rPr lang="ru-RU" dirty="0"/>
                  <a:t>называется угол, равный своему смежному углу</a:t>
                </a:r>
                <a:r>
                  <a:rPr lang="ru-RU" b="1" i="1" dirty="0"/>
                  <a:t> </a:t>
                </a:r>
                <a:r>
                  <a:rPr lang="ru-RU" dirty="0"/>
                  <a:t>(рис. а). </a:t>
                </a:r>
              </a:p>
              <a:p>
                <a:pPr algn="just"/>
                <a:r>
                  <a:rPr lang="ru-RU" b="1" i="1" dirty="0"/>
                  <a:t>	</a:t>
                </a:r>
                <a:r>
                  <a:rPr lang="ru-RU" i="1" dirty="0">
                    <a:solidFill>
                      <a:srgbClr val="FF0000"/>
                    </a:solidFill>
                  </a:rPr>
                  <a:t>Острым углом</a:t>
                </a:r>
                <a:r>
                  <a:rPr lang="ru-RU" b="1" i="1" dirty="0"/>
                  <a:t> </a:t>
                </a:r>
                <a:r>
                  <a:rPr lang="ru-RU" dirty="0"/>
                  <a:t>называется угол, меньший прямого угла</a:t>
                </a:r>
                <a:r>
                  <a:rPr lang="ru-RU" b="1" i="1" dirty="0"/>
                  <a:t> </a:t>
                </a:r>
                <a:r>
                  <a:rPr lang="ru-RU" dirty="0"/>
                  <a:t>(рис. б). </a:t>
                </a:r>
              </a:p>
              <a:p>
                <a:pPr algn="just"/>
                <a:r>
                  <a:rPr lang="ru-RU" b="1" i="1" dirty="0"/>
                  <a:t>	</a:t>
                </a:r>
                <a:r>
                  <a:rPr lang="ru-RU" i="1" dirty="0">
                    <a:solidFill>
                      <a:srgbClr val="FF0000"/>
                    </a:solidFill>
                  </a:rPr>
                  <a:t>Тупым углом</a:t>
                </a:r>
                <a:r>
                  <a:rPr lang="ru-RU" b="1" i="1" dirty="0"/>
                  <a:t> </a:t>
                </a:r>
                <a:r>
                  <a:rPr lang="ru-RU" dirty="0"/>
                  <a:t>называется угол, больший прямого угла, но меньший развёр­нутого угла (рис. в).</a:t>
                </a:r>
                <a:endParaRPr lang="ru-RU" dirty="0">
                  <a:cs typeface="Times New Roman" charset="0"/>
                </a:endParaRPr>
              </a:p>
            </p:txBody>
          </p:sp>
        </mc:Choice>
        <mc:Fallback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3140968"/>
                <a:ext cx="8991600" cy="3046988"/>
              </a:xfrm>
              <a:prstGeom prst="rect">
                <a:avLst/>
              </a:prstGeom>
              <a:blipFill>
                <a:blip r:embed="rId4" cstate="print"/>
                <a:stretch>
                  <a:fillRect l="-1017" t="-1600" r="-1085" b="-3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" y="1352366"/>
            <a:ext cx="3327748" cy="17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32" y="1412776"/>
            <a:ext cx="5303640" cy="1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225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75780" name="Text Box 4"/>
              <p:cNvSpPr txBox="1">
                <a:spLocks noChangeArrowheads="1"/>
              </p:cNvSpPr>
              <p:nvPr/>
            </p:nvSpPr>
            <p:spPr bwMode="auto">
              <a:xfrm>
                <a:off x="0" y="528834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charset="0"/>
                  </a:rPr>
                  <a:t>	Чтобы вычесть из большего </a:t>
                </a:r>
                <a:r>
                  <a:rPr lang="ru-RU" dirty="0"/>
                  <a:t>угла</a:t>
                </a:r>
                <a:r>
                  <a:rPr lang="ru-RU" dirty="0">
                    <a:cs typeface="Times New Roman" charset="0"/>
                  </a:rPr>
                  <a:t> </a:t>
                </a:r>
                <a:r>
                  <a:rPr lang="en-US" i="1" dirty="0">
                    <a:cs typeface="Times New Roman" charset="0"/>
                  </a:rPr>
                  <a:t>AOE </a:t>
                </a:r>
                <a:r>
                  <a:rPr lang="ru-RU" dirty="0">
                    <a:cs typeface="Times New Roman" charset="0"/>
                  </a:rPr>
                  <a:t>меньший угол </a:t>
                </a:r>
                <a:r>
                  <a:rPr lang="en-US" i="1" dirty="0">
                    <a:cs typeface="Times New Roman" charset="0"/>
                  </a:rPr>
                  <a:t>CPD</a:t>
                </a:r>
                <a:r>
                  <a:rPr lang="en-US" dirty="0">
                    <a:cs typeface="Times New Roman" charset="0"/>
                  </a:rPr>
                  <a:t>, </a:t>
                </a:r>
                <a:r>
                  <a:rPr lang="ru-RU" dirty="0">
                    <a:cs typeface="Times New Roman" charset="0"/>
                  </a:rPr>
                  <a:t>угол </a:t>
                </a:r>
                <a:r>
                  <a:rPr lang="en-US" i="1" dirty="0">
                    <a:cs typeface="Times New Roman" charset="0"/>
                  </a:rPr>
                  <a:t>CPD </a:t>
                </a:r>
                <a:r>
                  <a:rPr lang="ru-RU" dirty="0">
                    <a:cs typeface="Times New Roman" charset="0"/>
                  </a:rPr>
                  <a:t>откладывают от луча </a:t>
                </a:r>
                <a:r>
                  <a:rPr lang="en-US" i="1" dirty="0">
                    <a:cs typeface="Times New Roman" charset="0"/>
                  </a:rPr>
                  <a:t>OA </a:t>
                </a:r>
                <a:r>
                  <a:rPr lang="ru-RU" dirty="0">
                    <a:cs typeface="Times New Roman" charset="0"/>
                  </a:rPr>
                  <a:t>в сторону луча </a:t>
                </a:r>
                <a:r>
                  <a:rPr lang="en-US" i="1" dirty="0">
                    <a:cs typeface="Times New Roman" charset="0"/>
                  </a:rPr>
                  <a:t>OE</a:t>
                </a:r>
                <a:r>
                  <a:rPr lang="ru-RU" dirty="0">
                    <a:cs typeface="Times New Roman" charset="0"/>
                  </a:rPr>
                  <a:t>. При этом луч </a:t>
                </a:r>
                <a:r>
                  <a:rPr lang="en-US" i="1" dirty="0">
                    <a:cs typeface="Times New Roman" charset="0"/>
                  </a:rPr>
                  <a:t>PD </a:t>
                </a:r>
                <a:r>
                  <a:rPr lang="ru-RU" dirty="0">
                    <a:cs typeface="Times New Roman" charset="0"/>
                  </a:rPr>
                  <a:t>перейдёт в луч </a:t>
                </a:r>
                <a:r>
                  <a:rPr lang="en-US" i="1" dirty="0">
                    <a:cs typeface="Times New Roman" charset="0"/>
                  </a:rPr>
                  <a:t>OB</a:t>
                </a:r>
                <a:r>
                  <a:rPr lang="ru-RU" dirty="0">
                    <a:cs typeface="Times New Roman" charset="0"/>
                  </a:rPr>
                  <a:t>, лежащий внутри угла </a:t>
                </a:r>
                <a:r>
                  <a:rPr lang="en-US" i="1" dirty="0">
                    <a:cs typeface="Times New Roman" charset="0"/>
                  </a:rPr>
                  <a:t>AOE</a:t>
                </a:r>
                <a:r>
                  <a:rPr lang="ru-RU" dirty="0">
                    <a:cs typeface="Times New Roman" charset="0"/>
                  </a:rPr>
                  <a:t>. Угол </a:t>
                </a:r>
                <a:r>
                  <a:rPr lang="en-US" i="1" dirty="0">
                    <a:cs typeface="Times New Roman" charset="0"/>
                  </a:rPr>
                  <a:t>BOE </a:t>
                </a:r>
                <a:r>
                  <a:rPr lang="ru-RU" dirty="0">
                    <a:cs typeface="Times New Roman" charset="0"/>
                  </a:rPr>
                  <a:t>будет разностью углов </a:t>
                </a:r>
                <a:r>
                  <a:rPr lang="en-US" i="1" dirty="0">
                    <a:cs typeface="Times New Roman" charset="0"/>
                  </a:rPr>
                  <a:t>AOE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CPD</a:t>
                </a:r>
                <a:r>
                  <a:rPr lang="en-US" dirty="0">
                    <a:cs typeface="Times New Roman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en-US" i="1" dirty="0">
                    <a:cs typeface="Times New Roman" charset="0"/>
                  </a:rPr>
                  <a:t>BOE</a:t>
                </a:r>
                <a:r>
                  <a:rPr lang="ru-RU" i="1" dirty="0">
                    <a:cs typeface="Times New Roman" charset="0"/>
                  </a:rPr>
                  <a:t> =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OE</a:t>
                </a:r>
                <a:r>
                  <a:rPr lang="ru-RU" i="1" dirty="0">
                    <a:cs typeface="Times New Roman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С</a:t>
                </a:r>
                <a:r>
                  <a:rPr lang="en-US" i="1" dirty="0">
                    <a:cs typeface="Times New Roman" charset="0"/>
                  </a:rPr>
                  <a:t>PD</a:t>
                </a:r>
                <a:r>
                  <a:rPr lang="en-US" dirty="0">
                    <a:cs typeface="Times New Roman" charset="0"/>
                  </a:rPr>
                  <a:t>. </a:t>
                </a:r>
                <a:endParaRPr lang="ru-RU" dirty="0">
                  <a:cs typeface="Times New Roman" charset="0"/>
                </a:endParaRPr>
              </a:p>
            </p:txBody>
          </p:sp>
        </mc:Choice>
        <mc:Fallback>
          <p:sp>
            <p:nvSpPr>
              <p:cNvPr id="7578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88340"/>
                <a:ext cx="9144000" cy="1569660"/>
              </a:xfrm>
              <a:prstGeom prst="rect">
                <a:avLst/>
              </a:prstGeom>
              <a:blipFill>
                <a:blip r:embed="rId3" cstate="print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0" y="3760203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Чтобы сложить два угла, например </a:t>
            </a:r>
            <a:r>
              <a:rPr lang="ru-RU" i="1" dirty="0">
                <a:cs typeface="Times New Roman" charset="0"/>
              </a:rPr>
              <a:t>АОВ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i="1" dirty="0">
                <a:cs typeface="Times New Roman" charset="0"/>
              </a:rPr>
              <a:t>О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, отложим угол </a:t>
            </a:r>
            <a:r>
              <a:rPr lang="en-US" i="1" dirty="0">
                <a:cs typeface="Times New Roman" charset="0"/>
              </a:rPr>
              <a:t>CO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 от луча </a:t>
            </a:r>
            <a:r>
              <a:rPr lang="ru-RU" i="1" dirty="0">
                <a:cs typeface="Times New Roman" charset="0"/>
              </a:rPr>
              <a:t>ОВ</a:t>
            </a:r>
            <a:r>
              <a:rPr lang="ru-RU" dirty="0">
                <a:cs typeface="Times New Roman" charset="0"/>
              </a:rPr>
              <a:t> так, чтобы точки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 находились по разные стороны от прямой </a:t>
            </a:r>
            <a:r>
              <a:rPr lang="ru-RU" i="1" dirty="0">
                <a:cs typeface="Times New Roman" charset="0"/>
              </a:rPr>
              <a:t>ОВ</a:t>
            </a:r>
            <a:r>
              <a:rPr lang="ru-RU" dirty="0">
                <a:cs typeface="Times New Roman" charset="0"/>
              </a:rPr>
              <a:t>. Обозначим </a:t>
            </a:r>
            <a:r>
              <a:rPr lang="ru-RU" i="1" dirty="0">
                <a:cs typeface="Times New Roman" charset="0"/>
              </a:rPr>
              <a:t>ОЕ</a:t>
            </a:r>
            <a:r>
              <a:rPr lang="ru-RU" dirty="0">
                <a:cs typeface="Times New Roman" charset="0"/>
              </a:rPr>
              <a:t> луч, в который перейдет луч </a:t>
            </a:r>
            <a:r>
              <a:rPr lang="ru-RU" i="1" dirty="0">
                <a:cs typeface="Times New Roman" charset="0"/>
              </a:rPr>
              <a:t>О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. Тогда угол </a:t>
            </a:r>
            <a:r>
              <a:rPr lang="ru-RU" i="1" dirty="0">
                <a:cs typeface="Times New Roman" charset="0"/>
              </a:rPr>
              <a:t>АОЕ</a:t>
            </a:r>
            <a:r>
              <a:rPr lang="ru-RU" dirty="0">
                <a:cs typeface="Times New Roman" charset="0"/>
              </a:rPr>
              <a:t> даст сумму углов </a:t>
            </a:r>
            <a:r>
              <a:rPr lang="ru-RU" i="1" dirty="0">
                <a:cs typeface="Times New Roman" charset="0"/>
              </a:rPr>
              <a:t>АОВ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i="1" dirty="0">
                <a:cs typeface="Times New Roman" charset="0"/>
              </a:rPr>
              <a:t>О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4" name="Text Box 3"/>
              <p:cNvSpPr txBox="1">
                <a:spLocks noChangeArrowheads="1"/>
              </p:cNvSpPr>
              <p:nvPr/>
            </p:nvSpPr>
            <p:spPr bwMode="auto">
              <a:xfrm>
                <a:off x="35496" y="0"/>
                <a:ext cx="9107488" cy="1938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charset="0"/>
                  </a:rPr>
                  <a:t>	Если внутри угла </a:t>
                </a:r>
                <a:r>
                  <a:rPr lang="ru-RU" i="1" dirty="0">
                    <a:cs typeface="Times New Roman" charset="0"/>
                  </a:rPr>
                  <a:t>АОВ</a:t>
                </a:r>
                <a:r>
                  <a:rPr lang="ru-RU" dirty="0">
                    <a:cs typeface="Times New Roman" charset="0"/>
                  </a:rPr>
                  <a:t> провести луч </a:t>
                </a:r>
                <a:r>
                  <a:rPr lang="ru-RU" i="1" dirty="0">
                    <a:cs typeface="Times New Roman" charset="0"/>
                  </a:rPr>
                  <a:t>ОС</a:t>
                </a:r>
                <a:r>
                  <a:rPr lang="ru-RU" dirty="0">
                    <a:cs typeface="Times New Roman" charset="0"/>
                  </a:rPr>
                  <a:t>, то образуется два новых угла  </a:t>
                </a:r>
                <a:r>
                  <a:rPr lang="ru-RU" i="1" dirty="0">
                    <a:cs typeface="Times New Roman" charset="0"/>
                  </a:rPr>
                  <a:t>АОС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ru-RU" i="1" dirty="0">
                    <a:cs typeface="Times New Roman" charset="0"/>
                  </a:rPr>
                  <a:t>СОВ</a:t>
                </a:r>
                <a:r>
                  <a:rPr lang="ru-RU" dirty="0">
                    <a:cs typeface="Times New Roman" charset="0"/>
                  </a:rPr>
                  <a:t>.  Угол </a:t>
                </a:r>
                <a:r>
                  <a:rPr lang="ru-RU" i="1" dirty="0">
                    <a:cs typeface="Times New Roman" charset="0"/>
                  </a:rPr>
                  <a:t>АОВ</a:t>
                </a:r>
                <a:r>
                  <a:rPr lang="ru-RU" dirty="0">
                    <a:cs typeface="Times New Roman" charset="0"/>
                  </a:rPr>
                  <a:t> называется </a:t>
                </a:r>
                <a:r>
                  <a:rPr lang="ru-RU" dirty="0">
                    <a:solidFill>
                      <a:srgbClr val="FF3300"/>
                    </a:solidFill>
                    <a:cs typeface="Times New Roman" charset="0"/>
                  </a:rPr>
                  <a:t>суммой</a:t>
                </a:r>
                <a:r>
                  <a:rPr lang="ru-RU" i="1" dirty="0">
                    <a:cs typeface="Times New Roman" charset="0"/>
                  </a:rPr>
                  <a:t> </a:t>
                </a:r>
                <a:r>
                  <a:rPr lang="ru-RU" dirty="0">
                    <a:cs typeface="Times New Roman" charset="0"/>
                  </a:rPr>
                  <a:t>углов  </a:t>
                </a:r>
                <a:r>
                  <a:rPr lang="ru-RU" i="1" dirty="0">
                    <a:cs typeface="Times New Roman" charset="0"/>
                  </a:rPr>
                  <a:t>АОС  </a:t>
                </a:r>
                <a:r>
                  <a:rPr lang="ru-RU" dirty="0">
                    <a:cs typeface="Times New Roman" charset="0"/>
                  </a:rPr>
                  <a:t>и  </a:t>
                </a:r>
                <a:r>
                  <a:rPr lang="ru-RU" i="1" dirty="0">
                    <a:cs typeface="Times New Roman" charset="0"/>
                  </a:rPr>
                  <a:t>СОВ</a:t>
                </a:r>
                <a:r>
                  <a:rPr lang="ru-RU" dirty="0">
                    <a:cs typeface="Times New Roman" charset="0"/>
                  </a:rPr>
                  <a:t>  и обозначается </a:t>
                </a:r>
                <a:r>
                  <a:rPr lang="ru-RU" i="1" dirty="0">
                    <a:cs typeface="Times New Roman" charset="0"/>
                  </a:rPr>
                  <a:t>АОВ = 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С + С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</a:t>
                </a:r>
                <a:r>
                  <a:rPr lang="ru-RU" dirty="0">
                    <a:cs typeface="Times New Roman" charset="0"/>
                  </a:rPr>
                  <a:t>.  Каждый из углов </a:t>
                </a:r>
                <a:r>
                  <a:rPr lang="ru-RU" i="1" dirty="0">
                    <a:cs typeface="Times New Roman" charset="0"/>
                  </a:rPr>
                  <a:t>АОС</a:t>
                </a:r>
                <a:r>
                  <a:rPr lang="ru-RU" dirty="0">
                    <a:cs typeface="Times New Roman" charset="0"/>
                  </a:rPr>
                  <a:t> и </a:t>
                </a:r>
                <a:r>
                  <a:rPr lang="ru-RU" i="1" dirty="0">
                    <a:cs typeface="Times New Roman" charset="0"/>
                  </a:rPr>
                  <a:t>СОВ</a:t>
                </a:r>
                <a:r>
                  <a:rPr lang="ru-RU" dirty="0">
                    <a:cs typeface="Times New Roman" charset="0"/>
                  </a:rPr>
                  <a:t> называется </a:t>
                </a:r>
                <a:r>
                  <a:rPr lang="ru-RU" dirty="0">
                    <a:solidFill>
                      <a:srgbClr val="FF3300"/>
                    </a:solidFill>
                    <a:cs typeface="Times New Roman" charset="0"/>
                  </a:rPr>
                  <a:t>разностью</a:t>
                </a:r>
                <a:r>
                  <a:rPr lang="ru-RU" dirty="0">
                    <a:cs typeface="Times New Roman" charset="0"/>
                  </a:rPr>
                  <a:t> угла  </a:t>
                </a:r>
                <a:r>
                  <a:rPr lang="ru-RU" i="1" dirty="0">
                    <a:cs typeface="Times New Roman" charset="0"/>
                  </a:rPr>
                  <a:t>АОВ</a:t>
                </a:r>
                <a:r>
                  <a:rPr lang="ru-RU" dirty="0">
                    <a:cs typeface="Times New Roman" charset="0"/>
                  </a:rPr>
                  <a:t>  и другого угла,  обозначается </a:t>
                </a:r>
                <a:r>
                  <a:rPr lang="ru-RU" dirty="0"/>
                  <a:t>	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С =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 -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С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</a:t>
                </a:r>
                <a:r>
                  <a:rPr lang="ru-RU" dirty="0">
                    <a:cs typeface="Times New Roman" charset="0"/>
                  </a:rPr>
                  <a:t>,</a:t>
                </a:r>
                <a:r>
                  <a:rPr lang="ru-RU" i="1" dirty="0"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С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 -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ru-RU" i="1" dirty="0"/>
                  <a:t> </a:t>
                </a:r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С</a:t>
                </a:r>
                <a:r>
                  <a:rPr lang="ru-RU" dirty="0">
                    <a:cs typeface="Times New Roman" charset="0"/>
                  </a:rPr>
                  <a:t>.</a:t>
                </a:r>
              </a:p>
            </p:txBody>
          </p:sp>
        </mc:Choice>
        <mc:Fallback>
          <p:sp>
            <p:nvSpPr>
              <p:cNvPr id="410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0"/>
                <a:ext cx="9107488" cy="1938338"/>
              </a:xfrm>
              <a:prstGeom prst="rect">
                <a:avLst/>
              </a:prstGeom>
              <a:blipFill>
                <a:blip r:embed="rId4" cstate="print"/>
                <a:stretch>
                  <a:fillRect l="-1071" t="-2516" r="-1004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2138"/>
            <a:ext cx="205263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F657F8-C24D-4866-F05B-76C8CF06910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175201"/>
            <a:ext cx="1962424" cy="1552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2E6D9A9-F0A4-67C0-CA6E-68C6C9B54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7128" y="1970548"/>
            <a:ext cx="2052638" cy="1826603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463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="" xmlns:a16="http://schemas.microsoft.com/office/drawing/2014/main" id="{1C4F6DD1-A650-DBBE-3144-50491C901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F46C60-B143-6D73-6586-D62ADB17E0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585139"/>
            <a:ext cx="2962688" cy="2934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2C45E6-FC10-A40D-1561-DF0793163D73}"/>
              </a:ext>
            </a:extLst>
          </p:cNvPr>
          <p:cNvSpPr txBox="1"/>
          <p:nvPr/>
        </p:nvSpPr>
        <p:spPr>
          <a:xfrm>
            <a:off x="0" y="66758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Среди углов, изображённых на рисунке, укажите равные углы.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56DB26-86F1-5F48-2B6B-53D5E2EBF727}"/>
              </a:ext>
            </a:extLst>
          </p:cNvPr>
          <p:cNvSpPr txBox="1"/>
          <p:nvPr/>
        </p:nvSpPr>
        <p:spPr>
          <a:xfrm>
            <a:off x="0" y="494116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Ответ: а), д), и); б), г), з); в), е) ж.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D1B237-6033-842D-934E-389644E4F176}"/>
              </a:ext>
            </a:extLst>
          </p:cNvPr>
          <p:cNvSpPr txBox="1"/>
          <p:nvPr/>
        </p:nvSpPr>
        <p:spPr>
          <a:xfrm>
            <a:off x="0" y="66758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a typeface="Times New Roman" panose="02020603050405020304" pitchFamily="18" charset="0"/>
              </a:rPr>
              <a:t>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Расположите углы, изображённые на рисунке, в порядке их возрастания.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7CB5AF3-C2A6-43D1-E556-5879CA0273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556792"/>
            <a:ext cx="2867425" cy="292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AE3BF6-7686-9BA5-8796-5DBE8A818532}"/>
              </a:ext>
            </a:extLst>
          </p:cNvPr>
          <p:cNvSpPr txBox="1"/>
          <p:nvPr/>
        </p:nvSpPr>
        <p:spPr>
          <a:xfrm>
            <a:off x="0" y="494116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Ответ: 3, 1, 5, 6, 2, 4.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="" xmlns:a16="http://schemas.microsoft.com/office/drawing/2014/main" id="{1C4F6DD1-A650-DBBE-3144-50491C901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044352"/>
          </a:xfrm>
        </p:spPr>
        <p:txBody>
          <a:bodyPr/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3. На клетчатой бумаге изобразите угол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AOB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луч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показано на рисунке. От луча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отложите  угол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DCE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равный углу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AOB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806F6D-2E0F-D401-9685-0662AE2DA0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16832"/>
            <a:ext cx="5330711" cy="26015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750E28A-BE1D-30CC-3EC6-C5924C90DA9E}"/>
              </a:ext>
            </a:extLst>
          </p:cNvPr>
          <p:cNvGrpSpPr/>
          <p:nvPr/>
        </p:nvGrpSpPr>
        <p:grpSpPr>
          <a:xfrm>
            <a:off x="0" y="1925215"/>
            <a:ext cx="8964488" cy="3477618"/>
            <a:chOff x="0" y="1925215"/>
            <a:chExt cx="8964488" cy="3477618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A5C6662C-99E1-C9F9-A228-A2E9170413D7}"/>
                </a:ext>
              </a:extLst>
            </p:cNvPr>
            <p:cNvSpPr txBox="1"/>
            <p:nvPr/>
          </p:nvSpPr>
          <p:spPr>
            <a:xfrm>
              <a:off x="0" y="4941168"/>
              <a:ext cx="896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Ответ: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Угол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DCE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88E6F691-B5C4-C422-26F9-99548944D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1925215"/>
              <a:ext cx="5315430" cy="2593207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8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BBE1E6A5-C2C5-069E-7793-27F6CB0E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791"/>
            <a:ext cx="9144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4.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клетчатой бумаге изобразите угол, равный сумме углов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738C80-6EDD-0D7E-3F10-35F1AA4E03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84784"/>
            <a:ext cx="5066880" cy="273630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3C1ED60E-A866-12FA-5967-ABB33E2799EE}"/>
              </a:ext>
            </a:extLst>
          </p:cNvPr>
          <p:cNvGrpSpPr/>
          <p:nvPr/>
        </p:nvGrpSpPr>
        <p:grpSpPr>
          <a:xfrm>
            <a:off x="0" y="1484783"/>
            <a:ext cx="8964488" cy="3413994"/>
            <a:chOff x="0" y="1484783"/>
            <a:chExt cx="8964488" cy="3413994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E356B4E2-F73E-907E-8DF0-D0C8851F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4957" y="1484783"/>
              <a:ext cx="5066880" cy="279500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8121C6E-414E-7596-D8B3-215E010C4F62}"/>
                </a:ext>
              </a:extLst>
            </p:cNvPr>
            <p:cNvSpPr txBox="1"/>
            <p:nvPr/>
          </p:nvSpPr>
          <p:spPr>
            <a:xfrm>
              <a:off x="0" y="4437112"/>
              <a:ext cx="896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Ответ: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Угол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ABG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dirty="0"/>
            </a:p>
          </p:txBody>
        </p:sp>
      </p:grp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4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="" xmlns:a16="http://schemas.microsoft.com/office/drawing/2014/main" id="{1C4F6DD1-A650-DBBE-3144-50491C901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454"/>
            <a:ext cx="9144000" cy="1044352"/>
          </a:xfrm>
        </p:spPr>
        <p:txBody>
          <a:bodyPr/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клетчатой бумаге изобразите угол, равный разности углов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F05B69E-0561-43C6-20CD-1B566B59A9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5085179" cy="274045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E873746-0605-C55B-69A9-81B046889CC7}"/>
              </a:ext>
            </a:extLst>
          </p:cNvPr>
          <p:cNvGrpSpPr/>
          <p:nvPr/>
        </p:nvGrpSpPr>
        <p:grpSpPr>
          <a:xfrm>
            <a:off x="0" y="1273349"/>
            <a:ext cx="8964488" cy="3625428"/>
            <a:chOff x="0" y="1273349"/>
            <a:chExt cx="8964488" cy="3625428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8412F77F-63F6-BCB9-240E-AB9435CC5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7703" y="1273349"/>
              <a:ext cx="5056743" cy="27358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6AAA42C-4935-C260-6A0F-2AF1C3CCCFD9}"/>
                </a:ext>
              </a:extLst>
            </p:cNvPr>
            <p:cNvSpPr txBox="1"/>
            <p:nvPr/>
          </p:nvSpPr>
          <p:spPr>
            <a:xfrm>
              <a:off x="0" y="4437112"/>
              <a:ext cx="896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Ответ: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Угол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ABG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dirty="0"/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12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BBE1E6A5-C2C5-069E-7793-27F6CB0E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914"/>
            <a:ext cx="9144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6.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клетчатой бумаге изобразите угол, равный разности углов: а)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б)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FF33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5230D7-6D90-0C21-5A08-FCEF79C822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4753321" cy="25202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AC157912-19D2-8815-844A-16250BC758BA}"/>
              </a:ext>
            </a:extLst>
          </p:cNvPr>
          <p:cNvGrpSpPr/>
          <p:nvPr/>
        </p:nvGrpSpPr>
        <p:grpSpPr>
          <a:xfrm>
            <a:off x="0" y="1565175"/>
            <a:ext cx="8964488" cy="3333602"/>
            <a:chOff x="0" y="1565175"/>
            <a:chExt cx="8964488" cy="3333602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86C82BB3-227B-D653-A6BA-B1622626F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1896" y="1565175"/>
              <a:ext cx="4749129" cy="25785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5D47906-58B1-139F-63A2-D33BA132E8E7}"/>
                </a:ext>
              </a:extLst>
            </p:cNvPr>
            <p:cNvSpPr txBox="1"/>
            <p:nvPr/>
          </p:nvSpPr>
          <p:spPr>
            <a:xfrm>
              <a:off x="0" y="4437112"/>
              <a:ext cx="896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Ответ: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</a:t>
              </a:r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Угол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i="1" dirty="0">
                  <a:ea typeface="Times New Roman" panose="02020603050405020304" pitchFamily="18" charset="0"/>
                </a:rPr>
                <a:t>BCE</a:t>
              </a:r>
              <a:r>
                <a:rPr lang="en-US" dirty="0">
                  <a:ea typeface="Times New Roman" panose="02020603050405020304" pitchFamily="18" charset="0"/>
                </a:rPr>
                <a:t>; </a:t>
              </a:r>
              <a:r>
                <a:rPr lang="ru-RU" dirty="0">
                  <a:ea typeface="Times New Roman" panose="02020603050405020304" pitchFamily="18" charset="0"/>
                </a:rPr>
                <a:t>б) угол </a:t>
              </a:r>
              <a:r>
                <a:rPr lang="en-US" i="1" dirty="0">
                  <a:ea typeface="Times New Roman" panose="02020603050405020304" pitchFamily="18" charset="0"/>
                </a:rPr>
                <a:t>CBE</a:t>
              </a:r>
              <a:r>
                <a:rPr lang="en-US" dirty="0">
                  <a:ea typeface="Times New Roman" panose="02020603050405020304" pitchFamily="18" charset="0"/>
                </a:rPr>
                <a:t>.</a:t>
              </a:r>
              <a:endParaRPr lang="ru-RU" dirty="0"/>
            </a:p>
          </p:txBody>
        </p:sp>
      </p:grp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3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4AA359-3AF1-4B21-ADC6-0127585C5342}"/>
              </a:ext>
            </a:extLst>
          </p:cNvPr>
          <p:cNvSpPr txBox="1"/>
          <p:nvPr/>
        </p:nvSpPr>
        <p:spPr>
          <a:xfrm>
            <a:off x="-10048" y="6127"/>
            <a:ext cx="9144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2021 году был утверждён новый федеральный государственный образовательный стандарт и принята примерная основная образовательная программа основного общего образования. 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2022 году был утверждён обновлённый ФГОС СОО и приняты Федеральные образовательные программы основного и среднего общего образования.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 федеральный перечень учебников, в котором предусмотрены единые учебники по геометрии.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Геометрия, 7-9-е классы. Атанасян Л.С., Бутузов В.Ф., Кадомцев С.Б. и </a:t>
            </a: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ругие. Издательство </a:t>
            </a: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Просвещение».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Математика: геометрия, 10-11 классы. Атанасян Л.С., Бутузов В.Ф., Кадомцев С.Б. и другие. Издательство </a:t>
            </a: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Просвещение».</a:t>
            </a:r>
          </a:p>
        </p:txBody>
      </p:sp>
    </p:spTree>
    <p:extLst>
      <p:ext uri="{BB962C8B-B14F-4D97-AF65-F5344CB8AC3E}">
        <p14:creationId xmlns:p14="http://schemas.microsoft.com/office/powerpoint/2010/main" xmlns="" val="3977490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Измерение величин углов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0" y="850647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/>
              <a:t>	</a:t>
            </a:r>
            <a:r>
              <a:rPr lang="ru-RU" sz="2000" dirty="0"/>
              <a:t>Операция откладывания угла используется при измерении углов. З</a:t>
            </a:r>
            <a:r>
              <a:rPr lang="ru-RU" sz="2000" dirty="0">
                <a:cs typeface="Times New Roman" charset="0"/>
              </a:rPr>
              <a:t>а</a:t>
            </a:r>
            <a:r>
              <a:rPr lang="ru-RU" sz="2000" dirty="0"/>
              <a:t> </a:t>
            </a:r>
            <a:r>
              <a:rPr lang="ru-RU" sz="2000" dirty="0">
                <a:cs typeface="Times New Roman" charset="0"/>
              </a:rPr>
              <a:t>единицу измерения</a:t>
            </a:r>
            <a:r>
              <a:rPr lang="ru-RU" sz="2000" dirty="0"/>
              <a:t> углов</a:t>
            </a:r>
            <a:r>
              <a:rPr lang="ru-RU" sz="2000" dirty="0">
                <a:cs typeface="Times New Roman" charset="0"/>
              </a:rPr>
              <a:t> </a:t>
            </a:r>
            <a:r>
              <a:rPr lang="ru-RU" sz="2000" dirty="0"/>
              <a:t>о</a:t>
            </a:r>
            <a:r>
              <a:rPr lang="ru-RU" sz="2000" dirty="0">
                <a:cs typeface="Times New Roman" charset="0"/>
              </a:rPr>
              <a:t>бычно </a:t>
            </a:r>
            <a:r>
              <a:rPr lang="ru-RU" sz="2000" dirty="0"/>
              <a:t>принимается </a:t>
            </a:r>
            <a:r>
              <a:rPr lang="ru-RU" sz="2000" dirty="0">
                <a:cs typeface="Times New Roman" charset="0"/>
              </a:rPr>
              <a:t>угол</a:t>
            </a:r>
            <a:r>
              <a:rPr lang="ru-RU" sz="2000" dirty="0"/>
              <a:t>,</a:t>
            </a:r>
            <a:r>
              <a:rPr lang="ru-RU" sz="2000" dirty="0">
                <a:cs typeface="Times New Roman" charset="0"/>
              </a:rPr>
              <a:t> составля</a:t>
            </a:r>
            <a:r>
              <a:rPr lang="ru-RU" sz="2000" dirty="0"/>
              <a:t>ющий</a:t>
            </a:r>
            <a:r>
              <a:rPr lang="ru-RU" sz="2000" dirty="0">
                <a:cs typeface="Times New Roman" charset="0"/>
              </a:rPr>
              <a:t> одну сто восьмидесятую часть развернутого угла. Считают, что величина этого угла равна одному градусу, обозначают 1</a:t>
            </a:r>
            <a:r>
              <a:rPr lang="ru-RU" sz="2000" baseline="30000" dirty="0"/>
              <a:t>о</a:t>
            </a:r>
            <a:r>
              <a:rPr lang="ru-RU" sz="2000" dirty="0">
                <a:cs typeface="Times New Roman" charset="0"/>
              </a:rPr>
              <a:t>.</a:t>
            </a: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0" y="2060848"/>
            <a:ext cx="91440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sz="2200" dirty="0"/>
              <a:t>	</a:t>
            </a:r>
            <a:r>
              <a:rPr lang="ru-RU" sz="2000" dirty="0"/>
              <a:t>Для измерения величины данного угла </a:t>
            </a:r>
            <a:r>
              <a:rPr lang="ru-RU" sz="2000" i="1" dirty="0"/>
              <a:t>А</a:t>
            </a:r>
            <a:r>
              <a:rPr lang="en-US" sz="2000" i="1" dirty="0"/>
              <a:t>BC</a:t>
            </a:r>
            <a:r>
              <a:rPr lang="ru-RU" sz="2000" dirty="0"/>
              <a:t> от луча </a:t>
            </a:r>
            <a:r>
              <a:rPr lang="en-US" sz="2000" i="1" dirty="0"/>
              <a:t>B</a:t>
            </a:r>
            <a:r>
              <a:rPr lang="ru-RU" sz="2000" i="1" dirty="0"/>
              <a:t>А</a:t>
            </a:r>
            <a:r>
              <a:rPr lang="ru-RU" sz="2000" dirty="0"/>
              <a:t> последовательно откладывают угол в 1</a:t>
            </a:r>
            <a:r>
              <a:rPr lang="ru-RU" sz="2000" baseline="30000" dirty="0"/>
              <a:t>о</a:t>
            </a:r>
            <a:r>
              <a:rPr lang="ru-RU" sz="2000" dirty="0"/>
              <a:t>. Если он укладывается в угле </a:t>
            </a:r>
            <a:r>
              <a:rPr lang="en-US" sz="2000" i="1" dirty="0"/>
              <a:t>ABC n </a:t>
            </a:r>
            <a:r>
              <a:rPr lang="ru-RU" sz="2000" dirty="0"/>
              <a:t>раз без остатка, то величина угла </a:t>
            </a:r>
            <a:r>
              <a:rPr lang="en-US" sz="2000" i="1" dirty="0"/>
              <a:t>ABC </a:t>
            </a:r>
            <a:r>
              <a:rPr lang="ru-RU" sz="2000" dirty="0"/>
              <a:t>считается равной </a:t>
            </a:r>
            <a:r>
              <a:rPr lang="en-US" sz="2000" i="1" dirty="0"/>
              <a:t>n</a:t>
            </a:r>
            <a:r>
              <a:rPr lang="ru-RU" sz="2000" dirty="0"/>
              <a:t> градусов, обозначается  </a:t>
            </a:r>
            <a:r>
              <a:rPr lang="ru-RU" sz="2000" i="1" dirty="0"/>
              <a:t>А</a:t>
            </a:r>
            <a:r>
              <a:rPr lang="en-US" sz="2000" i="1" dirty="0"/>
              <a:t>BC</a:t>
            </a:r>
            <a:r>
              <a:rPr lang="ru-RU" sz="2000" dirty="0"/>
              <a:t> =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ru-RU" sz="2000" dirty="0"/>
              <a:t>. Если же угол в 1</a:t>
            </a:r>
            <a:r>
              <a:rPr lang="ru-RU" sz="2000" baseline="30000" dirty="0"/>
              <a:t>о</a:t>
            </a:r>
            <a:r>
              <a:rPr lang="ru-RU" sz="2000" dirty="0"/>
              <a:t> укладывается в угле </a:t>
            </a:r>
            <a:r>
              <a:rPr lang="en-US" sz="2000" i="1" dirty="0"/>
              <a:t>ABC </a:t>
            </a:r>
            <a:r>
              <a:rPr lang="ru-RU" sz="2000" dirty="0"/>
              <a:t>с остатком, меньшим этого угла, то угол в 1</a:t>
            </a:r>
            <a:r>
              <a:rPr lang="ru-RU" sz="2000" baseline="30000" dirty="0"/>
              <a:t>о</a:t>
            </a:r>
            <a:r>
              <a:rPr lang="ru-RU" sz="2000" dirty="0"/>
              <a:t> разбивают на 60 равных частей. Величину одной такой части называют одной минутой и обозначают 1'. За­тем в остатке последовательно откладывают угол, равный одной минуте. Если при этом угол в 1' укладывается </a:t>
            </a:r>
            <a:r>
              <a:rPr lang="en-US" sz="2000" i="1" dirty="0"/>
              <a:t>m </a:t>
            </a:r>
            <a:r>
              <a:rPr lang="ru-RU" sz="2000" dirty="0"/>
              <a:t>раз без остатка, то величина угла </a:t>
            </a:r>
            <a:r>
              <a:rPr lang="en-US" sz="2000" i="1" dirty="0"/>
              <a:t>ABC </a:t>
            </a:r>
            <a:r>
              <a:rPr lang="ru-RU" sz="2000" dirty="0"/>
              <a:t>считается равной </a:t>
            </a:r>
            <a:r>
              <a:rPr lang="en-US" sz="2000" i="1" dirty="0"/>
              <a:t>n</a:t>
            </a:r>
            <a:r>
              <a:rPr lang="ru-RU" sz="2000" baseline="30000" dirty="0"/>
              <a:t>о</a:t>
            </a:r>
            <a:r>
              <a:rPr lang="en-US" sz="2000" i="1" dirty="0"/>
              <a:t>m</a:t>
            </a:r>
            <a:r>
              <a:rPr lang="ru-RU" sz="2000" i="1" dirty="0"/>
              <a:t>'</a:t>
            </a:r>
            <a:r>
              <a:rPr lang="ru-RU" sz="2000" dirty="0"/>
              <a:t>. Если же угол в 1' укладывается с остатком, меньшим этого угла, то угол в 1' делят на 60 равных частей. Величину одной такой части называют одной секундой и обозначают 1''. Затем в остатке последовательно откладывают угол, равный одной секунде и т. д.</a:t>
            </a:r>
          </a:p>
          <a:p>
            <a:pPr algn="just"/>
            <a:r>
              <a:rPr lang="ru-RU" sz="2000" dirty="0">
                <a:solidFill>
                  <a:srgbClr val="FF3300"/>
                </a:solidFill>
              </a:rPr>
              <a:t>	Г</a:t>
            </a:r>
            <a:r>
              <a:rPr lang="ru-RU" sz="2000" dirty="0">
                <a:solidFill>
                  <a:srgbClr val="FF3300"/>
                </a:solidFill>
                <a:cs typeface="Times New Roman" charset="0"/>
              </a:rPr>
              <a:t>радусная величина угла</a:t>
            </a:r>
            <a:r>
              <a:rPr lang="ru-RU" sz="20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000" dirty="0">
                <a:cs typeface="Times New Roman" charset="0"/>
              </a:rPr>
              <a:t>показывает, сколько раз угол в один градус и его части укладываются в этом угле.</a:t>
            </a:r>
            <a:endParaRPr lang="ru-RU" sz="2000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948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48" y="3429000"/>
            <a:ext cx="2973127" cy="22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0" y="2127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Для измерения величин углов применяют различные инструменты, простейшим из которых является известный вам транспортир. 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0" y="18864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Для градусной величины угла выполняются следующие свойства.</a:t>
            </a:r>
          </a:p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Свойство 1.</a:t>
            </a:r>
            <a:r>
              <a:rPr lang="ru-RU" dirty="0"/>
              <a:t> Градусные величины равных углов равны.</a:t>
            </a:r>
          </a:p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Свойство 2.</a:t>
            </a:r>
            <a:r>
              <a:rPr lang="ru-RU" b="1" dirty="0"/>
              <a:t> </a:t>
            </a:r>
            <a:r>
              <a:rPr lang="ru-RU" dirty="0"/>
              <a:t>Градусная величина суммы углов равна сумме их градусных величин.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017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Градусное измерение углов было принято в вавилонской астрономии. Принятие за единицу измерения угла в один градус было связано с тем, что вавилонский год насчитывал 360 дней. Деление градуса на 60 минут, а минуты на 60 секунд было обусловлено шестидесятеричной вавилонской системой счисления.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К древнейшим инструментам для измерения углов относится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астролябия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Она использовалась для определения положения звёзд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smtClean="0"/>
              <a:t> 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геодезических измерений. Само слово «астролябия» образовано от греческих слов «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астрон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- звезда и «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лябе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- схватывание. 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настоящее время для измерения углов на местности используется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теодолит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200" dirty="0">
              <a:cs typeface="Times New Roman" charset="0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0BC660-7033-9F38-66B9-4D1817AEA4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3" y="3748303"/>
            <a:ext cx="2932629" cy="3008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740B6A-2F46-2EF3-B0EF-CF4C94418A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3749" y="3641143"/>
            <a:ext cx="1980813" cy="311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38704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024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/>
              <a:t>Для изображения прямых, отрезков, лучей, углов и др. можно использовать свободно распространяемую компьютерную программу </a:t>
            </a:r>
            <a:r>
              <a:rPr lang="en-US" sz="2000" dirty="0"/>
              <a:t>GeoGebra</a:t>
            </a:r>
            <a:r>
              <a:rPr lang="ru-RU" sz="2000" dirty="0"/>
              <a:t>. Рабочее окно этой программы имеет вид, показанный на рисунке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0FC8DF-B12C-B336-3A18-F1EB700451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38210"/>
            <a:ext cx="4968552" cy="3725741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423C93D8-FBB4-2C46-E0A1-BEE640C81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57452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000" dirty="0"/>
              <a:t>В верхней части рабочего окна имеется панель инструментов </a:t>
            </a:r>
            <a:r>
              <a:rPr lang="ru-RU" sz="2000" dirty="0" smtClean="0"/>
              <a:t>— </a:t>
            </a:r>
            <a:r>
              <a:rPr lang="ru-RU" sz="2000" dirty="0"/>
              <a:t>строка </a:t>
            </a:r>
            <a:r>
              <a:rPr lang="ru-RU" sz="2000" dirty="0" smtClean="0"/>
              <a:t>с окошками </a:t>
            </a:r>
            <a:r>
              <a:rPr lang="ru-RU" sz="2000" dirty="0"/>
              <a:t>с изображением инструментов. </a:t>
            </a:r>
          </a:p>
          <a:p>
            <a:pPr algn="just"/>
            <a:r>
              <a:rPr lang="ru-RU" sz="2000" dirty="0"/>
              <a:t>	Если нажать левой кнопкой мыши на одно из этих окошек, то появятся дополнительные окошки с инструментами, которые позволяют изображать различные геометрические фигуры, проводить дополнительные построения, измерять геометрические величины</a:t>
            </a:r>
            <a:r>
              <a:rPr lang="en-US" sz="2000" dirty="0"/>
              <a:t>.</a:t>
            </a:r>
            <a:r>
              <a:rPr lang="ru-RU" sz="2000" dirty="0"/>
              <a:t>	</a:t>
            </a:r>
            <a:endParaRPr lang="ru-RU" sz="2000" dirty="0">
              <a:cs typeface="Times New Roman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242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>
            <a:extLst>
              <a:ext uri="{FF2B5EF4-FFF2-40B4-BE49-F238E27FC236}">
                <a16:creationId xmlns="" xmlns:a16="http://schemas.microsoft.com/office/drawing/2014/main" id="{2887D299-A649-EAE4-FD95-96EB49FF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62000"/>
            <a:ext cx="87849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1. Колесо имеет 12 спиц. Найдите величину угла (в градусах), который образуют две соседние спицы.</a:t>
            </a:r>
          </a:p>
        </p:txBody>
      </p:sp>
      <p:sp>
        <p:nvSpPr>
          <p:cNvPr id="202756" name="Text Box 4">
            <a:extLst>
              <a:ext uri="{FF2B5EF4-FFF2-40B4-BE49-F238E27FC236}">
                <a16:creationId xmlns="" xmlns:a16="http://schemas.microsoft.com/office/drawing/2014/main" id="{D1210380-FEE0-B385-FAD4-30A48A00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30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02757" name="Picture 5">
            <a:extLst>
              <a:ext uri="{FF2B5EF4-FFF2-40B4-BE49-F238E27FC236}">
                <a16:creationId xmlns="" xmlns:a16="http://schemas.microsoft.com/office/drawing/2014/main" id="{59C452CF-8B3A-9676-ED5D-5B8108AB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75656"/>
            <a:ext cx="27432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54E736BB-B7DA-8ECF-D28C-53A01D1FB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8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Text Box 3">
            <a:extLst>
              <a:ext uri="{FF2B5EF4-FFF2-40B4-BE49-F238E27FC236}">
                <a16:creationId xmlns="" xmlns:a16="http://schemas.microsoft.com/office/drawing/2014/main" id="{C6CBE3C0-BF86-C76E-73BE-5627C9DA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62000"/>
            <a:ext cx="83590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2. Колесо имеет </a:t>
            </a:r>
            <a:r>
              <a:rPr lang="en-US" altLang="ru-RU" sz="2800" dirty="0">
                <a:cs typeface="Times New Roman" panose="02020603050405020304" pitchFamily="18" charset="0"/>
              </a:rPr>
              <a:t>20</a:t>
            </a:r>
            <a:r>
              <a:rPr lang="ru-RU" altLang="ru-RU" sz="2800" dirty="0">
                <a:cs typeface="Times New Roman" panose="02020603050405020304" pitchFamily="18" charset="0"/>
              </a:rPr>
              <a:t> спиц. Найдите величину угла (в градусах), который образуют две соседние спицы.</a:t>
            </a:r>
          </a:p>
        </p:txBody>
      </p:sp>
      <p:sp>
        <p:nvSpPr>
          <p:cNvPr id="204804" name="Text Box 4">
            <a:extLst>
              <a:ext uri="{FF2B5EF4-FFF2-40B4-BE49-F238E27FC236}">
                <a16:creationId xmlns="" xmlns:a16="http://schemas.microsoft.com/office/drawing/2014/main" id="{B2FEF677-F2F1-5C78-42D5-E4E8E6B7C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en-US" altLang="ru-RU" sz="3600" dirty="0"/>
              <a:t>18</a:t>
            </a:r>
            <a:r>
              <a:rPr lang="ru-RU" altLang="ru-RU" sz="3600" baseline="30000" dirty="0"/>
              <a:t>о</a:t>
            </a:r>
            <a:r>
              <a:rPr lang="ru-RU" altLang="ru-RU" sz="3600" dirty="0"/>
              <a:t>.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04805" name="Picture 5">
            <a:extLst>
              <a:ext uri="{FF2B5EF4-FFF2-40B4-BE49-F238E27FC236}">
                <a16:creationId xmlns="" xmlns:a16="http://schemas.microsoft.com/office/drawing/2014/main" id="{870ADF52-1AB3-BB31-4CEB-DD555F0E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6289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Text Box 3">
            <a:extLst>
              <a:ext uri="{FF2B5EF4-FFF2-40B4-BE49-F238E27FC236}">
                <a16:creationId xmlns="" xmlns:a16="http://schemas.microsoft.com/office/drawing/2014/main" id="{BB289A44-F84C-C3EF-F5A6-CC9E4E46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3. Сколько спиц в колесе, если углы между соседними спицами равны 20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06852" name="Text Box 4">
            <a:extLst>
              <a:ext uri="{FF2B5EF4-FFF2-40B4-BE49-F238E27FC236}">
                <a16:creationId xmlns="" xmlns:a16="http://schemas.microsoft.com/office/drawing/2014/main" id="{0095FD6B-A188-246C-3429-D238777D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ru-RU" altLang="ru-RU" sz="3600" dirty="0"/>
              <a:t>18.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06853" name="Picture 5">
            <a:extLst>
              <a:ext uri="{FF2B5EF4-FFF2-40B4-BE49-F238E27FC236}">
                <a16:creationId xmlns="" xmlns:a16="http://schemas.microsoft.com/office/drawing/2014/main" id="{EFE16FDB-94D5-7860-F498-BAFB106C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819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Text Box 3">
            <a:extLst>
              <a:ext uri="{FF2B5EF4-FFF2-40B4-BE49-F238E27FC236}">
                <a16:creationId xmlns="" xmlns:a16="http://schemas.microsoft.com/office/drawing/2014/main" id="{5D102F43-A1CB-AB1C-79C1-2F643CCF3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4. Сколько зубцов имеет колесо зубчатой передачи, если </a:t>
            </a:r>
            <a:r>
              <a:rPr lang="ru-RU" altLang="ru-RU" sz="2800" dirty="0"/>
              <a:t>центральный угол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двумя соседними зубцами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этого колеса, рав</a:t>
            </a:r>
            <a:r>
              <a:rPr lang="ru-RU" altLang="ru-RU" sz="2800" dirty="0"/>
              <a:t>ен</a:t>
            </a:r>
            <a:r>
              <a:rPr lang="ru-RU" altLang="ru-RU" sz="2800" dirty="0">
                <a:cs typeface="Times New Roman" panose="02020603050405020304" pitchFamily="18" charset="0"/>
              </a:rPr>
              <a:t> 12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08900" name="Text Box 4">
            <a:extLst>
              <a:ext uri="{FF2B5EF4-FFF2-40B4-BE49-F238E27FC236}">
                <a16:creationId xmlns="" xmlns:a16="http://schemas.microsoft.com/office/drawing/2014/main" id="{9FCBF886-F065-9D7B-0CA4-52436161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30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08901" name="Picture 5">
            <a:extLst>
              <a:ext uri="{FF2B5EF4-FFF2-40B4-BE49-F238E27FC236}">
                <a16:creationId xmlns="" xmlns:a16="http://schemas.microsoft.com/office/drawing/2014/main" id="{57441339-FDBE-A378-9059-A6E2F5CA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238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Text Box 3">
            <a:extLst>
              <a:ext uri="{FF2B5EF4-FFF2-40B4-BE49-F238E27FC236}">
                <a16:creationId xmlns="" xmlns:a16="http://schemas.microsoft.com/office/drawing/2014/main" id="{A5BFD978-0B7D-D2C5-BE89-DB70E570B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5. Зубчатое</a:t>
            </a:r>
            <a:r>
              <a:rPr lang="ru-RU" altLang="ru-RU" sz="2800" dirty="0">
                <a:cs typeface="Times New Roman" panose="02020603050405020304" pitchFamily="18" charset="0"/>
              </a:rPr>
              <a:t> колесо </a:t>
            </a:r>
            <a:r>
              <a:rPr lang="ru-RU" altLang="ru-RU" sz="2800" dirty="0"/>
              <a:t>имеет 20 зубцов. Найдите центральный угол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двумя соседними зубцами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этого колеса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7572" name="Text Box 4">
            <a:extLst>
              <a:ext uri="{FF2B5EF4-FFF2-40B4-BE49-F238E27FC236}">
                <a16:creationId xmlns="" xmlns:a16="http://schemas.microsoft.com/office/drawing/2014/main" id="{144E6E0E-28CF-9EB7-7F79-239C7679D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18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37574" name="Picture 6">
            <a:extLst>
              <a:ext uri="{FF2B5EF4-FFF2-40B4-BE49-F238E27FC236}">
                <a16:creationId xmlns="" xmlns:a16="http://schemas.microsoft.com/office/drawing/2014/main" id="{411A968A-8DD7-A3DA-4733-D18AB2D1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820988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Text Box 3">
            <a:extLst>
              <a:ext uri="{FF2B5EF4-FFF2-40B4-BE49-F238E27FC236}">
                <a16:creationId xmlns="" xmlns:a16="http://schemas.microsoft.com/office/drawing/2014/main" id="{B0725494-4055-109B-7861-7E8A10E4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6. На сколько градусов повернётся минутная стрелка за 10 мин? </a:t>
            </a:r>
          </a:p>
        </p:txBody>
      </p:sp>
      <p:sp>
        <p:nvSpPr>
          <p:cNvPr id="210948" name="Text Box 4">
            <a:extLst>
              <a:ext uri="{FF2B5EF4-FFF2-40B4-BE49-F238E27FC236}">
                <a16:creationId xmlns="" xmlns:a16="http://schemas.microsoft.com/office/drawing/2014/main" id="{C5E6A6AC-F0AA-FBCE-DE21-80CA5DB0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6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10949" name="Picture 5">
            <a:extLst>
              <a:ext uri="{FF2B5EF4-FFF2-40B4-BE49-F238E27FC236}">
                <a16:creationId xmlns="" xmlns:a16="http://schemas.microsoft.com/office/drawing/2014/main" id="{7720C564-6137-4EBF-EB4C-F14EEF48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6289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0E6E7A-8119-0366-AA44-DB3C59B8AED8}"/>
              </a:ext>
            </a:extLst>
          </p:cNvPr>
          <p:cNvSpPr txBox="1"/>
          <p:nvPr/>
        </p:nvSpPr>
        <p:spPr>
          <a:xfrm>
            <a:off x="0" y="44624"/>
            <a:ext cx="9144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Основной вопрос, который при этом возникает: будут ли эти учебники способствовать повышению качества школьного геометрического образования?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Сорокалетний опыт использования этих учебников не даёт однозначного ответа на этот вопрос, поскольку за это время качество геометрического образования школьников неуклонно снижалось. 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снижение уровня геометрического образования будет происходить и дальше, то это может дать повод для сокращение содержания обучения геометрии, ликвидацию систематического курса геометрии. 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Это, в свою очередь, скажется на всей системе естественно-научного образования, что может привести к необратимым последствиям.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4013822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="" xmlns:a16="http://schemas.microsoft.com/office/drawing/2014/main" id="{8F2E3425-D679-5EFC-28C3-F1ADFF78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7. На сколько градусов повернётся минутная стрелка за </a:t>
            </a:r>
            <a:r>
              <a:rPr lang="en-US" altLang="ru-RU" sz="2800" dirty="0">
                <a:cs typeface="Times New Roman" panose="02020603050405020304" pitchFamily="18" charset="0"/>
              </a:rPr>
              <a:t>20</a:t>
            </a:r>
            <a:r>
              <a:rPr lang="ru-RU" altLang="ru-RU" sz="2800" dirty="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="" xmlns:a16="http://schemas.microsoft.com/office/drawing/2014/main" id="{499349E6-8A52-4256-60B0-7B103A83B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12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15045" name="Picture 5">
            <a:extLst>
              <a:ext uri="{FF2B5EF4-FFF2-40B4-BE49-F238E27FC236}">
                <a16:creationId xmlns="" xmlns:a16="http://schemas.microsoft.com/office/drawing/2014/main" id="{F17A0A52-AEA6-999C-C673-CF89716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4003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Text Box 3">
            <a:extLst>
              <a:ext uri="{FF2B5EF4-FFF2-40B4-BE49-F238E27FC236}">
                <a16:creationId xmlns="" xmlns:a16="http://schemas.microsoft.com/office/drawing/2014/main" id="{500E72EE-61B0-069B-18AA-F9FBFED4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8. На сколько градусов повернётся минутная стрелка за </a:t>
            </a:r>
            <a:r>
              <a:rPr lang="en-US" altLang="ru-RU" sz="2800" dirty="0">
                <a:cs typeface="Times New Roman" panose="02020603050405020304" pitchFamily="18" charset="0"/>
              </a:rPr>
              <a:t>25</a:t>
            </a:r>
            <a:r>
              <a:rPr lang="ru-RU" altLang="ru-RU" sz="2800" dirty="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17092" name="Text Box 4">
            <a:extLst>
              <a:ext uri="{FF2B5EF4-FFF2-40B4-BE49-F238E27FC236}">
                <a16:creationId xmlns="" xmlns:a16="http://schemas.microsoft.com/office/drawing/2014/main" id="{9139CA95-5CC3-87D6-B646-8EB9864F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15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17093" name="Picture 5">
            <a:extLst>
              <a:ext uri="{FF2B5EF4-FFF2-40B4-BE49-F238E27FC236}">
                <a16:creationId xmlns="" xmlns:a16="http://schemas.microsoft.com/office/drawing/2014/main" id="{71EB8738-588D-EC1A-E41F-F1A0E451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6289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Text Box 3">
            <a:extLst>
              <a:ext uri="{FF2B5EF4-FFF2-40B4-BE49-F238E27FC236}">
                <a16:creationId xmlns="" xmlns:a16="http://schemas.microsoft.com/office/drawing/2014/main" id="{618544C7-16BA-9ED8-B758-489324CB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9. На сколько градусов повернётся минутная стрелка за </a:t>
            </a:r>
            <a:r>
              <a:rPr lang="en-US" altLang="ru-RU" sz="2800" dirty="0">
                <a:cs typeface="Times New Roman" panose="02020603050405020304" pitchFamily="18" charset="0"/>
              </a:rPr>
              <a:t>45</a:t>
            </a:r>
            <a:r>
              <a:rPr lang="ru-RU" altLang="ru-RU" sz="2800" dirty="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19140" name="Text Box 4">
            <a:extLst>
              <a:ext uri="{FF2B5EF4-FFF2-40B4-BE49-F238E27FC236}">
                <a16:creationId xmlns="" xmlns:a16="http://schemas.microsoft.com/office/drawing/2014/main" id="{FE5298C6-1B51-5441-2F3E-845E2361E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27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19141" name="Picture 5">
            <a:extLst>
              <a:ext uri="{FF2B5EF4-FFF2-40B4-BE49-F238E27FC236}">
                <a16:creationId xmlns="" xmlns:a16="http://schemas.microsoft.com/office/drawing/2014/main" id="{AC82A02E-D55B-6FE1-2AB8-686416243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Text Box 3">
            <a:extLst>
              <a:ext uri="{FF2B5EF4-FFF2-40B4-BE49-F238E27FC236}">
                <a16:creationId xmlns="" xmlns:a16="http://schemas.microsoft.com/office/drawing/2014/main" id="{C1501D54-CA4C-FDE2-DCE8-A9EF7F95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10. На сколько градусов повернётся минутная стрелка за </a:t>
            </a:r>
            <a:r>
              <a:rPr lang="en-US" altLang="ru-RU" sz="2800" dirty="0">
                <a:cs typeface="Times New Roman" panose="02020603050405020304" pitchFamily="18" charset="0"/>
              </a:rPr>
              <a:t>40</a:t>
            </a:r>
            <a:r>
              <a:rPr lang="ru-RU" altLang="ru-RU" sz="2800" dirty="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21188" name="Text Box 4">
            <a:extLst>
              <a:ext uri="{FF2B5EF4-FFF2-40B4-BE49-F238E27FC236}">
                <a16:creationId xmlns="" xmlns:a16="http://schemas.microsoft.com/office/drawing/2014/main" id="{FCBBDC74-FD8F-F4E4-1498-89EF2AF11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24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21189" name="Picture 5">
            <a:extLst>
              <a:ext uri="{FF2B5EF4-FFF2-40B4-BE49-F238E27FC236}">
                <a16:creationId xmlns="" xmlns:a16="http://schemas.microsoft.com/office/drawing/2014/main" id="{D982353F-1D0F-D4C9-9AA2-1AB073E2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7146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>
            <a:extLst>
              <a:ext uri="{FF2B5EF4-FFF2-40B4-BE49-F238E27FC236}">
                <a16:creationId xmlns="" xmlns:a16="http://schemas.microsoft.com/office/drawing/2014/main" id="{15BB6C42-CD28-85CB-DDDF-4F5D378A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11. На сколько градусов повернётся минутная стрелка за </a:t>
            </a:r>
            <a:r>
              <a:rPr lang="en-US" altLang="ru-RU" sz="2800" dirty="0">
                <a:cs typeface="Times New Roman" panose="02020603050405020304" pitchFamily="18" charset="0"/>
              </a:rPr>
              <a:t>50</a:t>
            </a:r>
            <a:r>
              <a:rPr lang="ru-RU" altLang="ru-RU" sz="2800" dirty="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23236" name="Text Box 4">
            <a:extLst>
              <a:ext uri="{FF2B5EF4-FFF2-40B4-BE49-F238E27FC236}">
                <a16:creationId xmlns="" xmlns:a16="http://schemas.microsoft.com/office/drawing/2014/main" id="{AFE0DEED-F94F-895B-BAD5-F7CC2D995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30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23237" name="Picture 5">
            <a:extLst>
              <a:ext uri="{FF2B5EF4-FFF2-40B4-BE49-F238E27FC236}">
                <a16:creationId xmlns="" xmlns:a16="http://schemas.microsoft.com/office/drawing/2014/main" id="{CC7535E5-A887-7ADB-8C0A-2E57218C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>
            <a:extLst>
              <a:ext uri="{FF2B5EF4-FFF2-40B4-BE49-F238E27FC236}">
                <a16:creationId xmlns="" xmlns:a16="http://schemas.microsoft.com/office/drawing/2014/main" id="{2D6E2922-BAAA-26AE-694D-FD7D97DD3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12. На сколько градусов повернётся часовая стрелка за 20 мин? </a:t>
            </a:r>
          </a:p>
        </p:txBody>
      </p:sp>
      <p:sp>
        <p:nvSpPr>
          <p:cNvPr id="225284" name="Text Box 4">
            <a:extLst>
              <a:ext uri="{FF2B5EF4-FFF2-40B4-BE49-F238E27FC236}">
                <a16:creationId xmlns="" xmlns:a16="http://schemas.microsoft.com/office/drawing/2014/main" id="{30381BA9-AC7D-6CD8-C04D-97843AD2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1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25285" name="Picture 5">
            <a:extLst>
              <a:ext uri="{FF2B5EF4-FFF2-40B4-BE49-F238E27FC236}">
                <a16:creationId xmlns="" xmlns:a16="http://schemas.microsoft.com/office/drawing/2014/main" id="{213CF2E9-0E93-3C1E-767C-80108AD8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Text Box 3">
            <a:extLst>
              <a:ext uri="{FF2B5EF4-FFF2-40B4-BE49-F238E27FC236}">
                <a16:creationId xmlns="" xmlns:a16="http://schemas.microsoft.com/office/drawing/2014/main" id="{AC44E966-E843-E709-7442-98275B46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13. На сколько градусов повернётся </a:t>
            </a:r>
            <a:r>
              <a:rPr lang="ru-RU" altLang="ru-RU" sz="2800" dirty="0"/>
              <a:t>минутная</a:t>
            </a:r>
            <a:r>
              <a:rPr lang="ru-RU" altLang="ru-RU" sz="2800" dirty="0">
                <a:cs typeface="Times New Roman" panose="02020603050405020304" pitchFamily="18" charset="0"/>
              </a:rPr>
              <a:t> стрелка за 20 </a:t>
            </a:r>
            <a:r>
              <a:rPr lang="ru-RU" altLang="ru-RU" sz="2800" dirty="0"/>
              <a:t>сек</a:t>
            </a:r>
            <a:r>
              <a:rPr lang="ru-RU" altLang="ru-RU" sz="2800" dirty="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39620" name="Text Box 4">
            <a:extLst>
              <a:ext uri="{FF2B5EF4-FFF2-40B4-BE49-F238E27FC236}">
                <a16:creationId xmlns="" xmlns:a16="http://schemas.microsoft.com/office/drawing/2014/main" id="{F9B63112-553A-6C0B-7744-8F225919A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</a:t>
            </a:r>
            <a:r>
              <a:rPr lang="ru-RU" altLang="ru-RU" sz="3600" dirty="0"/>
              <a:t> 2</a:t>
            </a:r>
            <a:r>
              <a:rPr lang="ru-RU" altLang="ru-RU" sz="3600" baseline="30000" dirty="0"/>
              <a:t>о</a:t>
            </a:r>
            <a:r>
              <a:rPr lang="en-US" altLang="ru-RU" sz="3600" dirty="0"/>
              <a:t>.</a:t>
            </a:r>
            <a:r>
              <a:rPr lang="ru-RU" altLang="ru-RU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39622" name="Picture 6">
            <a:extLst>
              <a:ext uri="{FF2B5EF4-FFF2-40B4-BE49-F238E27FC236}">
                <a16:creationId xmlns="" xmlns:a16="http://schemas.microsoft.com/office/drawing/2014/main" id="{E98E6342-D822-2142-BF72-0E604EBD8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6606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>
            <a:extLst>
              <a:ext uri="{FF2B5EF4-FFF2-40B4-BE49-F238E27FC236}">
                <a16:creationId xmlns="" xmlns:a16="http://schemas.microsoft.com/office/drawing/2014/main" id="{7ECFB6F1-616D-379D-792F-411D7CC7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14. Какой угол образуют часовая и минутная стрелки в 1 ч 30 мин</a:t>
            </a:r>
            <a:r>
              <a:rPr lang="ru-RU" altLang="ru-RU" sz="2800" dirty="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="" xmlns:a16="http://schemas.microsoft.com/office/drawing/2014/main" id="{7142EA9D-40AD-E869-62C5-D3243FE3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135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27335" name="Picture 7">
            <a:extLst>
              <a:ext uri="{FF2B5EF4-FFF2-40B4-BE49-F238E27FC236}">
                <a16:creationId xmlns="" xmlns:a16="http://schemas.microsoft.com/office/drawing/2014/main" id="{1C09E6AA-4DC0-714E-BC01-980929C0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265363"/>
            <a:ext cx="235108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Text Box 3">
            <a:extLst>
              <a:ext uri="{FF2B5EF4-FFF2-40B4-BE49-F238E27FC236}">
                <a16:creationId xmlns="" xmlns:a16="http://schemas.microsoft.com/office/drawing/2014/main" id="{D5EE0018-15AA-937C-46DA-47EB3DD9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/>
              <a:t>	</a:t>
            </a:r>
            <a:r>
              <a:rPr lang="ru-RU" altLang="ru-RU" sz="2800" dirty="0"/>
              <a:t>15*. Какой угол образуют часовая и минутная стрелки в 2 ч 20 мин</a:t>
            </a:r>
            <a:r>
              <a:rPr lang="ru-RU" altLang="ru-RU" sz="2800" dirty="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9380" name="Text Box 4">
            <a:extLst>
              <a:ext uri="{FF2B5EF4-FFF2-40B4-BE49-F238E27FC236}">
                <a16:creationId xmlns="" xmlns:a16="http://schemas.microsoft.com/office/drawing/2014/main" id="{F1FA4647-81AB-49E6-DF2C-571AE6F3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50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29382" name="Picture 6">
            <a:extLst>
              <a:ext uri="{FF2B5EF4-FFF2-40B4-BE49-F238E27FC236}">
                <a16:creationId xmlns="" xmlns:a16="http://schemas.microsoft.com/office/drawing/2014/main" id="{07B1F368-1569-2291-E528-77C180485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351088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68AA5413-5918-4CDE-8EAD-D7BF2840E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Ломаные и многоугольники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896C2EC-E2A2-42BD-0A36-20ADB93187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93834"/>
            <a:ext cx="6192688" cy="527597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271173DE-5D5D-AFCE-BBF1-8859B3F0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947"/>
            <a:ext cx="91440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ru-RU" altLang="ru-RU" sz="2000" kern="0" dirty="0">
                <a:solidFill>
                  <a:schemeClr val="tx1"/>
                </a:solidFill>
              </a:rPr>
              <a:t>	</a:t>
            </a:r>
            <a:r>
              <a:rPr lang="ru-RU" altLang="ru-RU" sz="2200" kern="0" dirty="0">
                <a:solidFill>
                  <a:schemeClr val="tx1"/>
                </a:solidFill>
              </a:rPr>
              <a:t>В учебнике Л.С. Атанасяна и др. определения ломаной </a:t>
            </a:r>
            <a:r>
              <a:rPr lang="ru-RU" altLang="ru-RU" sz="2200" kern="0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/>
              <a:t> </a:t>
            </a:r>
            <a:r>
              <a:rPr lang="ru-RU" altLang="ru-RU" sz="2200" kern="0" dirty="0" smtClean="0">
                <a:solidFill>
                  <a:schemeClr val="tx1"/>
                </a:solidFill>
              </a:rPr>
              <a:t>многоугольника </a:t>
            </a:r>
            <a:r>
              <a:rPr lang="ru-RU" altLang="ru-RU" sz="2200" kern="0" dirty="0">
                <a:solidFill>
                  <a:schemeClr val="tx1"/>
                </a:solidFill>
              </a:rPr>
              <a:t>используют громоздкие обозначения и являются слишком сложными и для воспроизведения учащимися.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B3969A9-9434-6D35-96C8-C763E7414E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712" y="1412776"/>
            <a:ext cx="2257740" cy="4963218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56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В нашем учебнике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определения основных понятий геометрии, опираются на аксиомы геометрии.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ru-RU" dirty="0"/>
              <a:t>	Идея аксиоматического построения геометрии, предложенная и реализованная Евклидом, состоит в том, что если мы не можем определить, что представляет собой исследуемый объект, то следует определить его свойства, выделить существенные признаки объекта и абстрагироваться от несущественных. Эти свойства называются </a:t>
            </a:r>
            <a:r>
              <a:rPr lang="ru-RU" b="1" i="1" dirty="0"/>
              <a:t>аксиомами</a:t>
            </a:r>
            <a:r>
              <a:rPr lang="ru-RU" dirty="0"/>
              <a:t>, что в переводе с </a:t>
            </a:r>
            <a:r>
              <a:rPr lang="ru-RU" dirty="0" smtClean="0"/>
              <a:t>греческого </a:t>
            </a:r>
            <a:r>
              <a:rPr lang="ru-RU" dirty="0"/>
              <a:t>языка означает </a:t>
            </a:r>
            <a:r>
              <a:rPr lang="ru-RU" dirty="0" smtClean="0"/>
              <a:t>«достойное </a:t>
            </a:r>
            <a:r>
              <a:rPr lang="ru-RU" dirty="0"/>
              <a:t>признания, не вызывающее </a:t>
            </a:r>
            <a:r>
              <a:rPr lang="ru-RU" dirty="0" smtClean="0"/>
              <a:t>сомнения».</a:t>
            </a:r>
            <a:endParaRPr lang="ru-RU" dirty="0"/>
          </a:p>
          <a:p>
            <a:pPr algn="just" eaLnBrk="1" hangingPunct="1"/>
            <a:r>
              <a:rPr lang="ru-RU" dirty="0"/>
              <a:t>	Например, фигуры шахматного слона могут быть сделаны </a:t>
            </a:r>
            <a:r>
              <a:rPr lang="ru-RU" dirty="0" smtClean="0"/>
              <a:t>из разных </a:t>
            </a:r>
            <a:r>
              <a:rPr lang="ru-RU" dirty="0"/>
              <a:t>материалов, иметь разную форму, быть непохожими </a:t>
            </a:r>
            <a:r>
              <a:rPr lang="ru-RU" dirty="0" smtClean="0"/>
              <a:t>на настоящих </a:t>
            </a:r>
            <a:r>
              <a:rPr lang="ru-RU" dirty="0"/>
              <a:t>слонов. Все эти признаки не являются для них существенными. Существенными являются правила (аксиомы), </a:t>
            </a:r>
            <a:r>
              <a:rPr lang="ru-RU" dirty="0" smtClean="0"/>
              <a:t>по которым </a:t>
            </a:r>
            <a:r>
              <a:rPr lang="ru-RU" dirty="0"/>
              <a:t>они могут передвигаться по шахматной доске.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2276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271173DE-5D5D-AFCE-BBF1-8859B3F0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ru-RU" altLang="ru-RU" sz="2400" kern="0" dirty="0">
                <a:solidFill>
                  <a:schemeClr val="tx1"/>
                </a:solidFill>
              </a:rPr>
              <a:t>	В учебнике А.Г. Мерзляка и др. понятие ломаной отсутствует. Многоугольник определяется следующим образом.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1C3ACA-A6A3-CE43-C650-93DC4DBB34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160906" cy="5760640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5660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68AA5413-5918-4CDE-8EAD-D7BF2840E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Наш учебник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="" xmlns:a16="http://schemas.microsoft.com/office/drawing/2014/main" id="{D9CEE839-03E4-4AF2-B5A5-4AD090AE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20360"/>
            <a:ext cx="91059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Фигура, образованная конечным набором отрезков, расположенных так, что конец первого является началом второго, конец второго – началом третьего и т. д., называется </a:t>
            </a:r>
            <a:r>
              <a:rPr lang="ru-RU" i="1" dirty="0">
                <a:solidFill>
                  <a:srgbClr val="FF0000"/>
                </a:solidFill>
              </a:rPr>
              <a:t>ломаной линией</a:t>
            </a:r>
            <a:r>
              <a:rPr lang="ru-RU" dirty="0"/>
              <a:t> или просто </a:t>
            </a:r>
            <a:r>
              <a:rPr lang="ru-RU" i="1" dirty="0">
                <a:solidFill>
                  <a:srgbClr val="FF0000"/>
                </a:solidFill>
              </a:rPr>
              <a:t>ломаной</a:t>
            </a:r>
            <a:r>
              <a:rPr lang="ru-RU" dirty="0"/>
              <a:t>. Отрезки называются </a:t>
            </a:r>
            <a:r>
              <a:rPr lang="ru-RU" i="1" dirty="0">
                <a:solidFill>
                  <a:srgbClr val="FF0000"/>
                </a:solidFill>
              </a:rPr>
              <a:t>сторонами ломаной</a:t>
            </a:r>
            <a:r>
              <a:rPr lang="ru-RU" dirty="0"/>
              <a:t>, а их концы – </a:t>
            </a:r>
            <a:r>
              <a:rPr lang="ru-RU" i="1" dirty="0">
                <a:solidFill>
                  <a:srgbClr val="FF0000"/>
                </a:solidFill>
              </a:rPr>
              <a:t>вершинами ломаной</a:t>
            </a:r>
            <a:r>
              <a:rPr lang="ru-RU" dirty="0"/>
              <a:t>. </a:t>
            </a:r>
            <a:endParaRPr lang="ru-RU" altLang="ru-RU" dirty="0"/>
          </a:p>
        </p:txBody>
      </p:sp>
      <p:sp>
        <p:nvSpPr>
          <p:cNvPr id="2095" name="Text Box 47">
            <a:extLst>
              <a:ext uri="{FF2B5EF4-FFF2-40B4-BE49-F238E27FC236}">
                <a16:creationId xmlns="" xmlns:a16="http://schemas.microsoft.com/office/drawing/2014/main" id="{CBD03A8B-DA60-46DF-978A-15CAC272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644741"/>
            <a:ext cx="9105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Ломаная обозначается последовательным указанием её вершин. Например, ломаная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A</a:t>
            </a:r>
            <a:r>
              <a:rPr lang="en-US" baseline="-25000" dirty="0"/>
              <a:t>5</a:t>
            </a:r>
            <a:r>
              <a:rPr lang="en-US" i="1" baseline="-25000" dirty="0"/>
              <a:t> </a:t>
            </a:r>
            <a:r>
              <a:rPr lang="en-US" i="1" dirty="0"/>
              <a:t>,</a:t>
            </a:r>
            <a:r>
              <a:rPr lang="en-US" i="1" baseline="-25000" dirty="0"/>
              <a:t> </a:t>
            </a:r>
            <a:r>
              <a:rPr lang="ru-RU" dirty="0"/>
              <a:t>ломаная </a:t>
            </a:r>
            <a:r>
              <a:rPr lang="ru-RU" i="1" dirty="0"/>
              <a:t>АВС</a:t>
            </a:r>
            <a:r>
              <a:rPr lang="en-US" i="1" dirty="0"/>
              <a:t>DEFG</a:t>
            </a:r>
            <a:r>
              <a:rPr lang="en-US" dirty="0"/>
              <a:t> </a:t>
            </a:r>
            <a:r>
              <a:rPr lang="ru-RU" dirty="0"/>
              <a:t>и т. д.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D3F32F-894F-CBA2-6ED1-A841685163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1838" y="2636912"/>
            <a:ext cx="4820323" cy="1848108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316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Text Box 49">
            <a:extLst>
              <a:ext uri="{FF2B5EF4-FFF2-40B4-BE49-F238E27FC236}">
                <a16:creationId xmlns="" xmlns:a16="http://schemas.microsoft.com/office/drawing/2014/main" id="{F4911917-5292-4305-AC59-A3429FAC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2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i="1" dirty="0"/>
              <a:t> </a:t>
            </a:r>
            <a:r>
              <a:rPr lang="ru-RU" dirty="0"/>
              <a:t>Ломаная называется </a:t>
            </a:r>
            <a:r>
              <a:rPr lang="ru-RU" i="1" dirty="0">
                <a:solidFill>
                  <a:srgbClr val="FF0000"/>
                </a:solidFill>
              </a:rPr>
              <a:t>простой</a:t>
            </a:r>
            <a:r>
              <a:rPr lang="ru-RU" dirty="0"/>
              <a:t>, если её соседние стороны имеют только общую вершину, а не соседние стороны не имеют общих точек.</a:t>
            </a:r>
            <a:endParaRPr lang="ru-RU" altLang="ru-RU" dirty="0"/>
          </a:p>
        </p:txBody>
      </p:sp>
      <p:sp>
        <p:nvSpPr>
          <p:cNvPr id="16" name="Text Box 51">
            <a:extLst>
              <a:ext uri="{FF2B5EF4-FFF2-40B4-BE49-F238E27FC236}">
                <a16:creationId xmlns="" xmlns:a16="http://schemas.microsoft.com/office/drawing/2014/main" id="{D3774357-643C-4560-A0C3-842836FF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10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i="1" dirty="0"/>
              <a:t> </a:t>
            </a:r>
            <a:r>
              <a:rPr lang="ru-RU" dirty="0"/>
              <a:t>Ломаная называется </a:t>
            </a:r>
            <a:r>
              <a:rPr lang="ru-RU" i="1" dirty="0">
                <a:solidFill>
                  <a:srgbClr val="FF0000"/>
                </a:solidFill>
              </a:rPr>
              <a:t>замкнутой</a:t>
            </a:r>
            <a:r>
              <a:rPr lang="ru-RU" dirty="0"/>
              <a:t>, если начало первого отрезка ломаной совпадает с концом последнего. 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C9EC51-AF25-73E8-73DB-073EFBC118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9692" y="1276137"/>
            <a:ext cx="5544616" cy="2381296"/>
          </a:xfrm>
          <a:prstGeom prst="rect">
            <a:avLst/>
          </a:prstGeom>
        </p:spPr>
      </p:pic>
      <p:sp>
        <p:nvSpPr>
          <p:cNvPr id="6" name="Text Box 47">
            <a:extLst>
              <a:ext uri="{FF2B5EF4-FFF2-40B4-BE49-F238E27FC236}">
                <a16:creationId xmlns="" xmlns:a16="http://schemas.microsoft.com/office/drawing/2014/main" id="{83F7AA4F-9AD9-F01B-EABE-46D7DF80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013176"/>
            <a:ext cx="910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Длиной ломаной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называется сумма длин её сторон.</a:t>
            </a:r>
            <a:endParaRPr lang="ru-RU" alt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3047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024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/>
              <a:t>Для изображения ломаных и многоугольников. можно использовать свободно распространяемую компьютерную программу </a:t>
            </a:r>
            <a:r>
              <a:rPr lang="en-US" sz="2000" dirty="0"/>
              <a:t>GeoGebra</a:t>
            </a:r>
            <a:r>
              <a:rPr lang="ru-RU" sz="2000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52FE85D-2B99-D59B-DD89-458AC772F2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7518738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3684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AE1FF106-676B-4E07-80BB-816EBC27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428925C9-4460-4E41-9E4D-40B8F66B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600" dirty="0"/>
              <a:t>	</a:t>
            </a:r>
            <a:r>
              <a:rPr lang="ru-RU" altLang="ru-RU" sz="2800" dirty="0"/>
              <a:t>Простая незамкнутая л</a:t>
            </a:r>
            <a:r>
              <a:rPr lang="ru-RU" altLang="ru-RU" sz="2800" dirty="0">
                <a:cs typeface="Times New Roman" panose="02020603050405020304" pitchFamily="18" charset="0"/>
              </a:rPr>
              <a:t>оманая имеет 10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вершин. Сколько у неё сторон?</a:t>
            </a:r>
            <a:r>
              <a:rPr lang="ru-RU" altLang="ru-RU" sz="2800" dirty="0"/>
              <a:t> 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="" xmlns:a16="http://schemas.microsoft.com/office/drawing/2014/main" id="{124EFA29-AAAC-447C-AC38-D92F438BD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9. 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EC3B18FE-7EA5-42DF-AB6B-AF0E49D55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="" xmlns:a16="http://schemas.microsoft.com/office/drawing/2014/main" id="{117BD843-A3AB-4DD9-AE31-4D69F482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600" dirty="0"/>
              <a:t>	</a:t>
            </a:r>
            <a:r>
              <a:rPr lang="ru-RU" altLang="ru-RU" sz="2800" dirty="0"/>
              <a:t>Простая з</a:t>
            </a:r>
            <a:r>
              <a:rPr lang="ru-RU" altLang="ru-RU" sz="2800" dirty="0">
                <a:cs typeface="Times New Roman" panose="02020603050405020304" pitchFamily="18" charset="0"/>
              </a:rPr>
              <a:t>амкнутая ломаная имеет 20 сторон. Сколько у неё вершин?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="" xmlns:a16="http://schemas.microsoft.com/office/drawing/2014/main" id="{6788D960-2923-495F-A41A-BB24680F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20. 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81BC35F8-3323-4D42-BD29-04DAA7D0D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="" xmlns:a16="http://schemas.microsoft.com/office/drawing/2014/main" id="{56287E4C-7EB8-4859-88B5-C5A42B53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600" dirty="0"/>
              <a:t>	</a:t>
            </a:r>
            <a:r>
              <a:rPr lang="ru-RU" altLang="ru-RU" sz="2800" dirty="0"/>
              <a:t>Укажите, какие фигуры, изображённые на</a:t>
            </a:r>
            <a:r>
              <a:rPr lang="ru-RU" sz="2800" dirty="0"/>
              <a:t> </a:t>
            </a:r>
            <a:r>
              <a:rPr lang="ru-RU" altLang="ru-RU" sz="2800" dirty="0"/>
              <a:t>рисунке, являются простыми ломаными.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="" xmlns:a16="http://schemas.microsoft.com/office/drawing/2014/main" id="{05D24BDF-AC4F-42F1-BF45-46185076B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1, 2, 3, 5, 7. 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="" xmlns:a16="http://schemas.microsoft.com/office/drawing/2014/main" id="{54E4CAD1-C767-4BC8-A028-B4F17C58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159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17C51376-D789-4EE5-8DB2-20632B7C2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="" xmlns:a16="http://schemas.microsoft.com/office/drawing/2014/main" id="{DFC88735-D0DF-4D1F-9D49-DE6711E2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Изобразите пятистороннюю ломаную, которая имеет: а) две точки самопересечения; б)</a:t>
            </a:r>
            <a:r>
              <a:rPr lang="ru-RU" sz="3200" dirty="0"/>
              <a:t> </a:t>
            </a:r>
            <a:r>
              <a:rPr lang="ru-RU" altLang="ru-RU" sz="3200" dirty="0"/>
              <a:t>три точки самопересечения; в) пять точек самопересечения.</a:t>
            </a:r>
          </a:p>
        </p:txBody>
      </p:sp>
      <p:grpSp>
        <p:nvGrpSpPr>
          <p:cNvPr id="94212" name="Group 4">
            <a:extLst>
              <a:ext uri="{FF2B5EF4-FFF2-40B4-BE49-F238E27FC236}">
                <a16:creationId xmlns="" xmlns:a16="http://schemas.microsoft.com/office/drawing/2014/main" id="{7A6821EC-88F7-457E-B535-6FDA74D56B7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24103"/>
            <a:ext cx="8743950" cy="3190875"/>
            <a:chOff x="192" y="1488"/>
            <a:chExt cx="5508" cy="2010"/>
          </a:xfrm>
        </p:grpSpPr>
        <p:sp>
          <p:nvSpPr>
            <p:cNvPr id="18437" name="Text Box 5">
              <a:extLst>
                <a:ext uri="{FF2B5EF4-FFF2-40B4-BE49-F238E27FC236}">
                  <a16:creationId xmlns="" xmlns:a16="http://schemas.microsoft.com/office/drawing/2014/main" id="{C4DB9972-3DD1-4420-A836-E6BB29BF1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68"/>
              <a:ext cx="22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/>
            </a:p>
          </p:txBody>
        </p:sp>
        <p:pic>
          <p:nvPicPr>
            <p:cNvPr id="18438" name="Picture 6">
              <a:extLst>
                <a:ext uri="{FF2B5EF4-FFF2-40B4-BE49-F238E27FC236}">
                  <a16:creationId xmlns="" xmlns:a16="http://schemas.microsoft.com/office/drawing/2014/main" id="{29C4268D-814C-464C-9556-C73D27176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88"/>
              <a:ext cx="5508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DB350467-5486-4A7C-9383-811104597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F509542F-4901-4131-9A22-D5CAA446E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Изобразите четырёхстороннюю ломаную, проходящую через все данные точки.</a:t>
            </a:r>
            <a:r>
              <a:rPr lang="ru-RU" altLang="ru-RU" sz="2800" dirty="0"/>
              <a:t> 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="" xmlns:a16="http://schemas.microsoft.com/office/drawing/2014/main" id="{25F21C6E-6B68-48BD-A91D-C2735445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06588"/>
            <a:ext cx="30876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357" name="Group 5">
            <a:extLst>
              <a:ext uri="{FF2B5EF4-FFF2-40B4-BE49-F238E27FC236}">
                <a16:creationId xmlns="" xmlns:a16="http://schemas.microsoft.com/office/drawing/2014/main" id="{B83BEEBD-62FB-4A0C-AD5C-4060C847727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5754688" cy="3343275"/>
            <a:chOff x="240" y="1200"/>
            <a:chExt cx="3625" cy="2106"/>
          </a:xfrm>
        </p:grpSpPr>
        <p:sp>
          <p:nvSpPr>
            <p:cNvPr id="19462" name="Text Box 6">
              <a:extLst>
                <a:ext uri="{FF2B5EF4-FFF2-40B4-BE49-F238E27FC236}">
                  <a16:creationId xmlns="" xmlns:a16="http://schemas.microsoft.com/office/drawing/2014/main" id="{B0A8B714-FA03-426E-A73C-68DDA2996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76"/>
              <a:ext cx="14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/>
            </a:p>
          </p:txBody>
        </p:sp>
        <p:pic>
          <p:nvPicPr>
            <p:cNvPr id="19463" name="Picture 7">
              <a:extLst>
                <a:ext uri="{FF2B5EF4-FFF2-40B4-BE49-F238E27FC236}">
                  <a16:creationId xmlns="" xmlns:a16="http://schemas.microsoft.com/office/drawing/2014/main" id="{14E95FED-233C-48F3-A010-9CE75FE5C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59F2F8D7-6DF0-422B-9307-A4CD42A6F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="" xmlns:a16="http://schemas.microsoft.com/office/drawing/2014/main" id="{C91ABA96-FA4E-45B6-8382-7BF7AB25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Изобразите </a:t>
            </a:r>
            <a:r>
              <a:rPr lang="ru-RU" altLang="ru-RU" sz="2800" dirty="0"/>
              <a:t>шести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стороннюю ломаную, проходящую через все данные точки.</a:t>
            </a:r>
            <a:r>
              <a:rPr lang="ru-RU" altLang="ru-RU" sz="2800" dirty="0"/>
              <a:t> 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="" xmlns:a16="http://schemas.microsoft.com/office/drawing/2014/main" id="{3CAC533E-B9A7-43D0-A502-5550BC79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38338"/>
            <a:ext cx="302418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05" name="Group 5">
            <a:extLst>
              <a:ext uri="{FF2B5EF4-FFF2-40B4-BE49-F238E27FC236}">
                <a16:creationId xmlns="" xmlns:a16="http://schemas.microsoft.com/office/drawing/2014/main" id="{AB6156C4-AC8B-4803-AB4D-90AC91DB211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38338"/>
            <a:ext cx="5713413" cy="3309938"/>
            <a:chOff x="240" y="1221"/>
            <a:chExt cx="3599" cy="2085"/>
          </a:xfrm>
        </p:grpSpPr>
        <p:sp>
          <p:nvSpPr>
            <p:cNvPr id="20486" name="Text Box 6">
              <a:extLst>
                <a:ext uri="{FF2B5EF4-FFF2-40B4-BE49-F238E27FC236}">
                  <a16:creationId xmlns="" xmlns:a16="http://schemas.microsoft.com/office/drawing/2014/main" id="{533D5D18-5E36-42C8-8BF2-4C62A6EE2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76"/>
              <a:ext cx="14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/>
            </a:p>
          </p:txBody>
        </p:sp>
        <p:pic>
          <p:nvPicPr>
            <p:cNvPr id="20487" name="Picture 7">
              <a:extLst>
                <a:ext uri="{FF2B5EF4-FFF2-40B4-BE49-F238E27FC236}">
                  <a16:creationId xmlns="" xmlns:a16="http://schemas.microsoft.com/office/drawing/2014/main" id="{2F215F99-FA95-43D3-A8C5-567145D56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" y="1221"/>
              <a:ext cx="1918" cy="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="" xmlns:a16="http://schemas.microsoft.com/office/drawing/2014/main" id="{D9F61CFB-22DE-C54E-BD88-1A0F11520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476250"/>
            <a:ext cx="91440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Каждая наука имеет свои определенные правила. В жизни также приходится иметь дело с теми или иными правилами. Например, различные игры </a:t>
            </a:r>
            <a:r>
              <a:rPr lang="ru-RU" dirty="0" smtClean="0"/>
              <a:t>основываются </a:t>
            </a:r>
            <a:r>
              <a:rPr lang="ru-RU" dirty="0"/>
              <a:t>на правилах. При работе с компьютером </a:t>
            </a:r>
            <a:r>
              <a:rPr lang="ru-RU" dirty="0" smtClean="0"/>
              <a:t>руководствуются </a:t>
            </a:r>
            <a:r>
              <a:rPr lang="ru-RU" dirty="0"/>
              <a:t>определенными правилами. Свод законов, регулирующих деятельность человека в той или иной области, также представляет собой набор правил.</a:t>
            </a:r>
          </a:p>
          <a:p>
            <a:pPr algn="just" eaLnBrk="1" hangingPunct="1"/>
            <a:r>
              <a:rPr lang="ru-RU" dirty="0"/>
              <a:t>	Аналогичным образом, аксиомы геометрии можно рассматривать как правила игры в гео­метрию. Используя аксиомы, путем логических рассуждений, выводятся (</a:t>
            </a:r>
            <a:r>
              <a:rPr lang="ru-RU" dirty="0" smtClean="0"/>
              <a:t>доказываются</a:t>
            </a:r>
            <a:r>
              <a:rPr lang="ru-RU" dirty="0"/>
              <a:t>) свойства геометрических фигур, называемые </a:t>
            </a:r>
            <a:r>
              <a:rPr lang="ru-RU" b="1" i="1" dirty="0"/>
              <a:t>теоремами</a:t>
            </a:r>
            <a:r>
              <a:rPr lang="ru-RU" dirty="0"/>
              <a:t>. Особую роль </a:t>
            </a:r>
            <a:r>
              <a:rPr lang="ru-RU" dirty="0" smtClean="0"/>
              <a:t>при этом </a:t>
            </a:r>
            <a:r>
              <a:rPr lang="ru-RU" dirty="0"/>
              <a:t>играют логические рассуждения – </a:t>
            </a:r>
            <a:r>
              <a:rPr lang="ru-RU" b="1" i="1" dirty="0"/>
              <a:t>доказательства</a:t>
            </a:r>
            <a:r>
              <a:rPr lang="ru-RU" dirty="0"/>
              <a:t>. Несмотря на то, что некоторые свойства геометрических фигур могут показаться вытекающими из рисунка, тем не менее, они нуждаются в доказательстве. Рисунок помогает найти доказательство, но не заменяет его.</a:t>
            </a:r>
          </a:p>
        </p:txBody>
      </p:sp>
    </p:spTree>
    <p:extLst>
      <p:ext uri="{BB962C8B-B14F-4D97-AF65-F5344CB8AC3E}">
        <p14:creationId xmlns="" xmlns:p14="http://schemas.microsoft.com/office/powerpoint/2010/main" val="10620852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1">
            <a:extLst>
              <a:ext uri="{FF2B5EF4-FFF2-40B4-BE49-F238E27FC236}">
                <a16:creationId xmlns="" xmlns:a16="http://schemas.microsoft.com/office/drawing/2014/main" id="{3E91E250-DC22-FF4B-CBF2-C3888582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" y="2771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dirty="0"/>
              <a:t>Всякая простая замкнутая ломаная разбивает плоскость на две области – внутреннюю и внешнюю так, что луч с вершиной во внутренней точке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ru-RU" dirty="0"/>
              <a:t>пересекает ломаную в нечётном числе точек, а луч с вершиной во внешней точке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ru-RU" dirty="0"/>
              <a:t> может пересекать ломаную только в чётном числе точек.</a:t>
            </a:r>
            <a:endParaRPr lang="ru-RU" altLang="ru-RU" dirty="0"/>
          </a:p>
        </p:txBody>
      </p:sp>
      <p:sp>
        <p:nvSpPr>
          <p:cNvPr id="4" name="Text Box 51">
            <a:extLst>
              <a:ext uri="{FF2B5EF4-FFF2-40B4-BE49-F238E27FC236}">
                <a16:creationId xmlns="" xmlns:a16="http://schemas.microsoft.com/office/drawing/2014/main" id="{23C4C8D4-BFE8-B4E4-97F2-D54E8F42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dirty="0"/>
              <a:t>Это утверждение носит название «теорема </a:t>
            </a:r>
            <a:r>
              <a:rPr lang="ru-RU" dirty="0" err="1"/>
              <a:t>Жордана</a:t>
            </a:r>
            <a:r>
              <a:rPr lang="ru-RU" dirty="0"/>
              <a:t>» по имени французского математика К. </a:t>
            </a:r>
            <a:r>
              <a:rPr lang="ru-RU" dirty="0" err="1"/>
              <a:t>Жордана</a:t>
            </a:r>
            <a:r>
              <a:rPr lang="ru-RU" dirty="0"/>
              <a:t> (1838-1922). Доказательство этого утверждения мы приводить не будем.</a:t>
            </a:r>
            <a:endParaRPr lang="ru-RU" alt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C15AB30-B709-A516-19C6-2CB0EF6D42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876" y="2160623"/>
            <a:ext cx="3286248" cy="2700438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6993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="" xmlns:a16="http://schemas.microsoft.com/office/drawing/2014/main" id="{846DE5D5-E33A-473A-AECD-8DEF796E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Проверьте, что линия, изображенная 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рисунке, является простой замкнутой ломаной. Выясните, как</a:t>
            </a:r>
            <a:r>
              <a:rPr lang="ru-RU" altLang="ru-RU" sz="3200" dirty="0"/>
              <a:t>ая</a:t>
            </a:r>
            <a:r>
              <a:rPr lang="ru-RU" altLang="ru-RU" sz="3200" dirty="0">
                <a:cs typeface="Times New Roman" panose="02020603050405020304" pitchFamily="18" charset="0"/>
              </a:rPr>
              <a:t> из данных точек леж</a:t>
            </a:r>
            <a:r>
              <a:rPr lang="ru-RU" altLang="ru-RU" sz="3200" dirty="0"/>
              <a:t>и</a:t>
            </a:r>
            <a:r>
              <a:rPr lang="ru-RU" altLang="ru-RU" sz="3200" dirty="0">
                <a:cs typeface="Times New Roman" panose="02020603050405020304" pitchFamily="18" charset="0"/>
              </a:rPr>
              <a:t>т</a:t>
            </a:r>
            <a:r>
              <a:rPr lang="ru-RU" altLang="ru-RU" sz="3200" dirty="0"/>
              <a:t>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внутри</a:t>
            </a:r>
            <a:r>
              <a:rPr lang="ru-RU" altLang="ru-RU" sz="3200" dirty="0"/>
              <a:t>; б)</a:t>
            </a:r>
            <a:r>
              <a:rPr lang="ru-RU" altLang="ru-RU" sz="3200" dirty="0">
                <a:cs typeface="Times New Roman" panose="02020603050405020304" pitchFamily="18" charset="0"/>
              </a:rPr>
              <a:t> вне этой ломаной.</a:t>
            </a:r>
            <a:r>
              <a:rPr lang="ru-RU" altLang="ru-RU" sz="3200" dirty="0"/>
              <a:t> 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="" xmlns:a16="http://schemas.microsoft.com/office/drawing/2014/main" id="{B699AEA3-3539-43EF-83AA-E43297FC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A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="" xmlns:a16="http://schemas.microsoft.com/office/drawing/2014/main" id="{0CC2F6B8-91BE-4294-B373-755590C6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B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25606" name="Picture 6">
            <a:extLst>
              <a:ext uri="{FF2B5EF4-FFF2-40B4-BE49-F238E27FC236}">
                <a16:creationId xmlns="" xmlns:a16="http://schemas.microsoft.com/office/drawing/2014/main" id="{E3E67310-B7E4-4301-9873-AD8C7335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13055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641C0E6A-369D-DC9E-F9CB-C16BCF956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  <p:bldP spid="98309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="" xmlns:a16="http://schemas.microsoft.com/office/drawing/2014/main" id="{AF6B4718-4DC3-4902-9707-7232700F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Проверьте, что линия, изображенная 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рисунке, является простой замкнутой ломаной. Выясните, какие из данных точек лежат</a:t>
            </a:r>
            <a:r>
              <a:rPr lang="ru-RU" altLang="ru-RU" sz="3200" dirty="0"/>
              <a:t>: а)</a:t>
            </a:r>
            <a:r>
              <a:rPr lang="ru-RU" altLang="ru-RU" sz="3200" dirty="0">
                <a:cs typeface="Times New Roman" panose="02020603050405020304" pitchFamily="18" charset="0"/>
              </a:rPr>
              <a:t> внутри</a:t>
            </a:r>
            <a:r>
              <a:rPr lang="ru-RU" altLang="ru-RU" sz="3200" dirty="0"/>
              <a:t>; б)</a:t>
            </a:r>
            <a:r>
              <a:rPr lang="ru-RU" altLang="ru-RU" sz="3200" dirty="0">
                <a:cs typeface="Times New Roman" panose="02020603050405020304" pitchFamily="18" charset="0"/>
              </a:rPr>
              <a:t> вне этой ломаной.</a:t>
            </a:r>
            <a:r>
              <a:rPr lang="ru-RU" altLang="ru-RU" sz="3200" dirty="0"/>
              <a:t> 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="" xmlns:a16="http://schemas.microsoft.com/office/drawing/2014/main" id="{A808060B-7FA9-455B-BF2B-637301A4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B</a:t>
            </a:r>
            <a:r>
              <a:rPr lang="en-US" altLang="ru-RU" sz="3200"/>
              <a:t>, </a:t>
            </a:r>
            <a:r>
              <a:rPr lang="en-US" altLang="ru-RU" sz="3200" i="1"/>
              <a:t>D</a:t>
            </a:r>
            <a:r>
              <a:rPr lang="ru-RU" altLang="ru-RU" sz="3200" i="1"/>
              <a:t> </a:t>
            </a:r>
            <a:r>
              <a:rPr lang="ru-RU" altLang="ru-RU" sz="3200"/>
              <a:t>и </a:t>
            </a:r>
            <a:r>
              <a:rPr lang="en-US" altLang="ru-RU" sz="3200" i="1"/>
              <a:t>F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pic>
        <p:nvPicPr>
          <p:cNvPr id="26629" name="Picture 8">
            <a:extLst>
              <a:ext uri="{FF2B5EF4-FFF2-40B4-BE49-F238E27FC236}">
                <a16:creationId xmlns="" xmlns:a16="http://schemas.microsoft.com/office/drawing/2014/main" id="{54976FF4-85D5-4989-81CF-87D823DB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4103"/>
            <a:ext cx="3656013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Text Box 9">
            <a:extLst>
              <a:ext uri="{FF2B5EF4-FFF2-40B4-BE49-F238E27FC236}">
                <a16:creationId xmlns="" xmlns:a16="http://schemas.microsoft.com/office/drawing/2014/main" id="{944AD443-D7D5-4E26-BA3D-9545E6181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A</a:t>
            </a:r>
            <a:r>
              <a:rPr lang="en-US" altLang="ru-RU" sz="3200"/>
              <a:t>, </a:t>
            </a:r>
            <a:r>
              <a:rPr lang="en-US" altLang="ru-RU" sz="3200" i="1"/>
              <a:t>C </a:t>
            </a:r>
            <a:r>
              <a:rPr lang="ru-RU" altLang="ru-RU" sz="3200"/>
              <a:t>и </a:t>
            </a:r>
            <a:r>
              <a:rPr lang="en-US" altLang="ru-RU" sz="3200" i="1"/>
              <a:t>E</a:t>
            </a:r>
            <a:r>
              <a:rPr lang="en-US" altLang="ru-RU" sz="3200"/>
              <a:t>.</a:t>
            </a:r>
            <a:endParaRPr lang="ru-RU" altLang="ru-RU" sz="320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CDE099D-C36F-1108-56A9-D1E2499CB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3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="" xmlns:a16="http://schemas.microsoft.com/office/drawing/2014/main" id="{B393DBC6-6B03-488F-B5FF-8010E994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Проверьте, что линия, изображенная 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рисунке, является простой замкнутой ломаной. Выясните, как</a:t>
            </a:r>
            <a:r>
              <a:rPr lang="ru-RU" altLang="ru-RU" sz="3200" dirty="0"/>
              <a:t>ие</a:t>
            </a:r>
            <a:r>
              <a:rPr lang="ru-RU" altLang="ru-RU" sz="3200" dirty="0">
                <a:cs typeface="Times New Roman" panose="02020603050405020304" pitchFamily="18" charset="0"/>
              </a:rPr>
              <a:t> из данных точек леж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т</a:t>
            </a:r>
            <a:r>
              <a:rPr lang="ru-RU" altLang="ru-RU" sz="3200" dirty="0"/>
              <a:t>: а)</a:t>
            </a:r>
            <a:r>
              <a:rPr lang="ru-RU" altLang="ru-RU" sz="3200" dirty="0">
                <a:cs typeface="Times New Roman" panose="02020603050405020304" pitchFamily="18" charset="0"/>
              </a:rPr>
              <a:t> внутр</a:t>
            </a:r>
            <a:r>
              <a:rPr lang="ru-RU" altLang="ru-RU" sz="3200" dirty="0"/>
              <a:t>енней области; б)</a:t>
            </a:r>
            <a:r>
              <a:rPr lang="ru-RU" altLang="ru-RU" sz="3200" dirty="0">
                <a:cs typeface="Times New Roman" panose="02020603050405020304" pitchFamily="18" charset="0"/>
              </a:rPr>
              <a:t> вне</a:t>
            </a:r>
            <a:r>
              <a:rPr lang="ru-RU" altLang="ru-RU" sz="3200" dirty="0"/>
              <a:t>шней области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="" xmlns:a16="http://schemas.microsoft.com/office/drawing/2014/main" id="{7F03B982-4671-442B-BB76-E8176C09A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B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sp>
        <p:nvSpPr>
          <p:cNvPr id="96261" name="Text Box 5">
            <a:extLst>
              <a:ext uri="{FF2B5EF4-FFF2-40B4-BE49-F238E27FC236}">
                <a16:creationId xmlns="" xmlns:a16="http://schemas.microsoft.com/office/drawing/2014/main" id="{EF878F01-6B22-4447-9A6B-7224B6D4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A</a:t>
            </a:r>
            <a:r>
              <a:rPr lang="en-US" altLang="ru-RU" sz="3200"/>
              <a:t>,</a:t>
            </a:r>
            <a:r>
              <a:rPr lang="en-US" altLang="ru-RU" sz="3200" i="1"/>
              <a:t> </a:t>
            </a:r>
            <a:r>
              <a:rPr lang="ru-RU" altLang="ru-RU" sz="3200" i="1"/>
              <a:t>С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27654" name="Picture 6">
            <a:extLst>
              <a:ext uri="{FF2B5EF4-FFF2-40B4-BE49-F238E27FC236}">
                <a16:creationId xmlns="" xmlns:a16="http://schemas.microsoft.com/office/drawing/2014/main" id="{0A266A1D-B79C-4C41-A696-8A7EC3B6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57" y="3051021"/>
            <a:ext cx="296068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03129AF-F208-0339-180E-4C6CC63D4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Text Box 14">
            <a:extLst>
              <a:ext uri="{FF2B5EF4-FFF2-40B4-BE49-F238E27FC236}">
                <a16:creationId xmlns="" xmlns:a16="http://schemas.microsoft.com/office/drawing/2014/main" id="{B79E5F87-E69D-42C7-9B45-32459037F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4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Многоугольником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называется фигура, образованная простой замкнутой ломаной и 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ограниченной ею внутренней областью.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="" xmlns:a16="http://schemas.microsoft.com/office/drawing/2014/main" id="{318B525C-C592-4FAE-BFDB-7BB60F7BB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9107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800" i="1" dirty="0"/>
              <a:t> </a:t>
            </a:r>
            <a:r>
              <a:rPr lang="ru-RU" altLang="ru-RU" sz="2800" dirty="0"/>
              <a:t>Вершины ломаной называются </a:t>
            </a:r>
            <a:r>
              <a:rPr lang="ru-RU" altLang="ru-RU" sz="2800" dirty="0">
                <a:solidFill>
                  <a:srgbClr val="FF3300"/>
                </a:solidFill>
              </a:rPr>
              <a:t>вершинами </a:t>
            </a:r>
            <a:r>
              <a:rPr lang="ru-RU" altLang="ru-RU" sz="2800" dirty="0"/>
              <a:t>многоугольника. Стороны ломаной называются </a:t>
            </a:r>
            <a:r>
              <a:rPr lang="ru-RU" altLang="ru-RU" sz="2800" dirty="0">
                <a:solidFill>
                  <a:srgbClr val="FF3300"/>
                </a:solidFill>
              </a:rPr>
              <a:t>сторонами </a:t>
            </a:r>
            <a:r>
              <a:rPr lang="ru-RU" altLang="ru-RU" sz="2800" dirty="0"/>
              <a:t>многоугольника. Углы, образованные соседними сторонами называются </a:t>
            </a:r>
            <a:r>
              <a:rPr lang="ru-RU" altLang="ru-RU" sz="2800" dirty="0">
                <a:solidFill>
                  <a:srgbClr val="FF3300"/>
                </a:solidFill>
              </a:rPr>
              <a:t>углами </a:t>
            </a:r>
            <a:r>
              <a:rPr lang="ru-RU" altLang="ru-RU" sz="2800" dirty="0"/>
              <a:t>многоугольника.</a:t>
            </a:r>
          </a:p>
        </p:txBody>
      </p:sp>
      <p:sp>
        <p:nvSpPr>
          <p:cNvPr id="14381" name="Text Box 45">
            <a:extLst>
              <a:ext uri="{FF2B5EF4-FFF2-40B4-BE49-F238E27FC236}">
                <a16:creationId xmlns="" xmlns:a16="http://schemas.microsoft.com/office/drawing/2014/main" id="{B69BB5E1-2999-44FD-B5B2-2A6D380F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176506"/>
            <a:ext cx="91183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800" i="1" dirty="0"/>
              <a:t> </a:t>
            </a:r>
            <a:r>
              <a:rPr lang="ru-RU" altLang="ru-RU" sz="2800" dirty="0"/>
              <a:t>Многоугольник обозначается последовательным указанием его вершин.</a:t>
            </a:r>
          </a:p>
        </p:txBody>
      </p:sp>
      <p:pic>
        <p:nvPicPr>
          <p:cNvPr id="2061" name="Picture 46">
            <a:extLst>
              <a:ext uri="{FF2B5EF4-FFF2-40B4-BE49-F238E27FC236}">
                <a16:creationId xmlns="" xmlns:a16="http://schemas.microsoft.com/office/drawing/2014/main" id="{D7E95394-B569-44BE-92BA-2F275F64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477214"/>
            <a:ext cx="79819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4244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62358C59-5F2F-45A4-AAA0-F17660565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="" xmlns:a16="http://schemas.microsoft.com/office/drawing/2014/main" id="{86B86B07-738A-4567-A122-8F8E0134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1. Какая имеется зависимость между числом вершин</a:t>
            </a:r>
            <a:r>
              <a:rPr lang="ru-RU" altLang="ru-RU" sz="3200" dirty="0"/>
              <a:t>, числом углов </a:t>
            </a:r>
            <a:r>
              <a:rPr lang="ru-RU" altLang="ru-RU" sz="3200" dirty="0">
                <a:cs typeface="Times New Roman" panose="02020603050405020304" pitchFamily="18" charset="0"/>
              </a:rPr>
              <a:t>и числом сторон</a:t>
            </a:r>
            <a:r>
              <a:rPr lang="ru-RU" altLang="ru-RU" sz="3200" b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многоугольника?</a:t>
            </a:r>
            <a:r>
              <a:rPr lang="ru-RU" altLang="ru-RU" sz="3200" dirty="0"/>
              <a:t>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="" xmlns:a16="http://schemas.microsoft.com/office/drawing/2014/main" id="{95958751-B087-4919-A4D2-B1265428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33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/>
              <a:t>Число вершин равно числу углов и равно числу сторон.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="" xmlns:a16="http://schemas.microsoft.com/office/drawing/2014/main" id="{FC5781A0-614A-44A8-A188-1D6633918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 2. На клетчатой бумаге изобразите какой-нибудь четырёхугольник, вершинами которого являются точки </a:t>
            </a:r>
            <a:r>
              <a:rPr lang="ru-RU" altLang="ru-RU" sz="3200" i="1" dirty="0"/>
              <a:t>A</a:t>
            </a:r>
            <a:r>
              <a:rPr lang="ru-RU" altLang="ru-RU" sz="3200" dirty="0"/>
              <a:t>,</a:t>
            </a:r>
            <a:r>
              <a:rPr lang="ru-RU" altLang="ru-RU" sz="3200" i="1" dirty="0"/>
              <a:t> B</a:t>
            </a:r>
            <a:r>
              <a:rPr lang="ru-RU" altLang="ru-RU" sz="3200" dirty="0"/>
              <a:t>,</a:t>
            </a:r>
            <a:r>
              <a:rPr lang="ru-RU" altLang="ru-RU" sz="3200" i="1" dirty="0"/>
              <a:t> C </a:t>
            </a:r>
            <a:r>
              <a:rPr lang="ru-RU" altLang="ru-RU" sz="3200" dirty="0"/>
              <a:t>и </a:t>
            </a:r>
            <a:r>
              <a:rPr lang="ru-RU" altLang="ru-RU" sz="3200" i="1" dirty="0"/>
              <a:t>D</a:t>
            </a:r>
            <a:r>
              <a:rPr lang="ru-RU" altLang="ru-RU" sz="3200" dirty="0"/>
              <a:t>. Сколько таких </a:t>
            </a:r>
            <a:r>
              <a:rPr lang="ru-RU" altLang="ru-RU" sz="3200" dirty="0" err="1"/>
              <a:t>четырехугольников</a:t>
            </a:r>
            <a:r>
              <a:rPr lang="ru-RU" altLang="ru-RU" sz="3200" dirty="0"/>
              <a:t>?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16740" name="Text Box 4">
            <a:extLst>
              <a:ext uri="{FF2B5EF4-FFF2-40B4-BE49-F238E27FC236}">
                <a16:creationId xmlns="" xmlns:a16="http://schemas.microsoft.com/office/drawing/2014/main" id="{D353F309-BB1E-4DAE-953D-E7A8FFF4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608638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en-US" altLang="ru-RU" sz="3200"/>
              <a:t> </a:t>
            </a:r>
            <a:r>
              <a:rPr lang="ru-RU" altLang="ru-RU" sz="3200"/>
              <a:t>3.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="" xmlns:a16="http://schemas.microsoft.com/office/drawing/2014/main" id="{8ABAB0B3-FE97-4C2D-B269-1A628B97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747963"/>
            <a:ext cx="3486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" name="Picture 3">
            <a:extLst>
              <a:ext uri="{FF2B5EF4-FFF2-40B4-BE49-F238E27FC236}">
                <a16:creationId xmlns="" xmlns:a16="http://schemas.microsoft.com/office/drawing/2014/main" id="{3B828CAC-8665-4034-91E6-464DA11C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747963"/>
            <a:ext cx="3486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27A6F7EB-9813-4CEF-B13B-A83267FF5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77410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4. </a:t>
            </a:r>
            <a:r>
              <a:rPr lang="ru-RU" altLang="ru-RU" sz="3200" dirty="0" smtClean="0"/>
              <a:t>Сколько диагоналей имеет:</a:t>
            </a:r>
            <a:endParaRPr lang="ru-RU" altLang="ru-RU" sz="3200" dirty="0"/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27932055-8231-4591-B366-DA25CC37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а) </a:t>
            </a:r>
            <a:r>
              <a:rPr lang="ru-RU" altLang="ru-RU" sz="3200" dirty="0" smtClean="0"/>
              <a:t>треугольник?</a:t>
            </a:r>
            <a:endParaRPr lang="ru-RU" altLang="ru-RU" sz="3200" dirty="0"/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E26A1646-2617-475B-A794-1261238A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95600"/>
            <a:ext cx="3992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б) </a:t>
            </a:r>
            <a:r>
              <a:rPr lang="ru-RU" altLang="ru-RU" sz="3200" dirty="0" smtClean="0"/>
              <a:t>четырехугольник?</a:t>
            </a:r>
            <a:endParaRPr lang="ru-RU" altLang="ru-RU" sz="3200" dirty="0"/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90EE6E38-ED5E-48F1-9634-069C6CCD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в</a:t>
            </a:r>
            <a:r>
              <a:rPr lang="ru-RU" altLang="ru-RU" sz="3200" dirty="0" smtClean="0"/>
              <a:t>) пятиугольник?</a:t>
            </a:r>
            <a:endParaRPr lang="ru-RU" altLang="ru-RU" sz="3200" dirty="0"/>
          </a:p>
        </p:txBody>
      </p: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E26A1646-2617-475B-A794-1261238A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4581128"/>
            <a:ext cx="3992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 smtClean="0"/>
              <a:t>г) шестиугольник?</a:t>
            </a:r>
            <a:endParaRPr lang="ru-RU" altLang="ru-RU" sz="3200" dirty="0"/>
          </a:p>
        </p:txBody>
      </p:sp>
      <p:sp>
        <p:nvSpPr>
          <p:cNvPr id="10" name="Text Box 6">
            <a:extLst>
              <a:ext uri="{FF2B5EF4-FFF2-40B4-BE49-F238E27FC236}">
                <a16:creationId xmlns="" xmlns:a16="http://schemas.microsoft.com/office/drawing/2014/main" id="{E26A1646-2617-475B-A794-1261238A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5445224"/>
            <a:ext cx="3992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 err="1" smtClean="0"/>
              <a:t>д</a:t>
            </a:r>
            <a:r>
              <a:rPr lang="ru-RU" altLang="ru-RU" sz="3200" dirty="0" smtClean="0"/>
              <a:t>) </a:t>
            </a:r>
            <a:r>
              <a:rPr lang="en-US" altLang="ru-RU" sz="3200" dirty="0" smtClean="0"/>
              <a:t>n-</a:t>
            </a:r>
            <a:r>
              <a:rPr lang="ru-RU" altLang="ru-RU" sz="3200" dirty="0" smtClean="0"/>
              <a:t>угольник?</a:t>
            </a:r>
            <a:endParaRPr lang="ru-RU" altLang="ru-RU" sz="3200" dirty="0"/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2B29E396-3F20-4FBB-933A-9B8D7816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</a:rPr>
              <a:t>0;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="" xmlns:a16="http://schemas.microsoft.com/office/drawing/2014/main" id="{29F9D951-580F-4497-BB11-68669A87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</a:rPr>
              <a:t>2;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56EBB47B-6C04-4FFC-80A6-5D979EE7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</a:rPr>
              <a:t>5;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56EBB47B-6C04-4FFC-80A6-5D979EE7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4581128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</a:rPr>
              <a:t>9;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445224"/>
            <a:ext cx="1409700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27A6F7EB-9813-4CEF-B13B-A83267FF5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77410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4. Может ли многоугольник иметь ровно: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="" xmlns:a16="http://schemas.microsoft.com/office/drawing/2014/main" id="{27932055-8231-4591-B366-DA25CC37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а) 10 диагоналей?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="" xmlns:a16="http://schemas.microsoft.com/office/drawing/2014/main" id="{2B29E396-3F20-4FBB-933A-9B8D7816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нет;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="" xmlns:a16="http://schemas.microsoft.com/office/drawing/2014/main" id="{E26A1646-2617-475B-A794-1261238A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95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б) 20 диагоналей?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="" xmlns:a16="http://schemas.microsoft.com/office/drawing/2014/main" id="{29F9D951-580F-4497-BB11-68669A87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да;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="" xmlns:a16="http://schemas.microsoft.com/office/drawing/2014/main" id="{90EE6E38-ED5E-48F1-9634-069C6CCD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в)* 30 диагоналей?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="" xmlns:a16="http://schemas.microsoft.com/office/drawing/2014/main" id="{56EBB47B-6C04-4FFC-80A6-5D979EE7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нет.</a:t>
            </a: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">
            <a:extLst>
              <a:ext uri="{FF2B5EF4-FFF2-40B4-BE49-F238E27FC236}">
                <a16:creationId xmlns="" xmlns:a16="http://schemas.microsoft.com/office/drawing/2014/main" id="{8CE12C50-E7A2-4D26-B23C-4679C26A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/>
              <a:t>5. Существует ли многоугольник, число диагоналей которого равно числу его сторон?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="" xmlns:a16="http://schemas.microsoft.com/office/drawing/2014/main" id="{0F94A1B0-0C06-4FE0-B453-9B9D211B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Да, пятиугольник.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5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1770</Words>
  <Application>Microsoft Office PowerPoint</Application>
  <PresentationFormat>Экран (4:3)</PresentationFormat>
  <Paragraphs>585</Paragraphs>
  <Slides>105</Slides>
  <Notes>100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6" baseType="lpstr">
      <vt:lpstr>Оформление по умолчанию</vt:lpstr>
      <vt:lpstr>О новом УМК по геометрии  для 7—9 классов   Презентация к учебникам  И.М. Смирновой и В.А. Смирнова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Аналогичным образом отрезок и луч определяются в учебнике А.Г. Мерзляка и др.</vt:lpstr>
      <vt:lpstr>Слайд 19</vt:lpstr>
      <vt:lpstr>Слайд 20</vt:lpstr>
      <vt:lpstr>Слайд 21</vt:lpstr>
      <vt:lpstr>Слайд 22</vt:lpstr>
      <vt:lpstr>Слайд 23</vt:lpstr>
      <vt:lpstr>Упражнения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Длина отрезка</vt:lpstr>
      <vt:lpstr>Упражнения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Определение угла</vt:lpstr>
      <vt:lpstr>Слайд 44</vt:lpstr>
      <vt:lpstr>Слайд 45</vt:lpstr>
      <vt:lpstr>Слайд 46</vt:lpstr>
      <vt:lpstr>Слайд 47</vt:lpstr>
      <vt:lpstr>Слайд 48</vt:lpstr>
      <vt:lpstr>Слайд 49</vt:lpstr>
      <vt:lpstr>Равенство углов</vt:lpstr>
      <vt:lpstr>Слайд 51</vt:lpstr>
      <vt:lpstr>Слайд 52</vt:lpstr>
      <vt:lpstr>Слайд 53</vt:lpstr>
      <vt:lpstr>Упражнения</vt:lpstr>
      <vt:lpstr>Слайд 55</vt:lpstr>
      <vt:lpstr> 3. На клетчатой бумаге изобразите угол AOB и луч CD, как показано на рисунке. От луча CD отложите  угол DCE, равный углу AOB.</vt:lpstr>
      <vt:lpstr>Слайд 57</vt:lpstr>
      <vt:lpstr> 5. На клетчатой бумаге изобразите угол, равный разности углов ABC и DEF.</vt:lpstr>
      <vt:lpstr>Слайд 59</vt:lpstr>
      <vt:lpstr>Измерение величин углов</vt:lpstr>
      <vt:lpstr>Слайд 61</vt:lpstr>
      <vt:lpstr>Слайд 62</vt:lpstr>
      <vt:lpstr>Слайд 63</vt:lpstr>
      <vt:lpstr>Упражнения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Ломаные и многоугольники</vt:lpstr>
      <vt:lpstr>Слайд 80</vt:lpstr>
      <vt:lpstr>Наш учебник</vt:lpstr>
      <vt:lpstr>Слайд 82</vt:lpstr>
      <vt:lpstr>Слайд 83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Слайд 90</vt:lpstr>
      <vt:lpstr>Упражнение 1</vt:lpstr>
      <vt:lpstr>Упражнение 2</vt:lpstr>
      <vt:lpstr>Упражнение 3</vt:lpstr>
      <vt:lpstr>Слайд 94</vt:lpstr>
      <vt:lpstr>Упражнения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Lychkova.OK</cp:lastModifiedBy>
  <cp:revision>241</cp:revision>
  <dcterms:created xsi:type="dcterms:W3CDTF">2009-11-04T05:06:28Z</dcterms:created>
  <dcterms:modified xsi:type="dcterms:W3CDTF">2023-10-17T12:51:27Z</dcterms:modified>
</cp:coreProperties>
</file>