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1073" r:id="rId2"/>
    <p:sldId id="1220" r:id="rId3"/>
    <p:sldId id="1341" r:id="rId4"/>
    <p:sldId id="1133" r:id="rId5"/>
    <p:sldId id="447" r:id="rId6"/>
    <p:sldId id="1135" r:id="rId7"/>
    <p:sldId id="799" r:id="rId8"/>
    <p:sldId id="795" r:id="rId9"/>
    <p:sldId id="796" r:id="rId10"/>
    <p:sldId id="607" r:id="rId11"/>
    <p:sldId id="660" r:id="rId12"/>
    <p:sldId id="661" r:id="rId13"/>
    <p:sldId id="662" r:id="rId14"/>
    <p:sldId id="663" r:id="rId15"/>
    <p:sldId id="664" r:id="rId16"/>
    <p:sldId id="1332" r:id="rId17"/>
    <p:sldId id="665" r:id="rId18"/>
    <p:sldId id="681" r:id="rId19"/>
    <p:sldId id="1137" r:id="rId20"/>
    <p:sldId id="1138" r:id="rId21"/>
    <p:sldId id="1136" r:id="rId22"/>
    <p:sldId id="738" r:id="rId23"/>
    <p:sldId id="650" r:id="rId24"/>
    <p:sldId id="623" r:id="rId25"/>
    <p:sldId id="624" r:id="rId26"/>
    <p:sldId id="694" r:id="rId27"/>
    <p:sldId id="606" r:id="rId28"/>
    <p:sldId id="800" r:id="rId29"/>
    <p:sldId id="629" r:id="rId30"/>
    <p:sldId id="1333" r:id="rId31"/>
    <p:sldId id="673" r:id="rId32"/>
    <p:sldId id="630" r:id="rId33"/>
    <p:sldId id="674" r:id="rId34"/>
    <p:sldId id="489" r:id="rId35"/>
    <p:sldId id="488" r:id="rId36"/>
    <p:sldId id="615" r:id="rId37"/>
    <p:sldId id="625" r:id="rId38"/>
    <p:sldId id="810" r:id="rId39"/>
    <p:sldId id="627" r:id="rId40"/>
    <p:sldId id="667" r:id="rId41"/>
    <p:sldId id="669" r:id="rId42"/>
    <p:sldId id="668" r:id="rId43"/>
    <p:sldId id="633" r:id="rId44"/>
    <p:sldId id="678" r:id="rId45"/>
    <p:sldId id="1134" r:id="rId46"/>
    <p:sldId id="727" r:id="rId47"/>
    <p:sldId id="688" r:id="rId48"/>
    <p:sldId id="654" r:id="rId49"/>
    <p:sldId id="797" r:id="rId50"/>
    <p:sldId id="798" r:id="rId51"/>
    <p:sldId id="679" r:id="rId52"/>
    <p:sldId id="631" r:id="rId53"/>
    <p:sldId id="675" r:id="rId54"/>
    <p:sldId id="632" r:id="rId55"/>
    <p:sldId id="676" r:id="rId56"/>
    <p:sldId id="677" r:id="rId57"/>
    <p:sldId id="773" r:id="rId58"/>
    <p:sldId id="774" r:id="rId59"/>
    <p:sldId id="1141" r:id="rId60"/>
    <p:sldId id="718" r:id="rId61"/>
    <p:sldId id="523" r:id="rId62"/>
    <p:sldId id="803" r:id="rId63"/>
    <p:sldId id="723" r:id="rId64"/>
    <p:sldId id="728" r:id="rId65"/>
    <p:sldId id="737" r:id="rId66"/>
    <p:sldId id="730" r:id="rId67"/>
    <p:sldId id="729" r:id="rId68"/>
    <p:sldId id="752" r:id="rId69"/>
    <p:sldId id="733" r:id="rId70"/>
    <p:sldId id="734" r:id="rId71"/>
    <p:sldId id="736" r:id="rId72"/>
    <p:sldId id="775" r:id="rId73"/>
    <p:sldId id="778" r:id="rId74"/>
    <p:sldId id="804" r:id="rId75"/>
    <p:sldId id="785" r:id="rId76"/>
    <p:sldId id="786" r:id="rId77"/>
    <p:sldId id="788" r:id="rId78"/>
    <p:sldId id="811" r:id="rId79"/>
    <p:sldId id="1139" r:id="rId80"/>
    <p:sldId id="1140" r:id="rId81"/>
    <p:sldId id="776" r:id="rId82"/>
    <p:sldId id="807" r:id="rId83"/>
    <p:sldId id="808" r:id="rId84"/>
    <p:sldId id="777" r:id="rId85"/>
    <p:sldId id="805" r:id="rId86"/>
    <p:sldId id="779" r:id="rId87"/>
    <p:sldId id="780" r:id="rId88"/>
    <p:sldId id="781" r:id="rId89"/>
    <p:sldId id="812" r:id="rId90"/>
    <p:sldId id="783" r:id="rId91"/>
    <p:sldId id="793" r:id="rId92"/>
    <p:sldId id="794" r:id="rId9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5" autoAdjust="0"/>
    <p:restoredTop sz="90929"/>
  </p:normalViewPr>
  <p:slideViewPr>
    <p:cSldViewPr>
      <p:cViewPr varScale="1">
        <p:scale>
          <a:sx n="95" d="100"/>
          <a:sy n="95" d="100"/>
        </p:scale>
        <p:origin x="2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6110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B42446-72A1-4CBF-BC54-5BED195D8271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931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A79FF-4EBD-473D-B8B1-0EAAE13D5AB8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44939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82D1F7-E838-4FB9-88C9-53BFB1D4FABD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459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B28988-F4D5-48B2-91CD-A297CDC83A9E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08188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C8387-CEC6-49CB-92B8-0F13B6038505}" type="slidenum">
              <a:rPr lang="ru-RU" sz="1200"/>
              <a:pPr eaLnBrk="1" hangingPunct="1"/>
              <a:t>16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54844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C8387-CEC6-49CB-92B8-0F13B6038505}" type="slidenum">
              <a:rPr lang="ru-RU" sz="1200"/>
              <a:pPr eaLnBrk="1" hangingPunct="1"/>
              <a:t>17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0107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79328-75BD-4990-A882-DD65B0F69649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3059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4257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06631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7828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56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2227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A60EB4-05B7-4DDF-9261-40D847615AFB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69829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54956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622F3-86ED-4604-BEE9-918EFB65A170}" type="slidenum">
              <a:rPr lang="ru-RU" sz="1200" smtClean="0"/>
              <a:pPr eaLnBrk="1" hangingPunct="1"/>
              <a:t>27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875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622F3-86ED-4604-BEE9-918EFB65A170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95462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58693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92186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4779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819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295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33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33568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723FFA-A5D4-480D-A8E7-45D6EC7AB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1494F-8EA6-4AA8-9124-06B6705BE3A6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CA42FDF0-A731-4618-B877-91B81122D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B3BFE367-9D30-4F4B-987A-6E97BD2E3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53356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723FFA-A5D4-480D-A8E7-45D6EC7AB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1494F-8EA6-4AA8-9124-06B6705BE3A6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CA42FDF0-A731-4618-B877-91B81122D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B3BFE367-9D30-4F4B-987A-6E97BD2E3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8760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83493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34664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9329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9053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83508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1184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10446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938707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43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46395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44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112533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419273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737277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8E0032-D344-4B3A-A653-A92F1F843A69}" type="slidenum">
              <a:rPr lang="ru-RU" sz="1200" smtClean="0"/>
              <a:pPr eaLnBrk="1" hangingPunct="1"/>
              <a:t>47</a:t>
            </a:fld>
            <a:endParaRPr 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062395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18970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68845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199665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02892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382917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375286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26102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54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539959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55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76794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56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185253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57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316412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58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50911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59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45401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60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78200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047F1-CC22-4F2A-850B-8368686B645C}" type="slidenum">
              <a:rPr lang="ru-RU" sz="1200" smtClean="0"/>
              <a:pPr eaLnBrk="1" hangingPunct="1"/>
              <a:t>61</a:t>
            </a:fld>
            <a:endParaRPr lang="ru-RU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522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501491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63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64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65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66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67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68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134252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AF74C-5B97-4669-BA46-1A440AA035E8}" type="slidenum">
              <a:rPr lang="ru-RU"/>
              <a:pPr/>
              <a:t>69</a:t>
            </a:fld>
            <a:endParaRPr lang="ru-R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F4DD6-7ADA-418B-81D4-31D557E17369}" type="slidenum">
              <a:rPr lang="ru-RU"/>
              <a:pPr/>
              <a:t>70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950B2-2CA0-46A7-85CC-B0DDF1AE69CF}" type="slidenum">
              <a:rPr lang="ru-RU"/>
              <a:pPr/>
              <a:t>71</a:t>
            </a:fld>
            <a:endParaRPr lang="ru-RU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72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86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250472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FA0EF-5B10-4BC7-8B32-E311DCD53885}" type="slidenum">
              <a:rPr lang="ru-RU" sz="1200"/>
              <a:pPr eaLnBrk="1" hangingPunct="1"/>
              <a:t>73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113113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FA0EF-5B10-4BC7-8B32-E311DCD53885}" type="slidenum">
              <a:rPr lang="ru-RU" sz="1200"/>
              <a:pPr eaLnBrk="1" hangingPunct="1"/>
              <a:t>74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21518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75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94102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73919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035196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17085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79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482810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80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3487550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81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3302117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82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0188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2DFF70-0E66-4AB2-B6E1-656F6A1B1C69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73854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83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369097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84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9590168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85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293923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0756451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48907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0146343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89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209495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90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5423228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91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784390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92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75436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21D54B-D145-43D7-8DBA-3260C7B8688A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467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15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0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0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60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3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3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77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10.png"/><Relationship Id="rId4" Type="http://schemas.openxmlformats.org/officeDocument/2006/relationships/image" Target="../media/image9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300.png"/><Relationship Id="rId4" Type="http://schemas.openxmlformats.org/officeDocument/2006/relationships/image" Target="../media/image9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96.png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260.png"/><Relationship Id="rId4" Type="http://schemas.openxmlformats.org/officeDocument/2006/relationships/image" Target="../media/image11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12748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элементарной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DAB495-B772-D2CE-289A-86FAD900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774" y="4725144"/>
            <a:ext cx="1854802" cy="1334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708359" y="2744143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6"/>
                </a:solidFill>
              </a:rPr>
              <a:t>Подготовка к ОГЭ. Углы и отрезки, связанные с окружностью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7CA44-FF14-37C3-5631-01E015FF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80EB6-B06E-4432-9B99-5632EEFA915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799" y="533400"/>
            <a:ext cx="88391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1. Чему равен вписанный угол, опирающийся на диаметр окружности?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7632" y="1700808"/>
            <a:ext cx="8826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Чему равен </a:t>
            </a:r>
            <a:r>
              <a:rPr lang="ru-RU" dirty="0"/>
              <a:t>острый </a:t>
            </a:r>
            <a:r>
              <a:rPr lang="ru-RU" dirty="0">
                <a:cs typeface="Times New Roman" pitchFamily="18" charset="0"/>
              </a:rPr>
              <a:t>вписанный угол, опирающийся на </a:t>
            </a:r>
            <a:r>
              <a:rPr lang="ru-RU" dirty="0"/>
              <a:t>хорду, равную радиусу</a:t>
            </a:r>
            <a:r>
              <a:rPr lang="ru-RU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170981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3. Чему равен </a:t>
            </a:r>
            <a:r>
              <a:rPr lang="ru-RU" dirty="0"/>
              <a:t>тупой </a:t>
            </a:r>
            <a:r>
              <a:rPr lang="ru-RU" dirty="0">
                <a:cs typeface="Times New Roman" pitchFamily="18" charset="0"/>
              </a:rPr>
              <a:t>вписанный угол, опирающийся на </a:t>
            </a:r>
            <a:r>
              <a:rPr lang="ru-RU" dirty="0"/>
              <a:t>хорду, равную радиусу</a:t>
            </a:r>
            <a:r>
              <a:rPr lang="ru-RU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304800" y="4787163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4. Найдите вписанный угол, опирающийся на дугу, которая составляет </a:t>
            </a:r>
            <a:r>
              <a:rPr lang="en-US" dirty="0">
                <a:cs typeface="Times New Roman" pitchFamily="18" charset="0"/>
              </a:rPr>
              <a:t>20%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окружности.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304800" y="5641047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36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304800" y="4001978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150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04800" y="2517092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30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1" name="Text Box 1027"/>
          <p:cNvSpPr txBox="1">
            <a:spLocks noChangeArrowheads="1"/>
          </p:cNvSpPr>
          <p:nvPr/>
        </p:nvSpPr>
        <p:spPr bwMode="auto">
          <a:xfrm>
            <a:off x="304800" y="1253856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90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65B5F82-C9A0-EAC9-0187-2863F6CD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5.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08768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3C8164-7B40-2D4D-B5AD-9FBEF6FF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786408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6.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00808"/>
            <a:ext cx="3087688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445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135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C2E0D13-EDA8-072A-6FD6-9DE3E010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822027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7.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988840"/>
            <a:ext cx="308768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22,5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FDDE08-0327-E693-0EFD-0160CF7E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476672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8. Найдите величину угла </a:t>
            </a:r>
            <a:r>
              <a:rPr lang="en-US" sz="3200" i="1" dirty="0"/>
              <a:t>BAC</a:t>
            </a:r>
            <a:r>
              <a:rPr lang="en-US" sz="3200" dirty="0"/>
              <a:t>.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44824"/>
            <a:ext cx="30876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5172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67,5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FA702D6-85B4-58D3-759C-52B1753A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332656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9. Хорда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делит окружность на две части, градусные величины которых относятся как 5 : 7. Под какими углами видна эта хорда из точек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меньшей дуги окружности? </a:t>
            </a:r>
          </a:p>
        </p:txBody>
      </p:sp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04" y="2148538"/>
            <a:ext cx="3400991" cy="327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43003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105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54AC52-C7D0-DBE3-3E35-4D826A56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5496" y="179864"/>
            <a:ext cx="91085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10. Докажите, что если хорды </a:t>
            </a:r>
            <a:r>
              <a:rPr lang="en-US" sz="2800" i="1" dirty="0"/>
              <a:t>AB </a:t>
            </a:r>
            <a:r>
              <a:rPr lang="ru-RU" sz="2800" dirty="0"/>
              <a:t>и </a:t>
            </a:r>
            <a:r>
              <a:rPr lang="en-US" sz="2800" i="1" dirty="0"/>
              <a:t>CD </a:t>
            </a:r>
            <a:r>
              <a:rPr lang="ru-RU" sz="2800" dirty="0"/>
              <a:t>окружности параллельны, то дуги </a:t>
            </a:r>
            <a:r>
              <a:rPr lang="en-US" sz="2800" i="1" dirty="0"/>
              <a:t>AC</a:t>
            </a:r>
            <a:r>
              <a:rPr lang="ru-RU" sz="2800" dirty="0"/>
              <a:t> и </a:t>
            </a:r>
            <a:r>
              <a:rPr lang="en-US" sz="2800" i="1" dirty="0"/>
              <a:t>BD</a:t>
            </a:r>
            <a:r>
              <a:rPr lang="ru-RU" sz="2800" dirty="0"/>
              <a:t>, заключенные между этими хордами, равны.</a:t>
            </a:r>
          </a:p>
        </p:txBody>
      </p:sp>
      <p:graphicFrame>
        <p:nvGraphicFramePr>
          <p:cNvPr id="28676" name="Object 6"/>
          <p:cNvGraphicFramePr>
            <a:graphicFrameLocks noChangeAspect="1"/>
          </p:cNvGraphicFramePr>
          <p:nvPr/>
        </p:nvGraphicFramePr>
        <p:xfrm>
          <a:off x="3203848" y="2089855"/>
          <a:ext cx="25050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505425" imgH="2172003" progId="Paint.Picture">
                  <p:embed/>
                </p:oleObj>
              </mc:Choice>
              <mc:Fallback>
                <p:oleObj name="Точечный рисунок" r:id="rId3" imgW="2505425" imgH="2172003" progId="Paint.Picture">
                  <p:embed/>
                  <p:pic>
                    <p:nvPicPr>
                      <p:cNvPr id="286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089855"/>
                        <a:ext cx="2505075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E8A4F59-8028-F3C2-E493-5A0D3ED14100}"/>
              </a:ext>
            </a:extLst>
          </p:cNvPr>
          <p:cNvGrpSpPr/>
          <p:nvPr/>
        </p:nvGrpSpPr>
        <p:grpSpPr>
          <a:xfrm>
            <a:off x="0" y="2100263"/>
            <a:ext cx="9144000" cy="3948965"/>
            <a:chOff x="0" y="2100263"/>
            <a:chExt cx="9144000" cy="3948965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5AD82CF9-7944-B1F1-4699-FC9F4990B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18012"/>
              <a:ext cx="914400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dirty="0"/>
                <a:t>Проведем хорду </a:t>
              </a:r>
              <a:r>
                <a:rPr lang="en-US" i="1" dirty="0"/>
                <a:t>BC</a:t>
              </a:r>
              <a:r>
                <a:rPr lang="en-US" dirty="0">
                  <a:cs typeface="Times New Roman" pitchFamily="18" charset="0"/>
                </a:rPr>
                <a:t>.</a:t>
              </a:r>
              <a:r>
                <a:rPr lang="en-US" dirty="0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ru-RU" dirty="0"/>
                <a:t>Углы </a:t>
              </a:r>
              <a:r>
                <a:rPr lang="en-US" i="1" dirty="0"/>
                <a:t>ABC </a:t>
              </a:r>
              <a:r>
                <a:rPr lang="ru-RU" dirty="0"/>
                <a:t>и </a:t>
              </a:r>
              <a:r>
                <a:rPr lang="en-US" i="1" dirty="0"/>
                <a:t>DCB</a:t>
              </a:r>
              <a:r>
                <a:rPr lang="ru-RU" dirty="0"/>
                <a:t> равны, как накрест лежащие углы при параллельных прямых. Они опираются на дуги </a:t>
              </a:r>
              <a:r>
                <a:rPr lang="en-US" i="1" dirty="0"/>
                <a:t>AC </a:t>
              </a:r>
              <a:r>
                <a:rPr lang="ru-RU" dirty="0"/>
                <a:t>и </a:t>
              </a:r>
              <a:r>
                <a:rPr lang="en-US" i="1" dirty="0"/>
                <a:t>BD</a:t>
              </a:r>
              <a:r>
                <a:rPr lang="ru-RU" dirty="0"/>
                <a:t>. Так как вписанный угол измеряется половиной, на которую он опирается, то и дуги </a:t>
              </a:r>
              <a:r>
                <a:rPr lang="en-US" i="1" dirty="0"/>
                <a:t>AC </a:t>
              </a:r>
              <a:r>
                <a:rPr lang="ru-RU" dirty="0"/>
                <a:t>и </a:t>
              </a:r>
              <a:r>
                <a:rPr lang="en-US" i="1" dirty="0"/>
                <a:t>BD </a:t>
              </a:r>
              <a:r>
                <a:rPr lang="ru-RU" dirty="0"/>
                <a:t>равны. 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  <p:graphicFrame>
          <p:nvGraphicFramePr>
            <p:cNvPr id="4" name="Object 7">
              <a:extLst>
                <a:ext uri="{FF2B5EF4-FFF2-40B4-BE49-F238E27FC236}">
                  <a16:creationId xmlns:a16="http://schemas.microsoft.com/office/drawing/2014/main" id="{5810456F-4FA8-5115-91B3-CA891B88AE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03847" y="2100263"/>
            <a:ext cx="2505075" cy="217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Точечный рисунок" r:id="rId5" imgW="2505425" imgH="2172003" progId="PBrush">
                    <p:embed/>
                  </p:oleObj>
                </mc:Choice>
                <mc:Fallback>
                  <p:oleObj name="Точечный рисунок" r:id="rId5" imgW="2505425" imgH="2172003" progId="PBrush">
                    <p:embed/>
                    <p:pic>
                      <p:nvPicPr>
                        <p:cNvPr id="4" name="Object 7">
                          <a:extLst>
                            <a:ext uri="{FF2B5EF4-FFF2-40B4-BE49-F238E27FC236}">
                              <a16:creationId xmlns:a16="http://schemas.microsoft.com/office/drawing/2014/main" id="{5810456F-4FA8-5115-91B3-CA891B88AE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847" y="2100263"/>
                          <a:ext cx="2505075" cy="2171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3C6FD0-D63A-B7D1-D342-30CAD61C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5496" y="179864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11. Докажите, что если угол </a:t>
            </a:r>
            <a:r>
              <a:rPr lang="en-US" sz="2800" i="1" dirty="0"/>
              <a:t>ACB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, то точка </a:t>
            </a:r>
            <a:r>
              <a:rPr lang="en-US" sz="2800" i="1" dirty="0"/>
              <a:t>C </a:t>
            </a:r>
            <a:r>
              <a:rPr lang="ru-RU" sz="2800" dirty="0"/>
              <a:t>принадлежит окружности с диаметром </a:t>
            </a:r>
            <a:r>
              <a:rPr lang="en-US" sz="2800" i="1" dirty="0"/>
              <a:t>AB</a:t>
            </a:r>
            <a:r>
              <a:rPr lang="ru-RU" sz="2800" dirty="0"/>
              <a:t>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AD82CF9-7944-B1F1-4699-FC9F4990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801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Опишем окружность около треугольника </a:t>
            </a:r>
            <a:r>
              <a:rPr lang="en-US" i="1" dirty="0"/>
              <a:t>ABC</a:t>
            </a:r>
            <a:r>
              <a:rPr lang="ru-RU" dirty="0"/>
              <a:t>. Угол </a:t>
            </a:r>
            <a:r>
              <a:rPr lang="en-US" i="1" dirty="0"/>
              <a:t>ACB </a:t>
            </a:r>
            <a:r>
              <a:rPr lang="ru-RU" dirty="0"/>
              <a:t>будет вписанным, равным 90</a:t>
            </a:r>
            <a:r>
              <a:rPr lang="ru-RU" baseline="30000" dirty="0"/>
              <a:t>о</a:t>
            </a:r>
            <a:r>
              <a:rPr lang="ru-RU" dirty="0"/>
              <a:t>. Соответствующая дуга окружности равна 180</a:t>
            </a:r>
            <a:r>
              <a:rPr lang="ru-RU" baseline="30000" dirty="0"/>
              <a:t>о</a:t>
            </a:r>
            <a:r>
              <a:rPr lang="ru-RU" dirty="0"/>
              <a:t>. Следовательно, </a:t>
            </a:r>
            <a:r>
              <a:rPr lang="en-US" i="1" dirty="0"/>
              <a:t>AB </a:t>
            </a:r>
            <a:r>
              <a:rPr lang="ru-RU" dirty="0"/>
              <a:t>– диаметр этой окружности.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258CAE-BD58-144B-8489-E503DFF7F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30001"/>
            <a:ext cx="3007072" cy="265518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763E75-7A52-3DF4-86B4-E3FB6058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7F99609-C671-CDC1-38B8-7E4C6202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2. Найдите геометрическое место вершин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 прямоугольных треугольников </a:t>
            </a:r>
            <a:r>
              <a:rPr lang="ru-RU" sz="2800" i="1" dirty="0">
                <a:cs typeface="Times New Roman" pitchFamily="18" charset="0"/>
              </a:rPr>
              <a:t>АВС</a:t>
            </a:r>
            <a:r>
              <a:rPr lang="ru-RU" sz="2800" dirty="0">
                <a:cs typeface="Times New Roman" pitchFamily="18" charset="0"/>
              </a:rPr>
              <a:t> с данной гипотенузой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43B0919-0E8B-EB8B-EAF6-5545D586A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21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Ответ: </a:t>
            </a:r>
            <a:r>
              <a:rPr lang="ru-RU" sz="2800" dirty="0">
                <a:cs typeface="Times New Roman" pitchFamily="18" charset="0"/>
              </a:rPr>
              <a:t>Окружность с диаметром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>
                <a:cs typeface="Times New Roman" pitchFamily="18" charset="0"/>
              </a:rPr>
              <a:t>, без </a:t>
            </a:r>
            <a:r>
              <a:rPr lang="ru-RU" sz="2800" dirty="0">
                <a:cs typeface="Times New Roman" pitchFamily="18" charset="0"/>
              </a:rPr>
              <a:t>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9DC3186-7AAC-794E-727C-31A8E93B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47" y="2878483"/>
            <a:ext cx="3129905" cy="11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F6C21F-444B-61D6-E2D4-A67735246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420" y="1772919"/>
            <a:ext cx="3306764" cy="3317786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CD30C-D921-5952-1C0B-98091B8F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ru-RU" sz="2800" dirty="0"/>
              <a:t>13. Докажите, что медиана</a:t>
            </a:r>
            <a:r>
              <a:rPr lang="en-US" sz="2800" dirty="0"/>
              <a:t> </a:t>
            </a:r>
            <a:r>
              <a:rPr lang="en-US" sz="2800" i="1" dirty="0"/>
              <a:t>CD</a:t>
            </a:r>
            <a:r>
              <a:rPr lang="ru-RU" sz="2800" dirty="0"/>
              <a:t> прямоугольного треугольника </a:t>
            </a:r>
            <a:r>
              <a:rPr lang="en-US" sz="2800" i="1" dirty="0"/>
              <a:t>ABC</a:t>
            </a:r>
            <a:r>
              <a:rPr lang="ru-RU" sz="2800" dirty="0"/>
              <a:t>, проведённая к гипотенузе</a:t>
            </a:r>
            <a:r>
              <a:rPr lang="en-US" sz="2800" dirty="0"/>
              <a:t> </a:t>
            </a:r>
            <a:r>
              <a:rPr lang="en-US" sz="2800" i="1" dirty="0"/>
              <a:t>AB</a:t>
            </a:r>
            <a:r>
              <a:rPr lang="ru-RU" sz="2800" dirty="0"/>
              <a:t>, равна половине этой гипотенузы.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073885-5C9E-D8B4-02A9-E715DD10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04" y="1398067"/>
            <a:ext cx="3839111" cy="3277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E6C79C-41B6-888A-5D42-C3847C407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879" y="1384995"/>
            <a:ext cx="3673089" cy="3556173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57AD656-4D57-1580-5DED-F2B38C0A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5981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</a:t>
            </a:r>
            <a:r>
              <a:rPr lang="ru-RU" sz="2800" dirty="0"/>
              <a:t>. Опишем окружность около треугольника </a:t>
            </a:r>
            <a:r>
              <a:rPr lang="en-US" sz="2800" i="1" dirty="0"/>
              <a:t>ABC</a:t>
            </a:r>
            <a:r>
              <a:rPr lang="ru-RU" sz="2800" dirty="0"/>
              <a:t>.</a:t>
            </a:r>
            <a:r>
              <a:rPr lang="en-US" sz="2800" dirty="0"/>
              <a:t> </a:t>
            </a:r>
            <a:r>
              <a:rPr lang="ru-RU" sz="2800" dirty="0"/>
              <a:t>Так как угол </a:t>
            </a:r>
            <a:r>
              <a:rPr lang="en-US" sz="2800" i="1" dirty="0"/>
              <a:t>C</a:t>
            </a:r>
            <a:r>
              <a:rPr lang="en-US" sz="2800" dirty="0"/>
              <a:t>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, то он опирается на диаметр </a:t>
            </a:r>
            <a:r>
              <a:rPr lang="en-US" sz="2800" i="1" dirty="0"/>
              <a:t>AB</a:t>
            </a:r>
            <a:r>
              <a:rPr lang="ru-RU" sz="2800" dirty="0"/>
              <a:t>. Следовательно, радиус </a:t>
            </a:r>
            <a:r>
              <a:rPr lang="en-US" sz="2800" i="1" dirty="0"/>
              <a:t>CD</a:t>
            </a:r>
            <a:r>
              <a:rPr lang="ru-RU" sz="2800" dirty="0"/>
              <a:t> является медианой.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452325-01AA-1FD4-6130-E540F7DB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E6E7A-8119-0366-AA44-DB3C59B8AED8}"/>
              </a:ext>
            </a:extLst>
          </p:cNvPr>
          <p:cNvSpPr txBox="1"/>
          <p:nvPr/>
        </p:nvSpPr>
        <p:spPr>
          <a:xfrm>
            <a:off x="0" y="116632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2023 году о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публикован федеральный перечень учебников, в котором предусмотрены единые учебники по геометрии.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Геометрия, 7-9-е классы. Атанасян Л.С., Бутузов В.Ф., Кадомцев С.Б. и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ругие. Издательство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Просвещение».</a:t>
            </a:r>
          </a:p>
          <a:p>
            <a:pPr indent="449580" algn="just">
              <a:spcAft>
                <a:spcPts val="0"/>
              </a:spcAft>
            </a:pP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Математика: геометрия, 10-11 классы. Атанасян Л.С., Бутузов В.Ф., Кадомцев С.Б. и другие. Издательство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Просвещение».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4AE77-647D-2F9C-78A6-B863075273D2}"/>
              </a:ext>
            </a:extLst>
          </p:cNvPr>
          <p:cNvSpPr txBox="1"/>
          <p:nvPr/>
        </p:nvSpPr>
        <p:spPr>
          <a:xfrm>
            <a:off x="0" y="2521967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Готовят ли эти учебники геометрии к ОГЭ и ЕГЭ?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472B-634A-AB3A-DA24-A5CCADD36F7E}"/>
              </a:ext>
            </a:extLst>
          </p:cNvPr>
          <p:cNvSpPr txBox="1"/>
          <p:nvPr/>
        </p:nvSpPr>
        <p:spPr>
          <a:xfrm>
            <a:off x="0" y="2967335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Ответ: нет. Они были написаны более 40 лет назад и не были предназначены для подготовки к ОГЭ и ЕГЭ.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306CA-0F87-D5A1-5311-7E6A49F53D29}"/>
              </a:ext>
            </a:extLst>
          </p:cNvPr>
          <p:cNvSpPr txBox="1"/>
          <p:nvPr/>
        </p:nvSpPr>
        <p:spPr>
          <a:xfrm>
            <a:off x="0" y="3814629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Нужны ли учебники, если они не готовят к ОГЭ и ЕГЭ?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E1FEE-0B20-6FB3-BD34-DA5FB5B0D9DE}"/>
              </a:ext>
            </a:extLst>
          </p:cNvPr>
          <p:cNvSpPr txBox="1"/>
          <p:nvPr/>
        </p:nvSpPr>
        <p:spPr>
          <a:xfrm>
            <a:off x="0" y="427629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Ответ: да, нужны.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C846A-9C40-D499-25B1-1EB0328E66EB}"/>
              </a:ext>
            </a:extLst>
          </p:cNvPr>
          <p:cNvSpPr txBox="1"/>
          <p:nvPr/>
        </p:nvSpPr>
        <p:spPr>
          <a:xfrm>
            <a:off x="0" y="473991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Зачем нужны учебники, если они не готовят к ОГЭ и ЕГЭ?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87CB6-D8E1-597C-46EB-B0EE4AC88097}"/>
              </a:ext>
            </a:extLst>
          </p:cNvPr>
          <p:cNvSpPr txBox="1"/>
          <p:nvPr/>
        </p:nvSpPr>
        <p:spPr>
          <a:xfrm>
            <a:off x="0" y="521199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Ответ: математическое образование школьников не сводится к задачам ОГЭ и ЕГЭ.</a:t>
            </a:r>
          </a:p>
        </p:txBody>
      </p:sp>
    </p:spTree>
    <p:extLst>
      <p:ext uri="{BB962C8B-B14F-4D97-AF65-F5344CB8AC3E}">
        <p14:creationId xmlns:p14="http://schemas.microsoft.com/office/powerpoint/2010/main" val="40138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ru-RU" sz="2800" dirty="0"/>
              <a:t>14. Докажите, что если медиана</a:t>
            </a:r>
            <a:r>
              <a:rPr lang="en-US" sz="2800" dirty="0"/>
              <a:t> </a:t>
            </a:r>
            <a:r>
              <a:rPr lang="en-US" sz="2800" i="1" dirty="0"/>
              <a:t>CD</a:t>
            </a:r>
            <a:r>
              <a:rPr lang="ru-RU" sz="2800" dirty="0"/>
              <a:t> треугольника </a:t>
            </a:r>
            <a:r>
              <a:rPr lang="en-US" sz="2800" i="1" dirty="0"/>
              <a:t>ABC </a:t>
            </a:r>
            <a:r>
              <a:rPr lang="ru-RU" sz="2800" dirty="0"/>
              <a:t>равна половине стороны</a:t>
            </a:r>
            <a:r>
              <a:rPr lang="en-US" sz="2800" dirty="0"/>
              <a:t> </a:t>
            </a:r>
            <a:r>
              <a:rPr lang="en-US" sz="2800" i="1" dirty="0"/>
              <a:t>AB</a:t>
            </a:r>
            <a:r>
              <a:rPr lang="ru-RU" sz="2800" dirty="0"/>
              <a:t>, то угол </a:t>
            </a:r>
            <a:r>
              <a:rPr lang="en-US" sz="2800" i="1" dirty="0"/>
              <a:t>C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57AD656-4D57-1580-5DED-F2B38C0A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7152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</a:t>
            </a:r>
            <a:r>
              <a:rPr lang="ru-RU" sz="2800" dirty="0"/>
              <a:t>. Опишем окружность с центром </a:t>
            </a:r>
            <a:r>
              <a:rPr lang="en-US" sz="2800" i="1" dirty="0"/>
              <a:t>D </a:t>
            </a:r>
            <a:r>
              <a:rPr lang="ru-RU" sz="2800" dirty="0"/>
              <a:t>и радиусом </a:t>
            </a:r>
            <a:r>
              <a:rPr lang="en-US" sz="2800" i="1" dirty="0"/>
              <a:t>AD</a:t>
            </a:r>
            <a:r>
              <a:rPr lang="en-US" sz="2800" dirty="0"/>
              <a:t>. </a:t>
            </a:r>
            <a:r>
              <a:rPr lang="ru-RU" sz="2800" dirty="0"/>
              <a:t>Она будет описанной окружностью около треугольника </a:t>
            </a:r>
            <a:r>
              <a:rPr lang="en-US" sz="2800" i="1" dirty="0"/>
              <a:t>ABC</a:t>
            </a:r>
            <a:r>
              <a:rPr lang="en-US" sz="2800" dirty="0"/>
              <a:t>. </a:t>
            </a:r>
            <a:r>
              <a:rPr lang="ru-RU" sz="2800" dirty="0"/>
              <a:t>Угол </a:t>
            </a:r>
            <a:r>
              <a:rPr lang="en-US" sz="2800" i="1" dirty="0"/>
              <a:t>C </a:t>
            </a:r>
            <a:r>
              <a:rPr lang="ru-RU" sz="2800" dirty="0"/>
              <a:t>опирается на диаметр.</a:t>
            </a:r>
            <a:r>
              <a:rPr lang="en-US" sz="2800" i="1" dirty="0"/>
              <a:t> </a:t>
            </a:r>
            <a:r>
              <a:rPr lang="ru-RU" sz="2800" dirty="0"/>
              <a:t>Следовательно, он равен 90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C3E1B7-7BEF-4D86-AD00-E0E9D747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313" y="1392739"/>
            <a:ext cx="3753374" cy="3238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8E6453-7454-BFC1-48AE-3E2194ACD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944" y="1380206"/>
            <a:ext cx="3705743" cy="337763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A2BD785-CA49-7007-1FB9-73AD2861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877" y="-12289"/>
            <a:ext cx="90364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15.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расположена внутри окружности с центром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этой окружности найдите точку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для которой угол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наибольший. </a:t>
            </a:r>
            <a:endParaRPr lang="ru-RU" sz="2800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7D84886-EBD4-17C7-1C4E-5CD8CD546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1360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 </a:t>
            </a:r>
            <a:r>
              <a:rPr lang="ru-RU" dirty="0"/>
              <a:t>Для точки </a:t>
            </a:r>
            <a:r>
              <a:rPr lang="ru-RU" i="1" dirty="0"/>
              <a:t>B </a:t>
            </a:r>
            <a:r>
              <a:rPr lang="ru-RU" dirty="0"/>
              <a:t>окружности опустим перпендикуляр </a:t>
            </a:r>
            <a:r>
              <a:rPr lang="ru-RU" i="1" dirty="0"/>
              <a:t>OD </a:t>
            </a:r>
            <a:r>
              <a:rPr lang="ru-RU" dirty="0"/>
              <a:t>на прямую </a:t>
            </a:r>
            <a:r>
              <a:rPr lang="ru-RU" i="1" dirty="0"/>
              <a:t>AB</a:t>
            </a:r>
            <a:r>
              <a:rPr lang="ru-RU" dirty="0"/>
              <a:t>. В прямоугольном треугольнике </a:t>
            </a:r>
            <a:r>
              <a:rPr lang="ru-RU" i="1" dirty="0"/>
              <a:t>OBD </a:t>
            </a:r>
            <a:r>
              <a:rPr lang="ru-RU" dirty="0"/>
              <a:t>гипотенуза </a:t>
            </a:r>
            <a:r>
              <a:rPr lang="ru-RU" i="1" dirty="0"/>
              <a:t>OB </a:t>
            </a:r>
            <a:r>
              <a:rPr lang="ru-RU" dirty="0"/>
              <a:t>постоянна (равна радиусу), следовательно, угол </a:t>
            </a:r>
            <a:r>
              <a:rPr lang="ru-RU" i="1" dirty="0"/>
              <a:t>OBD </a:t>
            </a:r>
            <a:r>
              <a:rPr lang="ru-RU" dirty="0"/>
              <a:t>тем больше, чем больше катет </a:t>
            </a:r>
            <a:r>
              <a:rPr lang="ru-RU" i="1" dirty="0"/>
              <a:t>OD</a:t>
            </a:r>
            <a:r>
              <a:rPr lang="ru-RU" dirty="0"/>
              <a:t>.  Угол </a:t>
            </a:r>
            <a:r>
              <a:rPr lang="ru-RU" i="1" dirty="0"/>
              <a:t>OBA </a:t>
            </a:r>
            <a:r>
              <a:rPr lang="ru-RU" dirty="0"/>
              <a:t>будет наибольшим, когда угол </a:t>
            </a:r>
            <a:r>
              <a:rPr lang="ru-RU" i="1" dirty="0"/>
              <a:t>OAB </a:t>
            </a:r>
            <a:r>
              <a:rPr lang="ru-RU" dirty="0"/>
              <a:t>– прямой. Следовательно, искомой точкой является точка </a:t>
            </a:r>
            <a:r>
              <a:rPr lang="ru-RU" i="1" dirty="0"/>
              <a:t>C </a:t>
            </a:r>
            <a:r>
              <a:rPr lang="ru-RU" dirty="0"/>
              <a:t>пересечения прямой, проходящей через точку </a:t>
            </a:r>
            <a:r>
              <a:rPr lang="ru-RU" i="1" dirty="0"/>
              <a:t>A</a:t>
            </a:r>
            <a:r>
              <a:rPr lang="ru-RU" dirty="0"/>
              <a:t> и перпендикулярной прямой </a:t>
            </a:r>
            <a:r>
              <a:rPr lang="ru-RU" i="1" dirty="0"/>
              <a:t>OA</a:t>
            </a:r>
            <a:r>
              <a:rPr lang="ru-RU" dirty="0"/>
              <a:t>, с данной окружностью.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76B78E-A4AB-1B0C-5268-E182D292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445" y="1430707"/>
            <a:ext cx="2753109" cy="25340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B5C768-2853-2F5C-90EE-BAA81FD32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207" y="1268760"/>
            <a:ext cx="3105583" cy="269595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F0DF22-8E0B-CEEC-A368-93CB43D0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20856" y="109081"/>
            <a:ext cx="91552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16</a:t>
            </a:r>
            <a:r>
              <a:rPr lang="en-US" sz="2800" dirty="0"/>
              <a:t>. </a:t>
            </a:r>
            <a:r>
              <a:rPr lang="ru-RU" sz="2800" dirty="0"/>
              <a:t>В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Докажите, что углы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ABB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96752"/>
            <a:ext cx="3456384" cy="261636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00D3491-35DC-B2A7-6038-FBC95A974D36}"/>
              </a:ext>
            </a:extLst>
          </p:cNvPr>
          <p:cNvGrpSpPr/>
          <p:nvPr/>
        </p:nvGrpSpPr>
        <p:grpSpPr>
          <a:xfrm>
            <a:off x="44106" y="1216065"/>
            <a:ext cx="9086078" cy="5480545"/>
            <a:chOff x="44106" y="1216065"/>
            <a:chExt cx="9086078" cy="5480545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8B8B1429-D2B5-9D7D-31D8-FD05ED65B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06" y="5311615"/>
              <a:ext cx="9086078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Решение. </a:t>
              </a:r>
              <a:r>
                <a:rPr lang="ru-RU" sz="2800" dirty="0"/>
                <a:t>Окружность с диаметром </a:t>
              </a:r>
              <a:r>
                <a:rPr lang="en-US" sz="2800" i="1" dirty="0"/>
                <a:t>AB</a:t>
              </a:r>
              <a:r>
                <a:rPr lang="ru-RU" sz="2800" i="1" dirty="0"/>
                <a:t> </a:t>
              </a:r>
              <a:r>
                <a:rPr lang="ru-RU" sz="2800" dirty="0"/>
                <a:t>пройдет через точки 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dirty="0"/>
                <a:t> </a:t>
              </a:r>
              <a:r>
                <a:rPr lang="ru-RU" sz="2800" dirty="0"/>
                <a:t>и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ru-RU" sz="2800" dirty="0"/>
                <a:t>. Вписанные углы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и 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опираются на одну дугу </a:t>
              </a:r>
              <a:r>
                <a:rPr lang="en-US" sz="2800" i="1" dirty="0"/>
                <a:t>AB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Следовательно, они равны.</a:t>
              </a:r>
              <a:endParaRPr lang="ru-RU" sz="2800" i="1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3326319-AEFC-A876-D420-D213B1642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5776" y="1216065"/>
              <a:ext cx="3456384" cy="3942672"/>
            </a:xfrm>
            <a:prstGeom prst="rect">
              <a:avLst/>
            </a:prstGeom>
          </p:spPr>
        </p:pic>
      </p:grp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9B94B5B-FB1F-BBEC-05BB-11A1489A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121568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17</a:t>
            </a:r>
            <a:r>
              <a:rPr lang="en-US" sz="2800" dirty="0"/>
              <a:t>. </a:t>
            </a:r>
            <a:r>
              <a:rPr lang="ru-RU" sz="2800" dirty="0"/>
              <a:t>В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Докажите, что углы </a:t>
            </a:r>
            <a:r>
              <a:rPr lang="en-US" sz="2800" i="1" dirty="0"/>
              <a:t>BAC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i="1" dirty="0"/>
              <a:t>C </a:t>
            </a:r>
            <a:r>
              <a:rPr lang="ru-RU" sz="2800" dirty="0"/>
              <a:t>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40768"/>
            <a:ext cx="304482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E6FBB2A-D02E-EA35-AC6D-4970666A61D7}"/>
              </a:ext>
            </a:extLst>
          </p:cNvPr>
          <p:cNvGrpSpPr/>
          <p:nvPr/>
        </p:nvGrpSpPr>
        <p:grpSpPr>
          <a:xfrm>
            <a:off x="-40640" y="1340768"/>
            <a:ext cx="9144000" cy="5395664"/>
            <a:chOff x="-40640" y="1340768"/>
            <a:chExt cx="9144000" cy="5395664"/>
          </a:xfrm>
        </p:grpSpPr>
        <p:sp>
          <p:nvSpPr>
            <p:cNvPr id="2" name="Text Box 6">
              <a:extLst>
                <a:ext uri="{FF2B5EF4-FFF2-40B4-BE49-F238E27FC236}">
                  <a16:creationId xmlns:a16="http://schemas.microsoft.com/office/drawing/2014/main" id="{D40ABE98-C0CD-AAC9-DCDF-0753D62BD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0640" y="4936207"/>
              <a:ext cx="9144000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Решение. </a:t>
              </a:r>
              <a:r>
                <a:rPr lang="ru-RU" sz="2800" dirty="0"/>
                <a:t>Угол </a:t>
              </a:r>
              <a:r>
                <a:rPr lang="en-US" sz="2800" i="1" dirty="0"/>
                <a:t>BAC </a:t>
              </a:r>
              <a:r>
                <a:rPr lang="ru-RU" sz="2800" dirty="0"/>
                <a:t>равен 90</a:t>
              </a:r>
              <a:r>
                <a:rPr lang="ru-RU" sz="2800" baseline="30000" dirty="0"/>
                <a:t>о</a:t>
              </a:r>
              <a:r>
                <a:rPr lang="ru-RU" sz="2800" dirty="0"/>
                <a:t> минус угол 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Угол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C </a:t>
              </a:r>
              <a:r>
                <a:rPr lang="ru-RU" sz="2800" dirty="0"/>
                <a:t>равен 90</a:t>
              </a:r>
              <a:r>
                <a:rPr lang="ru-RU" sz="2800" baseline="30000" dirty="0"/>
                <a:t>о</a:t>
              </a:r>
              <a:r>
                <a:rPr lang="ru-RU" sz="2800" dirty="0"/>
                <a:t> минус угол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Так как углы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и 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ru-RU" sz="2800" baseline="-25000" dirty="0"/>
                <a:t> </a:t>
              </a:r>
              <a:r>
                <a:rPr lang="ru-RU" sz="2800" dirty="0"/>
                <a:t>равны (см. предыдущую задачу), то равны и углы </a:t>
              </a:r>
              <a:r>
                <a:rPr lang="en-US" sz="2800" i="1" dirty="0"/>
                <a:t>BAC </a:t>
              </a:r>
              <a:r>
                <a:rPr lang="ru-RU" sz="2800" dirty="0"/>
                <a:t>и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C</a:t>
              </a:r>
              <a:r>
                <a:rPr lang="ru-RU" sz="2800" dirty="0"/>
                <a:t>.</a:t>
              </a:r>
              <a:r>
                <a:rPr lang="en-US" sz="2800" i="1" dirty="0"/>
                <a:t> </a:t>
              </a:r>
              <a:endParaRPr lang="ru-RU" sz="280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895537E-6994-E5DB-7CEF-237DB2308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8947" y="1340768"/>
              <a:ext cx="3093202" cy="3528392"/>
            </a:xfrm>
            <a:prstGeom prst="rect">
              <a:avLst/>
            </a:prstGeom>
          </p:spPr>
        </p:pic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2F3A6-A20D-56EC-94F3-8BABBBA2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ru-RU" sz="2800" dirty="0"/>
              <a:t>18. В остроугольном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высоты. Докажите, что биссектрисы треугольника, вершинами которого являются основания этих высот, лежат на высотах треугольника </a:t>
            </a:r>
            <a:r>
              <a:rPr lang="en-US" sz="2800" i="1" dirty="0"/>
              <a:t>ABC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15882"/>
            <a:ext cx="3384376" cy="287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6C74C2-8960-584F-7697-435EBD3C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20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</a:t>
            </a:r>
            <a:r>
              <a:rPr lang="ru-RU" sz="2800" dirty="0"/>
              <a:t> Докажем, что </a:t>
            </a:r>
            <a:r>
              <a:rPr lang="ru-RU" sz="2800" dirty="0">
                <a:cs typeface="Times New Roman" pitchFamily="18" charset="0"/>
              </a:rPr>
              <a:t>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На сторонах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как на диаметрах, опишем окружности.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Они пройдут через точки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AC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как углы, опирающиеся на одну дугу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, как углы, опирающиеся на одну дугу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Следовательно,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32" y="3217110"/>
            <a:ext cx="350013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A46D39-3A46-A80E-F84D-9D19B21C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25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5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19. Используя программу </a:t>
            </a:r>
            <a:r>
              <a:rPr lang="en-US" dirty="0"/>
              <a:t>GeoGebra </a:t>
            </a:r>
            <a:r>
              <a:rPr lang="ru-RU" dirty="0"/>
              <a:t>постройте треугольник </a:t>
            </a:r>
            <a:r>
              <a:rPr lang="en-US" i="1" dirty="0"/>
              <a:t>ABC </a:t>
            </a:r>
            <a:r>
              <a:rPr lang="ru-RU" dirty="0"/>
              <a:t>и точку </a:t>
            </a:r>
            <a:r>
              <a:rPr lang="en-US" i="1" dirty="0"/>
              <a:t>T</a:t>
            </a:r>
            <a:r>
              <a:rPr lang="ru-RU" dirty="0"/>
              <a:t>, из которой стороны этого треугольника видны под углом 120</a:t>
            </a:r>
            <a:r>
              <a:rPr lang="ru-RU" baseline="30000" dirty="0"/>
              <a:t>о</a:t>
            </a:r>
            <a:r>
              <a:rPr lang="ru-RU" dirty="0"/>
              <a:t>. Она называется точкой Торричелли. Для каких треугольников эта точка существует?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061" y="1916832"/>
            <a:ext cx="2695694" cy="2690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FFBA0-47E0-3530-3E07-6F3235C6D123}"/>
              </a:ext>
            </a:extLst>
          </p:cNvPr>
          <p:cNvSpPr txBox="1"/>
          <p:nvPr/>
        </p:nvSpPr>
        <p:spPr>
          <a:xfrm>
            <a:off x="19455" y="5862354"/>
            <a:ext cx="9124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	Ответ. </a:t>
            </a:r>
            <a:r>
              <a:rPr lang="ru-RU" sz="2800" dirty="0"/>
              <a:t>Точка Торричелли существует для треугольников, углы которых меньше 120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25CB3-4697-BB2D-E5AF-82B0F603F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831852"/>
            <a:ext cx="4536504" cy="413313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32C0A7-6B75-E19B-C906-5681B4DF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5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8FB2E1-A719-0F40-3FFF-6389B3DF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916832"/>
            <a:ext cx="2648604" cy="258360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2183808-7FDF-843B-06DC-B095B2602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Теорема 2. </a:t>
            </a: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гол между касательной к окружности и хордой, проведенной через точку касания, измеряется половиной дуги окружности, заключенной внутри этого угла.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AAED24-1F11-66A1-14B6-F3114E58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52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0" y="5877272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dirty="0"/>
              <a:t>	Аналогично рассматривается случай тупого угла.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0" y="181682"/>
            <a:ext cx="89940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>
                <a:solidFill>
                  <a:srgbClr val="FF3300"/>
                </a:solidFill>
              </a:rPr>
              <a:t>	Доказательство</a:t>
            </a:r>
            <a:r>
              <a:rPr lang="ru-RU" sz="2200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sz="2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200" dirty="0">
                <a:cs typeface="Times New Roman" pitchFamily="18" charset="0"/>
              </a:rPr>
              <a:t>Пусть угол </a:t>
            </a:r>
            <a:r>
              <a:rPr lang="en-US" sz="2200" i="1" dirty="0">
                <a:cs typeface="Times New Roman" pitchFamily="18" charset="0"/>
              </a:rPr>
              <a:t>ACB</a:t>
            </a:r>
            <a:r>
              <a:rPr lang="ru-RU" sz="2200" dirty="0">
                <a:cs typeface="Times New Roman" pitchFamily="18" charset="0"/>
              </a:rPr>
              <a:t> образован касательной </a:t>
            </a:r>
            <a:r>
              <a:rPr lang="en-US" sz="2200" i="1" dirty="0">
                <a:cs typeface="Times New Roman" pitchFamily="18" charset="0"/>
              </a:rPr>
              <a:t>AC </a:t>
            </a:r>
            <a:r>
              <a:rPr lang="ru-RU" sz="2200" dirty="0">
                <a:cs typeface="Times New Roman" pitchFamily="18" charset="0"/>
              </a:rPr>
              <a:t>и хордой </a:t>
            </a:r>
            <a:r>
              <a:rPr lang="en-US" sz="2200" i="1" dirty="0">
                <a:cs typeface="Times New Roman" pitchFamily="18" charset="0"/>
              </a:rPr>
              <a:t>BC </a:t>
            </a:r>
            <a:r>
              <a:rPr lang="ru-RU" sz="2200" dirty="0">
                <a:cs typeface="Times New Roman" pitchFamily="18" charset="0"/>
              </a:rPr>
              <a:t>окружности. Если этот угол – прямой, то </a:t>
            </a:r>
            <a:r>
              <a:rPr lang="en-US" sz="2200" i="1" dirty="0">
                <a:cs typeface="Times New Roman" pitchFamily="18" charset="0"/>
              </a:rPr>
              <a:t>BC </a:t>
            </a:r>
            <a:r>
              <a:rPr lang="ru-RU" sz="2200" dirty="0">
                <a:cs typeface="Times New Roman" pitchFamily="18" charset="0"/>
              </a:rPr>
              <a:t>– диаметр окружности и, следовательно, угол </a:t>
            </a:r>
            <a:r>
              <a:rPr lang="en-US" sz="2200" i="1" dirty="0">
                <a:cs typeface="Times New Roman" pitchFamily="18" charset="0"/>
              </a:rPr>
              <a:t>ACB </a:t>
            </a:r>
            <a:r>
              <a:rPr lang="ru-RU" sz="2200" dirty="0">
                <a:cs typeface="Times New Roman" pitchFamily="18" charset="0"/>
              </a:rPr>
              <a:t>измеряется половиной дуги полуокружности, заключенной внутри этого угла.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0A911-4F3F-82CF-4905-E4926ED1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41971"/>
            <a:ext cx="2295845" cy="2324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>
                <a:extLst>
                  <a:ext uri="{FF2B5EF4-FFF2-40B4-BE49-F238E27FC236}">
                    <a16:creationId xmlns:a16="http://schemas.microsoft.com/office/drawing/2014/main" id="{D214C873-51CD-2CD4-515D-9E0040B2E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195038"/>
                <a:ext cx="8994061" cy="178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sz="2200" dirty="0">
                    <a:cs typeface="Times New Roman" pitchFamily="18" charset="0"/>
                  </a:rPr>
                  <a:t>	</a:t>
                </a:r>
                <a:r>
                  <a:rPr lang="ru-RU" sz="2200" dirty="0">
                    <a:cs typeface="Times New Roman" pitchFamily="18" charset="0"/>
                  </a:rPr>
                  <a:t>Если угол </a:t>
                </a:r>
                <a:r>
                  <a:rPr lang="en-US" sz="2200" i="1" dirty="0">
                    <a:cs typeface="Times New Roman" pitchFamily="18" charset="0"/>
                  </a:rPr>
                  <a:t>ACB </a:t>
                </a:r>
                <a:r>
                  <a:rPr lang="ru-RU" sz="2200" dirty="0">
                    <a:cs typeface="Times New Roman" pitchFamily="18" charset="0"/>
                  </a:rPr>
                  <a:t>– острый, то проведем диаметр </a:t>
                </a:r>
                <a:r>
                  <a:rPr lang="en-US" sz="2200" i="1" dirty="0">
                    <a:cs typeface="Times New Roman" pitchFamily="18" charset="0"/>
                  </a:rPr>
                  <a:t>CD</a:t>
                </a:r>
                <a:r>
                  <a:rPr lang="ru-RU" sz="2200" dirty="0">
                    <a:cs typeface="Times New Roman" pitchFamily="18" charset="0"/>
                  </a:rPr>
                  <a:t>. Имеем 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i="1" dirty="0">
                    <a:cs typeface="Times New Roman" pitchFamily="18" charset="0"/>
                  </a:rPr>
                  <a:t>ACB</a:t>
                </a:r>
                <a:r>
                  <a:rPr lang="ru-RU" sz="2200" i="1" dirty="0">
                    <a:cs typeface="Times New Roman" pitchFamily="18" charset="0"/>
                  </a:rPr>
                  <a:t> =</a:t>
                </a:r>
                <a:r>
                  <a:rPr lang="ru-RU" sz="2200" i="1" dirty="0"/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en-US" sz="2200" i="1" dirty="0">
                    <a:cs typeface="Times New Roman" pitchFamily="18" charset="0"/>
                  </a:rPr>
                  <a:t>ACD</a:t>
                </a:r>
                <a:r>
                  <a:rPr lang="ru-RU" sz="2200" dirty="0">
                    <a:cs typeface="Times New Roman" pitchFamily="18" charset="0"/>
                  </a:rPr>
                  <a:t> –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i="1" dirty="0">
                    <a:cs typeface="Times New Roman" pitchFamily="18" charset="0"/>
                  </a:rPr>
                  <a:t>BCD</a:t>
                </a:r>
                <a:r>
                  <a:rPr lang="ru-RU" sz="2200" dirty="0">
                    <a:cs typeface="Times New Roman" pitchFamily="18" charset="0"/>
                  </a:rPr>
                  <a:t>. Угол </a:t>
                </a:r>
                <a:r>
                  <a:rPr lang="en-US" sz="2200" i="1" dirty="0">
                    <a:cs typeface="Times New Roman" pitchFamily="18" charset="0"/>
                  </a:rPr>
                  <a:t>ACD</a:t>
                </a:r>
                <a:r>
                  <a:rPr lang="ru-RU" sz="2200" dirty="0">
                    <a:cs typeface="Times New Roman" pitchFamily="18" charset="0"/>
                  </a:rPr>
                  <a:t> измеряется половиной дуги </a:t>
                </a:r>
                <a:r>
                  <a:rPr lang="en-US" sz="2200" i="1" dirty="0">
                    <a:cs typeface="Times New Roman" pitchFamily="18" charset="0"/>
                  </a:rPr>
                  <a:t>CBD</a:t>
                </a:r>
                <a:r>
                  <a:rPr lang="ru-RU" sz="2200" dirty="0">
                    <a:cs typeface="Times New Roman" pitchFamily="18" charset="0"/>
                  </a:rPr>
                  <a:t> окружности. Угол </a:t>
                </a:r>
                <a:r>
                  <a:rPr lang="en-US" sz="2200" i="1" dirty="0">
                    <a:cs typeface="Times New Roman" pitchFamily="18" charset="0"/>
                  </a:rPr>
                  <a:t>BCD</a:t>
                </a:r>
                <a:r>
                  <a:rPr lang="ru-RU" sz="2200" dirty="0">
                    <a:cs typeface="Times New Roman" pitchFamily="18" charset="0"/>
                  </a:rPr>
                  <a:t> измеряется половиной дуги </a:t>
                </a:r>
                <a:r>
                  <a:rPr lang="en-US" sz="2200" i="1" dirty="0">
                    <a:cs typeface="Times New Roman" pitchFamily="18" charset="0"/>
                  </a:rPr>
                  <a:t>BD</a:t>
                </a:r>
                <a:r>
                  <a:rPr lang="ru-RU" sz="2200" dirty="0">
                    <a:cs typeface="Times New Roman" pitchFamily="18" charset="0"/>
                  </a:rPr>
                  <a:t> окружности. Следовательно, их разность (угол </a:t>
                </a:r>
                <a:r>
                  <a:rPr lang="en-US" sz="2200" i="1" dirty="0">
                    <a:cs typeface="Times New Roman" pitchFamily="18" charset="0"/>
                  </a:rPr>
                  <a:t>ACB</a:t>
                </a:r>
                <a:r>
                  <a:rPr lang="ru-RU" sz="2200" dirty="0">
                    <a:cs typeface="Times New Roman" pitchFamily="18" charset="0"/>
                  </a:rPr>
                  <a:t>) измеряется половиной дуги </a:t>
                </a:r>
                <a:r>
                  <a:rPr lang="en-US" sz="2200" i="1" dirty="0">
                    <a:cs typeface="Times New Roman" pitchFamily="18" charset="0"/>
                  </a:rPr>
                  <a:t>CB</a:t>
                </a:r>
                <a:r>
                  <a:rPr lang="ru-RU" sz="2200" dirty="0">
                    <a:cs typeface="Times New Roman" pitchFamily="18" charset="0"/>
                  </a:rPr>
                  <a:t> окружности, заключенной внутри этого угла.</a:t>
                </a:r>
              </a:p>
            </p:txBody>
          </p:sp>
        </mc:Choice>
        <mc:Fallback xmlns="">
          <p:sp>
            <p:nvSpPr>
              <p:cNvPr id="5" name="Text Box 7">
                <a:extLst>
                  <a:ext uri="{FF2B5EF4-FFF2-40B4-BE49-F238E27FC236}">
                    <a16:creationId xmlns:a16="http://schemas.microsoft.com/office/drawing/2014/main" id="{D214C873-51CD-2CD4-515D-9E0040B2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95038"/>
                <a:ext cx="8994061" cy="1785104"/>
              </a:xfrm>
              <a:prstGeom prst="rect">
                <a:avLst/>
              </a:prstGeom>
              <a:blipFill>
                <a:blip r:embed="rId4"/>
                <a:stretch>
                  <a:fillRect l="-881" t="-2389" r="-881" b="-6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6C3D2F-4A71-1FD8-9373-A1D5D99BD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107" y="1632444"/>
            <a:ext cx="2295845" cy="23339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1ADA23-DCC4-FABF-106C-56570F0838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872" y="1604455"/>
            <a:ext cx="2123268" cy="227958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2784DC-048E-A862-C5DC-130AACF9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546610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а) 22,5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E2A832B-75D5-AAE4-779D-ADD954151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644D48-76B2-3E6C-B349-9ACE1F39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71" y="1628800"/>
            <a:ext cx="5121194" cy="2664297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29506075-15F9-BA20-86CD-99E02C5C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1. Найдите величину угла </a:t>
            </a:r>
            <a:r>
              <a:rPr lang="en-US" sz="3200" i="1" dirty="0"/>
              <a:t>ACB</a:t>
            </a:r>
            <a:r>
              <a:rPr lang="en-US" sz="32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695D9-9EE0-4F4C-66A4-59AA3C1651D7}"/>
              </a:ext>
            </a:extLst>
          </p:cNvPr>
          <p:cNvSpPr txBox="1"/>
          <p:nvPr/>
        </p:nvSpPr>
        <p:spPr>
          <a:xfrm>
            <a:off x="3203850" y="546610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 112,5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CBADE9-2609-B7FF-325D-2139649C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6FAEFA-4206-84B1-B7D5-A624768E5843}"/>
              </a:ext>
            </a:extLst>
          </p:cNvPr>
          <p:cNvSpPr txBox="1"/>
          <p:nvPr/>
        </p:nvSpPr>
        <p:spPr>
          <a:xfrm>
            <a:off x="19253" y="9178"/>
            <a:ext cx="912474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	Подготовка к ОГЭ, при которой основное внимание уделяется решению типовых задач из открытого банка ОГЭ, не может дать желаемого результата.</a:t>
            </a:r>
          </a:p>
          <a:p>
            <a:pPr algn="just"/>
            <a:r>
              <a:rPr lang="ru-RU" sz="2000" dirty="0"/>
              <a:t>	Она узконаправлена. Даже небольшие вариации задач вызывают у учащихся значительные трудности.</a:t>
            </a:r>
          </a:p>
          <a:p>
            <a:pPr algn="just"/>
            <a:r>
              <a:rPr lang="ru-RU" sz="2000" dirty="0"/>
              <a:t>	Она недолговечна. Отработанные навыки решения задач не сохраняются до старших классов, где требуется подготовка к ЕГЭ.</a:t>
            </a:r>
          </a:p>
          <a:p>
            <a:pPr algn="just"/>
            <a:r>
              <a:rPr lang="ru-RU" sz="2000" dirty="0"/>
              <a:t>	Кроме того, математическое  образование подрастающего поколения не должно сводиться только к умению решать типовые задачи. Оно должно включать: 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/>
              <a:t>	- знание определений основных понятий математики; умение формулировать определения,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распознавать верные и неверные определения,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приводить примеры и контрпримеры,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устанавливать объект по его определению, по данному объекту формулировать его определение;</a:t>
            </a:r>
            <a:endParaRPr lang="ru-RU" sz="2000" dirty="0"/>
          </a:p>
          <a:p>
            <a:pPr indent="449580" algn="just">
              <a:spcAft>
                <a:spcPts val="0"/>
              </a:spcAft>
            </a:pPr>
            <a:r>
              <a:rPr lang="ru-RU" sz="2000" dirty="0"/>
              <a:t>	- знание основных свойств и теорем математики; умение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проводить их доказательства, распознавать верные и неверные утверждения, находить ошибки в доказательствах, приводить примеры и контрпримеры;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	- знакомство с историей математики, современными направлениями её развития и приложениями.</a:t>
            </a:r>
            <a:endParaRPr lang="ru-RU" sz="2000" dirty="0"/>
          </a:p>
          <a:p>
            <a:pPr algn="just"/>
            <a:r>
              <a:rPr lang="ru-RU" sz="2000" dirty="0"/>
              <a:t>	Только полноценное математическое образование учащихся позволит получить хорошие результаты на ОГЭ и ЕГЭ.</a:t>
            </a:r>
          </a:p>
          <a:p>
            <a:pPr algn="just"/>
            <a:r>
              <a:rPr lang="ru-RU" sz="2000" dirty="0"/>
              <a:t>	На такое образование должны быть нацелены учебники математики.	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47858A-306D-CA88-A7EC-B78A79CB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4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6206" y="644495"/>
            <a:ext cx="91602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2. Хорда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стягивает дугу окружности в 92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угол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 между этой хордой и касательной к окружности, проведенной через точку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4" y="2204864"/>
            <a:ext cx="2862065" cy="28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6610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46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1EC0A9-0A75-3361-CF6B-2F36C70D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-28876" y="332656"/>
            <a:ext cx="91728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3. Угол между хордой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и касательной 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 к окружности равен 32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градусную величину меньше дуги, стягиваемую хордой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0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25073"/>
            <a:ext cx="3108991" cy="288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2145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64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2E3481-9E79-17DF-AA21-413DB090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051"/>
          <p:cNvSpPr txBox="1">
            <a:spLocks noChangeArrowheads="1"/>
          </p:cNvSpPr>
          <p:nvPr/>
        </p:nvSpPr>
        <p:spPr bwMode="auto">
          <a:xfrm>
            <a:off x="0" y="152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4. Через концы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 </a:t>
            </a:r>
            <a:r>
              <a:rPr lang="ru-RU" sz="2800" dirty="0">
                <a:cs typeface="Times New Roman" pitchFamily="18" charset="0"/>
              </a:rPr>
              <a:t>дуги окружности в 62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 проведены касательные 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 Найдите угол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14341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286626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445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118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CC473D-A26D-AA56-2DC7-ABF4C867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097" y="121615"/>
            <a:ext cx="91154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5. Касательные </a:t>
            </a:r>
            <a:r>
              <a:rPr lang="en-US" sz="2800" i="1" dirty="0">
                <a:cs typeface="Times New Roman" pitchFamily="18" charset="0"/>
              </a:rPr>
              <a:t>CA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CB </a:t>
            </a:r>
            <a:r>
              <a:rPr lang="ru-RU" sz="2800" dirty="0">
                <a:cs typeface="Times New Roman" pitchFamily="18" charset="0"/>
              </a:rPr>
              <a:t>к окружности образуют угол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, равный 122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градусную величину дуги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, стягиваемую точками касания.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86627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0DB755-FDD7-DD8E-B797-63746D10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Text Box 3">
            <a:extLst>
              <a:ext uri="{FF2B5EF4-FFF2-40B4-BE49-F238E27FC236}">
                <a16:creationId xmlns:a16="http://schemas.microsoft.com/office/drawing/2014/main" id="{FC005D62-EECC-4FA9-A168-D2C55C74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8887"/>
            <a:ext cx="883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en-US" altLang="ru-RU" dirty="0">
                <a:cs typeface="Times New Roman" panose="02020603050405020304" pitchFamily="18" charset="0"/>
              </a:rPr>
              <a:t>6.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Две окружности касаются внешним образом. Через точку касания проведена секущая, которая делит эти окружности на четыре дуги. Дока­жите, что пары дуг, расположенные по разные стороны секущей и принад­лежащие разным окружностям, имеют одинаковые градусные величины.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47191F-13D6-4E19-8CEF-BF53BE396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327319"/>
            <a:ext cx="3120347" cy="204482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A4933FA-249F-4223-A853-9F80C8F245F3}"/>
              </a:ext>
            </a:extLst>
          </p:cNvPr>
          <p:cNvGrpSpPr/>
          <p:nvPr/>
        </p:nvGrpSpPr>
        <p:grpSpPr>
          <a:xfrm>
            <a:off x="0" y="2291215"/>
            <a:ext cx="9144000" cy="4566785"/>
            <a:chOff x="0" y="2291215"/>
            <a:chExt cx="9144000" cy="4566785"/>
          </a:xfrm>
        </p:grpSpPr>
        <p:sp>
          <p:nvSpPr>
            <p:cNvPr id="425988" name="Text Box 4">
              <a:extLst>
                <a:ext uri="{FF2B5EF4-FFF2-40B4-BE49-F238E27FC236}">
                  <a16:creationId xmlns:a16="http://schemas.microsoft.com/office/drawing/2014/main" id="{0DC6AF74-3328-45B6-AED4-70B98C922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95897"/>
              <a:ext cx="9144000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Пусть </a:t>
              </a:r>
              <a:r>
                <a:rPr lang="en-US" altLang="ru-RU" i="1" dirty="0"/>
                <a:t>BC </a:t>
              </a:r>
              <a:r>
                <a:rPr lang="ru-RU" altLang="ru-RU" dirty="0"/>
                <a:t>– секущая, проходящая через точку касания </a:t>
              </a:r>
              <a:r>
                <a:rPr lang="en-US" altLang="ru-RU" i="1" dirty="0"/>
                <a:t>A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Проведём общую касательную </a:t>
              </a:r>
              <a:r>
                <a:rPr lang="en-US" altLang="ru-RU" i="1" dirty="0"/>
                <a:t>DE</a:t>
              </a:r>
              <a:r>
                <a:rPr lang="en-US" altLang="ru-RU" dirty="0"/>
                <a:t>. </a:t>
              </a:r>
              <a:r>
                <a:rPr lang="ru-RU" altLang="ru-RU" dirty="0"/>
                <a:t>Углы </a:t>
              </a:r>
              <a:r>
                <a:rPr lang="en-US" altLang="ru-RU" i="1" dirty="0"/>
                <a:t>BAD </a:t>
              </a:r>
              <a:r>
                <a:rPr lang="ru-RU" altLang="ru-RU" dirty="0"/>
                <a:t>и </a:t>
              </a:r>
              <a:r>
                <a:rPr lang="en-US" altLang="ru-RU" i="1" dirty="0"/>
                <a:t>CAE </a:t>
              </a:r>
              <a:r>
                <a:rPr lang="ru-RU" altLang="ru-RU" dirty="0"/>
                <a:t>измеряются половинами соответствующих дуг окружностей. Так как эти углы равны, то эти дуги имеют одинаковые градусные величины. 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DCBF44F-8E4E-471F-A003-2174C4173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4561" y="2291215"/>
              <a:ext cx="3147101" cy="2102532"/>
            </a:xfrm>
            <a:prstGeom prst="rect">
              <a:avLst/>
            </a:prstGeom>
          </p:spPr>
        </p:pic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38558E-E3E2-2417-B6BF-04FA62C9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Text Box 3">
            <a:extLst>
              <a:ext uri="{FF2B5EF4-FFF2-40B4-BE49-F238E27FC236}">
                <a16:creationId xmlns:a16="http://schemas.microsoft.com/office/drawing/2014/main" id="{FC005D62-EECC-4FA9-A168-D2C55C74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4707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en-US" altLang="ru-RU" sz="2800" dirty="0">
                <a:cs typeface="Times New Roman" panose="02020603050405020304" pitchFamily="18" charset="0"/>
              </a:rPr>
              <a:t>7. 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двум окружностям, касающимся внешним образом в точке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про­ведена общая касательная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точки касания). Докажите, что угол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прямой.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BDEB3B-E7F2-4D45-993E-69288FD02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298" y="2075396"/>
            <a:ext cx="3449902" cy="2451633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5406027-F5A1-415F-B9A4-995B2423CF7C}"/>
              </a:ext>
            </a:extLst>
          </p:cNvPr>
          <p:cNvGrpSpPr/>
          <p:nvPr/>
        </p:nvGrpSpPr>
        <p:grpSpPr>
          <a:xfrm>
            <a:off x="0" y="2094642"/>
            <a:ext cx="9144000" cy="4322186"/>
            <a:chOff x="0" y="2094642"/>
            <a:chExt cx="9144000" cy="4322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5988" name="Text Box 4">
                  <a:extLst>
                    <a:ext uri="{FF2B5EF4-FFF2-40B4-BE49-F238E27FC236}">
                      <a16:creationId xmlns:a16="http://schemas.microsoft.com/office/drawing/2014/main" id="{0DC6AF74-3328-45B6-AED4-70B98C922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941168"/>
                  <a:ext cx="9144000" cy="1475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P </a:t>
                  </a:r>
                  <a:r>
                    <a:rPr lang="ru-RU" altLang="ru-RU" dirty="0"/>
                    <a:t>центры данных окружностей.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</m:oMath>
                  </a14:m>
                  <a:r>
                    <a:rPr lang="en-US" altLang="ru-RU" dirty="0"/>
                    <a:t>,</a:t>
                  </a:r>
                  <a:r>
                    <a:rPr lang="ru-RU" alt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𝐴𝑃𝐶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𝐴𝑃𝐶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𝐴𝐶𝐵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Значит, угол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BAC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прямой.</a:t>
                  </a:r>
                </a:p>
              </p:txBody>
            </p:sp>
          </mc:Choice>
          <mc:Fallback xmlns="">
            <p:sp>
              <p:nvSpPr>
                <p:cNvPr id="425988" name="Text Box 4">
                  <a:extLst>
                    <a:ext uri="{FF2B5EF4-FFF2-40B4-BE49-F238E27FC236}">
                      <a16:creationId xmlns:a16="http://schemas.microsoft.com/office/drawing/2014/main" id="{0DC6AF74-3328-45B6-AED4-70B98C922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941168"/>
                  <a:ext cx="9144000" cy="1475660"/>
                </a:xfrm>
                <a:prstGeom prst="rect">
                  <a:avLst/>
                </a:prstGeom>
                <a:blipFill>
                  <a:blip r:embed="rId4"/>
                  <a:stretch>
                    <a:fillRect l="-133" b="-867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8B5A1CB-5960-4302-B762-8A3FD787A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5530" y="2094642"/>
              <a:ext cx="3449902" cy="2451633"/>
            </a:xfrm>
            <a:prstGeom prst="rect">
              <a:avLst/>
            </a:prstGeom>
          </p:spPr>
        </p:pic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FC4320-EFD3-949C-BDA6-5A89060D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-31120"/>
            <a:ext cx="91552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8</a:t>
            </a:r>
            <a:r>
              <a:rPr lang="ru-RU" sz="2800" dirty="0">
                <a:cs typeface="Times New Roman" pitchFamily="18" charset="0"/>
              </a:rPr>
              <a:t>. Через вершину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проведена касательная к описанной окружности. Она пересекает прямую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в точке </a:t>
            </a:r>
            <a:r>
              <a:rPr lang="en-US" sz="2800" i="1" dirty="0">
                <a:cs typeface="Times New Roman" pitchFamily="18" charset="0"/>
              </a:rPr>
              <a:t>E</a:t>
            </a:r>
            <a:r>
              <a:rPr lang="ru-RU" sz="2800" dirty="0">
                <a:cs typeface="Times New Roman" pitchFamily="18" charset="0"/>
              </a:rPr>
              <a:t>.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– биссектриса. Докажите, что </a:t>
            </a:r>
            <a:r>
              <a:rPr lang="en-US" sz="2800" i="1" dirty="0">
                <a:cs typeface="Times New Roman" pitchFamily="18" charset="0"/>
              </a:rPr>
              <a:t>EC = ED</a:t>
            </a:r>
            <a:r>
              <a:rPr lang="ru-RU" sz="2800" i="1" dirty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70" y="1769080"/>
            <a:ext cx="5592688" cy="3340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C71EC82C-D306-B5C5-C8B0-F301A6395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0855" y="5229200"/>
                <a:ext cx="9155229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>
                    <a:solidFill>
                      <a:srgbClr val="FF0000"/>
                    </a:solidFill>
                    <a:cs typeface="Times New Roman" pitchFamily="18" charset="0"/>
                  </a:rPr>
                  <a:t>	Решение.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𝐸𝐶𝐴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𝐸𝐵𝐶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𝐸𝐷𝐶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>
                    <a:cs typeface="Times New Roman" pitchFamily="18" charset="0"/>
                  </a:rPr>
                  <a:t>Следовательно, </a:t>
                </a:r>
                <a:r>
                  <a:rPr lang="en-US" sz="2800" i="1" dirty="0">
                    <a:cs typeface="Times New Roman" pitchFamily="18" charset="0"/>
                  </a:rPr>
                  <a:t>EC = ED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r>
                  <a:rPr lang="en-US" sz="2800" i="1" dirty="0">
                    <a:cs typeface="Times New Roman" pitchFamily="18" charset="0"/>
                  </a:rPr>
                  <a:t> 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C71EC82C-D306-B5C5-C8B0-F301A6395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855" y="5229200"/>
                <a:ext cx="9155229" cy="1384995"/>
              </a:xfrm>
              <a:prstGeom prst="rect">
                <a:avLst/>
              </a:prstGeom>
              <a:blipFill>
                <a:blip r:embed="rId4"/>
                <a:stretch>
                  <a:fillRect l="-1399" t="-4846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9A8F71-7251-F83F-2B41-0455D4EC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F09A67-230C-B7DE-B3E6-B7A8BAA8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267460"/>
            <a:ext cx="2699792" cy="2699792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13117670-7D27-9971-734F-B9475E9E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" y="5576"/>
            <a:ext cx="91342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3.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внутри окружности измеряется </a:t>
            </a:r>
            <a:r>
              <a:rPr lang="ru-RU" dirty="0" err="1">
                <a:cs typeface="Times New Roman" pitchFamily="18" charset="0"/>
              </a:rPr>
              <a:t>полусуммой</a:t>
            </a:r>
            <a:r>
              <a:rPr lang="ru-RU" dirty="0">
                <a:cs typeface="Times New Roman" pitchFamily="18" charset="0"/>
              </a:rPr>
              <a:t> дуг, на которые опираются данный угол и вертикальный с ним угол.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FD800D-3A1E-A264-D8C7-D06DF4B5A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403" y="1212942"/>
            <a:ext cx="2750697" cy="2936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FDD46BAC-D076-5487-E148-CFF8D2F5C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28" y="4045682"/>
                <a:ext cx="9134272" cy="2166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BD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АСВ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B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CDB</a:t>
                </a:r>
                <a:r>
                  <a:rPr lang="ru-RU" i="1" dirty="0"/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CBD</a:t>
                </a:r>
                <a:r>
                  <a:rPr lang="ru-RU" i="1" dirty="0"/>
                  <a:t>.</a:t>
                </a:r>
                <a:r>
                  <a:rPr lang="ru-RU" dirty="0"/>
                  <a:t> Вписанные углы с вершинами 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FDD46BAC-D076-5487-E148-CFF8D2F5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28" y="4045682"/>
                <a:ext cx="9134272" cy="2166940"/>
              </a:xfrm>
              <a:prstGeom prst="rect">
                <a:avLst/>
              </a:prstGeom>
              <a:blipFill>
                <a:blip r:embed="rId5"/>
                <a:stretch>
                  <a:fillRect l="-1068" t="-2254" r="-10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">
            <a:extLst>
              <a:ext uri="{FF2B5EF4-FFF2-40B4-BE49-F238E27FC236}">
                <a16:creationId xmlns:a16="http://schemas.microsoft.com/office/drawing/2014/main" id="{DA9E2E1D-7193-4448-2382-4797C9BD9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601645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Следствие</a:t>
            </a:r>
            <a:r>
              <a:rPr lang="ru-RU" dirty="0">
                <a:cs typeface="Times New Roman" pitchFamily="18" charset="0"/>
              </a:rPr>
              <a:t>. Угол с вершиной внутри круга больше половины дуги, на которую он опирается.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255D91C-1E32-9668-F00D-EAF21B28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1. Найдите величину угла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232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67,5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8297A1-D6D6-D687-50B9-5404A9B31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A64252-04C0-A93C-31BD-30FE41CA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477421"/>
            <a:ext cx="3201691" cy="321381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FBE5B3-8F06-58E1-7B96-ADAB8CCE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39885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Вписанные углы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CAD </a:t>
            </a:r>
            <a:r>
              <a:rPr lang="ru-RU" dirty="0">
                <a:cs typeface="Times New Roman" pitchFamily="18" charset="0"/>
              </a:rPr>
              <a:t>равны соответственно 36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20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79715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56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BBD9AF8-7865-0E44-FDAC-1815FF16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45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C0151-C55F-B20A-4DF6-AB1882565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0" y="1761933"/>
            <a:ext cx="2736304" cy="3480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5E6D8-5443-8FA3-B618-9FF3FDF74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98" y="1761933"/>
            <a:ext cx="2747404" cy="34802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365ACF-0EAF-9AF3-A934-6C5FE7630A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61933"/>
            <a:ext cx="2736305" cy="348065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E60EBF-754F-BDAA-8A1B-77E77303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30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625" y="600839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3. Угол </a:t>
            </a:r>
            <a:r>
              <a:rPr lang="en-US" sz="2800" i="1" dirty="0">
                <a:cs typeface="Times New Roman" pitchFamily="18" charset="0"/>
              </a:rPr>
              <a:t>AQB</a:t>
            </a:r>
            <a:r>
              <a:rPr lang="ru-RU" sz="2800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BD </a:t>
            </a:r>
            <a:r>
              <a:rPr lang="ru-RU" sz="2800" dirty="0">
                <a:cs typeface="Times New Roman" pitchFamily="18" charset="0"/>
              </a:rPr>
              <a:t>окружности, равен 54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Вписанный угол </a:t>
            </a:r>
            <a:r>
              <a:rPr lang="en-US" sz="2800" i="1" dirty="0">
                <a:cs typeface="Times New Roman" pitchFamily="18" charset="0"/>
              </a:rPr>
              <a:t>ACB </a:t>
            </a:r>
            <a:r>
              <a:rPr lang="ru-RU" sz="2800" dirty="0">
                <a:cs typeface="Times New Roman" pitchFamily="18" charset="0"/>
              </a:rPr>
              <a:t>равен 34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вписанный угол </a:t>
            </a:r>
            <a:r>
              <a:rPr lang="en-US" sz="2800" i="1" dirty="0">
                <a:cs typeface="Times New Roman" pitchFamily="18" charset="0"/>
              </a:rPr>
              <a:t>CAD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939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7BF88A-BD50-14D8-B203-22355E43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85" y="2348880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6" y="634623"/>
            <a:ext cx="91249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4. Дуги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окружности составляют соответственно 72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 и 38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угол </a:t>
            </a:r>
            <a:r>
              <a:rPr lang="en-US" sz="2800" i="1" dirty="0">
                <a:cs typeface="Times New Roman" pitchFamily="18" charset="0"/>
              </a:rPr>
              <a:t>AQB</a:t>
            </a:r>
            <a:r>
              <a:rPr lang="ru-RU" sz="2800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BD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3012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0D258F-1AE0-7BD4-C402-413872A6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7A206-B10B-B397-CC39-ED6246AD0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268760"/>
            <a:ext cx="3812289" cy="2547492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131F0CC9-6DA5-E4A6-92C8-8E5F03D4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4.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вне круга, стороны которого пересекают окружность,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04140F-9B87-7CE0-9B42-F5B8C3426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472" y="1140644"/>
            <a:ext cx="3890617" cy="2725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A4035C36-3EF0-3970-5C7F-B58CDC51A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0" y="3717032"/>
                <a:ext cx="9144000" cy="2105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Доказательство. 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BD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АDВ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B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ADB</a:t>
                </a:r>
                <a:r>
                  <a:rPr lang="ru-RU" dirty="0"/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CBD</a:t>
                </a:r>
                <a:r>
                  <a:rPr lang="ru-RU" i="1" dirty="0"/>
                  <a:t>.</a:t>
                </a:r>
                <a:r>
                  <a:rPr lang="ru-RU" dirty="0"/>
                  <a:t> Вписанные углы с вершинами 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A4035C36-3EF0-3970-5C7F-B58CDC51A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20" y="3717032"/>
                <a:ext cx="9144000" cy="2105385"/>
              </a:xfrm>
              <a:prstGeom prst="rect">
                <a:avLst/>
              </a:prstGeom>
              <a:blipFill>
                <a:blip r:embed="rId5"/>
                <a:stretch>
                  <a:fillRect l="-1000" t="-2319" r="-10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">
            <a:extLst>
              <a:ext uri="{FF2B5EF4-FFF2-40B4-BE49-F238E27FC236}">
                <a16:creationId xmlns:a16="http://schemas.microsoft.com/office/drawing/2014/main" id="{CB104CB4-999D-059F-2C15-B8146103F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735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Следствие</a:t>
            </a:r>
            <a:r>
              <a:rPr lang="ru-RU" dirty="0">
                <a:cs typeface="Times New Roman" pitchFamily="18" charset="0"/>
              </a:rPr>
              <a:t>. Угол с вершиной вне круга меньше половины большей дуги, на которую он опирается.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6E1C9DD-D74C-CB83-E3D4-589B8AC2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1. Найдите величину угла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3567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7232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B8297A1-D6D6-D687-50B9-5404A9B31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1B8F0F-E59B-E236-1E79-ED8696F3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Найдите величину угла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20" y="1412776"/>
            <a:ext cx="357516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5836" y="55172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8867C1-0103-AE2D-F97B-F2CDAB80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152400" y="0"/>
                <a:ext cx="88392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3. Найдите геометрическое место точек, из которых данный отрезок </a:t>
                </a:r>
                <a:r>
                  <a:rPr lang="ru-RU" sz="2800" i="1" dirty="0">
                    <a:cs typeface="Times New Roman" pitchFamily="18" charset="0"/>
                  </a:rPr>
                  <a:t>АВ</a:t>
                </a:r>
                <a:r>
                  <a:rPr lang="ru-RU" sz="2800" dirty="0">
                    <a:cs typeface="Times New Roman" pitchFamily="18" charset="0"/>
                  </a:rPr>
                  <a:t> виден под данным углом,   т. е. таких точек </a:t>
                </a:r>
                <a:r>
                  <a:rPr lang="ru-RU" sz="2800" i="1" dirty="0">
                    <a:cs typeface="Times New Roman" pitchFamily="18" charset="0"/>
                  </a:rPr>
                  <a:t>С</a:t>
                </a:r>
                <a:r>
                  <a:rPr lang="ru-RU" sz="2800" dirty="0">
                    <a:cs typeface="Times New Roman" pitchFamily="18" charset="0"/>
                  </a:rPr>
                  <a:t>, для которых угол </a:t>
                </a:r>
                <a:r>
                  <a:rPr lang="ru-RU" sz="2800" i="1" dirty="0">
                    <a:cs typeface="Times New Roman" pitchFamily="18" charset="0"/>
                  </a:rPr>
                  <a:t>АСВ</a:t>
                </a:r>
                <a:r>
                  <a:rPr lang="ru-RU" sz="2800" dirty="0">
                    <a:cs typeface="Times New Roman" pitchFamily="18" charset="0"/>
                  </a:rPr>
                  <a:t> равен данному углу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0"/>
                <a:ext cx="8839200" cy="1815882"/>
              </a:xfrm>
              <a:prstGeom prst="rect">
                <a:avLst/>
              </a:prstGeom>
              <a:blipFill>
                <a:blip r:embed="rId3"/>
                <a:stretch>
                  <a:fillRect l="-1379" t="-3356" r="-1379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20" y="2868264"/>
            <a:ext cx="2933105" cy="103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C1713FF1-328B-0D39-7C43-6B4475FD6F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5240692"/>
                <a:ext cx="9144000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Ответ.</a:t>
                </a:r>
                <a:r>
                  <a:rPr lang="ru-RU" dirty="0"/>
                  <a:t> Дуги двух равных окружностей</a:t>
                </a:r>
                <a:r>
                  <a:rPr lang="en-US" dirty="0"/>
                  <a:t>,</a:t>
                </a:r>
                <a:r>
                  <a:rPr lang="ru-RU" dirty="0"/>
                  <a:t> проходящих через точки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ru-RU" dirty="0"/>
                  <a:t>центральные углы </a:t>
                </a:r>
                <a:r>
                  <a:rPr lang="en-US" i="1" dirty="0"/>
                  <a:t>AOB </a:t>
                </a:r>
                <a:r>
                  <a:rPr lang="ru-RU" dirty="0"/>
                  <a:t>и </a:t>
                </a:r>
                <a:r>
                  <a:rPr lang="en-US" i="1" dirty="0"/>
                  <a:t>AO’B</a:t>
                </a:r>
                <a:r>
                  <a:rPr lang="en-US" dirty="0"/>
                  <a:t> </a:t>
                </a:r>
                <a:r>
                  <a:rPr lang="ru-RU" dirty="0"/>
                  <a:t>которых равны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φ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i="1" dirty="0"/>
                  <a:t> </a:t>
                </a:r>
                <a:r>
                  <a:rPr lang="ru-RU" dirty="0"/>
                  <a:t>без самих точек </a:t>
                </a:r>
                <a:r>
                  <a:rPr lang="en-US" i="1" dirty="0"/>
                  <a:t>A </a:t>
                </a:r>
                <a:r>
                  <a:rPr lang="ru-RU" dirty="0"/>
                  <a:t>и </a:t>
                </a:r>
                <a:r>
                  <a:rPr lang="en-US" i="1" dirty="0"/>
                  <a:t>B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C1713FF1-328B-0D39-7C43-6B4475FD6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240692"/>
                <a:ext cx="9144000" cy="1261884"/>
              </a:xfrm>
              <a:prstGeom prst="rect">
                <a:avLst/>
              </a:prstGeom>
              <a:blipFill>
                <a:blip r:embed="rId5"/>
                <a:stretch>
                  <a:fillRect l="-1000" r="-1000" b="-10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3FC876-4145-BAA8-CC11-1445F43EE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568284"/>
            <a:ext cx="2959961" cy="367240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F0FE8C-5DB1-BD85-00BB-8C5B72A8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3FC7E-597B-4AE9-8494-202EEBCB905E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502" y="260648"/>
            <a:ext cx="911349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4.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углом, т. е. угол </a:t>
            </a:r>
            <a:r>
              <a:rPr lang="en-US" sz="2800" i="1" dirty="0">
                <a:cs typeface="Times New Roman" pitchFamily="18" charset="0"/>
              </a:rPr>
              <a:t>ACB </a:t>
            </a:r>
            <a:r>
              <a:rPr lang="ru-RU" sz="2800" dirty="0">
                <a:cs typeface="Times New Roman" pitchFamily="18" charset="0"/>
              </a:rPr>
              <a:t>наибольший.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величину этого угла.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5FC64-FFF8-E01D-DFE6-674D12AC30C9}"/>
              </a:ext>
            </a:extLst>
          </p:cNvPr>
          <p:cNvSpPr txBox="1"/>
          <p:nvPr/>
        </p:nvSpPr>
        <p:spPr>
          <a:xfrm>
            <a:off x="539552" y="458112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90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87AE17-BC0E-948A-07AF-0A66DE46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42892"/>
            <a:ext cx="3810532" cy="29722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C99E81-6E94-A553-5B77-39EEF1262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284503"/>
            <a:ext cx="3857662" cy="366477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EB0F92-295A-752B-0838-EB7576B1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3FC7E-597B-4AE9-8494-202EEBCB905E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D0A12-0589-FE04-2581-708F80569ED6}"/>
              </a:ext>
            </a:extLst>
          </p:cNvPr>
          <p:cNvSpPr txBox="1"/>
          <p:nvPr/>
        </p:nvSpPr>
        <p:spPr>
          <a:xfrm>
            <a:off x="1043608" y="45091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02EABAC-6BD9-3B58-E269-DFFD77F60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" y="188640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5.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/>
              <a:t>Найдите величину этого угла.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553EEE1-B964-313B-5B05-5388D146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45" y="1685422"/>
            <a:ext cx="26986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23A95CB-806F-88D6-2104-AA01B62F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45" y="1693950"/>
            <a:ext cx="26986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8DEE5-8309-A5A7-8E2D-5B04D1AC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203848" y="2060848"/>
          <a:ext cx="2440256" cy="248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752381" imgH="2800741" progId="PBrush">
                  <p:embed/>
                </p:oleObj>
              </mc:Choice>
              <mc:Fallback>
                <p:oleObj name="Точечный рисунок" r:id="rId3" imgW="2752381" imgH="2800741" progId="PBrush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060848"/>
                        <a:ext cx="2440256" cy="2482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877" y="367703"/>
            <a:ext cx="90364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6.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/>
              <a:t>Найдите величину этого угла.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7D84886-EBD4-17C7-1C4E-5CD8CD546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077072"/>
            <a:ext cx="216024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 </a:t>
            </a:r>
            <a:r>
              <a:rPr lang="ru-RU" sz="3200" dirty="0"/>
              <a:t>45</a:t>
            </a:r>
            <a:r>
              <a:rPr lang="ru-RU" sz="3200" baseline="30000" dirty="0"/>
              <a:t>о</a:t>
            </a:r>
            <a:r>
              <a:rPr lang="ru-RU" sz="3200" dirty="0"/>
              <a:t>.</a:t>
            </a:r>
            <a:endParaRPr lang="ru-RU" sz="3200" dirty="0">
              <a:cs typeface="Times New Roman" pitchFamily="18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6134917E-6A0E-BDCC-D755-02E601F92D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848" y="2060848"/>
          <a:ext cx="2440990" cy="2482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2752381" imgH="2800741" progId="PBrush">
                  <p:embed/>
                </p:oleObj>
              </mc:Choice>
              <mc:Fallback>
                <p:oleObj name="Точечный рисунок" r:id="rId5" imgW="2752381" imgH="2800741" progId="PBrush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6134917E-6A0E-BDCC-D755-02E601F92D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060848"/>
                        <a:ext cx="2440990" cy="2482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ED04E-64A4-9E58-1A42-D5EA42CA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29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5.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вне круга, одна сторона которого касается окружности, а другая пересекают окружность,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C1CF84-3B11-0455-10A2-D4042CBCD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434643"/>
            <a:ext cx="3459413" cy="254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4153347"/>
                <a:ext cx="9144000" cy="1721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Доказательство. 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AD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АDВ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A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ADB</a:t>
                </a:r>
                <a:r>
                  <a:rPr lang="ru-RU" dirty="0"/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CAD</a:t>
                </a:r>
                <a:r>
                  <a:rPr lang="ru-RU" i="1" dirty="0"/>
                  <a:t>.</a:t>
                </a:r>
                <a:r>
                  <a:rPr lang="ru-RU" dirty="0"/>
                  <a:t> Углы </a:t>
                </a:r>
                <a:r>
                  <a:rPr lang="en-US" i="1" dirty="0"/>
                  <a:t>ADB </a:t>
                </a:r>
                <a:r>
                  <a:rPr lang="ru-RU" dirty="0"/>
                  <a:t>и </a:t>
                </a:r>
                <a:r>
                  <a:rPr lang="en-US" i="1" dirty="0"/>
                  <a:t>CAD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53347"/>
                <a:ext cx="9144000" cy="1721882"/>
              </a:xfrm>
              <a:prstGeom prst="rect">
                <a:avLst/>
              </a:prstGeom>
              <a:blipFill>
                <a:blip r:embed="rId4"/>
                <a:stretch>
                  <a:fillRect l="-1000" t="-2827" r="-1000" b="-24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DA6F34-39A2-DD82-B5AA-3B80D99C5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106" y="1434643"/>
            <a:ext cx="3677163" cy="250542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0C1B5A-F920-0148-E837-490A147E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F108AC-D4FA-15E5-8ACA-F0092A7C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326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29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вне круга, стороны которого касаются окружности,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37B5C2-235F-4534-F8BC-B9D0907E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49" y="1604185"/>
            <a:ext cx="3197154" cy="230425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D0B340F-249F-91D5-4609-23B3CF1B2E27}"/>
              </a:ext>
            </a:extLst>
          </p:cNvPr>
          <p:cNvGrpSpPr/>
          <p:nvPr/>
        </p:nvGrpSpPr>
        <p:grpSpPr>
          <a:xfrm>
            <a:off x="0" y="1604185"/>
            <a:ext cx="9144000" cy="4118822"/>
            <a:chOff x="0" y="1604185"/>
            <a:chExt cx="9144000" cy="41188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0" y="4153347"/>
                  <a:ext cx="9144000" cy="1569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0000"/>
                      </a:solidFill>
                      <a:cs typeface="Times New Roman" pitchFamily="18" charset="0"/>
                    </a:rPr>
                    <a:t>	Доказательство. </a:t>
                  </a:r>
                  <a:r>
                    <a:rPr lang="ru-RU" dirty="0">
                      <a:cs typeface="Times New Roman" pitchFamily="18" charset="0"/>
                    </a:rPr>
                    <a:t>Из точки </a:t>
                  </a:r>
                  <a:r>
                    <a:rPr lang="en-US" i="1" dirty="0">
                      <a:cs typeface="Times New Roman" pitchFamily="18" charset="0"/>
                    </a:rPr>
                    <a:t>C </a:t>
                  </a:r>
                  <a:r>
                    <a:rPr lang="ru-RU" dirty="0"/>
                    <a:t>проведём луч, пересекающий окружность в точках </a:t>
                  </a:r>
                  <a:r>
                    <a:rPr lang="en-US" i="1" dirty="0"/>
                    <a:t>D </a:t>
                  </a:r>
                  <a:r>
                    <a:rPr lang="ru-RU" dirty="0"/>
                    <a:t>и </a:t>
                  </a:r>
                  <a:r>
                    <a:rPr lang="en-US" i="1" dirty="0"/>
                    <a:t>E</a:t>
                  </a:r>
                  <a:r>
                    <a:rPr lang="ru-RU" dirty="0"/>
                    <a:t>.</a:t>
                  </a:r>
                  <a:r>
                    <a:rPr lang="ru-RU" i="1" dirty="0"/>
                    <a:t> </a:t>
                  </a:r>
                  <a:r>
                    <a:rPr lang="ru-RU" dirty="0"/>
                    <a:t>Углы </a:t>
                  </a:r>
                  <a:r>
                    <a:rPr lang="en-US" i="1" dirty="0"/>
                    <a:t>ACE </a:t>
                  </a:r>
                  <a:r>
                    <a:rPr lang="ru-RU" dirty="0"/>
                    <a:t>и </a:t>
                  </a:r>
                  <a:r>
                    <a:rPr lang="en-US" i="1" dirty="0"/>
                    <a:t>BCE </a:t>
                  </a:r>
                  <a:r>
                    <a:rPr lang="ru-RU" dirty="0"/>
                    <a:t>измеряются </a:t>
                  </a:r>
                  <a:r>
                    <a:rPr lang="ru-RU" dirty="0" err="1"/>
                    <a:t>полуразностями</a:t>
                  </a:r>
                  <a:r>
                    <a:rPr lang="ru-RU" dirty="0"/>
                    <a:t> соответствующих дуг. Складывая эти углы, получаем требуемое равенство для угла </a:t>
                  </a:r>
                  <a:r>
                    <a:rPr lang="en-US" i="1" dirty="0"/>
                    <a:t>ACB</a:t>
                  </a:r>
                  <a14:m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endParaRPr lang="ru-RU" dirty="0"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153347"/>
                  <a:ext cx="9144000" cy="1569660"/>
                </a:xfrm>
                <a:prstGeom prst="rect">
                  <a:avLst/>
                </a:prstGeom>
                <a:blipFill>
                  <a:blip r:embed="rId4"/>
                  <a:stretch>
                    <a:fillRect l="-1000" t="-3101" r="-1000" b="-77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2E80806-126D-078C-A180-994185A4C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1840" y="1604185"/>
              <a:ext cx="3355573" cy="2304256"/>
            </a:xfrm>
            <a:prstGeom prst="rect">
              <a:avLst/>
            </a:prstGeom>
          </p:spPr>
        </p:pic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406629-68DD-5A89-7D3E-23A69E5A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1. Найдите величину угла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168352" cy="31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0528" y="5301208"/>
            <a:ext cx="4130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Ответ: </a:t>
            </a:r>
            <a:r>
              <a:rPr lang="ru-RU" sz="2800" dirty="0"/>
              <a:t>30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8926289-4D18-D9C8-6031-47042DD8F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51CEDF-F2F1-14EE-412D-234551D0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9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72487"/>
            <a:ext cx="9108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132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103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4996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E762C3E-1DD8-C3BD-23D5-A9A1D3F8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04" y="2636912"/>
            <a:ext cx="3103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272" y="40466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52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заключенной внутри этого угла.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8781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128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BC8312-12FC-3403-D1D1-7C228696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232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007941" cy="183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0608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52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658859-D4F0-52E7-5198-D6FFB669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479062" cy="212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1230" y="620688"/>
            <a:ext cx="91552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48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</a:t>
            </a:r>
            <a:r>
              <a:rPr lang="ru-RU" dirty="0">
                <a:cs typeface="Times New Roman" pitchFamily="18" charset="0"/>
              </a:rPr>
              <a:t> окружности, заключенной внутри этого угла.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90213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/>
              <a:t>228</a:t>
            </a:r>
            <a:r>
              <a:rPr lang="ru-RU" baseline="3000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965DFF-9179-96E6-1B22-EB818C41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41" y="30351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6</a:t>
            </a:r>
            <a:r>
              <a:rPr lang="ru-RU" dirty="0">
                <a:cs typeface="Times New Roman" pitchFamily="18" charset="0"/>
              </a:rPr>
              <a:t>. В угол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 вписана окружность. Точки касания делят окружность на дуги, градусные величины которых относятся как 5:4. Найдите величину угла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4734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86916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5E95DD-205E-0F2C-BE30-6FE8CDF7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12613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Две окружности касаются внешним образом в точке </a:t>
            </a:r>
            <a:r>
              <a:rPr lang="ru-RU" i="1" dirty="0"/>
              <a:t>K</a:t>
            </a:r>
            <a:r>
              <a:rPr lang="ru-RU" dirty="0"/>
              <a:t>. Прямая </a:t>
            </a:r>
            <a:r>
              <a:rPr lang="ru-RU" i="1" dirty="0"/>
              <a:t>AB </a:t>
            </a:r>
            <a:r>
              <a:rPr lang="ru-RU" dirty="0"/>
              <a:t>касается первой окружности в точке </a:t>
            </a:r>
            <a:r>
              <a:rPr lang="ru-RU" i="1" dirty="0"/>
              <a:t>A</a:t>
            </a:r>
            <a:r>
              <a:rPr lang="ru-RU" dirty="0"/>
              <a:t>, а второй — в точке </a:t>
            </a:r>
            <a:r>
              <a:rPr lang="ru-RU" i="1" dirty="0"/>
              <a:t>B</a:t>
            </a:r>
            <a:r>
              <a:rPr lang="ru-RU" dirty="0"/>
              <a:t>. Прямая </a:t>
            </a:r>
            <a:r>
              <a:rPr lang="ru-RU" i="1" dirty="0"/>
              <a:t>BK </a:t>
            </a:r>
            <a:r>
              <a:rPr lang="ru-RU" dirty="0"/>
              <a:t>пересекает первую окружность в точке </a:t>
            </a:r>
            <a:r>
              <a:rPr lang="ru-RU" i="1" dirty="0"/>
              <a:t>D</a:t>
            </a:r>
            <a:r>
              <a:rPr lang="ru-RU" dirty="0"/>
              <a:t>, прямая </a:t>
            </a:r>
            <a:r>
              <a:rPr lang="ru-RU" i="1" dirty="0"/>
              <a:t>AK </a:t>
            </a:r>
            <a:r>
              <a:rPr lang="ru-RU" dirty="0"/>
              <a:t>пересекает вторую окружность в точке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algn="just"/>
            <a:r>
              <a:rPr lang="ru-RU" dirty="0"/>
              <a:t>	а) Докажите, что прямые </a:t>
            </a:r>
            <a:r>
              <a:rPr lang="ru-RU" i="1" dirty="0"/>
              <a:t>AD </a:t>
            </a:r>
            <a:r>
              <a:rPr lang="ru-RU" dirty="0"/>
              <a:t>и </a:t>
            </a:r>
            <a:r>
              <a:rPr lang="ru-RU" i="1" dirty="0"/>
              <a:t>BC </a:t>
            </a:r>
            <a:r>
              <a:rPr lang="ru-RU" dirty="0"/>
              <a:t>параллельны.</a:t>
            </a:r>
          </a:p>
          <a:p>
            <a:pPr algn="just"/>
            <a:r>
              <a:rPr lang="ru-RU" dirty="0"/>
              <a:t>	б) Найдите площадь треугольника </a:t>
            </a:r>
            <a:r>
              <a:rPr lang="ru-RU" i="1" dirty="0"/>
              <a:t>AKB </a:t>
            </a:r>
            <a:r>
              <a:rPr lang="ru-RU" dirty="0"/>
              <a:t>, если известно, что радиусы окружностей равны 4 и 1.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77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7</a:t>
            </a:r>
            <a:r>
              <a:rPr lang="ru-RU" dirty="0">
                <a:cs typeface="Times New Roman" pitchFamily="18" charset="0"/>
              </a:rPr>
              <a:t>. Приведём пример задачи из демоверсии ЕГЭ 2018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956" y="3139365"/>
            <a:ext cx="4282088" cy="363510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D9F0E-6108-3254-EF38-11843748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04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60039"/>
            <a:ext cx="37052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19251" y="-26382"/>
            <a:ext cx="9144000" cy="6653351"/>
            <a:chOff x="-19251" y="-26382"/>
            <a:chExt cx="9144000" cy="6653351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-19251" y="-26382"/>
              <a:ext cx="9144000" cy="357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ru-RU" sz="2800" dirty="0">
                  <a:cs typeface="Times New Roman" pitchFamily="18" charset="0"/>
                </a:rPr>
                <a:t>	</a:t>
              </a:r>
              <a:r>
                <a:rPr lang="ru-RU" sz="2200" dirty="0">
                  <a:solidFill>
                    <a:srgbClr val="FF0000"/>
                  </a:solidFill>
                </a:rPr>
                <a:t>Решение.</a:t>
              </a:r>
              <a:r>
                <a:rPr lang="ru-RU" sz="2200" b="1" dirty="0"/>
                <a:t> </a:t>
              </a:r>
              <a:r>
                <a:rPr lang="ru-RU" sz="2200" dirty="0"/>
                <a:t>Обозначим центры окружностей </a:t>
              </a:r>
              <a:r>
                <a:rPr lang="ru-RU" sz="2200" i="1" dirty="0"/>
                <a:t>O</a:t>
              </a:r>
              <a:r>
                <a:rPr lang="ru-RU" sz="2200" baseline="-25000" dirty="0"/>
                <a:t>1</a:t>
              </a:r>
              <a:r>
                <a:rPr lang="ru-RU" sz="2200" dirty="0"/>
                <a:t> и </a:t>
              </a:r>
              <a:r>
                <a:rPr lang="ru-RU" sz="2200" i="1" dirty="0"/>
                <a:t>O</a:t>
              </a:r>
              <a:r>
                <a:rPr lang="ru-RU" sz="2200" baseline="-25000" dirty="0"/>
                <a:t>2</a:t>
              </a:r>
              <a:r>
                <a:rPr lang="ru-RU" sz="2200" dirty="0"/>
                <a:t> соответственно. 	Пусть общая касательная, проведённая к окружностям в точке </a:t>
              </a:r>
              <a:r>
                <a:rPr lang="ru-RU" sz="2200" i="1" dirty="0"/>
                <a:t>K</a:t>
              </a:r>
              <a:r>
                <a:rPr lang="ru-RU" sz="2200" dirty="0"/>
                <a:t>, пересекает </a:t>
              </a:r>
              <a:r>
                <a:rPr lang="ru-RU" sz="2200" i="1" dirty="0"/>
                <a:t>AB </a:t>
              </a:r>
              <a:r>
                <a:rPr lang="ru-RU" sz="2200" dirty="0"/>
                <a:t>в точке </a:t>
              </a:r>
              <a:r>
                <a:rPr lang="ru-RU" sz="2200" i="1" dirty="0"/>
                <a:t>M</a:t>
              </a:r>
              <a:r>
                <a:rPr lang="ru-RU" sz="2200" dirty="0"/>
                <a:t>. По свойству касательных, проведённых из одной точки, </a:t>
              </a:r>
              <a:r>
                <a:rPr lang="ru-RU" sz="2200" i="1" dirty="0"/>
                <a:t>AM </a:t>
              </a:r>
              <a:r>
                <a:rPr lang="ru-RU" sz="2200" dirty="0"/>
                <a:t>= </a:t>
              </a:r>
              <a:r>
                <a:rPr lang="ru-RU" sz="2200" i="1" dirty="0"/>
                <a:t>KM </a:t>
              </a:r>
              <a:r>
                <a:rPr lang="ru-RU" sz="2200" dirty="0"/>
                <a:t>и </a:t>
              </a:r>
              <a:r>
                <a:rPr lang="ru-RU" sz="2200" i="1" dirty="0"/>
                <a:t>KM </a:t>
              </a:r>
              <a:r>
                <a:rPr lang="ru-RU" sz="2200" dirty="0"/>
                <a:t>= </a:t>
              </a:r>
              <a:r>
                <a:rPr lang="ru-RU" sz="2200" i="1" dirty="0"/>
                <a:t>BM</a:t>
              </a:r>
              <a:r>
                <a:rPr lang="ru-RU" sz="2200" dirty="0"/>
                <a:t>. Треугольник </a:t>
              </a:r>
              <a:r>
                <a:rPr lang="ru-RU" sz="2200" i="1" dirty="0"/>
                <a:t>AKB</a:t>
              </a:r>
              <a:r>
                <a:rPr lang="ru-RU" sz="2200" dirty="0"/>
                <a:t>, у которого медиана равна половине стороны, к которой она проведена, прямоугольный. Вписанный угол </a:t>
              </a:r>
              <a:r>
                <a:rPr lang="ru-RU" sz="2200" i="1" dirty="0"/>
                <a:t>AKD </a:t>
              </a:r>
              <a:r>
                <a:rPr lang="ru-RU" sz="2200" dirty="0"/>
                <a:t>прямой, поэтому он опирается на диаметр </a:t>
              </a:r>
              <a:r>
                <a:rPr lang="ru-RU" sz="2200" i="1" dirty="0"/>
                <a:t>AD</a:t>
              </a:r>
              <a:r>
                <a:rPr lang="ru-RU" sz="2200" dirty="0"/>
                <a:t>. Значит, </a:t>
              </a:r>
              <a:r>
                <a:rPr lang="ru-RU" sz="2200" i="1" dirty="0"/>
                <a:t>AD </a:t>
              </a:r>
              <a:r>
                <a:rPr lang="ru-RU" sz="2200" dirty="0"/>
                <a:t>⊥ </a:t>
              </a:r>
              <a:r>
                <a:rPr lang="ru-RU" sz="2200" i="1" dirty="0"/>
                <a:t>AB</a:t>
              </a:r>
              <a:r>
                <a:rPr lang="ru-RU" sz="2200" dirty="0"/>
                <a:t>. Аналогично, получаем, что </a:t>
              </a:r>
              <a:r>
                <a:rPr lang="ru-RU" sz="2200" i="1" dirty="0"/>
                <a:t>BC </a:t>
              </a:r>
              <a:r>
                <a:rPr lang="ru-RU" sz="2200" dirty="0"/>
                <a:t>⊥ </a:t>
              </a:r>
              <a:r>
                <a:rPr lang="ru-RU" sz="2200" i="1" dirty="0"/>
                <a:t>AB</a:t>
              </a:r>
              <a:r>
                <a:rPr lang="ru-RU" sz="2200" dirty="0"/>
                <a:t>. Следовательно, прямые </a:t>
              </a:r>
              <a:r>
                <a:rPr lang="ru-RU" sz="2200" i="1" dirty="0"/>
                <a:t>AD </a:t>
              </a:r>
              <a:r>
                <a:rPr lang="ru-RU" sz="2200" dirty="0"/>
                <a:t>и </a:t>
              </a:r>
              <a:r>
                <a:rPr lang="en-US" sz="2200" i="1" dirty="0"/>
                <a:t>BC </a:t>
              </a:r>
              <a:r>
                <a:rPr lang="ru-RU" sz="2200" dirty="0"/>
                <a:t>параллельны. Из треугольника </a:t>
              </a:r>
              <a:r>
                <a:rPr lang="en-US" sz="2200" i="1" dirty="0"/>
                <a:t>O</a:t>
              </a:r>
              <a:r>
                <a:rPr lang="en-US" sz="2200" baseline="-25000" dirty="0"/>
                <a:t>1</a:t>
              </a:r>
              <a:r>
                <a:rPr lang="en-US" sz="2200" i="1" dirty="0"/>
                <a:t>O</a:t>
              </a:r>
              <a:r>
                <a:rPr lang="en-US" sz="2200" baseline="-25000" dirty="0"/>
                <a:t>2</a:t>
              </a:r>
              <a:r>
                <a:rPr lang="en-US" sz="2200" i="1" dirty="0"/>
                <a:t>E </a:t>
              </a:r>
              <a:r>
                <a:rPr lang="ru-RU" sz="2200" dirty="0"/>
                <a:t>находим </a:t>
              </a:r>
              <a:r>
                <a:rPr lang="en-US" sz="2200" i="1" dirty="0"/>
                <a:t>AB=O</a:t>
              </a:r>
              <a:r>
                <a:rPr lang="en-US" sz="2200" baseline="-25000" dirty="0"/>
                <a:t>2</a:t>
              </a:r>
              <a:r>
                <a:rPr lang="en-US" sz="2200" i="1" dirty="0"/>
                <a:t>E = </a:t>
              </a:r>
              <a:r>
                <a:rPr lang="en-US" sz="2200" dirty="0"/>
                <a:t>4. </a:t>
              </a:r>
              <a:r>
                <a:rPr lang="ru-RU" sz="2200" dirty="0"/>
                <a:t>Площадь треугольника </a:t>
              </a:r>
              <a:r>
                <a:rPr lang="en-US" sz="2200" i="1" dirty="0"/>
                <a:t>ABD </a:t>
              </a:r>
              <a:r>
                <a:rPr lang="ru-RU" sz="2200" dirty="0"/>
                <a:t>равна 16. Площадь треугольника </a:t>
              </a:r>
              <a:r>
                <a:rPr lang="en-US" sz="2200" i="1" dirty="0"/>
                <a:t>ABK </a:t>
              </a:r>
              <a:r>
                <a:rPr lang="ru-RU" sz="2200" dirty="0"/>
                <a:t>составляет одну пятую площади треугольника </a:t>
              </a:r>
              <a:r>
                <a:rPr lang="en-US" sz="2200" i="1" dirty="0"/>
                <a:t>ABD</a:t>
              </a:r>
              <a:r>
                <a:rPr lang="ru-RU" sz="2200" dirty="0"/>
                <a:t>, т. е. равна 3,2.</a:t>
              </a:r>
              <a:r>
                <a:rPr lang="ru-RU" sz="2200" b="1" dirty="0"/>
                <a:t>	</a:t>
              </a:r>
              <a:endParaRPr lang="ru-RU" sz="2200" dirty="0"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3528" y="6165304"/>
              <a:ext cx="3157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ru-RU" b="1" dirty="0"/>
                <a:t> </a:t>
              </a:r>
              <a:r>
                <a:rPr lang="ru-RU" dirty="0"/>
                <a:t>3,2.</a:t>
              </a:r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7E3E30-D4C3-1CC5-DFB8-A9945794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691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331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Прямая </a:t>
            </a:r>
            <a:r>
              <a:rPr lang="ru-RU" sz="3200" dirty="0" err="1">
                <a:solidFill>
                  <a:srgbClr val="FF3300"/>
                </a:solidFill>
              </a:rPr>
              <a:t>Симсона</a:t>
            </a:r>
            <a:r>
              <a:rPr lang="ru-RU" sz="3200" dirty="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0164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д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произвольного треугольника основания перпендикуляров, опущенных из любой точки описанной окружности на стороны треугольника или их продолжения, лежат на одной прямой, называемой прямой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Симсона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1760" y="2196168"/>
                <a:ext cx="4572000" cy="1191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𝐹𝐸𝐶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𝐹𝑃𝐶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=90°−∠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−90°=90°−∠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𝐴𝐵𝑃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𝐵𝑃𝐷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𝐵𝐸𝐷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760" y="2196168"/>
                <a:ext cx="4572000" cy="1191801"/>
              </a:xfrm>
              <a:prstGeom prst="rect">
                <a:avLst/>
              </a:prstGeom>
              <a:blipFill>
                <a:blip r:embed="rId3"/>
                <a:stretch>
                  <a:fillRect l="-2133" t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9671D1-9900-827E-D069-CA63F1603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196168"/>
            <a:ext cx="4320480" cy="448331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2B6E01B-E867-53D3-CF3A-BE1EC27F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</a:rPr>
              <a:t>Содержание учебника геометрии 8-го класса</a:t>
            </a:r>
            <a:r>
              <a:rPr lang="ru-RU" sz="2200" dirty="0"/>
              <a:t>	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A9EFB-60F1-8CB9-090F-87F7E91F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4" y="980728"/>
            <a:ext cx="4622690" cy="39413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A5767-CD23-3234-39E1-DDB9F63EA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786" y="980728"/>
            <a:ext cx="4390214" cy="394137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5480EF-AEDC-EA9D-3477-EF76954C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98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389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Окружность Эйлера*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76698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Пусть в треугольнике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обозначают основания медиан, проведённых из соответствующих вершин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– основания высот, опущенных из соответствующих вершин;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ru-RU" dirty="0">
                <a:cs typeface="Times New Roman" pitchFamily="18" charset="0"/>
              </a:rPr>
              <a:t> – точка пересечения этих высот или их продолжений;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 – середины отрезков </a:t>
            </a:r>
            <a:r>
              <a:rPr lang="en-US" i="1" dirty="0">
                <a:cs typeface="Times New Roman" pitchFamily="18" charset="0"/>
              </a:rPr>
              <a:t>AH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BH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CH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80112" y="2481897"/>
            <a:ext cx="356388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 </a:t>
            </a:r>
            <a:r>
              <a:rPr lang="ru-RU" dirty="0">
                <a:cs typeface="Times New Roman" pitchFamily="18" charset="0"/>
              </a:rPr>
              <a:t>принадлежат одной окружности, называемой окружностью девяти точек, или окружностью Эйлера.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F8EC35-C791-E12C-736F-EAC46311F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63418"/>
            <a:ext cx="4725001" cy="378991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375D53-4D55-4573-7CC2-6A020B8E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655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Text Box 7"/>
              <p:cNvSpPr txBox="1">
                <a:spLocks noChangeArrowheads="1"/>
              </p:cNvSpPr>
              <p:nvPr/>
            </p:nvSpPr>
            <p:spPr bwMode="auto">
              <a:xfrm>
                <a:off x="9625" y="0"/>
                <a:ext cx="91440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sz="2000" dirty="0"/>
                  <a:t>Проведем окружность через точки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. </a:t>
                </a:r>
                <a:r>
                  <a:rPr lang="ru-RU" sz="2000" dirty="0"/>
                  <a:t>Отрезок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будет её диаметром. 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ABC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AC</a:t>
                </a:r>
                <a:r>
                  <a:rPr lang="en-US" sz="2000" dirty="0"/>
                  <a:t>. </a:t>
                </a:r>
                <a:r>
                  <a:rPr lang="ru-RU" sz="2000" dirty="0"/>
                  <a:t>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BCH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BH</a:t>
                </a:r>
                <a:r>
                  <a:rPr lang="en-US" sz="2000" dirty="0"/>
                  <a:t>. </a:t>
                </a:r>
                <a:r>
                  <a:rPr lang="ru-RU" sz="2000" dirty="0"/>
                  <a:t>Значит,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и, следовательно, точка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ru-RU" sz="2000" dirty="0"/>
                  <a:t> принадлежит этой окружности. Аналогично, 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3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AHC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3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AC</a:t>
                </a:r>
                <a:r>
                  <a:rPr lang="en-US" sz="2000" dirty="0"/>
                  <a:t>. </a:t>
                </a:r>
                <a:r>
                  <a:rPr lang="ru-RU" sz="2000" dirty="0"/>
                  <a:t>Так как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ABH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BH</a:t>
                </a:r>
                <a:r>
                  <a:rPr lang="en-US" sz="2000" dirty="0"/>
                  <a:t>. </a:t>
                </a:r>
                <a:r>
                  <a:rPr lang="ru-RU" sz="2000" dirty="0"/>
                  <a:t>Значит,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ru-RU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ru-RU" sz="2000" dirty="0"/>
                  <a:t> и, следовательно, точка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3</a:t>
                </a:r>
                <a:r>
                  <a:rPr lang="ru-RU" sz="2000" dirty="0"/>
                  <a:t> принадлежит этой окружности. </a:t>
                </a:r>
              </a:p>
            </p:txBody>
          </p:sp>
        </mc:Choice>
        <mc:Fallback xmlns="">
          <p:sp>
            <p:nvSpPr>
              <p:cNvPr id="4710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5" y="0"/>
                <a:ext cx="9144000" cy="2308324"/>
              </a:xfrm>
              <a:prstGeom prst="rect">
                <a:avLst/>
              </a:prstGeom>
              <a:blipFill>
                <a:blip r:embed="rId3"/>
                <a:stretch>
                  <a:fillRect l="-733" r="-667" b="-36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3" name="Text Box 10"/>
              <p:cNvSpPr txBox="1">
                <a:spLocks noChangeArrowheads="1"/>
              </p:cNvSpPr>
              <p:nvPr/>
            </p:nvSpPr>
            <p:spPr bwMode="auto">
              <a:xfrm>
                <a:off x="5586401" y="2308324"/>
                <a:ext cx="3482254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3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– прямоугольник, значит,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– диаметр окружности.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000" dirty="0"/>
                  <a:t>	Так как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</a:t>
                </a:r>
                <a:r>
                  <a:rPr lang="ru-RU" sz="2000" dirty="0"/>
                  <a:t>принадлежит окружности. Таким образом, мы доказали, что этой окружности принадлежат точки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. </a:t>
                </a:r>
                <a:r>
                  <a:rPr lang="ru-RU" sz="2000" dirty="0"/>
                  <a:t>Аналогично доказывается, что этой окружности принадлежат точки </a:t>
                </a:r>
                <a:r>
                  <a:rPr lang="en-US" sz="2000" i="1" dirty="0"/>
                  <a:t>B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B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</a:t>
                </a:r>
                <a:r>
                  <a:rPr lang="en-US" sz="2000" i="1" dirty="0"/>
                  <a:t>B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. </a:t>
                </a:r>
                <a:endParaRPr lang="ru-RU" sz="2000" dirty="0"/>
              </a:p>
            </p:txBody>
          </p:sp>
        </mc:Choice>
        <mc:Fallback xmlns="">
          <p:sp>
            <p:nvSpPr>
              <p:cNvPr id="4711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6401" y="2308324"/>
                <a:ext cx="3482254" cy="3785652"/>
              </a:xfrm>
              <a:prstGeom prst="rect">
                <a:avLst/>
              </a:prstGeom>
              <a:blipFill>
                <a:blip r:embed="rId4"/>
                <a:stretch>
                  <a:fillRect l="-1748" t="-966" r="-1748" b="-19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44A76A-3BE3-70F1-7B35-7A7C6CADB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15" y="2308324"/>
            <a:ext cx="5341116" cy="427144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0414E5-85EC-4A8C-32E3-07AEDCE1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29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9144000" cy="122413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Отрезки, связанные с окружностью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45E23B-D8B0-7D58-8C8F-793FA11D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80EB6-B06E-4432-9B99-5632EEFA9158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925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9251" y="116632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 1. </a:t>
            </a:r>
            <a:r>
              <a:rPr lang="ru-RU" sz="2800" dirty="0"/>
              <a:t>О</a:t>
            </a:r>
            <a:r>
              <a:rPr lang="ru-RU" sz="2800" dirty="0">
                <a:cs typeface="Times New Roman" pitchFamily="18" charset="0"/>
              </a:rPr>
              <a:t>трезки касательных, </a:t>
            </a:r>
            <a:r>
              <a:rPr lang="ru-RU" sz="2800" dirty="0"/>
              <a:t>проведенных к окружности из одной точки, 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20" y="1772816"/>
            <a:ext cx="39751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38100" y="452457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Доказательство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 Рассмотрим две касательные к окружности с центром в точке </a:t>
            </a:r>
            <a:r>
              <a:rPr lang="ru-RU" i="1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, проведенные из точки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ru-RU" dirty="0">
                <a:cs typeface="Times New Roman" pitchFamily="18" charset="0"/>
              </a:rPr>
              <a:t> и касающиеся окружности в точках </a:t>
            </a:r>
            <a:r>
              <a:rPr lang="ru-RU" i="1" dirty="0">
                <a:cs typeface="Times New Roman" pitchFamily="18" charset="0"/>
              </a:rPr>
              <a:t>В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. Треугольники </a:t>
            </a:r>
            <a:r>
              <a:rPr lang="ru-RU" i="1" dirty="0">
                <a:cs typeface="Times New Roman" pitchFamily="18" charset="0"/>
              </a:rPr>
              <a:t>АОВ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АОС</a:t>
            </a:r>
            <a:r>
              <a:rPr lang="ru-RU" dirty="0">
                <a:cs typeface="Times New Roman" pitchFamily="18" charset="0"/>
              </a:rPr>
              <a:t> прямоугольные, </a:t>
            </a:r>
            <a:r>
              <a:rPr lang="ru-RU" i="1" dirty="0">
                <a:cs typeface="Times New Roman" pitchFamily="18" charset="0"/>
              </a:rPr>
              <a:t>ОВ=ОС</a:t>
            </a:r>
            <a:r>
              <a:rPr lang="ru-RU" dirty="0">
                <a:cs typeface="Times New Roman" pitchFamily="18" charset="0"/>
              </a:rPr>
              <a:t> и сторона </a:t>
            </a:r>
            <a:r>
              <a:rPr lang="ru-RU" i="1" dirty="0">
                <a:cs typeface="Times New Roman" pitchFamily="18" charset="0"/>
              </a:rPr>
              <a:t>АО</a:t>
            </a:r>
            <a:r>
              <a:rPr lang="ru-RU" dirty="0">
                <a:cs typeface="Times New Roman" pitchFamily="18" charset="0"/>
              </a:rPr>
              <a:t> общая. По признаку равенства прямоугольных треугольников (по катету и гипотенузе), они равны. Следовательно, </a:t>
            </a:r>
            <a:r>
              <a:rPr lang="ru-RU" i="1" dirty="0">
                <a:cs typeface="Times New Roman" pitchFamily="18" charset="0"/>
              </a:rPr>
              <a:t>АВ=АС</a:t>
            </a:r>
            <a:r>
              <a:rPr lang="ru-RU" dirty="0"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A29D25-17F1-CEF8-1D56-900AFD8C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61" y="642243"/>
            <a:ext cx="9094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1. Радиус окружности равен 3. Расстояние от точки </a:t>
            </a:r>
            <a:r>
              <a:rPr lang="en-US" sz="2800" i="1" dirty="0"/>
              <a:t>A </a:t>
            </a:r>
            <a:r>
              <a:rPr lang="ru-RU" sz="2800" dirty="0"/>
              <a:t>до центра окружности равно 5. Найдите длину отрезка касательной, проведенной к этой окружности из точки </a:t>
            </a:r>
            <a:r>
              <a:rPr lang="en-US" sz="2800" i="1" dirty="0"/>
              <a:t>A</a:t>
            </a:r>
            <a:endParaRPr lang="ru-RU" sz="28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20" y="2298427"/>
            <a:ext cx="39751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E9596D42-4D78-7D2F-E8AA-055D1E413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8" y="4797152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/>
              <a:t>4.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D994B8-0196-A2E1-2C6E-F6CE7D384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389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61D9A-959D-42E4-C02D-AFE9B393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61" y="188640"/>
            <a:ext cx="9094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2. Докажите, что отрезки </a:t>
            </a:r>
            <a:r>
              <a:rPr lang="ru-RU" sz="2800" i="1" dirty="0"/>
              <a:t>АВ </a:t>
            </a:r>
            <a:r>
              <a:rPr lang="ru-RU" sz="2800" dirty="0"/>
              <a:t>и </a:t>
            </a:r>
            <a:r>
              <a:rPr lang="ru-RU" sz="2800" i="1" dirty="0"/>
              <a:t>CD </a:t>
            </a:r>
            <a:r>
              <a:rPr lang="ru-RU" sz="2800" dirty="0"/>
              <a:t>общих внутренних касательных к двум окружностям равны.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1244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ED4C07-FC95-91EF-2D52-3CF464993457}"/>
              </a:ext>
            </a:extLst>
          </p:cNvPr>
          <p:cNvSpPr/>
          <p:nvPr/>
        </p:nvSpPr>
        <p:spPr>
          <a:xfrm>
            <a:off x="-35912" y="4725144"/>
            <a:ext cx="90944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 </a:t>
            </a:r>
            <a:r>
              <a:rPr lang="ru-RU" dirty="0"/>
              <a:t>Обозначим </a:t>
            </a:r>
            <a:r>
              <a:rPr lang="en-US" i="1" dirty="0"/>
              <a:t>E </a:t>
            </a:r>
            <a:r>
              <a:rPr lang="ru-RU" dirty="0"/>
              <a:t>точку пересечения касательных. Тогда </a:t>
            </a:r>
            <a:r>
              <a:rPr lang="en-US" i="1" dirty="0"/>
              <a:t>AE = CE</a:t>
            </a:r>
            <a:r>
              <a:rPr lang="en-US" dirty="0"/>
              <a:t>, </a:t>
            </a:r>
            <a:r>
              <a:rPr lang="en-US" i="1" dirty="0"/>
              <a:t>BE = DE</a:t>
            </a:r>
            <a:r>
              <a:rPr lang="en-US" dirty="0"/>
              <a:t>. </a:t>
            </a:r>
            <a:r>
              <a:rPr lang="ru-RU" dirty="0"/>
              <a:t>Следовательно, </a:t>
            </a:r>
            <a:r>
              <a:rPr lang="en-US" i="1" dirty="0"/>
              <a:t>AB = CD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3974C-40D2-BE44-DB02-03482D93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20" y="1411248"/>
            <a:ext cx="5124450" cy="286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8166A-B9BE-BC87-663B-EF2D9940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94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3. Докажите, что отрезки </a:t>
            </a:r>
            <a:r>
              <a:rPr lang="ru-RU" sz="2800" i="1" dirty="0"/>
              <a:t>АВ </a:t>
            </a:r>
            <a:r>
              <a:rPr lang="ru-RU" sz="2800" dirty="0"/>
              <a:t>и </a:t>
            </a:r>
            <a:r>
              <a:rPr lang="ru-RU" sz="2800" i="1" dirty="0"/>
              <a:t>CD </a:t>
            </a:r>
            <a:r>
              <a:rPr lang="ru-RU" sz="2800" dirty="0"/>
              <a:t>общих пересекающихся внешних касательных к двум окружностям равны.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50715"/>
            <a:ext cx="4754537" cy="243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F70637-222B-DB4C-4AF3-E71761E98BFA}"/>
              </a:ext>
            </a:extLst>
          </p:cNvPr>
          <p:cNvSpPr/>
          <p:nvPr/>
        </p:nvSpPr>
        <p:spPr>
          <a:xfrm>
            <a:off x="115364" y="4293096"/>
            <a:ext cx="9094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 </a:t>
            </a:r>
            <a:r>
              <a:rPr lang="en-US" sz="2800" i="1" dirty="0"/>
              <a:t>AB = AM – BM = CM – DM = CD</a:t>
            </a:r>
            <a:r>
              <a:rPr lang="en-US" sz="2800" dirty="0"/>
              <a:t>., </a:t>
            </a:r>
            <a:endParaRPr lang="ru-RU" sz="28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DAB4F05-4B04-8A40-E42C-47FEE620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1851"/>
            <a:ext cx="4771880" cy="243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60C9D4-C0B9-452D-71F9-C654CF16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96" y="120298"/>
            <a:ext cx="9094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4. Через точку </a:t>
            </a:r>
            <a:r>
              <a:rPr lang="ru-RU" i="1" dirty="0"/>
              <a:t>М </a:t>
            </a:r>
            <a:r>
              <a:rPr lang="ru-RU" dirty="0"/>
              <a:t>вне окружности проведены касательные </a:t>
            </a:r>
            <a:r>
              <a:rPr lang="ru-RU" i="1" dirty="0"/>
              <a:t>МА </a:t>
            </a:r>
            <a:r>
              <a:rPr lang="ru-RU" dirty="0"/>
              <a:t>и </a:t>
            </a:r>
            <a:r>
              <a:rPr lang="ru-RU" i="1" dirty="0"/>
              <a:t>МВ</a:t>
            </a:r>
            <a:r>
              <a:rPr lang="ru-RU" dirty="0"/>
              <a:t>, и через точку </a:t>
            </a:r>
            <a:r>
              <a:rPr lang="ru-RU" i="1" dirty="0"/>
              <a:t>С </a:t>
            </a:r>
            <a:r>
              <a:rPr lang="ru-RU" dirty="0"/>
              <a:t>на окружности проведена касательная, пересекающая отрезки </a:t>
            </a:r>
            <a:r>
              <a:rPr lang="ru-RU" i="1" dirty="0"/>
              <a:t>МА </a:t>
            </a:r>
            <a:r>
              <a:rPr lang="ru-RU" dirty="0"/>
              <a:t>и </a:t>
            </a:r>
            <a:r>
              <a:rPr lang="ru-RU" i="1" dirty="0"/>
              <a:t>МВ </a:t>
            </a:r>
            <a:r>
              <a:rPr lang="ru-RU" dirty="0"/>
              <a:t>в точках </a:t>
            </a:r>
            <a:r>
              <a:rPr lang="ru-RU" i="1" dirty="0"/>
              <a:t>K </a:t>
            </a:r>
            <a:r>
              <a:rPr lang="ru-RU" dirty="0"/>
              <a:t>и </a:t>
            </a:r>
            <a:r>
              <a:rPr lang="ru-RU" i="1" dirty="0"/>
              <a:t>L </a:t>
            </a:r>
            <a:r>
              <a:rPr lang="ru-RU" dirty="0"/>
              <a:t>соответственно. Докажите, что периметр треугольника </a:t>
            </a:r>
            <a:r>
              <a:rPr lang="ru-RU" i="1" dirty="0"/>
              <a:t>KML </a:t>
            </a:r>
            <a:r>
              <a:rPr lang="ru-RU" dirty="0"/>
              <a:t>не зависит от положения точки </a:t>
            </a:r>
            <a:r>
              <a:rPr lang="ru-RU" i="1" dirty="0"/>
              <a:t>С</a:t>
            </a:r>
            <a:r>
              <a:rPr lang="ru-RU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460573" cy="24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093A73-3365-03A8-C1EF-2C60D008A5A9}"/>
              </a:ext>
            </a:extLst>
          </p:cNvPr>
          <p:cNvSpPr/>
          <p:nvPr/>
        </p:nvSpPr>
        <p:spPr>
          <a:xfrm>
            <a:off x="23661" y="4479399"/>
            <a:ext cx="91203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 </a:t>
            </a:r>
            <a:r>
              <a:rPr lang="en-US" sz="2800" i="1" dirty="0"/>
              <a:t>CK = AK</a:t>
            </a:r>
            <a:r>
              <a:rPr lang="en-US" sz="2800" dirty="0"/>
              <a:t>, </a:t>
            </a:r>
            <a:r>
              <a:rPr lang="ru-RU" sz="2800" dirty="0"/>
              <a:t>    </a:t>
            </a:r>
            <a:r>
              <a:rPr lang="en-US" sz="2800" i="1" dirty="0"/>
              <a:t>CL = BL</a:t>
            </a:r>
            <a:r>
              <a:rPr lang="en-US" sz="2800" dirty="0"/>
              <a:t>. </a:t>
            </a:r>
            <a:r>
              <a:rPr lang="ru-RU" sz="2800" dirty="0"/>
              <a:t>Следовательно, периметр треугольника </a:t>
            </a:r>
            <a:r>
              <a:rPr lang="en-US" sz="2800" i="1" dirty="0"/>
              <a:t>KLM </a:t>
            </a:r>
            <a:r>
              <a:rPr lang="ru-RU" sz="2800" dirty="0"/>
              <a:t>равен </a:t>
            </a:r>
            <a:r>
              <a:rPr lang="en-US" sz="2800" i="1" dirty="0"/>
              <a:t>AM + BM</a:t>
            </a:r>
            <a:r>
              <a:rPr lang="en-US" sz="2800" dirty="0"/>
              <a:t>, </a:t>
            </a:r>
            <a:r>
              <a:rPr lang="ru-RU" sz="2800" dirty="0"/>
              <a:t>значит, не зависит от положения точки </a:t>
            </a:r>
            <a:r>
              <a:rPr lang="en-US" sz="2800" i="1" dirty="0"/>
              <a:t>C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8D64CF-AC5B-77AD-0635-7A3600FB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5. На рисунке </a:t>
            </a:r>
            <a:r>
              <a:rPr lang="en-US" sz="2800" i="1" dirty="0">
                <a:cs typeface="Times New Roman" pitchFamily="18" charset="0"/>
              </a:rPr>
              <a:t>SH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SQ </a:t>
            </a:r>
            <a:r>
              <a:rPr lang="ru-RU" sz="2800" dirty="0">
                <a:cs typeface="Times New Roman" pitchFamily="18" charset="0"/>
              </a:rPr>
              <a:t>- отрезки касательных, сумма которых равна 36 см. Найдите периметр треугольника </a:t>
            </a:r>
            <a:r>
              <a:rPr lang="en-US" sz="2800" i="1" dirty="0">
                <a:cs typeface="Times New Roman" pitchFamily="18" charset="0"/>
              </a:rPr>
              <a:t>STU</a:t>
            </a:r>
            <a:r>
              <a:rPr lang="ru-RU" sz="2800" dirty="0">
                <a:cs typeface="Times New Roman" pitchFamily="18" charset="0"/>
              </a:rPr>
              <a:t>, где </a:t>
            </a:r>
            <a:r>
              <a:rPr lang="en-US" sz="2800" i="1" dirty="0">
                <a:cs typeface="Times New Roman" pitchFamily="18" charset="0"/>
              </a:rPr>
              <a:t>TU</a:t>
            </a:r>
            <a:r>
              <a:rPr lang="ru-RU" sz="2800" dirty="0">
                <a:cs typeface="Times New Roman" pitchFamily="18" charset="0"/>
              </a:rPr>
              <a:t> – касательная к данной окружности.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34" y="1844824"/>
            <a:ext cx="3120331" cy="29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8465B288-DFD6-17C2-7056-F1E8F11E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098505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36 </a:t>
            </a:r>
            <a:r>
              <a:rPr lang="ru-RU" sz="3200" dirty="0"/>
              <a:t>см.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8E4641-669B-AB67-ADA3-358F44F1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872" y="305642"/>
            <a:ext cx="91181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6. На рисунке </a:t>
            </a:r>
            <a:r>
              <a:rPr lang="en-US" sz="2800" i="1" dirty="0">
                <a:cs typeface="Times New Roman" pitchFamily="18" charset="0"/>
              </a:rPr>
              <a:t>MA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MB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MC</a:t>
            </a:r>
            <a:r>
              <a:rPr lang="ru-RU" sz="2800" dirty="0">
                <a:cs typeface="Times New Roman" pitchFamily="18" charset="0"/>
              </a:rPr>
              <a:t> - касательные. </a:t>
            </a:r>
            <a:r>
              <a:rPr lang="ru-RU" sz="2800" dirty="0"/>
              <a:t>В каком отношении делит точка </a:t>
            </a:r>
            <a:r>
              <a:rPr lang="en-US" sz="2800" i="1" dirty="0"/>
              <a:t>M </a:t>
            </a:r>
            <a:r>
              <a:rPr lang="ru-RU" sz="2800" dirty="0"/>
              <a:t>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en-US" sz="2800" dirty="0">
                <a:cs typeface="Times New Roman" pitchFamily="18" charset="0"/>
              </a:rPr>
              <a:t>?</a:t>
            </a:r>
            <a:r>
              <a:rPr lang="ru-RU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58" y="1628800"/>
            <a:ext cx="386873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C0052EB2-95A5-AD80-81E4-26B0DD69D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725144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1:1</a:t>
            </a:r>
            <a:r>
              <a:rPr lang="ru-RU" sz="3200" dirty="0"/>
              <a:t>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746BAB-433E-7AE5-2610-35690936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AAA360-CFDB-2B98-18DA-F346A93DC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980728"/>
            <a:ext cx="2232248" cy="2563597"/>
          </a:xfrm>
          <a:prstGeom prst="rect">
            <a:avLst/>
          </a:prstGeom>
        </p:spPr>
      </p:pic>
      <p:sp>
        <p:nvSpPr>
          <p:cNvPr id="4" name="Text Box 1030">
            <a:extLst>
              <a:ext uri="{FF2B5EF4-FFF2-40B4-BE49-F238E27FC236}">
                <a16:creationId xmlns:a16="http://schemas.microsoft.com/office/drawing/2014/main" id="{3E3B9A83-7194-031A-9A9D-7286098A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73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Теорема 1. </a:t>
            </a:r>
            <a:r>
              <a:rPr lang="ru-RU" dirty="0">
                <a:cs typeface="Times New Roman" pitchFamily="18" charset="0"/>
              </a:rPr>
              <a:t>Вписанный угол равен половине центрального угла, опирающегося на ту же дугу окружности.</a:t>
            </a:r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490CDB1C-76E9-D4F2-5366-E2A8D650B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" y="371703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Если величину дуги окружности измерять величиной соответствующего центрального угла, то эту теорему можно переформулировать в виде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Теорема 1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’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Вписанный угол измеряется половиной дуги окружности, на которую он опирается.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6C784-7147-4256-66F3-3870E3CA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154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0" y="12531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7. Найдите длину отрезка </a:t>
            </a:r>
            <a:r>
              <a:rPr lang="en-US" sz="2800" i="1" dirty="0"/>
              <a:t>AB </a:t>
            </a:r>
            <a:r>
              <a:rPr lang="ru-RU" sz="2800" dirty="0"/>
              <a:t>касательной. Стороны клеток равны 1.</a:t>
            </a:r>
          </a:p>
        </p:txBody>
      </p:sp>
      <p:pic>
        <p:nvPicPr>
          <p:cNvPr id="11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37" y="1412776"/>
            <a:ext cx="2800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16C16935-04EC-03DD-A9F2-80D8847CA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725144"/>
            <a:ext cx="511256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/>
              <a:t>3.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DB7A0D-24B8-70BE-754C-62D7B6CF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0" y="19732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8. Найдите длину отрезка </a:t>
            </a:r>
            <a:r>
              <a:rPr lang="en-US" sz="2800" i="1" dirty="0"/>
              <a:t>AB </a:t>
            </a:r>
            <a:r>
              <a:rPr lang="ru-RU" sz="2800" dirty="0"/>
              <a:t>касательной. Стороны клеток равны 1.</a:t>
            </a:r>
          </a:p>
        </p:txBody>
      </p:sp>
      <p:pic>
        <p:nvPicPr>
          <p:cNvPr id="2048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1484784"/>
            <a:ext cx="282098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ED26BBB5-E30E-B299-B1DA-CFE8B800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725144"/>
            <a:ext cx="511256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/>
              <a:t>4.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133701-330F-D773-D746-98E56C90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3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id="{D87D331A-6498-D0A8-1F53-EFCB40F6A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Теорема 2. </a:t>
                </a:r>
                <a:r>
                  <a:rPr lang="ru-RU" sz="2800" dirty="0"/>
                  <a:t>Если две хорды окружности пересекаются, то произведение отрезков одной хорды равно произведению отрезков другой хорды, т.е. выполняется равенство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𝐴𝐸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id="{D87D331A-6498-D0A8-1F53-EFCB40F6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815882"/>
              </a:xfrm>
              <a:prstGeom prst="rect">
                <a:avLst/>
              </a:prstGeom>
              <a:blipFill>
                <a:blip r:embed="rId3"/>
                <a:stretch>
                  <a:fillRect l="-1333" t="-3356" r="-1333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50310F-B84F-4AAA-3FF6-AE0E6173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420888"/>
            <a:ext cx="2640510" cy="2327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FC90E0E8-96E6-645E-FA0D-0F0EB4981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1" y="4925487"/>
                <a:ext cx="9213850" cy="1419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i="1" dirty="0">
                    <a:solidFill>
                      <a:schemeClr val="tx2"/>
                    </a:solidFill>
                  </a:rPr>
                  <a:t>ABE </a:t>
                </a:r>
                <a:r>
                  <a:rPr lang="ru-RU" dirty="0">
                    <a:solidFill>
                      <a:schemeClr val="tx2"/>
                    </a:solidFill>
                  </a:rPr>
                  <a:t>и </a:t>
                </a:r>
                <a:r>
                  <a:rPr lang="en-US" i="1" dirty="0">
                    <a:solidFill>
                      <a:schemeClr val="tx2"/>
                    </a:solidFill>
                  </a:rPr>
                  <a:t>DCE </a:t>
                </a:r>
                <a:r>
                  <a:rPr lang="ru-RU" dirty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𝐸𝐶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выполняется равенство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FC90E0E8-96E6-645E-FA0D-0F0EB4981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1" y="4925487"/>
                <a:ext cx="9213850" cy="1419299"/>
              </a:xfrm>
              <a:prstGeom prst="rect">
                <a:avLst/>
              </a:prstGeom>
              <a:blipFill>
                <a:blip r:embed="rId5"/>
                <a:stretch>
                  <a:fillRect l="-992" r="-992" b="-9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DE322D-69E1-0460-5BAD-F83540EF9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8130" y="2276871"/>
            <a:ext cx="2803914" cy="2471246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F4F75E-FD0A-CA1A-46CA-E2212D6D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>
                <a:cs typeface="Times New Roman" pitchFamily="18" charset="0"/>
              </a:rPr>
              <a:t>На рисунке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3,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6, 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2. Найдите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9746"/>
            <a:ext cx="2952328" cy="26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0131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4.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04F553-D6B3-B962-B81F-9B0EC420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2. На рисунке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2,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5, 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4. Найдите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9746"/>
            <a:ext cx="2952328" cy="26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0131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10.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58462F-A69B-09AF-CE05-A5B54513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7989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3. </a:t>
            </a:r>
            <a:r>
              <a:rPr lang="ru-RU" dirty="0"/>
              <a:t>Точка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внутри окружности делит хорду </a:t>
            </a:r>
            <a:r>
              <a:rPr lang="en-US" i="1" dirty="0"/>
              <a:t>AB </a:t>
            </a:r>
            <a:r>
              <a:rPr lang="ru-RU" dirty="0"/>
              <a:t>этой окружности на отрезки, равные </a:t>
            </a:r>
            <a:r>
              <a:rPr lang="en-US" dirty="0"/>
              <a:t>2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dirty="0"/>
              <a:t>5</a:t>
            </a:r>
            <a:r>
              <a:rPr lang="ru-RU" dirty="0"/>
              <a:t>. Через точку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проведена хорда </a:t>
            </a:r>
            <a:r>
              <a:rPr lang="en-US" i="1" dirty="0"/>
              <a:t>CD</a:t>
            </a:r>
            <a:r>
              <a:rPr lang="ru-RU" dirty="0"/>
              <a:t>, делящаяся точкой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пополам. Найдите длину хорды </a:t>
            </a:r>
            <a:r>
              <a:rPr lang="en-US" i="1" dirty="0"/>
              <a:t>CD</a:t>
            </a:r>
            <a:r>
              <a:rPr lang="ru-RU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1133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5712685"/>
                <a:ext cx="828092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</a:t>
                </a:r>
                <a:r>
                  <a:rPr lang="ru-RU" dirty="0"/>
                  <a:t>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712685"/>
                <a:ext cx="8280920" cy="513602"/>
              </a:xfrm>
              <a:prstGeom prst="rect">
                <a:avLst/>
              </a:prstGeom>
              <a:blipFill>
                <a:blip r:embed="rId5"/>
                <a:stretch>
                  <a:fillRect l="-1178" t="-2381" b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754F391-98B5-66F0-FAA3-8F30F2FC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Text Box 3"/>
              <p:cNvSpPr txBox="1">
                <a:spLocks noChangeArrowheads="1"/>
              </p:cNvSpPr>
              <p:nvPr/>
            </p:nvSpPr>
            <p:spPr bwMode="auto">
              <a:xfrm>
                <a:off x="0" y="404664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pitchFamily="18" charset="0"/>
                  </a:rPr>
                  <a:t>	4. Точка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принадлежит хорде </a:t>
                </a:r>
                <a:r>
                  <a:rPr lang="en-US" i="1" dirty="0">
                    <a:cs typeface="Times New Roman" pitchFamily="18" charset="0"/>
                  </a:rPr>
                  <a:t>AB </a:t>
                </a:r>
                <a:r>
                  <a:rPr lang="ru-RU" dirty="0">
                    <a:cs typeface="Times New Roman" pitchFamily="18" charset="0"/>
                  </a:rPr>
                  <a:t>окружности радиусом 4. Найдите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если точка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удалена от центра окружности на расстояние, равное 2.</a:t>
                </a:r>
              </a:p>
            </p:txBody>
          </p:sp>
        </mc:Choice>
        <mc:Fallback xmlns="">
          <p:sp>
            <p:nvSpPr>
              <p:cNvPr id="337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4664"/>
                <a:ext cx="9144000" cy="1200329"/>
              </a:xfrm>
              <a:prstGeom prst="rect">
                <a:avLst/>
              </a:prstGeom>
              <a:blipFill>
                <a:blip r:embed="rId3"/>
                <a:stretch>
                  <a:fillRect l="-1000" t="-4061" r="-1000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1654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B521FB-CEBC-4EB5-E4F3-9299C8D89326}"/>
              </a:ext>
            </a:extLst>
          </p:cNvPr>
          <p:cNvGrpSpPr/>
          <p:nvPr/>
        </p:nvGrpSpPr>
        <p:grpSpPr>
          <a:xfrm>
            <a:off x="0" y="1484784"/>
            <a:ext cx="9144000" cy="4303930"/>
            <a:chOff x="0" y="1484784"/>
            <a:chExt cx="9144000" cy="43039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9DEB4E5-D70F-C1CC-7AAC-494357EAD4B1}"/>
                    </a:ext>
                  </a:extLst>
                </p:cNvPr>
                <p:cNvSpPr txBox="1"/>
                <p:nvPr/>
              </p:nvSpPr>
              <p:spPr>
                <a:xfrm>
                  <a:off x="0" y="4957717"/>
                  <a:ext cx="91440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solidFill>
                        <a:srgbClr val="FF0000"/>
                      </a:solidFill>
                    </a:rPr>
                    <a:t>	Решение.</a:t>
                  </a:r>
                  <a:r>
                    <a:rPr lang="en-US" dirty="0"/>
                    <a:t> </a:t>
                  </a:r>
                  <a:r>
                    <a:rPr lang="ru-RU" dirty="0"/>
                    <a:t>Через точку </a:t>
                  </a:r>
                  <a:r>
                    <a:rPr lang="en-US" i="1" dirty="0"/>
                    <a:t>C </a:t>
                  </a:r>
                  <a:r>
                    <a:rPr lang="ru-RU" dirty="0"/>
                    <a:t>проведём диаметр </a:t>
                  </a:r>
                  <a:r>
                    <a:rPr lang="en-US" i="1" dirty="0"/>
                    <a:t>DE</a:t>
                  </a:r>
                  <a:r>
                    <a:rPr lang="en-US" dirty="0"/>
                    <a:t>. </a:t>
                  </a:r>
                  <a:r>
                    <a:rPr lang="ru-RU" dirty="0"/>
                    <a:t>Тогда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𝐴𝐶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𝐵𝐶</m:t>
                      </m:r>
                      <m:r>
                        <a:rPr lang="ru-RU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𝐶𝐸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=12.</m:t>
                      </m:r>
                    </m:oMath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9DEB4E5-D70F-C1CC-7AAC-494357EAD4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957717"/>
                  <a:ext cx="9144000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133" t="-58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66374D-59C0-7C80-6FBF-E64F25E27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125" y="1484784"/>
              <a:ext cx="3094087" cy="3196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B65902-35DB-0BF6-4A5C-23C94D73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502" y="95872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 5. В окружности с центром </a:t>
            </a:r>
            <a:r>
              <a:rPr lang="ru-RU" i="1" dirty="0"/>
              <a:t>O </a:t>
            </a:r>
            <a:r>
              <a:rPr lang="ru-RU" dirty="0"/>
              <a:t>проведены хорды </a:t>
            </a:r>
            <a:r>
              <a:rPr lang="ru-RU" i="1" dirty="0"/>
              <a:t>AB </a:t>
            </a:r>
            <a:r>
              <a:rPr lang="ru-RU" dirty="0"/>
              <a:t>и </a:t>
            </a:r>
            <a:r>
              <a:rPr lang="ru-RU" i="1" dirty="0"/>
              <a:t>CD</a:t>
            </a:r>
            <a:r>
              <a:rPr lang="ru-RU" dirty="0"/>
              <a:t>, пересекающиеся в точке </a:t>
            </a:r>
            <a:r>
              <a:rPr lang="en-US" i="1" dirty="0"/>
              <a:t>E</a:t>
            </a:r>
            <a:r>
              <a:rPr lang="ru-RU" dirty="0"/>
              <a:t>, причём </a:t>
            </a:r>
            <a:r>
              <a:rPr lang="ru-RU" i="1" dirty="0"/>
              <a:t>A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= 4, </a:t>
            </a:r>
            <a:r>
              <a:rPr lang="en-US" i="1" dirty="0"/>
              <a:t>E</a:t>
            </a:r>
            <a:r>
              <a:rPr lang="ru-RU" i="1" dirty="0"/>
              <a:t>B </a:t>
            </a:r>
            <a:r>
              <a:rPr lang="ru-RU" dirty="0"/>
              <a:t>= 1, </a:t>
            </a:r>
            <a:r>
              <a:rPr lang="ru-RU" i="1" dirty="0"/>
              <a:t>C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= 2. Найдите</a:t>
            </a:r>
            <a:r>
              <a:rPr lang="en-US" dirty="0"/>
              <a:t> </a:t>
            </a:r>
            <a:r>
              <a:rPr lang="ru-RU" dirty="0"/>
              <a:t>угол </a:t>
            </a:r>
            <a:r>
              <a:rPr lang="en-US" i="1" dirty="0"/>
              <a:t>OEC</a:t>
            </a:r>
            <a:r>
              <a:rPr lang="en-US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05" y="2276872"/>
            <a:ext cx="306799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3625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90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0A1F28-51CA-BB3D-A283-2E174FD7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502" y="15186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 6. Найдите длину хорды </a:t>
            </a:r>
            <a:r>
              <a:rPr lang="en-US" i="1" dirty="0"/>
              <a:t>AB</a:t>
            </a:r>
            <a:r>
              <a:rPr lang="ru-RU" dirty="0"/>
              <a:t>, считая стороны клеток равными 1</a:t>
            </a:r>
            <a:r>
              <a:rPr lang="en-US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5362580"/>
                <a:ext cx="9144000" cy="108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𝐷𝐶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𝐶𝐸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=4.  </m:t>
                    </m:r>
                  </m:oMath>
                </a14:m>
                <a:r>
                  <a:rPr lang="en-US" i="1" dirty="0"/>
                  <a:t>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AB = AC + 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en-US" dirty="0"/>
                  <a:t>  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2580"/>
                <a:ext cx="9144000" cy="1086131"/>
              </a:xfrm>
              <a:prstGeom prst="rect">
                <a:avLst/>
              </a:prstGeom>
              <a:blipFill>
                <a:blip r:embed="rId3"/>
                <a:stretch>
                  <a:fillRect l="-1000" t="-1124" r="-1000" b="-2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4747D9-C3F3-75CD-778F-5FE0F3A6E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268760"/>
            <a:ext cx="3273699" cy="32860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F4AC04-17D9-D730-5518-81AFA85FB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134" y="1097176"/>
            <a:ext cx="3450229" cy="343011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066021-AE4E-EC64-4D21-7A5B9A5A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id="{D87D331A-6498-D0A8-1F53-EFCB40F6A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0425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/>
                  <a:t>	7. Докажите, что если два отрезка </a:t>
                </a:r>
                <a:r>
                  <a:rPr lang="en-US" sz="2800" i="1" dirty="0"/>
                  <a:t>AC </a:t>
                </a:r>
                <a:r>
                  <a:rPr lang="ru-RU" sz="2800" dirty="0"/>
                  <a:t>и </a:t>
                </a:r>
                <a:r>
                  <a:rPr lang="en-US" sz="2800" i="1" dirty="0"/>
                  <a:t>BD</a:t>
                </a:r>
                <a:r>
                  <a:rPr lang="ru-RU" sz="2800" dirty="0"/>
                  <a:t> пересекаются</a:t>
                </a:r>
                <a:r>
                  <a:rPr lang="en-US" sz="2800" dirty="0"/>
                  <a:t> </a:t>
                </a:r>
                <a:r>
                  <a:rPr lang="ru-RU" sz="2800" dirty="0"/>
                  <a:t>в точке </a:t>
                </a:r>
                <a:r>
                  <a:rPr lang="en-US" sz="2800" i="1" dirty="0"/>
                  <a:t>E</a:t>
                </a:r>
                <a:r>
                  <a:rPr lang="ru-RU" sz="2800" dirty="0"/>
                  <a:t> 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𝐴𝐸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800" b="0" i="0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</m:oMath>
                </a14:m>
                <a:r>
                  <a:rPr lang="ru-RU" sz="2800" dirty="0"/>
                  <a:t> то точки </a:t>
                </a:r>
                <a:r>
                  <a:rPr lang="en-US" sz="2800" i="1" dirty="0"/>
                  <a:t>A</a:t>
                </a:r>
                <a:r>
                  <a:rPr lang="en-US" sz="2800" dirty="0"/>
                  <a:t>, </a:t>
                </a:r>
                <a:r>
                  <a:rPr lang="en-US" sz="2800" i="1" dirty="0"/>
                  <a:t>B</a:t>
                </a:r>
                <a:r>
                  <a:rPr lang="en-US" sz="2800" dirty="0"/>
                  <a:t>, </a:t>
                </a:r>
                <a:r>
                  <a:rPr lang="en-US" sz="2800" i="1" dirty="0"/>
                  <a:t>C</a:t>
                </a:r>
                <a:r>
                  <a:rPr lang="en-US" sz="2800" dirty="0"/>
                  <a:t>, </a:t>
                </a:r>
                <a:r>
                  <a:rPr lang="en-US" sz="2800" i="1" dirty="0"/>
                  <a:t>D</a:t>
                </a:r>
                <a:r>
                  <a:rPr lang="en-US" sz="2800" dirty="0"/>
                  <a:t> </a:t>
                </a:r>
                <a:r>
                  <a:rPr lang="ru-RU" sz="2800" dirty="0"/>
                  <a:t>принадлежат одной окружности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id="{D87D331A-6498-D0A8-1F53-EFCB40F6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0425"/>
                <a:ext cx="9144000" cy="1384995"/>
              </a:xfrm>
              <a:prstGeom prst="rect">
                <a:avLst/>
              </a:prstGeom>
              <a:blipFill>
                <a:blip r:embed="rId3"/>
                <a:stretch>
                  <a:fillRect l="-1333" t="-4405" r="-133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26B11B-7CF1-60A8-0AFD-639CE2DF8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844824"/>
            <a:ext cx="3658111" cy="338184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9C98E1-3963-F873-5543-56B85FC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3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040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Доказательство.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Пусть угол </a:t>
            </a:r>
            <a:r>
              <a:rPr lang="ru-RU" sz="2000" i="1" dirty="0">
                <a:cs typeface="Times New Roman" pitchFamily="18" charset="0"/>
              </a:rPr>
              <a:t>А</a:t>
            </a:r>
            <a:r>
              <a:rPr lang="en-US" sz="2000" i="1" dirty="0">
                <a:cs typeface="Times New Roman" pitchFamily="18" charset="0"/>
              </a:rPr>
              <a:t>CB</a:t>
            </a:r>
            <a:r>
              <a:rPr lang="ru-RU" sz="2000" dirty="0">
                <a:cs typeface="Times New Roman" pitchFamily="18" charset="0"/>
              </a:rPr>
              <a:t> вписан в окружность с центром в точке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. Рассмотрим случай, когда одна из сторон угла, например </a:t>
            </a:r>
            <a:r>
              <a:rPr lang="ru-RU" sz="2000" i="1" dirty="0">
                <a:cs typeface="Times New Roman" pitchFamily="18" charset="0"/>
              </a:rPr>
              <a:t>А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ru-RU" sz="2000" dirty="0">
                <a:cs typeface="Times New Roman" pitchFamily="18" charset="0"/>
              </a:rPr>
              <a:t>, проходит через центр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 окружности. 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F15926-A8E8-567B-FB06-285AD954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0" y="1077218"/>
            <a:ext cx="1934276" cy="2262738"/>
          </a:xfrm>
          <a:prstGeom prst="rect">
            <a:avLst/>
          </a:prstGeom>
        </p:spPr>
      </p:pic>
      <p:sp>
        <p:nvSpPr>
          <p:cNvPr id="2" name="Text Box 1040">
            <a:extLst>
              <a:ext uri="{FF2B5EF4-FFF2-40B4-BE49-F238E27FC236}">
                <a16:creationId xmlns:a16="http://schemas.microsoft.com/office/drawing/2014/main" id="{625FED8D-4328-0A0D-222F-696DB1D0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5511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000" dirty="0">
                <a:cs typeface="Times New Roman" pitchFamily="18" charset="0"/>
              </a:rPr>
              <a:t> Треугольник </a:t>
            </a:r>
            <a:r>
              <a:rPr lang="en-US" sz="2000" i="1" dirty="0">
                <a:cs typeface="Times New Roman" pitchFamily="18" charset="0"/>
              </a:rPr>
              <a:t>BOC</a:t>
            </a:r>
            <a:r>
              <a:rPr lang="ru-RU" sz="2000" dirty="0">
                <a:cs typeface="Times New Roman" pitchFamily="18" charset="0"/>
              </a:rPr>
              <a:t> - равнобедренный, следовательно, </a:t>
            </a:r>
            <a:r>
              <a:rPr lang="ru-RU" sz="2000" dirty="0"/>
              <a:t>углы 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ru-RU" sz="2000" dirty="0"/>
              <a:t>и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ru-RU" sz="2000" i="1" dirty="0"/>
              <a:t> </a:t>
            </a:r>
            <a:r>
              <a:rPr lang="ru-RU" sz="2000" dirty="0"/>
              <a:t>равны</a:t>
            </a:r>
            <a:r>
              <a:rPr lang="ru-RU" sz="2000" dirty="0">
                <a:cs typeface="Times New Roman" pitchFamily="18" charset="0"/>
              </a:rPr>
              <a:t>. Угол </a:t>
            </a:r>
            <a:r>
              <a:rPr lang="ru-RU" sz="2000" i="1" dirty="0">
                <a:cs typeface="Times New Roman" pitchFamily="18" charset="0"/>
              </a:rPr>
              <a:t>АО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ru-RU" sz="2000" dirty="0">
                <a:cs typeface="Times New Roman" pitchFamily="18" charset="0"/>
              </a:rPr>
              <a:t> – внешний угол треугольника </a:t>
            </a:r>
            <a:r>
              <a:rPr lang="ru-RU" sz="2000" i="1" dirty="0">
                <a:cs typeface="Times New Roman" pitchFamily="18" charset="0"/>
              </a:rPr>
              <a:t>ВОС</a:t>
            </a:r>
            <a:r>
              <a:rPr lang="ru-RU" sz="2000" dirty="0">
                <a:cs typeface="Times New Roman" pitchFamily="18" charset="0"/>
              </a:rPr>
              <a:t>, следовательно, </a:t>
            </a:r>
            <a:r>
              <a:rPr lang="ru-RU" sz="2000" dirty="0"/>
              <a:t>он </a:t>
            </a:r>
            <a:r>
              <a:rPr lang="ru-RU" sz="2000" dirty="0">
                <a:cs typeface="Times New Roman" pitchFamily="18" charset="0"/>
              </a:rPr>
              <a:t>равен сумме углов </a:t>
            </a:r>
            <a:r>
              <a:rPr lang="ru-RU" sz="2000" i="1" dirty="0">
                <a:cs typeface="Times New Roman" pitchFamily="18" charset="0"/>
              </a:rPr>
              <a:t>В</a:t>
            </a:r>
            <a:r>
              <a:rPr lang="ru-RU" sz="2000" dirty="0">
                <a:cs typeface="Times New Roman" pitchFamily="18" charset="0"/>
              </a:rPr>
              <a:t> и </a:t>
            </a:r>
            <a:r>
              <a:rPr lang="ru-RU" sz="2000" i="1" dirty="0">
                <a:cs typeface="Times New Roman" pitchFamily="18" charset="0"/>
              </a:rPr>
              <a:t>С</a:t>
            </a:r>
            <a:r>
              <a:rPr lang="ru-RU" sz="2000" dirty="0">
                <a:cs typeface="Times New Roman" pitchFamily="18" charset="0"/>
              </a:rPr>
              <a:t>. Поэтому </a:t>
            </a:r>
            <a:r>
              <a:rPr lang="ru-RU" sz="2000" dirty="0"/>
              <a:t>угол </a:t>
            </a:r>
            <a:r>
              <a:rPr lang="en-US" sz="2000" i="1" dirty="0">
                <a:cs typeface="Times New Roman" pitchFamily="18" charset="0"/>
              </a:rPr>
              <a:t>ACB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ru-RU" sz="2000" dirty="0"/>
              <a:t>равен половине угла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AOB</a:t>
            </a:r>
            <a:r>
              <a:rPr lang="ru-RU" sz="2000" dirty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A810D0-0FB1-BC07-4018-1182D2D77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856" y="1088858"/>
            <a:ext cx="1892915" cy="2154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1042"/>
              <p:cNvSpPr txBox="1">
                <a:spLocks noChangeArrowheads="1"/>
              </p:cNvSpPr>
              <p:nvPr/>
            </p:nvSpPr>
            <p:spPr bwMode="auto">
              <a:xfrm>
                <a:off x="-14685" y="4642729"/>
                <a:ext cx="9144000" cy="1330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В случае,  если  центр  </a:t>
                </a:r>
                <a:r>
                  <a:rPr lang="ru-RU" sz="2000" i="1" dirty="0">
                    <a:cs typeface="Times New Roman" pitchFamily="18" charset="0"/>
                  </a:rPr>
                  <a:t>О</a:t>
                </a:r>
                <a:r>
                  <a:rPr lang="ru-RU" sz="2000" dirty="0">
                    <a:cs typeface="Times New Roman" pitchFamily="18" charset="0"/>
                  </a:rPr>
                  <a:t> окружности лежит внутри угла </a:t>
                </a:r>
                <a:r>
                  <a:rPr lang="ru-RU" sz="2000" i="1" dirty="0">
                    <a:cs typeface="Times New Roman" pitchFamily="18" charset="0"/>
                  </a:rPr>
                  <a:t>А</a:t>
                </a:r>
                <a:r>
                  <a:rPr lang="en-US" sz="2000" i="1" dirty="0">
                    <a:cs typeface="Times New Roman" pitchFamily="18" charset="0"/>
                  </a:rPr>
                  <a:t>CB</a:t>
                </a:r>
                <a:r>
                  <a:rPr lang="ru-RU" sz="2000" dirty="0">
                    <a:cs typeface="Times New Roman" pitchFamily="18" charset="0"/>
                  </a:rPr>
                  <a:t>, проведем диаметр </a:t>
                </a:r>
                <a:r>
                  <a:rPr lang="en-US" sz="2000" i="1" dirty="0">
                    <a:cs typeface="Times New Roman" pitchFamily="18" charset="0"/>
                  </a:rPr>
                  <a:t>C</a:t>
                </a:r>
                <a:r>
                  <a:rPr lang="ru-RU" sz="2000" i="1" dirty="0">
                    <a:cs typeface="Times New Roman" pitchFamily="18" charset="0"/>
                  </a:rPr>
                  <a:t>D</a:t>
                </a:r>
                <a:r>
                  <a:rPr lang="ru-RU" sz="2000" dirty="0">
                    <a:cs typeface="Times New Roman" pitchFamily="18" charset="0"/>
                  </a:rPr>
                  <a:t> и рассмотрим углы </a:t>
                </a:r>
                <a:r>
                  <a:rPr lang="ru-RU" sz="2000" i="1" dirty="0">
                    <a:cs typeface="Times New Roman" pitchFamily="18" charset="0"/>
                  </a:rPr>
                  <a:t>А</a:t>
                </a:r>
                <a:r>
                  <a:rPr lang="en-US" sz="2000" i="1" dirty="0">
                    <a:cs typeface="Times New Roman" pitchFamily="18" charset="0"/>
                  </a:rPr>
                  <a:t>C</a:t>
                </a:r>
                <a:r>
                  <a:rPr lang="ru-RU" sz="2000" i="1" dirty="0">
                    <a:cs typeface="Times New Roman" pitchFamily="18" charset="0"/>
                  </a:rPr>
                  <a:t>D</a:t>
                </a:r>
                <a:r>
                  <a:rPr lang="ru-RU" sz="2000" dirty="0">
                    <a:cs typeface="Times New Roman" pitchFamily="18" charset="0"/>
                  </a:rPr>
                  <a:t> и </a:t>
                </a:r>
                <a:r>
                  <a:rPr lang="ru-RU" sz="2000" i="1" dirty="0">
                    <a:cs typeface="Times New Roman" pitchFamily="18" charset="0"/>
                  </a:rPr>
                  <a:t>BC</a:t>
                </a:r>
                <a:r>
                  <a:rPr lang="en-US" sz="2000" i="1" dirty="0">
                    <a:cs typeface="Times New Roman" pitchFamily="18" charset="0"/>
                  </a:rPr>
                  <a:t>D</a:t>
                </a:r>
                <a:r>
                  <a:rPr lang="ru-RU" sz="2000" dirty="0">
                    <a:cs typeface="Times New Roman" pitchFamily="18" charset="0"/>
                  </a:rPr>
                  <a:t>. По доказанному  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𝐴𝐶𝐷</m:t>
                    </m:r>
                    <m:r>
                      <a:rPr lang="ru-RU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𝐴𝑂𝐷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𝐴𝑂𝐵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078" name="Text Box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4685" y="4642729"/>
                <a:ext cx="9144000" cy="1330877"/>
              </a:xfrm>
              <a:prstGeom prst="rect">
                <a:avLst/>
              </a:prstGeom>
              <a:blipFill>
                <a:blip r:embed="rId5"/>
                <a:stretch>
                  <a:fillRect l="-733" r="-667" b="-2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5F15FA-46B5-E06A-2CDD-892EBA307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862" y="1077218"/>
            <a:ext cx="1892915" cy="2154436"/>
          </a:xfrm>
          <a:prstGeom prst="rect">
            <a:avLst/>
          </a:prstGeom>
        </p:spPr>
      </p:pic>
      <p:sp>
        <p:nvSpPr>
          <p:cNvPr id="3" name="Text Box 1042">
            <a:extLst>
              <a:ext uri="{FF2B5EF4-FFF2-40B4-BE49-F238E27FC236}">
                <a16:creationId xmlns:a16="http://schemas.microsoft.com/office/drawing/2014/main" id="{3ED00988-F092-F583-FA39-8F2255B9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85" y="594176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000" dirty="0">
                <a:cs typeface="Times New Roman" pitchFamily="18" charset="0"/>
              </a:rPr>
              <a:t> Аналогично рассматривается случай, когда центр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 лежит вне угла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i="1" dirty="0">
                <a:cs typeface="Times New Roman" pitchFamily="18" charset="0"/>
              </a:rPr>
              <a:t>А</a:t>
            </a:r>
            <a:r>
              <a:rPr lang="en-US" sz="2000" i="1" dirty="0">
                <a:cs typeface="Times New Roman" pitchFamily="18" charset="0"/>
              </a:rPr>
              <a:t>CB</a:t>
            </a:r>
            <a:r>
              <a:rPr lang="ru-RU" sz="2000" dirty="0"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0F9A00-FD1B-A352-EDEB-50B0201A9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855" y="1206810"/>
            <a:ext cx="1956634" cy="19288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19EBC0-AD47-6769-BEFF-C5B1574A26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231" y="1206810"/>
            <a:ext cx="1984387" cy="192888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722CC0-AA5A-04D0-4FE3-F2F894F7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8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9251" y="116632"/>
                <a:ext cx="9213850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Опишем окружность около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D’ </a:t>
                </a:r>
                <a:r>
                  <a:rPr lang="ru-RU" dirty="0"/>
                  <a:t>точку пересечения луча </a:t>
                </a:r>
                <a:r>
                  <a:rPr lang="en-US" i="1" dirty="0"/>
                  <a:t>BE </a:t>
                </a:r>
                <a:r>
                  <a:rPr lang="ru-RU" dirty="0"/>
                  <a:t>с этой окружностью.</a:t>
                </a:r>
                <a:r>
                  <a:rPr lang="en-US" i="1" dirty="0"/>
                  <a:t> </a:t>
                </a:r>
                <a:r>
                  <a:rPr lang="ru-RU" dirty="0"/>
                  <a:t>Для этой точки выполняется равенство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′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По условию, имеет место равенство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Из этих равенств следует равенство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ru-RU" dirty="0">
                    <a:solidFill>
                      <a:schemeClr val="tx2"/>
                    </a:solidFill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точки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совпадает с точкой </a:t>
                </a:r>
                <a:r>
                  <a:rPr lang="en-US" i="1" dirty="0">
                    <a:cs typeface="Times New Roman" pitchFamily="18" charset="0"/>
                  </a:rPr>
                  <a:t>D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1" y="116632"/>
                <a:ext cx="9213850" cy="2369880"/>
              </a:xfrm>
              <a:prstGeom prst="rect">
                <a:avLst/>
              </a:prstGeom>
              <a:blipFill>
                <a:blip r:embed="rId3"/>
                <a:stretch>
                  <a:fillRect l="-992" r="-992" b="-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4E31B-AD18-C0FC-C9B3-5E8928262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564904"/>
            <a:ext cx="3448531" cy="344853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4365E7B-3924-888A-3B7E-5162CD39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323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FEED7F-9340-7B3D-8374-33E380F3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653" y="2708920"/>
            <a:ext cx="3526694" cy="2653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EC24565C-88DE-C08C-4DAE-CDB900A96D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213850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Теорема 3. </a:t>
                </a:r>
                <a:r>
                  <a:rPr lang="ru-RU" sz="2800" dirty="0">
                    <a:solidFill>
                      <a:schemeClr val="tx2"/>
                    </a:solidFill>
                  </a:rPr>
                  <a:t>Если из точки, лежащей вне окружности, проведены две секущие,</a:t>
                </a:r>
                <a:r>
                  <a:rPr lang="ru-RU" sz="2800" i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то произведение </a:t>
                </a:r>
                <a:r>
                  <a:rPr lang="ru-RU" sz="2800" dirty="0"/>
                  <a:t>одной секущей на её внешнюю часть равно произведению другой секущей на её внешнюю часть, т.е. выполняется равенство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EC24565C-88DE-C08C-4DAE-CDB900A96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213850" cy="2246769"/>
              </a:xfrm>
              <a:prstGeom prst="rect">
                <a:avLst/>
              </a:prstGeom>
              <a:blipFill>
                <a:blip r:embed="rId4"/>
                <a:stretch>
                  <a:fillRect l="-1324" t="-2710" r="-1324" b="-65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B4B86D-8109-46A5-4026-0D4C019D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119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18" y="1988840"/>
            <a:ext cx="3489014" cy="23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7144"/>
                <a:ext cx="9213850" cy="1568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ADE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BCE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– общий</a:t>
                </a:r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𝐸𝐵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𝐸𝐶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:r>
                  <a:rPr lang="ru-RU" sz="2800" dirty="0"/>
                  <a:t>Значит, выполняется равенство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𝐸𝐴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144"/>
                <a:ext cx="9213850" cy="1568635"/>
              </a:xfrm>
              <a:prstGeom prst="rect">
                <a:avLst/>
              </a:prstGeom>
              <a:blipFill>
                <a:blip r:embed="rId4"/>
                <a:stretch>
                  <a:fillRect l="-1324" t="-3891" r="-1324" b="-10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2DD951-E730-9643-2A72-FE9A926D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557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5F03269-75B1-C3CE-50E9-820BE5C68E32}"/>
                  </a:ext>
                </a:extLst>
              </p:cNvPr>
              <p:cNvSpPr/>
              <p:nvPr/>
            </p:nvSpPr>
            <p:spPr>
              <a:xfrm>
                <a:off x="0" y="0"/>
                <a:ext cx="9154862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Теорема 4.</a:t>
                </a:r>
                <a:r>
                  <a:rPr lang="ru-RU" sz="2800" b="1" dirty="0"/>
                  <a:t> </a:t>
                </a:r>
                <a:r>
                  <a:rPr lang="ru-RU" sz="2800" dirty="0"/>
                  <a:t>Если из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точки, лежащей вне окружности</a:t>
                </a:r>
                <a:r>
                  <a:rPr lang="ru-RU" sz="2800" dirty="0"/>
                  <a:t>, проведены касательная</a:t>
                </a:r>
                <a:r>
                  <a:rPr lang="ru-RU" sz="2800" i="1" dirty="0"/>
                  <a:t> </a:t>
                </a:r>
                <a:r>
                  <a:rPr lang="ru-RU" sz="2800" dirty="0"/>
                  <a:t>и секущая,</a:t>
                </a:r>
                <a:r>
                  <a:rPr lang="ru-RU" sz="2800" i="1" dirty="0"/>
                  <a:t> </a:t>
                </a:r>
                <a:r>
                  <a:rPr lang="ru-RU" sz="2800" dirty="0"/>
                  <a:t>то квадрат длины отрезка касательной равен произведению секущей на её внешнюю часть, т.е. выполняется равенство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𝐴𝐸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𝐸𝐵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/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5F03269-75B1-C3CE-50E9-820BE5C68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54862" cy="2246769"/>
              </a:xfrm>
              <a:prstGeom prst="rect">
                <a:avLst/>
              </a:prstGeom>
              <a:blipFill>
                <a:blip r:embed="rId3"/>
                <a:stretch>
                  <a:fillRect l="-1332" t="-2710" r="-1332" b="-6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A972B5-587C-DA92-BBF2-8F66338D2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282721"/>
            <a:ext cx="3472352" cy="255177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20ED96-AB31-333F-15E6-1AF68F0A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668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289128" cy="238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213850" cy="156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DAE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– общий</a:t>
                </a:r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:r>
                  <a:rPr lang="ru-RU" sz="2800" dirty="0"/>
                  <a:t>Значит, выполняется равенство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𝐴𝐸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213850" cy="1565813"/>
              </a:xfrm>
              <a:prstGeom prst="rect">
                <a:avLst/>
              </a:prstGeom>
              <a:blipFill>
                <a:blip r:embed="rId4"/>
                <a:stretch>
                  <a:fillRect l="-1324" t="-4280" r="-1324" b="-10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F2D116-9F0F-FB1D-B572-8D41A9A1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2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501" y="98072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1. На рисунке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9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8</a:t>
            </a:r>
            <a:r>
              <a:rPr lang="ru-RU" sz="2800" dirty="0">
                <a:cs typeface="Times New Roman" pitchFamily="18" charset="0"/>
              </a:rPr>
              <a:t>, 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4</a:t>
            </a:r>
            <a:r>
              <a:rPr lang="ru-RU" sz="2800" dirty="0">
                <a:cs typeface="Times New Roman" pitchFamily="18" charset="0"/>
              </a:rPr>
              <a:t>. Найдите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67" y="2276872"/>
            <a:ext cx="30642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547176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</a:t>
            </a:r>
            <a:r>
              <a:rPr lang="en-US" dirty="0"/>
              <a:t>27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F025250-E8B9-624E-19B3-8677D5F68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96FF0-5A4B-6031-0063-7B6ABAD7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36" y="2060848"/>
            <a:ext cx="30642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8501" y="69269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2. На рисунке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15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18</a:t>
            </a:r>
            <a:r>
              <a:rPr lang="ru-RU" sz="2800" dirty="0">
                <a:cs typeface="Times New Roman" pitchFamily="18" charset="0"/>
              </a:rPr>
              <a:t>, 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6</a:t>
            </a:r>
            <a:r>
              <a:rPr lang="ru-RU" sz="2800" dirty="0">
                <a:cs typeface="Times New Roman" pitchFamily="18" charset="0"/>
              </a:rPr>
              <a:t>. Найдите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47176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</a:t>
            </a:r>
            <a:r>
              <a:rPr lang="en-US" dirty="0"/>
              <a:t>5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087994-9F8B-6DFA-37A2-919DD062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625" y="101138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3. На рисунке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/>
              <a:t>6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/>
              <a:t>DE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24</a:t>
            </a:r>
            <a:r>
              <a:rPr lang="ru-RU" sz="2800" dirty="0">
                <a:cs typeface="Times New Roman" pitchFamily="18" charset="0"/>
              </a:rPr>
              <a:t>. Найдите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14" y="1777054"/>
            <a:ext cx="3132171" cy="256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8928" y="458112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</a:t>
            </a:r>
            <a:r>
              <a:rPr lang="en-US" dirty="0"/>
              <a:t>1,5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8C801A-12A2-8376-900C-B4944EA8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0" y="102271"/>
                <a:ext cx="9144000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4. Радиус окружности равен 3. Точка </a:t>
                </a:r>
                <a:r>
                  <a:rPr lang="en-US" i="1" dirty="0">
                    <a:cs typeface="Times New Roman" pitchFamily="18" charset="0"/>
                  </a:rPr>
                  <a:t>A </a:t>
                </a:r>
                <a:r>
                  <a:rPr lang="ru-RU" dirty="0">
                    <a:cs typeface="Times New Roman" pitchFamily="18" charset="0"/>
                  </a:rPr>
                  <a:t>удалена от центра окружности на расстояние, равное 5. </a:t>
                </a:r>
                <a:r>
                  <a:rPr lang="en-US" i="1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Через точку </a:t>
                </a:r>
                <a:r>
                  <a:rPr lang="en-US" i="1" dirty="0">
                    <a:cs typeface="Times New Roman" pitchFamily="18" charset="0"/>
                  </a:rPr>
                  <a:t>A </a:t>
                </a:r>
                <a:r>
                  <a:rPr lang="ru-RU" dirty="0">
                    <a:cs typeface="Times New Roman" pitchFamily="18" charset="0"/>
                  </a:rPr>
                  <a:t>проведена прямая, пересекающая окружность в точках </a:t>
                </a:r>
                <a:r>
                  <a:rPr lang="en-US" i="1" dirty="0">
                    <a:cs typeface="Times New Roman" pitchFamily="18" charset="0"/>
                  </a:rPr>
                  <a:t>B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r>
                  <a:rPr lang="ru-RU" dirty="0">
                    <a:cs typeface="Times New Roman" pitchFamily="18" charset="0"/>
                  </a:rPr>
                  <a:t> Найдите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2271"/>
                <a:ext cx="9144000" cy="1261884"/>
              </a:xfrm>
              <a:prstGeom prst="rect">
                <a:avLst/>
              </a:prstGeom>
              <a:blipFill>
                <a:blip r:embed="rId3"/>
                <a:stretch>
                  <a:fillRect l="-1000" r="-1000" b="-10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72" y="1700808"/>
            <a:ext cx="3709455" cy="270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04E295E-F96C-960A-C279-9844DA497D68}"/>
              </a:ext>
            </a:extLst>
          </p:cNvPr>
          <p:cNvGrpSpPr/>
          <p:nvPr/>
        </p:nvGrpSpPr>
        <p:grpSpPr>
          <a:xfrm>
            <a:off x="-439" y="1700808"/>
            <a:ext cx="9144000" cy="4266006"/>
            <a:chOff x="-439" y="1700808"/>
            <a:chExt cx="9144000" cy="4266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B9A0F48-8626-2B76-67E1-2E07E75D4389}"/>
                    </a:ext>
                  </a:extLst>
                </p:cNvPr>
                <p:cNvSpPr txBox="1"/>
                <p:nvPr/>
              </p:nvSpPr>
              <p:spPr>
                <a:xfrm>
                  <a:off x="-439" y="4766485"/>
                  <a:ext cx="91440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dirty="0"/>
                    <a:t>Через точку </a:t>
                  </a:r>
                  <a:r>
                    <a:rPr lang="en-US" i="1" dirty="0"/>
                    <a:t>A </a:t>
                  </a:r>
                  <a:r>
                    <a:rPr lang="ru-RU" dirty="0"/>
                    <a:t>и центр </a:t>
                  </a:r>
                  <a:r>
                    <a:rPr lang="en-US" i="1" dirty="0"/>
                    <a:t>O </a:t>
                  </a:r>
                  <a:r>
                    <a:rPr lang="ru-RU" dirty="0"/>
                    <a:t>окружности проведём прямую, пересекающую окружность в точках </a:t>
                  </a:r>
                  <a:r>
                    <a:rPr lang="en-US" i="1" dirty="0"/>
                    <a:t>D </a:t>
                  </a:r>
                  <a:r>
                    <a:rPr lang="ru-RU" dirty="0"/>
                    <a:t>и </a:t>
                  </a:r>
                  <a:r>
                    <a:rPr lang="en-US" i="1" dirty="0"/>
                    <a:t>E</a:t>
                  </a:r>
                  <a:r>
                    <a:rPr lang="ru-RU" dirty="0"/>
                    <a:t>. Тогда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=2∙8=16</m:t>
                      </m:r>
                    </m:oMath>
                  </a14:m>
                  <a:r>
                    <a:rPr lang="en-US" dirty="0"/>
                    <a:t>.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B9A0F48-8626-2B76-67E1-2E07E75D43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9" y="4766485"/>
                  <a:ext cx="9144000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1067" t="-4061" r="-1000" b="-10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F8B276-EFEB-5282-8CFC-7153A4FCC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399" y="1700808"/>
              <a:ext cx="3859008" cy="2925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14926-444A-772D-87FA-619A89B9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502" y="15186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 5. Найдите длину отрезка </a:t>
            </a:r>
            <a:r>
              <a:rPr lang="en-US" i="1" dirty="0"/>
              <a:t>AB</a:t>
            </a:r>
            <a:r>
              <a:rPr lang="ru-RU" dirty="0"/>
              <a:t>, считая стороны клеток равными 1</a:t>
            </a:r>
            <a:r>
              <a:rPr lang="en-US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5362580"/>
                <a:ext cx="3096344" cy="69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62580"/>
                <a:ext cx="3096344" cy="699487"/>
              </a:xfrm>
              <a:prstGeom prst="rect">
                <a:avLst/>
              </a:prstGeom>
              <a:blipFill>
                <a:blip r:embed="rId3"/>
                <a:stretch>
                  <a:fillRect l="-3150" b="-6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E9AEFA-820D-3547-19A1-A6356A489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766543"/>
            <a:ext cx="2913659" cy="292469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65D89F-D1C4-595E-2767-8140A0BB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30"/>
          <p:cNvSpPr txBox="1">
            <a:spLocks noChangeArrowheads="1"/>
          </p:cNvSpPr>
          <p:nvPr/>
        </p:nvSpPr>
        <p:spPr bwMode="auto">
          <a:xfrm>
            <a:off x="0" y="4320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Следствие 1.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Вписанные углы, опирающиеся на одну и ту же дугу ок­ружности, равны.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AF605-FA85-A022-C294-66127024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628800"/>
            <a:ext cx="2322467" cy="254722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F0334F-AFCD-105E-BF52-7F66201C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1672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26" y="14615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6. Докажите, что прямая, проходящая через точки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 </a:t>
            </a:r>
            <a:r>
              <a:rPr lang="ru-RU" sz="2800" dirty="0">
                <a:cs typeface="Times New Roman" pitchFamily="18" charset="0"/>
              </a:rPr>
              <a:t>пересечения двух окружностей, делит пополам отрезок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их общей касательной. 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13" y="1844824"/>
            <a:ext cx="39267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ED2C8752-1803-6992-E8F6-95B7D1C0B5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70257"/>
                <a:ext cx="9144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</a:t>
                </a:r>
                <a:r>
                  <a:rPr lang="ru-RU" dirty="0">
                    <a:cs typeface="Times New Roman" pitchFamily="18" charset="0"/>
                  </a:rPr>
                  <a:t>. </a:t>
                </a:r>
                <a:r>
                  <a:rPr lang="en-US" i="1" dirty="0">
                    <a:cs typeface="Times New Roman" pitchFamily="18" charset="0"/>
                  </a:rPr>
                  <a:t>CE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𝐴𝐸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𝐵𝐸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i="1" dirty="0">
                    <a:cs typeface="Times New Roman" pitchFamily="18" charset="0"/>
                  </a:rPr>
                  <a:t>DE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CE = DE</a:t>
                </a:r>
                <a:r>
                  <a:rPr lang="en-US" dirty="0">
                    <a:cs typeface="Times New Roman" pitchFamily="18" charset="0"/>
                  </a:rPr>
                  <a:t>.  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ED2C8752-1803-6992-E8F6-95B7D1C0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70257"/>
                <a:ext cx="9144000" cy="523220"/>
              </a:xfrm>
              <a:prstGeom prst="rect">
                <a:avLst/>
              </a:prstGeom>
              <a:blipFill>
                <a:blip r:embed="rId4"/>
                <a:stretch>
                  <a:fillRect b="-23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79CF29-4604-4614-2260-B122DB0E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90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6524" y="1037262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В прямоугольном треугольнике </a:t>
            </a:r>
            <a:r>
              <a:rPr lang="en-US" i="1" dirty="0"/>
              <a:t>ABC </a:t>
            </a:r>
            <a:r>
              <a:rPr lang="ru-RU" dirty="0"/>
              <a:t>на катете </a:t>
            </a:r>
            <a:r>
              <a:rPr lang="en-US" i="1" dirty="0"/>
              <a:t>AC </a:t>
            </a:r>
            <a:r>
              <a:rPr lang="ru-RU" dirty="0"/>
              <a:t>как на диаметре построена окружность, которая пересекает гипотенузу </a:t>
            </a:r>
            <a:r>
              <a:rPr lang="en-US" i="1" dirty="0"/>
              <a:t>AB</a:t>
            </a:r>
            <a:r>
              <a:rPr lang="ru-RU" dirty="0"/>
              <a:t> в точке </a:t>
            </a:r>
            <a:r>
              <a:rPr lang="en-US" i="1" dirty="0"/>
              <a:t>D. </a:t>
            </a:r>
            <a:r>
              <a:rPr lang="ru-RU" dirty="0"/>
              <a:t>Через точку </a:t>
            </a:r>
            <a:r>
              <a:rPr lang="en-US" i="1" dirty="0"/>
              <a:t>D </a:t>
            </a:r>
            <a:r>
              <a:rPr lang="ru-RU" dirty="0"/>
              <a:t>проведена касательная к окружности, которая пересекает катет </a:t>
            </a:r>
            <a:r>
              <a:rPr lang="en-US" i="1" dirty="0"/>
              <a:t>BC</a:t>
            </a:r>
            <a:r>
              <a:rPr lang="ru-RU" dirty="0"/>
              <a:t> в точке </a:t>
            </a:r>
            <a:r>
              <a:rPr lang="en-US" i="1" dirty="0"/>
              <a:t>E</a:t>
            </a:r>
            <a:r>
              <a:rPr lang="en-US" dirty="0"/>
              <a:t>. </a:t>
            </a:r>
            <a:r>
              <a:rPr lang="ru-RU" dirty="0"/>
              <a:t>Найдите длину отрезка </a:t>
            </a:r>
            <a:r>
              <a:rPr lang="en-US" i="1" dirty="0"/>
              <a:t>BE</a:t>
            </a:r>
            <a:r>
              <a:rPr lang="ru-RU" dirty="0"/>
              <a:t>, если </a:t>
            </a:r>
            <a:r>
              <a:rPr lang="en-US" i="1" dirty="0"/>
              <a:t>AD = </a:t>
            </a:r>
            <a:r>
              <a:rPr lang="en-US" dirty="0"/>
              <a:t>2, </a:t>
            </a:r>
            <a:r>
              <a:rPr lang="en-US" i="1" dirty="0"/>
              <a:t>DB = </a:t>
            </a:r>
            <a:r>
              <a:rPr lang="en-US" dirty="0"/>
              <a:t>6.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77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7. Приведём пример задачи, которая предлагалась в этом году на Объединенной межвузовской математической олимпиаде (ОММО).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540051" cy="22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1CE21D-2898-3E40-891A-12BE6287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525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26524" y="586924"/>
                <a:ext cx="9144000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𝐵𝐴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𝐵𝐷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EC = ED. </a:t>
                </a:r>
                <a:r>
                  <a:rPr lang="ru-RU" dirty="0"/>
                  <a:t>Следовательно, точка </a:t>
                </a:r>
                <a:r>
                  <a:rPr lang="en-US" i="1" dirty="0"/>
                  <a:t>E </a:t>
                </a:r>
                <a:r>
                  <a:rPr lang="ru-RU" dirty="0"/>
                  <a:t>– середина отрезка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en-US" i="1" dirty="0"/>
                  <a:t> </a:t>
                </a:r>
                <a:r>
                  <a:rPr lang="ru-RU" dirty="0"/>
                  <a:t>Значит, </a:t>
                </a:r>
                <a:r>
                  <a:rPr lang="en-US" i="1" dirty="0"/>
                  <a:t>BE = </a:t>
                </a:r>
                <a:r>
                  <a:rPr lang="ru-RU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6524" y="586924"/>
                <a:ext cx="9144000" cy="901785"/>
              </a:xfrm>
              <a:prstGeom prst="rect">
                <a:avLst/>
              </a:prstGeom>
              <a:blipFill>
                <a:blip r:embed="rId3"/>
                <a:stretch>
                  <a:fillRect l="-1067" t="-1351" r="-1000" b="-148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2157"/>
            <a:ext cx="47762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B685853-8AAB-1633-B91F-300B2296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9529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6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3820021</TotalTime>
  <Words>5497</Words>
  <Application>Microsoft Office PowerPoint</Application>
  <PresentationFormat>Экран (4:3)</PresentationFormat>
  <Paragraphs>486</Paragraphs>
  <Slides>92</Slides>
  <Notes>89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7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Прямая Симсона*</vt:lpstr>
      <vt:lpstr>Окружность Эйлера*</vt:lpstr>
      <vt:lpstr>Презентация PowerPoint</vt:lpstr>
      <vt:lpstr>Отрезки, связанные с окружностью 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376</cp:revision>
  <dcterms:created xsi:type="dcterms:W3CDTF">2008-04-30T05:51:18Z</dcterms:created>
  <dcterms:modified xsi:type="dcterms:W3CDTF">2024-01-18T12:09:12Z</dcterms:modified>
</cp:coreProperties>
</file>