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1073" r:id="rId2"/>
    <p:sldId id="1174" r:id="rId3"/>
    <p:sldId id="447" r:id="rId4"/>
    <p:sldId id="357" r:id="rId5"/>
    <p:sldId id="1234" r:id="rId6"/>
    <p:sldId id="358" r:id="rId7"/>
    <p:sldId id="359" r:id="rId8"/>
    <p:sldId id="360" r:id="rId9"/>
    <p:sldId id="361" r:id="rId10"/>
    <p:sldId id="362" r:id="rId11"/>
    <p:sldId id="388" r:id="rId12"/>
    <p:sldId id="364" r:id="rId13"/>
    <p:sldId id="389" r:id="rId14"/>
    <p:sldId id="366" r:id="rId15"/>
    <p:sldId id="390" r:id="rId16"/>
    <p:sldId id="368" r:id="rId17"/>
    <p:sldId id="391" r:id="rId18"/>
    <p:sldId id="330" r:id="rId19"/>
    <p:sldId id="347" r:id="rId20"/>
    <p:sldId id="348" r:id="rId21"/>
    <p:sldId id="349" r:id="rId22"/>
    <p:sldId id="331" r:id="rId23"/>
    <p:sldId id="350" r:id="rId24"/>
    <p:sldId id="332" r:id="rId25"/>
    <p:sldId id="333" r:id="rId26"/>
    <p:sldId id="334" r:id="rId27"/>
    <p:sldId id="335" r:id="rId28"/>
    <p:sldId id="451" r:id="rId29"/>
    <p:sldId id="340" r:id="rId30"/>
    <p:sldId id="353" r:id="rId31"/>
    <p:sldId id="342" r:id="rId32"/>
    <p:sldId id="341" r:id="rId33"/>
    <p:sldId id="354" r:id="rId34"/>
    <p:sldId id="343" r:id="rId35"/>
    <p:sldId id="355" r:id="rId36"/>
    <p:sldId id="386" r:id="rId37"/>
    <p:sldId id="344" r:id="rId38"/>
    <p:sldId id="376" r:id="rId39"/>
    <p:sldId id="379" r:id="rId40"/>
    <p:sldId id="377" r:id="rId41"/>
    <p:sldId id="378" r:id="rId42"/>
    <p:sldId id="459" r:id="rId43"/>
    <p:sldId id="465" r:id="rId44"/>
    <p:sldId id="380" r:id="rId45"/>
    <p:sldId id="381" r:id="rId46"/>
    <p:sldId id="455" r:id="rId47"/>
    <p:sldId id="456" r:id="rId48"/>
    <p:sldId id="385" r:id="rId49"/>
    <p:sldId id="383" r:id="rId50"/>
    <p:sldId id="461" r:id="rId51"/>
    <p:sldId id="373" r:id="rId52"/>
    <p:sldId id="463" r:id="rId53"/>
    <p:sldId id="462" r:id="rId54"/>
    <p:sldId id="457" r:id="rId55"/>
    <p:sldId id="464" r:id="rId56"/>
    <p:sldId id="1235" r:id="rId57"/>
    <p:sldId id="1231" r:id="rId58"/>
    <p:sldId id="1236" r:id="rId59"/>
    <p:sldId id="468" r:id="rId60"/>
    <p:sldId id="1241" r:id="rId61"/>
    <p:sldId id="470" r:id="rId62"/>
    <p:sldId id="1242" r:id="rId63"/>
    <p:sldId id="1243" r:id="rId64"/>
    <p:sldId id="438" r:id="rId65"/>
    <p:sldId id="428" r:id="rId66"/>
    <p:sldId id="402" r:id="rId67"/>
    <p:sldId id="430" r:id="rId68"/>
    <p:sldId id="405" r:id="rId69"/>
    <p:sldId id="433" r:id="rId70"/>
    <p:sldId id="292" r:id="rId71"/>
    <p:sldId id="293" r:id="rId72"/>
    <p:sldId id="1237" r:id="rId73"/>
    <p:sldId id="1238" r:id="rId74"/>
    <p:sldId id="1239" r:id="rId75"/>
    <p:sldId id="1240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90929"/>
  </p:normalViewPr>
  <p:slideViewPr>
    <p:cSldViewPr>
      <p:cViewPr varScale="1">
        <p:scale>
          <a:sx n="95" d="100"/>
          <a:sy n="95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EFB0DD-BC25-4276-BC03-D320178B85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13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352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A32-8C32-4742-81CD-55DD0B0D5419}" type="slidenum">
              <a:rPr lang="ru-RU"/>
              <a:pPr/>
              <a:t>14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92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A32-8C32-4742-81CD-55DD0B0D5419}" type="slidenum">
              <a:rPr lang="ru-RU"/>
              <a:pPr/>
              <a:t>15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395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3820-DBDE-4403-88CC-7D9529E485D4}" type="slidenum">
              <a:rPr lang="ru-RU"/>
              <a:pPr/>
              <a:t>16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5000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3820-DBDE-4403-88CC-7D9529E485D4}" type="slidenum">
              <a:rPr lang="ru-RU"/>
              <a:pPr/>
              <a:t>17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118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4D2D7F-5EB8-4D73-9DF5-D38FA03E1686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4D307B-0919-4E00-9342-55EC02D1EE1F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1734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4D307B-0919-4E00-9342-55EC02D1EE1F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715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4D2D7F-5EB8-4D73-9DF5-D38FA03E1686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90822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4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8283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142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BEBE6F-6E72-4B1E-A0E1-85012424062E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E98F64-2E1B-4B5D-9E2D-E0221F76E156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F36ECC-C0BA-4E5F-ACC3-5956880D2CF5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FB426D-3DC4-4832-87D3-4E9C97A9F588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241D-CC39-4F99-B041-D0E47E5FAFC9}" type="slidenum">
              <a:rPr lang="ru-RU"/>
              <a:pPr/>
              <a:t>28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F86225-CFCF-42AF-94B3-4235856BACFC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F86225-CFCF-42AF-94B3-4235856BACFC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751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8683E7-2E6D-494F-BC38-BD571982DC50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5917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C64125-A616-4937-A910-DDC454AA113C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6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184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C64125-A616-4937-A910-DDC454AA113C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4729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1727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7009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477009-3206-485B-8AD7-B6CAE33C8B88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0697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591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1437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689F6FE-5F00-4518-83D6-F5954F35FC48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1219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320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7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707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2093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44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964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45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2357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5159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56F9737-AF2E-D166-14B7-B3620770FD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F2A6DAE-D61D-40A0-BFEE-2C13370E3D2F}" type="slidenum">
              <a:rPr lang="ru-RU" altLang="ru-RU" sz="1200"/>
              <a:pPr algn="r" eaLnBrk="1" hangingPunct="1"/>
              <a:t>47</a:t>
            </a:fld>
            <a:endParaRPr lang="ru-RU" altLang="ru-RU" sz="120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4751EFE9-4B81-79B1-9147-9AD620676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B87FB299-4BD4-D300-1939-8002236A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00588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1024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50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0199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51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29087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52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063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8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87464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53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29992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54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26439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55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70917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5907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57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556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23452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4349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24482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619596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469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9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82982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48412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64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131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65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CADBB-C523-44A0-88EF-8256C556179F}" type="slidenum">
              <a:rPr lang="ru-RU"/>
              <a:pPr/>
              <a:t>66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127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CADBB-C523-44A0-88EF-8256C556179F}" type="slidenum">
              <a:rPr lang="ru-RU"/>
              <a:pPr/>
              <a:t>67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718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4891C-032A-40C9-AD43-BFE3449AEB51}" type="slidenum">
              <a:rPr lang="ru-RU"/>
              <a:pPr/>
              <a:t>68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4891C-032A-40C9-AD43-BFE3449AEB51}" type="slidenum">
              <a:rPr lang="ru-RU"/>
              <a:pPr/>
              <a:t>69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37B579-4FBD-4556-8EBF-EF322D432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56E50-3E4F-4F20-BFB6-2FF42796DF26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2D3B590-91E9-49B2-92F4-9EA4169F8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9595E87-B139-412A-A71F-A03F8C990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6D77FC-E2FE-4094-8F11-674B0B5E8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B72F6-8391-43BB-A1C0-48011F29F4CA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6DFECD4-C64F-45A7-8EDA-D04736E24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3448A99-7823-4394-8804-2D2A768C2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72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7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10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99595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73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772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74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309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56227-DB50-4172-A2C8-B3AF157FF247}" type="slidenum">
              <a:rPr lang="ru-RU"/>
              <a:pPr/>
              <a:t>75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формулировки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8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11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445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12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22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78C58-6F52-4A2C-BFF5-BA9269000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2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012DC-09AD-421D-B7EB-AF7D864C6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85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0A03-97B7-4388-9012-85BA115B3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5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40139-8A14-402B-B93F-13AF243F9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0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269C1-7B08-4540-B192-1CD9CDD26D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03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99001-7444-4905-9A26-B134FFC8F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5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6B36A-2CF2-4FFC-9896-69AED5C6F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82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73CDC-7473-4D40-A5FF-B626DFE63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7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08843-FF86-44A2-AC89-A4C7D5231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6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415AA-21A6-4780-9126-100CDB80F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57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661FB-1132-46C8-9B6E-13E2D156D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71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F6B9CB-4C80-435C-B841-F92DFC51BA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/>
                </a:solidFill>
                <a:cs typeface="Aharoni" panose="02010803020104030203" pitchFamily="2" charset="-79"/>
              </a:rPr>
              <a:t>Геометрические задачи на нахождение наибольших и наименьших значений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данной окружности с центром </a:t>
            </a:r>
            <a:r>
              <a:rPr lang="en-US" i="1" dirty="0"/>
              <a:t>O </a:t>
            </a:r>
            <a:r>
              <a:rPr lang="ru-RU" dirty="0"/>
              <a:t>найдите точку, расстояние до которой</a:t>
            </a:r>
            <a:r>
              <a:rPr lang="en-US" i="1" dirty="0"/>
              <a:t> </a:t>
            </a:r>
            <a:r>
              <a:rPr lang="ru-RU" dirty="0"/>
              <a:t>от данной точки </a:t>
            </a:r>
            <a:r>
              <a:rPr lang="en-US" i="1" dirty="0"/>
              <a:t>A</a:t>
            </a:r>
            <a:r>
              <a:rPr lang="ru-RU" dirty="0"/>
              <a:t>, расположенной вне</a:t>
            </a:r>
            <a:r>
              <a:rPr lang="en-US" i="1" dirty="0"/>
              <a:t> </a:t>
            </a:r>
            <a:r>
              <a:rPr lang="ru-RU" dirty="0"/>
              <a:t>окружности, наименьшее.</a:t>
            </a:r>
          </a:p>
        </p:txBody>
      </p:sp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2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Точка</a:t>
            </a:r>
            <a:r>
              <a:rPr lang="ru-RU" i="1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ru-RU" dirty="0"/>
              <a:t>пересечения отрезка </a:t>
            </a:r>
            <a:r>
              <a:rPr lang="en-US" i="1" dirty="0"/>
              <a:t>OA </a:t>
            </a:r>
            <a:r>
              <a:rPr lang="ru-RU" dirty="0"/>
              <a:t>с окружностью.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FB57BD-860E-08DD-0613-DDC705789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87" y="960505"/>
            <a:ext cx="4124901" cy="221963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6C9651F-2725-6201-4FCB-5E69F7F2089A}"/>
              </a:ext>
            </a:extLst>
          </p:cNvPr>
          <p:cNvGrpSpPr/>
          <p:nvPr/>
        </p:nvGrpSpPr>
        <p:grpSpPr>
          <a:xfrm>
            <a:off x="125760" y="1052736"/>
            <a:ext cx="8892480" cy="4068161"/>
            <a:chOff x="0" y="1052736"/>
            <a:chExt cx="9144000" cy="4068161"/>
          </a:xfrm>
        </p:grpSpPr>
        <p:sp>
          <p:nvSpPr>
            <p:cNvPr id="174091" name="Text Box 11"/>
            <p:cNvSpPr txBox="1">
              <a:spLocks noChangeArrowheads="1"/>
            </p:cNvSpPr>
            <p:nvPr/>
          </p:nvSpPr>
          <p:spPr bwMode="auto">
            <a:xfrm>
              <a:off x="0" y="3551237"/>
              <a:ext cx="914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Доказательство. </a:t>
              </a:r>
              <a:r>
                <a:rPr lang="ru-RU" dirty="0"/>
                <a:t>Пусть </a:t>
              </a:r>
              <a:r>
                <a:rPr lang="en-US" i="1" dirty="0"/>
                <a:t>B’ </a:t>
              </a:r>
              <a:r>
                <a:rPr lang="ru-RU" dirty="0"/>
                <a:t>– другая точка окружности. Если она совпадает с </a:t>
              </a:r>
              <a:r>
                <a:rPr lang="en-US" i="1" dirty="0"/>
                <a:t>C</a:t>
              </a:r>
              <a:r>
                <a:rPr lang="ru-RU" dirty="0"/>
                <a:t>, то </a:t>
              </a:r>
              <a:r>
                <a:rPr lang="en-US" i="1" dirty="0"/>
                <a:t>AB &lt; AC</a:t>
              </a:r>
              <a:r>
                <a:rPr lang="en-US" dirty="0"/>
                <a:t>. </a:t>
              </a:r>
              <a:r>
                <a:rPr lang="ru-RU" dirty="0"/>
                <a:t>Если </a:t>
              </a:r>
              <a:r>
                <a:rPr lang="en-US" i="1" dirty="0"/>
                <a:t>B’  </a:t>
              </a:r>
              <a:r>
                <a:rPr lang="ru-RU" dirty="0"/>
                <a:t>не совпадает с </a:t>
              </a:r>
              <a:r>
                <a:rPr lang="en-US" i="1" dirty="0"/>
                <a:t>C</a:t>
              </a:r>
              <a:r>
                <a:rPr lang="ru-RU" dirty="0"/>
                <a:t>, то </a:t>
              </a:r>
              <a:r>
                <a:rPr lang="en-US" i="1" dirty="0"/>
                <a:t>AB + BO &lt; AB’ + B’O’ </a:t>
              </a:r>
              <a:r>
                <a:rPr lang="ru-RU" dirty="0"/>
                <a:t>(по неравенству треугольника). Так как </a:t>
              </a:r>
              <a:r>
                <a:rPr lang="en-US" i="1" dirty="0"/>
                <a:t>BO = B’O</a:t>
              </a:r>
              <a:r>
                <a:rPr lang="en-US" dirty="0"/>
                <a:t>, </a:t>
              </a:r>
              <a:r>
                <a:rPr lang="ru-RU" dirty="0"/>
                <a:t>то из этого неравенства следует, что </a:t>
              </a:r>
              <a:r>
                <a:rPr lang="en-US" i="1" dirty="0"/>
                <a:t>AB &lt; AB’</a:t>
              </a:r>
              <a:r>
                <a:rPr lang="en-US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4AB3F02D-3235-556B-A9B9-4D5B94B38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186" y="1052736"/>
              <a:ext cx="4029075" cy="2035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00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данной окружности с центром </a:t>
            </a:r>
            <a:r>
              <a:rPr lang="en-US" i="1" dirty="0"/>
              <a:t>O </a:t>
            </a:r>
            <a:r>
              <a:rPr lang="ru-RU" dirty="0"/>
              <a:t>найдите точку, расстояние до которой от данной точки </a:t>
            </a:r>
            <a:r>
              <a:rPr lang="en-US" i="1" dirty="0"/>
              <a:t>A</a:t>
            </a:r>
            <a:r>
              <a:rPr lang="ru-RU" dirty="0"/>
              <a:t>, расположенной вне окружности,</a:t>
            </a:r>
            <a:r>
              <a:rPr lang="en-US" i="1" dirty="0"/>
              <a:t> </a:t>
            </a:r>
            <a:r>
              <a:rPr lang="ru-RU" dirty="0"/>
              <a:t>наибольшее.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8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Точка </a:t>
            </a:r>
            <a:r>
              <a:rPr lang="en-US" i="1" dirty="0"/>
              <a:t>C </a:t>
            </a:r>
            <a:r>
              <a:rPr lang="ru-RU" dirty="0"/>
              <a:t>пересечения прямой </a:t>
            </a:r>
            <a:r>
              <a:rPr lang="en-US" i="1" dirty="0"/>
              <a:t>OA </a:t>
            </a:r>
            <a:r>
              <a:rPr lang="ru-RU" dirty="0"/>
              <a:t>с окружностью, лежащая вне отрезка </a:t>
            </a:r>
            <a:r>
              <a:rPr lang="en-US" i="1" dirty="0"/>
              <a:t>OA</a:t>
            </a:r>
            <a:r>
              <a:rPr lang="ru-RU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FBE31C-6F88-9342-A27B-44177A63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49" y="1156389"/>
            <a:ext cx="4124901" cy="221963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D71E64F-3433-CE17-F40F-D848F08D6FEC}"/>
              </a:ext>
            </a:extLst>
          </p:cNvPr>
          <p:cNvGrpSpPr/>
          <p:nvPr/>
        </p:nvGrpSpPr>
        <p:grpSpPr>
          <a:xfrm>
            <a:off x="0" y="1253381"/>
            <a:ext cx="9144000" cy="3547219"/>
            <a:chOff x="0" y="1253381"/>
            <a:chExt cx="9144000" cy="3547219"/>
          </a:xfrm>
        </p:grpSpPr>
        <p:sp>
          <p:nvSpPr>
            <p:cNvPr id="176136" name="Text Box 8"/>
            <p:cNvSpPr txBox="1">
              <a:spLocks noChangeArrowheads="1"/>
            </p:cNvSpPr>
            <p:nvPr/>
          </p:nvSpPr>
          <p:spPr bwMode="auto">
            <a:xfrm>
              <a:off x="0" y="3600271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Доказательство. Пусть </a:t>
              </a:r>
              <a:r>
                <a:rPr lang="ru-RU" i="1" dirty="0"/>
                <a:t>С</a:t>
              </a:r>
              <a:r>
                <a:rPr lang="en-US" i="1" dirty="0"/>
                <a:t>’ </a:t>
              </a:r>
              <a:r>
                <a:rPr lang="ru-RU" dirty="0"/>
                <a:t>– другая точка окружности. Если она совпадает с </a:t>
              </a:r>
              <a:r>
                <a:rPr lang="en-US" i="1" dirty="0"/>
                <a:t>B</a:t>
              </a:r>
              <a:r>
                <a:rPr lang="ru-RU" dirty="0"/>
                <a:t>, то </a:t>
              </a:r>
              <a:r>
                <a:rPr lang="en-US" i="1" dirty="0"/>
                <a:t>AC  &gt; AB</a:t>
              </a:r>
              <a:r>
                <a:rPr lang="ru-RU" dirty="0"/>
                <a:t>.</a:t>
              </a:r>
              <a:r>
                <a:rPr lang="en-US" dirty="0"/>
                <a:t> </a:t>
              </a:r>
              <a:r>
                <a:rPr lang="ru-RU" dirty="0"/>
                <a:t>Если </a:t>
              </a:r>
              <a:r>
                <a:rPr lang="en-US" i="1" dirty="0"/>
                <a:t>C’  </a:t>
              </a:r>
              <a:r>
                <a:rPr lang="ru-RU" dirty="0"/>
                <a:t>не совпадает с </a:t>
              </a:r>
              <a:r>
                <a:rPr lang="en-US" i="1" dirty="0"/>
                <a:t>B</a:t>
              </a:r>
              <a:r>
                <a:rPr lang="ru-RU" dirty="0"/>
                <a:t>, то </a:t>
              </a:r>
              <a:r>
                <a:rPr lang="en-US" i="1" dirty="0"/>
                <a:t>AC = AO + OC = AO + OC’ &gt; AC’.</a:t>
              </a:r>
              <a:endParaRPr lang="ru-RU" dirty="0"/>
            </a:p>
          </p:txBody>
        </p:sp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348DA4DE-D580-1481-1255-DE14C6B9D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549" y="1253381"/>
              <a:ext cx="4029075" cy="202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21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двух данных окружностях</a:t>
            </a:r>
            <a:r>
              <a:rPr lang="en-US" dirty="0"/>
              <a:t> </a:t>
            </a:r>
            <a:r>
              <a:rPr lang="ru-RU" dirty="0"/>
              <a:t>с центрами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ru-RU" dirty="0"/>
              <a:t>, изображённых на рисунке, найдите точки, расстояние между которыми наименьшее.</a:t>
            </a:r>
          </a:p>
        </p:txBody>
      </p:sp>
      <p:pic>
        <p:nvPicPr>
          <p:cNvPr id="184332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0848"/>
            <a:ext cx="4146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9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1028"/>
          <p:cNvSpPr txBox="1">
            <a:spLocks noChangeArrowheads="1"/>
          </p:cNvSpPr>
          <p:nvPr/>
        </p:nvSpPr>
        <p:spPr bwMode="auto">
          <a:xfrm>
            <a:off x="76200" y="43434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	Доказательство. Пусть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’ </a:t>
            </a:r>
            <a:r>
              <a:rPr lang="ru-RU" dirty="0"/>
              <a:t>– другие точки окружностей. </a:t>
            </a:r>
          </a:p>
        </p:txBody>
      </p:sp>
      <p:sp>
        <p:nvSpPr>
          <p:cNvPr id="184327" name="Text Box 1031"/>
          <p:cNvSpPr txBox="1">
            <a:spLocks noChangeArrowheads="1"/>
          </p:cNvSpPr>
          <p:nvPr/>
        </p:nvSpPr>
        <p:spPr bwMode="auto">
          <a:xfrm>
            <a:off x="152400" y="18864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Точки пересечения отрезка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 </a:t>
            </a:r>
            <a:r>
              <a:rPr lang="ru-RU" dirty="0"/>
              <a:t>с окружностями.</a:t>
            </a:r>
          </a:p>
        </p:txBody>
      </p:sp>
      <p:sp>
        <p:nvSpPr>
          <p:cNvPr id="184330" name="Text Box 1034"/>
          <p:cNvSpPr txBox="1">
            <a:spLocks noChangeArrowheads="1"/>
          </p:cNvSpPr>
          <p:nvPr/>
        </p:nvSpPr>
        <p:spPr bwMode="auto">
          <a:xfrm>
            <a:off x="152400" y="48006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Тогда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 + B</a:t>
            </a:r>
            <a:r>
              <a:rPr lang="en-US" baseline="-25000" dirty="0"/>
              <a:t>1</a:t>
            </a:r>
            <a:r>
              <a:rPr lang="en-US" i="1" dirty="0"/>
              <a:t>’B</a:t>
            </a:r>
            <a:r>
              <a:rPr lang="en-US" baseline="-25000" dirty="0"/>
              <a:t>2</a:t>
            </a:r>
            <a:r>
              <a:rPr lang="en-US" i="1" dirty="0"/>
              <a:t>’ + B</a:t>
            </a:r>
            <a:r>
              <a:rPr lang="en-US" baseline="-25000" dirty="0"/>
              <a:t>2</a:t>
            </a:r>
            <a:r>
              <a:rPr lang="en-US" i="1" dirty="0"/>
              <a:t>’O</a:t>
            </a:r>
            <a:r>
              <a:rPr lang="en-US" baseline="-25000" dirty="0"/>
              <a:t>2</a:t>
            </a:r>
            <a:r>
              <a:rPr lang="en-US" i="1" dirty="0"/>
              <a:t> &gt; 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i="1" dirty="0"/>
              <a:t>= 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+ 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ru-RU" dirty="0"/>
              <a:t>Так как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ru-RU" i="1" dirty="0"/>
              <a:t> =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’O</a:t>
            </a:r>
            <a:r>
              <a:rPr lang="en-US" baseline="-25000" dirty="0"/>
              <a:t>2</a:t>
            </a:r>
            <a:r>
              <a:rPr lang="ru-RU" baseline="-25000" dirty="0"/>
              <a:t> </a:t>
            </a:r>
            <a:r>
              <a:rPr lang="ru-RU" dirty="0"/>
              <a:t> =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ru-RU" dirty="0"/>
              <a:t>, то будет выполняться неравенство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’B</a:t>
            </a:r>
            <a:r>
              <a:rPr lang="en-US" baseline="-25000" dirty="0"/>
              <a:t>2</a:t>
            </a:r>
            <a:r>
              <a:rPr lang="en-US" i="1" dirty="0"/>
              <a:t>’</a:t>
            </a:r>
            <a:r>
              <a:rPr lang="ru-RU" i="1" dirty="0"/>
              <a:t> </a:t>
            </a:r>
            <a:r>
              <a:rPr lang="en-US" i="1" dirty="0"/>
              <a:t>&gt; 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ru-RU" i="1" dirty="0"/>
          </a:p>
        </p:txBody>
      </p:sp>
      <p:pic>
        <p:nvPicPr>
          <p:cNvPr id="184336" name="Picture 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268760"/>
            <a:ext cx="44338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 двух данных окружностях с центрами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O</a:t>
            </a:r>
            <a:r>
              <a:rPr lang="en-US" baseline="-25000" dirty="0"/>
              <a:t>2 </a:t>
            </a:r>
            <a:r>
              <a:rPr lang="ru-RU" dirty="0"/>
              <a:t>найдите точки, расстояние между которыми наибольшее.</a:t>
            </a: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146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46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7272" y="3284984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Доказательство. Пусть </a:t>
            </a:r>
            <a:r>
              <a:rPr lang="ru-RU" i="1" dirty="0"/>
              <a:t>С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en-US" dirty="0"/>
              <a:t>, </a:t>
            </a:r>
            <a:r>
              <a:rPr lang="ru-RU" i="1" dirty="0"/>
              <a:t>С</a:t>
            </a:r>
            <a:r>
              <a:rPr lang="en-US" baseline="-25000" dirty="0"/>
              <a:t>2</a:t>
            </a:r>
            <a:r>
              <a:rPr lang="en-US" i="1" dirty="0"/>
              <a:t>’ </a:t>
            </a:r>
            <a:r>
              <a:rPr lang="ru-RU" dirty="0"/>
              <a:t>– другие точки окружностей. Тогда </a:t>
            </a:r>
            <a:r>
              <a:rPr lang="ru-RU" i="1" dirty="0"/>
              <a:t>С</a:t>
            </a:r>
            <a:r>
              <a:rPr lang="ru-RU" baseline="-25000" dirty="0"/>
              <a:t>1</a:t>
            </a:r>
            <a:r>
              <a:rPr lang="en-US" i="1" dirty="0"/>
              <a:t>’</a:t>
            </a:r>
            <a:r>
              <a:rPr lang="en-US" baseline="-25000" dirty="0"/>
              <a:t> </a:t>
            </a:r>
            <a:r>
              <a:rPr lang="ru-RU" i="1" dirty="0"/>
              <a:t>С</a:t>
            </a:r>
            <a:r>
              <a:rPr lang="ru-RU" baseline="-25000" dirty="0"/>
              <a:t>2</a:t>
            </a:r>
            <a:r>
              <a:rPr lang="en-US" i="1" dirty="0"/>
              <a:t>’</a:t>
            </a:r>
            <a:r>
              <a:rPr lang="ru-RU" dirty="0"/>
              <a:t> </a:t>
            </a:r>
            <a:r>
              <a:rPr lang="en-US" dirty="0"/>
              <a:t>&lt;</a:t>
            </a:r>
            <a:r>
              <a:rPr lang="ru-RU" i="1" dirty="0"/>
              <a:t>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’ + </a:t>
            </a:r>
            <a:r>
              <a:rPr lang="ru-RU" i="1" dirty="0"/>
              <a:t>С</a:t>
            </a:r>
            <a:r>
              <a:rPr lang="ru-RU" baseline="-25000" dirty="0"/>
              <a:t>1</a:t>
            </a:r>
            <a:r>
              <a:rPr lang="en-US" i="1" dirty="0"/>
              <a:t>’</a:t>
            </a:r>
            <a:r>
              <a:rPr lang="en-US" baseline="-25000" dirty="0"/>
              <a:t> </a:t>
            </a:r>
            <a:r>
              <a:rPr lang="ru-RU" i="1" dirty="0"/>
              <a:t>С</a:t>
            </a:r>
            <a:r>
              <a:rPr lang="ru-RU" baseline="-25000" dirty="0"/>
              <a:t>2</a:t>
            </a:r>
            <a:r>
              <a:rPr lang="en-US" i="1" dirty="0"/>
              <a:t>’</a:t>
            </a:r>
            <a:r>
              <a:rPr lang="ru-RU" dirty="0"/>
              <a:t> </a:t>
            </a:r>
            <a:r>
              <a:rPr lang="en-US" i="1" dirty="0"/>
              <a:t>+ C</a:t>
            </a:r>
            <a:r>
              <a:rPr lang="en-US" baseline="-25000" dirty="0"/>
              <a:t>2</a:t>
            </a:r>
            <a:r>
              <a:rPr lang="en-US" i="1" dirty="0"/>
              <a:t>’O</a:t>
            </a:r>
            <a:r>
              <a:rPr lang="en-US" baseline="-25000" dirty="0"/>
              <a:t>2</a:t>
            </a:r>
            <a:r>
              <a:rPr lang="en-US" i="1" dirty="0"/>
              <a:t> = C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+ 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i="1" dirty="0"/>
              <a:t>+ O</a:t>
            </a:r>
            <a:r>
              <a:rPr lang="en-US" baseline="-25000" dirty="0"/>
              <a:t>2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 = C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52400" y="11663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Точки пересечения прямой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 </a:t>
            </a:r>
            <a:r>
              <a:rPr lang="ru-RU" dirty="0"/>
              <a:t>с окружностями, лежащие вне отрезка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863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62206"/>
            <a:ext cx="4519613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Задача Герона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2302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лежащие от неё по одну сторону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сумма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+ СВ</a:t>
            </a:r>
            <a:r>
              <a:rPr lang="ru-RU" altLang="ru-RU" sz="2800" dirty="0">
                <a:cs typeface="Times New Roman" panose="02020603050405020304" pitchFamily="18" charset="0"/>
              </a:rPr>
              <a:t> наименьш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8" y="2420888"/>
            <a:ext cx="28749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1322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лежащие от неё по разные стороны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сумма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+ СВ</a:t>
            </a:r>
            <a:r>
              <a:rPr lang="ru-RU" altLang="ru-RU" sz="2800" dirty="0">
                <a:cs typeface="Times New Roman" panose="02020603050405020304" pitchFamily="18" charset="0"/>
              </a:rPr>
              <a:t> наименьш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2704"/>
            <a:ext cx="3070747" cy="24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615464" cy="33269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341116"/>
            <a:ext cx="2626073" cy="33265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7"/>
            <a:ext cx="2615465" cy="3326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0" y="63261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Искомой точкой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точка пересечения отрезка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Действительно, из неравенства треугольника следует, что для любой другой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выполняется неравенство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C'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&gt;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и, значит, сумма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cs typeface="Times New Roman" panose="02020603050405020304" pitchFamily="18" charset="0"/>
              </a:rPr>
              <a:t>будет  наименьшей. 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71610"/>
            <a:ext cx="3600400" cy="292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94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414" y="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Решение задачи Герона. </a:t>
            </a:r>
            <a:r>
              <a:rPr lang="ru-RU" altLang="ru-RU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пустим на прямую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 и отложим отрезок </a:t>
            </a:r>
            <a:r>
              <a:rPr lang="ru-RU" altLang="ru-RU" i="1" dirty="0">
                <a:cs typeface="Times New Roman" panose="02020603050405020304" pitchFamily="18" charset="0"/>
              </a:rPr>
              <a:t>НВ'</a:t>
            </a:r>
            <a:r>
              <a:rPr lang="ru-RU" altLang="ru-RU" dirty="0">
                <a:cs typeface="Times New Roman" panose="02020603050405020304" pitchFamily="18" charset="0"/>
              </a:rPr>
              <a:t>, равный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. Пусть </a:t>
            </a:r>
            <a:r>
              <a:rPr lang="ru-RU" altLang="ru-RU" i="1" dirty="0">
                <a:cs typeface="Times New Roman" panose="02020603050405020304" pitchFamily="18" charset="0"/>
              </a:rPr>
              <a:t>С'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/>
              <a:t>произвольная </a:t>
            </a:r>
            <a:r>
              <a:rPr lang="ru-RU" altLang="ru-RU" dirty="0">
                <a:cs typeface="Times New Roman" panose="02020603050405020304" pitchFamily="18" charset="0"/>
              </a:rPr>
              <a:t>точка 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Прямоугольные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BHC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равны (по двум катетам), следовательно, имеет место равенство </a:t>
            </a:r>
            <a:r>
              <a:rPr lang="ru-RU" altLang="ru-RU" i="1" dirty="0">
                <a:cs typeface="Times New Roman" panose="02020603050405020304" pitchFamily="18" charset="0"/>
              </a:rPr>
              <a:t>С'В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ru-RU" altLang="ru-RU" i="1" dirty="0">
                <a:cs typeface="Times New Roman" panose="02020603050405020304" pitchFamily="18" charset="0"/>
              </a:rPr>
              <a:t>С'В'</a:t>
            </a:r>
            <a:r>
              <a:rPr lang="ru-RU" altLang="ru-RU" dirty="0">
                <a:cs typeface="Times New Roman" panose="02020603050405020304" pitchFamily="18" charset="0"/>
              </a:rPr>
              <a:t>. Поэтому сумма </a:t>
            </a:r>
            <a:r>
              <a:rPr lang="ru-RU" altLang="ru-RU" i="1" dirty="0">
                <a:cs typeface="Times New Roman" panose="02020603050405020304" pitchFamily="18" charset="0"/>
              </a:rPr>
              <a:t>АС' + С'В</a:t>
            </a:r>
            <a:r>
              <a:rPr lang="ru-RU" altLang="ru-RU" dirty="0">
                <a:cs typeface="Times New Roman" panose="02020603050405020304" pitchFamily="18" charset="0"/>
              </a:rPr>
              <a:t> будет наименьшей тогда и только тогда, когда наименьшей будет равная ей сумма </a:t>
            </a:r>
            <a:r>
              <a:rPr lang="ru-RU" altLang="ru-RU" i="1" dirty="0">
                <a:cs typeface="Times New Roman" panose="02020603050405020304" pitchFamily="18" charset="0"/>
              </a:rPr>
              <a:t>АС' + С'В'</a:t>
            </a:r>
            <a:r>
              <a:rPr lang="ru-RU" altLang="ru-RU" dirty="0">
                <a:cs typeface="Times New Roman" panose="02020603050405020304" pitchFamily="18" charset="0"/>
              </a:rPr>
              <a:t>. Ясно, что последняя сумма является наименьшей в случае, если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В'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С'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прямой, т.е. искомая точка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точкой пересечения отрезка </a:t>
            </a:r>
            <a:r>
              <a:rPr lang="ru-RU" altLang="ru-RU" i="1" dirty="0">
                <a:cs typeface="Times New Roman" panose="02020603050405020304" pitchFamily="18" charset="0"/>
              </a:rPr>
              <a:t>АВ'</a:t>
            </a:r>
            <a:r>
              <a:rPr lang="ru-RU" altLang="ru-RU" dirty="0">
                <a:cs typeface="Times New Roman" panose="02020603050405020304" pitchFamily="18" charset="0"/>
              </a:rPr>
              <a:t> с прямой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0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8" y="3501008"/>
            <a:ext cx="3528392" cy="29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Отражение света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28" y="65606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Известно, что свет распространяется по кратчайшему пути. Докажите, что если свет исходит из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отражается от зеркала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попадает в точку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то углы 1 и 2 равны.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874963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Из задачи Герона следует, что угол 1 равен углу 3 (как вертикальные углы), угол 2 равен углу 3 (как соответствующие углы в равных треугольниках </a:t>
            </a:r>
            <a:r>
              <a:rPr lang="en-US" altLang="ru-RU" i="1" dirty="0"/>
              <a:t>BHC </a:t>
            </a:r>
            <a:r>
              <a:rPr lang="ru-RU" altLang="ru-RU" dirty="0"/>
              <a:t>и </a:t>
            </a:r>
            <a:r>
              <a:rPr lang="en-US" altLang="ru-RU" i="1" dirty="0"/>
              <a:t>B’HC</a:t>
            </a:r>
            <a:r>
              <a:rPr lang="ru-RU" altLang="ru-RU" dirty="0"/>
              <a:t>). Следовательно, угол 1 равен углу </a:t>
            </a:r>
            <a:r>
              <a:rPr lang="en-US" altLang="ru-RU" dirty="0"/>
              <a:t>2</a:t>
            </a:r>
            <a:r>
              <a:rPr lang="ru-RU" altLang="ru-RU" dirty="0"/>
              <a:t>.</a:t>
            </a:r>
            <a:endParaRPr lang="en-US" altLang="ru-RU" dirty="0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8749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4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Остановка автобуса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5080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Населенные пункты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/>
              <a:t> расположены по одну сторону от шоссе </a:t>
            </a:r>
            <a:r>
              <a:rPr lang="en-US" altLang="ru-RU" i="1" dirty="0"/>
              <a:t>c</a:t>
            </a:r>
            <a:r>
              <a:rPr lang="ru-RU" altLang="ru-RU" dirty="0"/>
              <a:t>. Требуется построить автобусную остановку и проложить от нее дорожки до населенных пунктов. Укажите расположение остановки, при котором суммарная длина дорожек наименьшая.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6003"/>
            <a:ext cx="3078163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504" y="517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Решение следует из задачи Герона.</a:t>
            </a:r>
            <a:endParaRPr lang="en-US" altLang="ru-RU" dirty="0"/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07816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53" y="1742655"/>
            <a:ext cx="2781801" cy="27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084118" y="4735473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</a:t>
            </a:r>
          </a:p>
        </p:txBody>
      </p:sp>
      <p:pic>
        <p:nvPicPr>
          <p:cNvPr id="615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781801" cy="27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3367"/>
            <a:ext cx="2664296" cy="26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92080" y="4800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</a:t>
            </a:r>
          </a:p>
        </p:txBody>
      </p:sp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5072"/>
            <a:ext cx="2664296" cy="26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На 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en-US" altLang="ru-RU" sz="2800" dirty="0"/>
              <a:t> </a:t>
            </a:r>
            <a:r>
              <a:rPr lang="ru-RU" altLang="ru-RU" sz="2800" dirty="0"/>
              <a:t>Найдите эту сумму, считая стороны клеток равными 1.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01570"/>
            <a:ext cx="2614464" cy="25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92080" y="4800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5. </a:t>
            </a:r>
          </a:p>
        </p:txBody>
      </p:sp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01570"/>
            <a:ext cx="2628552" cy="25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-1" y="677214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dirty="0"/>
                  <a:t>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77214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27" y="1886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>
                <a:solidFill>
                  <a:srgbClr val="FF0000"/>
                </a:solidFill>
              </a:rPr>
              <a:t>Задача из пособия для подготовки к ЕГЭ С.А. Шестакова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B5F9BF9-871C-013D-15AB-1F9FCDEA93E5}"/>
              </a:ext>
            </a:extLst>
          </p:cNvPr>
          <p:cNvGrpSpPr/>
          <p:nvPr/>
        </p:nvGrpSpPr>
        <p:grpSpPr>
          <a:xfrm>
            <a:off x="-434" y="1586117"/>
            <a:ext cx="9144000" cy="4773014"/>
            <a:chOff x="-434" y="1586117"/>
            <a:chExt cx="9144000" cy="4773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0D208EC-BC5C-1FE2-2CC8-EA2AF76FA2B3}"/>
                    </a:ext>
                  </a:extLst>
                </p:cNvPr>
                <p:cNvSpPr txBox="1"/>
                <p:nvPr/>
              </p:nvSpPr>
              <p:spPr>
                <a:xfrm>
                  <a:off x="-434" y="1586117"/>
                  <a:ext cx="9144000" cy="1802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ru-RU" dirty="0"/>
                    <a:t> Первое слагаемое равно расстоянию от точки (</a:t>
                  </a:r>
                  <a:r>
                    <a:rPr lang="en-US" i="1" dirty="0"/>
                    <a:t>x</a:t>
                  </a:r>
                  <a:r>
                    <a:rPr lang="en-US" dirty="0"/>
                    <a:t>, 0) </a:t>
                  </a:r>
                  <a:r>
                    <a:rPr lang="ru-RU" dirty="0"/>
                    <a:t>до точки (2, 4). Второе слагаемое равно расстоянию от точки (</a:t>
                  </a:r>
                  <a:r>
                    <a:rPr lang="en-US" i="1" dirty="0"/>
                    <a:t>x</a:t>
                  </a:r>
                  <a:r>
                    <a:rPr lang="en-US" dirty="0"/>
                    <a:t>, 0) </a:t>
                  </a:r>
                  <a:r>
                    <a:rPr lang="ru-RU" dirty="0"/>
                    <a:t>до точки (10, 2). Наименьшее значение принимается в точке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7</m:t>
                          </m:r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 0</m:t>
                          </m:r>
                        </m:e>
                      </m:d>
                    </m:oMath>
                  </a14:m>
                  <a:r>
                    <a:rPr lang="ru-RU" dirty="0"/>
                    <a:t> и равно</a:t>
                  </a:r>
                  <a:r>
                    <a:rPr lang="en-US" dirty="0"/>
                    <a:t> 10</a:t>
                  </a:r>
                  <a:r>
                    <a:rPr lang="ru-RU" dirty="0"/>
                    <a:t>.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0D208EC-BC5C-1FE2-2CC8-EA2AF76FA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4" y="1586117"/>
                  <a:ext cx="9144000" cy="1802481"/>
                </a:xfrm>
                <a:prstGeom prst="rect">
                  <a:avLst/>
                </a:prstGeom>
                <a:blipFill>
                  <a:blip r:embed="rId4"/>
                  <a:stretch>
                    <a:fillRect l="-1067" t="-2703" r="-467" b="-40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38ACBB-CF3F-98AA-F83A-37E8237BC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555" y="3140968"/>
              <a:ext cx="4148022" cy="321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2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-7579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Для данной точки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внутри острого угла на его сторонах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найдите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 </a:t>
            </a:r>
            <a:r>
              <a:rPr lang="ru-RU" altLang="ru-RU" sz="2800" dirty="0"/>
              <a:t>соответственно, для которых периметр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23337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14676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</a:t>
            </a:r>
            <a:r>
              <a:rPr lang="en-US" altLang="ru-RU" i="1" dirty="0"/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‘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B’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/>
              <a:t>произвольные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сторонах угла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ме</a:t>
            </a:r>
            <a:r>
              <a:rPr lang="ru-RU" altLang="ru-RU" dirty="0"/>
              <a:t>ю</a:t>
            </a:r>
            <a:r>
              <a:rPr lang="ru-RU" altLang="ru-RU" dirty="0">
                <a:cs typeface="Times New Roman" panose="02020603050405020304" pitchFamily="18" charset="0"/>
              </a:rPr>
              <a:t>т место равенств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A’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‘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B’ = CB’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Поэтому </a:t>
            </a:r>
            <a:r>
              <a:rPr lang="ru-RU" altLang="ru-RU" dirty="0"/>
              <a:t>периметр треугольника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А‘</a:t>
            </a:r>
            <a:r>
              <a:rPr lang="en-US" altLang="ru-RU" i="1" dirty="0"/>
              <a:t>B’</a:t>
            </a:r>
            <a:r>
              <a:rPr lang="ru-RU" altLang="ru-RU" dirty="0">
                <a:cs typeface="Times New Roman" panose="02020603050405020304" pitchFamily="18" charset="0"/>
              </a:rPr>
              <a:t> будет наименьш</a:t>
            </a:r>
            <a:r>
              <a:rPr lang="ru-RU" altLang="ru-RU" dirty="0"/>
              <a:t>им</a:t>
            </a:r>
            <a:r>
              <a:rPr lang="ru-RU" altLang="ru-RU" dirty="0">
                <a:cs typeface="Times New Roman" panose="02020603050405020304" pitchFamily="18" charset="0"/>
              </a:rPr>
              <a:t> тогда и только тогда, когда наименьш</a:t>
            </a:r>
            <a:r>
              <a:rPr lang="ru-RU" altLang="ru-RU" dirty="0"/>
              <a:t>ей</a:t>
            </a:r>
            <a:r>
              <a:rPr lang="ru-RU" altLang="ru-RU" dirty="0">
                <a:cs typeface="Times New Roman" panose="02020603050405020304" pitchFamily="18" charset="0"/>
              </a:rPr>
              <a:t> будет </a:t>
            </a:r>
            <a:r>
              <a:rPr lang="ru-RU" altLang="ru-RU" dirty="0"/>
              <a:t>длина ломаной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A’B’C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Ясно, что </a:t>
            </a:r>
            <a:r>
              <a:rPr lang="ru-RU" altLang="ru-RU" dirty="0"/>
              <a:t>она</a:t>
            </a:r>
            <a:r>
              <a:rPr lang="ru-RU" altLang="ru-RU" dirty="0">
                <a:cs typeface="Times New Roman" panose="02020603050405020304" pitchFamily="18" charset="0"/>
              </a:rPr>
              <a:t> является наименьшей в случае, если точки </a:t>
            </a:r>
            <a:r>
              <a:rPr lang="ru-RU" altLang="ru-RU" i="1" dirty="0"/>
              <a:t>С</a:t>
            </a:r>
            <a:r>
              <a:rPr lang="ru-RU" altLang="ru-RU" baseline="-25000" dirty="0"/>
              <a:t>1</a:t>
            </a:r>
            <a:r>
              <a:rPr lang="en-US" altLang="ru-RU" dirty="0"/>
              <a:t>,</a:t>
            </a:r>
            <a:r>
              <a:rPr lang="ru-RU" altLang="ru-RU" i="1" dirty="0"/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А'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В'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прямой, т.е. иском</a:t>
            </a:r>
            <a:r>
              <a:rPr lang="ru-RU" altLang="ru-RU" dirty="0"/>
              <a:t>ые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явля</a:t>
            </a:r>
            <a:r>
              <a:rPr lang="ru-RU" altLang="ru-RU" dirty="0"/>
              <a:t>ю</a:t>
            </a:r>
            <a:r>
              <a:rPr lang="ru-RU" altLang="ru-RU" dirty="0">
                <a:cs typeface="Times New Roman" panose="02020603050405020304" pitchFamily="18" charset="0"/>
              </a:rPr>
              <a:t>тся точк</a:t>
            </a:r>
            <a:r>
              <a:rPr lang="ru-RU" altLang="ru-RU" dirty="0"/>
              <a:t>ами</a:t>
            </a:r>
            <a:r>
              <a:rPr lang="ru-RU" altLang="ru-RU" dirty="0">
                <a:cs typeface="Times New Roman" panose="02020603050405020304" pitchFamily="18" charset="0"/>
              </a:rPr>
              <a:t> пересечения отрезка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</a:t>
            </a:r>
            <a:r>
              <a:rPr lang="ru-RU" altLang="ru-RU" dirty="0"/>
              <a:t>о сторонами угла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0" y="119398"/>
            <a:ext cx="8991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/>
              <a:t> 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з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опустим на </a:t>
            </a:r>
            <a:r>
              <a:rPr lang="ru-RU" altLang="ru-RU" dirty="0"/>
              <a:t>стороны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</a:t>
            </a:r>
            <a:r>
              <a:rPr lang="ru-RU" altLang="ru-RU" dirty="0"/>
              <a:t>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/>
              <a:t>С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ru-RU" altLang="ru-RU" baseline="-25000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/>
              <a:t>H</a:t>
            </a:r>
            <a:r>
              <a:rPr lang="en-US" altLang="ru-RU" baseline="-25000" dirty="0"/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соответственно, и </a:t>
            </a:r>
            <a:r>
              <a:rPr lang="ru-RU" altLang="ru-RU" dirty="0">
                <a:cs typeface="Times New Roman" panose="02020603050405020304" pitchFamily="18" charset="0"/>
              </a:rPr>
              <a:t>отложим отрезк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HC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/>
              <a:t>С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ru-RU" altLang="ru-RU" baseline="-25000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/>
              <a:t>H</a:t>
            </a:r>
            <a:r>
              <a:rPr lang="en-US" altLang="ru-RU" baseline="-25000" dirty="0"/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436282"/>
            <a:ext cx="3214913" cy="271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28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Для данной точки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внутри острого угла на его сторонах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найдите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 </a:t>
            </a:r>
            <a:r>
              <a:rPr lang="ru-RU" altLang="ru-RU" sz="2800" dirty="0"/>
              <a:t>соответственно, для которых периметр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92735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0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Выясните, имеет ли решение предыдущая задача в случае прямого или тупого угла.</a:t>
            </a:r>
            <a:endParaRPr lang="en-US" altLang="ru-RU" sz="2800" dirty="0"/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420888"/>
            <a:ext cx="254317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/>
              <a:t> В этом случае прямая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проходит через точку </a:t>
            </a:r>
            <a:r>
              <a:rPr lang="en-US" altLang="ru-RU" i="1" dirty="0"/>
              <a:t>O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Для любых точек </a:t>
            </a:r>
            <a:r>
              <a:rPr lang="en-US" altLang="ru-RU" i="1" dirty="0"/>
              <a:t>A’</a:t>
            </a:r>
            <a:r>
              <a:rPr lang="en-US" altLang="ru-RU" dirty="0"/>
              <a:t>, </a:t>
            </a:r>
            <a:r>
              <a:rPr lang="en-US" altLang="ru-RU" i="1" dirty="0"/>
              <a:t>B’</a:t>
            </a:r>
            <a:r>
              <a:rPr lang="ru-RU" altLang="ru-RU" dirty="0"/>
              <a:t> на сторонах угла найдутся точки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ru-RU" altLang="ru-RU" dirty="0"/>
              <a:t>, расположенные ближе к точке </a:t>
            </a:r>
            <a:r>
              <a:rPr lang="en-US" altLang="ru-RU" i="1" dirty="0"/>
              <a:t>O</a:t>
            </a:r>
            <a:r>
              <a:rPr lang="ru-RU" altLang="ru-RU" dirty="0"/>
              <a:t>, для которых длина ломаной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ABC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будет меньше длины ломаной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A’B’C</a:t>
            </a:r>
            <a:r>
              <a:rPr lang="en-US" altLang="ru-RU" baseline="-25000" dirty="0"/>
              <a:t>2</a:t>
            </a:r>
            <a:r>
              <a:rPr lang="en-US" altLang="ru-RU" dirty="0"/>
              <a:t>. </a:t>
            </a:r>
            <a:r>
              <a:rPr lang="ru-RU" altLang="ru-RU" dirty="0"/>
              <a:t>Таким образом, точек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 </a:t>
            </a:r>
            <a:r>
              <a:rPr lang="ru-RU" altLang="ru-RU" dirty="0"/>
              <a:t>на сторонах прямого угла, для которых периметр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наименьший, не существует.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98" y="2420888"/>
            <a:ext cx="34401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54" y="51571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	Самостоятельно рассмотрите случай тупого угла.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45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Задача Фаньяно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 сторонах данного остроугольного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найдите 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ru-RU" altLang="ru-RU" sz="2800" dirty="0"/>
              <a:t>для которых периметр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05683"/>
            <a:ext cx="3240360" cy="2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0" y="581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Зафиксируем точку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, и найдем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ru-RU" altLang="ru-RU" dirty="0"/>
              <a:t>, для которых периметр треугольника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наименьший.</a:t>
            </a:r>
          </a:p>
        </p:txBody>
      </p:sp>
      <p:pic>
        <p:nvPicPr>
          <p:cNvPr id="2007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338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68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0" y="18856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Будем теперь искать положение точки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, при котором периметр треугольника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наименьший. Треугольник </a:t>
            </a:r>
            <a:r>
              <a:rPr lang="en-US" altLang="ru-RU" i="1" dirty="0"/>
              <a:t>CC’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C”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равнобедренный (</a:t>
            </a:r>
            <a:r>
              <a:rPr lang="en-US" altLang="ru-RU" i="1" dirty="0"/>
              <a:t>CC’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CC”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CC</a:t>
            </a:r>
            <a:r>
              <a:rPr lang="en-US" altLang="ru-RU" baseline="-25000" dirty="0"/>
              <a:t>1</a:t>
            </a:r>
            <a:r>
              <a:rPr lang="en-US" altLang="ru-RU" dirty="0"/>
              <a:t>)</a:t>
            </a:r>
            <a:r>
              <a:rPr lang="ru-RU" altLang="ru-RU" dirty="0"/>
              <a:t>. Угол </a:t>
            </a:r>
            <a:r>
              <a:rPr lang="en-US" altLang="ru-RU" i="1" dirty="0"/>
              <a:t>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CC”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равен удвоенному углу </a:t>
            </a:r>
            <a:r>
              <a:rPr lang="en-US" altLang="ru-RU" i="1" dirty="0"/>
              <a:t>ACB</a:t>
            </a:r>
            <a:r>
              <a:rPr lang="en-US" altLang="ru-RU" dirty="0"/>
              <a:t>.</a:t>
            </a:r>
            <a:r>
              <a:rPr lang="ru-RU" altLang="ru-RU" dirty="0"/>
              <a:t> Основание </a:t>
            </a:r>
            <a:r>
              <a:rPr lang="en-US" altLang="ru-RU" i="1" dirty="0"/>
              <a:t>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C”</a:t>
            </a:r>
            <a:r>
              <a:rPr lang="en-US" altLang="ru-RU" baseline="-25000" dirty="0"/>
              <a:t>1</a:t>
            </a:r>
            <a:r>
              <a:rPr lang="en-US" altLang="ru-RU" i="1" dirty="0"/>
              <a:t> </a:t>
            </a:r>
            <a:r>
              <a:rPr lang="ru-RU" altLang="ru-RU" dirty="0"/>
              <a:t>равно периметру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.</a:t>
            </a:r>
            <a:r>
              <a:rPr lang="ru-RU" altLang="ru-RU" dirty="0"/>
              <a:t> Оно будет наименьшим тогда и только тогда, когда наименьшей будет боковая сторона, которая, в свою очередь, будет наименьшей, если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 основание высоты треугольника </a:t>
            </a:r>
            <a:r>
              <a:rPr lang="en-US" altLang="ru-RU" i="1" dirty="0"/>
              <a:t>ABC</a:t>
            </a:r>
            <a:r>
              <a:rPr lang="ru-RU" altLang="ru-RU" dirty="0"/>
              <a:t>. Аналогично,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ru-RU" altLang="ru-RU" dirty="0"/>
              <a:t>основания высот треугольника </a:t>
            </a:r>
            <a:r>
              <a:rPr lang="en-US" altLang="ru-RU" i="1" dirty="0"/>
              <a:t>ABC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2007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3356992"/>
            <a:ext cx="39338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2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Укажите 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 сторонах данного треугольника </a:t>
            </a:r>
            <a:r>
              <a:rPr lang="en-US" altLang="ru-RU" sz="2800" i="1" dirty="0"/>
              <a:t>ABC</a:t>
            </a:r>
            <a:r>
              <a:rPr lang="ru-RU" altLang="ru-RU" sz="2800" dirty="0"/>
              <a:t>,</a:t>
            </a:r>
            <a:r>
              <a:rPr lang="en-US" altLang="ru-RU" sz="2800" i="1" dirty="0"/>
              <a:t> </a:t>
            </a:r>
            <a:r>
              <a:rPr lang="ru-RU" altLang="ru-RU" sz="2800" dirty="0"/>
              <a:t>для которых периметр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466976" cy="34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397882F-2720-C882-3478-1977906E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32" y="521685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858991B-8DC8-D2C4-FCDB-333FDEB0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7"/>
            <a:ext cx="3466976" cy="342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о трёх домиках и колодце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51052" cy="37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91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Решение задачи о трёх домиках и колодце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П</a:t>
            </a:r>
            <a:r>
              <a:rPr lang="ru-RU" dirty="0">
                <a:cs typeface="Times New Roman" charset="0"/>
              </a:rPr>
              <a:t>овернём  треугольник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K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K’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/>
              <a:t>CKK’ </a:t>
            </a:r>
            <a:r>
              <a:rPr lang="ru-RU" dirty="0"/>
              <a:t>– равносторонний, следовательно </a:t>
            </a:r>
            <a:r>
              <a:rPr lang="en-US" i="1" dirty="0"/>
              <a:t>CK = KK’</a:t>
            </a:r>
            <a:r>
              <a:rPr lang="en-US" dirty="0"/>
              <a:t>. </a:t>
            </a:r>
            <a:endParaRPr lang="ru-RU" dirty="0">
              <a:cs typeface="Times New Roman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С</a:t>
            </a:r>
            <a:r>
              <a:rPr lang="ru-RU" dirty="0">
                <a:cs typeface="Times New Roman" charset="0"/>
              </a:rPr>
              <a:t>умма расстояний </a:t>
            </a:r>
            <a:r>
              <a:rPr lang="en-US" i="1" dirty="0">
                <a:cs typeface="Times New Roman" charset="0"/>
              </a:rPr>
              <a:t>AK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BK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CK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/>
              <a:t>AKK’B’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K’</a:t>
            </a:r>
            <a:r>
              <a:rPr lang="en-US" dirty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/>
              <a:t>AKC </a:t>
            </a:r>
            <a:r>
              <a:rPr lang="ru-RU" dirty="0"/>
              <a:t>и </a:t>
            </a:r>
            <a:r>
              <a:rPr lang="en-US" i="1" dirty="0"/>
              <a:t>BKC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1844824"/>
            <a:ext cx="4356484" cy="32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0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-1412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Обычно задачи на нахождение наибольших и наименьших значений функции решаются в курсе алгебры и начал математического анализа с помощью дифференциального исчисления.</a:t>
            </a:r>
          </a:p>
          <a:p>
            <a:pPr algn="just"/>
            <a:r>
              <a:rPr lang="ru-RU" dirty="0"/>
              <a:t>	Вместе с тем, имеется важный класс геометрических экстремальных задач, которые решаются своими методами без помощи производной. </a:t>
            </a:r>
          </a:p>
          <a:p>
            <a:pPr algn="just"/>
            <a:r>
              <a:rPr lang="ru-RU" dirty="0"/>
              <a:t>	Эти задачи, с одной стороны, имеют большое значение, как для математики, так и для ее приложений, а с другой стороны, могут служить пропедевтикой изучения соответствующих разделов курса алгебры и начал анализа. </a:t>
            </a:r>
          </a:p>
          <a:p>
            <a:pPr algn="just"/>
            <a:r>
              <a:rPr lang="ru-RU" dirty="0"/>
              <a:t>	Здесь мы рассмотрим классические задачи по геометрии на нахождение наибольших и наименьших значений, но сначала рассмотрим некоторые базовые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511606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Торричелли треугольника </a:t>
            </a:r>
            <a:r>
              <a:rPr lang="en-US" sz="2800" i="1" dirty="0">
                <a:cs typeface="Times New Roman" charset="0"/>
              </a:rPr>
              <a:t>ABC </a:t>
            </a:r>
            <a:r>
              <a:rPr lang="ru-RU" sz="2800" dirty="0">
                <a:cs typeface="Times New Roman" charset="0"/>
              </a:rPr>
              <a:t>называется такая точка 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dirty="0">
                <a:cs typeface="Times New Roman" charset="0"/>
              </a:rPr>
              <a:t>, из которой стороны данного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т. е. углы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5" y="1843709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882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35896" y="2356658"/>
            <a:ext cx="5508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charset="0"/>
              </a:rPr>
              <a:t>Аналогичн</a:t>
            </a:r>
            <a:r>
              <a:rPr lang="ru-RU" dirty="0"/>
              <a:t>о</a:t>
            </a:r>
            <a:r>
              <a:rPr lang="ru-RU" dirty="0">
                <a:cs typeface="Times New Roman" charset="0"/>
              </a:rPr>
              <a:t>, на стороне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</a:t>
            </a:r>
            <a:r>
              <a:rPr lang="ru-RU" dirty="0"/>
              <a:t>Из т</a:t>
            </a:r>
            <a:r>
              <a:rPr lang="ru-RU" dirty="0">
                <a:cs typeface="Times New Roman" charset="0"/>
              </a:rPr>
              <a:t>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соответствующей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В случае, когда углы треугольника меньше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, эти дуги пересекаются в некоторой внутренней точке </a:t>
            </a:r>
            <a:r>
              <a:rPr lang="en-US" i="1" dirty="0">
                <a:cs typeface="Times New Roman" charset="0"/>
              </a:rPr>
              <a:t>T</a:t>
            </a:r>
            <a:r>
              <a:rPr lang="ru-RU" dirty="0"/>
              <a:t>, из которой стороны треугольника </a:t>
            </a:r>
            <a:r>
              <a:rPr lang="en-US" i="1" dirty="0"/>
              <a:t>ABC </a:t>
            </a:r>
            <a:r>
              <a:rPr lang="ru-RU" dirty="0"/>
              <a:t>видны под углом 120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320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Докажем, что в случае, если углы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меньше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, то точка Торричелли существует.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На стороне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стягивает дугу этой окружности величиной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Следовательно, </a:t>
            </a:r>
            <a:r>
              <a:rPr lang="ru-RU" dirty="0"/>
              <a:t>из </a:t>
            </a:r>
            <a:r>
              <a:rPr lang="ru-RU" dirty="0">
                <a:cs typeface="Times New Roman" charset="0"/>
              </a:rPr>
              <a:t>точ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этой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от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624336"/>
            <a:ext cx="3384376" cy="4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80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70452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постройте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сумма расстояний от которой до вершин этого треугольника наименьшая.</a:t>
            </a:r>
            <a:endParaRPr lang="ru-RU" dirty="0">
              <a:cs typeface="Times New Roman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78AD3B3-6036-9890-5BF2-AE9DA1B3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565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Упражнения</a:t>
            </a:r>
            <a:endParaRPr lang="ru-RU" sz="2800" dirty="0">
              <a:cs typeface="Times New Roman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CB3A6-646E-302C-A9BF-8F844DF5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13" y="1916832"/>
            <a:ext cx="3753374" cy="3753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27B511-A2AE-BE28-3642-143F5253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313" y="1628800"/>
            <a:ext cx="4953691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46715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постройте точку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сумма расстояний от которой до вершин этого треугольника наименьшая.</a:t>
            </a:r>
            <a:endParaRPr lang="ru-RU" dirty="0">
              <a:cs typeface="Times New Roman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D70FA-6B49-0FDC-F783-BE3F2F3C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39" y="1580892"/>
            <a:ext cx="3734321" cy="3696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27BBF0-5AB5-B5AB-0681-868CBF6EA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839" y="1547550"/>
            <a:ext cx="3734321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3. Дан выпуклый четырехугольник </a:t>
            </a:r>
            <a:r>
              <a:rPr lang="en-US" i="1" dirty="0"/>
              <a:t>ABCD</a:t>
            </a:r>
            <a:r>
              <a:rPr lang="en-US" dirty="0"/>
              <a:t>. </a:t>
            </a:r>
            <a:r>
              <a:rPr lang="ru-RU" dirty="0"/>
              <a:t>Найдите точку </a:t>
            </a:r>
            <a:r>
              <a:rPr lang="en-US" i="1" dirty="0"/>
              <a:t>E</a:t>
            </a:r>
            <a:r>
              <a:rPr lang="ru-RU" dirty="0"/>
              <a:t>, сумма расстояний от которой до вершин этого четырехугольника наименьшая.</a:t>
            </a:r>
          </a:p>
        </p:txBody>
      </p:sp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18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0" y="35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Искомой точкой является точка </a:t>
            </a:r>
            <a:r>
              <a:rPr lang="en-US" i="1" dirty="0"/>
              <a:t>E </a:t>
            </a:r>
            <a:r>
              <a:rPr lang="ru-RU" dirty="0"/>
              <a:t>пересечения диагоналей четырехугольника. 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9832" y="3172049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Если 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AC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AE’+E’C &gt; AE+EC </a:t>
            </a:r>
            <a:r>
              <a:rPr lang="en-US" dirty="0"/>
              <a:t>(</a:t>
            </a:r>
            <a:r>
              <a:rPr lang="ru-RU" dirty="0"/>
              <a:t>неравенство треугольника). Если 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BD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BE’+E’D &gt; BE+ED</a:t>
            </a:r>
            <a:r>
              <a:rPr lang="en-US" dirty="0"/>
              <a:t>. </a:t>
            </a:r>
            <a:r>
              <a:rPr lang="ru-RU" dirty="0"/>
              <a:t>Следовательно, сумма расстояний от точки </a:t>
            </a:r>
            <a:r>
              <a:rPr lang="en-US" i="1" dirty="0"/>
              <a:t>E’ </a:t>
            </a:r>
            <a:r>
              <a:rPr lang="ru-RU" dirty="0"/>
              <a:t>до вершин данного четырехугольника будет больше, чем для точки </a:t>
            </a:r>
            <a:r>
              <a:rPr lang="en-US" i="1" dirty="0"/>
              <a:t>E</a:t>
            </a:r>
            <a:r>
              <a:rPr lang="ru-RU" dirty="0"/>
              <a:t>.</a:t>
            </a:r>
          </a:p>
        </p:txBody>
      </p:sp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3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1916832"/>
            <a:ext cx="9144000" cy="4041994"/>
            <a:chOff x="179512" y="2852936"/>
            <a:chExt cx="9144000" cy="4041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9512" y="6381328"/>
                  <a:ext cx="9144000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.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6381328"/>
                  <a:ext cx="9144000" cy="513602"/>
                </a:xfrm>
                <a:prstGeom prst="rect">
                  <a:avLst/>
                </a:prstGeom>
                <a:blipFill>
                  <a:blip r:embed="rId3"/>
                  <a:stretch>
                    <a:fillRect t="-2381" b="-238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903" y="2852936"/>
              <a:ext cx="4087249" cy="338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3B4C32-B45F-2A2E-C74D-E10188A47580}"/>
                  </a:ext>
                </a:extLst>
              </p:cNvPr>
              <p:cNvSpPr txBox="1"/>
              <p:nvPr/>
            </p:nvSpPr>
            <p:spPr>
              <a:xfrm>
                <a:off x="160054" y="727967"/>
                <a:ext cx="914400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Найдите наименьшее значение выражения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3B4C32-B45F-2A2E-C74D-E10188A4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4" y="727967"/>
                <a:ext cx="9144000" cy="834396"/>
              </a:xfrm>
              <a:prstGeom prst="rect">
                <a:avLst/>
              </a:prstGeom>
              <a:blipFill>
                <a:blip r:embed="rId5"/>
                <a:stretch>
                  <a:fillRect t="-5839" b="-10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1C0302D-27F1-DD4E-F999-C635BFE43145}"/>
              </a:ext>
            </a:extLst>
          </p:cNvPr>
          <p:cNvSpPr txBox="1"/>
          <p:nvPr/>
        </p:nvSpPr>
        <p:spPr>
          <a:xfrm>
            <a:off x="179512" y="2412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Задача, аналогичная задачам для подготовки к ЕГЭ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876AA4D-5161-E56D-670B-4116AC9C9C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DCBEEBF7-BEC3-4F4D-583C-C8FD9AE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Требуется проложить шоссейные дороги, соединяющие населённые пункты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, </a:t>
            </a:r>
            <a:r>
              <a:rPr lang="en-US" altLang="ru-RU" i="1" dirty="0"/>
              <a:t>D</a:t>
            </a:r>
            <a:r>
              <a:rPr lang="ru-RU" altLang="ru-RU" dirty="0"/>
              <a:t>, расположенные в вершинах прямоугольника. Выберите из предложенных вариантов расположения дорог тот, в котором суммарная длина дорог наименьшая. Проверьте правильность своего выбора измерением линейкой.</a:t>
            </a: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6854496D-C767-02D4-993A-1366B9C0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567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en-US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в).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165893" name="Picture 5">
            <a:extLst>
              <a:ext uri="{FF2B5EF4-FFF2-40B4-BE49-F238E27FC236}">
                <a16:creationId xmlns:a16="http://schemas.microsoft.com/office/drawing/2014/main" id="{4454C468-7326-8424-8156-7910DD99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3883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На рисунке показан минимальный граф, соединяющий данные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ru-RU" dirty="0"/>
              <a:t>, расположенные в вершинах квадрата.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9509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43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Штейнера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Пусть на плоскости задан набор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ru-RU" dirty="0"/>
              <a:t>. Задача состоит в нахождении связного графа с наименьшей суммой длин его рёбер, среди вершин которого имеются все данные точки и, возможно, некоторые другие точки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Такие графы будем называть минимальными для данного набора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ru-RU" i="1" dirty="0"/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5267"/>
            <a:ext cx="4023912" cy="37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4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1312" y="116632"/>
            <a:ext cx="9180512" cy="504056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татьи в журнале «Математика в школе»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41854F6F-D604-7294-647F-082115950AF6}"/>
              </a:ext>
            </a:extLst>
          </p:cNvPr>
          <p:cNvSpPr txBox="1">
            <a:spLocks/>
          </p:cNvSpPr>
          <p:nvPr/>
        </p:nvSpPr>
        <p:spPr bwMode="auto">
          <a:xfrm>
            <a:off x="0" y="764704"/>
            <a:ext cx="91805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Смирнов В. А., Смирнова И. М. Экстремальные задачи по геометрии. 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в школе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2021. - № 7. -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41-51.</a:t>
            </a:r>
            <a:b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2. Смирнов В. А., Смирнова И. М. Экстремальные задачи по геометрии. 8 класс // Математика в школе, 2022. - № 2. - С. 43-50. </a:t>
            </a:r>
            <a:b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3. Смирнов В. А., Смирнова И. М. Экстремальные задачи по геометрии. 9 класс // Математика в школе, 2022. - № 4. - С. 39-48.  </a:t>
            </a:r>
            <a:b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4. Смирнов В. А., Смирнова И. М. Экстремальные задачи по геометрии. 10 класс // Математика в школе, 2022. - № 5. - С. 40-49. </a:t>
            </a:r>
            <a:b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5. Смирнов В. А., Смирнова И. М. Экстремальные задачи по геометрии. 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 // Математика в школе, 2022. - № 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С. 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0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Задача о мосте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Населённые пункты </a:t>
            </a:r>
            <a:r>
              <a:rPr lang="ru-RU" sz="2800" i="1" dirty="0">
                <a:cs typeface="Times New Roman" charset="0"/>
              </a:rPr>
              <a:t>A </a:t>
            </a:r>
            <a:r>
              <a:rPr lang="ru-RU" sz="2800" dirty="0">
                <a:cs typeface="Times New Roman" charset="0"/>
              </a:rPr>
              <a:t>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 расположены на противоположных берегах реки. В каком месте реки следует построить мост </a:t>
            </a:r>
            <a:r>
              <a:rPr lang="ru-RU" sz="2800" i="1" dirty="0">
                <a:cs typeface="Times New Roman" charset="0"/>
              </a:rPr>
              <a:t>CD </a:t>
            </a:r>
            <a:r>
              <a:rPr lang="ru-RU" sz="2800" dirty="0">
                <a:cs typeface="Times New Roman" charset="0"/>
              </a:rPr>
              <a:t>и проложить дороги </a:t>
            </a:r>
            <a:r>
              <a:rPr lang="ru-RU" sz="2800" i="1" dirty="0">
                <a:cs typeface="Times New Roman" charset="0"/>
              </a:rPr>
              <a:t>AC </a:t>
            </a:r>
            <a:r>
              <a:rPr lang="ru-RU" sz="2800" dirty="0">
                <a:cs typeface="Times New Roman" charset="0"/>
              </a:rPr>
              <a:t>и </a:t>
            </a:r>
            <a:r>
              <a:rPr lang="ru-RU" sz="2800" i="1" dirty="0">
                <a:cs typeface="Times New Roman" charset="0"/>
              </a:rPr>
              <a:t>BD</a:t>
            </a:r>
            <a:r>
              <a:rPr lang="ru-RU" sz="2800" dirty="0">
                <a:cs typeface="Times New Roman" charset="0"/>
              </a:rPr>
              <a:t>, чтобы путь </a:t>
            </a:r>
            <a:r>
              <a:rPr lang="ru-RU" sz="2800" i="1" dirty="0">
                <a:cs typeface="Times New Roman" charset="0"/>
              </a:rPr>
              <a:t>AC + CD + DB</a:t>
            </a:r>
            <a:r>
              <a:rPr lang="ru-RU" sz="2800" dirty="0">
                <a:cs typeface="Times New Roman" charset="0"/>
              </a:rPr>
              <a:t> имел наименьшую длину? (Берега 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d</a:t>
            </a:r>
            <a:r>
              <a:rPr lang="ru-RU" sz="2800" dirty="0">
                <a:cs typeface="Times New Roman" charset="0"/>
              </a:rPr>
              <a:t> реки предполагаются параллельными, а мост строится перпендикулярно этим берегам). </a:t>
            </a:r>
            <a:endParaRPr lang="en-US" sz="2800" dirty="0">
              <a:cs typeface="Times New Roman" charset="0"/>
            </a:endParaRP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73" y="3398899"/>
            <a:ext cx="3356054" cy="3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99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-25656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 </a:t>
            </a:r>
            <a:r>
              <a:rPr lang="ru-RU" dirty="0"/>
              <a:t>Через точку </a:t>
            </a:r>
            <a:r>
              <a:rPr lang="en-US" i="1" dirty="0"/>
              <a:t>A </a:t>
            </a:r>
            <a:r>
              <a:rPr lang="ru-RU" dirty="0"/>
              <a:t>проведём прямую, перпендикулярную прямой </a:t>
            </a:r>
            <a:r>
              <a:rPr lang="en-US" i="1" dirty="0"/>
              <a:t>c</a:t>
            </a:r>
            <a:r>
              <a:rPr lang="ru-RU" dirty="0"/>
              <a:t>, и отложим на ней отрезок </a:t>
            </a:r>
            <a:r>
              <a:rPr lang="en-US" i="1" dirty="0"/>
              <a:t>AA’</a:t>
            </a:r>
            <a:r>
              <a:rPr lang="ru-RU" dirty="0"/>
              <a:t>, равный ширине реки. Обозначим </a:t>
            </a:r>
            <a:r>
              <a:rPr lang="en-US" i="1" dirty="0"/>
              <a:t>D </a:t>
            </a:r>
            <a:r>
              <a:rPr lang="ru-RU" dirty="0"/>
              <a:t>точку пересечения отрезка </a:t>
            </a:r>
            <a:r>
              <a:rPr lang="en-US" i="1" dirty="0"/>
              <a:t>A’B </a:t>
            </a:r>
            <a:r>
              <a:rPr lang="ru-RU" dirty="0"/>
              <a:t>и прямой </a:t>
            </a:r>
            <a:r>
              <a:rPr lang="en-US" i="1" dirty="0"/>
              <a:t>d</a:t>
            </a:r>
            <a:r>
              <a:rPr lang="ru-RU" dirty="0"/>
              <a:t>. Через точку </a:t>
            </a:r>
            <a:r>
              <a:rPr lang="en-US" i="1" dirty="0"/>
              <a:t>D </a:t>
            </a:r>
            <a:r>
              <a:rPr lang="ru-RU" dirty="0"/>
              <a:t>проведём прямую, перпендикулярную прямой </a:t>
            </a:r>
            <a:r>
              <a:rPr lang="en-US" i="1" dirty="0"/>
              <a:t>d</a:t>
            </a:r>
            <a:r>
              <a:rPr lang="ru-RU" dirty="0"/>
              <a:t>, и обозначим </a:t>
            </a:r>
            <a:r>
              <a:rPr lang="en-US" i="1" dirty="0"/>
              <a:t>C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c</a:t>
            </a:r>
            <a:r>
              <a:rPr lang="ru-RU" dirty="0"/>
              <a:t>. Соединим отрезками точки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ru-RU" dirty="0"/>
              <a:t>, </a:t>
            </a:r>
            <a:r>
              <a:rPr lang="en-US" i="1" dirty="0"/>
              <a:t>C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ru-RU" dirty="0"/>
              <a:t>, </a:t>
            </a:r>
            <a:r>
              <a:rPr lang="en-US" i="1" dirty="0"/>
              <a:t>D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 Путь </a:t>
            </a:r>
            <a:r>
              <a:rPr lang="en-US" i="1" dirty="0"/>
              <a:t>ACDB </a:t>
            </a:r>
            <a:r>
              <a:rPr lang="ru-RU" dirty="0"/>
              <a:t>будет искомым кратчайшим путём.</a:t>
            </a:r>
            <a:endParaRPr lang="ru-RU" dirty="0">
              <a:cs typeface="Times New Roman" charset="0"/>
            </a:endParaRPr>
          </a:p>
        </p:txBody>
      </p:sp>
      <p:pic>
        <p:nvPicPr>
          <p:cNvPr id="370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4290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52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-2565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Упражнения</a:t>
            </a:r>
            <a:endParaRPr lang="ru-RU" sz="2800" dirty="0">
              <a:cs typeface="Times New Roman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F2A00DA-EAE4-A991-52E4-B5EDD9A7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5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</a:t>
            </a:r>
            <a:r>
              <a:rPr lang="ru-RU" dirty="0">
                <a:ea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зобразите мост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дороги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чтобы путь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имел наименьшую длину.</a:t>
            </a:r>
            <a:endParaRPr lang="ru-RU" dirty="0">
              <a:cs typeface="Times New Roman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A7193-59C4-01F6-DFC4-2114C2B5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659" y="1392886"/>
            <a:ext cx="3543795" cy="3496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863EF3-5647-A195-0A9A-42291D6B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59" y="1345254"/>
            <a:ext cx="3534268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E3CDDF1D-BC72-7B0A-AE9F-F46C6F40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5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</a:t>
            </a:r>
            <a:r>
              <a:rPr lang="ru-RU" dirty="0">
                <a:ea typeface="Times New Roman" panose="02020603050405020304" pitchFamily="18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зобразите мост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дороги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чтобы путь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имел наименьшую длину.</a:t>
            </a:r>
            <a:endParaRPr lang="ru-RU" dirty="0">
              <a:cs typeface="Times New Roman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D160C-8AA8-6F90-E5F1-0009DA71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39" y="1657102"/>
            <a:ext cx="3553321" cy="354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CE50FA-0D4C-ADA4-D921-29B43A5A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102" y="1623760"/>
            <a:ext cx="354379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6166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отметьте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 которой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виден под наибольшим углом. Найдите величину этого угла.</a:t>
            </a:r>
            <a:endParaRPr lang="ru-RU" dirty="0">
              <a:cs typeface="Times New Roman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2B18C0-C75F-0C7B-823F-18319EF3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9" y="1771418"/>
            <a:ext cx="3343742" cy="3315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75C429-6D79-304D-B3F4-BD366715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87" y="1728550"/>
            <a:ext cx="3410426" cy="340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1F221-63EC-99ED-FE9E-9A209F46646C}"/>
              </a:ext>
            </a:extLst>
          </p:cNvPr>
          <p:cNvSpPr txBox="1"/>
          <p:nvPr/>
        </p:nvSpPr>
        <p:spPr>
          <a:xfrm>
            <a:off x="0" y="43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на нахождение наименьших и наибольших углов</a:t>
            </a:r>
          </a:p>
        </p:txBody>
      </p:sp>
    </p:spTree>
    <p:extLst>
      <p:ext uri="{BB962C8B-B14F-4D97-AF65-F5344CB8AC3E}">
        <p14:creationId xmlns:p14="http://schemas.microsoft.com/office/powerpoint/2010/main" val="24489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47377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отметьте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 которой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виден под наибольшим углом. Найдите величину этого угла.</a:t>
            </a:r>
            <a:endParaRPr lang="ru-RU" dirty="0">
              <a:cs typeface="Times New Roman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5DC744-403A-2B75-3928-2394285B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66" y="1761892"/>
            <a:ext cx="3353268" cy="3334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2C3344-02DA-2A41-E9A9-28A1106A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87" y="1723787"/>
            <a:ext cx="3410426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Из всех прямоугольников данного периметра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прямоугольник наибольшей площади. </a:t>
            </a:r>
          </a:p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Данную задачу можно переформулировать как задачу с практическим содержанием.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Какую форму должен иметь прямоугольный участок земли, чтобы при данном периметре он был наибольшей площади.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CAA68-0465-D531-5F46-F62A6DEDE8FB}"/>
              </a:ext>
            </a:extLst>
          </p:cNvPr>
          <p:cNvSpPr txBox="1"/>
          <p:nvPr/>
        </p:nvSpPr>
        <p:spPr>
          <a:xfrm>
            <a:off x="0" y="432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на нахождение наименьших и наибольших площадей</a:t>
            </a:r>
          </a:p>
        </p:txBody>
      </p:sp>
    </p:spTree>
    <p:extLst>
      <p:ext uri="{BB962C8B-B14F-4D97-AF65-F5344CB8AC3E}">
        <p14:creationId xmlns:p14="http://schemas.microsoft.com/office/powerpoint/2010/main" val="16328596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66B1546-DA33-49E5-90F1-106165AE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искомым прямоугольником является квадрат. Рассмотрим квадрат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прямоугольник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AEFH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тем же периметром.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Докажем, что площадь прямоугольника меньше площади квадрата. </a:t>
            </a:r>
            <a:endParaRPr lang="ru-RU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D12C7B4-77F3-448A-68C6-4FD7B120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36886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квадрата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сумме площадей прямоугольников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HGCD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Площадь прямоугольника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сумме площадей прямоугольников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равенства периметров прямоугольника и квадрата следует равенство сторон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BG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площадь прямоугольника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площади прямоугольника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HGCD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следовательно, площадь прямоугольника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AEFH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площади квадрата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7D6708E-C3BB-0243-C79D-C97AED61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0198"/>
            <a:ext cx="3106728" cy="2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3883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indent="449580"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Решение 2.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в прямоугольнике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AB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Воспользуемся неравенством между средним геометрическим и средним арифметическим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∙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которое выполняется для неотрицательных чисел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Это неравенство превращается в равенство только, если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Наибольшее значение площади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принимается, если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Следовательно, искомым прямоугольником наибольшей площади является квадрат.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3883307"/>
              </a:xfrm>
              <a:prstGeom prst="rect">
                <a:avLst/>
              </a:prstGeom>
              <a:blipFill>
                <a:blip r:embed="rId3"/>
                <a:stretch>
                  <a:fillRect l="-1000" t="-1256" r="-1000" b="-2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433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двумя данными сторонами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= 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 = 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найдите треугольник наибольшей площади. Чему равна эта площадь?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BC357EF-9872-FA3B-999A-135C77381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0768"/>
                <a:ext cx="9144000" cy="2263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marR="111760" algn="just">
                  <a:tabLst>
                    <a:tab pos="914400" algn="l"/>
                    <a:tab pos="-3200400" algn="l"/>
                  </a:tabLst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Решение. </a:t>
                </a:r>
                <a:r>
                  <a:rPr lang="ru-RU" dirty="0"/>
                  <a:t>Воспользуемся формулой площади </a:t>
                </a:r>
                <a:r>
                  <a:rPr lang="en-US" i="1" dirty="0"/>
                  <a:t>S </a:t>
                </a:r>
                <a:r>
                  <a:rPr lang="ru-RU" dirty="0"/>
                  <a:t>треугольника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. Наибольшее значение синуса угла </a:t>
                </a:r>
                <a:r>
                  <a:rPr lang="en-US" i="1" dirty="0"/>
                  <a:t>C</a:t>
                </a:r>
                <a:r>
                  <a:rPr lang="ru-RU" dirty="0"/>
                  <a:t>, равное 1, принимается в случае, если угол </a:t>
                </a:r>
                <a:r>
                  <a:rPr lang="en-US" i="1" dirty="0"/>
                  <a:t>C </a:t>
                </a:r>
                <a:r>
                  <a:rPr lang="ru-RU" dirty="0"/>
                  <a:t>равен 90</a:t>
                </a:r>
                <a:r>
                  <a:rPr lang="ru-RU" baseline="30000" dirty="0"/>
                  <a:t>о</a:t>
                </a:r>
                <a:r>
                  <a:rPr lang="ru-RU" dirty="0"/>
                  <a:t>. Следовательно, искомым треугольником является прямоугольный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с катетами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BC357EF-9872-FA3B-999A-135C7738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0768"/>
                <a:ext cx="9144000" cy="2263825"/>
              </a:xfrm>
              <a:prstGeom prst="rect">
                <a:avLst/>
              </a:prstGeom>
              <a:blipFill>
                <a:blip r:embed="rId3"/>
                <a:stretch>
                  <a:fillRect l="-1000" t="-2156" b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D9D112-D266-6CF0-7016-9D454003E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745032"/>
            <a:ext cx="4102538" cy="21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</a:t>
            </a:r>
            <a:r>
              <a:rPr lang="ru-RU" dirty="0">
                <a:cs typeface="Times New Roman" charset="0"/>
              </a:rPr>
              <a:t> данной прямой </a:t>
            </a:r>
            <a:r>
              <a:rPr lang="ru-RU" i="1" dirty="0"/>
              <a:t>с</a:t>
            </a:r>
            <a:r>
              <a:rPr lang="en-US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най</a:t>
            </a:r>
            <a:r>
              <a:rPr lang="ru-RU" dirty="0"/>
              <a:t>дите</a:t>
            </a:r>
            <a:r>
              <a:rPr lang="ru-RU" dirty="0">
                <a:cs typeface="Times New Roman" charset="0"/>
              </a:rPr>
              <a:t> такую точку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расстояние </a:t>
            </a:r>
            <a:r>
              <a:rPr lang="ru-RU" dirty="0"/>
              <a:t>до</a:t>
            </a:r>
            <a:r>
              <a:rPr lang="ru-RU" dirty="0">
                <a:cs typeface="Times New Roman" charset="0"/>
              </a:rPr>
              <a:t> которой </a:t>
            </a:r>
            <a:r>
              <a:rPr lang="ru-RU" dirty="0"/>
              <a:t>от</a:t>
            </a:r>
            <a:r>
              <a:rPr lang="ru-RU" dirty="0">
                <a:cs typeface="Times New Roman" charset="0"/>
              </a:rPr>
              <a:t> данной точки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, не принадлежащей прямой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наименьшее. </a:t>
            </a:r>
            <a:endParaRPr lang="ru-RU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09800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32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на нахождение наименьших и наибольших расстояний</a:t>
            </a:r>
          </a:p>
        </p:txBody>
      </p:sp>
    </p:spTree>
    <p:extLst>
      <p:ext uri="{BB962C8B-B14F-4D97-AF65-F5344CB8AC3E}">
        <p14:creationId xmlns:p14="http://schemas.microsoft.com/office/powerpoint/2010/main" val="29792472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latin typeface="Times New Roman" panose="02020603050405020304" pitchFamily="18" charset="0"/>
              </a:rPr>
              <a:t>3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всех треугольников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данной стороной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= 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данной площадью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треугольник наименьшего периметра.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BC357EF-9872-FA3B-999A-135C77381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61048"/>
                <a:ext cx="9144000" cy="2636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Решение. </a:t>
                </a:r>
                <a:r>
                  <a:rPr lang="ru-RU" dirty="0"/>
                  <a:t>Вершина </a:t>
                </a:r>
                <a:r>
                  <a:rPr lang="ru-RU" i="1" dirty="0"/>
                  <a:t>C</a:t>
                </a:r>
                <a:r>
                  <a:rPr lang="ru-RU" dirty="0"/>
                  <a:t> треугольника </a:t>
                </a:r>
                <a:r>
                  <a:rPr lang="ru-RU" i="1" dirty="0"/>
                  <a:t>ABC </a:t>
                </a:r>
                <a:r>
                  <a:rPr lang="ru-RU" dirty="0"/>
                  <a:t>с данной стороной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 </a:t>
                </a:r>
                <a:r>
                  <a:rPr lang="ru-RU" dirty="0"/>
                  <a:t>и данной площадью </a:t>
                </a:r>
                <a:r>
                  <a:rPr lang="ru-RU" i="1" dirty="0"/>
                  <a:t>S </a:t>
                </a:r>
                <a:r>
                  <a:rPr lang="ru-RU" dirty="0"/>
                  <a:t>принадлежит прямой </a:t>
                </a:r>
                <a:r>
                  <a:rPr lang="ru-RU" i="1" dirty="0"/>
                  <a:t>c</a:t>
                </a:r>
                <a:r>
                  <a:rPr lang="ru-RU" dirty="0"/>
                  <a:t>, параллельной прямой </a:t>
                </a:r>
                <a:r>
                  <a:rPr lang="en-US" i="1" dirty="0"/>
                  <a:t>AB </a:t>
                </a:r>
                <a:r>
                  <a:rPr lang="ru-RU" dirty="0"/>
                  <a:t>и удалённой от неё на расстояние </a:t>
                </a:r>
                <a:r>
                  <a:rPr lang="ru-RU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. В силу задачи Герона, из всех таких треугольников наименьший периметр имеет равнобедренный треугольник </a:t>
                </a:r>
                <a:r>
                  <a:rPr lang="en-US" i="1" dirty="0"/>
                  <a:t>ABC </a:t>
                </a:r>
                <a:r>
                  <a:rPr lang="ru-RU" dirty="0"/>
                  <a:t>с основанием </a:t>
                </a:r>
                <a:r>
                  <a:rPr lang="ru-RU" i="1" dirty="0"/>
                  <a:t>AB = a </a:t>
                </a:r>
                <a:r>
                  <a:rPr lang="ru-RU" dirty="0"/>
                  <a:t>и высотой </a:t>
                </a:r>
                <a:r>
                  <a:rPr lang="ru-RU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4BC357EF-9872-FA3B-999A-135C7738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048"/>
                <a:ext cx="9144000" cy="2636619"/>
              </a:xfrm>
              <a:prstGeom prst="rect">
                <a:avLst/>
              </a:prstGeom>
              <a:blipFill>
                <a:blip r:embed="rId3"/>
                <a:stretch>
                  <a:fillRect l="-1000" t="-1848" r="-1000" b="-1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F07DB-866C-A207-C945-78AE12CB9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105563"/>
            <a:ext cx="3384376" cy="2480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F42C71-CC21-7213-DBDC-918B3A990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96" y="1105562"/>
            <a:ext cx="3223385" cy="24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/>
              <a:t>	</a:t>
            </a:r>
            <a:r>
              <a:rPr lang="ru-RU" sz="2200" dirty="0">
                <a:latin typeface="Times New Roman" panose="02020603050405020304" pitchFamily="18" charset="0"/>
              </a:rPr>
              <a:t>4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 всех четырёхугольников, вписанных в данную окружность радиусом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найдите четырёхугольник наибольшей площади. Чему равна эта площадь?</a:t>
            </a:r>
            <a:endParaRPr lang="ru-RU" sz="22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66B1546-DA33-49E5-90F1-106165AE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056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indent="449580"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Решение. </a:t>
            </a:r>
            <a:r>
              <a:rPr lang="ru-RU" sz="2000" dirty="0"/>
              <a:t>Воспользуемся тем, что площадь выпуклого четырёхугольника равна половине произведения его диагоналей на синус угла между ними. Наибольшими диагоналями четырёхугольника, вписанного в окружность, являются диаметры этой окружности. Синус угла между диагоналями будет наибольшим, если эти диагонали перпендикулярны. Таким образом, наибольшую площадь будет иметь четырёхугольник, диагоналями которого являются перпендикулярные диаметры окружности. Этот четырёхугольник – квадрат. Его площадь равна 2</a:t>
            </a:r>
            <a:r>
              <a:rPr lang="en-US" sz="2000" i="1" dirty="0"/>
              <a:t>R</a:t>
            </a:r>
            <a:r>
              <a:rPr lang="ru-RU" sz="2000" baseline="30000" dirty="0"/>
              <a:t>2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F95034-1B4B-FD33-2D9F-903A9DA74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40768"/>
            <a:ext cx="2160240" cy="25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R="111760" algn="just">
              <a:tabLst>
                <a:tab pos="914400" algn="l"/>
                <a:tab pos="-3200400" algn="l"/>
              </a:tabLst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</a:rPr>
              <a:t>5*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Сможет ли машина преодолеть спуск дороги, не поцарапав кузов?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5DC0E-355B-7ABD-FDC8-2B9C1688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6" y="2335165"/>
            <a:ext cx="8309468" cy="21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6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66B1546-DA33-49E5-90F1-106165AE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indent="449580" algn="just"/>
            <a:r>
              <a:rPr 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задачи воспользуемся компьютерной программой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B4774-2DB3-2A3D-A568-FAACC0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56792"/>
            <a:ext cx="6306430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1292567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Найдите длину кратчайшего пути по поверхности единичного куба </a:t>
            </a:r>
            <a:r>
              <a:rPr lang="en-US" i="1" dirty="0">
                <a:cs typeface="Times New Roman" pitchFamily="18" charset="0"/>
              </a:rPr>
              <a:t>ABCDA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соединяющего вершины </a:t>
            </a:r>
            <a:r>
              <a:rPr lang="en-US" i="1" dirty="0">
                <a:cs typeface="Times New Roman" pitchFamily="18" charset="0"/>
              </a:rPr>
              <a:t>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87FE2A-C2DA-8B48-F7F3-0E275637C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08504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Задачи на нахождение кратчайших путей в пространстве*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E1F07-442A-DFAD-5D27-1DB42147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07" y="2284102"/>
            <a:ext cx="3644945" cy="30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2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3" y="911877"/>
            <a:ext cx="3362968" cy="213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1803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Решение.</a:t>
            </a:r>
            <a:r>
              <a:rPr lang="ru-RU" dirty="0">
                <a:cs typeface="Times New Roman" pitchFamily="18" charset="0"/>
              </a:rPr>
              <a:t> Рассмотрим развертку, состоящую из двух соседних граней куба, изображенную на рисунке 3.</a:t>
            </a:r>
            <a:endParaRPr lang="ru-RU" dirty="0"/>
          </a:p>
        </p:txBody>
      </p: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08054"/>
            <a:ext cx="2304256" cy="22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341" name="Text Box 21"/>
              <p:cNvSpPr txBox="1">
                <a:spLocks noChangeArrowheads="1"/>
              </p:cNvSpPr>
              <p:nvPr/>
            </p:nvSpPr>
            <p:spPr bwMode="auto">
              <a:xfrm>
                <a:off x="11803" y="3080045"/>
                <a:ext cx="9144000" cy="740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cs typeface="Times New Roman" pitchFamily="18" charset="0"/>
                  </a:rPr>
                  <a:t>	Кратчайшим путем из </a:t>
                </a:r>
                <a:r>
                  <a:rPr lang="en-US" sz="2000" i="1" dirty="0">
                    <a:cs typeface="Times New Roman" pitchFamily="18" charset="0"/>
                  </a:rPr>
                  <a:t>A </a:t>
                </a:r>
                <a:r>
                  <a:rPr lang="ru-RU" sz="2000" dirty="0">
                    <a:cs typeface="Times New Roman" pitchFamily="18" charset="0"/>
                  </a:rPr>
                  <a:t>в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 является отрезок </a:t>
                </a:r>
                <a:r>
                  <a:rPr lang="en-US" sz="2000" i="1" dirty="0">
                    <a:cs typeface="Times New Roman" pitchFamily="18" charset="0"/>
                  </a:rPr>
                  <a:t>AC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, длина которого равна</a:t>
                </a:r>
                <a:r>
                  <a:rPr lang="ru-RU" sz="2000" dirty="0"/>
                  <a:t>    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000" dirty="0">
                    <a:cs typeface="Times New Roman" pitchFamily="18" charset="0"/>
                  </a:rPr>
                  <a:t>. Соответствующий путь на поверхности куба изображен на рисунке 4.</a:t>
                </a:r>
              </a:p>
            </p:txBody>
          </p:sp>
        </mc:Choice>
        <mc:Fallback xmlns="">
          <p:sp>
            <p:nvSpPr>
              <p:cNvPr id="5634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3" y="3080045"/>
                <a:ext cx="9144000" cy="740074"/>
              </a:xfrm>
              <a:prstGeom prst="rect">
                <a:avLst/>
              </a:prstGeom>
              <a:blipFill rotWithShape="1">
                <a:blip r:embed="rId5"/>
                <a:stretch>
                  <a:fillRect t="-4098" r="-667" b="-13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36" name="Text Box 16"/>
              <p:cNvSpPr txBox="1">
                <a:spLocks noChangeArrowheads="1"/>
              </p:cNvSpPr>
              <p:nvPr/>
            </p:nvSpPr>
            <p:spPr bwMode="auto">
              <a:xfrm>
                <a:off x="4399012" y="5595937"/>
                <a:ext cx="2590800" cy="50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63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9012" y="5595937"/>
                <a:ext cx="2590800" cy="500063"/>
              </a:xfrm>
              <a:prstGeom prst="rect">
                <a:avLst/>
              </a:prstGeom>
              <a:blipFill rotWithShape="1">
                <a:blip r:embed="rId6"/>
                <a:stretch>
                  <a:fillRect l="-3765" t="-1220" b="-28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47" name="Text Box 27"/>
              <p:cNvSpPr txBox="1">
                <a:spLocks noChangeArrowheads="1"/>
              </p:cNvSpPr>
              <p:nvPr/>
            </p:nvSpPr>
            <p:spPr bwMode="auto">
              <a:xfrm>
                <a:off x="3623815" y="3958458"/>
                <a:ext cx="5508105" cy="1355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cs typeface="Times New Roman" pitchFamily="18" charset="0"/>
                  </a:rPr>
                  <a:t>	Заметим, что путь из </a:t>
                </a:r>
                <a:r>
                  <a:rPr lang="en-US" sz="2000" i="1" dirty="0">
                    <a:cs typeface="Times New Roman" pitchFamily="18" charset="0"/>
                  </a:rPr>
                  <a:t>A </a:t>
                </a:r>
                <a:r>
                  <a:rPr lang="ru-RU" sz="2000" dirty="0">
                    <a:cs typeface="Times New Roman" pitchFamily="18" charset="0"/>
                  </a:rPr>
                  <a:t>в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 является не единственным. Имеется шесть таких путей, длины которых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000" dirty="0">
                    <a:cs typeface="Times New Roman" pitchFamily="18" charset="0"/>
                  </a:rPr>
                  <a:t>, проходящих через середины ребер </a:t>
                </a:r>
                <a:r>
                  <a:rPr lang="en-US" sz="2000" i="1" dirty="0">
                    <a:cs typeface="Times New Roman" pitchFamily="18" charset="0"/>
                  </a:rPr>
                  <a:t>BB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en-US" sz="2000" i="1" dirty="0">
                    <a:cs typeface="Times New Roman" pitchFamily="18" charset="0"/>
                  </a:rPr>
                  <a:t>D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DD</a:t>
                </a:r>
                <a:r>
                  <a:rPr lang="ru-RU" sz="2000" baseline="-30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CD</a:t>
                </a:r>
                <a:r>
                  <a:rPr lang="ru-RU" sz="2000" dirty="0">
                    <a:cs typeface="Times New Roman" pitchFamily="18" charset="0"/>
                  </a:rPr>
                  <a:t> и </a:t>
                </a:r>
                <a:r>
                  <a:rPr lang="en-US" sz="2000" i="1" dirty="0">
                    <a:cs typeface="Times New Roman" pitchFamily="18" charset="0"/>
                  </a:rPr>
                  <a:t>BC</a:t>
                </a:r>
                <a:r>
                  <a:rPr lang="ru-RU" sz="2000" dirty="0"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634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815" y="3958458"/>
                <a:ext cx="5508105" cy="1355628"/>
              </a:xfrm>
              <a:prstGeom prst="rect">
                <a:avLst/>
              </a:prstGeom>
              <a:blipFill>
                <a:blip r:embed="rId7"/>
                <a:stretch>
                  <a:fillRect l="-1106" t="-2242" r="-1106" b="-71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4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6" y="3958458"/>
            <a:ext cx="2819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62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430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Найдите длину кратчайшего пути по поверхности правильного единичного тетраэдра 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ru-RU" dirty="0">
                <a:cs typeface="Times New Roman" pitchFamily="18" charset="0"/>
              </a:rPr>
              <a:t>, соединяющего середины ребер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55026"/>
            <a:ext cx="3023478" cy="29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481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Решение.</a:t>
            </a:r>
            <a:r>
              <a:rPr lang="ru-RU" dirty="0">
                <a:cs typeface="Times New Roman" pitchFamily="18" charset="0"/>
              </a:rPr>
              <a:t> Рассмотрим развертку, состоящую из двух соседних граней данного тетраэдра, изображенную на рисунке 12. </a:t>
            </a:r>
          </a:p>
        </p:txBody>
      </p:sp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2" y="1124744"/>
            <a:ext cx="33528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0" y="4005064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Кратчайшим путем из </a:t>
            </a:r>
            <a:r>
              <a:rPr lang="en-US" i="1" dirty="0">
                <a:cs typeface="Times New Roman" pitchFamily="18" charset="0"/>
              </a:rPr>
              <a:t>E </a:t>
            </a:r>
            <a:r>
              <a:rPr lang="ru-RU" dirty="0">
                <a:cs typeface="Times New Roman" pitchFamily="18" charset="0"/>
              </a:rPr>
              <a:t>в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dirty="0">
                <a:cs typeface="Times New Roman" pitchFamily="18" charset="0"/>
              </a:rPr>
              <a:t> является отрезок </a:t>
            </a:r>
            <a:r>
              <a:rPr lang="en-US" i="1" dirty="0">
                <a:cs typeface="Times New Roman" pitchFamily="18" charset="0"/>
              </a:rPr>
              <a:t>EF</a:t>
            </a:r>
            <a:r>
              <a:rPr lang="ru-RU" dirty="0">
                <a:cs typeface="Times New Roman" pitchFamily="18" charset="0"/>
              </a:rPr>
              <a:t>, длина которого равна 1. Соответствующий путь на поверхности правильного тетраэдра изображен на рисунке 13.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951698" y="520535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Ответ.</a:t>
            </a:r>
            <a:r>
              <a:rPr lang="ru-RU" dirty="0"/>
              <a:t> 1.</a:t>
            </a:r>
          </a:p>
        </p:txBody>
      </p:sp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05" y="858729"/>
            <a:ext cx="2667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468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Найдите длину кратчайшего пути по поверхности правильной треугольной призмы </a:t>
            </a:r>
            <a:r>
              <a:rPr lang="en-US" i="1" dirty="0">
                <a:cs typeface="Times New Roman" pitchFamily="18" charset="0"/>
              </a:rPr>
              <a:t>ABCA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соединяющего вершину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 и середину </a:t>
            </a:r>
            <a:r>
              <a:rPr lang="en-US" i="1" dirty="0">
                <a:cs typeface="Times New Roman" pitchFamily="18" charset="0"/>
              </a:rPr>
              <a:t>D  </a:t>
            </a:r>
            <a:r>
              <a:rPr lang="ru-RU" dirty="0">
                <a:cs typeface="Times New Roman" pitchFamily="18" charset="0"/>
              </a:rPr>
              <a:t>ребра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Все ребра призмы равны 1.</a:t>
            </a:r>
            <a:r>
              <a:rPr lang="ru-RU" dirty="0"/>
              <a:t> </a:t>
            </a:r>
          </a:p>
        </p:txBody>
      </p:sp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92288" cy="28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47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594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Решение.</a:t>
            </a:r>
            <a:r>
              <a:rPr lang="ru-RU" sz="2000" dirty="0">
                <a:cs typeface="Times New Roman" pitchFamily="18" charset="0"/>
              </a:rPr>
              <a:t> Рассмотрим развертку, состоящую из двух боковых граней призмы, изображенную на рисунке 18. 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0" y="1021691"/>
            <a:ext cx="32877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0" y="2940819"/>
                <a:ext cx="9144000" cy="889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cs typeface="Times New Roman" pitchFamily="18" charset="0"/>
                  </a:rPr>
                  <a:t>Длина кратчайшего пути по этим граням призмы равна длине отрезка </a:t>
                </a:r>
                <a:r>
                  <a:rPr lang="en-US" sz="2000" i="1" dirty="0">
                    <a:cs typeface="Times New Roman" pitchFamily="18" charset="0"/>
                  </a:rPr>
                  <a:t>AD </a:t>
                </a:r>
                <a:r>
                  <a:rPr lang="ru-RU" sz="2000" dirty="0">
                    <a:cs typeface="Times New Roman" pitchFamily="18" charset="0"/>
                  </a:rPr>
                  <a:t>и равна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602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40819"/>
                <a:ext cx="9144000" cy="889795"/>
              </a:xfrm>
              <a:prstGeom prst="rect">
                <a:avLst/>
              </a:prstGeom>
              <a:blipFill>
                <a:blip r:embed="rId4"/>
                <a:stretch>
                  <a:fillRect l="-667" t="-3425" r="-667" b="-4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21F2B9-17C1-4F5A-8E36-A7989863F546}"/>
              </a:ext>
            </a:extLst>
          </p:cNvPr>
          <p:cNvGrpSpPr/>
          <p:nvPr/>
        </p:nvGrpSpPr>
        <p:grpSpPr>
          <a:xfrm>
            <a:off x="0" y="514733"/>
            <a:ext cx="9144000" cy="5910177"/>
            <a:chOff x="0" y="514733"/>
            <a:chExt cx="9144000" cy="5910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0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0" y="4869160"/>
                  <a:ext cx="9144000" cy="1555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2000" dirty="0">
                      <a:cs typeface="Times New Roman" pitchFamily="18" charset="0"/>
                    </a:rPr>
                    <a:t>      </a:t>
                  </a:r>
                  <a:r>
                    <a:rPr lang="ru-RU" sz="2000" dirty="0">
                      <a:cs typeface="Times New Roman" pitchFamily="18" charset="0"/>
                    </a:rPr>
                    <a:t>В этом случае кратчайшим путем является отрезок </a:t>
                  </a:r>
                  <a:r>
                    <a:rPr lang="en-US" sz="2000" i="1" dirty="0">
                      <a:cs typeface="Times New Roman" pitchFamily="18" charset="0"/>
                    </a:rPr>
                    <a:t>AD</a:t>
                  </a:r>
                  <a:r>
                    <a:rPr lang="ru-RU" sz="2000" dirty="0">
                      <a:cs typeface="Times New Roman" pitchFamily="18" charset="0"/>
                    </a:rPr>
                    <a:t>, длина которого равна </a:t>
                  </a:r>
                  <a:r>
                    <a:rPr lang="ru-RU" sz="2000" dirty="0"/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7+2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000" dirty="0">
                      <a:cs typeface="Times New Roman" pitchFamily="18" charset="0"/>
                    </a:rPr>
                    <a:t>. Непосредственные вычисления показывают, что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>
                      <a:cs typeface="Times New Roman" pitchFamily="18" charset="0"/>
                    </a:rPr>
                    <a:t> &lt; 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000" dirty="0">
                      <a:cs typeface="Times New Roman" pitchFamily="18" charset="0"/>
                    </a:rPr>
                    <a:t>, следовательно, этот путь является кратчайшим. Соответствующий путь на поверхности призмы изображен на рисунке 20. </a:t>
                  </a:r>
                </a:p>
              </p:txBody>
            </p:sp>
          </mc:Choice>
          <mc:Fallback xmlns="">
            <p:sp>
              <p:nvSpPr>
                <p:cNvPr id="86028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869160"/>
                  <a:ext cx="9144000" cy="1555750"/>
                </a:xfrm>
                <a:prstGeom prst="rect">
                  <a:avLst/>
                </a:prstGeom>
                <a:blipFill>
                  <a:blip r:embed="rId5"/>
                  <a:stretch>
                    <a:fillRect l="-667" t="-2353" r="-667" b="-58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6039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465" y="514733"/>
              <a:ext cx="2117725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D137779-B0A3-4F6E-8641-62EE0772D36F}"/>
              </a:ext>
            </a:extLst>
          </p:cNvPr>
          <p:cNvGrpSpPr/>
          <p:nvPr/>
        </p:nvGrpSpPr>
        <p:grpSpPr>
          <a:xfrm>
            <a:off x="0" y="514733"/>
            <a:ext cx="9144000" cy="4217962"/>
            <a:chOff x="0" y="514733"/>
            <a:chExt cx="9144000" cy="4217962"/>
          </a:xfrm>
        </p:grpSpPr>
        <p:pic>
          <p:nvPicPr>
            <p:cNvPr id="86035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718" y="514733"/>
              <a:ext cx="1574800" cy="243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D7175674-166B-4D2A-B85C-CAC605FE3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17032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000" dirty="0">
                  <a:cs typeface="Times New Roman" pitchFamily="18" charset="0"/>
                </a:rPr>
                <a:t>	Однако путь из </a:t>
              </a:r>
              <a:r>
                <a:rPr lang="en-US" sz="2000" i="1" dirty="0">
                  <a:cs typeface="Times New Roman" pitchFamily="18" charset="0"/>
                </a:rPr>
                <a:t>A </a:t>
              </a:r>
              <a:r>
                <a:rPr lang="ru-RU" sz="2000" dirty="0">
                  <a:cs typeface="Times New Roman" pitchFamily="18" charset="0"/>
                </a:rPr>
                <a:t>в </a:t>
              </a:r>
              <a:r>
                <a:rPr lang="ru-RU" sz="2000" i="1" dirty="0">
                  <a:cs typeface="Times New Roman" pitchFamily="18" charset="0"/>
                </a:rPr>
                <a:t>D </a:t>
              </a:r>
              <a:r>
                <a:rPr lang="ru-RU" sz="2000" dirty="0">
                  <a:cs typeface="Times New Roman" pitchFamily="18" charset="0"/>
                </a:rPr>
                <a:t>может проходить не только по боковым граням, но и по боковой грани и основанию. Соответствующая развертка изображена на рисунке 19.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1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0" y="144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Искомой точкой является основание </a:t>
            </a:r>
            <a:r>
              <a:rPr lang="en-US" i="1" dirty="0"/>
              <a:t>C </a:t>
            </a:r>
            <a:r>
              <a:rPr lang="ru-RU" dirty="0"/>
              <a:t>перпендикуляра </a:t>
            </a:r>
            <a:r>
              <a:rPr lang="en-US" i="1" dirty="0"/>
              <a:t>AC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2B445B9-22DD-AC97-8324-396C81F47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62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dirty="0"/>
              <a:t>Докажите, что для точки </a:t>
            </a:r>
            <a:r>
              <a:rPr lang="en-US" i="1" dirty="0"/>
              <a:t>C </a:t>
            </a:r>
            <a:r>
              <a:rPr lang="ru-RU" dirty="0"/>
              <a:t>расстояние</a:t>
            </a:r>
            <a:r>
              <a:rPr lang="en-US" dirty="0"/>
              <a:t> </a:t>
            </a:r>
            <a:r>
              <a:rPr lang="en-US" i="1" dirty="0"/>
              <a:t>AC </a:t>
            </a:r>
            <a:r>
              <a:rPr lang="ru-RU" dirty="0"/>
              <a:t>является наименьшим расстоянием от точки </a:t>
            </a:r>
            <a:r>
              <a:rPr lang="en-US" i="1" dirty="0"/>
              <a:t>A </a:t>
            </a:r>
            <a:r>
              <a:rPr lang="ru-RU" dirty="0"/>
              <a:t>до точек прямой </a:t>
            </a:r>
            <a:r>
              <a:rPr lang="en-US" i="1" dirty="0"/>
              <a:t>c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253F1-EA93-F815-B857-CBEA7C22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76" y="1100876"/>
            <a:ext cx="3505689" cy="211484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E1C62D-F363-A640-DBD0-FC65B2B30261}"/>
              </a:ext>
            </a:extLst>
          </p:cNvPr>
          <p:cNvGrpSpPr/>
          <p:nvPr/>
        </p:nvGrpSpPr>
        <p:grpSpPr>
          <a:xfrm>
            <a:off x="0" y="1056409"/>
            <a:ext cx="9144000" cy="5041103"/>
            <a:chOff x="0" y="1056409"/>
            <a:chExt cx="9144000" cy="5041103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A8FC001A-7B39-3F05-54C9-8ED601588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27852"/>
              <a:ext cx="914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	</a:t>
              </a:r>
              <a:r>
                <a:rPr lang="ru-RU" dirty="0"/>
                <a:t>Для любой другой точки </a:t>
              </a:r>
              <a:r>
                <a:rPr lang="en-US" i="1" dirty="0"/>
                <a:t>D </a:t>
              </a:r>
              <a:r>
                <a:rPr lang="ru-RU" dirty="0"/>
                <a:t>прямой </a:t>
              </a:r>
              <a:r>
                <a:rPr lang="en-US" i="1" dirty="0"/>
                <a:t>c</a:t>
              </a:r>
              <a:r>
                <a:rPr lang="en-US" dirty="0"/>
                <a:t> </a:t>
              </a:r>
              <a:r>
                <a:rPr lang="ru-RU" dirty="0"/>
                <a:t>отрезок </a:t>
              </a:r>
              <a:r>
                <a:rPr lang="en-US" i="1" dirty="0"/>
                <a:t>AD </a:t>
              </a:r>
              <a:r>
                <a:rPr lang="ru-RU" dirty="0"/>
                <a:t>будет наклонной. Так как перпендикуляр, опущенный из точки на прямую, короче любой наклонной, проведённой из той же точки к той же прямой, то будет выполняться неравенство </a:t>
              </a:r>
              <a:r>
                <a:rPr lang="en-US" i="1" dirty="0"/>
                <a:t>AC &lt; AD</a:t>
              </a:r>
              <a:r>
                <a:rPr lang="en-US" dirty="0"/>
                <a:t>.</a:t>
              </a:r>
              <a:r>
                <a:rPr lang="en-US" i="1" dirty="0"/>
                <a:t> </a:t>
              </a:r>
              <a:endParaRPr lang="ru-RU" dirty="0"/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2D0E3CF-7486-A73B-84D2-BCD0DB6D8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920" y="1056409"/>
              <a:ext cx="3307184" cy="213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3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8" name="Text Box 12">
            <a:extLst>
              <a:ext uri="{FF2B5EF4-FFF2-40B4-BE49-F238E27FC236}">
                <a16:creationId xmlns:a16="http://schemas.microsoft.com/office/drawing/2014/main" id="{45DF70C2-1256-47BC-86C3-243B7AB7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9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4. Образующая и радиус основания цилиндра равны 1. Найдите длину кратчайшего пути по </a:t>
            </a:r>
            <a:r>
              <a:rPr lang="ru-RU" altLang="ru-RU" dirty="0"/>
              <a:t>боковой </a:t>
            </a:r>
            <a:r>
              <a:rPr lang="ru-RU" altLang="ru-RU" dirty="0">
                <a:cs typeface="Times New Roman" panose="02020603050405020304" pitchFamily="18" charset="0"/>
              </a:rPr>
              <a:t>поверхности этого цилиндра, соединяющего центрально-симметричные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6270" name="Picture 14">
            <a:extLst>
              <a:ext uri="{FF2B5EF4-FFF2-40B4-BE49-F238E27FC236}">
                <a16:creationId xmlns:a16="http://schemas.microsoft.com/office/drawing/2014/main" id="{FF477A1E-576E-4EF4-AB47-44199181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26670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75" name="Group 19">
            <a:extLst>
              <a:ext uri="{FF2B5EF4-FFF2-40B4-BE49-F238E27FC236}">
                <a16:creationId xmlns:a16="http://schemas.microsoft.com/office/drawing/2014/main" id="{E00BEA9F-6DB2-4817-90EB-9CCB112DC6E8}"/>
              </a:ext>
            </a:extLst>
          </p:cNvPr>
          <p:cNvGrpSpPr>
            <a:grpSpLocks/>
          </p:cNvGrpSpPr>
          <p:nvPr/>
        </p:nvGrpSpPr>
        <p:grpSpPr bwMode="auto">
          <a:xfrm>
            <a:off x="0" y="1634563"/>
            <a:ext cx="9144000" cy="3405188"/>
            <a:chOff x="0" y="1299"/>
            <a:chExt cx="5760" cy="2145"/>
          </a:xfrm>
        </p:grpSpPr>
        <p:sp>
          <p:nvSpPr>
            <p:cNvPr id="96262" name="Text Box 6">
              <a:extLst>
                <a:ext uri="{FF2B5EF4-FFF2-40B4-BE49-F238E27FC236}">
                  <a16:creationId xmlns:a16="http://schemas.microsoft.com/office/drawing/2014/main" id="{BCA79EBF-DB24-4391-91FB-FCA445342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88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Решение.</a:t>
              </a:r>
              <a:r>
                <a:rPr lang="ru-RU" altLang="ru-RU" dirty="0">
                  <a:cs typeface="Times New Roman" panose="02020603050405020304" pitchFamily="18" charset="0"/>
                </a:rPr>
                <a:t> Разверткой боковой поверхности этого цилиндра является прямоугольник со сторонами  </a:t>
              </a:r>
              <a:r>
                <a:rPr lang="en-US" altLang="ru-RU" dirty="0">
                  <a:cs typeface="Times New Roman" panose="02020603050405020304" pitchFamily="18" charset="0"/>
                </a:rPr>
                <a:t>2</a:t>
              </a:r>
              <a:r>
                <a:rPr lang="en-US" altLang="ru-RU" dirty="0">
                  <a:cs typeface="Times New Roman" panose="02020603050405020304" pitchFamily="18" charset="0"/>
                  <a:sym typeface="Symbol" panose="05050102010706020507" pitchFamily="18" charset="2"/>
                </a:rPr>
                <a:t>  </a:t>
              </a:r>
              <a:r>
                <a:rPr lang="ru-RU" altLang="ru-RU" dirty="0">
                  <a:cs typeface="Times New Roman" panose="02020603050405020304" pitchFamily="18" charset="0"/>
                </a:rPr>
                <a:t>и 1, изображенный на рисунке 35. </a:t>
              </a:r>
            </a:p>
          </p:txBody>
        </p:sp>
        <p:pic>
          <p:nvPicPr>
            <p:cNvPr id="96271" name="Picture 15">
              <a:extLst>
                <a:ext uri="{FF2B5EF4-FFF2-40B4-BE49-F238E27FC236}">
                  <a16:creationId xmlns:a16="http://schemas.microsoft.com/office/drawing/2014/main" id="{21AD2523-A9A4-4880-8479-2F6C3A7B7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299"/>
              <a:ext cx="2112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74" name="Group 18">
            <a:extLst>
              <a:ext uri="{FF2B5EF4-FFF2-40B4-BE49-F238E27FC236}">
                <a16:creationId xmlns:a16="http://schemas.microsoft.com/office/drawing/2014/main" id="{285DBD6F-0F69-4383-8B5A-6B3B01E61F12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1657350"/>
            <a:ext cx="9144000" cy="4583113"/>
            <a:chOff x="12" y="1044"/>
            <a:chExt cx="5760" cy="2887"/>
          </a:xfrm>
        </p:grpSpPr>
        <p:sp>
          <p:nvSpPr>
            <p:cNvPr id="96265" name="Text Box 9">
              <a:extLst>
                <a:ext uri="{FF2B5EF4-FFF2-40B4-BE49-F238E27FC236}">
                  <a16:creationId xmlns:a16="http://schemas.microsoft.com/office/drawing/2014/main" id="{4D147A8D-9C60-4AFA-9643-3C31E801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175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Кратчайшим путем из точки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 </a:t>
              </a:r>
              <a:r>
                <a:rPr lang="ru-RU" altLang="ru-RU" dirty="0">
                  <a:cs typeface="Times New Roman" panose="02020603050405020304" pitchFamily="18" charset="0"/>
                </a:rPr>
                <a:t>в точку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dirty="0">
                  <a:cs typeface="Times New Roman" panose="02020603050405020304" pitchFamily="18" charset="0"/>
                </a:rPr>
                <a:t> является отрезок </a:t>
              </a:r>
              <a:r>
                <a:rPr lang="en-US" altLang="ru-RU" i="1" dirty="0">
                  <a:cs typeface="Times New Roman" panose="02020603050405020304" pitchFamily="18" charset="0"/>
                </a:rPr>
                <a:t>AB</a:t>
              </a:r>
              <a:r>
                <a:rPr lang="ru-RU" altLang="ru-RU" dirty="0">
                  <a:cs typeface="Times New Roman" panose="02020603050405020304" pitchFamily="18" charset="0"/>
                </a:rPr>
                <a:t>, длина которого равна </a:t>
              </a:r>
              <a:r>
                <a:rPr lang="en-US" altLang="ru-RU" dirty="0">
                  <a:cs typeface="Times New Roman" panose="02020603050405020304" pitchFamily="18" charset="0"/>
                </a:rPr>
                <a:t>         </a:t>
              </a:r>
              <a:r>
                <a:rPr lang="ru-RU" altLang="ru-RU" dirty="0">
                  <a:cs typeface="Times New Roman" panose="02020603050405020304" pitchFamily="18" charset="0"/>
                </a:rPr>
                <a:t>. Соответствующий путь на поверхности цилиндра изображен на рисунке 36.</a:t>
              </a:r>
            </a:p>
          </p:txBody>
        </p:sp>
        <p:graphicFrame>
          <p:nvGraphicFramePr>
            <p:cNvPr id="96266" name="Object 10">
              <a:extLst>
                <a:ext uri="{FF2B5EF4-FFF2-40B4-BE49-F238E27FC236}">
                  <a16:creationId xmlns:a16="http://schemas.microsoft.com/office/drawing/2014/main" id="{C01D06A6-311D-4028-A3B4-D5A6E5F306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7" y="3417"/>
            <a:ext cx="554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320" imgH="279360" progId="Equation.DSMT4">
                    <p:embed/>
                  </p:oleObj>
                </mc:Choice>
                <mc:Fallback>
                  <p:oleObj name="Equation" r:id="rId5" imgW="571320" imgH="279360" progId="Equation.DSMT4">
                    <p:embed/>
                    <p:pic>
                      <p:nvPicPr>
                        <p:cNvPr id="96266" name="Object 10">
                          <a:extLst>
                            <a:ext uri="{FF2B5EF4-FFF2-40B4-BE49-F238E27FC236}">
                              <a16:creationId xmlns:a16="http://schemas.microsoft.com/office/drawing/2014/main" id="{C01D06A6-311D-4028-A3B4-D5A6E5F306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417"/>
                          <a:ext cx="554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6273" name="Picture 17">
              <a:extLst>
                <a:ext uri="{FF2B5EF4-FFF2-40B4-BE49-F238E27FC236}">
                  <a16:creationId xmlns:a16="http://schemas.microsoft.com/office/drawing/2014/main" id="{A6A4E774-7CA7-412D-BFA0-973409C84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44"/>
              <a:ext cx="1680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id="{95A47FCD-25E4-499E-BB65-ECFA8E6A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cs typeface="Times New Roman" panose="02020603050405020304" pitchFamily="18" charset="0"/>
              </a:rPr>
              <a:t>	1</a:t>
            </a:r>
            <a:r>
              <a:rPr lang="ru-RU" altLang="ru-RU" sz="2000" dirty="0">
                <a:cs typeface="Times New Roman" panose="02020603050405020304" pitchFamily="18" charset="0"/>
              </a:rPr>
              <a:t>0. На внутренней стенке цилиндрической банки в трех сантиметрах от верхнего края висит капля меда, а на наружной стенке, в диаметрально противоположной точке сидит муха. Найдите кратчайший путь, по которому муха может доползти до меда. Радиус основания банки равен 10 см.</a:t>
            </a:r>
          </a:p>
        </p:txBody>
      </p:sp>
      <p:pic>
        <p:nvPicPr>
          <p:cNvPr id="98317" name="Picture 13">
            <a:extLst>
              <a:ext uri="{FF2B5EF4-FFF2-40B4-BE49-F238E27FC236}">
                <a16:creationId xmlns:a16="http://schemas.microsoft.com/office/drawing/2014/main" id="{2C965507-8029-4212-9E85-44D84247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85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1" name="Group 17">
            <a:extLst>
              <a:ext uri="{FF2B5EF4-FFF2-40B4-BE49-F238E27FC236}">
                <a16:creationId xmlns:a16="http://schemas.microsoft.com/office/drawing/2014/main" id="{52873A73-5CAC-4B84-8825-4C7AE32C0B3C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9144000" cy="2987675"/>
            <a:chOff x="0" y="1056"/>
            <a:chExt cx="5760" cy="1882"/>
          </a:xfrm>
        </p:grpSpPr>
        <p:sp>
          <p:nvSpPr>
            <p:cNvPr id="98311" name="Text Box 7">
              <a:extLst>
                <a:ext uri="{FF2B5EF4-FFF2-40B4-BE49-F238E27FC236}">
                  <a16:creationId xmlns:a16="http://schemas.microsoft.com/office/drawing/2014/main" id="{A1C3B339-4FCB-4325-876F-AE9D7E82D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96"/>
              <a:ext cx="57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Решение.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Разверткой боковой поверхности цилиндра является прямоугольник (рис. 38). </a:t>
              </a:r>
            </a:p>
          </p:txBody>
        </p:sp>
        <p:pic>
          <p:nvPicPr>
            <p:cNvPr id="98318" name="Picture 14">
              <a:extLst>
                <a:ext uri="{FF2B5EF4-FFF2-40B4-BE49-F238E27FC236}">
                  <a16:creationId xmlns:a16="http://schemas.microsoft.com/office/drawing/2014/main" id="{DD14B73C-50F5-4980-9F77-F6BF9F171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056"/>
              <a:ext cx="1824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322" name="Group 18">
            <a:extLst>
              <a:ext uri="{FF2B5EF4-FFF2-40B4-BE49-F238E27FC236}">
                <a16:creationId xmlns:a16="http://schemas.microsoft.com/office/drawing/2014/main" id="{0EDE58BE-DBE0-4EC7-9623-C063F5EDD1A5}"/>
              </a:ext>
            </a:extLst>
          </p:cNvPr>
          <p:cNvGrpSpPr>
            <a:grpSpLocks/>
          </p:cNvGrpSpPr>
          <p:nvPr/>
        </p:nvGrpSpPr>
        <p:grpSpPr bwMode="auto">
          <a:xfrm>
            <a:off x="0" y="1752600"/>
            <a:ext cx="9144000" cy="5045075"/>
            <a:chOff x="0" y="1104"/>
            <a:chExt cx="5760" cy="3178"/>
          </a:xfrm>
        </p:grpSpPr>
        <p:graphicFrame>
          <p:nvGraphicFramePr>
            <p:cNvPr id="98315" name="Object 11">
              <a:extLst>
                <a:ext uri="{FF2B5EF4-FFF2-40B4-BE49-F238E27FC236}">
                  <a16:creationId xmlns:a16="http://schemas.microsoft.com/office/drawing/2014/main" id="{98AED7C8-31D0-4ACD-A819-3FC57E7C99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3840"/>
            <a:ext cx="720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63280" imgH="279360" progId="Equation.DSMT4">
                    <p:embed/>
                  </p:oleObj>
                </mc:Choice>
                <mc:Fallback>
                  <p:oleObj name="Equation" r:id="rId5" imgW="863280" imgH="279360" progId="Equation.DSMT4">
                    <p:embed/>
                    <p:pic>
                      <p:nvPicPr>
                        <p:cNvPr id="98315" name="Object 11">
                          <a:extLst>
                            <a:ext uri="{FF2B5EF4-FFF2-40B4-BE49-F238E27FC236}">
                              <a16:creationId xmlns:a16="http://schemas.microsoft.com/office/drawing/2014/main" id="{98AED7C8-31D0-4ACD-A819-3FC57E7C99F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840"/>
                          <a:ext cx="720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4" name="Text Box 10">
              <a:extLst>
                <a:ext uri="{FF2B5EF4-FFF2-40B4-BE49-F238E27FC236}">
                  <a16:creationId xmlns:a16="http://schemas.microsoft.com/office/drawing/2014/main" id="{A60C11FF-7A3E-422B-BF89-DD433B339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80"/>
              <a:ext cx="5760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cs typeface="Times New Roman" panose="02020603050405020304" pitchFamily="18" charset="0"/>
                </a:rPr>
                <a:t>Конечно, кратчайшим путем между точками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и 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B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является отрезок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AB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Однако, чтобы муха могла попасть на внутреннюю сторону банки, ей нужно переползти через край в некоторой точке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Рассмотрим точку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’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, симметричную точке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относительно стороны прямоугольника. Тогда отрезки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BC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и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’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C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равны, следовательно, длина кратчайшего пути равна длине отрезка </a:t>
              </a:r>
              <a:r>
                <a:rPr lang="en-US" altLang="ru-RU" sz="2000" i="1" dirty="0">
                  <a:cs typeface="Times New Roman" panose="02020603050405020304" pitchFamily="18" charset="0"/>
                </a:rPr>
                <a:t>AB</a:t>
              </a:r>
              <a:r>
                <a:rPr lang="ru-RU" altLang="ru-RU" sz="2000" i="1" dirty="0">
                  <a:cs typeface="Times New Roman" panose="02020603050405020304" pitchFamily="18" charset="0"/>
                </a:rPr>
                <a:t>’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 Она равна </a:t>
              </a:r>
              <a:r>
                <a:rPr lang="en-US" altLang="ru-RU" sz="2000" dirty="0">
                  <a:cs typeface="Times New Roman" panose="02020603050405020304" pitchFamily="18" charset="0"/>
                </a:rPr>
                <a:t>             	       </a:t>
              </a:r>
              <a:r>
                <a:rPr lang="ru-RU" altLang="ru-RU" sz="2000" dirty="0">
                  <a:cs typeface="Times New Roman" panose="02020603050405020304" pitchFamily="18" charset="0"/>
                </a:rPr>
                <a:t>.</a:t>
              </a:r>
              <a:r>
                <a:rPr lang="en-US" altLang="ru-RU" sz="2000" dirty="0">
                  <a:cs typeface="Times New Roman" panose="02020603050405020304" pitchFamily="18" charset="0"/>
                </a:rPr>
                <a:t> C</a:t>
              </a:r>
              <a:r>
                <a:rPr lang="ru-RU" altLang="ru-RU" sz="2000" dirty="0" err="1">
                  <a:cs typeface="Times New Roman" panose="02020603050405020304" pitchFamily="18" charset="0"/>
                </a:rPr>
                <a:t>оответствующий</a:t>
              </a:r>
              <a:r>
                <a:rPr lang="ru-RU" altLang="ru-RU" sz="2000" dirty="0">
                  <a:cs typeface="Times New Roman" panose="02020603050405020304" pitchFamily="18" charset="0"/>
                </a:rPr>
                <a:t> путь на поверхности банки изображен на рисунке 39. </a:t>
              </a:r>
            </a:p>
          </p:txBody>
        </p:sp>
        <p:pic>
          <p:nvPicPr>
            <p:cNvPr id="98319" name="Picture 15">
              <a:extLst>
                <a:ext uri="{FF2B5EF4-FFF2-40B4-BE49-F238E27FC236}">
                  <a16:creationId xmlns:a16="http://schemas.microsoft.com/office/drawing/2014/main" id="{6FCD4697-5A66-4DBB-8CC5-7D4D36586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04"/>
              <a:ext cx="1209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774033"/>
            <a:ext cx="9108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3200" dirty="0">
                <a:cs typeface="Times New Roman" pitchFamily="18" charset="0"/>
              </a:rPr>
              <a:t>1</a:t>
            </a:r>
            <a:r>
              <a:rPr lang="en-US" sz="3200" dirty="0">
                <a:cs typeface="Times New Roman" pitchFamily="18" charset="0"/>
              </a:rPr>
              <a:t>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прямоугольных параллелепипедов с данной суммой рёбер найдите параллелепипед наибольшего объёма.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B2F39-8F24-4D63-E0D3-95AAB5D9E001}"/>
              </a:ext>
            </a:extLst>
          </p:cNvPr>
          <p:cNvSpPr txBox="1"/>
          <p:nvPr/>
        </p:nvSpPr>
        <p:spPr>
          <a:xfrm>
            <a:off x="0" y="43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на нахождение наименьших и наибольших объёмов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11466-F85D-6462-113D-0E07E8BB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92896"/>
            <a:ext cx="3990325" cy="29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71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Text Box 8"/>
              <p:cNvSpPr txBox="1">
                <a:spLocks noChangeArrowheads="1"/>
              </p:cNvSpPr>
              <p:nvPr/>
            </p:nvSpPr>
            <p:spPr bwMode="auto">
              <a:xfrm>
                <a:off x="0" y="19347"/>
                <a:ext cx="9108504" cy="3414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Решение.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Пусть рёбра параллелепипеда, выходящие из одной вершины равны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По условию сумма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a + b + c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фиксирована. Докажем, что искомым параллелепипедом является куб. Воспользуемся неравенством Коши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равенство в котором достигается только в случае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a = b = c.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Из него следует неравенство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равенство в котором достигается, если 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a = b = 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Следовательно, искомый прямоугольный параллелепипед – куб.</a:t>
                </a:r>
                <a:endParaRPr lang="ru-RU" dirty="0"/>
              </a:p>
            </p:txBody>
          </p:sp>
        </mc:Choice>
        <mc:Fallback xmlns="">
          <p:sp>
            <p:nvSpPr>
              <p:cNvPr id="563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347"/>
                <a:ext cx="9108504" cy="3414781"/>
              </a:xfrm>
              <a:prstGeom prst="rect">
                <a:avLst/>
              </a:prstGeom>
              <a:blipFill>
                <a:blip r:embed="rId3"/>
                <a:stretch>
                  <a:fillRect l="-1004" t="-1429" r="-1004" b="-32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EA0172-EC1E-1B54-0586-C01CCF94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27" y="3356992"/>
            <a:ext cx="3644945" cy="30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25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103329"/>
            <a:ext cx="91085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размеры должен иметь аквариум в форме прямоугольного параллелепипеда без одной грани, чтобы при данной площади поверхности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него вмещался наибольший объём воды?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11466-F85D-6462-113D-0E07E8BB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76872"/>
            <a:ext cx="3990325" cy="29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2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Text Box 8"/>
              <p:cNvSpPr txBox="1">
                <a:spLocks noChangeArrowheads="1"/>
              </p:cNvSpPr>
              <p:nvPr/>
            </p:nvSpPr>
            <p:spPr bwMode="auto">
              <a:xfrm>
                <a:off x="0" y="19347"/>
                <a:ext cx="9108504" cy="374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Решение.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/>
                  <a:t>Пусть рёбра параллелепипеда, выходящие из одной вершины, равны </a:t>
                </a:r>
                <a:r>
                  <a:rPr lang="ru-RU" i="1" dirty="0"/>
                  <a:t>a</a:t>
                </a:r>
                <a:r>
                  <a:rPr lang="ru-RU" dirty="0"/>
                  <a:t>, </a:t>
                </a:r>
                <a:r>
                  <a:rPr lang="ru-RU" i="1" dirty="0"/>
                  <a:t>b</a:t>
                </a:r>
                <a:r>
                  <a:rPr lang="ru-RU" dirty="0"/>
                  <a:t>, </a:t>
                </a:r>
                <a:r>
                  <a:rPr lang="ru-RU" i="1" dirty="0"/>
                  <a:t>c</a:t>
                </a:r>
                <a:r>
                  <a:rPr lang="ru-RU" dirty="0"/>
                  <a:t>. По условию </a:t>
                </a:r>
                <a:r>
                  <a:rPr lang="ru-RU" i="1" dirty="0" err="1"/>
                  <a:t>ab</a:t>
                </a:r>
                <a:r>
                  <a:rPr lang="ru-RU" i="1" dirty="0"/>
                  <a:t> + </a:t>
                </a:r>
                <a:r>
                  <a:rPr lang="ru-RU" dirty="0"/>
                  <a:t>2</a:t>
                </a:r>
                <a:r>
                  <a:rPr lang="ru-RU" i="1" dirty="0"/>
                  <a:t>ac + </a:t>
                </a:r>
                <a:r>
                  <a:rPr lang="ru-RU" dirty="0"/>
                  <a:t>2</a:t>
                </a:r>
                <a:r>
                  <a:rPr lang="ru-RU" i="1" dirty="0"/>
                  <a:t>bc = S</a:t>
                </a:r>
                <a:r>
                  <a:rPr lang="ru-RU" dirty="0"/>
                  <a:t>. Воспользуемся неравенством Коши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𝑥𝑦𝑧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, равенство в котором достигается только в случае </a:t>
                </a:r>
                <a:r>
                  <a:rPr lang="ru-RU" i="1" dirty="0"/>
                  <a:t>x = y = z.</a:t>
                </a:r>
                <a:r>
                  <a:rPr lang="ru-RU" dirty="0"/>
                  <a:t>	Применим его для </a:t>
                </a:r>
                <a:r>
                  <a:rPr lang="ru-RU" i="1" dirty="0"/>
                  <a:t>x = </a:t>
                </a:r>
                <a:r>
                  <a:rPr lang="ru-RU" i="1" dirty="0" err="1"/>
                  <a:t>ab</a:t>
                </a:r>
                <a:r>
                  <a:rPr lang="ru-RU" dirty="0"/>
                  <a:t>, </a:t>
                </a:r>
                <a:r>
                  <a:rPr lang="ru-RU" i="1" dirty="0"/>
                  <a:t>y = </a:t>
                </a:r>
                <a:r>
                  <a:rPr lang="ru-RU" dirty="0"/>
                  <a:t>2</a:t>
                </a:r>
                <a:r>
                  <a:rPr lang="ru-RU" i="1" dirty="0"/>
                  <a:t>ac</a:t>
                </a:r>
                <a:r>
                  <a:rPr lang="ru-RU" dirty="0"/>
                  <a:t>, </a:t>
                </a:r>
                <a:r>
                  <a:rPr lang="ru-RU" i="1" dirty="0"/>
                  <a:t>z = </a:t>
                </a:r>
                <a:r>
                  <a:rPr lang="ru-RU" dirty="0"/>
                  <a:t>2</a:t>
                </a:r>
                <a:r>
                  <a:rPr lang="ru-RU" i="1" dirty="0"/>
                  <a:t>bc</a:t>
                </a:r>
                <a:r>
                  <a:rPr lang="ru-RU" dirty="0"/>
                  <a:t>. Получим неравенство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Из него следует неравенство 2</a:t>
                </a:r>
                <a:r>
                  <a:rPr lang="ru-RU" i="1" dirty="0"/>
                  <a:t>V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dirty="0"/>
                  <a:t>, равенство в котором достигается, если </a:t>
                </a:r>
                <a:r>
                  <a:rPr lang="ru-RU" i="1" dirty="0" err="1"/>
                  <a:t>ab</a:t>
                </a:r>
                <a:r>
                  <a:rPr lang="ru-RU" i="1" dirty="0"/>
                  <a:t> = </a:t>
                </a:r>
                <a:r>
                  <a:rPr lang="ru-RU" dirty="0"/>
                  <a:t>2</a:t>
                </a:r>
                <a:r>
                  <a:rPr lang="ru-RU" i="1" dirty="0"/>
                  <a:t>ac = </a:t>
                </a:r>
                <a:r>
                  <a:rPr lang="ru-RU" dirty="0"/>
                  <a:t>2</a:t>
                </a:r>
                <a:r>
                  <a:rPr lang="ru-RU" i="1" dirty="0"/>
                  <a:t>bc</a:t>
                </a:r>
                <a:r>
                  <a:rPr lang="ru-RU" dirty="0"/>
                  <a:t>, т. е. в случае </a:t>
                </a:r>
                <a:r>
                  <a:rPr lang="ru-RU" i="1" dirty="0"/>
                  <a:t>a = b = </a:t>
                </a:r>
                <a:r>
                  <a:rPr lang="ru-RU" dirty="0"/>
                  <a:t>2</a:t>
                </a:r>
                <a:r>
                  <a:rPr lang="ru-RU" i="1" dirty="0"/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63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347"/>
                <a:ext cx="9108504" cy="3741665"/>
              </a:xfrm>
              <a:prstGeom prst="rect">
                <a:avLst/>
              </a:prstGeom>
              <a:blipFill>
                <a:blip r:embed="rId3"/>
                <a:stretch>
                  <a:fillRect l="-1004" t="-1303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75A62-5C0C-21A6-0BA6-11665C6A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751547"/>
            <a:ext cx="401345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Пусть точка </a:t>
            </a:r>
            <a:r>
              <a:rPr lang="en-US" i="1" dirty="0"/>
              <a:t>A </a:t>
            </a:r>
            <a:r>
              <a:rPr lang="ru-RU" dirty="0"/>
              <a:t> не принадлежит прямой </a:t>
            </a:r>
            <a:r>
              <a:rPr lang="en-US" i="1" dirty="0"/>
              <a:t>c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>
                <a:cs typeface="Times New Roman" charset="0"/>
              </a:rPr>
              <a:t>Существует ли точка 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на прямой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для которой расстояние </a:t>
            </a:r>
            <a:r>
              <a:rPr lang="en-US" i="1" dirty="0">
                <a:cs typeface="Times New Roman" charset="0"/>
              </a:rPr>
              <a:t>AD</a:t>
            </a:r>
            <a:r>
              <a:rPr lang="ru-RU" dirty="0">
                <a:cs typeface="Times New Roman" charset="0"/>
              </a:rPr>
              <a:t> наибольшее?</a:t>
            </a:r>
            <a:r>
              <a:rPr lang="ru-RU" dirty="0"/>
              <a:t> 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484784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8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Ответ.</a:t>
            </a:r>
            <a:r>
              <a:rPr lang="ru-RU" dirty="0"/>
              <a:t> Нет. </a:t>
            </a:r>
            <a:endParaRPr lang="ru-RU" i="1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9E662D7-30BD-3F94-488B-8E901571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Докажите.</a:t>
            </a:r>
            <a:endParaRPr lang="ru-RU" i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92F53B-6DC0-D2F2-EE91-B2581E437F5B}"/>
              </a:ext>
            </a:extLst>
          </p:cNvPr>
          <p:cNvGrpSpPr/>
          <p:nvPr/>
        </p:nvGrpSpPr>
        <p:grpSpPr>
          <a:xfrm>
            <a:off x="0" y="1399667"/>
            <a:ext cx="9144000" cy="5390611"/>
            <a:chOff x="0" y="1399667"/>
            <a:chExt cx="9144000" cy="5390611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EC7569E5-D22E-1575-6FC9-41D6CE2D5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99667"/>
              <a:ext cx="9144000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 Пусть </a:t>
              </a:r>
              <a:r>
                <a:rPr lang="en-US" i="1" dirty="0"/>
                <a:t>D </a:t>
              </a:r>
              <a:r>
                <a:rPr lang="ru-RU" i="1" dirty="0"/>
                <a:t>– </a:t>
              </a:r>
              <a:r>
                <a:rPr lang="ru-RU" dirty="0"/>
                <a:t>произвольная точка прямой </a:t>
              </a:r>
              <a:r>
                <a:rPr lang="en-US" i="1" dirty="0"/>
                <a:t>c</a:t>
              </a:r>
              <a:r>
                <a:rPr lang="ru-RU" dirty="0"/>
                <a:t>. Тогда один из углов, образованных лучом </a:t>
              </a:r>
              <a:r>
                <a:rPr lang="en-US" i="1" dirty="0"/>
                <a:t>DA </a:t>
              </a:r>
              <a:r>
                <a:rPr lang="ru-RU" dirty="0"/>
                <a:t>и одной из частей прямой </a:t>
              </a:r>
              <a:r>
                <a:rPr lang="en-US" i="1" dirty="0"/>
                <a:t>c</a:t>
              </a:r>
              <a:r>
                <a:rPr lang="en-US" dirty="0"/>
                <a:t>, </a:t>
              </a:r>
              <a:r>
                <a:rPr lang="ru-RU" dirty="0"/>
                <a:t>на которые эта прямая разбивается точкой </a:t>
              </a:r>
              <a:r>
                <a:rPr lang="en-US" i="1" dirty="0"/>
                <a:t>D</a:t>
              </a:r>
              <a:r>
                <a:rPr lang="en-US" dirty="0"/>
                <a:t>, </a:t>
              </a:r>
              <a:r>
                <a:rPr lang="ru-RU" dirty="0"/>
                <a:t>больше или равен прямого угла. На этой части прямой </a:t>
              </a:r>
              <a:r>
                <a:rPr lang="en-US" i="1" dirty="0"/>
                <a:t>c </a:t>
              </a:r>
              <a:r>
                <a:rPr lang="ru-RU" dirty="0"/>
                <a:t>возьмём какую</a:t>
              </a:r>
              <a:r>
                <a:rPr lang="en-US" dirty="0"/>
                <a:t>-</a:t>
              </a:r>
              <a:r>
                <a:rPr lang="ru-RU" dirty="0" err="1"/>
                <a:t>нибудь</a:t>
              </a:r>
              <a:r>
                <a:rPr lang="ru-RU" dirty="0"/>
                <a:t> точку </a:t>
              </a:r>
              <a:r>
                <a:rPr lang="en-US" i="1" dirty="0"/>
                <a:t>E</a:t>
              </a:r>
              <a:r>
                <a:rPr lang="en-US" dirty="0"/>
                <a:t>. </a:t>
              </a:r>
              <a:r>
                <a:rPr lang="ru-RU" dirty="0"/>
                <a:t>В треугольнике </a:t>
              </a:r>
              <a:r>
                <a:rPr lang="en-US" i="1" dirty="0"/>
                <a:t>ADE </a:t>
              </a:r>
              <a:r>
                <a:rPr lang="ru-RU" dirty="0"/>
                <a:t>угол </a:t>
              </a:r>
              <a:r>
                <a:rPr lang="en-US" i="1" dirty="0"/>
                <a:t>ADE </a:t>
              </a:r>
              <a:r>
                <a:rPr lang="ru-RU" dirty="0"/>
                <a:t>больше или равен прямого угла. Следовательно, угол </a:t>
              </a:r>
              <a:r>
                <a:rPr lang="en-US" i="1" dirty="0"/>
                <a:t>AED </a:t>
              </a:r>
              <a:r>
                <a:rPr lang="ru-RU" dirty="0"/>
                <a:t>острый. Так как против большего угла лежит большая сторона, то будет выполняться неравенство </a:t>
              </a:r>
              <a:r>
                <a:rPr lang="en-US" i="1" dirty="0"/>
                <a:t>AE &gt; AD</a:t>
              </a:r>
              <a:r>
                <a:rPr lang="en-US" dirty="0"/>
                <a:t>.</a:t>
              </a:r>
              <a:endParaRPr lang="ru-RU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AE59D6-29A9-FE1F-C505-266BAF65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4126387"/>
              <a:ext cx="3711344" cy="266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2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4673</Words>
  <Application>Microsoft Office PowerPoint</Application>
  <PresentationFormat>Экран (4:3)</PresentationFormat>
  <Paragraphs>297</Paragraphs>
  <Slides>75</Slides>
  <Notes>72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Arial</vt:lpstr>
      <vt:lpstr>Cambria Math</vt:lpstr>
      <vt:lpstr>Times New Roman</vt:lpstr>
      <vt:lpstr>Оформление по умолчанию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Наши статьи в журнале «Математика в школе»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Герона</vt:lpstr>
      <vt:lpstr>Презентация PowerPoint</vt:lpstr>
      <vt:lpstr>Презентация PowerPoint</vt:lpstr>
      <vt:lpstr>Презентация PowerPoint</vt:lpstr>
      <vt:lpstr>Отражение света</vt:lpstr>
      <vt:lpstr>Презентация PowerPoint</vt:lpstr>
      <vt:lpstr>Остановка автобуса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Фаньяно</vt:lpstr>
      <vt:lpstr>Презентация PowerPoint</vt:lpstr>
      <vt:lpstr>Презентация PowerPoint</vt:lpstr>
      <vt:lpstr>Упражнение</vt:lpstr>
      <vt:lpstr>Задача о трёх домиках и колодце</vt:lpstr>
      <vt:lpstr>Решение задачи о трёх домиках и колодце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</vt:lpstr>
      <vt:lpstr>Презентация PowerPoint</vt:lpstr>
      <vt:lpstr>Задача Штейнера</vt:lpstr>
      <vt:lpstr>Задача о мосте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нахождение кратчайших путей в пространстве*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85</cp:revision>
  <dcterms:created xsi:type="dcterms:W3CDTF">2008-04-30T05:51:18Z</dcterms:created>
  <dcterms:modified xsi:type="dcterms:W3CDTF">2023-10-19T08:13:32Z</dcterms:modified>
</cp:coreProperties>
</file>