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642" r:id="rId2"/>
    <p:sldId id="643" r:id="rId3"/>
    <p:sldId id="587" r:id="rId4"/>
    <p:sldId id="588" r:id="rId5"/>
    <p:sldId id="589" r:id="rId6"/>
    <p:sldId id="590" r:id="rId7"/>
    <p:sldId id="422" r:id="rId8"/>
    <p:sldId id="675" r:id="rId9"/>
    <p:sldId id="676" r:id="rId10"/>
    <p:sldId id="677" r:id="rId11"/>
    <p:sldId id="593" r:id="rId12"/>
    <p:sldId id="678" r:id="rId13"/>
    <p:sldId id="504" r:id="rId14"/>
    <p:sldId id="521" r:id="rId15"/>
    <p:sldId id="505" r:id="rId16"/>
    <p:sldId id="506" r:id="rId17"/>
    <p:sldId id="507" r:id="rId18"/>
    <p:sldId id="595" r:id="rId19"/>
    <p:sldId id="647" r:id="rId20"/>
    <p:sldId id="648" r:id="rId21"/>
    <p:sldId id="652" r:id="rId22"/>
    <p:sldId id="653" r:id="rId23"/>
    <p:sldId id="679" r:id="rId24"/>
    <p:sldId id="680" r:id="rId25"/>
    <p:sldId id="644" r:id="rId26"/>
    <p:sldId id="474" r:id="rId27"/>
    <p:sldId id="682" r:id="rId28"/>
    <p:sldId id="681" r:id="rId29"/>
    <p:sldId id="516" r:id="rId30"/>
    <p:sldId id="598" r:id="rId31"/>
    <p:sldId id="456" r:id="rId32"/>
    <p:sldId id="457" r:id="rId33"/>
    <p:sldId id="445" r:id="rId34"/>
    <p:sldId id="446" r:id="rId35"/>
    <p:sldId id="442" r:id="rId36"/>
    <p:sldId id="454" r:id="rId37"/>
    <p:sldId id="455" r:id="rId38"/>
    <p:sldId id="447" r:id="rId39"/>
    <p:sldId id="448" r:id="rId40"/>
    <p:sldId id="449" r:id="rId41"/>
    <p:sldId id="485" r:id="rId42"/>
    <p:sldId id="452" r:id="rId43"/>
    <p:sldId id="600" r:id="rId44"/>
    <p:sldId id="634" r:id="rId45"/>
    <p:sldId id="692" r:id="rId46"/>
    <p:sldId id="697" r:id="rId47"/>
    <p:sldId id="635" r:id="rId48"/>
    <p:sldId id="636" r:id="rId49"/>
    <p:sldId id="637" r:id="rId50"/>
    <p:sldId id="691" r:id="rId51"/>
    <p:sldId id="640" r:id="rId52"/>
    <p:sldId id="667" r:id="rId53"/>
    <p:sldId id="668" r:id="rId54"/>
    <p:sldId id="674" r:id="rId55"/>
    <p:sldId id="670" r:id="rId56"/>
    <p:sldId id="671" r:id="rId57"/>
    <p:sldId id="533" r:id="rId58"/>
    <p:sldId id="543" r:id="rId59"/>
    <p:sldId id="601" r:id="rId60"/>
    <p:sldId id="664" r:id="rId61"/>
    <p:sldId id="665" r:id="rId62"/>
    <p:sldId id="666" r:id="rId63"/>
    <p:sldId id="688" r:id="rId64"/>
    <p:sldId id="690" r:id="rId65"/>
    <p:sldId id="654" r:id="rId66"/>
    <p:sldId id="656" r:id="rId67"/>
    <p:sldId id="698" r:id="rId68"/>
    <p:sldId id="683" r:id="rId69"/>
    <p:sldId id="657" r:id="rId70"/>
    <p:sldId id="684" r:id="rId71"/>
    <p:sldId id="685" r:id="rId72"/>
    <p:sldId id="658" r:id="rId73"/>
    <p:sldId id="696" r:id="rId74"/>
    <p:sldId id="695" r:id="rId75"/>
    <p:sldId id="659" r:id="rId76"/>
    <p:sldId id="662" r:id="rId77"/>
    <p:sldId id="686" r:id="rId78"/>
    <p:sldId id="687" r:id="rId79"/>
    <p:sldId id="645" r:id="rId80"/>
    <p:sldId id="544" r:id="rId81"/>
    <p:sldId id="550" r:id="rId82"/>
    <p:sldId id="551" r:id="rId83"/>
    <p:sldId id="554" r:id="rId84"/>
    <p:sldId id="557" r:id="rId85"/>
    <p:sldId id="562" r:id="rId86"/>
    <p:sldId id="563" r:id="rId87"/>
    <p:sldId id="568" r:id="rId88"/>
    <p:sldId id="569" r:id="rId89"/>
    <p:sldId id="570" r:id="rId90"/>
    <p:sldId id="571" r:id="rId91"/>
    <p:sldId id="572" r:id="rId92"/>
    <p:sldId id="573" r:id="rId93"/>
    <p:sldId id="638" r:id="rId94"/>
    <p:sldId id="575" r:id="rId95"/>
    <p:sldId id="576" r:id="rId96"/>
    <p:sldId id="577" r:id="rId97"/>
    <p:sldId id="603" r:id="rId98"/>
    <p:sldId id="673" r:id="rId99"/>
    <p:sldId id="672" r:id="rId100"/>
    <p:sldId id="641" r:id="rId10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6" autoAdjust="0"/>
    <p:restoredTop sz="90929"/>
  </p:normalViewPr>
  <p:slideViewPr>
    <p:cSldViewPr>
      <p:cViewPr varScale="1">
        <p:scale>
          <a:sx n="98" d="100"/>
          <a:sy n="98" d="100"/>
        </p:scale>
        <p:origin x="3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194030A-2832-4702-9DED-4F6AC1091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223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4EC76B-B47B-4B54-9F40-E5E56277B5A9}" type="slidenum">
              <a:rPr lang="ru-RU" sz="1200" smtClean="0"/>
              <a:pPr eaLnBrk="1" hangingPunct="1"/>
              <a:t>15</a:t>
            </a:fld>
            <a:endParaRPr lang="ru-RU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5C051A-6E89-42FC-9990-9AB9A8793C1E}" type="slidenum">
              <a:rPr lang="ru-RU" sz="1200" smtClean="0"/>
              <a:pPr eaLnBrk="1" hangingPunct="1"/>
              <a:t>16</a:t>
            </a:fld>
            <a:endParaRPr 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6A717D-67B4-404C-BE85-E3A7C9C2E690}" type="slidenum">
              <a:rPr lang="ru-RU" sz="1200" smtClean="0"/>
              <a:pPr eaLnBrk="1" hangingPunct="1"/>
              <a:t>17</a:t>
            </a:fld>
            <a:endParaRPr lang="ru-RU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6A717D-67B4-404C-BE85-E3A7C9C2E690}" type="slidenum">
              <a:rPr lang="ru-RU" sz="1200" smtClean="0"/>
              <a:pPr eaLnBrk="1" hangingPunct="1"/>
              <a:t>18</a:t>
            </a:fld>
            <a:endParaRPr lang="ru-RU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19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20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21</a:t>
            </a:fld>
            <a:endParaRPr lang="ru-RU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22</a:t>
            </a:fld>
            <a:endParaRPr lang="ru-RU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23</a:t>
            </a:fld>
            <a:endParaRPr lang="ru-RU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40AF6D-0E91-443A-9EC1-A5C8DCAE4718}" type="slidenum">
              <a:rPr lang="ru-RU" sz="1200" smtClean="0"/>
              <a:pPr eaLnBrk="1" hangingPunct="1"/>
              <a:t>24</a:t>
            </a:fld>
            <a:endParaRPr lang="ru-RU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D4DDBA-5926-49F8-9DB2-8765EC695920}" type="slidenum">
              <a:rPr lang="ru-RU" sz="1200" smtClean="0"/>
              <a:pPr eaLnBrk="1" hangingPunct="1"/>
              <a:t>7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25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B9E9743-BC3E-4387-8385-3E764A573FC9}" type="slidenum">
              <a:rPr lang="ru-RU" sz="1200" smtClean="0"/>
              <a:pPr eaLnBrk="1" hangingPunct="1"/>
              <a:t>26</a:t>
            </a:fld>
            <a:endParaRPr lang="ru-RU" sz="1200" smtClean="0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B9E9743-BC3E-4387-8385-3E764A573FC9}" type="slidenum">
              <a:rPr lang="ru-RU" sz="1200" smtClean="0"/>
              <a:pPr eaLnBrk="1" hangingPunct="1"/>
              <a:t>27</a:t>
            </a:fld>
            <a:endParaRPr lang="ru-RU" sz="1200" smtClean="0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B9E9743-BC3E-4387-8385-3E764A573FC9}" type="slidenum">
              <a:rPr lang="ru-RU" sz="1200" smtClean="0"/>
              <a:pPr eaLnBrk="1" hangingPunct="1"/>
              <a:t>28</a:t>
            </a:fld>
            <a:endParaRPr lang="ru-RU" sz="1200" smtClean="0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B9E9743-BC3E-4387-8385-3E764A573FC9}" type="slidenum">
              <a:rPr lang="ru-RU" sz="1200" smtClean="0"/>
              <a:pPr eaLnBrk="1" hangingPunct="1"/>
              <a:t>29</a:t>
            </a:fld>
            <a:endParaRPr lang="ru-RU" sz="1200" smtClean="0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4948E16-6FF2-4CB5-8E3F-80E80F0EC813}" type="slidenum">
              <a:rPr lang="ru-RU" sz="1200" smtClean="0"/>
              <a:pPr eaLnBrk="1" hangingPunct="1"/>
              <a:t>30</a:t>
            </a:fld>
            <a:endParaRPr lang="ru-RU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0D8D0C-FABF-4828-A003-43A0D03BD25E}" type="slidenum">
              <a:rPr lang="ru-RU" sz="1200" smtClean="0"/>
              <a:pPr eaLnBrk="1" hangingPunct="1"/>
              <a:t>31</a:t>
            </a:fld>
            <a:endParaRPr lang="ru-RU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D13E95-A7E4-4CCF-B09D-B5AFA048FF3A}" type="slidenum">
              <a:rPr lang="ru-RU" sz="1200" smtClean="0"/>
              <a:pPr eaLnBrk="1" hangingPunct="1"/>
              <a:t>32</a:t>
            </a:fld>
            <a:endParaRPr lang="ru-RU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065ACA-79FF-4F69-AAAC-3AED0162AF6F}" type="slidenum">
              <a:rPr lang="ru-RU" sz="1200" smtClean="0"/>
              <a:pPr eaLnBrk="1" hangingPunct="1"/>
              <a:t>33</a:t>
            </a:fld>
            <a:endParaRPr lang="ru-RU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1D1EA2-D377-4C66-942E-BA65CC59539E}" type="slidenum">
              <a:rPr lang="ru-RU" sz="1200" smtClean="0"/>
              <a:pPr eaLnBrk="1" hangingPunct="1"/>
              <a:t>34</a:t>
            </a:fld>
            <a:endParaRPr lang="ru-RU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D4DDBA-5926-49F8-9DB2-8765EC695920}" type="slidenum">
              <a:rPr lang="ru-RU" sz="1200" smtClean="0"/>
              <a:pPr eaLnBrk="1" hangingPunct="1"/>
              <a:t>8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395C5FA-25E2-400B-9517-67F088BA14FB}" type="slidenum">
              <a:rPr lang="ru-RU" sz="1200" smtClean="0"/>
              <a:pPr eaLnBrk="1" hangingPunct="1"/>
              <a:t>35</a:t>
            </a:fld>
            <a:endParaRPr lang="ru-RU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470D01-A269-4BDE-8255-F7F2EAE7FC71}" type="slidenum">
              <a:rPr lang="ru-RU" sz="1200" smtClean="0"/>
              <a:pPr eaLnBrk="1" hangingPunct="1"/>
              <a:t>36</a:t>
            </a:fld>
            <a:endParaRPr lang="ru-RU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FF1D59-898D-431B-BB98-116F722C59A6}" type="slidenum">
              <a:rPr lang="ru-RU" sz="1200" smtClean="0"/>
              <a:pPr eaLnBrk="1" hangingPunct="1"/>
              <a:t>37</a:t>
            </a:fld>
            <a:endParaRPr lang="ru-RU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AF0CBA-B9F5-4DC0-BBB6-700391CC3544}" type="slidenum">
              <a:rPr lang="ru-RU" sz="1200" smtClean="0"/>
              <a:pPr eaLnBrk="1" hangingPunct="1"/>
              <a:t>38</a:t>
            </a:fld>
            <a:endParaRPr lang="ru-RU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835ED7-7439-4773-99BE-200AD8EDA4B6}" type="slidenum">
              <a:rPr lang="ru-RU" sz="1200" smtClean="0"/>
              <a:pPr eaLnBrk="1" hangingPunct="1"/>
              <a:t>39</a:t>
            </a:fld>
            <a:endParaRPr lang="ru-RU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549594-6385-407F-9217-9A1222649E82}" type="slidenum">
              <a:rPr lang="ru-RU" sz="1200" smtClean="0"/>
              <a:pPr eaLnBrk="1" hangingPunct="1"/>
              <a:t>40</a:t>
            </a:fld>
            <a:endParaRPr lang="ru-RU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154C1D-F27B-416B-A4EC-18F6E399D585}" type="slidenum">
              <a:rPr lang="ru-RU" sz="1200" smtClean="0"/>
              <a:pPr eaLnBrk="1" hangingPunct="1"/>
              <a:t>41</a:t>
            </a:fld>
            <a:endParaRPr lang="ru-RU" sz="12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B1FCE9-0540-4D70-944F-36A70361F589}" type="slidenum">
              <a:rPr lang="ru-RU" sz="1200" smtClean="0"/>
              <a:pPr eaLnBrk="1" hangingPunct="1"/>
              <a:t>42</a:t>
            </a:fld>
            <a:endParaRPr lang="ru-RU" sz="12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B1FCE9-0540-4D70-944F-36A70361F589}" type="slidenum">
              <a:rPr lang="ru-RU" sz="1200" smtClean="0"/>
              <a:pPr eaLnBrk="1" hangingPunct="1"/>
              <a:t>43</a:t>
            </a:fld>
            <a:endParaRPr lang="ru-RU" sz="12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44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D4DDBA-5926-49F8-9DB2-8765EC695920}" type="slidenum">
              <a:rPr lang="ru-RU" sz="1200" smtClean="0"/>
              <a:pPr eaLnBrk="1" hangingPunct="1"/>
              <a:t>9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45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19104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46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11540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47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48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49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50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D3F428-50FA-46E0-ADB7-07DD6DD80C66}" type="slidenum">
              <a:rPr lang="ru-RU" sz="1200" smtClean="0"/>
              <a:pPr eaLnBrk="1" hangingPunct="1"/>
              <a:t>51</a:t>
            </a:fld>
            <a:endParaRPr lang="ru-RU" sz="12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6ED57D-FEDA-4CB2-9589-189678DF8CBE}" type="slidenum">
              <a:rPr lang="ru-RU" sz="1200" smtClean="0"/>
              <a:pPr eaLnBrk="1" hangingPunct="1"/>
              <a:t>52</a:t>
            </a:fld>
            <a:endParaRPr lang="ru-RU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306D35-D42B-432B-ABE4-169C213F2900}" type="slidenum">
              <a:rPr lang="ru-RU" sz="1200" smtClean="0"/>
              <a:pPr eaLnBrk="1" hangingPunct="1"/>
              <a:t>53</a:t>
            </a:fld>
            <a:endParaRPr lang="ru-RU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306D35-D42B-432B-ABE4-169C213F2900}" type="slidenum">
              <a:rPr lang="ru-RU" sz="1200" smtClean="0"/>
              <a:pPr eaLnBrk="1" hangingPunct="1"/>
              <a:t>54</a:t>
            </a:fld>
            <a:endParaRPr lang="ru-RU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EF20D6D-592B-4FF1-BD95-E428ACB5DE9E}" type="slidenum">
              <a:rPr lang="ru-RU" sz="1200" smtClean="0"/>
              <a:pPr eaLnBrk="1" hangingPunct="1"/>
              <a:t>10</a:t>
            </a:fld>
            <a:endParaRPr lang="ru-RU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5A2D95-F12E-49B9-B9EE-6342A15C86F5}" type="slidenum">
              <a:rPr lang="ru-RU" sz="1200" smtClean="0"/>
              <a:pPr eaLnBrk="1" hangingPunct="1"/>
              <a:t>55</a:t>
            </a:fld>
            <a:endParaRPr lang="ru-RU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5A2D95-F12E-49B9-B9EE-6342A15C86F5}" type="slidenum">
              <a:rPr lang="ru-RU" sz="1200" smtClean="0"/>
              <a:pPr eaLnBrk="1" hangingPunct="1"/>
              <a:t>56</a:t>
            </a:fld>
            <a:endParaRPr lang="ru-RU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92D9CF-B5BF-4A2E-A820-F065E7D3CE2E}" type="slidenum">
              <a:rPr lang="ru-RU" sz="1200" smtClean="0"/>
              <a:pPr eaLnBrk="1" hangingPunct="1"/>
              <a:t>57</a:t>
            </a:fld>
            <a:endParaRPr lang="ru-RU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850470-F135-4C46-AA78-205D98836A47}" type="slidenum">
              <a:rPr lang="ru-RU" sz="1200" smtClean="0"/>
              <a:pPr eaLnBrk="1" hangingPunct="1"/>
              <a:t>58</a:t>
            </a:fld>
            <a:endParaRPr lang="ru-RU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850470-F135-4C46-AA78-205D98836A47}" type="slidenum">
              <a:rPr lang="ru-RU" sz="1200" smtClean="0"/>
              <a:pPr eaLnBrk="1" hangingPunct="1"/>
              <a:t>59</a:t>
            </a:fld>
            <a:endParaRPr lang="ru-RU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5A33112-ADF2-4937-BAED-467A0A519B7A}" type="slidenum">
              <a:rPr lang="ru-RU" sz="1200" smtClean="0"/>
              <a:pPr eaLnBrk="1" hangingPunct="1"/>
              <a:t>60</a:t>
            </a:fld>
            <a:endParaRPr lang="ru-RU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860930-F029-4E2D-B1E7-7D79D077496A}" type="slidenum">
              <a:rPr lang="ru-RU" sz="1200" smtClean="0"/>
              <a:pPr eaLnBrk="1" hangingPunct="1"/>
              <a:t>61</a:t>
            </a:fld>
            <a:endParaRPr lang="ru-RU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F1F62D-EF77-4298-94A3-FE644BA5C3B2}" type="slidenum">
              <a:rPr lang="ru-RU" sz="1200" smtClean="0"/>
              <a:pPr eaLnBrk="1" hangingPunct="1"/>
              <a:t>62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F1F62D-EF77-4298-94A3-FE644BA5C3B2}" type="slidenum">
              <a:rPr lang="ru-RU" sz="1200" smtClean="0"/>
              <a:pPr eaLnBrk="1" hangingPunct="1"/>
              <a:t>63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7B84AF-E174-4FF6-9577-A78614E72E8A}" type="slidenum">
              <a:rPr lang="ru-RU" sz="1200" smtClean="0"/>
              <a:pPr eaLnBrk="1" hangingPunct="1"/>
              <a:t>64</a:t>
            </a:fld>
            <a:endParaRPr lang="ru-RU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96C91D-AE7F-4784-939C-CDA884BFF07C}" type="slidenum">
              <a:rPr lang="ru-RU" sz="1200" smtClean="0"/>
              <a:pPr eaLnBrk="1" hangingPunct="1"/>
              <a:t>11</a:t>
            </a:fld>
            <a:endParaRPr lang="ru-RU" sz="1200" smtClean="0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65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66</a:t>
            </a:fld>
            <a:endParaRPr lang="ru-RU" sz="1200" smtClean="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67</a:t>
            </a:fld>
            <a:endParaRPr lang="ru-RU" sz="1200" smtClean="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579376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68</a:t>
            </a:fld>
            <a:endParaRPr lang="ru-RU" sz="1200" smtClean="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69</a:t>
            </a:fld>
            <a:endParaRPr lang="ru-RU" sz="1200" smtClean="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70</a:t>
            </a:fld>
            <a:endParaRPr lang="ru-RU" sz="1200" smtClean="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A3316-BF9D-4524-B1E9-2896A7190FF0}" type="slidenum">
              <a:rPr lang="ru-RU" sz="1200" smtClean="0"/>
              <a:pPr eaLnBrk="1" hangingPunct="1"/>
              <a:t>71</a:t>
            </a:fld>
            <a:endParaRPr lang="ru-RU" sz="1200" smtClean="0"/>
          </a:p>
        </p:txBody>
      </p:sp>
      <p:sp>
        <p:nvSpPr>
          <p:cNvPr id="7168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26148-0D55-4B75-8985-469BDB9CD2A6}" type="slidenum">
              <a:rPr lang="ru-RU" sz="1200" smtClean="0"/>
              <a:pPr eaLnBrk="1" hangingPunct="1"/>
              <a:t>72</a:t>
            </a:fld>
            <a:endParaRPr lang="ru-RU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26148-0D55-4B75-8985-469BDB9CD2A6}" type="slidenum">
              <a:rPr lang="ru-RU" sz="1200" smtClean="0"/>
              <a:pPr eaLnBrk="1" hangingPunct="1"/>
              <a:t>73</a:t>
            </a:fld>
            <a:endParaRPr lang="ru-RU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111019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26148-0D55-4B75-8985-469BDB9CD2A6}" type="slidenum">
              <a:rPr lang="ru-RU" sz="1200" smtClean="0"/>
              <a:pPr eaLnBrk="1" hangingPunct="1"/>
              <a:t>74</a:t>
            </a:fld>
            <a:endParaRPr lang="ru-RU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140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96C91D-AE7F-4784-939C-CDA884BFF07C}" type="slidenum">
              <a:rPr lang="ru-RU" sz="1200" smtClean="0"/>
              <a:pPr eaLnBrk="1" hangingPunct="1"/>
              <a:t>12</a:t>
            </a:fld>
            <a:endParaRPr lang="ru-RU" sz="1200" smtClean="0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A26148-0D55-4B75-8985-469BDB9CD2A6}" type="slidenum">
              <a:rPr lang="ru-RU" sz="1200" smtClean="0"/>
              <a:pPr eaLnBrk="1" hangingPunct="1"/>
              <a:t>75</a:t>
            </a:fld>
            <a:endParaRPr lang="ru-RU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96437C-2A9D-42D8-8BD9-3D91515921A3}" type="slidenum">
              <a:rPr lang="ru-RU" sz="1200" smtClean="0"/>
              <a:pPr eaLnBrk="1" hangingPunct="1"/>
              <a:t>76</a:t>
            </a:fld>
            <a:endParaRPr lang="ru-RU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96437C-2A9D-42D8-8BD9-3D91515921A3}" type="slidenum">
              <a:rPr lang="ru-RU" sz="1200" smtClean="0"/>
              <a:pPr eaLnBrk="1" hangingPunct="1"/>
              <a:t>77</a:t>
            </a:fld>
            <a:endParaRPr lang="ru-RU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96437C-2A9D-42D8-8BD9-3D91515921A3}" type="slidenum">
              <a:rPr lang="ru-RU" sz="1200" smtClean="0"/>
              <a:pPr eaLnBrk="1" hangingPunct="1"/>
              <a:t>78</a:t>
            </a:fld>
            <a:endParaRPr lang="ru-RU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464F23C-0A03-446A-A628-3A2DCBB3AE6C}" type="slidenum">
              <a:rPr lang="ru-RU" sz="1200" smtClean="0"/>
              <a:pPr eaLnBrk="1" hangingPunct="1"/>
              <a:t>79</a:t>
            </a:fld>
            <a:endParaRPr lang="ru-RU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107894-5D9B-41B8-843F-20186518776E}" type="slidenum">
              <a:rPr lang="ru-RU" sz="1200" smtClean="0"/>
              <a:pPr eaLnBrk="1" hangingPunct="1"/>
              <a:t>80</a:t>
            </a:fld>
            <a:endParaRPr lang="ru-RU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147C12-A28A-4A07-B9D1-384B2140C448}" type="slidenum">
              <a:rPr lang="ru-RU" sz="1200" smtClean="0"/>
              <a:pPr eaLnBrk="1" hangingPunct="1"/>
              <a:t>81</a:t>
            </a:fld>
            <a:endParaRPr lang="ru-RU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285D23F-2F58-46C1-8046-D3F7FEF2B8AB}" type="slidenum">
              <a:rPr lang="ru-RU" sz="1200" smtClean="0"/>
              <a:pPr eaLnBrk="1" hangingPunct="1"/>
              <a:t>82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B611DF9-0024-4CCC-81BB-52733DCEC7ED}" type="slidenum">
              <a:rPr lang="ru-RU" sz="1200" smtClean="0"/>
              <a:pPr eaLnBrk="1" hangingPunct="1"/>
              <a:t>83</a:t>
            </a:fld>
            <a:endParaRPr lang="ru-RU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2D7A2B-8AB3-4DCE-99D4-55E85E2E5D58}" type="slidenum">
              <a:rPr lang="ru-RU" sz="1200" smtClean="0"/>
              <a:pPr eaLnBrk="1" hangingPunct="1"/>
              <a:t>84</a:t>
            </a:fld>
            <a:endParaRPr lang="ru-RU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CE1833E-D220-4325-B0F1-6268069A4AA9}" type="slidenum">
              <a:rPr lang="ru-RU" sz="1200" smtClean="0"/>
              <a:pPr eaLnBrk="1" hangingPunct="1"/>
              <a:t>13</a:t>
            </a:fld>
            <a:endParaRPr lang="ru-RU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CC910EA-4D07-47F0-9B37-0FB5A5E18F2A}" type="slidenum">
              <a:rPr lang="ru-RU" sz="1200" smtClean="0"/>
              <a:pPr eaLnBrk="1" hangingPunct="1"/>
              <a:t>85</a:t>
            </a:fld>
            <a:endParaRPr lang="ru-RU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B2E6F0-6C53-4B53-86A6-A91B964F6B5C}" type="slidenum">
              <a:rPr lang="ru-RU" sz="1200" smtClean="0"/>
              <a:pPr eaLnBrk="1" hangingPunct="1"/>
              <a:t>86</a:t>
            </a:fld>
            <a:endParaRPr lang="ru-RU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5CC241-A7A4-4890-ADE3-12609957C079}" type="slidenum">
              <a:rPr lang="ru-RU" sz="1200" smtClean="0"/>
              <a:pPr eaLnBrk="1" hangingPunct="1"/>
              <a:t>87</a:t>
            </a:fld>
            <a:endParaRPr lang="ru-RU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6B044B8-EAE3-464C-AD4F-67E4F4ECD210}" type="slidenum">
              <a:rPr lang="ru-RU" sz="1200" smtClean="0"/>
              <a:pPr eaLnBrk="1" hangingPunct="1"/>
              <a:t>88</a:t>
            </a:fld>
            <a:endParaRPr lang="ru-RU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7C5EEC-6185-40D6-8A4C-1031B347D77E}" type="slidenum">
              <a:rPr lang="ru-RU" sz="1200" smtClean="0"/>
              <a:pPr eaLnBrk="1" hangingPunct="1"/>
              <a:t>89</a:t>
            </a:fld>
            <a:endParaRPr lang="ru-RU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3AE4EE-C896-4359-910B-7688AECB6C62}" type="slidenum">
              <a:rPr lang="ru-RU" sz="1200" smtClean="0"/>
              <a:pPr eaLnBrk="1" hangingPunct="1"/>
              <a:t>90</a:t>
            </a:fld>
            <a:endParaRPr lang="ru-RU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6C696A-7CE7-426D-805C-503C10706825}" type="slidenum">
              <a:rPr lang="ru-RU" sz="1200" smtClean="0"/>
              <a:pPr eaLnBrk="1" hangingPunct="1"/>
              <a:t>91</a:t>
            </a:fld>
            <a:endParaRPr lang="ru-RU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6A4EADB-E377-4F27-AC85-0ABBDA6593B5}" type="slidenum">
              <a:rPr lang="ru-RU" sz="1200" smtClean="0"/>
              <a:pPr eaLnBrk="1" hangingPunct="1"/>
              <a:t>92</a:t>
            </a:fld>
            <a:endParaRPr lang="ru-RU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6A4EADB-E377-4F27-AC85-0ABBDA6593B5}" type="slidenum">
              <a:rPr lang="ru-RU" sz="1200" smtClean="0"/>
              <a:pPr eaLnBrk="1" hangingPunct="1"/>
              <a:t>93</a:t>
            </a:fld>
            <a:endParaRPr lang="ru-RU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DAEF82-C0BC-41AB-A521-7BF90FE4F4D3}" type="slidenum">
              <a:rPr lang="ru-RU" sz="1200" smtClean="0"/>
              <a:pPr eaLnBrk="1" hangingPunct="1"/>
              <a:t>94</a:t>
            </a:fld>
            <a:endParaRPr lang="ru-RU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F654B8-4155-4C4E-9FC7-AF8F499F7E3A}" type="slidenum">
              <a:rPr lang="ru-RU" sz="1200" smtClean="0"/>
              <a:pPr eaLnBrk="1" hangingPunct="1"/>
              <a:t>14</a:t>
            </a:fld>
            <a:endParaRPr lang="ru-RU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E09BAC-7AEE-419A-8CBD-1879B2B1188D}" type="slidenum">
              <a:rPr lang="ru-RU" sz="1200" smtClean="0"/>
              <a:pPr eaLnBrk="1" hangingPunct="1"/>
              <a:t>95</a:t>
            </a:fld>
            <a:endParaRPr lang="ru-RU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AA59A7-9F7F-485F-B865-8C55539E8610}" type="slidenum">
              <a:rPr lang="ru-RU" sz="1200" smtClean="0"/>
              <a:pPr eaLnBrk="1" hangingPunct="1"/>
              <a:t>96</a:t>
            </a:fld>
            <a:endParaRPr lang="ru-RU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6DC1C1-79F1-4070-85BF-66A11FA35F7E}" type="slidenum">
              <a:rPr lang="ru-RU" sz="1200" smtClean="0"/>
              <a:pPr eaLnBrk="1" hangingPunct="1"/>
              <a:t>97</a:t>
            </a:fld>
            <a:endParaRPr lang="ru-RU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66968DF-EEAD-4BCF-B08B-D0F2AF5A5EC3}" type="slidenum">
              <a:rPr lang="ru-RU" sz="1200" smtClean="0"/>
              <a:pPr eaLnBrk="1" hangingPunct="1"/>
              <a:t>98</a:t>
            </a:fld>
            <a:endParaRPr lang="ru-RU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DC1E62-2E0C-448B-B850-03559B5E022F}" type="slidenum">
              <a:rPr lang="ru-RU" sz="1200" smtClean="0"/>
              <a:pPr eaLnBrk="1" hangingPunct="1"/>
              <a:t>99</a:t>
            </a:fld>
            <a:endParaRPr lang="ru-RU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82BAC-3777-47EA-9ECB-842075B59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0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BF043-C3E9-404B-918C-E764C4924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4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329B-172E-4EC9-8417-5BF1B176F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11482-F614-4046-B850-8E611C87F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5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22552-CAC9-4CA7-822B-1285B5511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71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9E003-942B-4861-AF02-AFBC8AED2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6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A646-DD04-4CA4-8023-B2D6B23B7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8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A5E47-870E-43BF-A996-A2103A1AD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5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7F4F9-DC7A-42AA-B7CA-AE90B8A58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6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6F77-FC50-4316-A519-03460A6D6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5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1188A-7FC6-40E2-94BF-50C41824F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9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3462B2B-B25A-4782-9251-5693B283A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39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1.png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0.png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0.png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Многоугольники и окружность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8" name="Text Box 4"/>
          <p:cNvSpPr txBox="1">
            <a:spLocks noChangeArrowheads="1"/>
          </p:cNvSpPr>
          <p:nvPr/>
        </p:nvSpPr>
        <p:spPr bwMode="auto">
          <a:xfrm>
            <a:off x="282341" y="116632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/>
              <a:t>а) </a:t>
            </a:r>
            <a:r>
              <a:rPr lang="ru-RU" sz="2800" dirty="0" smtClean="0"/>
              <a:t>Да, для остроугольного треугольника;</a:t>
            </a:r>
            <a:endParaRPr lang="ru-RU" sz="2800" dirty="0"/>
          </a:p>
        </p:txBody>
      </p:sp>
      <p:sp>
        <p:nvSpPr>
          <p:cNvPr id="538629" name="Text Box 5"/>
          <p:cNvSpPr txBox="1">
            <a:spLocks noChangeArrowheads="1"/>
          </p:cNvSpPr>
          <p:nvPr/>
        </p:nvSpPr>
        <p:spPr bwMode="auto">
          <a:xfrm>
            <a:off x="1577741" y="573832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б) </a:t>
            </a:r>
            <a:r>
              <a:rPr lang="ru-RU" sz="2800" dirty="0" smtClean="0"/>
              <a:t>да, для прямоугольного треугольника;</a:t>
            </a:r>
            <a:endParaRPr lang="ru-RU" sz="2800" dirty="0"/>
          </a:p>
        </p:txBody>
      </p:sp>
      <p:sp>
        <p:nvSpPr>
          <p:cNvPr id="538630" name="Text Box 6"/>
          <p:cNvSpPr txBox="1">
            <a:spLocks noChangeArrowheads="1"/>
          </p:cNvSpPr>
          <p:nvPr/>
        </p:nvSpPr>
        <p:spPr bwMode="auto">
          <a:xfrm>
            <a:off x="1577741" y="1031032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в) </a:t>
            </a:r>
            <a:r>
              <a:rPr lang="ru-RU" sz="2800" dirty="0" smtClean="0"/>
              <a:t>да, для тупоугольного треугольника.</a:t>
            </a:r>
            <a:endParaRPr lang="ru-RU" sz="28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36628" y="1928319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/>
              <a:t>	</a:t>
            </a:r>
            <a:r>
              <a:rPr lang="ru-RU" sz="2800" dirty="0" smtClean="0"/>
              <a:t>2. Укажите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/>
              <a:t>центр</a:t>
            </a:r>
            <a:r>
              <a:rPr lang="ru-RU" sz="2800" dirty="0">
                <a:cs typeface="Times New Roman" pitchFamily="18" charset="0"/>
              </a:rPr>
              <a:t> окружности, описанной около </a:t>
            </a:r>
            <a:r>
              <a:rPr lang="ru-RU" sz="2800" dirty="0"/>
              <a:t>треугольника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 smtClean="0">
                <a:cs typeface="Times New Roman" pitchFamily="18" charset="0"/>
              </a:rPr>
              <a:t>.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Найдите её радиус, если стороны клеток равны 1.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80" y="3501008"/>
            <a:ext cx="284450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64" y="3501008"/>
            <a:ext cx="2809502" cy="277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93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28" grpId="0" autoUpdateAnimBg="0"/>
      <p:bldP spid="538629" grpId="0" autoUpdateAnimBg="0"/>
      <p:bldP spid="538630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33265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628800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26064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23528" y="332656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Ответы: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1229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20161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8400"/>
            <a:ext cx="2014475" cy="198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4221088"/>
            <a:ext cx="3168278" cy="236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36628" y="261804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 smtClean="0"/>
              <a:t>3. У</a:t>
            </a:r>
            <a:r>
              <a:rPr lang="ru-RU" sz="2800" dirty="0" smtClean="0"/>
              <a:t>кажите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/>
              <a:t>центр</a:t>
            </a:r>
            <a:r>
              <a:rPr lang="ru-RU" sz="2800" dirty="0">
                <a:cs typeface="Times New Roman" pitchFamily="18" charset="0"/>
              </a:rPr>
              <a:t> окружности, описанной около </a:t>
            </a:r>
            <a:r>
              <a:rPr lang="ru-RU" sz="2800" dirty="0"/>
              <a:t>треугольника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 smtClean="0">
                <a:cs typeface="Times New Roman" pitchFamily="18" charset="0"/>
              </a:rPr>
              <a:t>.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Найдите её радиус, если стороны клеток равны 1.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72" y="4581128"/>
            <a:ext cx="3539356" cy="186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5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23528" y="332656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Ответы: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270892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4. С</a:t>
            </a:r>
            <a:r>
              <a:rPr lang="ru-RU" sz="2800" dirty="0" smtClean="0">
                <a:cs typeface="Times New Roman" pitchFamily="18" charset="0"/>
              </a:rPr>
              <a:t>торона </a:t>
            </a:r>
            <a:r>
              <a:rPr lang="en-US" sz="2800" i="1" dirty="0">
                <a:cs typeface="Times New Roman" pitchFamily="18" charset="0"/>
              </a:rPr>
              <a:t>AB </a:t>
            </a:r>
            <a:r>
              <a:rPr lang="ru-RU" sz="2800" dirty="0">
                <a:cs typeface="Times New Roman" pitchFamily="18" charset="0"/>
              </a:rPr>
              <a:t>треугольника </a:t>
            </a:r>
            <a:r>
              <a:rPr lang="en-US" sz="2800" i="1" dirty="0">
                <a:cs typeface="Times New Roman" pitchFamily="18" charset="0"/>
              </a:rPr>
              <a:t>ABC </a:t>
            </a:r>
            <a:r>
              <a:rPr lang="ru-RU" sz="2800" dirty="0">
                <a:cs typeface="Times New Roman" pitchFamily="18" charset="0"/>
              </a:rPr>
              <a:t>равна 1. Противолежащий ей угол 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равен 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радиус окружности, описанной около этого треугольника.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25114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38" y="150864"/>
            <a:ext cx="2450215" cy="234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3018"/>
            <a:ext cx="2478345" cy="243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7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-19251" y="126876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5. У</a:t>
            </a:r>
            <a:r>
              <a:rPr lang="ru-RU" sz="2800" dirty="0" smtClean="0">
                <a:cs typeface="Times New Roman" pitchFamily="18" charset="0"/>
              </a:rPr>
              <a:t>гол 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треугольника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, вписанного в окружность радиуса 3, равен 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сторону </a:t>
            </a:r>
            <a:r>
              <a:rPr lang="en-US" sz="2800" i="1" dirty="0">
                <a:cs typeface="Times New Roman" pitchFamily="18" charset="0"/>
              </a:rPr>
              <a:t>AB </a:t>
            </a:r>
            <a:r>
              <a:rPr lang="ru-RU" sz="2800" dirty="0">
                <a:cs typeface="Times New Roman" pitchFamily="18" charset="0"/>
              </a:rPr>
              <a:t>этого треугольника, противолежащую данному углу.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2203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844" y="342904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	Ответ</a:t>
            </a:r>
            <a:r>
              <a:rPr lang="ru-RU" sz="3200" dirty="0">
                <a:solidFill>
                  <a:srgbClr val="FF3300"/>
                </a:solidFill>
              </a:rPr>
              <a:t>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/>
              <a:t>1</a:t>
            </a:r>
            <a:r>
              <a:rPr lang="ru-RU" sz="32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71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144905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 smtClean="0">
                <a:cs typeface="Times New Roman" pitchFamily="18" charset="0"/>
              </a:rPr>
              <a:t>6. Б</a:t>
            </a:r>
            <a:r>
              <a:rPr lang="ru-RU" sz="2800" dirty="0" smtClean="0">
                <a:cs typeface="Times New Roman" pitchFamily="18" charset="0"/>
              </a:rPr>
              <a:t>оковая </a:t>
            </a:r>
            <a:r>
              <a:rPr lang="ru-RU" sz="2800" dirty="0">
                <a:cs typeface="Times New Roman" pitchFamily="18" charset="0"/>
              </a:rPr>
              <a:t>сторона равнобедренного треугольника равна 1, угол при вершине, противолежащей основанию, равен 120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диаметр описанной окружности.</a:t>
            </a:r>
          </a:p>
        </p:txBody>
      </p:sp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28892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7312" y="18864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/>
              <a:t>3</a:t>
            </a:r>
            <a:r>
              <a:rPr lang="ru-RU" sz="32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548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126876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Сторона </a:t>
            </a:r>
            <a:r>
              <a:rPr lang="en-US" sz="2800" i="1" dirty="0">
                <a:cs typeface="Times New Roman" pitchFamily="18" charset="0"/>
              </a:rPr>
              <a:t>AB </a:t>
            </a:r>
            <a:r>
              <a:rPr lang="ru-RU" sz="2800" dirty="0">
                <a:cs typeface="Times New Roman" pitchFamily="18" charset="0"/>
              </a:rPr>
              <a:t>треугольника </a:t>
            </a:r>
            <a:r>
              <a:rPr lang="en-US" sz="2800" i="1" dirty="0">
                <a:cs typeface="Times New Roman" pitchFamily="18" charset="0"/>
              </a:rPr>
              <a:t>ABC </a:t>
            </a:r>
            <a:r>
              <a:rPr lang="ru-RU" sz="2800" dirty="0">
                <a:cs typeface="Times New Roman" pitchFamily="18" charset="0"/>
              </a:rPr>
              <a:t>равна 1. Противолежащий ей угол 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равен 1</a:t>
            </a:r>
            <a:r>
              <a:rPr lang="en-US" sz="2800" dirty="0"/>
              <a:t>5</a:t>
            </a:r>
            <a:r>
              <a:rPr lang="ru-RU" sz="2800" dirty="0">
                <a:cs typeface="Times New Roman" pitchFamily="18" charset="0"/>
              </a:rPr>
              <a:t>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радиус окружности, описанной около этого треугольника.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9400"/>
            <a:ext cx="2266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3568" y="116632"/>
            <a:ext cx="541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/>
              <a:t>2</a:t>
            </a:r>
            <a:r>
              <a:rPr lang="ru-RU" sz="3200" dirty="0">
                <a:cs typeface="Times New Roman" pitchFamily="18" charset="0"/>
              </a:rPr>
              <a:t>.</a:t>
            </a:r>
            <a:r>
              <a:rPr lang="ru-RU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16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1556792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Сторона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тупоугольного треугольника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 равна радиусу описанной около него окружности. Найдите угол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19400"/>
            <a:ext cx="45720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528" y="116632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/>
              <a:t>1</a:t>
            </a:r>
            <a:r>
              <a:rPr lang="ru-RU" sz="32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71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76325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Найдите </a:t>
            </a:r>
            <a:r>
              <a:rPr lang="ru-RU" sz="2800" dirty="0" smtClean="0">
                <a:cs typeface="Times New Roman" pitchFamily="18" charset="0"/>
              </a:rPr>
              <a:t>уг</a:t>
            </a:r>
            <a:r>
              <a:rPr lang="ru-RU" sz="2800" dirty="0" smtClean="0">
                <a:cs typeface="Times New Roman" pitchFamily="18" charset="0"/>
              </a:rPr>
              <a:t>ол </a:t>
            </a:r>
            <a:r>
              <a:rPr lang="en-US" sz="2800" i="1" dirty="0" smtClean="0">
                <a:cs typeface="Times New Roman" pitchFamily="18" charset="0"/>
              </a:rPr>
              <a:t>C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вписанного в окружность равнобедренного </a:t>
            </a:r>
            <a:r>
              <a:rPr lang="ru-RU" sz="2800" dirty="0" smtClean="0">
                <a:cs typeface="Times New Roman" pitchFamily="18" charset="0"/>
              </a:rPr>
              <a:t>треугольника </a:t>
            </a:r>
            <a:r>
              <a:rPr lang="en-US" sz="2800" i="1" dirty="0" smtClean="0">
                <a:cs typeface="Times New Roman" pitchFamily="18" charset="0"/>
              </a:rPr>
              <a:t>ABC</a:t>
            </a:r>
            <a:r>
              <a:rPr lang="ru-RU" sz="2800" dirty="0" smtClean="0">
                <a:cs typeface="Times New Roman" pitchFamily="18" charset="0"/>
              </a:rPr>
              <a:t>, </a:t>
            </a:r>
            <a:r>
              <a:rPr lang="ru-RU" sz="2800" dirty="0">
                <a:cs typeface="Times New Roman" pitchFamily="18" charset="0"/>
              </a:rPr>
              <a:t>если его </a:t>
            </a:r>
            <a:r>
              <a:rPr lang="ru-RU" sz="2800" dirty="0" smtClean="0">
                <a:cs typeface="Times New Roman" pitchFamily="18" charset="0"/>
              </a:rPr>
              <a:t>основание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i="1" dirty="0" smtClean="0">
                <a:cs typeface="Times New Roman" pitchFamily="18" charset="0"/>
              </a:rPr>
              <a:t>AB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стягивает дугу в 100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528" y="183812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/>
              <a:t>1</a:t>
            </a:r>
            <a:r>
              <a:rPr lang="en-US" sz="3200" dirty="0"/>
              <a:t>5</a:t>
            </a:r>
            <a:r>
              <a:rPr lang="ru-RU" sz="3200" dirty="0"/>
              <a:t>0</a:t>
            </a:r>
            <a:r>
              <a:rPr lang="ru-RU" sz="3200" baseline="30000" dirty="0"/>
              <a:t>о</a:t>
            </a:r>
            <a:r>
              <a:rPr lang="ru-RU" sz="32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57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381000" y="692696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 smtClean="0">
                <a:cs typeface="Times New Roman" pitchFamily="18" charset="0"/>
              </a:rPr>
              <a:t>50</a:t>
            </a:r>
            <a:r>
              <a:rPr lang="ru-RU" sz="3200" baseline="30000" dirty="0" smtClean="0"/>
              <a:t>о</a:t>
            </a:r>
            <a:r>
              <a:rPr lang="en-US" sz="3200" dirty="0" smtClean="0">
                <a:cs typeface="Times New Roman" pitchFamily="18" charset="0"/>
              </a:rPr>
              <a:t> </a:t>
            </a:r>
            <a:r>
              <a:rPr lang="ru-RU" sz="3200" dirty="0"/>
              <a:t>или </a:t>
            </a:r>
            <a:r>
              <a:rPr lang="en-US" sz="3200" dirty="0" smtClean="0"/>
              <a:t>130</a:t>
            </a:r>
            <a:r>
              <a:rPr lang="ru-RU" sz="3200" baseline="30000" dirty="0"/>
              <a:t>о</a:t>
            </a:r>
            <a:r>
              <a:rPr lang="ru-RU" sz="3200" dirty="0"/>
              <a:t>.</a:t>
            </a:r>
            <a:r>
              <a:rPr lang="ru-RU" sz="3200" dirty="0">
                <a:cs typeface="Times New Roman" pitchFamily="18" charset="0"/>
              </a:rPr>
              <a:t> </a:t>
            </a:r>
          </a:p>
        </p:txBody>
      </p:sp>
      <p:pic>
        <p:nvPicPr>
          <p:cNvPr id="3379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27146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48408"/>
            <a:ext cx="27146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9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9153625" cy="1772816"/>
          </a:xfrm>
        </p:spPr>
        <p:txBody>
          <a:bodyPr/>
          <a:lstStyle/>
          <a:p>
            <a:pPr algn="just">
              <a:spcBef>
                <a:spcPct val="50000"/>
              </a:spcBef>
            </a:pPr>
            <a:r>
              <a:rPr lang="ru-RU" sz="24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Теорема 1. (Теорема 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синусов</a:t>
            </a: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.)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Стороны треугольника </a:t>
            </a:r>
            <a:r>
              <a:rPr lang="en-US" sz="2800" i="1" dirty="0" smtClean="0">
                <a:cs typeface="Times New Roman" pitchFamily="18" charset="0"/>
              </a:rPr>
              <a:t>ABC </a:t>
            </a:r>
            <a:r>
              <a:rPr lang="ru-RU" sz="2800" dirty="0" smtClean="0">
                <a:cs typeface="Times New Roman" pitchFamily="18" charset="0"/>
              </a:rPr>
              <a:t>пропорциональны </a:t>
            </a:r>
            <a:r>
              <a:rPr lang="ru-RU" sz="2800" dirty="0">
                <a:cs typeface="Times New Roman" pitchFamily="18" charset="0"/>
              </a:rPr>
              <a:t>синусам противолежащих углов. Причем отношение стороны треугольника к синусу противолежащего угла равно диаметру описанной около треугольника окружности</a:t>
            </a:r>
            <a:r>
              <a:rPr lang="en-US" sz="2800" dirty="0" smtClean="0">
                <a:cs typeface="Times New Roman" pitchFamily="18" charset="0"/>
              </a:rPr>
              <a:t>,</a:t>
            </a:r>
            <a:r>
              <a:rPr lang="ru-RU" sz="2800" dirty="0" smtClean="0">
                <a:cs typeface="Times New Roman" pitchFamily="18" charset="0"/>
              </a:rPr>
              <a:t> т. е.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7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217214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843807" y="3068960"/>
                <a:ext cx="3959930" cy="707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𝐶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𝐵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𝐵𝐶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cs typeface="Times New Roman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𝐴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=2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7" y="3068960"/>
                <a:ext cx="3959930" cy="707117"/>
              </a:xfrm>
              <a:prstGeom prst="rect">
                <a:avLst/>
              </a:prstGeom>
              <a:blipFill rotWithShape="1">
                <a:blip r:embed="rId4"/>
                <a:stretch>
                  <a:fillRect r="-2311" b="-9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152400" y="0"/>
            <a:ext cx="8839200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FF3300"/>
                </a:solidFill>
              </a:rPr>
              <a:t>Формулы для радиуса описанной окружности</a:t>
            </a:r>
          </a:p>
        </p:txBody>
      </p:sp>
    </p:spTree>
    <p:extLst>
      <p:ext uri="{BB962C8B-B14F-4D97-AF65-F5344CB8AC3E}">
        <p14:creationId xmlns:p14="http://schemas.microsoft.com/office/powerpoint/2010/main" val="39773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6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26"/>
              <p:cNvSpPr txBox="1">
                <a:spLocks noChangeArrowheads="1"/>
              </p:cNvSpPr>
              <p:nvPr/>
            </p:nvSpPr>
            <p:spPr bwMode="auto">
              <a:xfrm>
                <a:off x="-9625" y="44624"/>
                <a:ext cx="9108504" cy="1440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ru-RU" sz="2400" dirty="0" smtClean="0">
                    <a:solidFill>
                      <a:srgbClr val="FF0000"/>
                    </a:solidFill>
                    <a:cs typeface="Times New Roman" pitchFamily="18" charset="0"/>
                  </a:rPr>
                  <a:t>	Теорема 2.</a:t>
                </a:r>
                <a:r>
                  <a:rPr lang="ru-RU" sz="2400" dirty="0" smtClean="0">
                    <a:cs typeface="Times New Roman" pitchFamily="18" charset="0"/>
                  </a:rPr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Радиус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R 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окружности, описанной около</a:t>
                </a:r>
                <a:r>
                  <a:rPr lang="en-US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треугольника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ABC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, для которого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AB = c, AC = b, BC = a 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и площадь равна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S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, выражается формулой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itchFamily="18" charset="0"/>
                      </a:rPr>
                      <m:t>𝑅</m:t>
                    </m:r>
                    <m:r>
                      <a:rPr lang="ru-RU" sz="24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𝑎𝑏𝑐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10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44624"/>
                <a:ext cx="9108504" cy="1440160"/>
              </a:xfrm>
              <a:prstGeom prst="rect">
                <a:avLst/>
              </a:prstGeom>
              <a:blipFill rotWithShape="1">
                <a:blip r:embed="rId3"/>
                <a:stretch>
                  <a:fillRect l="-1003" r="-1003" b="-8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620" y="1916832"/>
                <a:ext cx="9098879" cy="43323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Доказательство</a:t>
                </a:r>
                <a:r>
                  <a:rPr lang="ru-RU" dirty="0">
                    <a:solidFill>
                      <a:srgbClr val="FF0000"/>
                    </a:solidFill>
                  </a:rPr>
                  <a:t>. </a:t>
                </a:r>
                <a:r>
                  <a:rPr lang="ru-RU" dirty="0" smtClean="0"/>
                  <a:t>Воспользуемся теоремой синусов.</a:t>
                </a:r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𝑎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𝑏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</m:func>
                        </m:den>
                      </m:f>
                      <m:r>
                        <a:rPr lang="en-US" sz="2000" i="1">
                          <a:latin typeface="Cambria Math"/>
                        </a:rPr>
                        <m:t>=2</m:t>
                      </m:r>
                      <m:r>
                        <a:rPr lang="en-US" sz="2000" i="1">
                          <a:latin typeface="Cambria Math"/>
                        </a:rPr>
                        <m:t>𝑅</m:t>
                      </m:r>
                      <m:r>
                        <a:rPr lang="en-US" sz="2000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2000" dirty="0"/>
              </a:p>
              <a:p>
                <a:r>
                  <a:rPr lang="ru-RU" dirty="0" smtClean="0"/>
                  <a:t>Выразим </a:t>
                </a:r>
                <a:r>
                  <a:rPr lang="en-US" dirty="0" smtClean="0"/>
                  <a:t>sin </a:t>
                </a:r>
                <a:r>
                  <a:rPr lang="en-US" i="1" dirty="0"/>
                  <a:t>C</a:t>
                </a:r>
                <a:r>
                  <a:rPr lang="ru-RU" dirty="0"/>
                  <a:t>. Получим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200" i="1">
                              <a:latin typeface="Cambria Math"/>
                            </a:rPr>
                            <m:t>𝐶</m:t>
                          </m:r>
                        </m:e>
                      </m:func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200" dirty="0"/>
              </a:p>
              <a:p>
                <a:pPr algn="just"/>
                <a:r>
                  <a:rPr lang="ru-RU" dirty="0"/>
                  <a:t>Подставляя это выражение синуса в формулу площади треугольника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𝑆</m:t>
                    </m:r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𝑎𝑏</m:t>
                    </m:r>
                    <m:r>
                      <a:rPr lang="ru-RU" i="1"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latin typeface="Cambria Math"/>
                          </a:rPr>
                          <m:t>𝐶</m:t>
                        </m:r>
                      </m:e>
                    </m:func>
                  </m:oMath>
                </a14:m>
                <a:r>
                  <a:rPr lang="ru-RU" dirty="0"/>
                  <a:t>, получим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𝑎𝑏𝑐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4</m:t>
                        </m:r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.</m:t>
                    </m:r>
                  </m:oMath>
                </a14:m>
                <a:r>
                  <a:rPr lang="ru-RU" i="1" dirty="0"/>
                  <a:t> </a:t>
                </a:r>
                <a:endParaRPr lang="ru-RU" dirty="0"/>
              </a:p>
              <a:p>
                <a:r>
                  <a:rPr lang="ru-RU" dirty="0"/>
                  <a:t>Откуда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𝑅</m:t>
                      </m:r>
                      <m:r>
                        <a:rPr lang="ru-RU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𝑎𝑏𝑐</m:t>
                          </m:r>
                        </m:num>
                        <m:den>
                          <m:r>
                            <a:rPr lang="ru-RU" sz="2000" i="1"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ru-RU" sz="20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" y="1916832"/>
                <a:ext cx="9098879" cy="4332340"/>
              </a:xfrm>
              <a:prstGeom prst="rect">
                <a:avLst/>
              </a:prstGeom>
              <a:blipFill rotWithShape="1">
                <a:blip r:embed="rId4"/>
                <a:stretch>
                  <a:fillRect l="-1005" t="-1125" r="-10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2470"/>
            <a:ext cx="89916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3. Найдите радиус окружности, описанной около правильного треугольника, стороны которого равны 1.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sz="32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4</a:t>
            </a:r>
            <a:r>
              <a:rPr lang="ru-RU" dirty="0" smtClean="0">
                <a:cs typeface="Times New Roman" pitchFamily="18" charset="0"/>
              </a:rPr>
              <a:t>. Сторона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 </a:t>
            </a:r>
            <a:r>
              <a:rPr lang="ru-RU" dirty="0">
                <a:cs typeface="Times New Roman" pitchFamily="18" charset="0"/>
              </a:rPr>
              <a:t>равна 1. Противолежащий ей угол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равен 30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радиус окружности, описанной около этого треугольника. </a:t>
            </a:r>
            <a:endParaRPr lang="ru-RU" dirty="0" smtClean="0"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5. </a:t>
            </a:r>
            <a:r>
              <a:rPr lang="ru-RU" dirty="0">
                <a:cs typeface="Times New Roman" pitchFamily="18" charset="0"/>
              </a:rPr>
              <a:t>Сторона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 </a:t>
            </a:r>
            <a:r>
              <a:rPr lang="ru-RU" dirty="0">
                <a:cs typeface="Times New Roman" pitchFamily="18" charset="0"/>
              </a:rPr>
              <a:t>равна 1. Противолежащий ей угол </a:t>
            </a:r>
            <a:r>
              <a:rPr lang="en-US" i="1" dirty="0">
                <a:cs typeface="Times New Roman" pitchFamily="18" charset="0"/>
              </a:rPr>
              <a:t>C </a:t>
            </a:r>
            <a:r>
              <a:rPr lang="ru-RU" dirty="0">
                <a:cs typeface="Times New Roman" pitchFamily="18" charset="0"/>
              </a:rPr>
              <a:t>равен 1</a:t>
            </a:r>
            <a:r>
              <a:rPr lang="en-US" dirty="0"/>
              <a:t>5</a:t>
            </a:r>
            <a:r>
              <a:rPr lang="ru-RU" dirty="0">
                <a:cs typeface="Times New Roman" pitchFamily="18" charset="0"/>
              </a:rPr>
              <a:t>0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радиус окружности, описанной около этого треугольника. 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6. Одна </a:t>
            </a:r>
            <a:r>
              <a:rPr lang="ru-RU" dirty="0">
                <a:cs typeface="Times New Roman" pitchFamily="18" charset="0"/>
              </a:rPr>
              <a:t>сторона треугольника равна радиусу описанной окружности. Найдите угол треугольника, противолежащий этой стороне</a:t>
            </a:r>
            <a:r>
              <a:rPr lang="ru-RU" dirty="0" smtClean="0">
                <a:cs typeface="Times New Roman" pitchFamily="18" charset="0"/>
              </a:rPr>
              <a:t>.	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470742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/>
              <a:t>7</a:t>
            </a:r>
            <a:r>
              <a:rPr lang="ru-RU" dirty="0" smtClean="0"/>
              <a:t>. </a:t>
            </a:r>
            <a:r>
              <a:rPr lang="ru-RU" dirty="0"/>
              <a:t>Найдите радиус окружности, описанной около равнобедренного треугольника, стороны которого равны 5, 5, 6</a:t>
            </a:r>
            <a:r>
              <a:rPr lang="ru-RU" dirty="0" smtClean="0"/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33938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260648"/>
                <a:ext cx="9144000" cy="699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	Ответы:</a:t>
                </a:r>
                <a:r>
                  <a:rPr lang="ru-RU" dirty="0" smtClean="0"/>
                  <a:t> 3)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b="0" i="0" smtClean="0">
                        <a:latin typeface="Cambria Math"/>
                      </a:rPr>
                      <m:t>;</m:t>
                    </m:r>
                  </m:oMath>
                </a14:m>
                <a:r>
                  <a:rPr lang="ru-RU" dirty="0" smtClean="0">
                    <a:solidFill>
                      <a:srgbClr val="FF0000"/>
                    </a:solidFill>
                  </a:rPr>
                  <a:t> </a:t>
                </a:r>
                <a:r>
                  <a:rPr lang="ru-RU" dirty="0" smtClean="0"/>
                  <a:t>4) 1; 5) </a:t>
                </a:r>
                <a:r>
                  <a:rPr lang="ru-RU" dirty="0"/>
                  <a:t>1; </a:t>
                </a:r>
                <a:r>
                  <a:rPr lang="ru-RU" dirty="0" smtClean="0"/>
                  <a:t>6) 30</a:t>
                </a:r>
                <a:r>
                  <a:rPr lang="ru-RU" baseline="30000" dirty="0" smtClean="0"/>
                  <a:t>о</a:t>
                </a:r>
                <a:r>
                  <a:rPr lang="ru-RU" dirty="0" smtClean="0"/>
                  <a:t> или 150</a:t>
                </a:r>
                <a:r>
                  <a:rPr lang="ru-RU" baseline="30000" dirty="0" smtClean="0"/>
                  <a:t>о</a:t>
                </a:r>
                <a:r>
                  <a:rPr lang="ru-RU" dirty="0"/>
                  <a:t>.</a:t>
                </a:r>
                <a:r>
                  <a:rPr lang="ru-RU" dirty="0" smtClean="0"/>
                  <a:t> 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0648"/>
                <a:ext cx="9144000" cy="699038"/>
              </a:xfrm>
              <a:prstGeom prst="rect">
                <a:avLst/>
              </a:prstGeom>
              <a:blipFill rotWithShape="1"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7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3"/>
              <p:cNvSpPr txBox="1">
                <a:spLocks noChangeArrowheads="1"/>
              </p:cNvSpPr>
              <p:nvPr/>
            </p:nvSpPr>
            <p:spPr bwMode="auto">
              <a:xfrm>
                <a:off x="0" y="22470"/>
                <a:ext cx="8991600" cy="1148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Воспользуемся формулой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𝑅</m:t>
                    </m:r>
                    <m:r>
                      <a:rPr lang="ru-RU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𝑎𝑏𝑐</m:t>
                        </m:r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den>
                    </m:f>
                    <m:r>
                      <a:rPr lang="en-US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 smtClean="0"/>
                  <a:t>Площадь треугольника равна 12. Следовательно, </a:t>
                </a:r>
                <a:r>
                  <a:rPr lang="en-US" i="1" dirty="0" smtClean="0"/>
                  <a:t>R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3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/>
                  <a:t>	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2470"/>
                <a:ext cx="8991600" cy="1148712"/>
              </a:xfrm>
              <a:prstGeom prst="rect">
                <a:avLst/>
              </a:prstGeom>
              <a:blipFill rotWithShape="1">
                <a:blip r:embed="rId3"/>
                <a:stretch>
                  <a:fillRect l="-1017" r="-1017" b="-42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80" y="1340768"/>
            <a:ext cx="3053440" cy="220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933056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/>
              <a:t>8. </a:t>
            </a:r>
            <a:r>
              <a:rPr lang="ru-RU" dirty="0"/>
              <a:t>Найдите радиус окружности, описанной около треугольника, стороны которого равны 4, 5, 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3"/>
              <p:cNvSpPr txBox="1">
                <a:spLocks noChangeArrowheads="1"/>
              </p:cNvSpPr>
              <p:nvPr/>
            </p:nvSpPr>
            <p:spPr bwMode="auto">
              <a:xfrm>
                <a:off x="0" y="22470"/>
                <a:ext cx="8991600" cy="16197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32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 smtClean="0">
                    <a:cs typeface="Times New Roman" pitchFamily="18" charset="0"/>
                  </a:rPr>
                  <a:t> Для нахождения площади треугольника воспользуемся формулой Герона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)(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</m:e>
                    </m:rad>
                    <m:r>
                      <a:rPr lang="ru-RU" b="0" i="1" smtClean="0">
                        <a:latin typeface="Cambria Math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где </a:t>
                </a:r>
                <a:r>
                  <a:rPr lang="en-US" i="1" dirty="0" smtClean="0">
                    <a:cs typeface="Times New Roman" pitchFamily="18" charset="0"/>
                  </a:rPr>
                  <a:t>p </a:t>
                </a:r>
                <a:r>
                  <a:rPr lang="ru-RU" dirty="0" smtClean="0">
                    <a:cs typeface="Times New Roman" pitchFamily="18" charset="0"/>
                  </a:rPr>
                  <a:t>– полупериметр. Имеем: </a:t>
                </a:r>
                <a:r>
                  <a:rPr lang="en-US" i="1" dirty="0" smtClean="0"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15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en-US" i="1" dirty="0" smtClean="0">
                    <a:cs typeface="Times New Roman" pitchFamily="18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2470"/>
                <a:ext cx="8991600" cy="1619739"/>
              </a:xfrm>
              <a:prstGeom prst="rect">
                <a:avLst/>
              </a:prstGeom>
              <a:blipFill rotWithShape="1">
                <a:blip r:embed="rId3"/>
                <a:stretch>
                  <a:fillRect l="-1017" r="-1017" b="-30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81" y="1705878"/>
            <a:ext cx="3862437" cy="347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9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3300"/>
                </a:solidFill>
              </a:rPr>
              <a:t>II. </a:t>
            </a:r>
            <a:r>
              <a:rPr lang="ru-RU" sz="3600" dirty="0" smtClean="0">
                <a:solidFill>
                  <a:srgbClr val="FF3300"/>
                </a:solidFill>
              </a:rPr>
              <a:t>Многоугольники, вписанные в окружность</a:t>
            </a:r>
          </a:p>
        </p:txBody>
      </p:sp>
      <p:sp>
        <p:nvSpPr>
          <p:cNvPr id="2051" name="Text Box 1054"/>
          <p:cNvSpPr txBox="1">
            <a:spLocks noChangeArrowheads="1"/>
          </p:cNvSpPr>
          <p:nvPr/>
        </p:nvSpPr>
        <p:spPr bwMode="auto">
          <a:xfrm>
            <a:off x="0" y="981988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Многоугольник </a:t>
            </a:r>
            <a:r>
              <a:rPr lang="ru-RU" sz="2800" dirty="0">
                <a:cs typeface="Times New Roman" pitchFamily="18" charset="0"/>
              </a:rPr>
              <a:t>называется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вписанным</a:t>
            </a:r>
            <a:r>
              <a:rPr lang="ru-RU" sz="2800" i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в окружность, если все его вершины принадлежат окружности. Окружность при этом называется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описанной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около многоугольника.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3709590" cy="36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4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027"/>
          <p:cNvSpPr txBox="1">
            <a:spLocks noChangeArrowheads="1"/>
          </p:cNvSpPr>
          <p:nvPr/>
        </p:nvSpPr>
        <p:spPr bwMode="auto">
          <a:xfrm>
            <a:off x="0" y="4308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en-US" sz="2800" dirty="0" smtClean="0"/>
              <a:t>1</a:t>
            </a:r>
            <a:r>
              <a:rPr lang="ru-RU" sz="2800" dirty="0" smtClean="0"/>
              <a:t>. У</a:t>
            </a:r>
            <a:r>
              <a:rPr lang="ru-RU" sz="2800" dirty="0" smtClean="0"/>
              <a:t>кажите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/>
              <a:t>центр</a:t>
            </a:r>
            <a:r>
              <a:rPr lang="ru-RU" sz="2800" dirty="0">
                <a:cs typeface="Times New Roman" pitchFamily="18" charset="0"/>
              </a:rPr>
              <a:t> окружности, описанной около </a:t>
            </a:r>
            <a:r>
              <a:rPr lang="ru-RU" sz="2800" dirty="0" smtClean="0">
                <a:cs typeface="Times New Roman" pitchFamily="18" charset="0"/>
              </a:rPr>
              <a:t>многоугольника. Найдите радиус описанной окружности, если стороны клеток равны 1.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2488216" cy="248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832"/>
            <a:ext cx="2520281" cy="248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1030"/>
          <p:cNvSpPr txBox="1">
            <a:spLocks noChangeArrowheads="1"/>
          </p:cNvSpPr>
          <p:nvPr/>
        </p:nvSpPr>
        <p:spPr bwMode="auto">
          <a:xfrm>
            <a:off x="107504" y="56257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Ответ: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55" y="312422"/>
            <a:ext cx="2312016" cy="231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00" y="312422"/>
            <a:ext cx="2342981" cy="231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-28876" y="2738805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 smtClean="0"/>
              <a:t>2. У</a:t>
            </a:r>
            <a:r>
              <a:rPr lang="ru-RU" sz="2800" dirty="0" smtClean="0"/>
              <a:t>кажите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/>
              <a:t>центр</a:t>
            </a:r>
            <a:r>
              <a:rPr lang="ru-RU" sz="2800" dirty="0">
                <a:cs typeface="Times New Roman" pitchFamily="18" charset="0"/>
              </a:rPr>
              <a:t> окружности, описанной около </a:t>
            </a:r>
            <a:r>
              <a:rPr lang="ru-RU" sz="2800" dirty="0" smtClean="0">
                <a:cs typeface="Times New Roman" pitchFamily="18" charset="0"/>
              </a:rPr>
              <a:t>многоугольника. Найдите радиус описанной окружности, если стороны клеток равны 1.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4" y="4213008"/>
            <a:ext cx="3327929" cy="247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00" y="4188763"/>
            <a:ext cx="2553648" cy="252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7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07504" y="342111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Ответ: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2927270" cy="282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28729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326377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cs typeface="Times New Roman" pitchFamily="18" charset="0"/>
              </a:rPr>
              <a:t>Чему равна сторона правильного шестиугольника, вписанного в окружность радиуса </a:t>
            </a:r>
            <a:r>
              <a:rPr lang="en-US" sz="2800" i="1" dirty="0">
                <a:cs typeface="Times New Roman" pitchFamily="18" charset="0"/>
              </a:rPr>
              <a:t>R</a:t>
            </a:r>
            <a:r>
              <a:rPr lang="ru-RU" sz="2800" dirty="0">
                <a:cs typeface="Times New Roman" pitchFamily="18" charset="0"/>
              </a:rPr>
              <a:t>?</a:t>
            </a:r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56693"/>
            <a:ext cx="2460105" cy="218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5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4800" y="188640"/>
            <a:ext cx="541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.</a:t>
            </a:r>
            <a:r>
              <a:rPr lang="ru-RU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0" y="768078"/>
            <a:ext cx="899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/>
              <a:t>Укажите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центр</a:t>
            </a:r>
            <a:r>
              <a:rPr lang="ru-RU" sz="2800" dirty="0">
                <a:cs typeface="Times New Roman" pitchFamily="18" charset="0"/>
              </a:rPr>
              <a:t> окружности, описанной около </a:t>
            </a:r>
            <a:r>
              <a:rPr lang="ru-RU" sz="2800" dirty="0"/>
              <a:t>многоугольника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ABCDEFGH</a:t>
            </a:r>
            <a:r>
              <a:rPr lang="ru-RU" sz="2800" dirty="0">
                <a:cs typeface="Times New Roman" pitchFamily="18" charset="0"/>
              </a:rPr>
              <a:t>. </a:t>
            </a:r>
            <a:r>
              <a:rPr lang="ru-RU" sz="2800" dirty="0" smtClean="0">
                <a:cs typeface="Times New Roman" pitchFamily="18" charset="0"/>
              </a:rPr>
              <a:t>Найдите её радиус.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72" y="1920206"/>
            <a:ext cx="3119438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8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45" name="Group 1029"/>
          <p:cNvGrpSpPr>
            <a:grpSpLocks/>
          </p:cNvGrpSpPr>
          <p:nvPr/>
        </p:nvGrpSpPr>
        <p:grpSpPr bwMode="auto">
          <a:xfrm>
            <a:off x="311150" y="223316"/>
            <a:ext cx="4621213" cy="2235200"/>
            <a:chOff x="196" y="1296"/>
            <a:chExt cx="2911" cy="1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42" name="Text Box 1030"/>
                <p:cNvSpPr txBox="1">
                  <a:spLocks noChangeArrowheads="1"/>
                </p:cNvSpPr>
                <p:nvPr/>
              </p:nvSpPr>
              <p:spPr bwMode="auto">
                <a:xfrm>
                  <a:off x="196" y="2292"/>
                  <a:ext cx="1440" cy="4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sz="3200" dirty="0" smtClean="0">
                      <a:solidFill>
                        <a:srgbClr val="FF3300"/>
                      </a:solidFill>
                    </a:rPr>
                    <a:t>Ответ:</a:t>
                  </a:r>
                  <a:r>
                    <a:rPr lang="ru-RU" sz="3200" dirty="0" smtClean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e>
                      </m:rad>
                    </m:oMath>
                  </a14:m>
                  <a:r>
                    <a:rPr lang="ru-RU" sz="3200" dirty="0" smtClean="0">
                      <a:solidFill>
                        <a:schemeClr val="tx1"/>
                      </a:solidFill>
                      <a:cs typeface="Times New Roman" pitchFamily="18" charset="0"/>
                    </a:rPr>
                    <a:t>.</a:t>
                  </a:r>
                  <a:endParaRPr lang="ru-RU" sz="3200" dirty="0"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4342" name="Text Box 10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6" y="2292"/>
                  <a:ext cx="1440" cy="41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667" t="-4673" b="-2710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343" name="Picture 1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96"/>
              <a:ext cx="1379" cy="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876" y="270892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	Теорема. </a:t>
            </a:r>
            <a:r>
              <a:rPr lang="ru-RU" sz="2800" dirty="0" smtClean="0">
                <a:cs typeface="Times New Roman" pitchFamily="18" charset="0"/>
              </a:rPr>
              <a:t>Около </a:t>
            </a:r>
            <a:r>
              <a:rPr lang="ru-RU" sz="2800" dirty="0">
                <a:cs typeface="Times New Roman" pitchFamily="18" charset="0"/>
              </a:rPr>
              <a:t>четырехугольника можно описать </a:t>
            </a:r>
            <a:r>
              <a:rPr lang="ru-RU" sz="2800" dirty="0" smtClean="0">
                <a:cs typeface="Times New Roman" pitchFamily="18" charset="0"/>
              </a:rPr>
              <a:t>окружность тогда и только тогда, когда суммы </a:t>
            </a:r>
            <a:r>
              <a:rPr lang="ru-RU" sz="2800" dirty="0">
                <a:cs typeface="Times New Roman" pitchFamily="18" charset="0"/>
              </a:rPr>
              <a:t>его противоположных углов </a:t>
            </a:r>
            <a:r>
              <a:rPr lang="ru-RU" sz="2800" dirty="0" smtClean="0">
                <a:cs typeface="Times New Roman" pitchFamily="18" charset="0"/>
              </a:rPr>
              <a:t>равны </a:t>
            </a:r>
            <a:r>
              <a:rPr lang="ru-RU" sz="2800" dirty="0">
                <a:cs typeface="Times New Roman" pitchFamily="18" charset="0"/>
              </a:rPr>
              <a:t>180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70" y="4093915"/>
            <a:ext cx="2563412" cy="246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53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/>
              <a:t>Всегда ли м</a:t>
            </a:r>
            <a:r>
              <a:rPr lang="ru-RU" sz="2800" dirty="0">
                <a:cs typeface="Times New Roman" pitchFamily="18" charset="0"/>
              </a:rPr>
              <a:t>ожно ли описать окружность около: а) прямоугольника; б) параллелограмма; в) ромба; г) квадрата; д) равнобедренной трапеции; е) прямоугольной трапеции?</a:t>
            </a:r>
            <a:endParaRPr lang="en-US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3429000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cs typeface="Times New Roman" pitchFamily="18" charset="0"/>
              </a:rPr>
              <a:t>Можно ли описать окружность около четырехугольника, углы которого последовательно равны: а) 70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130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110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50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; б) 90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90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60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120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; в) 45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75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135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105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; г) 40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125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55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, 140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?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7739" y="36051"/>
            <a:ext cx="601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>
                <a:cs typeface="Times New Roman" pitchFamily="18" charset="0"/>
              </a:rPr>
              <a:t>а) Да;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76939" y="493251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б) нет;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76939" y="950451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в) нет;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76939" y="1407651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г) да;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576939" y="1864851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д) да;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576939" y="2322051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е) нет.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2697088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Угол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четырехугольника </a:t>
            </a:r>
            <a:r>
              <a:rPr lang="en-US" sz="2800" i="1" dirty="0">
                <a:cs typeface="Times New Roman" pitchFamily="18" charset="0"/>
              </a:rPr>
              <a:t>ABCD</a:t>
            </a:r>
            <a:r>
              <a:rPr lang="ru-RU" sz="2800" dirty="0">
                <a:cs typeface="Times New Roman" pitchFamily="18" charset="0"/>
              </a:rPr>
              <a:t>, вписанного в окружность, равен 58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i="1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Найдите угол </a:t>
            </a:r>
            <a:r>
              <a:rPr lang="ru-RU" sz="2800" i="1" dirty="0">
                <a:cs typeface="Times New Roman" pitchFamily="18" charset="0"/>
              </a:rPr>
              <a:t>С </a:t>
            </a:r>
            <a:r>
              <a:rPr lang="ru-RU" sz="2800" dirty="0">
                <a:cs typeface="Times New Roman" pitchFamily="18" charset="0"/>
              </a:rPr>
              <a:t>этого четырехугольника. 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59432"/>
            <a:ext cx="2590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700" y="206457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 smtClean="0">
                <a:solidFill>
                  <a:srgbClr val="FF3300"/>
                </a:solidFill>
              </a:rPr>
              <a:t>  </a:t>
            </a:r>
            <a:r>
              <a:rPr lang="ru-RU" sz="2800" dirty="0" smtClean="0">
                <a:cs typeface="Times New Roman" pitchFamily="18" charset="0"/>
              </a:rPr>
              <a:t>а</a:t>
            </a:r>
            <a:r>
              <a:rPr lang="ru-RU" sz="2800" dirty="0">
                <a:cs typeface="Times New Roman" pitchFamily="18" charset="0"/>
              </a:rPr>
              <a:t>) Да;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85900" y="663657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б) нет</a:t>
            </a:r>
            <a:r>
              <a:rPr lang="ru-RU" sz="2800" dirty="0"/>
              <a:t>;</a:t>
            </a:r>
            <a:r>
              <a:rPr lang="ru-RU" sz="2800" dirty="0">
                <a:cs typeface="Times New Roman" pitchFamily="18" charset="0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85900" y="1120857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в</a:t>
            </a:r>
            <a:r>
              <a:rPr lang="ru-RU" sz="2800" dirty="0">
                <a:cs typeface="Times New Roman" pitchFamily="18" charset="0"/>
              </a:rPr>
              <a:t>) </a:t>
            </a:r>
            <a:r>
              <a:rPr lang="ru-RU" sz="2800" dirty="0"/>
              <a:t>да;</a:t>
            </a:r>
            <a:r>
              <a:rPr lang="ru-RU" sz="2800" dirty="0">
                <a:cs typeface="Times New Roman" pitchFamily="18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85900" y="1578057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г</a:t>
            </a:r>
            <a:r>
              <a:rPr lang="ru-RU" sz="2800" dirty="0">
                <a:cs typeface="Times New Roman" pitchFamily="18" charset="0"/>
              </a:rPr>
              <a:t>) </a:t>
            </a:r>
            <a:r>
              <a:rPr lang="ru-RU" sz="2800" dirty="0"/>
              <a:t>нет.</a:t>
            </a:r>
            <a:r>
              <a:rPr lang="ru-RU" sz="2800" dirty="0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1249982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Стороны </a:t>
            </a:r>
            <a:r>
              <a:rPr lang="ru-RU" sz="2800" dirty="0">
                <a:cs typeface="Times New Roman" pitchFamily="18" charset="0"/>
              </a:rPr>
              <a:t>четырехугольника </a:t>
            </a:r>
            <a:r>
              <a:rPr lang="en-US" sz="2800" i="1" dirty="0">
                <a:cs typeface="Times New Roman" pitchFamily="18" charset="0"/>
              </a:rPr>
              <a:t>ABCD </a:t>
            </a:r>
            <a:r>
              <a:rPr lang="ru-RU" sz="2800" dirty="0">
                <a:cs typeface="Times New Roman" pitchFamily="18" charset="0"/>
              </a:rPr>
              <a:t>стягивают дуги описанной окружности, градусные величины которых равны соответственно 95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49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71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145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угол </a:t>
            </a:r>
            <a:r>
              <a:rPr lang="en-US" sz="2800" i="1" dirty="0">
                <a:cs typeface="Times New Roman" pitchFamily="18" charset="0"/>
              </a:rPr>
              <a:t>B </a:t>
            </a:r>
            <a:r>
              <a:rPr lang="ru-RU" sz="2800" dirty="0">
                <a:cs typeface="Times New Roman" pitchFamily="18" charset="0"/>
              </a:rPr>
              <a:t>этого четырехугольника. 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2590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116632"/>
            <a:ext cx="541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en-US" sz="2800" dirty="0">
                <a:cs typeface="Times New Roman" pitchFamily="18" charset="0"/>
              </a:rPr>
              <a:t>1</a:t>
            </a:r>
            <a:r>
              <a:rPr lang="ru-RU" sz="2800" dirty="0"/>
              <a:t>22</a:t>
            </a:r>
            <a:r>
              <a:rPr lang="ru-RU" sz="2800" baseline="30000" dirty="0"/>
              <a:t>о</a:t>
            </a:r>
            <a:r>
              <a:rPr lang="en-US" sz="2800" dirty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1170563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Точки </a:t>
            </a:r>
            <a:r>
              <a:rPr lang="ru-RU" sz="2800" i="1" dirty="0">
                <a:cs typeface="Times New Roman" pitchFamily="18" charset="0"/>
              </a:rPr>
              <a:t>А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i="1" dirty="0">
                <a:cs typeface="Times New Roman" pitchFamily="18" charset="0"/>
              </a:rPr>
              <a:t> В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i="1" dirty="0">
                <a:cs typeface="Times New Roman" pitchFamily="18" charset="0"/>
              </a:rPr>
              <a:t> С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i="1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расположенные на окружности, делят эту окружность на четыре дуги, градусные величины которых относятся как 4:2:3:6. Найдите угол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четырехугольника </a:t>
            </a:r>
            <a:r>
              <a:rPr lang="ru-RU" sz="2800" i="1" dirty="0">
                <a:cs typeface="Times New Roman" pitchFamily="18" charset="0"/>
              </a:rPr>
              <a:t>АВС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0"/>
            <a:ext cx="2590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116632"/>
            <a:ext cx="541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en-US" sz="2800" dirty="0">
                <a:cs typeface="Times New Roman" pitchFamily="18" charset="0"/>
              </a:rPr>
              <a:t>1</a:t>
            </a:r>
            <a:r>
              <a:rPr lang="ru-RU" sz="2800" dirty="0"/>
              <a:t>08</a:t>
            </a:r>
            <a:r>
              <a:rPr lang="ru-RU" sz="2800" baseline="30000" dirty="0"/>
              <a:t>о</a:t>
            </a:r>
            <a:r>
              <a:rPr lang="en-US" sz="2800" dirty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1421383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Два </a:t>
            </a:r>
            <a:r>
              <a:rPr lang="ru-RU" sz="2800" dirty="0">
                <a:cs typeface="Times New Roman" pitchFamily="18" charset="0"/>
              </a:rPr>
              <a:t>угла вписанного в окружность четырехугольника равны 80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 и 60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. Найдите два других угла четырехугольника.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21583"/>
            <a:ext cx="3055938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260648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en-US" sz="2800" dirty="0">
                <a:cs typeface="Times New Roman" pitchFamily="18" charset="0"/>
              </a:rPr>
              <a:t>60</a:t>
            </a:r>
            <a:r>
              <a:rPr lang="ru-RU" sz="2800" baseline="30000" dirty="0"/>
              <a:t>о</a:t>
            </a:r>
            <a:r>
              <a:rPr lang="en-US" sz="2800" dirty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1608931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Углы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dirty="0">
                <a:cs typeface="Times New Roman" pitchFamily="18" charset="0"/>
              </a:rPr>
              <a:t> и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 четырехугольника </a:t>
            </a:r>
            <a:r>
              <a:rPr lang="en-US" sz="2800" i="1" dirty="0">
                <a:cs typeface="Times New Roman" pitchFamily="18" charset="0"/>
              </a:rPr>
              <a:t>ABCD</a:t>
            </a:r>
            <a:r>
              <a:rPr lang="ru-RU" sz="2800" dirty="0">
                <a:cs typeface="Times New Roman" pitchFamily="18" charset="0"/>
              </a:rPr>
              <a:t> относятся как 2:3:4. Найдите угол 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>
                <a:cs typeface="Times New Roman" pitchFamily="18" charset="0"/>
              </a:rPr>
              <a:t>, если около данного четырехугольника можно описать окружность.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90131"/>
            <a:ext cx="2820988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2900" y="260648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0000"/>
                </a:solidFill>
              </a:rPr>
              <a:t>Ответ: 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100</a:t>
            </a:r>
            <a:r>
              <a:rPr lang="ru-RU" sz="2800" baseline="30000" dirty="0">
                <a:solidFill>
                  <a:srgbClr val="FF0000"/>
                </a:solidFill>
              </a:rPr>
              <a:t>о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и 120</a:t>
            </a:r>
            <a:r>
              <a:rPr lang="ru-RU" sz="2800" baseline="30000" dirty="0">
                <a:solidFill>
                  <a:srgbClr val="FF0000"/>
                </a:solidFill>
              </a:rPr>
              <a:t>о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 </a:t>
            </a:r>
            <a:endParaRPr lang="ru-RU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202247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Четырехугольник </a:t>
            </a:r>
            <a:r>
              <a:rPr lang="en-US" sz="2800" i="1" dirty="0">
                <a:cs typeface="Times New Roman" pitchFamily="18" charset="0"/>
              </a:rPr>
              <a:t>ABCD </a:t>
            </a:r>
            <a:r>
              <a:rPr lang="ru-RU" sz="2800" dirty="0">
                <a:cs typeface="Times New Roman" pitchFamily="18" charset="0"/>
              </a:rPr>
              <a:t>вписан в окружность. Угол </a:t>
            </a:r>
            <a:r>
              <a:rPr lang="en-US" sz="2800" i="1" dirty="0">
                <a:cs typeface="Times New Roman" pitchFamily="18" charset="0"/>
              </a:rPr>
              <a:t>ABC </a:t>
            </a:r>
            <a:r>
              <a:rPr lang="ru-RU" sz="2800" dirty="0">
                <a:cs typeface="Times New Roman" pitchFamily="18" charset="0"/>
              </a:rPr>
              <a:t>равен 105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угол </a:t>
            </a:r>
            <a:r>
              <a:rPr lang="en-US" sz="2800" i="1" dirty="0">
                <a:cs typeface="Times New Roman" pitchFamily="18" charset="0"/>
              </a:rPr>
              <a:t>CAD </a:t>
            </a:r>
            <a:r>
              <a:rPr lang="ru-RU" sz="2800" dirty="0">
                <a:cs typeface="Times New Roman" pitchFamily="18" charset="0"/>
              </a:rPr>
              <a:t>равен 35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угол </a:t>
            </a:r>
            <a:r>
              <a:rPr lang="en-US" sz="2800" i="1" dirty="0">
                <a:cs typeface="Times New Roman" pitchFamily="18" charset="0"/>
              </a:rPr>
              <a:t>ABD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12976"/>
            <a:ext cx="28956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188640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en-US" sz="2800" dirty="0">
                <a:cs typeface="Times New Roman" pitchFamily="18" charset="0"/>
              </a:rPr>
              <a:t>90</a:t>
            </a:r>
            <a:r>
              <a:rPr lang="ru-RU" sz="2800" baseline="30000" dirty="0"/>
              <a:t>о</a:t>
            </a:r>
            <a:r>
              <a:rPr lang="en-US" sz="2800" dirty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168478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Четырехугольник </a:t>
            </a:r>
            <a:r>
              <a:rPr lang="en-US" sz="2800" i="1" dirty="0">
                <a:cs typeface="Times New Roman" pitchFamily="18" charset="0"/>
              </a:rPr>
              <a:t>ABCD </a:t>
            </a:r>
            <a:r>
              <a:rPr lang="ru-RU" sz="2800" dirty="0">
                <a:cs typeface="Times New Roman" pitchFamily="18" charset="0"/>
              </a:rPr>
              <a:t>вписан в окружность. Угол </a:t>
            </a:r>
            <a:r>
              <a:rPr lang="en-US" sz="2800" i="1" dirty="0">
                <a:cs typeface="Times New Roman" pitchFamily="18" charset="0"/>
              </a:rPr>
              <a:t>ABD </a:t>
            </a:r>
            <a:r>
              <a:rPr lang="ru-RU" sz="2800" dirty="0">
                <a:cs typeface="Times New Roman" pitchFamily="18" charset="0"/>
              </a:rPr>
              <a:t>равен 75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угол </a:t>
            </a:r>
            <a:r>
              <a:rPr lang="en-US" sz="2800" i="1" dirty="0">
                <a:cs typeface="Times New Roman" pitchFamily="18" charset="0"/>
              </a:rPr>
              <a:t>CAD </a:t>
            </a:r>
            <a:r>
              <a:rPr lang="ru-RU" sz="2800" dirty="0">
                <a:cs typeface="Times New Roman" pitchFamily="18" charset="0"/>
              </a:rPr>
              <a:t>равен 35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угол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84984"/>
            <a:ext cx="28956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6181" y="260648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/>
              <a:t>7</a:t>
            </a:r>
            <a:r>
              <a:rPr lang="en-US" sz="2800" dirty="0">
                <a:cs typeface="Times New Roman" pitchFamily="18" charset="0"/>
              </a:rPr>
              <a:t>0</a:t>
            </a:r>
            <a:r>
              <a:rPr lang="ru-RU" sz="2800" baseline="30000" dirty="0"/>
              <a:t>о</a:t>
            </a:r>
            <a:r>
              <a:rPr lang="en-US" sz="2800" dirty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416" y="1828799"/>
            <a:ext cx="91375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Четырехугольник </a:t>
            </a:r>
            <a:r>
              <a:rPr lang="en-US" sz="2800" i="1" dirty="0">
                <a:cs typeface="Times New Roman" pitchFamily="18" charset="0"/>
              </a:rPr>
              <a:t>ABCD </a:t>
            </a:r>
            <a:r>
              <a:rPr lang="ru-RU" sz="2800" dirty="0">
                <a:cs typeface="Times New Roman" pitchFamily="18" charset="0"/>
              </a:rPr>
              <a:t>вписан в окружность. Угол </a:t>
            </a:r>
            <a:r>
              <a:rPr lang="en-US" sz="2800" i="1" dirty="0">
                <a:cs typeface="Times New Roman" pitchFamily="18" charset="0"/>
              </a:rPr>
              <a:t>ABC </a:t>
            </a:r>
            <a:r>
              <a:rPr lang="ru-RU" sz="2800" dirty="0">
                <a:cs typeface="Times New Roman" pitchFamily="18" charset="0"/>
              </a:rPr>
              <a:t>равен 110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угол </a:t>
            </a:r>
            <a:r>
              <a:rPr lang="en-US" sz="2800" i="1" dirty="0">
                <a:cs typeface="Times New Roman" pitchFamily="18" charset="0"/>
              </a:rPr>
              <a:t>ABD </a:t>
            </a:r>
            <a:r>
              <a:rPr lang="ru-RU" sz="2800" dirty="0">
                <a:cs typeface="Times New Roman" pitchFamily="18" charset="0"/>
              </a:rPr>
              <a:t>равен 70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угол </a:t>
            </a:r>
            <a:r>
              <a:rPr lang="en-US" sz="2800" i="1" dirty="0">
                <a:cs typeface="Times New Roman" pitchFamily="18" charset="0"/>
              </a:rPr>
              <a:t>CAD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8956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6931" y="260648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/>
              <a:t>11</a:t>
            </a:r>
            <a:r>
              <a:rPr lang="en-US" sz="2800" dirty="0">
                <a:cs typeface="Times New Roman" pitchFamily="18" charset="0"/>
              </a:rPr>
              <a:t>0</a:t>
            </a:r>
            <a:r>
              <a:rPr lang="ru-RU" sz="2800" baseline="30000" dirty="0"/>
              <a:t>о</a:t>
            </a:r>
            <a:r>
              <a:rPr lang="en-US" sz="2800" dirty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1340768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/>
              <a:t>Докажите, что если около трапеции можно описать окружность, то эта трапеция равнобедренная.</a:t>
            </a:r>
            <a:endParaRPr lang="en-US" sz="2800" dirty="0"/>
          </a:p>
        </p:txBody>
      </p:sp>
      <p:graphicFrame>
        <p:nvGraphicFramePr>
          <p:cNvPr id="5120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865428"/>
              </p:ext>
            </p:extLst>
          </p:nvPr>
        </p:nvGraphicFramePr>
        <p:xfrm>
          <a:off x="3343275" y="2792016"/>
          <a:ext cx="2457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0" name="Точечный рисунок" r:id="rId4" imgW="2457143" imgH="2172003" progId="PBrush">
                  <p:embed/>
                </p:oleObj>
              </mc:Choice>
              <mc:Fallback>
                <p:oleObj name="Точечный рисунок" r:id="rId4" imgW="2457143" imgH="2172003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275" y="2792016"/>
                        <a:ext cx="245745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6661" y="188640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/>
              <a:t>4</a:t>
            </a:r>
            <a:r>
              <a:rPr lang="en-US" sz="2800" dirty="0">
                <a:cs typeface="Times New Roman" pitchFamily="18" charset="0"/>
              </a:rPr>
              <a:t>0</a:t>
            </a:r>
            <a:r>
              <a:rPr lang="ru-RU" sz="2800" baseline="30000" dirty="0"/>
              <a:t>о</a:t>
            </a:r>
            <a:r>
              <a:rPr lang="en-US" sz="2800" dirty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89916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	Решение. </a:t>
            </a:r>
            <a:r>
              <a:rPr lang="ru-RU" sz="2800" dirty="0"/>
              <a:t>Если около трапеции </a:t>
            </a:r>
            <a:r>
              <a:rPr lang="en-US" sz="2800" i="1" dirty="0"/>
              <a:t>ABCD </a:t>
            </a:r>
            <a:r>
              <a:rPr lang="ru-RU" sz="2800" dirty="0"/>
              <a:t>описана окружность, то сумма углов </a:t>
            </a:r>
            <a:r>
              <a:rPr lang="en-US" sz="2800" i="1" dirty="0"/>
              <a:t>A </a:t>
            </a:r>
            <a:r>
              <a:rPr lang="ru-RU" sz="2800" dirty="0"/>
              <a:t>и </a:t>
            </a:r>
            <a:r>
              <a:rPr lang="en-US" sz="2800" i="1" dirty="0"/>
              <a:t>C </a:t>
            </a:r>
            <a:r>
              <a:rPr lang="ru-RU" sz="2800" dirty="0"/>
              <a:t>равна 180</a:t>
            </a:r>
            <a:r>
              <a:rPr lang="ru-RU" sz="2800" baseline="30000" dirty="0"/>
              <a:t>о</a:t>
            </a:r>
            <a:r>
              <a:rPr lang="ru-RU" sz="2800" dirty="0"/>
              <a:t>. С другой стороны, в этой трапеции сумма углов </a:t>
            </a:r>
            <a:r>
              <a:rPr lang="en-US" sz="2800" i="1" dirty="0"/>
              <a:t>B </a:t>
            </a:r>
            <a:r>
              <a:rPr lang="ru-RU" sz="2800" dirty="0"/>
              <a:t>и </a:t>
            </a:r>
            <a:r>
              <a:rPr lang="en-US" sz="2800" i="1" dirty="0"/>
              <a:t>C </a:t>
            </a:r>
            <a:r>
              <a:rPr lang="ru-RU" sz="2800" dirty="0"/>
              <a:t>равна 180</a:t>
            </a:r>
            <a:r>
              <a:rPr lang="ru-RU" sz="2800" baseline="30000" dirty="0"/>
              <a:t>о</a:t>
            </a:r>
            <a:r>
              <a:rPr lang="ru-RU" sz="2800" dirty="0"/>
              <a:t>. Следовательно, углы </a:t>
            </a:r>
            <a:r>
              <a:rPr lang="en-US" sz="2800" i="1" dirty="0"/>
              <a:t>A </a:t>
            </a:r>
            <a:r>
              <a:rPr lang="ru-RU" sz="2800" dirty="0"/>
              <a:t>и </a:t>
            </a:r>
            <a:r>
              <a:rPr lang="en-US" sz="2800" i="1" dirty="0"/>
              <a:t>B </a:t>
            </a:r>
            <a:r>
              <a:rPr lang="ru-RU" sz="2800" dirty="0"/>
              <a:t>равны. Значит, трапеция </a:t>
            </a:r>
            <a:r>
              <a:rPr lang="en-US" sz="2800" i="1" dirty="0"/>
              <a:t>ABCD </a:t>
            </a:r>
            <a:r>
              <a:rPr lang="ru-RU" sz="2800" dirty="0"/>
              <a:t>равнобедренная.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292152"/>
              </p:ext>
            </p:extLst>
          </p:nvPr>
        </p:nvGraphicFramePr>
        <p:xfrm>
          <a:off x="3267075" y="2376264"/>
          <a:ext cx="2457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5" name="Точечный рисунок" r:id="rId4" imgW="2457143" imgH="2172003" progId="PBrush">
                  <p:embed/>
                </p:oleObj>
              </mc:Choice>
              <mc:Fallback>
                <p:oleObj name="Точечный рисунок" r:id="rId4" imgW="2457143" imgH="2172003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075" y="2376264"/>
                        <a:ext cx="245745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797152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cs typeface="Times New Roman" pitchFamily="18" charset="0"/>
              </a:rPr>
              <a:t>Около трапеции описана окружность. Периметр трапеции равен 20 см, средняя линия 5 см. Найдите боковые стороны трапеции.</a:t>
            </a:r>
            <a:endParaRPr lang="en-US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0731"/>
            <a:ext cx="2088232" cy="20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16632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dirty="0">
                <a:cs typeface="Times New Roman" pitchFamily="18" charset="0"/>
              </a:rPr>
              <a:t>5 </a:t>
            </a:r>
            <a:r>
              <a:rPr lang="en-US" sz="3200" dirty="0" err="1">
                <a:cs typeface="Times New Roman" pitchFamily="18" charset="0"/>
              </a:rPr>
              <a:t>см</a:t>
            </a:r>
            <a:r>
              <a:rPr lang="en-US" sz="3200" dirty="0">
                <a:cs typeface="Times New Roman" pitchFamily="18" charset="0"/>
              </a:rPr>
              <a:t>. </a:t>
            </a:r>
            <a:endParaRPr lang="ru-RU" sz="3200" dirty="0"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9251" y="2780928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2800" dirty="0">
                <a:cs typeface="Times New Roman" pitchFamily="18" charset="0"/>
              </a:rPr>
              <a:t>Боковая сторона равнобедренной трапеции равна ее меньшему основанию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/>
              <a:t>и равна 1</a:t>
            </a:r>
            <a:r>
              <a:rPr lang="ru-RU" sz="2800" dirty="0">
                <a:cs typeface="Times New Roman" pitchFamily="18" charset="0"/>
              </a:rPr>
              <a:t>. Угол при основании равен 60</a:t>
            </a:r>
            <a:r>
              <a:rPr lang="ru-RU" sz="2800" baseline="30000" dirty="0"/>
              <a:t>о</a:t>
            </a:r>
            <a:r>
              <a:rPr lang="ru-RU" sz="2800" dirty="0">
                <a:cs typeface="Times New Roman" pitchFamily="18" charset="0"/>
              </a:rPr>
              <a:t>. </a:t>
            </a:r>
            <a:r>
              <a:rPr lang="ru-RU" sz="2800" dirty="0"/>
              <a:t>Найдите радиус описанной окружности.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49" y="4293096"/>
            <a:ext cx="2810121" cy="242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711860"/>
            <a:ext cx="91440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17. </a:t>
            </a:r>
            <a:r>
              <a:rPr lang="ru-RU" dirty="0" smtClean="0"/>
              <a:t>В треугольнике </a:t>
            </a:r>
            <a:r>
              <a:rPr lang="en-US" i="1" dirty="0" smtClean="0"/>
              <a:t>ABC </a:t>
            </a:r>
            <a:r>
              <a:rPr lang="ru-RU" dirty="0" smtClean="0"/>
              <a:t>проведены средние линии </a:t>
            </a:r>
            <a:r>
              <a:rPr lang="en-US" i="1" dirty="0" smtClean="0"/>
              <a:t>DE</a:t>
            </a:r>
            <a:r>
              <a:rPr lang="en-US" dirty="0" smtClean="0"/>
              <a:t>, </a:t>
            </a:r>
            <a:r>
              <a:rPr lang="en-US" i="1" dirty="0" smtClean="0"/>
              <a:t>EF</a:t>
            </a:r>
            <a:r>
              <a:rPr lang="en-US" dirty="0" smtClean="0"/>
              <a:t>, </a:t>
            </a:r>
            <a:r>
              <a:rPr lang="en-US" i="1" dirty="0" smtClean="0"/>
              <a:t>DF</a:t>
            </a:r>
            <a:r>
              <a:rPr lang="en-US" dirty="0" smtClean="0"/>
              <a:t>. </a:t>
            </a:r>
            <a:r>
              <a:rPr lang="ru-RU" dirty="0" smtClean="0"/>
              <a:t>Докажите, что окружности, описанные около треугольников </a:t>
            </a:r>
            <a:r>
              <a:rPr lang="en-US" i="1" dirty="0" smtClean="0"/>
              <a:t>ADF</a:t>
            </a:r>
            <a:r>
              <a:rPr lang="en-US" dirty="0" smtClean="0"/>
              <a:t>, </a:t>
            </a:r>
            <a:r>
              <a:rPr lang="en-US" i="1" dirty="0" smtClean="0"/>
              <a:t>BDE</a:t>
            </a:r>
            <a:r>
              <a:rPr lang="en-US" dirty="0" smtClean="0"/>
              <a:t>, </a:t>
            </a:r>
            <a:r>
              <a:rPr lang="en-US" i="1" dirty="0" smtClean="0"/>
              <a:t>CEF </a:t>
            </a:r>
            <a:r>
              <a:rPr lang="ru-RU" dirty="0" smtClean="0"/>
              <a:t>пересекаются в одной точке</a:t>
            </a:r>
            <a:r>
              <a:rPr lang="en-US" dirty="0" smtClean="0"/>
              <a:t> – </a:t>
            </a:r>
            <a:r>
              <a:rPr lang="ru-RU" dirty="0" smtClean="0"/>
              <a:t>центре окружности, описанной около треугольника </a:t>
            </a:r>
            <a:r>
              <a:rPr lang="en-US" i="1" dirty="0" smtClean="0"/>
              <a:t>ABC</a:t>
            </a:r>
            <a:r>
              <a:rPr lang="en-US" dirty="0" smtClean="0"/>
              <a:t>.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8411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/>
              <a:t>1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636912"/>
            <a:ext cx="4248472" cy="40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2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0" y="6063"/>
                <a:ext cx="5868145" cy="4154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3300"/>
                    </a:solidFill>
                  </a:rPr>
                  <a:t>Решение.</a:t>
                </a:r>
                <a:r>
                  <a:rPr lang="en-US" sz="2000" dirty="0" smtClean="0">
                    <a:solidFill>
                      <a:srgbClr val="FF3300"/>
                    </a:solidFill>
                  </a:rPr>
                  <a:t> </a:t>
                </a:r>
                <a:r>
                  <a:rPr lang="ru-RU" sz="2000" dirty="0" smtClean="0"/>
                  <a:t>Рассмотрим случай остроугольного треугольника </a:t>
                </a:r>
                <a:r>
                  <a:rPr lang="en-US" sz="2000" i="1" dirty="0" smtClean="0"/>
                  <a:t>ABC</a:t>
                </a:r>
                <a:r>
                  <a:rPr lang="en-US" sz="2000" dirty="0" smtClean="0"/>
                  <a:t>.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Пусть </a:t>
                </a:r>
                <a:r>
                  <a:rPr lang="en-US" sz="2000" i="1" dirty="0" smtClean="0"/>
                  <a:t>G </a:t>
                </a:r>
                <a:r>
                  <a:rPr lang="ru-RU" sz="2000" dirty="0" smtClean="0"/>
                  <a:t>– центр описанной окружности. Тогда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𝐷𝐺𝐹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=180°−∠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 smtClean="0"/>
                  <a:t>Следовательно, точка </a:t>
                </a:r>
                <a:r>
                  <a:rPr lang="en-US" sz="2000" i="1" dirty="0" smtClean="0"/>
                  <a:t>G </a:t>
                </a:r>
                <a:r>
                  <a:rPr lang="ru-RU" sz="2000" dirty="0" smtClean="0"/>
                  <a:t>принадлежит окружности, описанной около треугольника </a:t>
                </a:r>
                <a:r>
                  <a:rPr lang="en-US" sz="2000" i="1" dirty="0" smtClean="0"/>
                  <a:t>ADF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Аналогично, </a:t>
                </a:r>
                <a:r>
                  <a:rPr lang="en-US" sz="2000" i="1" dirty="0" smtClean="0"/>
                  <a:t>G </a:t>
                </a:r>
                <a:r>
                  <a:rPr lang="ru-RU" sz="2000" dirty="0" smtClean="0"/>
                  <a:t>принадлежит окружностям, описанным около треугольников </a:t>
                </a:r>
                <a:r>
                  <a:rPr lang="en-US" sz="2000" i="1" dirty="0" smtClean="0"/>
                  <a:t>BDE </a:t>
                </a:r>
                <a:r>
                  <a:rPr lang="ru-RU" sz="2000" dirty="0" smtClean="0"/>
                  <a:t>и </a:t>
                </a:r>
                <a:r>
                  <a:rPr lang="en-US" sz="2000" i="1" dirty="0" smtClean="0"/>
                  <a:t>CEF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Следовательно, центр </a:t>
                </a:r>
                <a:r>
                  <a:rPr lang="en-US" sz="2000" i="1" dirty="0" smtClean="0"/>
                  <a:t>G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окружности, описанной около треугольника </a:t>
                </a:r>
                <a:r>
                  <a:rPr lang="en-US" sz="2000" i="1" dirty="0" smtClean="0"/>
                  <a:t>ABC</a:t>
                </a:r>
                <a:r>
                  <a:rPr lang="en-US" sz="2000" dirty="0" smtClean="0"/>
                  <a:t>,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будет точкой пересечения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точка пересечения окружностей, описанных около треугольников </a:t>
                </a:r>
                <a:r>
                  <a:rPr lang="en-US" sz="2000" i="1" dirty="0" smtClean="0"/>
                  <a:t>ADF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BDE </a:t>
                </a:r>
                <a:r>
                  <a:rPr lang="ru-RU" sz="2000" dirty="0" smtClean="0"/>
                  <a:t>и </a:t>
                </a:r>
                <a:r>
                  <a:rPr lang="en-US" sz="2000" i="1" dirty="0" smtClean="0"/>
                  <a:t>CEF</a:t>
                </a:r>
                <a:r>
                  <a:rPr lang="en-US" sz="2000" dirty="0" smtClean="0"/>
                  <a:t>. </a:t>
                </a: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i="1" dirty="0" smtClean="0">
                    <a:cs typeface="Times New Roman" pitchFamily="18" charset="0"/>
                  </a:rPr>
                  <a:t>	</a:t>
                </a:r>
                <a:r>
                  <a:rPr lang="ru-RU" sz="2000" dirty="0" smtClean="0">
                    <a:cs typeface="Times New Roman" pitchFamily="18" charset="0"/>
                  </a:rPr>
                  <a:t>Самостоятельно рассмотрите случаи прямоугольного и тупоугольного треугольников.</a:t>
                </a:r>
                <a:endParaRPr lang="ru-RU" sz="2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63"/>
                <a:ext cx="5868145" cy="4154984"/>
              </a:xfrm>
              <a:prstGeom prst="rect">
                <a:avLst/>
              </a:prstGeom>
              <a:blipFill>
                <a:blip r:embed="rId3"/>
                <a:stretch>
                  <a:fillRect l="-1038" r="-1038" b="-16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337" y="6312"/>
            <a:ext cx="3206663" cy="3206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464" y="3618385"/>
            <a:ext cx="3279536" cy="3227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65104"/>
            <a:ext cx="586814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sz="2000" dirty="0" smtClean="0"/>
              <a:t>18.Четырёхугольник </a:t>
            </a:r>
            <a:r>
              <a:rPr lang="en-US" sz="2000" i="1" dirty="0" smtClean="0"/>
              <a:t>ABCD </a:t>
            </a:r>
            <a:r>
              <a:rPr lang="ru-RU" sz="2000" dirty="0" smtClean="0"/>
              <a:t>вписан в окружность. </a:t>
            </a:r>
            <a:r>
              <a:rPr lang="en-US" sz="2000" i="1" dirty="0" smtClean="0"/>
              <a:t>E</a:t>
            </a:r>
            <a:r>
              <a:rPr lang="en-US" sz="2000" dirty="0" smtClean="0"/>
              <a:t>, </a:t>
            </a:r>
            <a:r>
              <a:rPr lang="en-US" sz="2000" i="1" dirty="0" smtClean="0"/>
              <a:t>F</a:t>
            </a:r>
            <a:r>
              <a:rPr lang="en-US" sz="2000" dirty="0" smtClean="0"/>
              <a:t>, </a:t>
            </a:r>
            <a:r>
              <a:rPr lang="en-US" sz="2000" i="1" dirty="0" smtClean="0"/>
              <a:t>G</a:t>
            </a:r>
            <a:r>
              <a:rPr lang="en-US" sz="2000" dirty="0" smtClean="0"/>
              <a:t>, </a:t>
            </a:r>
            <a:r>
              <a:rPr lang="en-US" sz="2000" i="1" dirty="0" smtClean="0"/>
              <a:t>H</a:t>
            </a:r>
            <a:r>
              <a:rPr lang="en-US" sz="2000" dirty="0" smtClean="0"/>
              <a:t> </a:t>
            </a:r>
            <a:r>
              <a:rPr lang="ru-RU" sz="2000" dirty="0" smtClean="0"/>
              <a:t>– середины его сторон. Докажите, что окружности, описанные около треугольников </a:t>
            </a:r>
            <a:r>
              <a:rPr lang="en-US" sz="2000" i="1" dirty="0" smtClean="0"/>
              <a:t>AEH</a:t>
            </a:r>
            <a:r>
              <a:rPr lang="en-US" sz="2000" dirty="0" smtClean="0"/>
              <a:t>, </a:t>
            </a:r>
            <a:r>
              <a:rPr lang="en-US" sz="2000" i="1" dirty="0" smtClean="0"/>
              <a:t>BEF</a:t>
            </a:r>
            <a:r>
              <a:rPr lang="en-US" sz="2000" dirty="0" smtClean="0"/>
              <a:t>, </a:t>
            </a:r>
            <a:r>
              <a:rPr lang="en-US" sz="2000" i="1" dirty="0" smtClean="0"/>
              <a:t>CFG</a:t>
            </a:r>
            <a:r>
              <a:rPr lang="en-US" sz="2000" dirty="0" smtClean="0"/>
              <a:t>, </a:t>
            </a:r>
            <a:r>
              <a:rPr lang="en-US" sz="2000" i="1" dirty="0" smtClean="0"/>
              <a:t>DGH</a:t>
            </a:r>
            <a:r>
              <a:rPr lang="ru-RU" sz="2000" dirty="0" smtClean="0"/>
              <a:t>,</a:t>
            </a:r>
            <a:r>
              <a:rPr lang="en-US" sz="2000" i="1" dirty="0" smtClean="0"/>
              <a:t> </a:t>
            </a:r>
            <a:r>
              <a:rPr lang="ru-RU" sz="2000" dirty="0" smtClean="0"/>
              <a:t>пересекаются в одной точке – центре окружности, описанной около четырёхугольника </a:t>
            </a:r>
            <a:r>
              <a:rPr lang="en-US" sz="2000" i="1" dirty="0" smtClean="0"/>
              <a:t>ABCD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876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4581128"/>
            <a:ext cx="586814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18. </a:t>
            </a:r>
            <a:r>
              <a:rPr lang="ru-RU" dirty="0"/>
              <a:t>Из точки </a:t>
            </a:r>
            <a:r>
              <a:rPr lang="ru-RU" i="1" dirty="0"/>
              <a:t>P</a:t>
            </a:r>
            <a:r>
              <a:rPr lang="ru-RU" dirty="0"/>
              <a:t>, расположенной внутри острого угла с </a:t>
            </a:r>
            <a:r>
              <a:rPr lang="ru-RU" dirty="0" smtClean="0"/>
              <a:t>вершиной </a:t>
            </a:r>
            <a:r>
              <a:rPr lang="ru-RU" i="1" dirty="0"/>
              <a:t>A</a:t>
            </a:r>
            <a:r>
              <a:rPr lang="ru-RU" dirty="0"/>
              <a:t>, опущены перпендикуляры </a:t>
            </a:r>
            <a:r>
              <a:rPr lang="ru-RU" i="1" dirty="0"/>
              <a:t>PB </a:t>
            </a:r>
            <a:r>
              <a:rPr lang="ru-RU" dirty="0"/>
              <a:t>и </a:t>
            </a:r>
            <a:r>
              <a:rPr lang="ru-RU" i="1" dirty="0"/>
              <a:t>PC </a:t>
            </a:r>
            <a:r>
              <a:rPr lang="ru-RU" dirty="0"/>
              <a:t>на стороны угла. </a:t>
            </a:r>
            <a:r>
              <a:rPr lang="ru-RU" dirty="0" smtClean="0"/>
              <a:t>Известно,</a:t>
            </a:r>
            <a:r>
              <a:rPr lang="en-US" dirty="0" smtClean="0"/>
              <a:t> </a:t>
            </a:r>
            <a:r>
              <a:rPr lang="ru-RU" dirty="0" smtClean="0"/>
              <a:t>что </a:t>
            </a:r>
            <a:r>
              <a:rPr lang="ru-RU" dirty="0"/>
              <a:t>∠</a:t>
            </a:r>
            <a:r>
              <a:rPr lang="ru-RU" i="1" dirty="0"/>
              <a:t>CBP </a:t>
            </a:r>
            <a:r>
              <a:rPr lang="ru-RU" dirty="0"/>
              <a:t>=25◦. Найдите угол </a:t>
            </a:r>
            <a:r>
              <a:rPr lang="ru-RU" i="1" dirty="0"/>
              <a:t>CAP</a:t>
            </a:r>
            <a:r>
              <a:rPr lang="ru-RU" dirty="0"/>
              <a:t>.</a:t>
            </a:r>
            <a:endParaRPr lang="en-US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0" y="6063"/>
                <a:ext cx="5868145" cy="4462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3300"/>
                    </a:solidFill>
                  </a:rPr>
                  <a:t>Решение.</a:t>
                </a:r>
                <a:r>
                  <a:rPr lang="en-US" sz="2000" dirty="0" smtClean="0">
                    <a:solidFill>
                      <a:srgbClr val="FF3300"/>
                    </a:solidFill>
                  </a:rPr>
                  <a:t> </a:t>
                </a:r>
                <a:r>
                  <a:rPr lang="ru-RU" sz="2000" dirty="0" smtClean="0"/>
                  <a:t>Пусть </a:t>
                </a:r>
                <a:r>
                  <a:rPr lang="en-US" sz="2000" i="1" dirty="0"/>
                  <a:t>P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– центр окружности, описанной около четырёхугольника </a:t>
                </a:r>
                <a:r>
                  <a:rPr lang="en-US" sz="2000" i="1" dirty="0" smtClean="0"/>
                  <a:t>ABCD</a:t>
                </a:r>
                <a:r>
                  <a:rPr lang="ru-RU" sz="2000" dirty="0" smtClean="0"/>
                  <a:t>. Рассмотрим случай, когда </a:t>
                </a:r>
                <a:r>
                  <a:rPr lang="en-US" sz="2000" i="1" dirty="0" smtClean="0"/>
                  <a:t>P </a:t>
                </a:r>
                <a:r>
                  <a:rPr lang="ru-RU" sz="2000" dirty="0" smtClean="0"/>
                  <a:t>лежит внутри этого четырёхугольника. Тогда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𝐸𝑃𝐻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=180°−∠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 smtClean="0"/>
                  <a:t>Следовательно, точка </a:t>
                </a:r>
                <a:r>
                  <a:rPr lang="en-US" sz="2000" i="1" dirty="0"/>
                  <a:t>P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принадлежит окружности, описанной около треугольника </a:t>
                </a:r>
                <a:r>
                  <a:rPr lang="en-US" sz="2000" i="1" dirty="0" smtClean="0"/>
                  <a:t>AEH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Аналогично, </a:t>
                </a:r>
                <a:r>
                  <a:rPr lang="en-US" sz="2000" i="1" dirty="0"/>
                  <a:t>P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принадлежит окружностям, описанным около треугольников </a:t>
                </a:r>
                <a:r>
                  <a:rPr lang="en-US" sz="2000" i="1" dirty="0" smtClean="0"/>
                  <a:t>BEF</a:t>
                </a:r>
                <a:r>
                  <a:rPr lang="en-US" sz="2000" dirty="0" smtClean="0"/>
                  <a:t>,</a:t>
                </a:r>
                <a:r>
                  <a:rPr lang="ru-RU" sz="2000" dirty="0" smtClean="0"/>
                  <a:t> </a:t>
                </a:r>
                <a:r>
                  <a:rPr lang="en-US" sz="2000" i="1" dirty="0" smtClean="0"/>
                  <a:t>CFG </a:t>
                </a:r>
                <a:r>
                  <a:rPr lang="ru-RU" sz="2000" dirty="0" smtClean="0"/>
                  <a:t>и </a:t>
                </a:r>
                <a:r>
                  <a:rPr lang="en-US" sz="2000" i="1" dirty="0" smtClean="0"/>
                  <a:t>DGH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Следовательно, центр </a:t>
                </a:r>
                <a:r>
                  <a:rPr lang="en-US" sz="2000" i="1" dirty="0"/>
                  <a:t>P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окружности, описанной около четырёхугольника </a:t>
                </a:r>
                <a:r>
                  <a:rPr lang="en-US" sz="2000" i="1" dirty="0" smtClean="0"/>
                  <a:t>ABCD</a:t>
                </a:r>
                <a:r>
                  <a:rPr lang="en-US" sz="2000" dirty="0" smtClean="0"/>
                  <a:t>,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будет точкой пересечения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окружностей, описанных около треугольников </a:t>
                </a:r>
                <a:r>
                  <a:rPr lang="en-US" sz="2000" i="1" dirty="0" smtClean="0"/>
                  <a:t>AEH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BEF</a:t>
                </a:r>
                <a:r>
                  <a:rPr lang="en-US" sz="2000" dirty="0"/>
                  <a:t>,</a:t>
                </a:r>
                <a:r>
                  <a:rPr lang="ru-RU" sz="2000" dirty="0" smtClean="0"/>
                  <a:t> </a:t>
                </a:r>
                <a:r>
                  <a:rPr lang="en-US" sz="2000" i="1" dirty="0" smtClean="0"/>
                  <a:t>CFG </a:t>
                </a:r>
                <a:r>
                  <a:rPr lang="ru-RU" sz="2000" dirty="0" smtClean="0"/>
                  <a:t>и </a:t>
                </a:r>
                <a:r>
                  <a:rPr lang="en-US" sz="2000" i="1" dirty="0" smtClean="0"/>
                  <a:t>DGH</a:t>
                </a:r>
                <a:r>
                  <a:rPr lang="en-US" sz="2000" dirty="0" smtClean="0"/>
                  <a:t>. </a:t>
                </a:r>
                <a:endParaRPr lang="ru-RU" sz="2000" dirty="0" smtClean="0"/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sz="2000" dirty="0" smtClean="0">
                    <a:cs typeface="Times New Roman" pitchFamily="18" charset="0"/>
                  </a:rPr>
                  <a:t>Самостоятельно рассмотрите случай, когда точка </a:t>
                </a:r>
                <a:r>
                  <a:rPr lang="en-US" sz="2000" i="1" dirty="0" smtClean="0">
                    <a:cs typeface="Times New Roman" pitchFamily="18" charset="0"/>
                  </a:rPr>
                  <a:t>P </a:t>
                </a:r>
                <a:r>
                  <a:rPr lang="ru-RU" sz="2000" dirty="0" smtClean="0">
                    <a:cs typeface="Times New Roman" pitchFamily="18" charset="0"/>
                  </a:rPr>
                  <a:t>лежит вне данного четырёхугольника.</a:t>
                </a:r>
                <a:endParaRPr lang="ru-RU" sz="2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63"/>
                <a:ext cx="5868145" cy="4462760"/>
              </a:xfrm>
              <a:prstGeom prst="rect">
                <a:avLst/>
              </a:prstGeom>
              <a:blipFill>
                <a:blip r:embed="rId4"/>
                <a:stretch>
                  <a:fillRect l="-1038" r="-1038" b="-15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530" y="24919"/>
            <a:ext cx="3279536" cy="32272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825" y="3568928"/>
            <a:ext cx="3009233" cy="303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30162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Решение.</a:t>
            </a:r>
            <a:r>
              <a:rPr lang="ru-RU" dirty="0" smtClean="0">
                <a:cs typeface="Times New Roman" pitchFamily="18" charset="0"/>
              </a:rPr>
              <a:t> Опишем окружность около треугольника </a:t>
            </a:r>
            <a:r>
              <a:rPr lang="en-US" i="1" dirty="0" smtClean="0">
                <a:cs typeface="Times New Roman" pitchFamily="18" charset="0"/>
              </a:rPr>
              <a:t>ABC</a:t>
            </a:r>
            <a:r>
              <a:rPr lang="en-US" dirty="0" smtClean="0">
                <a:cs typeface="Times New Roman" pitchFamily="18" charset="0"/>
              </a:rPr>
              <a:t>. </a:t>
            </a:r>
            <a:r>
              <a:rPr lang="ru-RU" dirty="0" smtClean="0">
                <a:cs typeface="Times New Roman" pitchFamily="18" charset="0"/>
              </a:rPr>
              <a:t>Точка </a:t>
            </a:r>
            <a:r>
              <a:rPr lang="en-US" i="1" dirty="0" smtClean="0">
                <a:cs typeface="Times New Roman" pitchFamily="18" charset="0"/>
              </a:rPr>
              <a:t>P </a:t>
            </a:r>
            <a:r>
              <a:rPr lang="ru-RU" dirty="0" smtClean="0">
                <a:cs typeface="Times New Roman" pitchFamily="18" charset="0"/>
              </a:rPr>
              <a:t>принадлежит этой окружности. Следовательно, 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угол </a:t>
            </a:r>
            <a:r>
              <a:rPr lang="en-US" i="1" dirty="0" smtClean="0">
                <a:cs typeface="Times New Roman" pitchFamily="18" charset="0"/>
              </a:rPr>
              <a:t>CAP </a:t>
            </a:r>
            <a:r>
              <a:rPr lang="ru-RU" dirty="0" smtClean="0">
                <a:cs typeface="Times New Roman" pitchFamily="18" charset="0"/>
              </a:rPr>
              <a:t>равен углу </a:t>
            </a:r>
            <a:r>
              <a:rPr lang="en-US" i="1" dirty="0" smtClean="0">
                <a:cs typeface="Times New Roman" pitchFamily="18" charset="0"/>
              </a:rPr>
              <a:t>CBP </a:t>
            </a:r>
            <a:r>
              <a:rPr lang="ru-RU" dirty="0" smtClean="0">
                <a:cs typeface="Times New Roman" pitchFamily="18" charset="0"/>
              </a:rPr>
              <a:t>и равен 25</a:t>
            </a:r>
            <a:r>
              <a:rPr lang="ru-RU" baseline="30000" dirty="0" smtClean="0">
                <a:cs typeface="Times New Roman" pitchFamily="18" charset="0"/>
              </a:rPr>
              <a:t>о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50433"/>
            <a:ext cx="2594741" cy="27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29309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cs typeface="Times New Roman" pitchFamily="18" charset="0"/>
              </a:rPr>
              <a:t>	19. </a:t>
            </a:r>
            <a:r>
              <a:rPr lang="ru-RU" dirty="0" smtClean="0"/>
              <a:t>В </a:t>
            </a:r>
            <a:r>
              <a:rPr lang="ru-RU" dirty="0"/>
              <a:t>выпуклом четырёхугольнике </a:t>
            </a:r>
            <a:r>
              <a:rPr lang="ru-RU" i="1" dirty="0"/>
              <a:t>ABCD </a:t>
            </a:r>
            <a:r>
              <a:rPr lang="ru-RU" dirty="0"/>
              <a:t>известно, что ∠</a:t>
            </a:r>
            <a:r>
              <a:rPr lang="ru-RU" i="1" dirty="0"/>
              <a:t>BCD </a:t>
            </a:r>
            <a:r>
              <a:rPr lang="ru-RU" dirty="0" smtClean="0"/>
              <a:t>= </a:t>
            </a:r>
            <a:r>
              <a:rPr lang="en-US" dirty="0" smtClean="0"/>
              <a:t>8</a:t>
            </a:r>
            <a:r>
              <a:rPr lang="ru-RU" dirty="0"/>
              <a:t>5</a:t>
            </a:r>
            <a:r>
              <a:rPr lang="ru-RU" baseline="30000" dirty="0"/>
              <a:t>о</a:t>
            </a:r>
            <a:r>
              <a:rPr lang="en-US" dirty="0"/>
              <a:t>, ∠</a:t>
            </a:r>
            <a:r>
              <a:rPr lang="en-US" i="1" dirty="0"/>
              <a:t>ACD</a:t>
            </a:r>
            <a:r>
              <a:rPr lang="en-US" dirty="0"/>
              <a:t>=</a:t>
            </a:r>
            <a:r>
              <a:rPr lang="ru-RU" dirty="0"/>
              <a:t>35</a:t>
            </a:r>
            <a:r>
              <a:rPr lang="ru-RU" baseline="30000" dirty="0"/>
              <a:t>о</a:t>
            </a:r>
            <a:r>
              <a:rPr lang="en-US" dirty="0"/>
              <a:t> </a:t>
            </a:r>
            <a:r>
              <a:rPr lang="ru-RU" dirty="0"/>
              <a:t>и ∠</a:t>
            </a:r>
            <a:r>
              <a:rPr lang="en-US" i="1" dirty="0"/>
              <a:t>ADB</a:t>
            </a:r>
            <a:r>
              <a:rPr lang="en-US" dirty="0"/>
              <a:t>=50</a:t>
            </a:r>
            <a:r>
              <a:rPr lang="ru-RU" baseline="30000" dirty="0"/>
              <a:t>о</a:t>
            </a:r>
            <a:r>
              <a:rPr lang="en-US" dirty="0"/>
              <a:t>. </a:t>
            </a:r>
            <a:r>
              <a:rPr lang="ru-RU" dirty="0"/>
              <a:t>Найдите угол </a:t>
            </a:r>
            <a:r>
              <a:rPr lang="en-US" i="1" dirty="0"/>
              <a:t>ABD</a:t>
            </a:r>
            <a:r>
              <a:rPr lang="en-US" dirty="0"/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570861"/>
            <a:ext cx="3456384" cy="244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1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8232"/>
            <a:ext cx="3024336" cy="280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30162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Решение.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en-US" dirty="0"/>
              <a:t>∠</a:t>
            </a:r>
            <a:r>
              <a:rPr lang="en-US" i="1" dirty="0" smtClean="0"/>
              <a:t>ACB </a:t>
            </a:r>
            <a:r>
              <a:rPr lang="en-US" dirty="0"/>
              <a:t>= </a:t>
            </a:r>
            <a:r>
              <a:rPr lang="en-US" dirty="0" smtClean="0"/>
              <a:t>50</a:t>
            </a:r>
            <a:r>
              <a:rPr lang="ru-RU" baseline="30000" dirty="0" smtClean="0"/>
              <a:t>о</a:t>
            </a:r>
            <a:r>
              <a:rPr lang="en-US" dirty="0"/>
              <a:t>.</a:t>
            </a:r>
            <a:r>
              <a:rPr lang="ru-RU" baseline="30000" dirty="0" smtClean="0"/>
              <a:t> </a:t>
            </a:r>
            <a:r>
              <a:rPr lang="ru-RU" dirty="0" smtClean="0">
                <a:cs typeface="Times New Roman" pitchFamily="18" charset="0"/>
              </a:rPr>
              <a:t>Опишем </a:t>
            </a:r>
            <a:r>
              <a:rPr lang="ru-RU" dirty="0" smtClean="0">
                <a:cs typeface="Times New Roman" pitchFamily="18" charset="0"/>
              </a:rPr>
              <a:t>окружность около треугольника </a:t>
            </a:r>
            <a:r>
              <a:rPr lang="en-US" i="1" dirty="0" smtClean="0">
                <a:cs typeface="Times New Roman" pitchFamily="18" charset="0"/>
              </a:rPr>
              <a:t>ABC</a:t>
            </a:r>
            <a:r>
              <a:rPr lang="en-US" dirty="0" smtClean="0">
                <a:cs typeface="Times New Roman" pitchFamily="18" charset="0"/>
              </a:rPr>
              <a:t>. </a:t>
            </a:r>
            <a:r>
              <a:rPr lang="ru-RU" dirty="0" smtClean="0">
                <a:cs typeface="Times New Roman" pitchFamily="18" charset="0"/>
              </a:rPr>
              <a:t>Точка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i="1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принадлежит этой окружности. Следовательно, 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угол </a:t>
            </a:r>
            <a:r>
              <a:rPr lang="en-US" i="1" dirty="0" smtClean="0">
                <a:cs typeface="Times New Roman" pitchFamily="18" charset="0"/>
              </a:rPr>
              <a:t>ABD </a:t>
            </a:r>
            <a:r>
              <a:rPr lang="ru-RU" dirty="0" smtClean="0">
                <a:cs typeface="Times New Roman" pitchFamily="18" charset="0"/>
              </a:rPr>
              <a:t>равен углу </a:t>
            </a:r>
            <a:r>
              <a:rPr lang="en-US" i="1" dirty="0" smtClean="0">
                <a:cs typeface="Times New Roman" pitchFamily="18" charset="0"/>
              </a:rPr>
              <a:t>ACD </a:t>
            </a:r>
            <a:r>
              <a:rPr lang="ru-RU" dirty="0" smtClean="0">
                <a:cs typeface="Times New Roman" pitchFamily="18" charset="0"/>
              </a:rPr>
              <a:t>и равен </a:t>
            </a:r>
            <a:r>
              <a:rPr lang="en-US" dirty="0" smtClean="0">
                <a:cs typeface="Times New Roman" pitchFamily="18" charset="0"/>
              </a:rPr>
              <a:t>3</a:t>
            </a:r>
            <a:r>
              <a:rPr lang="ru-RU" dirty="0" smtClean="0">
                <a:cs typeface="Times New Roman" pitchFamily="18" charset="0"/>
              </a:rPr>
              <a:t>5</a:t>
            </a:r>
            <a:r>
              <a:rPr lang="ru-RU" baseline="30000" dirty="0" smtClean="0">
                <a:cs typeface="Times New Roman" pitchFamily="18" charset="0"/>
              </a:rPr>
              <a:t>о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12367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cs typeface="Times New Roman" pitchFamily="18" charset="0"/>
              </a:rPr>
              <a:t>	20. </a:t>
            </a:r>
            <a:r>
              <a:rPr lang="ru-RU" dirty="0" smtClean="0"/>
              <a:t>В </a:t>
            </a:r>
            <a:r>
              <a:rPr lang="ru-RU" dirty="0"/>
              <a:t>выпуклом четырёхугольнике </a:t>
            </a:r>
            <a:r>
              <a:rPr lang="ru-RU" i="1" dirty="0"/>
              <a:t>ABCD </a:t>
            </a:r>
            <a:r>
              <a:rPr lang="ru-RU" dirty="0"/>
              <a:t>известно, что </a:t>
            </a:r>
            <a:r>
              <a:rPr lang="ru-RU" dirty="0" smtClean="0"/>
              <a:t>∠</a:t>
            </a:r>
            <a:r>
              <a:rPr lang="en-US" i="1" dirty="0" smtClean="0"/>
              <a:t>C</a:t>
            </a:r>
            <a:r>
              <a:rPr lang="ru-RU" i="1" dirty="0" smtClean="0"/>
              <a:t> </a:t>
            </a:r>
            <a:r>
              <a:rPr lang="ru-RU" dirty="0" smtClean="0"/>
              <a:t>=</a:t>
            </a:r>
            <a:r>
              <a:rPr lang="en-US" dirty="0" smtClean="0"/>
              <a:t> 116</a:t>
            </a:r>
            <a:r>
              <a:rPr lang="ru-RU" baseline="30000" dirty="0"/>
              <a:t>о</a:t>
            </a:r>
            <a:r>
              <a:rPr lang="en-US" dirty="0" smtClean="0"/>
              <a:t>, </a:t>
            </a:r>
            <a:r>
              <a:rPr lang="en-US" dirty="0"/>
              <a:t>∠</a:t>
            </a:r>
            <a:r>
              <a:rPr lang="en-US" i="1" dirty="0" smtClean="0"/>
              <a:t>A </a:t>
            </a:r>
            <a:r>
              <a:rPr lang="en-US" dirty="0"/>
              <a:t>= </a:t>
            </a:r>
            <a:r>
              <a:rPr lang="en-US" dirty="0" smtClean="0"/>
              <a:t>64</a:t>
            </a:r>
            <a:r>
              <a:rPr lang="ru-RU" baseline="30000" dirty="0" smtClean="0"/>
              <a:t>о</a:t>
            </a:r>
            <a:r>
              <a:rPr lang="en-US" dirty="0" smtClean="0"/>
              <a:t>, ∠</a:t>
            </a:r>
            <a:r>
              <a:rPr lang="en-US" i="1" dirty="0" smtClean="0"/>
              <a:t>BDC </a:t>
            </a:r>
            <a:r>
              <a:rPr lang="en-US" dirty="0"/>
              <a:t>= </a:t>
            </a:r>
            <a:r>
              <a:rPr lang="en-US" dirty="0" smtClean="0"/>
              <a:t>37</a:t>
            </a:r>
            <a:r>
              <a:rPr lang="ru-RU" baseline="30000" dirty="0" smtClean="0"/>
              <a:t>о</a:t>
            </a:r>
            <a:r>
              <a:rPr lang="en-US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∠</a:t>
            </a:r>
            <a:r>
              <a:rPr lang="en-US" i="1" dirty="0" smtClean="0"/>
              <a:t>ADB </a:t>
            </a:r>
            <a:r>
              <a:rPr lang="en-US" dirty="0"/>
              <a:t>= </a:t>
            </a:r>
            <a:r>
              <a:rPr lang="en-US" dirty="0" smtClean="0"/>
              <a:t>59</a:t>
            </a:r>
            <a:r>
              <a:rPr lang="ru-RU" baseline="30000" dirty="0" smtClean="0"/>
              <a:t>о</a:t>
            </a:r>
            <a:r>
              <a:rPr lang="en-US" dirty="0" smtClean="0"/>
              <a:t>. </a:t>
            </a:r>
            <a:r>
              <a:rPr lang="ru-RU" dirty="0"/>
              <a:t>Найдите угол </a:t>
            </a:r>
            <a:r>
              <a:rPr lang="ru-RU" dirty="0" smtClean="0"/>
              <a:t>между диагоналями этого четырёхугольника,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41974"/>
            <a:ext cx="2597558" cy="28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3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30162"/>
                <a:ext cx="9144000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3200" dirty="0" smtClean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 smtClean="0">
                    <a:cs typeface="Times New Roman" pitchFamily="18" charset="0"/>
                  </a:rPr>
                  <a:t> Опишем окружность около треугольника </a:t>
                </a:r>
                <a:r>
                  <a:rPr lang="en-US" i="1" dirty="0" smtClean="0">
                    <a:cs typeface="Times New Roman" pitchFamily="18" charset="0"/>
                  </a:rPr>
                  <a:t>ABD</a:t>
                </a:r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Точка </a:t>
                </a:r>
                <a:r>
                  <a:rPr lang="en-US" i="1" dirty="0" smtClean="0">
                    <a:cs typeface="Times New Roman" pitchFamily="18" charset="0"/>
                  </a:rPr>
                  <a:t>C </a:t>
                </a:r>
                <a:r>
                  <a:rPr lang="ru-RU" dirty="0" smtClean="0">
                    <a:cs typeface="Times New Roman" pitchFamily="18" charset="0"/>
                  </a:rPr>
                  <a:t>принадлежит этой окружности.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𝐶𝐵𝐷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=28°.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Угол </a:t>
                </a:r>
                <a:r>
                  <a:rPr lang="en-US" i="1" dirty="0" smtClean="0">
                    <a:cs typeface="Times New Roman" pitchFamily="18" charset="0"/>
                  </a:rPr>
                  <a:t>CED </a:t>
                </a:r>
                <a:r>
                  <a:rPr lang="ru-RU" dirty="0" smtClean="0">
                    <a:cs typeface="Times New Roman" pitchFamily="18" charset="0"/>
                  </a:rPr>
                  <a:t>равен сумме углов </a:t>
                </a:r>
                <a:r>
                  <a:rPr lang="en-US" i="1" dirty="0" smtClean="0">
                    <a:cs typeface="Times New Roman" pitchFamily="18" charset="0"/>
                  </a:rPr>
                  <a:t>CBD </a:t>
                </a:r>
                <a:r>
                  <a:rPr lang="ru-RU" dirty="0" smtClean="0">
                    <a:cs typeface="Times New Roman" pitchFamily="18" charset="0"/>
                  </a:rPr>
                  <a:t>и </a:t>
                </a:r>
                <a:r>
                  <a:rPr lang="en-US" i="1" dirty="0" smtClean="0">
                    <a:cs typeface="Times New Roman" pitchFamily="18" charset="0"/>
                  </a:rPr>
                  <a:t>ADB</a:t>
                </a:r>
                <a:r>
                  <a:rPr lang="ru-RU" dirty="0" smtClean="0">
                    <a:cs typeface="Times New Roman" pitchFamily="18" charset="0"/>
                  </a:rPr>
                  <a:t>, т</a:t>
                </a:r>
                <a:r>
                  <a:rPr lang="ru-RU" dirty="0" smtClean="0">
                    <a:cs typeface="Times New Roman" pitchFamily="18" charset="0"/>
                  </a:rPr>
                  <a:t>.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е</a:t>
                </a:r>
                <a:r>
                  <a:rPr lang="ru-RU" dirty="0" smtClean="0">
                    <a:cs typeface="Times New Roman" pitchFamily="18" charset="0"/>
                  </a:rPr>
                  <a:t>. равен 87</a:t>
                </a:r>
                <a:r>
                  <a:rPr lang="ru-RU" baseline="30000" dirty="0" smtClean="0">
                    <a:cs typeface="Times New Roman" pitchFamily="18" charset="0"/>
                  </a:rPr>
                  <a:t>о</a:t>
                </a:r>
                <a:r>
                  <a:rPr lang="ru-RU" dirty="0" smtClean="0">
                    <a:cs typeface="Times New Roman" pitchFamily="18" charset="0"/>
                  </a:rPr>
                  <a:t>.</a:t>
                </a:r>
                <a:endParaRPr lang="en-US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0162"/>
                <a:ext cx="9144000" cy="1323439"/>
              </a:xfrm>
              <a:prstGeom prst="rect">
                <a:avLst/>
              </a:prstGeom>
              <a:blipFill>
                <a:blip r:embed="rId3"/>
                <a:stretch>
                  <a:fillRect l="-1000" r="-1000" b="-96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2620527" cy="286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5023" y="4653136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/>
              <a:t>	</a:t>
            </a:r>
            <a:r>
              <a:rPr lang="ru-RU" sz="2800" dirty="0" smtClean="0"/>
              <a:t>21. В четырехугольнике </a:t>
            </a:r>
            <a:r>
              <a:rPr lang="en-US" sz="2800" i="1" dirty="0" smtClean="0"/>
              <a:t>ABCD</a:t>
            </a:r>
            <a:r>
              <a:rPr lang="ru-RU" sz="2800" dirty="0" smtClean="0"/>
              <a:t>, вписанном в окружность, </a:t>
            </a:r>
            <a:r>
              <a:rPr lang="en-US" sz="2800" i="1" dirty="0" smtClean="0"/>
              <a:t>AB = </a:t>
            </a:r>
            <a:r>
              <a:rPr lang="en-US" sz="2800" dirty="0" smtClean="0"/>
              <a:t>5, </a:t>
            </a:r>
            <a:r>
              <a:rPr lang="en-US" sz="2800" i="1" dirty="0" smtClean="0"/>
              <a:t>BC = </a:t>
            </a:r>
            <a:r>
              <a:rPr lang="en-US" sz="2800" dirty="0" smtClean="0"/>
              <a:t>3, </a:t>
            </a:r>
            <a:r>
              <a:rPr lang="en-US" sz="2800" i="1" dirty="0" smtClean="0"/>
              <a:t>CD = </a:t>
            </a:r>
            <a:r>
              <a:rPr lang="en-US" sz="2800" dirty="0" smtClean="0"/>
              <a:t>3, </a:t>
            </a:r>
            <a:r>
              <a:rPr lang="en-US" sz="2800" i="1" dirty="0" smtClean="0"/>
              <a:t>AD = </a:t>
            </a:r>
            <a:r>
              <a:rPr lang="en-US" sz="2800" dirty="0" smtClean="0"/>
              <a:t>4. </a:t>
            </a:r>
            <a:r>
              <a:rPr lang="ru-RU" sz="2800" dirty="0" smtClean="0"/>
              <a:t>Найдите диагональ </a:t>
            </a:r>
            <a:r>
              <a:rPr lang="en-US" sz="2800" i="1" dirty="0" smtClean="0"/>
              <a:t>AC</a:t>
            </a:r>
            <a:r>
              <a:rPr lang="en-US" sz="2800" dirty="0" smtClean="0"/>
              <a:t>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6830"/>
            <a:ext cx="2722885" cy="269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30162"/>
                <a:ext cx="9144000" cy="2466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32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 smtClean="0">
                    <a:cs typeface="Times New Roman" pitchFamily="18" charset="0"/>
                  </a:rPr>
                  <a:t> По теореме косинусов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−2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∙4∙3∙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</m:t>
                        </m:r>
                      </m:e>
                    </m:func>
                  </m:oMath>
                </a14:m>
                <a:r>
                  <a:rPr lang="en-US" dirty="0" smtClean="0">
                    <a:cs typeface="Times New Roman" pitchFamily="18" charset="0"/>
                  </a:rPr>
                  <a:t>,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−2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5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∙3∙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</a:p>
              <a:p>
                <a:pPr algn="just"/>
                <a:r>
                  <a:rPr lang="en-US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cs typeface="Times New Roman" pitchFamily="18" charset="0"/>
                  </a:rPr>
                  <a:t>Умножим первое равенство на 5, второе – на 4, сложим их, и учтем, что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</m:t>
                        </m:r>
                      </m:e>
                    </m:func>
                    <m:r>
                      <a:rPr lang="ru-RU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</m:t>
                        </m:r>
                      </m:e>
                    </m:func>
                  </m:oMath>
                </a14:m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Получим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ru-RU" b="0" i="1" smtClean="0">
                        <a:latin typeface="Cambria Math"/>
                        <a:cs typeface="Times New Roman" pitchFamily="18" charset="0"/>
                      </a:rPr>
                      <m:t>=261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. Следовательно, </a:t>
                </a:r>
                <a:r>
                  <a:rPr lang="en-US" i="1" dirty="0" smtClean="0">
                    <a:cs typeface="Times New Roman" pitchFamily="18" charset="0"/>
                  </a:rPr>
                  <a:t>AC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29</m:t>
                        </m:r>
                      </m:e>
                    </m:rad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 smtClean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0162"/>
                <a:ext cx="9144000" cy="2466253"/>
              </a:xfrm>
              <a:prstGeom prst="rect">
                <a:avLst/>
              </a:prstGeom>
              <a:blipFill rotWithShape="1">
                <a:blip r:embed="rId3"/>
                <a:stretch>
                  <a:fillRect l="-1000" r="-1000" b="-46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" y="5373216"/>
            <a:ext cx="8991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3200" dirty="0" smtClean="0"/>
              <a:t>22*. </a:t>
            </a:r>
            <a:r>
              <a:rPr lang="ru-RU" sz="2800" dirty="0" smtClean="0">
                <a:cs typeface="Times New Roman" pitchFamily="18" charset="0"/>
              </a:rPr>
              <a:t>Можно </a:t>
            </a:r>
            <a:r>
              <a:rPr lang="ru-RU" sz="2800" dirty="0">
                <a:cs typeface="Times New Roman" pitchFamily="18" charset="0"/>
              </a:rPr>
              <a:t>ли описать окружность около пятиугольника с углами 80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90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100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140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?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41465"/>
            <a:ext cx="2592288" cy="247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41465"/>
            <a:ext cx="2722885" cy="269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9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0" y="27377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</a:t>
            </a:r>
            <a:r>
              <a:rPr lang="ru-RU" sz="2800" dirty="0"/>
              <a:t>. У</a:t>
            </a:r>
            <a:r>
              <a:rPr lang="ru-RU" sz="2800" dirty="0">
                <a:cs typeface="Times New Roman" pitchFamily="18" charset="0"/>
              </a:rPr>
              <a:t>становим соотношение между углами вписанного пятиугольника</a:t>
            </a:r>
            <a:r>
              <a:rPr lang="ru-RU" sz="2800" dirty="0"/>
              <a:t> </a:t>
            </a:r>
            <a:r>
              <a:rPr lang="en-US" sz="2800" i="1" dirty="0"/>
              <a:t>ABCDE</a:t>
            </a:r>
            <a:r>
              <a:rPr lang="ru-RU" sz="2800" dirty="0">
                <a:cs typeface="Times New Roman" pitchFamily="18" charset="0"/>
              </a:rPr>
              <a:t>. Заметим, что углы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dirty="0">
                <a:cs typeface="Times New Roman" pitchFamily="18" charset="0"/>
              </a:rPr>
              <a:t> и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 опираются на дуги, в сумме составляющие всю окружность плюс дугу </a:t>
            </a:r>
            <a:r>
              <a:rPr lang="en-US" sz="2800" i="1" dirty="0">
                <a:cs typeface="Times New Roman" pitchFamily="18" charset="0"/>
              </a:rPr>
              <a:t>DE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3259"/>
            <a:ext cx="2555408" cy="24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0" y="4630738"/>
            <a:ext cx="91440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Из </a:t>
            </a:r>
            <a:r>
              <a:rPr lang="ru-RU" sz="2800" dirty="0">
                <a:cs typeface="Times New Roman" pitchFamily="18" charset="0"/>
              </a:rPr>
              <a:t>этого вытекает</a:t>
            </a:r>
            <a:r>
              <a:rPr lang="ru-RU" sz="2800" dirty="0"/>
              <a:t>, что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с</a:t>
            </a:r>
            <a:r>
              <a:rPr lang="ru-RU" sz="2800" dirty="0">
                <a:cs typeface="Times New Roman" pitchFamily="18" charset="0"/>
              </a:rPr>
              <a:t>умма любых двух </a:t>
            </a:r>
            <a:r>
              <a:rPr lang="ru-RU" sz="2800" dirty="0" err="1">
                <a:cs typeface="Times New Roman" pitchFamily="18" charset="0"/>
              </a:rPr>
              <a:t>несоседних</a:t>
            </a:r>
            <a:r>
              <a:rPr lang="ru-RU" sz="2800" dirty="0">
                <a:cs typeface="Times New Roman" pitchFamily="18" charset="0"/>
              </a:rPr>
              <a:t> углов </a:t>
            </a:r>
            <a:r>
              <a:rPr lang="ru-RU" sz="2800" dirty="0"/>
              <a:t>любого </a:t>
            </a:r>
            <a:r>
              <a:rPr lang="ru-RU" sz="2800" dirty="0">
                <a:cs typeface="Times New Roman" pitchFamily="18" charset="0"/>
              </a:rPr>
              <a:t>вписанного пятиугольника больше 180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dirty="0"/>
              <a:t> </a:t>
            </a:r>
            <a:r>
              <a:rPr lang="ru-RU" sz="2800" dirty="0">
                <a:cs typeface="Times New Roman" pitchFamily="18" charset="0"/>
              </a:rPr>
              <a:t>Указанные в задаче углы не удовлетворяют этому условию, и, значит, около такого пятиугольника нельзя описать окружность.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16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8371" name="Text Box 3"/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8991600" cy="187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3200" dirty="0" smtClean="0">
                    <a:solidFill>
                      <a:srgbClr val="FF0000"/>
                    </a:solidFill>
                  </a:rPr>
                  <a:t>	23*. </a:t>
                </a:r>
                <a:r>
                  <a:rPr lang="ru-RU" sz="2800" dirty="0" smtClean="0">
                    <a:cs typeface="Times New Roman" pitchFamily="18" charset="0"/>
                  </a:rPr>
                  <a:t>Углы </a:t>
                </a:r>
                <a:r>
                  <a:rPr lang="ru-RU" sz="2800" dirty="0">
                    <a:cs typeface="Times New Roman" pitchFamily="18" charset="0"/>
                  </a:rPr>
                  <a:t>пятиугольника </a:t>
                </a:r>
                <a:r>
                  <a:rPr lang="en-US" sz="2800" i="1" dirty="0">
                    <a:cs typeface="Times New Roman" pitchFamily="18" charset="0"/>
                  </a:rPr>
                  <a:t>ABCDE</a:t>
                </a:r>
                <a:r>
                  <a:rPr lang="ru-RU" sz="2800" i="1" dirty="0">
                    <a:cs typeface="Times New Roman" pitchFamily="18" charset="0"/>
                  </a:rPr>
                  <a:t>, </a:t>
                </a:r>
                <a:r>
                  <a:rPr lang="ru-RU" sz="2800" dirty="0">
                    <a:cs typeface="Times New Roman" pitchFamily="18" charset="0"/>
                  </a:rPr>
                  <a:t>вписанного в окружность,</a:t>
                </a:r>
                <a:r>
                  <a:rPr lang="en-US" sz="2800" dirty="0">
                    <a:cs typeface="Times New Roman" pitchFamily="18" charset="0"/>
                  </a:rPr>
                  <a:t> </a:t>
                </a:r>
                <a:r>
                  <a:rPr lang="ru-RU" sz="2800" dirty="0">
                    <a:cs typeface="Times New Roman" pitchFamily="18" charset="0"/>
                  </a:rPr>
                  <a:t>последовательно равны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ea typeface="Cambria Math"/>
                      </a:rPr>
                      <m:t>∠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100</a:t>
                </a:r>
                <a:r>
                  <a:rPr lang="ru-RU" sz="2800" baseline="30000" dirty="0">
                    <a:cs typeface="Times New Roman" pitchFamily="18" charset="0"/>
                  </a:rPr>
                  <a:t>о</a:t>
                </a:r>
                <a:r>
                  <a:rPr lang="ru-RU" sz="2800" dirty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ea typeface="Cambria Math"/>
                      </a:rPr>
                      <m:t>∠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110</a:t>
                </a:r>
                <a:r>
                  <a:rPr lang="ru-RU" sz="2800" baseline="30000" dirty="0">
                    <a:cs typeface="Times New Roman" pitchFamily="18" charset="0"/>
                  </a:rPr>
                  <a:t>о</a:t>
                </a:r>
                <a:r>
                  <a:rPr lang="ru-RU" sz="2800" dirty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ea typeface="Cambria Math"/>
                      </a:rPr>
                      <m:t>∠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120</a:t>
                </a:r>
                <a:r>
                  <a:rPr lang="ru-RU" sz="2800" baseline="30000" dirty="0">
                    <a:cs typeface="Times New Roman" pitchFamily="18" charset="0"/>
                  </a:rPr>
                  <a:t>о</a:t>
                </a:r>
                <a:r>
                  <a:rPr lang="ru-RU" sz="2800" dirty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ea typeface="Cambria Math"/>
                      </a:rPr>
                      <m:t>∠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𝐷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110</a:t>
                </a:r>
                <a:r>
                  <a:rPr lang="ru-RU" sz="2800" baseline="30000" dirty="0">
                    <a:cs typeface="Times New Roman" pitchFamily="18" charset="0"/>
                  </a:rPr>
                  <a:t>о</a:t>
                </a:r>
                <a:r>
                  <a:rPr lang="ru-RU" sz="2800" dirty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ea typeface="Cambria Math"/>
                      </a:rPr>
                      <m:t>∠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ru-RU" sz="2800" dirty="0">
                    <a:cs typeface="Times New Roman" pitchFamily="18" charset="0"/>
                  </a:rPr>
                  <a:t>100</a:t>
                </a:r>
                <a:r>
                  <a:rPr lang="ru-RU" sz="2800" baseline="30000" dirty="0">
                    <a:cs typeface="Times New Roman" pitchFamily="18" charset="0"/>
                  </a:rPr>
                  <a:t>о</a:t>
                </a:r>
                <a:r>
                  <a:rPr lang="ru-RU" sz="2800" dirty="0">
                    <a:cs typeface="Times New Roman" pitchFamily="18" charset="0"/>
                  </a:rPr>
                  <a:t>. Найдите </a:t>
                </a:r>
                <a:r>
                  <a:rPr lang="ru-RU" sz="2800" dirty="0" smtClean="0">
                    <a:cs typeface="Times New Roman" pitchFamily="18" charset="0"/>
                  </a:rPr>
                  <a:t>угол</a:t>
                </a:r>
                <a:r>
                  <a:rPr lang="en-US" sz="2800" dirty="0" smtClean="0">
                    <a:cs typeface="Times New Roman" pitchFamily="18" charset="0"/>
                  </a:rPr>
                  <a:t> </a:t>
                </a:r>
                <a:r>
                  <a:rPr lang="en-US" sz="2800" i="1" dirty="0" smtClean="0">
                    <a:cs typeface="Times New Roman" pitchFamily="18" charset="0"/>
                  </a:rPr>
                  <a:t>CAD </a:t>
                </a:r>
                <a:r>
                  <a:rPr lang="ru-RU" sz="2800" dirty="0" smtClean="0">
                    <a:cs typeface="Times New Roman" pitchFamily="18" charset="0"/>
                  </a:rPr>
                  <a:t>этого </a:t>
                </a:r>
                <a:r>
                  <a:rPr lang="ru-RU" sz="2800" dirty="0">
                    <a:cs typeface="Times New Roman" pitchFamily="18" charset="0"/>
                  </a:rPr>
                  <a:t>пятиугольника.</a:t>
                </a:r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837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8991600" cy="1877437"/>
              </a:xfrm>
              <a:prstGeom prst="rect">
                <a:avLst/>
              </a:prstGeom>
              <a:blipFill>
                <a:blip r:embed="rId3"/>
                <a:stretch>
                  <a:fillRect l="-1356" t="-4545" r="-1356" b="-81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565400"/>
            <a:ext cx="23526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2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0" y="2204864"/>
            <a:ext cx="89916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3200" dirty="0" smtClean="0"/>
              <a:t>24*. </a:t>
            </a:r>
            <a:r>
              <a:rPr lang="ru-RU" sz="2800" dirty="0" smtClean="0">
                <a:cs typeface="Times New Roman" pitchFamily="18" charset="0"/>
              </a:rPr>
              <a:t>Можно </a:t>
            </a:r>
            <a:r>
              <a:rPr lang="ru-RU" sz="2800" dirty="0">
                <a:cs typeface="Times New Roman" pitchFamily="18" charset="0"/>
              </a:rPr>
              <a:t>ли описать окружность около шестиугольника с углами 100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110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140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9552" y="188640"/>
                <a:ext cx="77048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FF0000"/>
                    </a:solidFill>
                  </a:rPr>
                  <a:t>Решение</a:t>
                </a:r>
                <a:r>
                  <a:rPr lang="ru-RU" sz="2800" dirty="0" smtClean="0"/>
                  <a:t>. </a:t>
                </a:r>
                <a14:m>
                  <m:oMath xmlns:m="http://schemas.openxmlformats.org/officeDocument/2006/math">
                    <m:r>
                      <a:rPr lang="ru-RU" sz="2800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𝐶𝐴𝐷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+∠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−180°=30°.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88640"/>
                <a:ext cx="770485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663" t="-11628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5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0" y="33097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</a:t>
            </a:r>
            <a:r>
              <a:rPr lang="ru-RU" sz="2800" dirty="0"/>
              <a:t>. Заметим, что с</a:t>
            </a:r>
            <a:r>
              <a:rPr lang="ru-RU" sz="2800" dirty="0">
                <a:cs typeface="Times New Roman" pitchFamily="18" charset="0"/>
              </a:rPr>
              <a:t>умма </a:t>
            </a:r>
            <a:r>
              <a:rPr lang="ru-RU" sz="2800" dirty="0"/>
              <a:t>любых </a:t>
            </a:r>
            <a:r>
              <a:rPr lang="ru-RU" sz="2800" dirty="0">
                <a:cs typeface="Times New Roman" pitchFamily="18" charset="0"/>
              </a:rPr>
              <a:t>трех </a:t>
            </a:r>
            <a:r>
              <a:rPr lang="ru-RU" sz="2800" dirty="0" err="1">
                <a:cs typeface="Times New Roman" pitchFamily="18" charset="0"/>
              </a:rPr>
              <a:t>несоседних</a:t>
            </a:r>
            <a:r>
              <a:rPr lang="ru-RU" sz="2800" dirty="0">
                <a:cs typeface="Times New Roman" pitchFamily="18" charset="0"/>
              </a:rPr>
              <a:t> углов вписанного шестиугольника равна 360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i="1" dirty="0"/>
              <a:t> </a:t>
            </a:r>
            <a:r>
              <a:rPr lang="ru-RU" sz="2800" dirty="0">
                <a:cs typeface="Times New Roman" pitchFamily="18" charset="0"/>
              </a:rPr>
              <a:t>Указанные в задаче углы не удовлетворяют этому условию, и, значит, около такого </a:t>
            </a:r>
            <a:r>
              <a:rPr lang="ru-RU" sz="2800" dirty="0"/>
              <a:t>шест</a:t>
            </a:r>
            <a:r>
              <a:rPr lang="ru-RU" sz="2800" dirty="0">
                <a:cs typeface="Times New Roman" pitchFamily="18" charset="0"/>
              </a:rPr>
              <a:t>иугольника нельзя описать окружность.</a:t>
            </a:r>
          </a:p>
        </p:txBody>
      </p:sp>
      <p:pic>
        <p:nvPicPr>
          <p:cNvPr id="6042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76872"/>
            <a:ext cx="2664296" cy="257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9728" y="5013176"/>
            <a:ext cx="89916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/>
              <a:t>	</a:t>
            </a:r>
            <a:r>
              <a:rPr lang="ru-RU" sz="3200" dirty="0" smtClean="0"/>
              <a:t>25*. </a:t>
            </a:r>
            <a:r>
              <a:rPr lang="ru-RU" sz="2800" dirty="0" smtClean="0">
                <a:cs typeface="Times New Roman" pitchFamily="18" charset="0"/>
              </a:rPr>
              <a:t>Четыре </a:t>
            </a:r>
            <a:r>
              <a:rPr lang="ru-RU" sz="2800" dirty="0">
                <a:cs typeface="Times New Roman" pitchFamily="18" charset="0"/>
              </a:rPr>
              <a:t>последовательных угла вписанного шестиугольника равны 100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110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, 120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 Найдите оставшиеся два угла. </a:t>
            </a:r>
          </a:p>
        </p:txBody>
      </p:sp>
    </p:spTree>
    <p:extLst>
      <p:ext uri="{BB962C8B-B14F-4D97-AF65-F5344CB8AC3E}">
        <p14:creationId xmlns:p14="http://schemas.microsoft.com/office/powerpoint/2010/main" val="18874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1556792"/>
            <a:ext cx="89916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Теорема </a:t>
            </a: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ru-RU" sz="2800" dirty="0" smtClean="0">
                <a:solidFill>
                  <a:srgbClr val="FF0000"/>
                </a:solidFill>
              </a:rPr>
              <a:t>Птолемея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/>
              <a:t>Произведение диагоналей четырехугольника</a:t>
            </a:r>
            <a:r>
              <a:rPr lang="ru-RU" sz="2800" dirty="0"/>
              <a:t>, вписанного в окружность, </a:t>
            </a:r>
            <a:r>
              <a:rPr lang="ru-RU" sz="2800" dirty="0" smtClean="0"/>
              <a:t>равно </a:t>
            </a:r>
            <a:r>
              <a:rPr lang="ru-RU" sz="2800" dirty="0"/>
              <a:t>сумме произведений </a:t>
            </a:r>
            <a:r>
              <a:rPr lang="ru-RU" sz="2800" dirty="0" smtClean="0"/>
              <a:t>его противоположных </a:t>
            </a:r>
            <a:r>
              <a:rPr lang="ru-RU" sz="2800" dirty="0"/>
              <a:t>сторон. </a:t>
            </a:r>
            <a:endParaRPr lang="en-US" sz="2800" dirty="0" smtClean="0"/>
          </a:p>
          <a:p>
            <a:pPr algn="just"/>
            <a:r>
              <a:rPr lang="en-US" sz="2800" dirty="0"/>
              <a:t>	</a:t>
            </a:r>
            <a:endParaRPr lang="ru-RU" sz="2800" dirty="0" smtClean="0"/>
          </a:p>
          <a:p>
            <a:pPr algn="just"/>
            <a:r>
              <a:rPr lang="ru-RU" sz="2800" dirty="0"/>
              <a:t>	</a:t>
            </a:r>
            <a:r>
              <a:rPr lang="ru-RU" sz="2800" dirty="0" smtClean="0"/>
              <a:t>Мы </a:t>
            </a:r>
            <a:r>
              <a:rPr lang="ru-RU" sz="2800" dirty="0"/>
              <a:t>докажем более сильную теорему.</a:t>
            </a:r>
          </a:p>
          <a:p>
            <a:pPr algn="just"/>
            <a:r>
              <a:rPr lang="ru-RU" sz="2800" b="1" dirty="0" smtClean="0"/>
              <a:t>	</a:t>
            </a:r>
          </a:p>
          <a:p>
            <a:pPr algn="just"/>
            <a:r>
              <a:rPr lang="ru-RU" sz="2800" b="1" dirty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Теорема*. </a:t>
            </a:r>
            <a:r>
              <a:rPr lang="ru-RU" sz="2800" dirty="0"/>
              <a:t>Произведение диагоналей произвольного четырехугольника меньше или равно сумме произведений его противоположных сторон, причем равенство достигается только в случае четырехугольника, вписанного в окружность</a:t>
            </a:r>
            <a:r>
              <a:rPr lang="ru-RU" sz="2800" dirty="0" smtClean="0"/>
              <a:t>.</a:t>
            </a:r>
            <a:r>
              <a:rPr lang="ru-RU" sz="2800" dirty="0"/>
              <a:t>	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</a:t>
            </a:r>
            <a:r>
              <a:rPr lang="ru-RU" sz="2800" dirty="0"/>
              <a:t>. </a:t>
            </a:r>
            <a:r>
              <a:rPr lang="ru-RU" sz="2800" dirty="0">
                <a:cs typeface="Times New Roman" pitchFamily="18" charset="0"/>
              </a:rPr>
              <a:t>140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 и 130</a:t>
            </a:r>
            <a:r>
              <a:rPr lang="ru-RU" sz="2800" baseline="30000" dirty="0">
                <a:cs typeface="Times New Roman" pitchFamily="18" charset="0"/>
              </a:rPr>
              <a:t>о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9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2467" name="Text Box 3"/>
              <p:cNvSpPr txBox="1">
                <a:spLocks noChangeArrowheads="1"/>
              </p:cNvSpPr>
              <p:nvPr/>
            </p:nvSpPr>
            <p:spPr bwMode="auto">
              <a:xfrm>
                <a:off x="0" y="16750"/>
                <a:ext cx="8991600" cy="2170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t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3200" dirty="0" smtClean="0"/>
                  <a:t>	</a:t>
                </a:r>
                <a:r>
                  <a:rPr lang="ru-RU" sz="2000" dirty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000" dirty="0"/>
                  <a:t> Пусть </a:t>
                </a:r>
                <a:r>
                  <a:rPr lang="en-US" sz="2000" i="1" dirty="0"/>
                  <a:t>ABCD</a:t>
                </a:r>
                <a:r>
                  <a:rPr lang="ru-RU" sz="2000" dirty="0"/>
                  <a:t> – четырехугольник. Воспользуемся инверсией с центром в точке </a:t>
                </a:r>
                <a:r>
                  <a:rPr lang="en-US" sz="2000" i="1" dirty="0"/>
                  <a:t>A</a:t>
                </a:r>
                <a:r>
                  <a:rPr lang="ru-RU" sz="2000" dirty="0"/>
                  <a:t> и радиусом </a:t>
                </a:r>
                <a:r>
                  <a:rPr lang="en-US" sz="2000" i="1" dirty="0" smtClean="0"/>
                  <a:t>AC</a:t>
                </a:r>
                <a:r>
                  <a:rPr lang="ru-RU" sz="2000" dirty="0" smtClean="0"/>
                  <a:t>. </a:t>
                </a:r>
                <a:r>
                  <a:rPr lang="ru-RU" sz="2000" dirty="0"/>
                  <a:t>Напомним, что при инверсии точкам </a:t>
                </a:r>
                <a:r>
                  <a:rPr lang="en-US" sz="2000" i="1" dirty="0"/>
                  <a:t>X</a:t>
                </a:r>
                <a:r>
                  <a:rPr lang="ru-RU" sz="2000" dirty="0"/>
                  <a:t>, отличным от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сопоставляются точки </a:t>
                </a:r>
                <a:r>
                  <a:rPr lang="en-US" sz="2000" i="1" dirty="0"/>
                  <a:t>X</a:t>
                </a:r>
                <a:r>
                  <a:rPr lang="ru-RU" sz="2000" i="1" dirty="0"/>
                  <a:t>’</a:t>
                </a:r>
                <a:r>
                  <a:rPr lang="ru-RU" sz="2000" dirty="0"/>
                  <a:t> на луче </a:t>
                </a:r>
                <a:r>
                  <a:rPr lang="en-US" sz="2000" i="1" dirty="0"/>
                  <a:t>AX</a:t>
                </a:r>
                <a:r>
                  <a:rPr lang="ru-RU" sz="2000" dirty="0"/>
                  <a:t>, для которых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𝐴𝑋</m:t>
                    </m:r>
                    <m:r>
                      <a:rPr lang="ru-RU" sz="2000">
                        <a:latin typeface="Cambria Math"/>
                      </a:rPr>
                      <m:t>⋅</m:t>
                    </m:r>
                    <m:r>
                      <a:rPr lang="ru-RU" sz="2000" i="1">
                        <a:latin typeface="Cambria Math"/>
                      </a:rPr>
                      <m:t>𝐴𝑋</m:t>
                    </m:r>
                    <m:r>
                      <a:rPr lang="ru-RU" sz="2000" i="1">
                        <a:latin typeface="Cambria Math"/>
                      </a:rPr>
                      <m:t>′</m:t>
                    </m:r>
                    <m:r>
                      <a:rPr lang="ru-RU" sz="200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𝐴𝐶</m:t>
                        </m:r>
                      </m:e>
                      <m:sup>
                        <m:r>
                          <a:rPr lang="ru-RU" sz="20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2000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/>
                  <a:t> При этом окружности, не проходящие через точку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переходят в окружности, а окружности, проходящие через точку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за исключением самой точки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переходят в прямые</a:t>
                </a:r>
                <a:r>
                  <a:rPr lang="ru-RU" sz="2000" dirty="0" smtClean="0"/>
                  <a:t>.</a:t>
                </a:r>
                <a:r>
                  <a:rPr lang="ru-RU" sz="2000" dirty="0"/>
                  <a:t>	</a:t>
                </a:r>
              </a:p>
            </p:txBody>
          </p:sp>
        </mc:Choice>
        <mc:Fallback xmlns="">
          <p:sp>
            <p:nvSpPr>
              <p:cNvPr id="6246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6750"/>
                <a:ext cx="8991600" cy="2170722"/>
              </a:xfrm>
              <a:prstGeom prst="rect">
                <a:avLst/>
              </a:prstGeom>
              <a:blipFill rotWithShape="1">
                <a:blip r:embed="rId3"/>
                <a:stretch>
                  <a:fillRect l="-678" r="-678" b="-19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" y="2187472"/>
            <a:ext cx="2790154" cy="28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987824" y="2187472"/>
                <a:ext cx="6003776" cy="3232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dirty="0"/>
                  <a:t>Пусть точки </a:t>
                </a:r>
                <a:r>
                  <a:rPr lang="en-US" sz="2000" i="1" dirty="0"/>
                  <a:t>B</a:t>
                </a:r>
                <a:r>
                  <a:rPr lang="ru-RU" sz="2000" dirty="0"/>
                  <a:t>, </a:t>
                </a:r>
                <a:r>
                  <a:rPr lang="en-US" sz="2000" i="1" dirty="0"/>
                  <a:t>C</a:t>
                </a:r>
                <a:r>
                  <a:rPr lang="ru-RU" sz="2000" dirty="0"/>
                  <a:t> и </a:t>
                </a:r>
                <a:r>
                  <a:rPr lang="en-US" sz="2000" i="1" dirty="0"/>
                  <a:t>D</a:t>
                </a:r>
                <a:r>
                  <a:rPr lang="ru-RU" sz="2000" dirty="0"/>
                  <a:t> переходят соответственно в точки </a:t>
                </a:r>
                <a:r>
                  <a:rPr lang="en-US" sz="2000" i="1" dirty="0"/>
                  <a:t>B</a:t>
                </a:r>
                <a:r>
                  <a:rPr lang="ru-RU" sz="2000" i="1" dirty="0"/>
                  <a:t>’</a:t>
                </a:r>
                <a:r>
                  <a:rPr lang="ru-RU" sz="2000" dirty="0"/>
                  <a:t>, </a:t>
                </a:r>
                <a:r>
                  <a:rPr lang="en-US" sz="2000" i="1" dirty="0" smtClean="0"/>
                  <a:t>C</a:t>
                </a:r>
                <a:r>
                  <a:rPr lang="ru-RU" sz="2000" dirty="0" smtClean="0"/>
                  <a:t> </a:t>
                </a:r>
                <a:r>
                  <a:rPr lang="ru-RU" sz="2000" dirty="0"/>
                  <a:t>и </a:t>
                </a:r>
                <a:r>
                  <a:rPr lang="en-US" sz="2000" i="1" dirty="0"/>
                  <a:t>D</a:t>
                </a:r>
                <a:r>
                  <a:rPr lang="ru-RU" sz="2000" i="1" dirty="0"/>
                  <a:t>’</a:t>
                </a:r>
                <a:r>
                  <a:rPr lang="ru-RU" sz="2000" dirty="0"/>
                  <a:t>. Тогда треугольники </a:t>
                </a:r>
                <a:r>
                  <a:rPr lang="en-US" sz="2000" i="1" dirty="0"/>
                  <a:t>ABC</a:t>
                </a:r>
                <a:r>
                  <a:rPr lang="ru-RU" sz="2000" dirty="0"/>
                  <a:t> и </a:t>
                </a:r>
                <a:r>
                  <a:rPr lang="en-US" sz="2000" i="1" dirty="0" smtClean="0"/>
                  <a:t>ACB</a:t>
                </a:r>
                <a:r>
                  <a:rPr lang="ru-RU" sz="2000" i="1" dirty="0"/>
                  <a:t>’</a:t>
                </a:r>
                <a:r>
                  <a:rPr lang="ru-RU" sz="2000" dirty="0"/>
                  <a:t>, </a:t>
                </a:r>
                <a:r>
                  <a:rPr lang="en-US" sz="2000" i="1" dirty="0"/>
                  <a:t>ADC</a:t>
                </a:r>
                <a:r>
                  <a:rPr lang="ru-RU" sz="2000" dirty="0"/>
                  <a:t> и </a:t>
                </a:r>
                <a:r>
                  <a:rPr lang="en-US" sz="2000" i="1" dirty="0" smtClean="0"/>
                  <a:t>ACD</a:t>
                </a:r>
                <a:r>
                  <a:rPr lang="ru-RU" sz="2000" i="1" dirty="0"/>
                  <a:t>’</a:t>
                </a:r>
                <a:r>
                  <a:rPr lang="ru-RU" sz="2000" dirty="0"/>
                  <a:t>, </a:t>
                </a:r>
                <a:r>
                  <a:rPr lang="en-US" sz="2000" i="1" dirty="0"/>
                  <a:t>ABD </a:t>
                </a:r>
                <a:r>
                  <a:rPr lang="ru-RU" sz="2000" dirty="0"/>
                  <a:t>и</a:t>
                </a:r>
                <a:r>
                  <a:rPr lang="ru-RU" sz="2000" i="1" dirty="0"/>
                  <a:t> </a:t>
                </a:r>
                <a:r>
                  <a:rPr lang="en-US" sz="2000" i="1" dirty="0"/>
                  <a:t>AD</a:t>
                </a:r>
                <a:r>
                  <a:rPr lang="ru-RU" sz="2000" i="1" dirty="0"/>
                  <a:t>’</a:t>
                </a:r>
                <a:r>
                  <a:rPr lang="en-US" sz="2000" i="1" dirty="0"/>
                  <a:t>B</a:t>
                </a:r>
                <a:r>
                  <a:rPr lang="ru-RU" sz="2000" i="1" dirty="0"/>
                  <a:t>’ </a:t>
                </a:r>
                <a:r>
                  <a:rPr lang="ru-RU" sz="2000" dirty="0"/>
                  <a:t>подобны и, следовательно, имеют место равенства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baseline="-25000">
                              <a:latin typeface="Cambria Math"/>
                            </a:rPr>
                            <m:t>𝐵𝐶</m:t>
                          </m:r>
                        </m:num>
                        <m:den>
                          <m:r>
                            <a:rPr lang="ru-RU" i="1" baseline="-25000">
                              <a:latin typeface="Cambria Math"/>
                            </a:rPr>
                            <m:t>𝐴𝐵</m:t>
                          </m:r>
                        </m:den>
                      </m:f>
                      <m:r>
                        <a:rPr lang="ru-RU" i="1" baseline="-25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baseline="-25000">
                              <a:latin typeface="Cambria Math"/>
                            </a:rPr>
                            <m:t>𝐵</m:t>
                          </m:r>
                          <m:r>
                            <a:rPr lang="ru-RU" i="1" baseline="-25000">
                              <a:latin typeface="Cambria Math"/>
                            </a:rPr>
                            <m:t>′</m:t>
                          </m:r>
                          <m:r>
                            <a:rPr lang="ru-RU" i="1" baseline="-2500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ru-RU" i="1" baseline="-25000">
                              <a:latin typeface="Cambria Math"/>
                            </a:rPr>
                            <m:t>𝐴𝐶</m:t>
                          </m:r>
                        </m:den>
                      </m:f>
                      <m:r>
                        <a:rPr lang="ru-RU" baseline="-25000">
                          <a:latin typeface="Cambria Math"/>
                        </a:rPr>
                        <m:t>; 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baseline="-25000">
                              <a:latin typeface="Cambria Math"/>
                            </a:rPr>
                            <m:t>𝐶𝐷</m:t>
                          </m:r>
                        </m:num>
                        <m:den>
                          <m:r>
                            <a:rPr lang="ru-RU" i="1" baseline="-25000">
                              <a:latin typeface="Cambria Math"/>
                            </a:rPr>
                            <m:t>𝐴𝐷</m:t>
                          </m:r>
                        </m:den>
                      </m:f>
                      <m:r>
                        <a:rPr lang="ru-RU" baseline="-25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baseline="-25000">
                              <a:latin typeface="Cambria Math"/>
                            </a:rPr>
                            <m:t>𝐶𝐷</m:t>
                          </m:r>
                          <m:r>
                            <a:rPr lang="ru-RU" i="1" baseline="-25000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ru-RU" i="1" baseline="-25000">
                              <a:latin typeface="Cambria Math"/>
                            </a:rPr>
                            <m:t>𝐴𝐶</m:t>
                          </m:r>
                        </m:den>
                      </m:f>
                      <m:r>
                        <a:rPr lang="ru-RU" baseline="-2500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dirty="0" smtClean="0"/>
              </a:p>
              <a:p>
                <a:pPr algn="just"/>
                <a:endParaRPr lang="ru-RU" dirty="0"/>
              </a:p>
              <a:p>
                <a:pPr algn="just"/>
                <a:r>
                  <a:rPr lang="ru-RU" sz="2000" dirty="0"/>
                  <a:t>Складывая </a:t>
                </a:r>
                <a:r>
                  <a:rPr lang="ru-RU" sz="2000" dirty="0" err="1"/>
                  <a:t>почленно</a:t>
                </a:r>
                <a:r>
                  <a:rPr lang="ru-RU" sz="2000" dirty="0"/>
                  <a:t> эти равенства, получим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𝐵𝐶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𝐴𝐵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𝐶𝐷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𝐴𝐷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𝐵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′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𝐶</m:t>
                          </m:r>
                          <m:r>
                            <a:rPr lang="ru-RU" sz="2200" baseline="-25000">
                              <a:latin typeface="Cambria Math"/>
                            </a:rPr>
                            <m:t>+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𝐶𝐷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𝐴𝐶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≥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𝐵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′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𝐷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𝐴𝐶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𝐵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′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𝐷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𝐵𝐷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𝐵𝐷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𝐴𝐶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𝐴𝐵</m:t>
                          </m:r>
                          <m:r>
                            <a:rPr lang="ru-RU" sz="2200" i="1" baseline="-25000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𝐴𝐷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𝐵𝐷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𝐴𝐶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𝐴𝐵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⋅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00" i="1" baseline="-25000">
                              <a:latin typeface="Cambria Math"/>
                            </a:rPr>
                            <m:t>𝐵𝐷</m:t>
                          </m:r>
                        </m:num>
                        <m:den>
                          <m:r>
                            <a:rPr lang="ru-RU" sz="2200" i="1" baseline="-25000">
                              <a:latin typeface="Cambria Math"/>
                            </a:rPr>
                            <m:t>𝐴𝐷</m:t>
                          </m:r>
                        </m:den>
                      </m:f>
                      <m:r>
                        <a:rPr lang="ru-RU" sz="2200" baseline="-2500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2187472"/>
                <a:ext cx="6003776" cy="3232231"/>
              </a:xfrm>
              <a:prstGeom prst="rect">
                <a:avLst/>
              </a:prstGeom>
              <a:blipFill>
                <a:blip r:embed="rId5"/>
                <a:stretch>
                  <a:fillRect l="-1015" t="-1132" r="-11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8875" y="5445224"/>
                <a:ext cx="9144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dirty="0" smtClean="0"/>
                  <a:t>	Следовательно</a:t>
                </a:r>
                <a:r>
                  <a:rPr lang="ru-RU" sz="2000" dirty="0"/>
                  <a:t>, имеет место неравенство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𝐴𝐷</m:t>
                    </m:r>
                    <m:r>
                      <a:rPr lang="ru-RU" sz="2000">
                        <a:latin typeface="Cambria Math"/>
                      </a:rPr>
                      <m:t>⋅</m:t>
                    </m:r>
                    <m:r>
                      <a:rPr lang="ru-RU" sz="2000" i="1">
                        <a:latin typeface="Cambria Math"/>
                      </a:rPr>
                      <m:t>𝐵𝐶</m:t>
                    </m:r>
                    <m:r>
                      <a:rPr lang="ru-RU" sz="2000">
                        <a:latin typeface="Cambria Math"/>
                      </a:rPr>
                      <m:t>+</m:t>
                    </m:r>
                    <m:r>
                      <a:rPr lang="ru-RU" sz="2000" i="1">
                        <a:latin typeface="Cambria Math"/>
                      </a:rPr>
                      <m:t>𝐴𝐵</m:t>
                    </m:r>
                    <m:r>
                      <a:rPr lang="ru-RU" sz="2000">
                        <a:latin typeface="Cambria Math"/>
                      </a:rPr>
                      <m:t>⋅</m:t>
                    </m:r>
                    <m:r>
                      <a:rPr lang="ru-RU" sz="2000" i="1">
                        <a:latin typeface="Cambria Math"/>
                      </a:rPr>
                      <m:t>𝐶𝐷</m:t>
                    </m:r>
                    <m:r>
                      <a:rPr lang="ru-RU" sz="2000">
                        <a:latin typeface="Cambria Math"/>
                      </a:rPr>
                      <m:t>≥</m:t>
                    </m:r>
                    <m:r>
                      <a:rPr lang="ru-RU" sz="2000" i="1">
                        <a:latin typeface="Cambria Math"/>
                      </a:rPr>
                      <m:t>𝐴𝐶</m:t>
                    </m:r>
                    <m:r>
                      <a:rPr lang="ru-RU" sz="2000">
                        <a:latin typeface="Cambria Math"/>
                      </a:rPr>
                      <m:t>⋅</m:t>
                    </m:r>
                    <m:r>
                      <a:rPr lang="ru-RU" sz="2000" i="1">
                        <a:latin typeface="Cambria Math"/>
                      </a:rPr>
                      <m:t>𝐵𝐷</m:t>
                    </m:r>
                    <m:r>
                      <a:rPr lang="ru-RU" sz="2000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/>
                  <a:t> При этом, равенство достигается только в случае, когда точки </a:t>
                </a:r>
                <a:r>
                  <a:rPr lang="en-US" sz="2000" i="1" dirty="0"/>
                  <a:t>B</a:t>
                </a:r>
                <a:r>
                  <a:rPr lang="ru-RU" sz="2000" i="1" dirty="0"/>
                  <a:t>’</a:t>
                </a:r>
                <a:r>
                  <a:rPr lang="ru-RU" sz="2000" dirty="0"/>
                  <a:t>, </a:t>
                </a:r>
                <a:r>
                  <a:rPr lang="en-US" sz="2000" i="1" dirty="0" smtClean="0"/>
                  <a:t>C</a:t>
                </a:r>
                <a:r>
                  <a:rPr lang="ru-RU" sz="2000" dirty="0" smtClean="0"/>
                  <a:t>, </a:t>
                </a:r>
                <a:r>
                  <a:rPr lang="en-US" sz="2000" i="1" dirty="0"/>
                  <a:t>D</a:t>
                </a:r>
                <a:r>
                  <a:rPr lang="ru-RU" sz="2000" i="1" dirty="0"/>
                  <a:t>’</a:t>
                </a:r>
                <a:r>
                  <a:rPr lang="ru-RU" sz="2000" dirty="0"/>
                  <a:t> принадлежат одной прямой. Это выполняется только в случае, если точки </a:t>
                </a:r>
                <a:r>
                  <a:rPr lang="en-US" sz="2000" i="1" dirty="0"/>
                  <a:t>B</a:t>
                </a:r>
                <a:r>
                  <a:rPr lang="ru-RU" sz="2000" dirty="0"/>
                  <a:t>, </a:t>
                </a:r>
                <a:r>
                  <a:rPr lang="en-US" sz="2000" i="1" dirty="0"/>
                  <a:t>C</a:t>
                </a:r>
                <a:r>
                  <a:rPr lang="ru-RU" sz="2000" dirty="0"/>
                  <a:t>, </a:t>
                </a:r>
                <a:r>
                  <a:rPr lang="en-US" sz="2000" i="1" dirty="0"/>
                  <a:t>D</a:t>
                </a:r>
                <a:r>
                  <a:rPr lang="en-US" sz="2000" dirty="0"/>
                  <a:t> </a:t>
                </a:r>
                <a:r>
                  <a:rPr lang="ru-RU" sz="2000" dirty="0"/>
                  <a:t>принадлежат окружности, проходящей через точку </a:t>
                </a:r>
                <a:r>
                  <a:rPr lang="en-US" sz="2000" i="1" dirty="0"/>
                  <a:t>A</a:t>
                </a:r>
                <a:r>
                  <a:rPr lang="ru-RU" sz="2000" dirty="0" smtClean="0"/>
                  <a:t>.</a:t>
                </a:r>
                <a:endParaRPr lang="ru-RU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5" y="5445224"/>
                <a:ext cx="9144000" cy="1323439"/>
              </a:xfrm>
              <a:prstGeom prst="rect">
                <a:avLst/>
              </a:prstGeom>
              <a:blipFill>
                <a:blip r:embed="rId6"/>
                <a:stretch>
                  <a:fillRect l="-733" t="-2304" r="-667" b="-73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6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722866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	Теорема. </a:t>
            </a:r>
            <a:r>
              <a:rPr lang="ru-RU" sz="2800" dirty="0" smtClean="0">
                <a:cs typeface="Times New Roman" pitchFamily="18" charset="0"/>
              </a:rPr>
              <a:t>В </a:t>
            </a:r>
            <a:r>
              <a:rPr lang="ru-RU" sz="2800" dirty="0">
                <a:cs typeface="Times New Roman" pitchFamily="18" charset="0"/>
              </a:rPr>
              <a:t>любой треугольник можно вписать окружность. </a:t>
            </a:r>
            <a:r>
              <a:rPr lang="ru-RU" sz="2800" dirty="0" smtClean="0">
                <a:cs typeface="Times New Roman" pitchFamily="18" charset="0"/>
              </a:rPr>
              <a:t>Е</a:t>
            </a:r>
            <a:r>
              <a:rPr lang="ru-RU" sz="2800" dirty="0">
                <a:cs typeface="Times New Roman" pitchFamily="18" charset="0"/>
              </a:rPr>
              <a:t>ё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центром будет точка пересечения биссектрис этого треугольника.</a:t>
            </a:r>
          </a:p>
        </p:txBody>
      </p:sp>
      <p:pic>
        <p:nvPicPr>
          <p:cNvPr id="307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46122"/>
            <a:ext cx="3874368" cy="28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40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Треугольники, описанные около окружности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1. Укажите </a:t>
            </a:r>
            <a:r>
              <a:rPr lang="ru-RU" sz="2800" dirty="0"/>
              <a:t>центр окружности, вписанной в треугольник </a:t>
            </a:r>
            <a:r>
              <a:rPr lang="en-US" sz="2800" i="1" dirty="0"/>
              <a:t>ABC</a:t>
            </a:r>
            <a:r>
              <a:rPr lang="ru-RU" sz="2800" dirty="0"/>
              <a:t>.</a:t>
            </a: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81" y="2060848"/>
            <a:ext cx="3119437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3525837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5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333" name="Group 5"/>
          <p:cNvGrpSpPr>
            <a:grpSpLocks/>
          </p:cNvGrpSpPr>
          <p:nvPr/>
        </p:nvGrpSpPr>
        <p:grpSpPr bwMode="auto">
          <a:xfrm>
            <a:off x="395536" y="116632"/>
            <a:ext cx="3726451" cy="2074508"/>
            <a:chOff x="384" y="1200"/>
            <a:chExt cx="3501" cy="1949"/>
          </a:xfrm>
        </p:grpSpPr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384" y="2784"/>
              <a:ext cx="13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endParaRPr lang="ru-RU" sz="3200">
                <a:cs typeface="Times New Roman" pitchFamily="18" charset="0"/>
              </a:endParaRPr>
            </a:p>
          </p:txBody>
        </p:sp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00"/>
              <a:ext cx="1965" cy="1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1520"/>
            <a:ext cx="2327864" cy="203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2276872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2. Окружность</a:t>
            </a:r>
            <a:r>
              <a:rPr lang="ru-RU" dirty="0">
                <a:cs typeface="Times New Roman" pitchFamily="18" charset="0"/>
              </a:rPr>
              <a:t>, вписанная в треугольник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, делит сторону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 в точке касания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на два отрезка </a:t>
            </a:r>
            <a:r>
              <a:rPr lang="en-US" i="1" dirty="0">
                <a:cs typeface="Times New Roman" pitchFamily="18" charset="0"/>
              </a:rPr>
              <a:t>AD</a:t>
            </a:r>
            <a:r>
              <a:rPr lang="ru-RU" dirty="0">
                <a:cs typeface="Times New Roman" pitchFamily="18" charset="0"/>
              </a:rPr>
              <a:t> = 5 см и </a:t>
            </a:r>
            <a:r>
              <a:rPr lang="en-US" i="1" dirty="0">
                <a:cs typeface="Times New Roman" pitchFamily="18" charset="0"/>
              </a:rPr>
              <a:t>DB</a:t>
            </a:r>
            <a:r>
              <a:rPr lang="ru-RU" dirty="0">
                <a:cs typeface="Times New Roman" pitchFamily="18" charset="0"/>
              </a:rPr>
              <a:t> = 6 см. </a:t>
            </a:r>
            <a:r>
              <a:rPr lang="ru-RU" dirty="0"/>
              <a:t>Найдите</a:t>
            </a:r>
            <a:r>
              <a:rPr lang="ru-RU" dirty="0">
                <a:cs typeface="Times New Roman" pitchFamily="18" charset="0"/>
              </a:rPr>
              <a:t> периметр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,  если известно, что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 = 10 см.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5" y="3710323"/>
            <a:ext cx="4032449" cy="314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8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9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1196752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3. Окружность</a:t>
            </a:r>
            <a:r>
              <a:rPr lang="ru-RU" sz="2800" dirty="0">
                <a:cs typeface="Times New Roman" pitchFamily="18" charset="0"/>
              </a:rPr>
              <a:t>, вписанная в равнобедренный треугольник, делит в точке касания одну из боковых сторон на два отрезка, которые равны 4 см и 3 см, считая от </a:t>
            </a:r>
            <a:r>
              <a:rPr lang="ru-RU" sz="2800" dirty="0"/>
              <a:t>вершины</a:t>
            </a:r>
            <a:r>
              <a:rPr lang="ru-RU" sz="2800" dirty="0">
                <a:cs typeface="Times New Roman" pitchFamily="18" charset="0"/>
              </a:rPr>
              <a:t>. </a:t>
            </a:r>
            <a:r>
              <a:rPr lang="ru-RU" sz="2800" dirty="0"/>
              <a:t>Найдите</a:t>
            </a:r>
            <a:r>
              <a:rPr lang="ru-RU" sz="2800" dirty="0">
                <a:cs typeface="Times New Roman" pitchFamily="18" charset="0"/>
              </a:rPr>
              <a:t> периметр треугольника.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2446338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1717" y="18864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>
                <a:cs typeface="Times New Roman" pitchFamily="18" charset="0"/>
              </a:rPr>
              <a:t>30 см.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3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1124744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4. К </a:t>
            </a:r>
            <a:r>
              <a:rPr lang="ru-RU" sz="2800" dirty="0">
                <a:cs typeface="Times New Roman" pitchFamily="18" charset="0"/>
              </a:rPr>
              <a:t>окружности, вписанной в треугольник </a:t>
            </a:r>
            <a:r>
              <a:rPr lang="ru-RU" sz="2800" i="1" dirty="0">
                <a:cs typeface="Times New Roman" pitchFamily="18" charset="0"/>
              </a:rPr>
              <a:t>АВС</a:t>
            </a:r>
            <a:r>
              <a:rPr lang="ru-RU" sz="2800" dirty="0">
                <a:cs typeface="Times New Roman" pitchFamily="18" charset="0"/>
              </a:rPr>
              <a:t>, проведены три касательные. Периметры отсеченных треугольников равны </a:t>
            </a:r>
            <a:r>
              <a:rPr lang="en-US" sz="2800" i="1" dirty="0">
                <a:cs typeface="Times New Roman" pitchFamily="18" charset="0"/>
              </a:rPr>
              <a:t>p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i="1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p</a:t>
            </a:r>
            <a:r>
              <a:rPr lang="ru-RU" sz="2800" baseline="-30000" dirty="0">
                <a:cs typeface="Times New Roman" pitchFamily="18" charset="0"/>
              </a:rPr>
              <a:t>2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i="1" dirty="0">
                <a:cs typeface="Times New Roman" pitchFamily="18" charset="0"/>
              </a:rPr>
              <a:t> </a:t>
            </a:r>
            <a:r>
              <a:rPr lang="en-US" sz="2800" i="1" dirty="0">
                <a:cs typeface="Times New Roman" pitchFamily="18" charset="0"/>
              </a:rPr>
              <a:t>p</a:t>
            </a:r>
            <a:r>
              <a:rPr lang="ru-RU" sz="2800" baseline="-30000" dirty="0">
                <a:cs typeface="Times New Roman" pitchFamily="18" charset="0"/>
              </a:rPr>
              <a:t>3</a:t>
            </a:r>
            <a:r>
              <a:rPr lang="ru-RU" sz="2800" dirty="0">
                <a:cs typeface="Times New Roman" pitchFamily="18" charset="0"/>
              </a:rPr>
              <a:t>. Найдите периметр данного треугольника.</a:t>
            </a:r>
          </a:p>
        </p:txBody>
      </p:sp>
      <p:pic>
        <p:nvPicPr>
          <p:cNvPr id="3072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3344863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18864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</a:t>
            </a:r>
            <a:r>
              <a:rPr lang="ru-RU" sz="2800" dirty="0">
                <a:solidFill>
                  <a:schemeClr val="accent1"/>
                </a:solidFill>
              </a:rPr>
              <a:t> </a:t>
            </a:r>
            <a:r>
              <a:rPr lang="ru-RU" sz="2800" dirty="0">
                <a:cs typeface="Times New Roman" pitchFamily="18" charset="0"/>
              </a:rPr>
              <a:t>2</a:t>
            </a:r>
            <a:r>
              <a:rPr lang="ru-RU" sz="2800" dirty="0"/>
              <a:t>0</a:t>
            </a:r>
            <a:r>
              <a:rPr lang="ru-RU" sz="2800" dirty="0">
                <a:cs typeface="Times New Roman" pitchFamily="18" charset="0"/>
              </a:rPr>
              <a:t> см. </a:t>
            </a:r>
          </a:p>
        </p:txBody>
      </p:sp>
    </p:spTree>
    <p:extLst>
      <p:ext uri="{BB962C8B-B14F-4D97-AF65-F5344CB8AC3E}">
        <p14:creationId xmlns:p14="http://schemas.microsoft.com/office/powerpoint/2010/main" val="19765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0" y="904528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5</a:t>
            </a:r>
            <a:r>
              <a:rPr lang="ru-RU" sz="2800" dirty="0" smtClean="0">
                <a:cs typeface="Times New Roman" pitchFamily="18" charset="0"/>
              </a:rPr>
              <a:t>.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В </a:t>
            </a:r>
            <a:r>
              <a:rPr lang="ru-RU" sz="2800" dirty="0">
                <a:cs typeface="Times New Roman" pitchFamily="18" charset="0"/>
              </a:rPr>
              <a:t>равнобедренном треугольнике боковые стороны делятся точками касания вписанной в треугольник окружности в отношении 7:5, считая от вершины, противоположной основанию. Найдите периметр треугольника, если его основание равно 10 см.</a:t>
            </a:r>
          </a:p>
        </p:txBody>
      </p:sp>
      <p:pic>
        <p:nvPicPr>
          <p:cNvPr id="317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84984"/>
            <a:ext cx="246380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1000" y="116632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en-US" sz="2800" i="1" dirty="0">
                <a:cs typeface="Times New Roman" pitchFamily="18" charset="0"/>
              </a:rPr>
              <a:t>p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 + </a:t>
            </a:r>
            <a:r>
              <a:rPr lang="en-US" sz="2800" i="1" dirty="0">
                <a:cs typeface="Times New Roman" pitchFamily="18" charset="0"/>
              </a:rPr>
              <a:t>p</a:t>
            </a:r>
            <a:r>
              <a:rPr lang="ru-RU" sz="2800" baseline="-30000" dirty="0">
                <a:cs typeface="Times New Roman" pitchFamily="18" charset="0"/>
              </a:rPr>
              <a:t>2</a:t>
            </a:r>
            <a:r>
              <a:rPr lang="ru-RU" sz="2800" dirty="0">
                <a:cs typeface="Times New Roman" pitchFamily="18" charset="0"/>
              </a:rPr>
              <a:t> + </a:t>
            </a:r>
            <a:r>
              <a:rPr lang="en-US" sz="2800" i="1" dirty="0">
                <a:cs typeface="Times New Roman" pitchFamily="18" charset="0"/>
              </a:rPr>
              <a:t>p</a:t>
            </a:r>
            <a:r>
              <a:rPr lang="ru-RU" sz="2800" baseline="-30000" dirty="0">
                <a:cs typeface="Times New Roman" pitchFamily="18" charset="0"/>
              </a:rPr>
              <a:t>3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58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0" y="3176714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	Теорема (Формула Эйлера)*. </a:t>
            </a:r>
            <a:r>
              <a:rPr lang="ru-RU" sz="2800" dirty="0" smtClean="0">
                <a:cs typeface="Times New Roman" pitchFamily="18" charset="0"/>
              </a:rPr>
              <a:t>Д</a:t>
            </a:r>
            <a:r>
              <a:rPr lang="ru-RU" sz="2800" dirty="0" smtClean="0"/>
              <a:t>ля расстояния </a:t>
            </a:r>
            <a:r>
              <a:rPr lang="en-US" sz="2800" i="1" dirty="0"/>
              <a:t>d</a:t>
            </a:r>
            <a:r>
              <a:rPr lang="en-US" sz="2800" dirty="0"/>
              <a:t> </a:t>
            </a:r>
            <a:r>
              <a:rPr lang="ru-RU" sz="2800" dirty="0"/>
              <a:t>между центрами вписанной и описанной окружностей треугольника </a:t>
            </a:r>
            <a:r>
              <a:rPr lang="ru-RU" sz="2800" dirty="0" smtClean="0"/>
              <a:t>справедлива формула </a:t>
            </a:r>
            <a:r>
              <a:rPr lang="en-US" sz="2800" i="1" dirty="0"/>
              <a:t>d</a:t>
            </a:r>
            <a:r>
              <a:rPr lang="ru-RU" sz="2800" baseline="30000" dirty="0"/>
              <a:t>2</a:t>
            </a:r>
            <a:r>
              <a:rPr lang="en-US" sz="2800" dirty="0"/>
              <a:t> = </a:t>
            </a:r>
            <a:r>
              <a:rPr lang="en-US" sz="2800" i="1" dirty="0"/>
              <a:t>R</a:t>
            </a:r>
            <a:r>
              <a:rPr lang="ru-RU" sz="2800" baseline="30000" dirty="0"/>
              <a:t>2</a:t>
            </a:r>
            <a:r>
              <a:rPr lang="en-US" sz="2800" dirty="0"/>
              <a:t> − 2</a:t>
            </a:r>
            <a:r>
              <a:rPr lang="en-US" sz="2800" i="1" dirty="0"/>
              <a:t>Rr</a:t>
            </a:r>
            <a:r>
              <a:rPr lang="en-US" sz="2800" dirty="0"/>
              <a:t>. </a:t>
            </a:r>
            <a:r>
              <a:rPr lang="ru-RU" sz="2800" dirty="0"/>
              <a:t>где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smtClean="0"/>
              <a:t>–  </a:t>
            </a:r>
            <a:r>
              <a:rPr lang="ru-RU" sz="2800" dirty="0"/>
              <a:t>радиус описанной, </a:t>
            </a:r>
            <a:r>
              <a:rPr lang="en-US" sz="2800" i="1" dirty="0" smtClean="0"/>
              <a:t>r</a:t>
            </a:r>
            <a:r>
              <a:rPr lang="en-US" sz="2800" dirty="0"/>
              <a:t> </a:t>
            </a:r>
            <a:r>
              <a:rPr lang="en-US" sz="2800" dirty="0" smtClean="0"/>
              <a:t>– </a:t>
            </a:r>
            <a:r>
              <a:rPr lang="en-US" sz="2800" dirty="0" smtClean="0"/>
              <a:t> </a:t>
            </a:r>
            <a:r>
              <a:rPr lang="ru-RU" sz="2800" dirty="0"/>
              <a:t>радиус вписанной окружности. </a:t>
            </a:r>
          </a:p>
        </p:txBody>
      </p:sp>
      <p:pic>
        <p:nvPicPr>
          <p:cNvPr id="317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45" y="260648"/>
            <a:ext cx="2407510" cy="27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1000" y="116632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 smtClean="0">
                <a:cs typeface="Times New Roman" pitchFamily="18" charset="0"/>
              </a:rPr>
              <a:t>34. </a:t>
            </a:r>
            <a:endParaRPr lang="ru-RU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27" y="0"/>
                <a:ext cx="9144000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Доказательство*.</a:t>
                </a:r>
                <a:r>
                  <a:rPr lang="ru-RU" dirty="0" smtClean="0"/>
                  <a:t> Пусть </a:t>
                </a:r>
                <a:r>
                  <a:rPr lang="en-US" i="1" dirty="0" smtClean="0"/>
                  <a:t>O </a:t>
                </a:r>
                <a:r>
                  <a:rPr lang="ru-RU" dirty="0" smtClean="0"/>
                  <a:t>– центр описанной окружности, </a:t>
                </a:r>
                <a:r>
                  <a:rPr lang="en-US" i="1" dirty="0" smtClean="0"/>
                  <a:t>I </a:t>
                </a:r>
                <a:r>
                  <a:rPr lang="ru-RU" dirty="0" smtClean="0"/>
                  <a:t>– центр вписанной </a:t>
                </a:r>
                <a:r>
                  <a:rPr lang="ru-RU" dirty="0"/>
                  <a:t>окружности треугольника </a:t>
                </a:r>
                <a:r>
                  <a:rPr lang="en-US" i="1" dirty="0"/>
                  <a:t>ABC</a:t>
                </a:r>
                <a:r>
                  <a:rPr lang="ru-RU" dirty="0" smtClean="0"/>
                  <a:t>. Обозначим </a:t>
                </a:r>
                <a:r>
                  <a:rPr lang="en-US" i="1" dirty="0"/>
                  <a:t>D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точку пересечения прямой </a:t>
                </a:r>
                <a:r>
                  <a:rPr lang="en-US" i="1" dirty="0" smtClean="0"/>
                  <a:t>CI </a:t>
                </a:r>
                <a:r>
                  <a:rPr lang="ru-RU" dirty="0" smtClean="0"/>
                  <a:t>с описанной окружностью. Она делит дугу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на две равные части. Обозначим </a:t>
                </a:r>
                <a:r>
                  <a:rPr lang="en-US" i="1" dirty="0"/>
                  <a:t>E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точку пересечения прямой </a:t>
                </a:r>
                <a:r>
                  <a:rPr lang="en-US" i="1" dirty="0"/>
                  <a:t>D</a:t>
                </a:r>
                <a:r>
                  <a:rPr lang="en-US" i="1" dirty="0" smtClean="0"/>
                  <a:t>O </a:t>
                </a:r>
                <a:r>
                  <a:rPr lang="ru-RU" dirty="0" smtClean="0"/>
                  <a:t> с описанной окружностью. Отрезок </a:t>
                </a:r>
                <a:r>
                  <a:rPr lang="en-US" i="1" dirty="0" smtClean="0"/>
                  <a:t>DE</a:t>
                </a:r>
                <a:r>
                  <a:rPr lang="ru-RU" i="1" dirty="0" smtClean="0"/>
                  <a:t> </a:t>
                </a:r>
                <a:r>
                  <a:rPr lang="ru-RU" dirty="0" smtClean="0"/>
                  <a:t>является диаметром этой окружности. Из точки </a:t>
                </a:r>
                <a:r>
                  <a:rPr lang="en-US" i="1" dirty="0"/>
                  <a:t>I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опустим перпендикуляр </a:t>
                </a:r>
                <a:r>
                  <a:rPr lang="en-US" i="1" dirty="0" smtClean="0"/>
                  <a:t>IF </a:t>
                </a:r>
                <a:r>
                  <a:rPr lang="ru-RU" dirty="0" smtClean="0"/>
                  <a:t>на прямую </a:t>
                </a:r>
                <a:r>
                  <a:rPr lang="en-US" i="1" dirty="0" smtClean="0"/>
                  <a:t>AC</a:t>
                </a:r>
                <a:r>
                  <a:rPr lang="ru-RU" dirty="0" smtClean="0"/>
                  <a:t>. Тогда </a:t>
                </a:r>
                <a:r>
                  <a:rPr lang="en-US" i="1" dirty="0" smtClean="0"/>
                  <a:t>IF = r. </a:t>
                </a:r>
              </a:p>
              <a:p>
                <a:pPr algn="just"/>
                <a:r>
                  <a:rPr lang="en-US" i="1" dirty="0"/>
                  <a:t>	</a:t>
                </a:r>
                <a:r>
                  <a:rPr lang="ru-RU" dirty="0" smtClean="0"/>
                  <a:t>Имеет место равенство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𝐵𝐼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𝐼𝐺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𝐷𝐼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𝐼𝐶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ru-RU" dirty="0" smtClean="0"/>
                  <a:t>в котором </a:t>
                </a:r>
                <a:r>
                  <a:rPr lang="en-US" i="1" dirty="0" smtClean="0"/>
                  <a:t>BI = R + r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IG = R – r</a:t>
                </a:r>
                <a:r>
                  <a:rPr lang="en-US" dirty="0" smtClean="0"/>
                  <a:t>. </a:t>
                </a:r>
                <a:r>
                  <a:rPr lang="ru-RU" dirty="0"/>
                  <a:t>Докажем, что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𝐷𝐼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𝐼𝐶</m:t>
                    </m:r>
                    <m:r>
                      <a:rPr lang="ru-RU" i="1">
                        <a:latin typeface="Cambria Math"/>
                        <a:ea typeface="Cambria Math"/>
                      </a:rPr>
                      <m:t>=2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𝑅𝑟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 smtClean="0"/>
                  <a:t>Тогда будет выполняться требуемое равенство </a:t>
                </a:r>
                <a:r>
                  <a:rPr lang="en-US" i="1" dirty="0"/>
                  <a:t>d</a:t>
                </a:r>
                <a:r>
                  <a:rPr lang="ru-RU" baseline="30000" dirty="0"/>
                  <a:t>2</a:t>
                </a:r>
                <a:r>
                  <a:rPr lang="en-US" dirty="0"/>
                  <a:t> = </a:t>
                </a:r>
                <a:r>
                  <a:rPr lang="en-US" i="1" dirty="0"/>
                  <a:t>R</a:t>
                </a:r>
                <a:r>
                  <a:rPr lang="ru-RU" baseline="30000" dirty="0"/>
                  <a:t>2</a:t>
                </a:r>
                <a:r>
                  <a:rPr lang="en-US" dirty="0"/>
                  <a:t> − 2</a:t>
                </a:r>
                <a:r>
                  <a:rPr lang="en-US" i="1" dirty="0"/>
                  <a:t>Rr</a:t>
                </a:r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" y="0"/>
                <a:ext cx="9144000" cy="3847207"/>
              </a:xfrm>
              <a:prstGeom prst="rect">
                <a:avLst/>
              </a:prstGeom>
              <a:blipFill rotWithShape="1">
                <a:blip r:embed="rId3"/>
                <a:stretch>
                  <a:fillRect l="-1067" t="-1268" r="-1000" b="-11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01008"/>
            <a:ext cx="3347864" cy="339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9250" y="3789040"/>
                <a:ext cx="5642493" cy="2829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dirty="0" smtClean="0"/>
                  <a:t>Заметим</a:t>
                </a:r>
                <a:r>
                  <a:rPr lang="ru-RU" dirty="0"/>
                  <a:t>, что </a:t>
                </a:r>
                <a:r>
                  <a:rPr lang="en-US" i="1" dirty="0"/>
                  <a:t>DE = </a:t>
                </a:r>
                <a:r>
                  <a:rPr lang="ru-RU" dirty="0"/>
                  <a:t>2</a:t>
                </a:r>
                <a:r>
                  <a:rPr lang="en-US" i="1" dirty="0"/>
                  <a:t>R</a:t>
                </a:r>
                <a:r>
                  <a:rPr lang="en-US" dirty="0"/>
                  <a:t>, </a:t>
                </a:r>
                <a:r>
                  <a:rPr lang="en-US" i="1" dirty="0"/>
                  <a:t>IF = r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𝐷𝐴𝐼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+∠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𝐷𝐼𝐴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/>
                  <a:t>Следовательно, треугольник </a:t>
                </a:r>
                <a:r>
                  <a:rPr lang="en-US" i="1" dirty="0"/>
                  <a:t>DAI </a:t>
                </a:r>
                <a:r>
                  <a:rPr lang="ru-RU" dirty="0"/>
                  <a:t>равнобедренный </a:t>
                </a:r>
                <a:r>
                  <a:rPr lang="en-US" i="1" dirty="0"/>
                  <a:t>DI = DA</a:t>
                </a:r>
                <a:r>
                  <a:rPr lang="en-US" dirty="0"/>
                  <a:t>.</a:t>
                </a:r>
                <a:r>
                  <a:rPr lang="ru-RU" dirty="0"/>
                  <a:t> </a:t>
                </a:r>
                <a:endParaRPr lang="en-US" dirty="0" smtClean="0"/>
              </a:p>
              <a:p>
                <a:pPr algn="just"/>
                <a:r>
                  <a:rPr lang="en-US" dirty="0"/>
                  <a:t>	</a:t>
                </a:r>
                <a:r>
                  <a:rPr lang="ru-RU" dirty="0" smtClean="0"/>
                  <a:t>Требуемое </a:t>
                </a:r>
                <a:r>
                  <a:rPr lang="ru-RU" dirty="0"/>
                  <a:t>равенство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𝐷𝐴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𝐼𝐶</m:t>
                    </m:r>
                    <m:r>
                      <a:rPr lang="ru-RU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𝐷𝐸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𝐼𝐹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 smtClean="0"/>
                  <a:t>теперь следует </a:t>
                </a:r>
                <a:r>
                  <a:rPr lang="ru-RU" dirty="0"/>
                  <a:t>из подобия треугольников </a:t>
                </a:r>
                <a:r>
                  <a:rPr lang="en-US" i="1" dirty="0"/>
                  <a:t>EAD </a:t>
                </a:r>
                <a:r>
                  <a:rPr lang="ru-RU" dirty="0"/>
                  <a:t>и </a:t>
                </a:r>
                <a:r>
                  <a:rPr lang="en-US" i="1" dirty="0" smtClean="0"/>
                  <a:t>CFI</a:t>
                </a:r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250" y="3789040"/>
                <a:ext cx="5642493" cy="2829877"/>
              </a:xfrm>
              <a:prstGeom prst="rect">
                <a:avLst/>
              </a:prstGeom>
              <a:blipFill rotWithShape="1">
                <a:blip r:embed="rId5"/>
                <a:stretch>
                  <a:fillRect l="-1730" t="-1724" r="-1730" b="-40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1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026"/>
              <p:cNvSpPr txBox="1">
                <a:spLocks noChangeArrowheads="1"/>
              </p:cNvSpPr>
              <p:nvPr/>
            </p:nvSpPr>
            <p:spPr bwMode="auto">
              <a:xfrm>
                <a:off x="-9625" y="692696"/>
                <a:ext cx="9108504" cy="1440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ru-RU" sz="2400" dirty="0" smtClean="0">
                    <a:solidFill>
                      <a:srgbClr val="FF0000"/>
                    </a:solidFill>
                    <a:cs typeface="Times New Roman" pitchFamily="18" charset="0"/>
                  </a:rPr>
                  <a:t>	Теорема.</a:t>
                </a:r>
                <a:r>
                  <a:rPr lang="ru-RU" sz="2400" dirty="0" smtClean="0">
                    <a:cs typeface="Times New Roman" pitchFamily="18" charset="0"/>
                  </a:rPr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Радиус </a:t>
                </a:r>
                <a:r>
                  <a:rPr lang="en-US" sz="2400" i="1" dirty="0">
                    <a:solidFill>
                      <a:schemeClr val="tx1"/>
                    </a:solidFill>
                    <a:cs typeface="Times New Roman" pitchFamily="18" charset="0"/>
                  </a:rPr>
                  <a:t>r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окружности, вписанной в треугольник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ABC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, для которого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AB = c, AC = b, BC = a 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и площадь равна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S</a:t>
                </a:r>
                <a:r>
                  <a:rPr lang="ru-RU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, выражается формулой </a:t>
                </a:r>
                <a:r>
                  <a:rPr lang="en-US" sz="2400" i="1" dirty="0" smtClean="0">
                    <a:solidFill>
                      <a:schemeClr val="tx1"/>
                    </a:solidFill>
                    <a:cs typeface="Times New Roman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ru-RU" sz="24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sz="24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10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692696"/>
                <a:ext cx="9108504" cy="1440160"/>
              </a:xfrm>
              <a:prstGeom prst="rect">
                <a:avLst/>
              </a:prstGeom>
              <a:blipFill rotWithShape="1">
                <a:blip r:embed="rId3"/>
                <a:stretch>
                  <a:fillRect l="-1003" t="-424" r="-1003" b="-4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54747" y="2132856"/>
            <a:ext cx="9098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Доказательство</a:t>
            </a:r>
            <a:r>
              <a:rPr lang="ru-RU" dirty="0">
                <a:solidFill>
                  <a:srgbClr val="FF0000"/>
                </a:solidFill>
              </a:rPr>
              <a:t>.  </a:t>
            </a:r>
            <a:r>
              <a:rPr lang="ru-RU" dirty="0"/>
              <a:t>Обозначим </a:t>
            </a:r>
            <a:r>
              <a:rPr lang="en-US" i="1" dirty="0"/>
              <a:t>O </a:t>
            </a:r>
            <a:r>
              <a:rPr lang="ru-RU" dirty="0"/>
              <a:t>центр вписанной в этот треугольник окружности радиусом </a:t>
            </a:r>
            <a:r>
              <a:rPr lang="en-US" i="1" dirty="0"/>
              <a:t>r</a:t>
            </a:r>
            <a:r>
              <a:rPr lang="ru-RU" dirty="0"/>
              <a:t>. Проведём отрезки </a:t>
            </a:r>
            <a:r>
              <a:rPr lang="en-US" i="1" dirty="0"/>
              <a:t>AO</a:t>
            </a:r>
            <a:r>
              <a:rPr lang="ru-RU" dirty="0"/>
              <a:t>, </a:t>
            </a:r>
            <a:r>
              <a:rPr lang="en-US" i="1" dirty="0"/>
              <a:t>BO</a:t>
            </a:r>
            <a:r>
              <a:rPr lang="ru-RU" dirty="0"/>
              <a:t>, </a:t>
            </a:r>
            <a:r>
              <a:rPr lang="en-US" i="1" dirty="0"/>
              <a:t>CO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971253"/>
            <a:ext cx="25622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748" y="4654303"/>
                <a:ext cx="9108504" cy="2684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Площадь </a:t>
                </a:r>
                <a:r>
                  <a:rPr lang="en-US" i="1" dirty="0"/>
                  <a:t>S </a:t>
                </a:r>
                <a:r>
                  <a:rPr lang="ru-RU" dirty="0"/>
                  <a:t>треугольника </a:t>
                </a:r>
                <a:r>
                  <a:rPr lang="en-US" i="1" dirty="0"/>
                  <a:t>ABC </a:t>
                </a:r>
                <a:r>
                  <a:rPr lang="ru-RU" dirty="0"/>
                  <a:t>равна сумме площадей треугольников </a:t>
                </a:r>
                <a:r>
                  <a:rPr lang="en-US" i="1" dirty="0"/>
                  <a:t>ABO</a:t>
                </a:r>
                <a:r>
                  <a:rPr lang="ru-RU" dirty="0"/>
                  <a:t>, </a:t>
                </a:r>
                <a:r>
                  <a:rPr lang="en-US" i="1" dirty="0"/>
                  <a:t>ACO</a:t>
                </a:r>
                <a:r>
                  <a:rPr lang="ru-RU" dirty="0"/>
                  <a:t>, </a:t>
                </a:r>
                <a:r>
                  <a:rPr lang="en-US" i="1" dirty="0"/>
                  <a:t>BCO</a:t>
                </a:r>
                <a:r>
                  <a:rPr lang="ru-RU" dirty="0"/>
                  <a:t>. Учитывая, что высотами в этих треугольниках являются радиусы вписанной окружности, будем иметь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latin typeface="Cambria Math"/>
                      </a:rPr>
                      <m:t> </m:t>
                    </m:r>
                    <m:r>
                      <a:rPr lang="en-US" sz="2000" i="1">
                        <a:latin typeface="Cambria Math"/>
                      </a:rPr>
                      <m:t>𝑆</m:t>
                    </m:r>
                    <m:r>
                      <a:rPr lang="ru-RU" sz="2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𝑐</m:t>
                    </m:r>
                    <m:r>
                      <a:rPr lang="ru-RU" sz="2000" i="1">
                        <a:latin typeface="Cambria Math"/>
                      </a:rPr>
                      <m:t>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  <m:r>
                      <a:rPr lang="ru-RU" sz="2000" i="1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𝑏</m:t>
                    </m:r>
                    <m:r>
                      <a:rPr lang="ru-RU" sz="2000" i="1">
                        <a:latin typeface="Cambria Math"/>
                      </a:rPr>
                      <m:t>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  <m:r>
                      <a:rPr lang="ru-RU" sz="2000" i="1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𝑎</m:t>
                    </m:r>
                    <m:r>
                      <a:rPr lang="ru-RU" sz="2000" i="1">
                        <a:latin typeface="Cambria Math"/>
                      </a:rPr>
                      <m:t>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  <m:r>
                      <a:rPr lang="ru-RU" sz="2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(</m:t>
                    </m:r>
                    <m:r>
                      <a:rPr lang="en-US" sz="2000" i="1">
                        <a:latin typeface="Cambria Math"/>
                      </a:rPr>
                      <m:t>𝑎</m:t>
                    </m:r>
                    <m:r>
                      <a:rPr lang="ru-RU" sz="2000" i="1">
                        <a:latin typeface="Cambria Math"/>
                      </a:rPr>
                      <m:t>+</m:t>
                    </m:r>
                    <m:r>
                      <a:rPr lang="en-US" sz="2000" i="1">
                        <a:latin typeface="Cambria Math"/>
                      </a:rPr>
                      <m:t>𝑏</m:t>
                    </m:r>
                    <m:r>
                      <a:rPr lang="ru-RU" sz="2000" i="1">
                        <a:latin typeface="Cambria Math"/>
                      </a:rPr>
                      <m:t>+</m:t>
                    </m:r>
                    <m:r>
                      <a:rPr lang="en-US" sz="2000" i="1">
                        <a:latin typeface="Cambria Math"/>
                      </a:rPr>
                      <m:t>𝑐</m:t>
                    </m:r>
                    <m:r>
                      <a:rPr lang="ru-RU" sz="2000" i="1">
                        <a:latin typeface="Cambria Math"/>
                      </a:rPr>
                      <m:t>)∙</m:t>
                    </m:r>
                    <m:r>
                      <a:rPr lang="en-US" sz="2000" i="1">
                        <a:latin typeface="Cambria Math"/>
                      </a:rPr>
                      <m:t>𝑟</m:t>
                    </m:r>
                  </m:oMath>
                </a14:m>
                <a:r>
                  <a:rPr lang="ru-RU" dirty="0" smtClean="0"/>
                  <a:t>. Откуда</a:t>
                </a:r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𝑟</m:t>
                      </m:r>
                      <m:r>
                        <a:rPr lang="ru-RU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/>
                            </a:rPr>
                            <m:t>2</m:t>
                          </m:r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𝑎</m:t>
                          </m:r>
                          <m:r>
                            <a:rPr lang="ru-RU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</a:rPr>
                            <m:t>𝑏</m:t>
                          </m:r>
                          <m:r>
                            <a:rPr lang="ru-RU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den>
                      </m:f>
                      <m:r>
                        <a:rPr lang="ru-RU" sz="20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" y="4654303"/>
                <a:ext cx="9108504" cy="2684774"/>
              </a:xfrm>
              <a:prstGeom prst="rect">
                <a:avLst/>
              </a:prstGeom>
              <a:blipFill rotWithShape="1">
                <a:blip r:embed="rId5"/>
                <a:stretch>
                  <a:fillRect l="-1071" t="-1818" r="-10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47702" y="107921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Формула для радиуса вписанной окружности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-6577" y="26064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800" dirty="0" smtClean="0"/>
              <a:t>	1. Найдите </a:t>
            </a:r>
            <a:r>
              <a:rPr lang="ru-RU" sz="2800" dirty="0"/>
              <a:t>радиус окружности, вписанной в правильный треугольник со стороной 1.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 smtClean="0">
                <a:cs typeface="Times New Roman" pitchFamily="18" charset="0"/>
              </a:rPr>
              <a:t>	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412776"/>
            <a:ext cx="4320480" cy="43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5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6522" y="1484784"/>
            <a:ext cx="913774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800" dirty="0" smtClean="0"/>
              <a:t>	2. Найдите </a:t>
            </a:r>
            <a:r>
              <a:rPr lang="ru-RU" sz="2800" dirty="0"/>
              <a:t>радиус окружности, вписанной в равнобедренный прямоугольный треугольник, катеты которого равны 1</a:t>
            </a:r>
            <a:r>
              <a:rPr lang="ru-RU" sz="2800" dirty="0" smtClean="0"/>
              <a:t>.</a:t>
            </a:r>
            <a:r>
              <a:rPr lang="ru-RU" sz="2800" dirty="0">
                <a:cs typeface="Times New Roman" pitchFamily="18" charset="0"/>
              </a:rPr>
              <a:t>	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2940620" cy="291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-6577" y="260648"/>
                <a:ext cx="9144000" cy="8006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 smtClean="0"/>
                  <a:t>	</a:t>
                </a:r>
                <a:r>
                  <a:rPr lang="ru-RU" sz="2800" dirty="0" smtClean="0">
                    <a:solidFill>
                      <a:srgbClr val="FF0000"/>
                    </a:solidFill>
                  </a:rPr>
                  <a:t>Ответ</a:t>
                </a:r>
                <a:r>
                  <a:rPr lang="ru-RU" sz="2800" dirty="0" smtClean="0"/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8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8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8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800" dirty="0" smtClean="0">
                    <a:cs typeface="Times New Roman" pitchFamily="18" charset="0"/>
                  </a:rPr>
                  <a:t>.</a:t>
                </a:r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6577" y="260648"/>
                <a:ext cx="9144000" cy="800604"/>
              </a:xfrm>
              <a:prstGeom prst="rect">
                <a:avLst/>
              </a:prstGeom>
              <a:blipFill>
                <a:blip r:embed="rId4"/>
                <a:stretch>
                  <a:fillRect b="-61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6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0" y="-16374"/>
                <a:ext cx="9137743" cy="1823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 smtClean="0"/>
                  <a:t>	</a:t>
                </a:r>
                <a:r>
                  <a:rPr lang="ru-RU" sz="2800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</a:t>
                </a:r>
                <a:r>
                  <a:rPr lang="ru-RU" sz="2800" dirty="0" smtClean="0">
                    <a:solidFill>
                      <a:srgbClr val="FF0000"/>
                    </a:solidFill>
                    <a:cs typeface="Times New Roman" pitchFamily="18" charset="0"/>
                  </a:rPr>
                  <a:t>.</a:t>
                </a:r>
                <a:r>
                  <a:rPr lang="ru-RU" sz="2800" dirty="0" smtClean="0">
                    <a:cs typeface="Times New Roman" pitchFamily="18" charset="0"/>
                  </a:rPr>
                  <a:t> Воспользуемся формулой </a:t>
                </a:r>
                <a:r>
                  <a:rPr lang="en-US" sz="2800" i="1" dirty="0">
                    <a:cs typeface="Times New Roman" pitchFamily="18" charset="0"/>
                  </a:rPr>
                  <a:t>r</a:t>
                </a:r>
                <a:r>
                  <a:rPr lang="ru-RU" sz="2800" i="1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ru-RU" sz="2800" dirty="0" smtClean="0">
                    <a:cs typeface="Times New Roman" pitchFamily="18" charset="0"/>
                  </a:rPr>
                  <a:t>.</a:t>
                </a: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Удвоенная площадь треугольника равна 1, стороны равны 1, 1,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ru-RU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sz="2800" dirty="0" smtClean="0">
                    <a:cs typeface="Times New Roman" pitchFamily="18" charset="0"/>
                  </a:rPr>
                  <a:t> Следовательно, </a:t>
                </a:r>
                <a:r>
                  <a:rPr lang="en-US" sz="2800" i="1" dirty="0" smtClean="0">
                    <a:cs typeface="Times New Roman" pitchFamily="18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16374"/>
                <a:ext cx="9137743" cy="1823961"/>
              </a:xfrm>
              <a:prstGeom prst="rect">
                <a:avLst/>
              </a:prstGeom>
              <a:blipFill>
                <a:blip r:embed="rId3"/>
                <a:stretch>
                  <a:fillRect l="-1334" r="-1334" b="-3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47318"/>
            <a:ext cx="2886868" cy="287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7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208" y="116632"/>
            <a:ext cx="91377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/>
              <a:t>3</a:t>
            </a:r>
            <a:r>
              <a:rPr lang="ru-RU" sz="2800" dirty="0" smtClean="0"/>
              <a:t>. Найдите </a:t>
            </a:r>
            <a:r>
              <a:rPr lang="ru-RU" sz="2800" dirty="0"/>
              <a:t>радиус окружности, вписанной в треугольник, стороны которого равны 3, 4, 5</a:t>
            </a:r>
            <a:r>
              <a:rPr lang="ru-RU" sz="2800" dirty="0" smtClean="0"/>
              <a:t>.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3788529" cy="313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2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629167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Теорема. </a:t>
            </a:r>
            <a:r>
              <a:rPr lang="ru-RU" dirty="0" smtClean="0">
                <a:cs typeface="Times New Roman" pitchFamily="18" charset="0"/>
              </a:rPr>
              <a:t>Около </a:t>
            </a:r>
            <a:r>
              <a:rPr lang="ru-RU" dirty="0">
                <a:cs typeface="Times New Roman" pitchFamily="18" charset="0"/>
              </a:rPr>
              <a:t>всякого треугольника можно описать окружность. Ее центр является точкой пересечения серединных перпендикуляров к сторонам треугольника.</a:t>
            </a:r>
          </a:p>
        </p:txBody>
      </p:sp>
      <p:pic>
        <p:nvPicPr>
          <p:cNvPr id="307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2412834" cy="236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1827694"/>
            <a:ext cx="9135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Доказательство. </a:t>
            </a:r>
            <a:r>
              <a:rPr lang="ru-RU" dirty="0" smtClean="0"/>
              <a:t>Серединный перпендикуляр </a:t>
            </a:r>
            <a:r>
              <a:rPr lang="en-US" i="1" dirty="0" smtClean="0"/>
              <a:t>c</a:t>
            </a:r>
            <a:r>
              <a:rPr lang="ru-RU" i="1" dirty="0" smtClean="0"/>
              <a:t> </a:t>
            </a:r>
            <a:r>
              <a:rPr lang="ru-RU" dirty="0" smtClean="0"/>
              <a:t>к отрезку </a:t>
            </a:r>
            <a:r>
              <a:rPr lang="en-US" i="1" dirty="0" smtClean="0"/>
              <a:t>AB </a:t>
            </a:r>
            <a:r>
              <a:rPr lang="ru-RU" dirty="0" smtClean="0"/>
              <a:t>является ГМТ, равноудаленных от вершин </a:t>
            </a:r>
            <a:r>
              <a:rPr lang="en-US" i="1" dirty="0" smtClean="0"/>
              <a:t>A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i="1" dirty="0" smtClean="0"/>
              <a:t>B</a:t>
            </a:r>
            <a:r>
              <a:rPr lang="ru-RU" dirty="0" smtClean="0"/>
              <a:t>. Серединный перпендикуляр </a:t>
            </a:r>
            <a:r>
              <a:rPr lang="en-US" i="1" dirty="0"/>
              <a:t>b</a:t>
            </a:r>
            <a:r>
              <a:rPr lang="ru-RU" i="1" dirty="0" smtClean="0"/>
              <a:t> </a:t>
            </a:r>
            <a:r>
              <a:rPr lang="ru-RU" dirty="0" smtClean="0"/>
              <a:t>к отрезку </a:t>
            </a:r>
            <a:r>
              <a:rPr lang="en-US" i="1" dirty="0" smtClean="0"/>
              <a:t>AC </a:t>
            </a:r>
            <a:r>
              <a:rPr lang="ru-RU" dirty="0" smtClean="0"/>
              <a:t>является ГМТ, равноудаленных от вершин </a:t>
            </a:r>
            <a:r>
              <a:rPr lang="en-US" i="1" dirty="0" smtClean="0"/>
              <a:t>A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i="1" dirty="0"/>
              <a:t>C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Точка </a:t>
            </a:r>
            <a:r>
              <a:rPr lang="en-US" i="1" dirty="0" smtClean="0"/>
              <a:t>O</a:t>
            </a:r>
            <a:r>
              <a:rPr lang="ru-RU" dirty="0" smtClean="0"/>
              <a:t> пересечения этих серединных перпендикуляров равноудалена от всех вершин треугольника, значит, является центром описанной окружности.</a:t>
            </a:r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4439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I. </a:t>
            </a:r>
            <a:r>
              <a:rPr lang="ru-RU" sz="3200" dirty="0" smtClean="0">
                <a:solidFill>
                  <a:srgbClr val="FF0000"/>
                </a:solidFill>
              </a:rPr>
              <a:t>Треугольники, вписанные в окружность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208" y="116632"/>
            <a:ext cx="9137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Ответ. 1.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2833291"/>
            <a:ext cx="914720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3200" dirty="0" smtClean="0"/>
              <a:t>	</a:t>
            </a:r>
            <a:r>
              <a:rPr lang="ru-RU" sz="2800" dirty="0"/>
              <a:t>4</a:t>
            </a:r>
            <a:r>
              <a:rPr lang="ru-RU" sz="2800" dirty="0" smtClean="0"/>
              <a:t>. Найдите </a:t>
            </a:r>
            <a:r>
              <a:rPr lang="ru-RU" sz="2800" dirty="0"/>
              <a:t>радиус окружности, вписанной в равнобедренный треугольник, основание которого равно 8, а боковые стороны равны 5</a:t>
            </a:r>
            <a:r>
              <a:rPr lang="ru-RU" sz="2800" dirty="0" smtClean="0"/>
              <a:t>.</a:t>
            </a:r>
            <a:r>
              <a:rPr lang="ru-RU" sz="2800" dirty="0"/>
              <a:t>	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227094"/>
            <a:ext cx="3113023" cy="255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37112"/>
            <a:ext cx="4104456" cy="213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1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7206" cy="1195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/>
                <a:r>
                  <a:rPr lang="ru-RU" sz="3200" dirty="0" smtClean="0"/>
                  <a:t>	</a:t>
                </a:r>
                <a:r>
                  <a:rPr lang="ru-RU" sz="2800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sz="2800" dirty="0" smtClean="0"/>
                  <a:t> Высота этого треугольника, опущенная на основание, равна 3. Удвоенная площадь равна 24. </a:t>
                </a:r>
                <a:r>
                  <a:rPr lang="en-US" sz="2800" i="1" dirty="0" smtClean="0"/>
                  <a:t>r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</a:rPr>
                      <m:t>.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7206" cy="1195327"/>
              </a:xfrm>
              <a:prstGeom prst="rect">
                <a:avLst/>
              </a:prstGeom>
              <a:blipFill rotWithShape="1">
                <a:blip r:embed="rId3"/>
                <a:stretch>
                  <a:fillRect l="-1332" t="-1020" r="-1266" b="-56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019148" cy="252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0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612304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FF3300"/>
                </a:solidFill>
              </a:rPr>
              <a:t>Вневписанная окружность*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-14725" y="602826"/>
            <a:ext cx="91587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 smtClean="0"/>
              <a:t>	</a:t>
            </a:r>
            <a:r>
              <a:rPr lang="ru-RU" sz="2800" dirty="0" smtClean="0"/>
              <a:t>Окружность </a:t>
            </a:r>
            <a:r>
              <a:rPr lang="ru-RU" sz="2800" dirty="0"/>
              <a:t>называется вневписанной для данного треугольника, если она касается одной из сторон этого треугольника и продолжения двух других его сторон.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06" y="2164905"/>
            <a:ext cx="314546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4869160"/>
            <a:ext cx="91536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Теорема 4*.</a:t>
            </a:r>
            <a:r>
              <a:rPr lang="ru-RU" sz="2800" dirty="0" smtClean="0"/>
              <a:t> Центром вневписанной окружности является точка пересечения биссектрис одного угла треугольника и углов, смежных двум другим углам этого треугольника.</a:t>
            </a: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4063" y="157904"/>
                <a:ext cx="9119937" cy="1357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	Теорема 5*. </a:t>
                </a:r>
                <a:r>
                  <a:rPr lang="ru-RU" dirty="0" smtClean="0">
                    <a:cs typeface="Times New Roman" pitchFamily="18" charset="0"/>
                  </a:rPr>
                  <a:t>Радиус </a:t>
                </a:r>
                <a:r>
                  <a:rPr lang="en-US" i="1" dirty="0">
                    <a:cs typeface="Times New Roman" pitchFamily="18" charset="0"/>
                  </a:rPr>
                  <a:t>r </a:t>
                </a:r>
                <a:r>
                  <a:rPr lang="ru-RU" dirty="0">
                    <a:cs typeface="Times New Roman" pitchFamily="18" charset="0"/>
                  </a:rPr>
                  <a:t>окружности, </a:t>
                </a:r>
                <a:r>
                  <a:rPr lang="ru-RU" dirty="0" err="1" smtClean="0">
                    <a:cs typeface="Times New Roman" pitchFamily="18" charset="0"/>
                  </a:rPr>
                  <a:t>внеписанной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в треугольник </a:t>
                </a:r>
                <a:r>
                  <a:rPr lang="en-US" i="1" dirty="0">
                    <a:cs typeface="Times New Roman" pitchFamily="18" charset="0"/>
                  </a:rPr>
                  <a:t>ABC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ru-RU" dirty="0" smtClean="0">
                    <a:cs typeface="Times New Roman" pitchFamily="18" charset="0"/>
                  </a:rPr>
                  <a:t>касающейся стороны </a:t>
                </a:r>
                <a:r>
                  <a:rPr lang="en-US" i="1" dirty="0" smtClean="0">
                    <a:cs typeface="Times New Roman" pitchFamily="18" charset="0"/>
                  </a:rPr>
                  <a:t>BC, </a:t>
                </a:r>
                <a:r>
                  <a:rPr lang="ru-RU" dirty="0" smtClean="0">
                    <a:cs typeface="Times New Roman" pitchFamily="18" charset="0"/>
                  </a:rPr>
                  <a:t>для </a:t>
                </a:r>
                <a:r>
                  <a:rPr lang="ru-RU" dirty="0">
                    <a:cs typeface="Times New Roman" pitchFamily="18" charset="0"/>
                  </a:rPr>
                  <a:t>которого </a:t>
                </a:r>
                <a:r>
                  <a:rPr lang="en-US" i="1" dirty="0">
                    <a:cs typeface="Times New Roman" pitchFamily="18" charset="0"/>
                  </a:rPr>
                  <a:t>AB = c, AC = b, BC = a </a:t>
                </a:r>
                <a:r>
                  <a:rPr lang="ru-RU" dirty="0">
                    <a:cs typeface="Times New Roman" pitchFamily="18" charset="0"/>
                  </a:rPr>
                  <a:t>и площадь равна </a:t>
                </a:r>
                <a:r>
                  <a:rPr lang="en-US" i="1" dirty="0">
                    <a:cs typeface="Times New Roman" pitchFamily="18" charset="0"/>
                  </a:rPr>
                  <a:t>S</a:t>
                </a:r>
                <a:r>
                  <a:rPr lang="ru-RU" dirty="0">
                    <a:cs typeface="Times New Roman" pitchFamily="18" charset="0"/>
                  </a:rPr>
                  <a:t>, выражается формулой </a:t>
                </a:r>
                <a:r>
                  <a:rPr lang="en-US" i="1" dirty="0" smtClean="0">
                    <a:cs typeface="Times New Roman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den>
                    </m:f>
                    <m:r>
                      <a:rPr lang="en-US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3" y="157904"/>
                <a:ext cx="9119937" cy="1357616"/>
              </a:xfrm>
              <a:prstGeom prst="rect">
                <a:avLst/>
              </a:prstGeom>
              <a:blipFill rotWithShape="1">
                <a:blip r:embed="rId3"/>
                <a:stretch>
                  <a:fillRect l="-1070" t="-3587" r="-1003" b="-3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7634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4062" y="4367213"/>
                <a:ext cx="9119937" cy="2096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	Доказательство.</a:t>
                </a:r>
                <a:r>
                  <a:rPr lang="ru-RU" dirty="0" smtClean="0">
                    <a:cs typeface="Times New Roman" pitchFamily="18" charset="0"/>
                  </a:rPr>
                  <a:t> Удвоенные площади треугольников </a:t>
                </a:r>
                <a:r>
                  <a:rPr lang="en-US" i="1" dirty="0" smtClean="0">
                    <a:cs typeface="Times New Roman" pitchFamily="18" charset="0"/>
                  </a:rPr>
                  <a:t>ABO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ACO </a:t>
                </a:r>
                <a:r>
                  <a:rPr lang="ru-RU" dirty="0" smtClean="0">
                    <a:cs typeface="Times New Roman" pitchFamily="18" charset="0"/>
                  </a:rPr>
                  <a:t>и </a:t>
                </a:r>
                <a:r>
                  <a:rPr lang="en-US" i="1" dirty="0" smtClean="0">
                    <a:cs typeface="Times New Roman" pitchFamily="18" charset="0"/>
                  </a:rPr>
                  <a:t>BCO </a:t>
                </a:r>
                <a:r>
                  <a:rPr lang="ru-RU" dirty="0" smtClean="0">
                    <a:cs typeface="Times New Roman" pitchFamily="18" charset="0"/>
                  </a:rPr>
                  <a:t>равны соответственно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b>
                    </m:sSub>
                    <m:r>
                      <a:rPr lang="ru-RU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𝑏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:r>
                  <a:rPr lang="en-US" i="1" dirty="0" smtClean="0"/>
                  <a:t>a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Площадь треугольника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равна сумме площадей треугольников </a:t>
                </a:r>
                <a:r>
                  <a:rPr lang="en-US" i="1" dirty="0" smtClean="0"/>
                  <a:t>ABO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ACO </a:t>
                </a:r>
                <a:r>
                  <a:rPr lang="ru-RU" dirty="0" smtClean="0"/>
                  <a:t>минус площадь треугольника </a:t>
                </a:r>
                <a:r>
                  <a:rPr lang="en-US" i="1" dirty="0" smtClean="0"/>
                  <a:t>BCO</a:t>
                </a:r>
                <a:r>
                  <a:rPr lang="ru-RU" dirty="0" smtClean="0"/>
                  <a:t>. Следовательно, 2</a:t>
                </a:r>
                <a:r>
                  <a:rPr lang="en-US" i="1" dirty="0" smtClean="0"/>
                  <a:t>S = 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b + c – a</a:t>
                </a:r>
                <a:r>
                  <a:rPr lang="en-US" dirty="0" smtClean="0"/>
                  <a:t>)</a:t>
                </a:r>
                <a:r>
                  <a:rPr lang="en-US" i="1" dirty="0" smtClean="0"/>
                  <a:t>r</a:t>
                </a:r>
                <a:r>
                  <a:rPr lang="en-US" dirty="0" smtClean="0"/>
                  <a:t>.</a:t>
                </a:r>
              </a:p>
              <a:p>
                <a:pPr algn="just"/>
                <a:r>
                  <a:rPr lang="ru-RU" dirty="0" smtClean="0"/>
                  <a:t>Значит, 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den>
                    </m:f>
                    <m:r>
                      <a:rPr lang="en-US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" y="4367213"/>
                <a:ext cx="9119937" cy="2096279"/>
              </a:xfrm>
              <a:prstGeom prst="rect">
                <a:avLst/>
              </a:prstGeom>
              <a:blipFill rotWithShape="1">
                <a:blip r:embed="rId5"/>
                <a:stretch>
                  <a:fillRect l="-1070" t="-2326" r="-1003" b="-17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1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063" y="332656"/>
            <a:ext cx="89675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 smtClean="0"/>
              <a:t>	Хотя понятие вневписанной окружности не входит в программу по геометрии 7-9 классов, тем не менее, соответствующие задачи включаются в ОГЭ и ЕГЭ по математике. 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Приведём пример такой задачи из демоверсии 2018, 2019.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905048"/>
            <a:ext cx="89675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solidFill>
                  <a:srgbClr val="FF0000"/>
                </a:solidFill>
              </a:rPr>
              <a:t>	Задача ОГЭ. </a:t>
            </a:r>
            <a:r>
              <a:rPr lang="ru-RU" dirty="0" smtClean="0"/>
              <a:t>Основание </a:t>
            </a:r>
            <a:r>
              <a:rPr lang="ru-RU" i="1" dirty="0"/>
              <a:t>AC </a:t>
            </a:r>
            <a:r>
              <a:rPr lang="ru-RU" dirty="0"/>
              <a:t>равнобедренного треугольника </a:t>
            </a:r>
            <a:r>
              <a:rPr lang="ru-RU" i="1" dirty="0"/>
              <a:t>ABC </a:t>
            </a:r>
            <a:r>
              <a:rPr lang="ru-RU" dirty="0"/>
              <a:t>равно 12. </a:t>
            </a:r>
            <a:r>
              <a:rPr lang="ru-RU" dirty="0" smtClean="0"/>
              <a:t>Окружность радиуса </a:t>
            </a:r>
            <a:r>
              <a:rPr lang="ru-RU" dirty="0"/>
              <a:t>8 с центром вне </a:t>
            </a:r>
            <a:r>
              <a:rPr lang="ru-RU" dirty="0" smtClean="0"/>
              <a:t>этого треугольника </a:t>
            </a:r>
            <a:r>
              <a:rPr lang="ru-RU" dirty="0"/>
              <a:t>касается продолжений </a:t>
            </a:r>
            <a:r>
              <a:rPr lang="ru-RU" dirty="0" smtClean="0"/>
              <a:t>боковых сторон </a:t>
            </a:r>
            <a:r>
              <a:rPr lang="ru-RU" dirty="0"/>
              <a:t>треугольника и касается основания </a:t>
            </a:r>
            <a:r>
              <a:rPr lang="ru-RU" i="1" dirty="0"/>
              <a:t>AC </a:t>
            </a:r>
            <a:r>
              <a:rPr lang="ru-RU" dirty="0"/>
              <a:t>. Найдите радиус </a:t>
            </a:r>
            <a:r>
              <a:rPr lang="ru-RU" dirty="0" smtClean="0"/>
              <a:t>окружности, вписанной </a:t>
            </a:r>
            <a:r>
              <a:rPr lang="ru-RU" dirty="0"/>
              <a:t>в треугольник </a:t>
            </a:r>
            <a:r>
              <a:rPr lang="en-US" i="1" dirty="0"/>
              <a:t>ABC </a:t>
            </a:r>
            <a:r>
              <a:rPr lang="en-US" dirty="0"/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05" y="3844040"/>
            <a:ext cx="3853325" cy="241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2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0179" name="Text Box 3"/>
              <p:cNvSpPr txBox="1">
                <a:spLocks noChangeArrowheads="1"/>
              </p:cNvSpPr>
              <p:nvPr/>
            </p:nvSpPr>
            <p:spPr bwMode="auto">
              <a:xfrm>
                <a:off x="0" y="332656"/>
                <a:ext cx="8967537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Решение. </a:t>
                </a:r>
                <a:r>
                  <a:rPr lang="ru-RU" dirty="0"/>
                  <a:t>Пусть </a:t>
                </a:r>
                <a:r>
                  <a:rPr lang="ru-RU" i="1" dirty="0"/>
                  <a:t>O </a:t>
                </a:r>
                <a:r>
                  <a:rPr lang="en-US" i="1" dirty="0" smtClean="0"/>
                  <a:t>–</a:t>
                </a:r>
                <a:r>
                  <a:rPr lang="ru-RU" dirty="0" smtClean="0"/>
                  <a:t> </a:t>
                </a:r>
                <a:r>
                  <a:rPr lang="ru-RU" dirty="0"/>
                  <a:t>центр данной </a:t>
                </a:r>
                <a:r>
                  <a:rPr lang="ru-RU" dirty="0" smtClean="0"/>
                  <a:t>окружности, а </a:t>
                </a:r>
                <a:r>
                  <a:rPr lang="ru-RU" i="1" dirty="0"/>
                  <a:t>Q </a:t>
                </a:r>
                <a:r>
                  <a:rPr lang="en-US" dirty="0" smtClean="0"/>
                  <a:t>–</a:t>
                </a:r>
                <a:r>
                  <a:rPr lang="ru-RU" dirty="0" smtClean="0"/>
                  <a:t> </a:t>
                </a:r>
                <a:r>
                  <a:rPr lang="ru-RU" dirty="0"/>
                  <a:t>центр окружности, </a:t>
                </a:r>
                <a:r>
                  <a:rPr lang="ru-RU" dirty="0" smtClean="0"/>
                  <a:t>вписанной в </a:t>
                </a:r>
                <a:r>
                  <a:rPr lang="ru-RU" dirty="0"/>
                  <a:t>треугольник </a:t>
                </a:r>
                <a:r>
                  <a:rPr lang="en-US" i="1" dirty="0"/>
                  <a:t>ABC </a:t>
                </a:r>
                <a:r>
                  <a:rPr lang="en-US" dirty="0" smtClean="0"/>
                  <a:t>.</a:t>
                </a:r>
                <a:r>
                  <a:rPr lang="ru-RU" dirty="0" smtClean="0"/>
                  <a:t> Точка </a:t>
                </a:r>
                <a:r>
                  <a:rPr lang="ru-RU" dirty="0"/>
                  <a:t>касания </a:t>
                </a:r>
                <a:r>
                  <a:rPr lang="ru-RU" i="1" dirty="0"/>
                  <a:t>M </a:t>
                </a:r>
                <a:r>
                  <a:rPr lang="ru-RU" dirty="0"/>
                  <a:t>окружностей делит </a:t>
                </a:r>
                <a:r>
                  <a:rPr lang="ru-RU" i="1" dirty="0" smtClean="0"/>
                  <a:t>AC </a:t>
                </a:r>
                <a:r>
                  <a:rPr lang="ru-RU" dirty="0" smtClean="0"/>
                  <a:t>пополам. Лучи </a:t>
                </a:r>
                <a:r>
                  <a:rPr lang="ru-RU" i="1" dirty="0"/>
                  <a:t>AQ </a:t>
                </a:r>
                <a:r>
                  <a:rPr lang="ru-RU" dirty="0"/>
                  <a:t>и </a:t>
                </a:r>
                <a:r>
                  <a:rPr lang="ru-RU" i="1" dirty="0"/>
                  <a:t>AO </a:t>
                </a:r>
                <a:r>
                  <a:rPr lang="ru-RU" dirty="0"/>
                  <a:t>— биссектрисы </a:t>
                </a:r>
                <a:r>
                  <a:rPr lang="ru-RU" dirty="0" smtClean="0"/>
                  <a:t>смежных углов</a:t>
                </a:r>
                <a:r>
                  <a:rPr lang="ru-RU" dirty="0"/>
                  <a:t>, значит, угол </a:t>
                </a:r>
                <a:r>
                  <a:rPr lang="ru-RU" i="1" dirty="0"/>
                  <a:t>OAQ </a:t>
                </a:r>
                <a:r>
                  <a:rPr lang="ru-RU" dirty="0" smtClean="0"/>
                  <a:t>прямой. Из </a:t>
                </a:r>
                <a:r>
                  <a:rPr lang="ru-RU" dirty="0"/>
                  <a:t>прямоугольного треугольника </a:t>
                </a:r>
                <a:r>
                  <a:rPr lang="ru-RU" i="1" dirty="0"/>
                  <a:t>OAQ </a:t>
                </a:r>
                <a:r>
                  <a:rPr lang="ru-RU" dirty="0"/>
                  <a:t>получаем: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𝐴𝑀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𝑀𝑄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𝑀𝑂</m:t>
                    </m:r>
                  </m:oMath>
                </a14:m>
                <a:r>
                  <a:rPr lang="ru-RU" dirty="0" smtClean="0"/>
                  <a:t>.</a:t>
                </a:r>
                <a:r>
                  <a:rPr lang="en-US" dirty="0" smtClean="0"/>
                  <a:t>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QM </a:t>
                </a:r>
                <a:r>
                  <a:rPr lang="ru-RU" dirty="0" smtClean="0"/>
                  <a:t> =</a:t>
                </a:r>
                <a:r>
                  <a:rPr lang="en-US" dirty="0" smtClean="0"/>
                  <a:t> 4,5.</a:t>
                </a:r>
                <a:endParaRPr lang="ru-RU" dirty="0"/>
              </a:p>
            </p:txBody>
          </p:sp>
        </mc:Choice>
        <mc:Fallback>
          <p:sp>
            <p:nvSpPr>
              <p:cNvPr id="5017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2656"/>
                <a:ext cx="8967537" cy="2308324"/>
              </a:xfrm>
              <a:prstGeom prst="rect">
                <a:avLst/>
              </a:prstGeom>
              <a:blipFill>
                <a:blip r:embed="rId3"/>
                <a:stretch>
                  <a:fillRect l="-1020" t="-2116" r="-1020" b="-52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53" y="2640980"/>
            <a:ext cx="3853325" cy="241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51723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Ответ: 4,5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1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60960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en-US" dirty="0" smtClean="0"/>
              <a:t>	</a:t>
            </a:r>
            <a:r>
              <a:rPr lang="ru-RU" dirty="0" smtClean="0"/>
              <a:t>1. Укажите центры и найдите </a:t>
            </a:r>
            <a:r>
              <a:rPr lang="ru-RU" dirty="0"/>
              <a:t>радиусы вневписанных окружностей для правильного треугольника со стороной 1</a:t>
            </a:r>
            <a:r>
              <a:rPr lang="ru-RU" dirty="0" smtClean="0"/>
              <a:t>.</a:t>
            </a:r>
            <a:r>
              <a:rPr lang="ru-RU" dirty="0" smtClean="0">
                <a:cs typeface="Times New Roman" pitchFamily="18" charset="0"/>
              </a:rPr>
              <a:t>	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4536504" cy="338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0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340768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200" dirty="0" smtClean="0"/>
              <a:t>	</a:t>
            </a:r>
            <a:r>
              <a:rPr lang="ru-RU" dirty="0"/>
              <a:t>2</a:t>
            </a:r>
            <a:r>
              <a:rPr lang="en-US" dirty="0" smtClean="0"/>
              <a:t>. </a:t>
            </a:r>
            <a:r>
              <a:rPr lang="ru-RU" dirty="0"/>
              <a:t>Укажите центры и найдите радиусы вневписанных окружностей для равнобедренного прямоугольного треугольника, катеты которого равны 1</a:t>
            </a:r>
            <a:r>
              <a:rPr lang="ru-RU" dirty="0" smtClean="0"/>
              <a:t>.</a:t>
            </a:r>
            <a:r>
              <a:rPr lang="ru-RU" dirty="0" smtClean="0">
                <a:cs typeface="Times New Roman" pitchFamily="18" charset="0"/>
              </a:rPr>
              <a:t>	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544" y="260648"/>
                <a:ext cx="3816424" cy="679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Ответ.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60648"/>
                <a:ext cx="3816424" cy="679866"/>
              </a:xfrm>
              <a:prstGeom prst="rect">
                <a:avLst/>
              </a:prstGeom>
              <a:blipFill rotWithShape="1">
                <a:blip r:embed="rId3"/>
                <a:stretch>
                  <a:fillRect l="-2556" b="-81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80" y="2852936"/>
            <a:ext cx="4032448" cy="337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7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01527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dirty="0" smtClean="0"/>
              <a:t>	</a:t>
            </a:r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Укажите центры и найдите радиусы вневписанных окружностей для равнобедренного треугольника, основание которого равно 8, а боковые стороны равны 5</a:t>
            </a:r>
            <a:r>
              <a:rPr lang="ru-RU" dirty="0" smtClean="0"/>
              <a:t>.</a:t>
            </a:r>
            <a:r>
              <a:rPr lang="ru-RU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544" y="260648"/>
                <a:ext cx="3816424" cy="679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eaLnBrk="1" hangingPunct="1"/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Ответ.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60648"/>
                <a:ext cx="3816424" cy="679866"/>
              </a:xfrm>
              <a:prstGeom prst="rect">
                <a:avLst/>
              </a:prstGeom>
              <a:blipFill rotWithShape="1">
                <a:blip r:embed="rId3"/>
                <a:stretch>
                  <a:fillRect l="-2556" b="-81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73" y="2420888"/>
            <a:ext cx="3498790" cy="393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738700"/>
            <a:ext cx="8839200" cy="914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3300"/>
                </a:solidFill>
              </a:rPr>
              <a:t>IV. </a:t>
            </a:r>
            <a:r>
              <a:rPr lang="ru-RU" sz="3200" dirty="0" smtClean="0">
                <a:solidFill>
                  <a:srgbClr val="FF3300"/>
                </a:solidFill>
              </a:rPr>
              <a:t>Многоугольники, описанные около окружности</a:t>
            </a:r>
          </a:p>
        </p:txBody>
      </p:sp>
      <p:sp>
        <p:nvSpPr>
          <p:cNvPr id="2051" name="Text Box 1054"/>
          <p:cNvSpPr txBox="1">
            <a:spLocks noChangeArrowheads="1"/>
          </p:cNvSpPr>
          <p:nvPr/>
        </p:nvSpPr>
        <p:spPr bwMode="auto">
          <a:xfrm>
            <a:off x="0" y="1700808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Многоугольник </a:t>
            </a:r>
            <a:r>
              <a:rPr lang="ru-RU" sz="2800" dirty="0">
                <a:cs typeface="Times New Roman" pitchFamily="18" charset="0"/>
              </a:rPr>
              <a:t>называется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описанным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около окружности, если все его стороны касаются этой окружности. Сама окружность при этом называется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вписанной</a:t>
            </a:r>
            <a:r>
              <a:rPr lang="ru-RU" sz="2800" i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в многоугольник</a:t>
            </a:r>
            <a:r>
              <a:rPr lang="ru-RU" sz="2800" dirty="0"/>
              <a:t>.</a:t>
            </a:r>
            <a:r>
              <a:rPr lang="ru-RU" sz="2800" dirty="0">
                <a:cs typeface="Times New Roman" pitchFamily="18" charset="0"/>
              </a:rPr>
              <a:t> 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56495"/>
            <a:ext cx="3528392" cy="303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606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r>
              <a:rPr lang="ru-RU" dirty="0"/>
              <a:t> 3, 12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5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Вопрос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152400" y="60960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Почему два серединных перпендикуляра к сторонам треугольника пересекаются, а не могут быть параллельны?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5" y="2276872"/>
            <a:ext cx="443968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60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2008" y="7429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Укажите </a:t>
            </a:r>
            <a:r>
              <a:rPr lang="ru-RU" sz="2800" dirty="0"/>
              <a:t>центр окружности, вписанной в квадрат </a:t>
            </a:r>
            <a:r>
              <a:rPr lang="en-US" sz="2800" i="1" dirty="0"/>
              <a:t>ABCD</a:t>
            </a:r>
            <a:r>
              <a:rPr lang="ru-RU" sz="2800" dirty="0"/>
              <a:t>.</a:t>
            </a:r>
            <a:endParaRPr lang="en-US" sz="2800" dirty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58563"/>
            <a:ext cx="2232248" cy="220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82310"/>
            <a:ext cx="2403876" cy="237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9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652295" y="56601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2048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72" y="23021"/>
            <a:ext cx="2397125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571"/>
            <a:ext cx="2314575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256490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Укажите </a:t>
            </a:r>
            <a:r>
              <a:rPr lang="ru-RU" sz="2800" dirty="0"/>
              <a:t>центр окружности, вписанной в </a:t>
            </a:r>
            <a:r>
              <a:rPr lang="ru-RU" sz="2800" dirty="0" smtClean="0"/>
              <a:t>четырёхугольник </a:t>
            </a:r>
            <a:r>
              <a:rPr lang="en-US" sz="2800" i="1" dirty="0"/>
              <a:t>ABCD</a:t>
            </a:r>
            <a:r>
              <a:rPr lang="ru-RU" sz="2800" dirty="0"/>
              <a:t>.</a:t>
            </a:r>
            <a:endParaRPr lang="en-US" sz="2800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55486"/>
            <a:ext cx="2192479" cy="216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55487"/>
            <a:ext cx="2888325" cy="216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8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1520" y="152449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23510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7199"/>
            <a:ext cx="3024262" cy="229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298931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Найдите </a:t>
            </a:r>
            <a:r>
              <a:rPr lang="ru-RU" sz="2800" dirty="0">
                <a:cs typeface="Times New Roman" pitchFamily="18" charset="0"/>
              </a:rPr>
              <a:t>радиус окружности, вписанной в квадрат со стороной 4.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98" y="4004975"/>
            <a:ext cx="2286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4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154915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Найдите </a:t>
            </a:r>
            <a:r>
              <a:rPr lang="ru-RU" sz="2800" dirty="0">
                <a:cs typeface="Times New Roman" pitchFamily="18" charset="0"/>
              </a:rPr>
              <a:t>сторону квадрата, описанного около окружности радиуса </a:t>
            </a:r>
            <a:r>
              <a:rPr lang="ru-RU" sz="2800" dirty="0"/>
              <a:t>3</a:t>
            </a:r>
            <a:r>
              <a:rPr lang="ru-RU" sz="2800" dirty="0">
                <a:cs typeface="Times New Roman" pitchFamily="18" charset="0"/>
              </a:rPr>
              <a:t>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96952"/>
            <a:ext cx="2286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6700" y="18864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>
                <a:cs typeface="Times New Roman" pitchFamily="18" charset="0"/>
              </a:rPr>
              <a:t>2. </a:t>
            </a:r>
          </a:p>
        </p:txBody>
      </p:sp>
    </p:spTree>
    <p:extLst>
      <p:ext uri="{BB962C8B-B14F-4D97-AF65-F5344CB8AC3E}">
        <p14:creationId xmlns:p14="http://schemas.microsoft.com/office/powerpoint/2010/main" val="8309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168478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Найдите </a:t>
            </a:r>
            <a:r>
              <a:rPr lang="ru-RU" sz="2800" dirty="0"/>
              <a:t>высоту трапеции, в которую вписана окружность радиуса 5</a:t>
            </a:r>
            <a:r>
              <a:rPr lang="ru-RU" sz="2800" dirty="0">
                <a:cs typeface="Times New Roman" pitchFamily="18" charset="0"/>
              </a:rPr>
              <a:t>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84984"/>
            <a:ext cx="3098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6240" y="18864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/>
              <a:t>6</a:t>
            </a:r>
            <a:r>
              <a:rPr lang="ru-RU" sz="32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43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153035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Теорема. </a:t>
            </a:r>
            <a:r>
              <a:rPr lang="ru-RU" sz="2800" dirty="0" smtClean="0"/>
              <a:t>В </a:t>
            </a:r>
            <a:r>
              <a:rPr lang="ru-RU" sz="2800" dirty="0"/>
              <a:t>выпуклый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четырехугольник </a:t>
            </a:r>
            <a:r>
              <a:rPr lang="ru-RU" sz="2800" dirty="0">
                <a:cs typeface="Times New Roman" pitchFamily="18" charset="0"/>
              </a:rPr>
              <a:t>можно </a:t>
            </a:r>
            <a:r>
              <a:rPr lang="ru-RU" sz="2800" dirty="0"/>
              <a:t>в</a:t>
            </a:r>
            <a:r>
              <a:rPr lang="ru-RU" sz="2800" dirty="0">
                <a:cs typeface="Times New Roman" pitchFamily="18" charset="0"/>
              </a:rPr>
              <a:t>писать окружность</a:t>
            </a:r>
            <a:r>
              <a:rPr lang="ru-RU" sz="2800" dirty="0"/>
              <a:t> тогда и только тогда, когда суммы его противоположных сторон равны, т</a:t>
            </a:r>
            <a:r>
              <a:rPr lang="ru-RU" sz="2800" dirty="0" smtClean="0"/>
              <a:t>. е</a:t>
            </a:r>
            <a:r>
              <a:rPr lang="ru-RU" sz="2800" dirty="0"/>
              <a:t>. </a:t>
            </a:r>
            <a:r>
              <a:rPr lang="en-US" sz="2800" i="1" dirty="0"/>
              <a:t>AB + CD = AD + BC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463436"/>
            <a:ext cx="3133328" cy="277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1520" y="116632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 smtClean="0"/>
              <a:t>10</a:t>
            </a:r>
            <a:r>
              <a:rPr lang="ru-RU" sz="3200" dirty="0" smtClean="0">
                <a:cs typeface="Times New Roman" pitchFamily="18" charset="0"/>
              </a:rPr>
              <a:t>. </a:t>
            </a:r>
            <a:endParaRPr lang="ru-RU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-28876" y="27101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Всегда </a:t>
            </a:r>
            <a:r>
              <a:rPr lang="ru-RU" sz="2800" dirty="0"/>
              <a:t>ли м</a:t>
            </a:r>
            <a:r>
              <a:rPr lang="ru-RU" sz="2800" dirty="0">
                <a:cs typeface="Times New Roman" pitchFamily="18" charset="0"/>
              </a:rPr>
              <a:t>ожно ли вписать окружность в: а) прямоугольник; б) параллелограмм; в) ромб; г) квадрат; д) дельтоид ?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3379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95" y="1119187"/>
            <a:ext cx="3430588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7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250589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Около </a:t>
            </a:r>
            <a:r>
              <a:rPr lang="ru-RU" sz="2800" dirty="0">
                <a:cs typeface="Times New Roman" pitchFamily="18" charset="0"/>
              </a:rPr>
              <a:t>окружности описана трапеция, периметр которой равен 18 см. Найдите </a:t>
            </a:r>
            <a:r>
              <a:rPr lang="ru-RU" sz="2800" dirty="0" smtClean="0">
                <a:cs typeface="Times New Roman" pitchFamily="18" charset="0"/>
              </a:rPr>
              <a:t>е</a:t>
            </a:r>
            <a:r>
              <a:rPr lang="ru-RU" sz="2800" dirty="0">
                <a:cs typeface="Times New Roman" pitchFamily="18" charset="0"/>
              </a:rPr>
              <a:t>ё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среднюю линию.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3623146"/>
            <a:ext cx="35258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14688" y="60317"/>
            <a:ext cx="541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 </a:t>
            </a:r>
            <a:r>
              <a:rPr lang="ru-RU" sz="2800" dirty="0"/>
              <a:t>а) Нет;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583355" y="533801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б) нет;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633888" y="898517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в) да;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633888" y="1355717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г) да;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633888" y="1812917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/>
              <a:t>д) да.</a:t>
            </a:r>
          </a:p>
        </p:txBody>
      </p:sp>
    </p:spTree>
    <p:extLst>
      <p:ext uri="{BB962C8B-B14F-4D97-AF65-F5344CB8AC3E}">
        <p14:creationId xmlns:p14="http://schemas.microsoft.com/office/powerpoint/2010/main" val="57417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1336094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В </a:t>
            </a:r>
            <a:r>
              <a:rPr lang="ru-RU" sz="2800" dirty="0">
                <a:cs typeface="Times New Roman" pitchFamily="18" charset="0"/>
              </a:rPr>
              <a:t>трапецию, периметр которой равен 56 см, вписана окружность. Три последовательные стороны трапеции относятся как 2:7:12. Найдите стороны трапеции.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0"/>
            <a:ext cx="3387725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2762" y="260648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>
                <a:cs typeface="Times New Roman" pitchFamily="18" charset="0"/>
              </a:rPr>
              <a:t>4,5 см. </a:t>
            </a:r>
          </a:p>
        </p:txBody>
      </p:sp>
    </p:spTree>
    <p:extLst>
      <p:ext uri="{BB962C8B-B14F-4D97-AF65-F5344CB8AC3E}">
        <p14:creationId xmlns:p14="http://schemas.microsoft.com/office/powerpoint/2010/main" val="8441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2340893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Боковые </a:t>
            </a:r>
            <a:r>
              <a:rPr lang="ru-RU" sz="2800" dirty="0">
                <a:cs typeface="Times New Roman" pitchFamily="18" charset="0"/>
              </a:rPr>
              <a:t>стороны трапеции, описанной около окружности, равны </a:t>
            </a:r>
            <a:r>
              <a:rPr lang="en-US" sz="2800" dirty="0">
                <a:cs typeface="Times New Roman" pitchFamily="18" charset="0"/>
              </a:rPr>
              <a:t>2</a:t>
            </a:r>
            <a:r>
              <a:rPr lang="ru-RU" sz="2800" dirty="0">
                <a:cs typeface="Times New Roman" pitchFamily="18" charset="0"/>
              </a:rPr>
              <a:t> см и </a:t>
            </a:r>
            <a:r>
              <a:rPr lang="en-US" sz="2800" dirty="0">
                <a:cs typeface="Times New Roman" pitchFamily="18" charset="0"/>
              </a:rPr>
              <a:t>4</a:t>
            </a:r>
            <a:r>
              <a:rPr lang="ru-RU" sz="2800" dirty="0">
                <a:cs typeface="Times New Roman" pitchFamily="18" charset="0"/>
              </a:rPr>
              <a:t> см. Найдите среднюю линию трапеции.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45024"/>
            <a:ext cx="4113213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188640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>
                <a:cs typeface="Times New Roman" pitchFamily="18" charset="0"/>
              </a:rPr>
              <a:t>4 см, 14 см, 24 см, 14 см. </a:t>
            </a:r>
          </a:p>
        </p:txBody>
      </p:sp>
    </p:spTree>
    <p:extLst>
      <p:ext uri="{BB962C8B-B14F-4D97-AF65-F5344CB8AC3E}">
        <p14:creationId xmlns:p14="http://schemas.microsoft.com/office/powerpoint/2010/main" val="15546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46988"/>
            <a:ext cx="3456384" cy="190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Ответ.</a:t>
            </a:r>
            <a:r>
              <a:rPr lang="ru-RU" dirty="0" smtClean="0"/>
              <a:t> Предположим, что серединные перпендикуляры </a:t>
            </a:r>
            <a:r>
              <a:rPr lang="en-US" i="1" dirty="0" smtClean="0"/>
              <a:t>b </a:t>
            </a:r>
            <a:r>
              <a:rPr lang="ru-RU" dirty="0" smtClean="0"/>
              <a:t>и </a:t>
            </a:r>
            <a:r>
              <a:rPr lang="en-US" i="1" dirty="0" smtClean="0"/>
              <a:t>c </a:t>
            </a:r>
            <a:r>
              <a:rPr lang="ru-RU" dirty="0" smtClean="0"/>
              <a:t>параллельны. Прямая </a:t>
            </a:r>
            <a:r>
              <a:rPr lang="en-US" i="1" dirty="0" smtClean="0"/>
              <a:t>AC </a:t>
            </a:r>
            <a:r>
              <a:rPr lang="ru-RU" dirty="0" smtClean="0"/>
              <a:t>перпендикулярна серединному перпендикуляру </a:t>
            </a:r>
            <a:r>
              <a:rPr lang="en-US" i="1" dirty="0" smtClean="0"/>
              <a:t>b</a:t>
            </a:r>
            <a:r>
              <a:rPr lang="ru-RU" dirty="0" smtClean="0"/>
              <a:t>, следовательно, </a:t>
            </a:r>
            <a:r>
              <a:rPr lang="ru-RU" dirty="0"/>
              <a:t>она перпендикулярна и параллельному ему серединному перпендикуляру </a:t>
            </a:r>
            <a:r>
              <a:rPr lang="en-US" i="1" dirty="0"/>
              <a:t>c</a:t>
            </a:r>
            <a:r>
              <a:rPr lang="ru-RU" dirty="0"/>
              <a:t>. Таким образом, в этом случае прямые </a:t>
            </a:r>
            <a:r>
              <a:rPr lang="en-US" i="1" dirty="0"/>
              <a:t>AB </a:t>
            </a:r>
            <a:r>
              <a:rPr lang="ru-RU" dirty="0"/>
              <a:t>и </a:t>
            </a:r>
            <a:r>
              <a:rPr lang="en-US" i="1" dirty="0"/>
              <a:t>AC </a:t>
            </a:r>
            <a:r>
              <a:rPr lang="ru-RU" dirty="0"/>
              <a:t>перпендикулярны прямой </a:t>
            </a:r>
            <a:r>
              <a:rPr lang="en-US" i="1" dirty="0"/>
              <a:t>c</a:t>
            </a:r>
            <a:r>
              <a:rPr lang="ru-RU" dirty="0"/>
              <a:t>. Следовательно, эти прямые должны совпадать или быть параллельными, но этого нет. Значит, данные серединные перпендикуляры пересекаются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5301208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/>
              <a:t>	</a:t>
            </a:r>
            <a:r>
              <a:rPr lang="ru-RU" sz="2800" dirty="0" smtClean="0"/>
              <a:t>1. </a:t>
            </a:r>
            <a:r>
              <a:rPr lang="ru-RU" sz="2800" dirty="0" smtClean="0">
                <a:cs typeface="Times New Roman" pitchFamily="18" charset="0"/>
              </a:rPr>
              <a:t>Может </a:t>
            </a:r>
            <a:r>
              <a:rPr lang="ru-RU" sz="2800" dirty="0">
                <a:cs typeface="Times New Roman" pitchFamily="18" charset="0"/>
              </a:rPr>
              <a:t>ли центр описанной около треугольника окружности находиться: а) внутри треугольника; б) на стороне треугольника; в) вне этого треугольника? </a:t>
            </a: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1617712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Периметр </a:t>
            </a:r>
            <a:r>
              <a:rPr lang="ru-RU" sz="2800" dirty="0">
                <a:cs typeface="Times New Roman" pitchFamily="18" charset="0"/>
              </a:rPr>
              <a:t>прямоугольной трапеции, описанной около окружности, равен 22, </a:t>
            </a:r>
            <a:r>
              <a:rPr lang="ru-RU" sz="2800" dirty="0" smtClean="0">
                <a:cs typeface="Times New Roman" pitchFamily="18" charset="0"/>
              </a:rPr>
              <a:t>её </a:t>
            </a:r>
            <a:r>
              <a:rPr lang="ru-RU" sz="2800" dirty="0">
                <a:cs typeface="Times New Roman" pitchFamily="18" charset="0"/>
              </a:rPr>
              <a:t>большая боковая сторона равна 7. Найдите радиус окружности.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3239616" cy="22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260648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dirty="0"/>
              <a:t>3</a:t>
            </a:r>
            <a:r>
              <a:rPr lang="ru-RU" sz="3200" dirty="0">
                <a:cs typeface="Times New Roman" pitchFamily="18" charset="0"/>
              </a:rPr>
              <a:t> см. </a:t>
            </a:r>
          </a:p>
        </p:txBody>
      </p:sp>
    </p:spTree>
    <p:extLst>
      <p:ext uri="{BB962C8B-B14F-4D97-AF65-F5344CB8AC3E}">
        <p14:creationId xmlns:p14="http://schemas.microsoft.com/office/powerpoint/2010/main" val="11729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1865769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800" dirty="0" smtClean="0"/>
              <a:t>Докажите</a:t>
            </a:r>
            <a:r>
              <a:rPr lang="ru-RU" sz="2800" dirty="0"/>
              <a:t>, что если в трапецию </a:t>
            </a:r>
            <a:r>
              <a:rPr lang="en-US" sz="2800" i="1" dirty="0"/>
              <a:t>ABCD </a:t>
            </a:r>
            <a:r>
              <a:rPr lang="ru-RU" sz="2800" dirty="0"/>
              <a:t>(</a:t>
            </a:r>
            <a:r>
              <a:rPr lang="en-US" sz="2800" i="1" dirty="0"/>
              <a:t>AB</a:t>
            </a:r>
            <a:r>
              <a:rPr lang="en-US" sz="2800" dirty="0"/>
              <a:t>||</a:t>
            </a:r>
            <a:r>
              <a:rPr lang="en-US" sz="2800" i="1" dirty="0"/>
              <a:t>CD</a:t>
            </a:r>
            <a:r>
              <a:rPr lang="en-US" sz="2800" dirty="0"/>
              <a:t>)</a:t>
            </a:r>
            <a:r>
              <a:rPr lang="ru-RU" sz="2800" dirty="0"/>
              <a:t> вписана окружность с центром </a:t>
            </a:r>
            <a:r>
              <a:rPr lang="en-US" sz="2800" i="1" dirty="0"/>
              <a:t>O</a:t>
            </a:r>
            <a:r>
              <a:rPr lang="ru-RU" sz="2800" dirty="0"/>
              <a:t>, то углы </a:t>
            </a:r>
            <a:r>
              <a:rPr lang="en-US" sz="2800" i="1" dirty="0"/>
              <a:t>AOD </a:t>
            </a:r>
            <a:r>
              <a:rPr lang="ru-RU" sz="2800" dirty="0"/>
              <a:t>и </a:t>
            </a:r>
            <a:r>
              <a:rPr lang="en-US" sz="2800" i="1" dirty="0"/>
              <a:t>BOC </a:t>
            </a:r>
            <a:r>
              <a:rPr lang="ru-RU" sz="2800" dirty="0"/>
              <a:t>равны 90</a:t>
            </a:r>
            <a:r>
              <a:rPr lang="ru-RU" sz="2800" baseline="30000" dirty="0"/>
              <a:t>о</a:t>
            </a:r>
            <a:r>
              <a:rPr lang="ru-RU" sz="2800" dirty="0"/>
              <a:t>.</a:t>
            </a:r>
            <a:r>
              <a:rPr lang="ru-RU" sz="2800" dirty="0">
                <a:cs typeface="Times New Roman" pitchFamily="18" charset="0"/>
              </a:rPr>
              <a:t>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94841"/>
            <a:ext cx="2960688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69888" y="116632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/>
              <a:t>2</a:t>
            </a:r>
            <a:r>
              <a:rPr lang="ru-RU" sz="3200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817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4544" y="3546074"/>
            <a:ext cx="911672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Докажите</a:t>
            </a:r>
            <a:r>
              <a:rPr lang="ru-RU" sz="2800" dirty="0"/>
              <a:t>, что если в равнобедренную трапецию </a:t>
            </a:r>
            <a:r>
              <a:rPr lang="en-US" sz="2800" i="1" dirty="0"/>
              <a:t>ABCD </a:t>
            </a:r>
            <a:r>
              <a:rPr lang="ru-RU" sz="2800" dirty="0"/>
              <a:t>(</a:t>
            </a:r>
            <a:r>
              <a:rPr lang="en-US" sz="2800" i="1" dirty="0"/>
              <a:t>AB</a:t>
            </a:r>
            <a:r>
              <a:rPr lang="en-US" sz="2800" dirty="0"/>
              <a:t>||</a:t>
            </a:r>
            <a:r>
              <a:rPr lang="en-US" sz="2800" i="1" dirty="0"/>
              <a:t>CD</a:t>
            </a:r>
            <a:r>
              <a:rPr lang="en-US" sz="2800" dirty="0"/>
              <a:t>)</a:t>
            </a:r>
            <a:r>
              <a:rPr lang="ru-RU" sz="2800" dirty="0"/>
              <a:t> вписана окружность, ее боковые стороны </a:t>
            </a:r>
            <a:r>
              <a:rPr lang="en-US" sz="2800" i="1" dirty="0"/>
              <a:t>AD </a:t>
            </a:r>
            <a:r>
              <a:rPr lang="ru-RU" sz="2800" dirty="0"/>
              <a:t>и </a:t>
            </a:r>
            <a:r>
              <a:rPr lang="en-US" sz="2800" i="1" dirty="0"/>
              <a:t>BC </a:t>
            </a:r>
            <a:r>
              <a:rPr lang="ru-RU" sz="2800" dirty="0"/>
              <a:t>равны средней линии </a:t>
            </a:r>
            <a:r>
              <a:rPr lang="en-US" sz="2800" i="1" dirty="0"/>
              <a:t>EF</a:t>
            </a:r>
            <a:r>
              <a:rPr lang="ru-RU" sz="2800" dirty="0"/>
              <a:t>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28" y="4913412"/>
            <a:ext cx="2664296" cy="180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272" y="0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3300"/>
                </a:solidFill>
              </a:rPr>
              <a:t>Доказательство. </a:t>
            </a:r>
            <a:r>
              <a:rPr lang="ru-RU" sz="2800" dirty="0"/>
              <a:t>Лучи </a:t>
            </a:r>
            <a:r>
              <a:rPr lang="en-US" sz="2800" i="1" dirty="0"/>
              <a:t>AO </a:t>
            </a:r>
            <a:r>
              <a:rPr lang="ru-RU" sz="2800" dirty="0"/>
              <a:t>и </a:t>
            </a:r>
            <a:r>
              <a:rPr lang="en-US" sz="2800" i="1" dirty="0"/>
              <a:t>DO </a:t>
            </a:r>
            <a:r>
              <a:rPr lang="ru-RU" sz="2800" dirty="0"/>
              <a:t>являются биссектрисами внутренних односторонних углов при параллельных прямых </a:t>
            </a:r>
            <a:r>
              <a:rPr lang="en-US" sz="2800" i="1" dirty="0"/>
              <a:t>AB </a:t>
            </a:r>
            <a:r>
              <a:rPr lang="ru-RU" sz="2800" dirty="0"/>
              <a:t>и </a:t>
            </a:r>
            <a:r>
              <a:rPr lang="en-US" sz="2800" i="1" dirty="0"/>
              <a:t>CD</a:t>
            </a:r>
            <a:r>
              <a:rPr lang="ru-RU" sz="2800" dirty="0">
                <a:cs typeface="Times New Roman" pitchFamily="18" charset="0"/>
              </a:rPr>
              <a:t>. </a:t>
            </a:r>
            <a:r>
              <a:rPr lang="ru-RU" sz="2800" dirty="0"/>
              <a:t>Следовательно, угол </a:t>
            </a:r>
            <a:r>
              <a:rPr lang="en-US" sz="2800" i="1" dirty="0"/>
              <a:t>AOD </a:t>
            </a:r>
            <a:r>
              <a:rPr lang="ru-RU" sz="2800" dirty="0"/>
              <a:t>равен 90</a:t>
            </a:r>
            <a:r>
              <a:rPr lang="ru-RU" sz="2800" baseline="30000" dirty="0"/>
              <a:t>о</a:t>
            </a:r>
            <a:r>
              <a:rPr lang="ru-RU" sz="2800" dirty="0"/>
              <a:t>. Аналогично, угол </a:t>
            </a:r>
            <a:r>
              <a:rPr lang="en-US" sz="2800" i="1" dirty="0"/>
              <a:t>BOC </a:t>
            </a:r>
            <a:r>
              <a:rPr lang="ru-RU" sz="2800" dirty="0"/>
              <a:t>равен 90</a:t>
            </a:r>
            <a:r>
              <a:rPr lang="ru-RU" sz="2800" baseline="30000" dirty="0"/>
              <a:t>о</a:t>
            </a:r>
            <a:r>
              <a:rPr lang="ru-RU" sz="2800" dirty="0"/>
              <a:t>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28" y="1772816"/>
            <a:ext cx="2461184" cy="183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3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2" name="Text Box 4"/>
          <p:cNvSpPr txBox="1">
            <a:spLocks noChangeArrowheads="1"/>
          </p:cNvSpPr>
          <p:nvPr/>
        </p:nvSpPr>
        <p:spPr bwMode="auto">
          <a:xfrm>
            <a:off x="0" y="7676"/>
            <a:ext cx="9144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3300"/>
                </a:solidFill>
              </a:rPr>
              <a:t>Доказательство. </a:t>
            </a:r>
            <a:r>
              <a:rPr lang="ru-RU" sz="2800" dirty="0"/>
              <a:t>Сумма боковых сторон трапеции равна сумме оснований. Следовательно, боковая сторона равна </a:t>
            </a:r>
            <a:r>
              <a:rPr lang="ru-RU" sz="2800" dirty="0" err="1"/>
              <a:t>полусумме</a:t>
            </a:r>
            <a:r>
              <a:rPr lang="ru-RU" sz="2800" dirty="0"/>
              <a:t> оснований, т.е. равна средней линии.</a:t>
            </a: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447864"/>
            <a:ext cx="2736304" cy="185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251" y="3330518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Три </a:t>
            </a:r>
            <a:r>
              <a:rPr lang="ru-RU" sz="2800" dirty="0">
                <a:cs typeface="Times New Roman" pitchFamily="18" charset="0"/>
              </a:rPr>
              <a:t>последовательные стороны четырехугольника, в который можно вписать окружность, равны 6 см, 8 см и 9 см. Найдите четвертую сторону и периметр этого четырехугольника.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93249"/>
            <a:ext cx="3024336" cy="188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9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2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1703385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Противоположные </a:t>
            </a:r>
            <a:r>
              <a:rPr lang="ru-RU" sz="2800" dirty="0">
                <a:cs typeface="Times New Roman" pitchFamily="18" charset="0"/>
              </a:rPr>
              <a:t>стороны четырехугольника, описанного около окружности, равны 7 см и 10 см. Можно ли по этим данным найти периметр четырехугольника?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86" y="3356992"/>
            <a:ext cx="297382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0842" y="116632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>
                <a:cs typeface="Times New Roman" pitchFamily="18" charset="0"/>
              </a:rPr>
              <a:t>7 см, 30 см. </a:t>
            </a:r>
          </a:p>
        </p:txBody>
      </p:sp>
    </p:spTree>
    <p:extLst>
      <p:ext uri="{BB962C8B-B14F-4D97-AF65-F5344CB8AC3E}">
        <p14:creationId xmlns:p14="http://schemas.microsoft.com/office/powerpoint/2010/main" val="13271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186690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Периметр </a:t>
            </a:r>
            <a:r>
              <a:rPr lang="ru-RU" sz="2800" dirty="0">
                <a:cs typeface="Times New Roman" pitchFamily="18" charset="0"/>
              </a:rPr>
              <a:t>четырехугольника, описанного около окружности, равен 24, две его стороны равны 5 и 6. Найдите большую из оставшихся сторон. 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19500"/>
            <a:ext cx="244951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4156" y="332656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>
                <a:cs typeface="Times New Roman" pitchFamily="18" charset="0"/>
              </a:rPr>
              <a:t>Да, 34 см. </a:t>
            </a:r>
          </a:p>
        </p:txBody>
      </p:sp>
    </p:spTree>
    <p:extLst>
      <p:ext uri="{BB962C8B-B14F-4D97-AF65-F5344CB8AC3E}">
        <p14:creationId xmlns:p14="http://schemas.microsoft.com/office/powerpoint/2010/main" val="29544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332656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/>
              <a:t>7</a:t>
            </a:r>
            <a:r>
              <a:rPr lang="ru-RU" sz="3200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1371243"/>
            <a:ext cx="88392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(*) Можно </a:t>
            </a:r>
            <a:r>
              <a:rPr lang="ru-RU" sz="2800" dirty="0">
                <a:cs typeface="Times New Roman" pitchFamily="18" charset="0"/>
              </a:rPr>
              <a:t>ли вписать окружность в пятиугольник</a:t>
            </a:r>
            <a:r>
              <a:rPr lang="ru-RU" sz="2800" dirty="0"/>
              <a:t>,</a:t>
            </a:r>
            <a:r>
              <a:rPr lang="ru-RU" sz="2800" dirty="0">
                <a:cs typeface="Times New Roman" pitchFamily="18" charset="0"/>
              </a:rPr>
              <a:t> сторон</a:t>
            </a:r>
            <a:r>
              <a:rPr lang="ru-RU" sz="2800" dirty="0"/>
              <a:t>ы которого последовательно равны</a:t>
            </a:r>
            <a:r>
              <a:rPr lang="ru-RU" sz="2800" dirty="0">
                <a:cs typeface="Times New Roman" pitchFamily="18" charset="0"/>
              </a:rPr>
              <a:t> 1, 2, 1, 2, 1?</a:t>
            </a: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3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0825" cy="13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Ответ</a:t>
            </a:r>
            <a:r>
              <a:rPr lang="ru-RU" sz="2800" dirty="0">
                <a:solidFill>
                  <a:srgbClr val="FF3300"/>
                </a:solidFill>
              </a:rPr>
              <a:t>: </a:t>
            </a:r>
            <a:r>
              <a:rPr lang="ru-RU" sz="2800" dirty="0"/>
              <a:t>Нет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dirty="0"/>
              <a:t> Если в пятиугольник можно вписать окружность, то с</a:t>
            </a:r>
            <a:r>
              <a:rPr lang="ru-RU" sz="2800" dirty="0">
                <a:cs typeface="Times New Roman" pitchFamily="18" charset="0"/>
              </a:rPr>
              <a:t>умма любых двух </a:t>
            </a:r>
            <a:r>
              <a:rPr lang="ru-RU" sz="2800" dirty="0"/>
              <a:t>его </a:t>
            </a:r>
            <a:r>
              <a:rPr lang="ru-RU" sz="2800" dirty="0" err="1">
                <a:cs typeface="Times New Roman" pitchFamily="18" charset="0"/>
              </a:rPr>
              <a:t>несоседних</a:t>
            </a:r>
            <a:r>
              <a:rPr lang="ru-RU" sz="2800" dirty="0">
                <a:cs typeface="Times New Roman" pitchFamily="18" charset="0"/>
              </a:rPr>
              <a:t> сторон меньше суммы трех оставшихся сторон.</a:t>
            </a:r>
          </a:p>
        </p:txBody>
      </p:sp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36002"/>
            <a:ext cx="3181112" cy="286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9" name="TextBox 1"/>
          <p:cNvSpPr txBox="1">
            <a:spLocks noChangeArrowheads="1"/>
          </p:cNvSpPr>
          <p:nvPr/>
        </p:nvSpPr>
        <p:spPr bwMode="auto">
          <a:xfrm>
            <a:off x="745918" y="1412776"/>
            <a:ext cx="8352928" cy="52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i="1" dirty="0">
                <a:cs typeface="Times New Roman" pitchFamily="18" charset="0"/>
              </a:rPr>
              <a:t>AE + CD &lt; AB + BC + DE.</a:t>
            </a:r>
            <a:endParaRPr lang="ru-RU" sz="28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22920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(*) Можно </a:t>
            </a:r>
            <a:r>
              <a:rPr lang="ru-RU" sz="2800" dirty="0">
                <a:cs typeface="Times New Roman" pitchFamily="18" charset="0"/>
              </a:rPr>
              <a:t>ли вписать окружность в </a:t>
            </a:r>
            <a:r>
              <a:rPr lang="ru-RU" sz="2800" dirty="0"/>
              <a:t>шес</a:t>
            </a:r>
            <a:r>
              <a:rPr lang="ru-RU" sz="2800" dirty="0">
                <a:cs typeface="Times New Roman" pitchFamily="18" charset="0"/>
              </a:rPr>
              <a:t>тиугольник</a:t>
            </a:r>
            <a:r>
              <a:rPr lang="ru-RU" sz="2800" dirty="0"/>
              <a:t>,</a:t>
            </a:r>
            <a:r>
              <a:rPr lang="ru-RU" sz="2800" dirty="0">
                <a:cs typeface="Times New Roman" pitchFamily="18" charset="0"/>
              </a:rPr>
              <a:t> сторон</a:t>
            </a:r>
            <a:r>
              <a:rPr lang="ru-RU" sz="2800" dirty="0"/>
              <a:t>ы которого последовательно равны</a:t>
            </a:r>
            <a:r>
              <a:rPr lang="ru-RU" sz="2800" dirty="0">
                <a:cs typeface="Times New Roman" pitchFamily="18" charset="0"/>
              </a:rPr>
              <a:t> 1, 2, 1, 2, 1</a:t>
            </a:r>
            <a:r>
              <a:rPr lang="ru-RU" sz="2800" dirty="0"/>
              <a:t>, 2</a:t>
            </a:r>
            <a:r>
              <a:rPr lang="ru-RU" sz="2800" dirty="0">
                <a:cs typeface="Times New Roman" pitchFamily="18" charset="0"/>
              </a:rPr>
              <a:t>?</a:t>
            </a: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0" y="18864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Ответ</a:t>
            </a:r>
            <a:r>
              <a:rPr lang="ru-RU" sz="2800" dirty="0">
                <a:solidFill>
                  <a:srgbClr val="FF3300"/>
                </a:solidFill>
              </a:rPr>
              <a:t>: </a:t>
            </a:r>
            <a:r>
              <a:rPr lang="ru-RU" sz="2800" dirty="0"/>
              <a:t>Нет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dirty="0"/>
              <a:t> Если в шестиугольник можно вписать окружность, то с</a:t>
            </a:r>
            <a:r>
              <a:rPr lang="ru-RU" sz="2800" dirty="0">
                <a:cs typeface="Times New Roman" pitchFamily="18" charset="0"/>
              </a:rPr>
              <a:t>умма любых </a:t>
            </a:r>
            <a:r>
              <a:rPr lang="ru-RU" sz="2800" dirty="0" smtClean="0"/>
              <a:t>трёх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/>
              <a:t>его </a:t>
            </a:r>
            <a:r>
              <a:rPr lang="ru-RU" sz="2800" dirty="0" err="1">
                <a:cs typeface="Times New Roman" pitchFamily="18" charset="0"/>
              </a:rPr>
              <a:t>несоседних</a:t>
            </a:r>
            <a:r>
              <a:rPr lang="ru-RU" sz="2800" dirty="0">
                <a:cs typeface="Times New Roman" pitchFamily="18" charset="0"/>
              </a:rPr>
              <a:t> сторон </a:t>
            </a:r>
            <a:r>
              <a:rPr lang="ru-RU" sz="2800" dirty="0"/>
              <a:t>равна</a:t>
            </a:r>
            <a:r>
              <a:rPr lang="ru-RU" sz="2800" dirty="0">
                <a:cs typeface="Times New Roman" pitchFamily="18" charset="0"/>
              </a:rPr>
              <a:t> сумм</a:t>
            </a:r>
            <a:r>
              <a:rPr lang="ru-RU" sz="2800" dirty="0"/>
              <a:t>е</a:t>
            </a:r>
            <a:r>
              <a:rPr lang="ru-RU" sz="2800" dirty="0">
                <a:cs typeface="Times New Roman" pitchFamily="18" charset="0"/>
              </a:rPr>
              <a:t> трех оставшихся сторон.</a:t>
            </a:r>
            <a:r>
              <a:rPr lang="ru-RU" sz="2800" dirty="0"/>
              <a:t>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2060848"/>
            <a:ext cx="8991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В </a:t>
            </a:r>
            <a:r>
              <a:rPr lang="ru-RU" sz="2800" dirty="0">
                <a:cs typeface="Times New Roman" pitchFamily="18" charset="0"/>
              </a:rPr>
              <a:t>шестиугольнике </a:t>
            </a:r>
            <a:r>
              <a:rPr lang="en-US" sz="2800" i="1" dirty="0">
                <a:cs typeface="Times New Roman" pitchFamily="18" charset="0"/>
              </a:rPr>
              <a:t>ABCDEF</a:t>
            </a:r>
            <a:r>
              <a:rPr lang="ru-RU" sz="2800" dirty="0">
                <a:cs typeface="Times New Roman" pitchFamily="18" charset="0"/>
              </a:rPr>
              <a:t>, описанном около окружности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3, </a:t>
            </a:r>
            <a:r>
              <a:rPr lang="en-US" sz="2800" i="1" dirty="0">
                <a:cs typeface="Times New Roman" pitchFamily="18" charset="0"/>
              </a:rPr>
              <a:t>CD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4, </a:t>
            </a:r>
            <a:r>
              <a:rPr lang="en-US" sz="2800" i="1" dirty="0">
                <a:cs typeface="Times New Roman" pitchFamily="18" charset="0"/>
              </a:rPr>
              <a:t>EF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2. Найдите периметр этого шестиугольника. 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2992438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6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6" grpId="0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Text Box 4"/>
          <p:cNvSpPr txBox="1">
            <a:spLocks noChangeArrowheads="1"/>
          </p:cNvSpPr>
          <p:nvPr/>
        </p:nvSpPr>
        <p:spPr bwMode="auto">
          <a:xfrm>
            <a:off x="251520" y="116632"/>
            <a:ext cx="396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dirty="0">
                <a:cs typeface="Times New Roman" pitchFamily="18" charset="0"/>
              </a:rPr>
              <a:t>18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96070"/>
            <a:ext cx="2992438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08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utoUpdateAnimBg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</TotalTime>
  <Words>1397</Words>
  <Application>Microsoft Office PowerPoint</Application>
  <PresentationFormat>Экран (4:3)</PresentationFormat>
  <Paragraphs>437</Paragraphs>
  <Slides>100</Slides>
  <Notes>94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6" baseType="lpstr">
      <vt:lpstr>Arial</vt:lpstr>
      <vt:lpstr>Arial Black</vt:lpstr>
      <vt:lpstr>Cambria Math</vt:lpstr>
      <vt:lpstr>Times New Roman</vt:lpstr>
      <vt:lpstr>Оформление по умолчанию</vt:lpstr>
      <vt:lpstr>Точечный рисунок</vt:lpstr>
      <vt:lpstr>Многоугольники и окружность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Теорема 1. (Теорема синусов.) Стороны треугольника ABC пропорциональны синусам противолежащих углов. Причем отношение стороны треугольника к синусу противолежащего угла равно диаметру описанной около треугольника окружности, т. 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Многоугольники, вписанные в окружность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Вневписанная окружность*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IV. Многоугольники, описанные около окружности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Пользователь</cp:lastModifiedBy>
  <cp:revision>209</cp:revision>
  <dcterms:created xsi:type="dcterms:W3CDTF">2008-04-30T05:51:18Z</dcterms:created>
  <dcterms:modified xsi:type="dcterms:W3CDTF">2020-04-06T13:39:11Z</dcterms:modified>
</cp:coreProperties>
</file>