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8"/>
  </p:notesMasterIdLst>
  <p:sldIdLst>
    <p:sldId id="1073" r:id="rId2"/>
    <p:sldId id="1133" r:id="rId3"/>
    <p:sldId id="447" r:id="rId4"/>
    <p:sldId id="1074" r:id="rId5"/>
    <p:sldId id="538" r:id="rId6"/>
    <p:sldId id="1148" r:id="rId7"/>
    <p:sldId id="1136" r:id="rId8"/>
    <p:sldId id="1149" r:id="rId9"/>
    <p:sldId id="324" r:id="rId10"/>
    <p:sldId id="1150" r:id="rId11"/>
    <p:sldId id="317" r:id="rId12"/>
    <p:sldId id="319" r:id="rId13"/>
    <p:sldId id="318" r:id="rId14"/>
    <p:sldId id="320" r:id="rId15"/>
    <p:sldId id="282" r:id="rId16"/>
    <p:sldId id="311" r:id="rId17"/>
    <p:sldId id="1137" r:id="rId18"/>
    <p:sldId id="1138" r:id="rId19"/>
    <p:sldId id="1139" r:id="rId20"/>
    <p:sldId id="1140" r:id="rId21"/>
    <p:sldId id="1179" r:id="rId22"/>
    <p:sldId id="1153" r:id="rId23"/>
    <p:sldId id="1156" r:id="rId24"/>
    <p:sldId id="1155" r:id="rId25"/>
    <p:sldId id="333" r:id="rId26"/>
    <p:sldId id="322" r:id="rId27"/>
    <p:sldId id="323" r:id="rId28"/>
    <p:sldId id="1151" r:id="rId29"/>
    <p:sldId id="1152" r:id="rId30"/>
    <p:sldId id="326" r:id="rId31"/>
    <p:sldId id="1141" r:id="rId32"/>
    <p:sldId id="1142" r:id="rId33"/>
    <p:sldId id="1143" r:id="rId34"/>
    <p:sldId id="287" r:id="rId35"/>
    <p:sldId id="1157" r:id="rId36"/>
    <p:sldId id="1158" r:id="rId37"/>
    <p:sldId id="347" r:id="rId38"/>
    <p:sldId id="1135" r:id="rId39"/>
    <p:sldId id="496" r:id="rId40"/>
    <p:sldId id="608" r:id="rId41"/>
    <p:sldId id="487" r:id="rId42"/>
    <p:sldId id="556" r:id="rId43"/>
    <p:sldId id="609" r:id="rId44"/>
    <p:sldId id="532" r:id="rId45"/>
    <p:sldId id="557" r:id="rId46"/>
    <p:sldId id="611" r:id="rId47"/>
    <p:sldId id="612" r:id="rId48"/>
    <p:sldId id="340" r:id="rId49"/>
    <p:sldId id="613" r:id="rId50"/>
    <p:sldId id="329" r:id="rId51"/>
    <p:sldId id="614" r:id="rId52"/>
    <p:sldId id="426" r:id="rId53"/>
    <p:sldId id="330" r:id="rId54"/>
    <p:sldId id="539" r:id="rId55"/>
    <p:sldId id="617" r:id="rId56"/>
    <p:sldId id="1134" r:id="rId57"/>
    <p:sldId id="332" r:id="rId58"/>
    <p:sldId id="540" r:id="rId59"/>
    <p:sldId id="623" r:id="rId60"/>
    <p:sldId id="624" r:id="rId61"/>
    <p:sldId id="625" r:id="rId62"/>
    <p:sldId id="626" r:id="rId63"/>
    <p:sldId id="627" r:id="rId64"/>
    <p:sldId id="620" r:id="rId65"/>
    <p:sldId id="525" r:id="rId66"/>
    <p:sldId id="621" r:id="rId67"/>
    <p:sldId id="527" r:id="rId68"/>
    <p:sldId id="1144" r:id="rId69"/>
    <p:sldId id="1145" r:id="rId70"/>
    <p:sldId id="1167" r:id="rId71"/>
    <p:sldId id="1147" r:id="rId72"/>
    <p:sldId id="1169" r:id="rId73"/>
    <p:sldId id="1162" r:id="rId74"/>
    <p:sldId id="1168" r:id="rId75"/>
    <p:sldId id="1163" r:id="rId76"/>
    <p:sldId id="1159" r:id="rId77"/>
    <p:sldId id="1164" r:id="rId78"/>
    <p:sldId id="1161" r:id="rId79"/>
    <p:sldId id="1160" r:id="rId80"/>
    <p:sldId id="1165" r:id="rId81"/>
    <p:sldId id="1166" r:id="rId82"/>
    <p:sldId id="1170" r:id="rId83"/>
    <p:sldId id="1146" r:id="rId84"/>
    <p:sldId id="336" r:id="rId85"/>
    <p:sldId id="280" r:id="rId86"/>
    <p:sldId id="312" r:id="rId87"/>
    <p:sldId id="1173" r:id="rId88"/>
    <p:sldId id="1176" r:id="rId89"/>
    <p:sldId id="1171" r:id="rId90"/>
    <p:sldId id="1172" r:id="rId91"/>
    <p:sldId id="279" r:id="rId92"/>
    <p:sldId id="1177" r:id="rId93"/>
    <p:sldId id="1174" r:id="rId94"/>
    <p:sldId id="321" r:id="rId95"/>
    <p:sldId id="1175" r:id="rId96"/>
    <p:sldId id="1178" r:id="rId9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40" autoAdjust="0"/>
    <p:restoredTop sz="86455" autoAdjust="0"/>
  </p:normalViewPr>
  <p:slideViewPr>
    <p:cSldViewPr>
      <p:cViewPr varScale="1">
        <p:scale>
          <a:sx n="89" d="100"/>
          <a:sy n="89" d="100"/>
        </p:scale>
        <p:origin x="41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2418A50-AA2F-4768-B350-88E8857D2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109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2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07568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F7DB00C-F850-4DB3-AA51-E2D41DDCCE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3587A7-7A79-4F27-877E-64E89C78EBE0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175106" name="Rectangle 2">
            <a:extLst>
              <a:ext uri="{FF2B5EF4-FFF2-40B4-BE49-F238E27FC236}">
                <a16:creationId xmlns:a16="http://schemas.microsoft.com/office/drawing/2014/main" id="{5F6B42D9-9D88-4C0D-8C16-37FAE91726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Rectangle 3">
            <a:extLst>
              <a:ext uri="{FF2B5EF4-FFF2-40B4-BE49-F238E27FC236}">
                <a16:creationId xmlns:a16="http://schemas.microsoft.com/office/drawing/2014/main" id="{A7B9B081-EAF3-42C3-9399-30AF36B66C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C9D34CE-B157-4BAA-8788-1F72EB79D3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285FA3-8F53-4A00-92E7-B4672716DD48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179202" name="Rectangle 2">
            <a:extLst>
              <a:ext uri="{FF2B5EF4-FFF2-40B4-BE49-F238E27FC236}">
                <a16:creationId xmlns:a16="http://schemas.microsoft.com/office/drawing/2014/main" id="{479F1EC4-3E6F-4AC4-A3D5-B290B0D0DD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DC1C2C59-04DD-4DB3-8794-81CC0A9B75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8676272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062612B-6282-4C7B-B9A6-8BFB3A5717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C60C34-E24D-4D9C-90F7-16E833D983FC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177154" name="Rectangle 2">
            <a:extLst>
              <a:ext uri="{FF2B5EF4-FFF2-40B4-BE49-F238E27FC236}">
                <a16:creationId xmlns:a16="http://schemas.microsoft.com/office/drawing/2014/main" id="{F4E8B223-BDEB-43F1-8941-982073849F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5" name="Rectangle 3">
            <a:extLst>
              <a:ext uri="{FF2B5EF4-FFF2-40B4-BE49-F238E27FC236}">
                <a16:creationId xmlns:a16="http://schemas.microsoft.com/office/drawing/2014/main" id="{E060B099-0BBF-4D22-9008-904F4EE8E3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D2487F2-7CCF-4E44-8848-AD689E4C36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4305A7-FF76-4F14-B55E-2AEAB725EFDD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181250" name="Rectangle 2">
            <a:extLst>
              <a:ext uri="{FF2B5EF4-FFF2-40B4-BE49-F238E27FC236}">
                <a16:creationId xmlns:a16="http://schemas.microsoft.com/office/drawing/2014/main" id="{CCA9671B-C12B-43F5-95AF-07CA5711A3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Rectangle 3">
            <a:extLst>
              <a:ext uri="{FF2B5EF4-FFF2-40B4-BE49-F238E27FC236}">
                <a16:creationId xmlns:a16="http://schemas.microsoft.com/office/drawing/2014/main" id="{C9632C89-116E-4C0B-93CF-DAC69BA7DC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E303FEA-1225-4F0B-81D4-788ABD0B2F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9D0CFA-B3DF-43DA-B4D2-54B20F5E7059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101378" name="Rectangle 2">
            <a:extLst>
              <a:ext uri="{FF2B5EF4-FFF2-40B4-BE49-F238E27FC236}">
                <a16:creationId xmlns:a16="http://schemas.microsoft.com/office/drawing/2014/main" id="{D4F6992E-0F7D-4ECC-AAF4-5A120CD4DB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2A906466-39F6-4457-BD70-60ECC00287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9381359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FB1D42E-B9C7-41E4-AD48-5C32824CC6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D4E94C-5C13-4A20-B4F4-6357AF58E1D6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160770" name="Rectangle 2">
            <a:extLst>
              <a:ext uri="{FF2B5EF4-FFF2-40B4-BE49-F238E27FC236}">
                <a16:creationId xmlns:a16="http://schemas.microsoft.com/office/drawing/2014/main" id="{63DF9D2D-F0DE-4076-80F9-D46556BFF8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1" name="Rectangle 3">
            <a:extLst>
              <a:ext uri="{FF2B5EF4-FFF2-40B4-BE49-F238E27FC236}">
                <a16:creationId xmlns:a16="http://schemas.microsoft.com/office/drawing/2014/main" id="{D73C31E2-9F69-4143-9CBB-F338301338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9EB070E-9664-4073-BA4A-4F2BE705A9B9}" type="slidenum">
              <a:rPr lang="ru-RU" sz="1200" smtClean="0"/>
              <a:pPr eaLnBrk="1" hangingPunct="1"/>
              <a:t>17</a:t>
            </a:fld>
            <a:endParaRPr lang="ru-RU" sz="1200"/>
          </a:p>
        </p:txBody>
      </p:sp>
      <p:sp>
        <p:nvSpPr>
          <p:cNvPr id="552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9274175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9EB070E-9664-4073-BA4A-4F2BE705A9B9}" type="slidenum">
              <a:rPr lang="ru-RU" sz="1200" smtClean="0"/>
              <a:pPr eaLnBrk="1" hangingPunct="1"/>
              <a:t>18</a:t>
            </a:fld>
            <a:endParaRPr lang="ru-RU" sz="1200"/>
          </a:p>
        </p:txBody>
      </p:sp>
      <p:sp>
        <p:nvSpPr>
          <p:cNvPr id="552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281223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9EB070E-9664-4073-BA4A-4F2BE705A9B9}" type="slidenum">
              <a:rPr lang="ru-RU" sz="1200" smtClean="0"/>
              <a:pPr eaLnBrk="1" hangingPunct="1"/>
              <a:t>19</a:t>
            </a:fld>
            <a:endParaRPr lang="ru-RU" sz="1200"/>
          </a:p>
        </p:txBody>
      </p:sp>
      <p:sp>
        <p:nvSpPr>
          <p:cNvPr id="552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4579474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9EB070E-9664-4073-BA4A-4F2BE705A9B9}" type="slidenum">
              <a:rPr lang="ru-RU" sz="1200" smtClean="0"/>
              <a:pPr eaLnBrk="1" hangingPunct="1"/>
              <a:t>20</a:t>
            </a:fld>
            <a:endParaRPr lang="ru-RU" sz="1200"/>
          </a:p>
        </p:txBody>
      </p:sp>
      <p:sp>
        <p:nvSpPr>
          <p:cNvPr id="552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27471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3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878198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9EB070E-9664-4073-BA4A-4F2BE705A9B9}" type="slidenum">
              <a:rPr lang="ru-RU" sz="1200" smtClean="0"/>
              <a:pPr eaLnBrk="1" hangingPunct="1"/>
              <a:t>21</a:t>
            </a:fld>
            <a:endParaRPr lang="ru-RU" sz="1200"/>
          </a:p>
        </p:txBody>
      </p:sp>
      <p:sp>
        <p:nvSpPr>
          <p:cNvPr id="552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1450708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D4A0E0B-2E7F-4178-A887-7D039B8DC3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6A3905-B6BB-4131-8C85-6D4D55CC9EE9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199682" name="Rectangle 1026">
            <a:extLst>
              <a:ext uri="{FF2B5EF4-FFF2-40B4-BE49-F238E27FC236}">
                <a16:creationId xmlns:a16="http://schemas.microsoft.com/office/drawing/2014/main" id="{FD877D18-2216-4403-BF1C-35A9785350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9683" name="Rectangle 1027">
            <a:extLst>
              <a:ext uri="{FF2B5EF4-FFF2-40B4-BE49-F238E27FC236}">
                <a16:creationId xmlns:a16="http://schemas.microsoft.com/office/drawing/2014/main" id="{64FE092D-9DC6-495C-AEC1-DAA167C3B8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D4A0E0B-2E7F-4178-A887-7D039B8DC3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6A3905-B6BB-4131-8C85-6D4D55CC9EE9}" type="slidenum">
              <a:rPr lang="ru-RU" altLang="ru-RU"/>
              <a:pPr/>
              <a:t>23</a:t>
            </a:fld>
            <a:endParaRPr lang="ru-RU" altLang="ru-RU"/>
          </a:p>
        </p:txBody>
      </p:sp>
      <p:sp>
        <p:nvSpPr>
          <p:cNvPr id="199682" name="Rectangle 1026">
            <a:extLst>
              <a:ext uri="{FF2B5EF4-FFF2-40B4-BE49-F238E27FC236}">
                <a16:creationId xmlns:a16="http://schemas.microsoft.com/office/drawing/2014/main" id="{FD877D18-2216-4403-BF1C-35A9785350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9683" name="Rectangle 1027">
            <a:extLst>
              <a:ext uri="{FF2B5EF4-FFF2-40B4-BE49-F238E27FC236}">
                <a16:creationId xmlns:a16="http://schemas.microsoft.com/office/drawing/2014/main" id="{64FE092D-9DC6-495C-AEC1-DAA167C3B8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731384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D4A0E0B-2E7F-4178-A887-7D039B8DC3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6A3905-B6BB-4131-8C85-6D4D55CC9EE9}" type="slidenum">
              <a:rPr lang="ru-RU" altLang="ru-RU"/>
              <a:pPr/>
              <a:t>24</a:t>
            </a:fld>
            <a:endParaRPr lang="ru-RU" altLang="ru-RU"/>
          </a:p>
        </p:txBody>
      </p:sp>
      <p:sp>
        <p:nvSpPr>
          <p:cNvPr id="199682" name="Rectangle 1026">
            <a:extLst>
              <a:ext uri="{FF2B5EF4-FFF2-40B4-BE49-F238E27FC236}">
                <a16:creationId xmlns:a16="http://schemas.microsoft.com/office/drawing/2014/main" id="{FD877D18-2216-4403-BF1C-35A9785350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9683" name="Rectangle 1027">
            <a:extLst>
              <a:ext uri="{FF2B5EF4-FFF2-40B4-BE49-F238E27FC236}">
                <a16:creationId xmlns:a16="http://schemas.microsoft.com/office/drawing/2014/main" id="{64FE092D-9DC6-495C-AEC1-DAA167C3B8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019602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8553908-7BBE-4D4A-8551-80232A4E51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34575D-C178-4429-9DB3-98CB43990021}" type="slidenum">
              <a:rPr lang="ru-RU" altLang="ru-RU"/>
              <a:pPr/>
              <a:t>25</a:t>
            </a:fld>
            <a:endParaRPr lang="ru-RU" altLang="ru-RU"/>
          </a:p>
        </p:txBody>
      </p:sp>
      <p:sp>
        <p:nvSpPr>
          <p:cNvPr id="205826" name="Rectangle 2">
            <a:extLst>
              <a:ext uri="{FF2B5EF4-FFF2-40B4-BE49-F238E27FC236}">
                <a16:creationId xmlns:a16="http://schemas.microsoft.com/office/drawing/2014/main" id="{451DA1A0-0F2F-4A97-B6A3-8BD265E851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61B3FCCB-D82F-444F-BB96-B43E51DAC4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43EB530-131E-4F57-8AB8-16972DAA6E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CF08C7-172D-4881-A0B2-78BE1C5CFE3F}" type="slidenum">
              <a:rPr lang="ru-RU" altLang="ru-RU"/>
              <a:pPr/>
              <a:t>26</a:t>
            </a:fld>
            <a:endParaRPr lang="ru-RU" altLang="ru-RU"/>
          </a:p>
        </p:txBody>
      </p:sp>
      <p:sp>
        <p:nvSpPr>
          <p:cNvPr id="183298" name="Rectangle 2">
            <a:extLst>
              <a:ext uri="{FF2B5EF4-FFF2-40B4-BE49-F238E27FC236}">
                <a16:creationId xmlns:a16="http://schemas.microsoft.com/office/drawing/2014/main" id="{FE0FCE6A-396B-4615-9A6C-A6B365A107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id="{F356292B-5F4F-4BFA-BD2A-A1677CF951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5E7CF9C-6707-42BD-A007-4BFA1D5BB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49F863-67BC-49DA-B153-51ABFD2326CD}" type="slidenum">
              <a:rPr lang="ru-RU" altLang="ru-RU"/>
              <a:pPr/>
              <a:t>27</a:t>
            </a:fld>
            <a:endParaRPr lang="ru-RU" altLang="ru-RU"/>
          </a:p>
        </p:txBody>
      </p:sp>
      <p:sp>
        <p:nvSpPr>
          <p:cNvPr id="185346" name="Rectangle 1026">
            <a:extLst>
              <a:ext uri="{FF2B5EF4-FFF2-40B4-BE49-F238E27FC236}">
                <a16:creationId xmlns:a16="http://schemas.microsoft.com/office/drawing/2014/main" id="{D30F4A76-4288-4AA7-81A4-F6CCFB61E2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5347" name="Rectangle 1027">
            <a:extLst>
              <a:ext uri="{FF2B5EF4-FFF2-40B4-BE49-F238E27FC236}">
                <a16:creationId xmlns:a16="http://schemas.microsoft.com/office/drawing/2014/main" id="{D6A675A7-7DE4-400B-AE9E-5DD374EB35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3F989EC-EC16-4F25-9B0A-5DDCFC7774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679C49-483D-4506-8F8A-129A813CD110}" type="slidenum">
              <a:rPr lang="ru-RU" altLang="ru-RU"/>
              <a:pPr/>
              <a:t>28</a:t>
            </a:fld>
            <a:endParaRPr lang="ru-RU" altLang="ru-RU"/>
          </a:p>
        </p:txBody>
      </p:sp>
      <p:sp>
        <p:nvSpPr>
          <p:cNvPr id="187394" name="Rectangle 2">
            <a:extLst>
              <a:ext uri="{FF2B5EF4-FFF2-40B4-BE49-F238E27FC236}">
                <a16:creationId xmlns:a16="http://schemas.microsoft.com/office/drawing/2014/main" id="{5417EBE2-D0AE-4D4B-969F-BAC912C393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5" name="Rectangle 3">
            <a:extLst>
              <a:ext uri="{FF2B5EF4-FFF2-40B4-BE49-F238E27FC236}">
                <a16:creationId xmlns:a16="http://schemas.microsoft.com/office/drawing/2014/main" id="{163A05B0-FB7C-407F-90C7-A1B2938971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9AE7CE7-4F8E-4C06-9C2A-07EDC94840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57ABC0-8669-459A-B3E1-2276C85B3F52}" type="slidenum">
              <a:rPr lang="ru-RU" altLang="ru-RU"/>
              <a:pPr/>
              <a:t>29</a:t>
            </a:fld>
            <a:endParaRPr lang="ru-RU" altLang="ru-RU"/>
          </a:p>
        </p:txBody>
      </p:sp>
      <p:sp>
        <p:nvSpPr>
          <p:cNvPr id="197634" name="Rectangle 1026">
            <a:extLst>
              <a:ext uri="{FF2B5EF4-FFF2-40B4-BE49-F238E27FC236}">
                <a16:creationId xmlns:a16="http://schemas.microsoft.com/office/drawing/2014/main" id="{7C7C3A11-C085-4E83-80B0-B986528B81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5" name="Rectangle 1027">
            <a:extLst>
              <a:ext uri="{FF2B5EF4-FFF2-40B4-BE49-F238E27FC236}">
                <a16:creationId xmlns:a16="http://schemas.microsoft.com/office/drawing/2014/main" id="{6749EE30-B8D5-4725-961C-6942E68A36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DBE18D1-4AE5-4393-9787-CE3F8F69C9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176395-6511-44F1-877C-D52C3EFDDF3D}" type="slidenum">
              <a:rPr lang="ru-RU" altLang="ru-RU"/>
              <a:pPr/>
              <a:t>30</a:t>
            </a:fld>
            <a:endParaRPr lang="ru-RU" altLang="ru-RU"/>
          </a:p>
        </p:txBody>
      </p:sp>
      <p:sp>
        <p:nvSpPr>
          <p:cNvPr id="191490" name="Rectangle 2">
            <a:extLst>
              <a:ext uri="{FF2B5EF4-FFF2-40B4-BE49-F238E27FC236}">
                <a16:creationId xmlns:a16="http://schemas.microsoft.com/office/drawing/2014/main" id="{B28EFF23-CCE6-4D6C-BDB4-B14586BF39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id="{11FF1F67-8C17-4AFB-98B6-8949807FE3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4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901481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9EB070E-9664-4073-BA4A-4F2BE705A9B9}" type="slidenum">
              <a:rPr lang="ru-RU" sz="1200" smtClean="0"/>
              <a:pPr eaLnBrk="1" hangingPunct="1"/>
              <a:t>31</a:t>
            </a:fld>
            <a:endParaRPr lang="ru-RU" sz="1200"/>
          </a:p>
        </p:txBody>
      </p:sp>
      <p:sp>
        <p:nvSpPr>
          <p:cNvPr id="552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6542038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9EB070E-9664-4073-BA4A-4F2BE705A9B9}" type="slidenum">
              <a:rPr lang="ru-RU" sz="1200" smtClean="0"/>
              <a:pPr eaLnBrk="1" hangingPunct="1"/>
              <a:t>32</a:t>
            </a:fld>
            <a:endParaRPr lang="ru-RU" sz="1200"/>
          </a:p>
        </p:txBody>
      </p:sp>
      <p:sp>
        <p:nvSpPr>
          <p:cNvPr id="552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6736473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9EB070E-9664-4073-BA4A-4F2BE705A9B9}" type="slidenum">
              <a:rPr lang="ru-RU" sz="1200" smtClean="0"/>
              <a:pPr eaLnBrk="1" hangingPunct="1"/>
              <a:t>33</a:t>
            </a:fld>
            <a:endParaRPr lang="ru-RU" sz="1200"/>
          </a:p>
        </p:txBody>
      </p:sp>
      <p:sp>
        <p:nvSpPr>
          <p:cNvPr id="552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732229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4EFE0D2-BE1C-481C-AE5F-4B6F97C632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3893AC-2CEF-4149-945D-5D53376DD3F8}" type="slidenum">
              <a:rPr lang="ru-RU" altLang="ru-RU"/>
              <a:pPr/>
              <a:t>34</a:t>
            </a:fld>
            <a:endParaRPr lang="ru-RU" altLang="ru-RU"/>
          </a:p>
        </p:txBody>
      </p:sp>
      <p:sp>
        <p:nvSpPr>
          <p:cNvPr id="111618" name="Rectangle 2">
            <a:extLst>
              <a:ext uri="{FF2B5EF4-FFF2-40B4-BE49-F238E27FC236}">
                <a16:creationId xmlns:a16="http://schemas.microsoft.com/office/drawing/2014/main" id="{00097709-CB72-45D4-B3EC-A8FFED1F9E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BD9BFF91-1E2C-4D18-B226-8F81C7BEA0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F5A9C88-735C-42EB-843E-BF79EF268E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66C4FE-69C5-4F50-A65B-79B774CEA163}" type="slidenum">
              <a:rPr lang="ru-RU" altLang="ru-RU"/>
              <a:pPr/>
              <a:t>35</a:t>
            </a:fld>
            <a:endParaRPr lang="ru-RU" altLang="ru-RU"/>
          </a:p>
        </p:txBody>
      </p:sp>
      <p:sp>
        <p:nvSpPr>
          <p:cNvPr id="199682" name="Rectangle 2">
            <a:extLst>
              <a:ext uri="{FF2B5EF4-FFF2-40B4-BE49-F238E27FC236}">
                <a16:creationId xmlns:a16="http://schemas.microsoft.com/office/drawing/2014/main" id="{1D31AAB3-CD35-4760-9B99-A0AABB2570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9683" name="Rectangle 3">
            <a:extLst>
              <a:ext uri="{FF2B5EF4-FFF2-40B4-BE49-F238E27FC236}">
                <a16:creationId xmlns:a16="http://schemas.microsoft.com/office/drawing/2014/main" id="{0C0D8D9B-E3DF-4B23-B25B-B5B33E0A3D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CD5CAB8-0D6C-4A1F-8511-758DEFB91F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78B8A8-54CF-4E91-A2D5-246CC6A1A9C0}" type="slidenum">
              <a:rPr lang="ru-RU" altLang="ru-RU"/>
              <a:pPr/>
              <a:t>36</a:t>
            </a:fld>
            <a:endParaRPr lang="ru-RU" altLang="ru-RU"/>
          </a:p>
        </p:txBody>
      </p:sp>
      <p:sp>
        <p:nvSpPr>
          <p:cNvPr id="203778" name="Rectangle 1026">
            <a:extLst>
              <a:ext uri="{FF2B5EF4-FFF2-40B4-BE49-F238E27FC236}">
                <a16:creationId xmlns:a16="http://schemas.microsoft.com/office/drawing/2014/main" id="{D30FC2D4-50C7-44BA-A455-435BFEA6C7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779" name="Rectangle 1027">
            <a:extLst>
              <a:ext uri="{FF2B5EF4-FFF2-40B4-BE49-F238E27FC236}">
                <a16:creationId xmlns:a16="http://schemas.microsoft.com/office/drawing/2014/main" id="{B7D5A714-B21A-414A-8869-7DFDE90855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074B8D1-B0B4-4A44-8269-98DEC5F418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66A7F-BA49-4925-AE9B-90528EA37721}" type="slidenum">
              <a:rPr lang="ru-RU" altLang="ru-RU"/>
              <a:pPr/>
              <a:t>37</a:t>
            </a:fld>
            <a:endParaRPr lang="ru-RU" altLang="ru-RU"/>
          </a:p>
        </p:txBody>
      </p:sp>
      <p:sp>
        <p:nvSpPr>
          <p:cNvPr id="234498" name="Rectangle 2">
            <a:extLst>
              <a:ext uri="{FF2B5EF4-FFF2-40B4-BE49-F238E27FC236}">
                <a16:creationId xmlns:a16="http://schemas.microsoft.com/office/drawing/2014/main" id="{C4BF2CE0-BEFE-4AC8-A0C8-C55819F2FF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4499" name="Rectangle 3">
            <a:extLst>
              <a:ext uri="{FF2B5EF4-FFF2-40B4-BE49-F238E27FC236}">
                <a16:creationId xmlns:a16="http://schemas.microsoft.com/office/drawing/2014/main" id="{AD1D5D1B-0DE3-4EAA-A8CE-3E373A43B7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9EB070E-9664-4073-BA4A-4F2BE705A9B9}" type="slidenum">
              <a:rPr lang="ru-RU" sz="1200" smtClean="0"/>
              <a:pPr eaLnBrk="1" hangingPunct="1"/>
              <a:t>38</a:t>
            </a:fld>
            <a:endParaRPr lang="ru-RU" sz="1200"/>
          </a:p>
        </p:txBody>
      </p:sp>
      <p:sp>
        <p:nvSpPr>
          <p:cNvPr id="552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6118144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ED56E29-1267-4EC1-86A0-D328898A4C17}" type="slidenum">
              <a:rPr lang="ru-RU" sz="1200" smtClean="0"/>
              <a:pPr eaLnBrk="1" hangingPunct="1"/>
              <a:t>39</a:t>
            </a:fld>
            <a:endParaRPr lang="ru-RU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ED56E29-1267-4EC1-86A0-D328898A4C17}" type="slidenum">
              <a:rPr lang="ru-RU" sz="1200" smtClean="0"/>
              <a:pPr eaLnBrk="1" hangingPunct="1"/>
              <a:t>40</a:t>
            </a:fld>
            <a:endParaRPr lang="ru-RU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62559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9EB070E-9664-4073-BA4A-4F2BE705A9B9}" type="slidenum">
              <a:rPr lang="ru-RU" sz="1200" smtClean="0"/>
              <a:pPr eaLnBrk="1" hangingPunct="1"/>
              <a:t>5</a:t>
            </a:fld>
            <a:endParaRPr lang="ru-RU" sz="1200"/>
          </a:p>
        </p:txBody>
      </p:sp>
      <p:sp>
        <p:nvSpPr>
          <p:cNvPr id="552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451730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82DEF4A-3786-4AEC-801D-75ADE6EE468D}" type="slidenum">
              <a:rPr lang="ru-RU" sz="1200" smtClean="0"/>
              <a:pPr eaLnBrk="1" hangingPunct="1"/>
              <a:t>41</a:t>
            </a:fld>
            <a:endParaRPr lang="ru-RU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85F72B-BF6D-4BD4-B76D-5386152DB80D}" type="slidenum">
              <a:rPr lang="ru-RU"/>
              <a:pPr/>
              <a:t>42</a:t>
            </a:fld>
            <a:endParaRPr lang="ru-RU"/>
          </a:p>
        </p:txBody>
      </p:sp>
      <p:sp>
        <p:nvSpPr>
          <p:cNvPr id="3348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485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85F72B-BF6D-4BD4-B76D-5386152DB80D}" type="slidenum">
              <a:rPr lang="ru-RU"/>
              <a:pPr/>
              <a:t>43</a:t>
            </a:fld>
            <a:endParaRPr lang="ru-RU"/>
          </a:p>
        </p:txBody>
      </p:sp>
      <p:sp>
        <p:nvSpPr>
          <p:cNvPr id="3348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485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68290532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4D62490-2B6A-483A-8525-1F89A4C94557}" type="slidenum">
              <a:rPr lang="ru-RU" sz="1200" smtClean="0"/>
              <a:pPr eaLnBrk="1" hangingPunct="1"/>
              <a:t>44</a:t>
            </a:fld>
            <a:endParaRPr lang="ru-RU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4D62490-2B6A-483A-8525-1F89A4C94557}" type="slidenum">
              <a:rPr lang="ru-RU" sz="1200" smtClean="0"/>
              <a:pPr eaLnBrk="1" hangingPunct="1"/>
              <a:t>45</a:t>
            </a:fld>
            <a:endParaRPr lang="ru-RU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4D62490-2B6A-483A-8525-1F89A4C94557}" type="slidenum">
              <a:rPr lang="ru-RU" sz="1200" smtClean="0"/>
              <a:pPr eaLnBrk="1" hangingPunct="1"/>
              <a:t>46</a:t>
            </a:fld>
            <a:endParaRPr lang="ru-RU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4105911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4D62490-2B6A-483A-8525-1F89A4C94557}" type="slidenum">
              <a:rPr lang="ru-RU" sz="1200" smtClean="0"/>
              <a:pPr eaLnBrk="1" hangingPunct="1"/>
              <a:t>47</a:t>
            </a:fld>
            <a:endParaRPr lang="ru-RU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3390300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D4C6B32-8066-4E70-A24F-8A0633434B7C}" type="slidenum">
              <a:rPr lang="ru-RU" sz="1200" smtClean="0"/>
              <a:pPr eaLnBrk="1" hangingPunct="1"/>
              <a:t>48</a:t>
            </a:fld>
            <a:endParaRPr lang="ru-RU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D4C6B32-8066-4E70-A24F-8A0633434B7C}" type="slidenum">
              <a:rPr lang="ru-RU" sz="1200" smtClean="0"/>
              <a:pPr eaLnBrk="1" hangingPunct="1"/>
              <a:t>49</a:t>
            </a:fld>
            <a:endParaRPr lang="ru-RU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92741774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2D5D1AC-EA53-4257-9D86-D0BDC44CC3F1}" type="slidenum">
              <a:rPr lang="ru-RU" sz="1200" smtClean="0"/>
              <a:pPr eaLnBrk="1" hangingPunct="1"/>
              <a:t>50</a:t>
            </a:fld>
            <a:endParaRPr lang="ru-RU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8965FCF-D781-4EC1-A7E6-536C6E7291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3BFFD9-B14F-4653-BB55-727B8C5E5F2D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7C009F18-24A4-4E5B-9171-8BDBDC0D8D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1A8EA8A4-C08F-4CB8-9C0D-CB2428EF98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7341169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2D5D1AC-EA53-4257-9D86-D0BDC44CC3F1}" type="slidenum">
              <a:rPr lang="ru-RU" sz="1200" smtClean="0"/>
              <a:pPr eaLnBrk="1" hangingPunct="1"/>
              <a:t>51</a:t>
            </a:fld>
            <a:endParaRPr lang="ru-RU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60958563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2D5D1AC-EA53-4257-9D86-D0BDC44CC3F1}" type="slidenum">
              <a:rPr lang="ru-RU" sz="1200" smtClean="0"/>
              <a:pPr eaLnBrk="1" hangingPunct="1"/>
              <a:t>52</a:t>
            </a:fld>
            <a:endParaRPr lang="ru-RU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62B5125-66D9-4C0E-B6E1-2DA54C167C4F}" type="slidenum">
              <a:rPr lang="ru-RU" sz="1200" smtClean="0"/>
              <a:pPr eaLnBrk="1" hangingPunct="1"/>
              <a:t>53</a:t>
            </a:fld>
            <a:endParaRPr lang="ru-RU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62B5125-66D9-4C0E-B6E1-2DA54C167C4F}" type="slidenum">
              <a:rPr lang="ru-RU" sz="1200" smtClean="0"/>
              <a:pPr eaLnBrk="1" hangingPunct="1"/>
              <a:t>54</a:t>
            </a:fld>
            <a:endParaRPr lang="ru-RU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E7F3BAE-5DC1-4546-9171-45000E7B41B0}" type="slidenum">
              <a:rPr lang="ru-RU" sz="1200" smtClean="0"/>
              <a:pPr eaLnBrk="1" hangingPunct="1"/>
              <a:t>55</a:t>
            </a:fld>
            <a:endParaRPr lang="ru-RU" sz="1200"/>
          </a:p>
        </p:txBody>
      </p:sp>
      <p:sp>
        <p:nvSpPr>
          <p:cNvPr id="655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53028038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E7F3BAE-5DC1-4546-9171-45000E7B41B0}" type="slidenum">
              <a:rPr lang="ru-RU" sz="1200" smtClean="0"/>
              <a:pPr eaLnBrk="1" hangingPunct="1"/>
              <a:t>56</a:t>
            </a:fld>
            <a:endParaRPr lang="ru-RU" sz="1200"/>
          </a:p>
        </p:txBody>
      </p:sp>
      <p:sp>
        <p:nvSpPr>
          <p:cNvPr id="655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64260730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C307371-7E54-49D6-95D9-D8157B1CCD72}" type="slidenum">
              <a:rPr lang="ru-RU" sz="1200" smtClean="0"/>
              <a:pPr eaLnBrk="1" hangingPunct="1"/>
              <a:t>57</a:t>
            </a:fld>
            <a:endParaRPr lang="ru-RU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B48D63B-5EC9-46D8-BFFB-9759F7B30748}" type="slidenum">
              <a:rPr lang="ru-RU" sz="1200" smtClean="0"/>
              <a:pPr eaLnBrk="1" hangingPunct="1"/>
              <a:t>58</a:t>
            </a:fld>
            <a:endParaRPr lang="ru-RU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B48D63B-5EC9-46D8-BFFB-9759F7B30748}" type="slidenum">
              <a:rPr lang="ru-RU" sz="1200" smtClean="0"/>
              <a:pPr eaLnBrk="1" hangingPunct="1"/>
              <a:t>59</a:t>
            </a:fld>
            <a:endParaRPr lang="ru-RU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08378938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B48D63B-5EC9-46D8-BFFB-9759F7B30748}" type="slidenum">
              <a:rPr lang="ru-RU" sz="1200" smtClean="0"/>
              <a:pPr eaLnBrk="1" hangingPunct="1"/>
              <a:t>60</a:t>
            </a:fld>
            <a:endParaRPr lang="ru-RU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0645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9EB070E-9664-4073-BA4A-4F2BE705A9B9}" type="slidenum">
              <a:rPr lang="ru-RU" sz="1200" smtClean="0"/>
              <a:pPr eaLnBrk="1" hangingPunct="1"/>
              <a:t>7</a:t>
            </a:fld>
            <a:endParaRPr lang="ru-RU" sz="1200"/>
          </a:p>
        </p:txBody>
      </p:sp>
      <p:sp>
        <p:nvSpPr>
          <p:cNvPr id="552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05078038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1F61A8C-5F96-424A-93E5-4AEE8AEA7227}" type="slidenum">
              <a:rPr lang="ru-RU" sz="1200" smtClean="0"/>
              <a:pPr eaLnBrk="1" hangingPunct="1"/>
              <a:t>61</a:t>
            </a:fld>
            <a:endParaRPr lang="ru-RU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81657216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1F61A8C-5F96-424A-93E5-4AEE8AEA7227}" type="slidenum">
              <a:rPr lang="ru-RU" sz="1200" smtClean="0"/>
              <a:pPr eaLnBrk="1" hangingPunct="1"/>
              <a:t>62</a:t>
            </a:fld>
            <a:endParaRPr lang="ru-RU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81668468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D484CC8-8EA4-41F0-9027-D4BBB1420371}" type="slidenum">
              <a:rPr lang="ru-RU" sz="1200" smtClean="0"/>
              <a:pPr eaLnBrk="1" hangingPunct="1"/>
              <a:t>63</a:t>
            </a:fld>
            <a:endParaRPr lang="ru-RU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8802060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E7F3BAE-5DC1-4546-9171-45000E7B41B0}" type="slidenum">
              <a:rPr lang="ru-RU" sz="1200" smtClean="0"/>
              <a:pPr eaLnBrk="1" hangingPunct="1"/>
              <a:t>64</a:t>
            </a:fld>
            <a:endParaRPr lang="ru-RU" sz="1200"/>
          </a:p>
        </p:txBody>
      </p:sp>
      <p:sp>
        <p:nvSpPr>
          <p:cNvPr id="655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18655670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602D0E6-E9D3-4AC8-A7AC-E19F71BD6003}" type="slidenum">
              <a:rPr lang="ru-RU" sz="1200" smtClean="0"/>
              <a:pPr eaLnBrk="1" hangingPunct="1"/>
              <a:t>65</a:t>
            </a:fld>
            <a:endParaRPr lang="ru-RU" sz="1200"/>
          </a:p>
        </p:txBody>
      </p:sp>
      <p:sp>
        <p:nvSpPr>
          <p:cNvPr id="675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73553222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602D0E6-E9D3-4AC8-A7AC-E19F71BD6003}" type="slidenum">
              <a:rPr lang="ru-RU" sz="1200" smtClean="0"/>
              <a:pPr eaLnBrk="1" hangingPunct="1"/>
              <a:t>66</a:t>
            </a:fld>
            <a:endParaRPr lang="ru-RU" sz="1200"/>
          </a:p>
        </p:txBody>
      </p:sp>
      <p:sp>
        <p:nvSpPr>
          <p:cNvPr id="675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47224872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EEE416F-3DF4-48C1-A84A-3A8421CEEB8B}" type="slidenum">
              <a:rPr lang="ru-RU" sz="1200" smtClean="0"/>
              <a:pPr eaLnBrk="1" hangingPunct="1"/>
              <a:t>67</a:t>
            </a:fld>
            <a:endParaRPr lang="ru-RU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62124024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9EB070E-9664-4073-BA4A-4F2BE705A9B9}" type="slidenum">
              <a:rPr lang="ru-RU" sz="1200" smtClean="0"/>
              <a:pPr eaLnBrk="1" hangingPunct="1"/>
              <a:t>68</a:t>
            </a:fld>
            <a:endParaRPr lang="ru-RU" sz="1200"/>
          </a:p>
        </p:txBody>
      </p:sp>
      <p:sp>
        <p:nvSpPr>
          <p:cNvPr id="552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7834569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9EB070E-9664-4073-BA4A-4F2BE705A9B9}" type="slidenum">
              <a:rPr lang="ru-RU" sz="1200" smtClean="0"/>
              <a:pPr eaLnBrk="1" hangingPunct="1"/>
              <a:t>69</a:t>
            </a:fld>
            <a:endParaRPr lang="ru-RU" sz="1200"/>
          </a:p>
        </p:txBody>
      </p:sp>
      <p:sp>
        <p:nvSpPr>
          <p:cNvPr id="552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19570264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267C970-A5B5-47F8-BBE0-A7C1336A0E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22627F-C38F-4179-A7F2-3DDDE70D62F5}" type="slidenum">
              <a:rPr lang="ru-RU" altLang="ru-RU"/>
              <a:pPr/>
              <a:t>70</a:t>
            </a:fld>
            <a:endParaRPr lang="ru-RU" altLang="ru-RU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E09D5E4F-66B8-4F9C-9A4B-27B81ADD3F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276CD3AB-B099-4779-A0B4-2FC3FA7B29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024146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E303FEA-1225-4F0B-81D4-788ABD0B2F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9D0CFA-B3DF-43DA-B4D2-54B20F5E7059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101378" name="Rectangle 2">
            <a:extLst>
              <a:ext uri="{FF2B5EF4-FFF2-40B4-BE49-F238E27FC236}">
                <a16:creationId xmlns:a16="http://schemas.microsoft.com/office/drawing/2014/main" id="{D4F6992E-0F7D-4ECC-AAF4-5A120CD4DB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2A906466-39F6-4457-BD70-60ECC00287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68711295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9EB070E-9664-4073-BA4A-4F2BE705A9B9}" type="slidenum">
              <a:rPr lang="ru-RU" sz="1200" smtClean="0"/>
              <a:pPr eaLnBrk="1" hangingPunct="1"/>
              <a:t>71</a:t>
            </a:fld>
            <a:endParaRPr lang="ru-RU" sz="1200"/>
          </a:p>
        </p:txBody>
      </p:sp>
      <p:sp>
        <p:nvSpPr>
          <p:cNvPr id="552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29084141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267C970-A5B5-47F8-BBE0-A7C1336A0E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22627F-C38F-4179-A7F2-3DDDE70D62F5}" type="slidenum">
              <a:rPr lang="ru-RU" altLang="ru-RU"/>
              <a:pPr/>
              <a:t>72</a:t>
            </a:fld>
            <a:endParaRPr lang="ru-RU" altLang="ru-RU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E09D5E4F-66B8-4F9C-9A4B-27B81ADD3F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276CD3AB-B099-4779-A0B4-2FC3FA7B29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27861118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9EB070E-9664-4073-BA4A-4F2BE705A9B9}" type="slidenum">
              <a:rPr lang="ru-RU" sz="1200" smtClean="0"/>
              <a:pPr eaLnBrk="1" hangingPunct="1"/>
              <a:t>73</a:t>
            </a:fld>
            <a:endParaRPr lang="ru-RU" sz="1200"/>
          </a:p>
        </p:txBody>
      </p:sp>
      <p:sp>
        <p:nvSpPr>
          <p:cNvPr id="552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46655638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267C970-A5B5-47F8-BBE0-A7C1336A0E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22627F-C38F-4179-A7F2-3DDDE70D62F5}" type="slidenum">
              <a:rPr lang="ru-RU" altLang="ru-RU"/>
              <a:pPr/>
              <a:t>74</a:t>
            </a:fld>
            <a:endParaRPr lang="ru-RU" altLang="ru-RU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E09D5E4F-66B8-4F9C-9A4B-27B81ADD3F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276CD3AB-B099-4779-A0B4-2FC3FA7B29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35789097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9EB070E-9664-4073-BA4A-4F2BE705A9B9}" type="slidenum">
              <a:rPr lang="ru-RU" sz="1200" smtClean="0"/>
              <a:pPr eaLnBrk="1" hangingPunct="1"/>
              <a:t>75</a:t>
            </a:fld>
            <a:endParaRPr lang="ru-RU" sz="1200"/>
          </a:p>
        </p:txBody>
      </p:sp>
      <p:sp>
        <p:nvSpPr>
          <p:cNvPr id="552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62233124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AFFBD03-4D57-4E2A-A890-AD9EEF6DB3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FC8473-6E7C-4F94-87B4-49D0566255D8}" type="slidenum">
              <a:rPr lang="ru-RU" altLang="ru-RU"/>
              <a:pPr/>
              <a:t>76</a:t>
            </a:fld>
            <a:endParaRPr lang="ru-RU" altLang="ru-RU"/>
          </a:p>
        </p:txBody>
      </p:sp>
      <p:sp>
        <p:nvSpPr>
          <p:cNvPr id="173058" name="Rectangle 2">
            <a:extLst>
              <a:ext uri="{FF2B5EF4-FFF2-40B4-BE49-F238E27FC236}">
                <a16:creationId xmlns:a16="http://schemas.microsoft.com/office/drawing/2014/main" id="{6FE74AC8-FB9B-4931-BA22-C09B82E40D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9" name="Rectangle 3">
            <a:extLst>
              <a:ext uri="{FF2B5EF4-FFF2-40B4-BE49-F238E27FC236}">
                <a16:creationId xmlns:a16="http://schemas.microsoft.com/office/drawing/2014/main" id="{0D05D02B-7AB1-423C-AF8B-1D8B64282C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AFFBD03-4D57-4E2A-A890-AD9EEF6DB3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FC8473-6E7C-4F94-87B4-49D0566255D8}" type="slidenum">
              <a:rPr lang="ru-RU" altLang="ru-RU"/>
              <a:pPr/>
              <a:t>77</a:t>
            </a:fld>
            <a:endParaRPr lang="ru-RU" altLang="ru-RU"/>
          </a:p>
        </p:txBody>
      </p:sp>
      <p:sp>
        <p:nvSpPr>
          <p:cNvPr id="173058" name="Rectangle 2">
            <a:extLst>
              <a:ext uri="{FF2B5EF4-FFF2-40B4-BE49-F238E27FC236}">
                <a16:creationId xmlns:a16="http://schemas.microsoft.com/office/drawing/2014/main" id="{6FE74AC8-FB9B-4931-BA22-C09B82E40D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9" name="Rectangle 3">
            <a:extLst>
              <a:ext uri="{FF2B5EF4-FFF2-40B4-BE49-F238E27FC236}">
                <a16:creationId xmlns:a16="http://schemas.microsoft.com/office/drawing/2014/main" id="{0D05D02B-7AB1-423C-AF8B-1D8B64282C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64456381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AFFBD03-4D57-4E2A-A890-AD9EEF6DB3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FC8473-6E7C-4F94-87B4-49D0566255D8}" type="slidenum">
              <a:rPr lang="ru-RU" altLang="ru-RU"/>
              <a:pPr/>
              <a:t>78</a:t>
            </a:fld>
            <a:endParaRPr lang="ru-RU" altLang="ru-RU"/>
          </a:p>
        </p:txBody>
      </p:sp>
      <p:sp>
        <p:nvSpPr>
          <p:cNvPr id="173058" name="Rectangle 2">
            <a:extLst>
              <a:ext uri="{FF2B5EF4-FFF2-40B4-BE49-F238E27FC236}">
                <a16:creationId xmlns:a16="http://schemas.microsoft.com/office/drawing/2014/main" id="{6FE74AC8-FB9B-4931-BA22-C09B82E40D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9" name="Rectangle 3">
            <a:extLst>
              <a:ext uri="{FF2B5EF4-FFF2-40B4-BE49-F238E27FC236}">
                <a16:creationId xmlns:a16="http://schemas.microsoft.com/office/drawing/2014/main" id="{0D05D02B-7AB1-423C-AF8B-1D8B64282C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63962255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AFFBD03-4D57-4E2A-A890-AD9EEF6DB3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FC8473-6E7C-4F94-87B4-49D0566255D8}" type="slidenum">
              <a:rPr lang="ru-RU" altLang="ru-RU"/>
              <a:pPr/>
              <a:t>79</a:t>
            </a:fld>
            <a:endParaRPr lang="ru-RU" altLang="ru-RU"/>
          </a:p>
        </p:txBody>
      </p:sp>
      <p:sp>
        <p:nvSpPr>
          <p:cNvPr id="173058" name="Rectangle 2">
            <a:extLst>
              <a:ext uri="{FF2B5EF4-FFF2-40B4-BE49-F238E27FC236}">
                <a16:creationId xmlns:a16="http://schemas.microsoft.com/office/drawing/2014/main" id="{6FE74AC8-FB9B-4931-BA22-C09B82E40D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9" name="Rectangle 3">
            <a:extLst>
              <a:ext uri="{FF2B5EF4-FFF2-40B4-BE49-F238E27FC236}">
                <a16:creationId xmlns:a16="http://schemas.microsoft.com/office/drawing/2014/main" id="{0D05D02B-7AB1-423C-AF8B-1D8B64282C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060687145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AFFBD03-4D57-4E2A-A890-AD9EEF6DB3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FC8473-6E7C-4F94-87B4-49D0566255D8}" type="slidenum">
              <a:rPr lang="ru-RU" altLang="ru-RU"/>
              <a:pPr/>
              <a:t>80</a:t>
            </a:fld>
            <a:endParaRPr lang="ru-RU" altLang="ru-RU"/>
          </a:p>
        </p:txBody>
      </p:sp>
      <p:sp>
        <p:nvSpPr>
          <p:cNvPr id="173058" name="Rectangle 2">
            <a:extLst>
              <a:ext uri="{FF2B5EF4-FFF2-40B4-BE49-F238E27FC236}">
                <a16:creationId xmlns:a16="http://schemas.microsoft.com/office/drawing/2014/main" id="{6FE74AC8-FB9B-4931-BA22-C09B82E40D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9" name="Rectangle 3">
            <a:extLst>
              <a:ext uri="{FF2B5EF4-FFF2-40B4-BE49-F238E27FC236}">
                <a16:creationId xmlns:a16="http://schemas.microsoft.com/office/drawing/2014/main" id="{0D05D02B-7AB1-423C-AF8B-1D8B64282C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063548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1926E4F-71FA-42B8-9D41-D52F39DA51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EE9ADA-2237-418D-BAFF-82E36904A859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193538" name="Rectangle 2">
            <a:extLst>
              <a:ext uri="{FF2B5EF4-FFF2-40B4-BE49-F238E27FC236}">
                <a16:creationId xmlns:a16="http://schemas.microsoft.com/office/drawing/2014/main" id="{90E04FB3-0798-40EE-AE48-7BB02041B5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3539" name="Rectangle 3">
            <a:extLst>
              <a:ext uri="{FF2B5EF4-FFF2-40B4-BE49-F238E27FC236}">
                <a16:creationId xmlns:a16="http://schemas.microsoft.com/office/drawing/2014/main" id="{8A41BB90-A10D-4526-B1C8-B7B23FDB16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19708863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AFFBD03-4D57-4E2A-A890-AD9EEF6DB3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FC8473-6E7C-4F94-87B4-49D0566255D8}" type="slidenum">
              <a:rPr lang="ru-RU" altLang="ru-RU"/>
              <a:pPr/>
              <a:t>81</a:t>
            </a:fld>
            <a:endParaRPr lang="ru-RU" altLang="ru-RU"/>
          </a:p>
        </p:txBody>
      </p:sp>
      <p:sp>
        <p:nvSpPr>
          <p:cNvPr id="173058" name="Rectangle 2">
            <a:extLst>
              <a:ext uri="{FF2B5EF4-FFF2-40B4-BE49-F238E27FC236}">
                <a16:creationId xmlns:a16="http://schemas.microsoft.com/office/drawing/2014/main" id="{6FE74AC8-FB9B-4931-BA22-C09B82E40D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9" name="Rectangle 3">
            <a:extLst>
              <a:ext uri="{FF2B5EF4-FFF2-40B4-BE49-F238E27FC236}">
                <a16:creationId xmlns:a16="http://schemas.microsoft.com/office/drawing/2014/main" id="{0D05D02B-7AB1-423C-AF8B-1D8B64282C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13333088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AFFBD03-4D57-4E2A-A890-AD9EEF6DB3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FC8473-6E7C-4F94-87B4-49D0566255D8}" type="slidenum">
              <a:rPr lang="ru-RU" altLang="ru-RU"/>
              <a:pPr/>
              <a:t>82</a:t>
            </a:fld>
            <a:endParaRPr lang="ru-RU" altLang="ru-RU"/>
          </a:p>
        </p:txBody>
      </p:sp>
      <p:sp>
        <p:nvSpPr>
          <p:cNvPr id="173058" name="Rectangle 2">
            <a:extLst>
              <a:ext uri="{FF2B5EF4-FFF2-40B4-BE49-F238E27FC236}">
                <a16:creationId xmlns:a16="http://schemas.microsoft.com/office/drawing/2014/main" id="{6FE74AC8-FB9B-4931-BA22-C09B82E40D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9" name="Rectangle 3">
            <a:extLst>
              <a:ext uri="{FF2B5EF4-FFF2-40B4-BE49-F238E27FC236}">
                <a16:creationId xmlns:a16="http://schemas.microsoft.com/office/drawing/2014/main" id="{0D05D02B-7AB1-423C-AF8B-1D8B64282C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7313327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9EB070E-9664-4073-BA4A-4F2BE705A9B9}" type="slidenum">
              <a:rPr lang="ru-RU" sz="1200" smtClean="0"/>
              <a:pPr eaLnBrk="1" hangingPunct="1"/>
              <a:t>83</a:t>
            </a:fld>
            <a:endParaRPr lang="ru-RU" sz="1200"/>
          </a:p>
        </p:txBody>
      </p:sp>
      <p:sp>
        <p:nvSpPr>
          <p:cNvPr id="552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70084425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267C970-A5B5-47F8-BBE0-A7C1336A0E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22627F-C38F-4179-A7F2-3DDDE70D62F5}" type="slidenum">
              <a:rPr lang="ru-RU" altLang="ru-RU"/>
              <a:pPr/>
              <a:t>84</a:t>
            </a:fld>
            <a:endParaRPr lang="ru-RU" altLang="ru-RU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E09D5E4F-66B8-4F9C-9A4B-27B81ADD3F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276CD3AB-B099-4779-A0B4-2FC3FA7B29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189864178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5572BF15-7237-07E8-3B78-7560EBC806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2682463-34E8-4D8F-BC4F-7484D2F8022F}" type="slidenum">
              <a:rPr lang="ru-RU" altLang="ru-RU" sz="1200"/>
              <a:pPr eaLnBrk="1" hangingPunct="1"/>
              <a:t>85</a:t>
            </a:fld>
            <a:endParaRPr lang="ru-RU" altLang="ru-RU" sz="12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31E844F1-689F-E9E9-5EAF-392B61FBC8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4F248284-2348-15B4-8FE3-087A136650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78657428-1B97-3856-A156-723720CCD2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9D86DA7-2D0B-460F-A77C-C539686B5CC6}" type="slidenum">
              <a:rPr lang="ru-RU" altLang="ru-RU" sz="1200"/>
              <a:pPr eaLnBrk="1" hangingPunct="1"/>
              <a:t>86</a:t>
            </a:fld>
            <a:endParaRPr lang="ru-RU" altLang="ru-RU" sz="1200"/>
          </a:p>
        </p:txBody>
      </p:sp>
      <p:sp>
        <p:nvSpPr>
          <p:cNvPr id="29699" name="Rectangle 1026">
            <a:extLst>
              <a:ext uri="{FF2B5EF4-FFF2-40B4-BE49-F238E27FC236}">
                <a16:creationId xmlns:a16="http://schemas.microsoft.com/office/drawing/2014/main" id="{0CC7269B-FC2F-13C3-3C12-6B61EBCF41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1027">
            <a:extLst>
              <a:ext uri="{FF2B5EF4-FFF2-40B4-BE49-F238E27FC236}">
                <a16:creationId xmlns:a16="http://schemas.microsoft.com/office/drawing/2014/main" id="{AB9A578F-6F28-9F87-CD37-0E2942638E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017C01ED-2607-5C3C-4B61-718FD692AF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BEA4C6B-5C9B-4BDA-A86A-97F8C388990B}" type="slidenum">
              <a:rPr lang="ru-RU" altLang="ru-RU" sz="1200"/>
              <a:pPr eaLnBrk="1" hangingPunct="1"/>
              <a:t>87</a:t>
            </a:fld>
            <a:endParaRPr lang="ru-RU" altLang="ru-RU" sz="12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470DAAC5-6D1D-D74E-BBC9-107F56CEB1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5DD2EBFA-FCE1-B432-FB0F-0C04BF165B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AFFBD03-4D57-4E2A-A890-AD9EEF6DB3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FC8473-6E7C-4F94-87B4-49D0566255D8}" type="slidenum">
              <a:rPr lang="ru-RU" altLang="ru-RU"/>
              <a:pPr/>
              <a:t>88</a:t>
            </a:fld>
            <a:endParaRPr lang="ru-RU" altLang="ru-RU"/>
          </a:p>
        </p:txBody>
      </p:sp>
      <p:sp>
        <p:nvSpPr>
          <p:cNvPr id="173058" name="Rectangle 2">
            <a:extLst>
              <a:ext uri="{FF2B5EF4-FFF2-40B4-BE49-F238E27FC236}">
                <a16:creationId xmlns:a16="http://schemas.microsoft.com/office/drawing/2014/main" id="{6FE74AC8-FB9B-4931-BA22-C09B82E40D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9" name="Rectangle 3">
            <a:extLst>
              <a:ext uri="{FF2B5EF4-FFF2-40B4-BE49-F238E27FC236}">
                <a16:creationId xmlns:a16="http://schemas.microsoft.com/office/drawing/2014/main" id="{0D05D02B-7AB1-423C-AF8B-1D8B64282C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744747344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1DDD16D-D2F2-62B6-A0A1-26728E16F4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45A1B7-1282-470D-AC1B-4FE4BECF6085}" type="slidenum">
              <a:rPr lang="ru-RU" altLang="ru-RU"/>
              <a:pPr/>
              <a:t>89</a:t>
            </a:fld>
            <a:endParaRPr lang="ru-RU" altLang="ru-RU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7FAC2D1F-D7E8-1720-AA4A-CFC8D525C5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7FD7D42D-1A11-8971-E9CE-D5C30E735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AFB8039-FFF0-0B6F-4E70-3F4B65C4B0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6E793D-B0E9-403A-8E45-221493C4E732}" type="slidenum">
              <a:rPr lang="ru-RU" altLang="ru-RU"/>
              <a:pPr/>
              <a:t>90</a:t>
            </a:fld>
            <a:endParaRPr lang="ru-RU" altLang="ru-RU"/>
          </a:p>
        </p:txBody>
      </p:sp>
      <p:sp>
        <p:nvSpPr>
          <p:cNvPr id="168962" name="Rectangle 2">
            <a:extLst>
              <a:ext uri="{FF2B5EF4-FFF2-40B4-BE49-F238E27FC236}">
                <a16:creationId xmlns:a16="http://schemas.microsoft.com/office/drawing/2014/main" id="{906A932F-519B-D59D-57FF-007ADFE48C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Rectangle 3">
            <a:extLst>
              <a:ext uri="{FF2B5EF4-FFF2-40B4-BE49-F238E27FC236}">
                <a16:creationId xmlns:a16="http://schemas.microsoft.com/office/drawing/2014/main" id="{310D89E1-1FE6-57A7-559A-092435BD8E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E303FEA-1225-4F0B-81D4-788ABD0B2F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9D0CFA-B3DF-43DA-B4D2-54B20F5E7059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101378" name="Rectangle 2">
            <a:extLst>
              <a:ext uri="{FF2B5EF4-FFF2-40B4-BE49-F238E27FC236}">
                <a16:creationId xmlns:a16="http://schemas.microsoft.com/office/drawing/2014/main" id="{D4F6992E-0F7D-4ECC-AAF4-5A120CD4DB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2A906466-39F6-4457-BD70-60ECC00287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340856568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4878D0E-3F3E-178D-2367-8422253CBD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709BF0-6980-4700-A94F-AFC9B6A3DD6D}" type="slidenum">
              <a:rPr lang="ru-RU" altLang="ru-RU"/>
              <a:pPr/>
              <a:t>91</a:t>
            </a:fld>
            <a:endParaRPr lang="ru-RU" altLang="ru-RU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1E6937B5-109B-13B7-B483-8D1E05BCD8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B290F652-B727-C6A3-09D1-1CFA0BB04E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AFFBD03-4D57-4E2A-A890-AD9EEF6DB3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FC8473-6E7C-4F94-87B4-49D0566255D8}" type="slidenum">
              <a:rPr lang="ru-RU" altLang="ru-RU"/>
              <a:pPr/>
              <a:t>92</a:t>
            </a:fld>
            <a:endParaRPr lang="ru-RU" altLang="ru-RU"/>
          </a:p>
        </p:txBody>
      </p:sp>
      <p:sp>
        <p:nvSpPr>
          <p:cNvPr id="173058" name="Rectangle 2">
            <a:extLst>
              <a:ext uri="{FF2B5EF4-FFF2-40B4-BE49-F238E27FC236}">
                <a16:creationId xmlns:a16="http://schemas.microsoft.com/office/drawing/2014/main" id="{6FE74AC8-FB9B-4931-BA22-C09B82E40D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9" name="Rectangle 3">
            <a:extLst>
              <a:ext uri="{FF2B5EF4-FFF2-40B4-BE49-F238E27FC236}">
                <a16:creationId xmlns:a16="http://schemas.microsoft.com/office/drawing/2014/main" id="{0D05D02B-7AB1-423C-AF8B-1D8B64282C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222259413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AC6CDF2-C005-34F9-2989-DED423B9F1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95A5E2-B63C-4FDA-897B-320848A48EA8}" type="slidenum">
              <a:rPr lang="ru-RU" altLang="ru-RU"/>
              <a:pPr/>
              <a:t>93</a:t>
            </a:fld>
            <a:endParaRPr lang="ru-RU" altLang="ru-RU"/>
          </a:p>
        </p:txBody>
      </p:sp>
      <p:sp>
        <p:nvSpPr>
          <p:cNvPr id="175106" name="Rectangle 2">
            <a:extLst>
              <a:ext uri="{FF2B5EF4-FFF2-40B4-BE49-F238E27FC236}">
                <a16:creationId xmlns:a16="http://schemas.microsoft.com/office/drawing/2014/main" id="{4D8B5927-AE19-092C-0114-D8330B959F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Rectangle 3">
            <a:extLst>
              <a:ext uri="{FF2B5EF4-FFF2-40B4-BE49-F238E27FC236}">
                <a16:creationId xmlns:a16="http://schemas.microsoft.com/office/drawing/2014/main" id="{32020D2D-06FA-1617-C988-AA889DFE93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FE16CC2-3F8D-6FD1-695B-A190DB5AB0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0A1269-B9BC-4E3F-A77F-0CC6F50A0429}" type="slidenum">
              <a:rPr lang="ru-RU" altLang="ru-RU"/>
              <a:pPr/>
              <a:t>94</a:t>
            </a:fld>
            <a:endParaRPr lang="ru-RU" altLang="ru-RU"/>
          </a:p>
        </p:txBody>
      </p:sp>
      <p:sp>
        <p:nvSpPr>
          <p:cNvPr id="177154" name="Rectangle 1026">
            <a:extLst>
              <a:ext uri="{FF2B5EF4-FFF2-40B4-BE49-F238E27FC236}">
                <a16:creationId xmlns:a16="http://schemas.microsoft.com/office/drawing/2014/main" id="{70EEF30F-7C8F-A3BA-A1C4-69337B8586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5" name="Rectangle 1027">
            <a:extLst>
              <a:ext uri="{FF2B5EF4-FFF2-40B4-BE49-F238E27FC236}">
                <a16:creationId xmlns:a16="http://schemas.microsoft.com/office/drawing/2014/main" id="{477346FF-FA3D-17F3-70EC-C4B169521E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440E53A-13B0-4348-9B5A-BB36DA61A6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ABDEA4-975A-471D-AC7B-D4E00F45BB63}" type="slidenum">
              <a:rPr lang="ru-RU" altLang="ru-RU"/>
              <a:pPr/>
              <a:t>95</a:t>
            </a:fld>
            <a:endParaRPr lang="ru-RU" altLang="ru-RU"/>
          </a:p>
        </p:txBody>
      </p:sp>
      <p:sp>
        <p:nvSpPr>
          <p:cNvPr id="187394" name="Rectangle 2">
            <a:extLst>
              <a:ext uri="{FF2B5EF4-FFF2-40B4-BE49-F238E27FC236}">
                <a16:creationId xmlns:a16="http://schemas.microsoft.com/office/drawing/2014/main" id="{FC2FB54C-21D8-8A22-591F-15E7534472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5" name="Rectangle 3">
            <a:extLst>
              <a:ext uri="{FF2B5EF4-FFF2-40B4-BE49-F238E27FC236}">
                <a16:creationId xmlns:a16="http://schemas.microsoft.com/office/drawing/2014/main" id="{E94F9FCA-9853-EA63-A6E3-4000DAB0B3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AFFBD03-4D57-4E2A-A890-AD9EEF6DB3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FC8473-6E7C-4F94-87B4-49D0566255D8}" type="slidenum">
              <a:rPr lang="ru-RU" altLang="ru-RU"/>
              <a:pPr/>
              <a:t>96</a:t>
            </a:fld>
            <a:endParaRPr lang="ru-RU" altLang="ru-RU"/>
          </a:p>
        </p:txBody>
      </p:sp>
      <p:sp>
        <p:nvSpPr>
          <p:cNvPr id="173058" name="Rectangle 2">
            <a:extLst>
              <a:ext uri="{FF2B5EF4-FFF2-40B4-BE49-F238E27FC236}">
                <a16:creationId xmlns:a16="http://schemas.microsoft.com/office/drawing/2014/main" id="{6FE74AC8-FB9B-4931-BA22-C09B82E40D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9" name="Rectangle 3">
            <a:extLst>
              <a:ext uri="{FF2B5EF4-FFF2-40B4-BE49-F238E27FC236}">
                <a16:creationId xmlns:a16="http://schemas.microsoft.com/office/drawing/2014/main" id="{0D05D02B-7AB1-423C-AF8B-1D8B64282C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74248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378CE-A18B-4E4C-9B94-BA212932A4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084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7F38D-407A-4359-8C9E-CD66DB53E8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406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A33A2-EE0B-4A70-A6C8-F482B8ECF9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193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2C143-9BCA-40AD-863B-8DF3257D9B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121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AFD0E-BAF1-458C-AA56-D786657213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501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0D4C2-DD84-4033-88B0-D19917AA9B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831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EEE85-EEA1-4F08-A31F-B3286C306D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681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F7C78-CEC6-4E57-8293-A7B37F4AEE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20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C7C87-6E9C-464B-8757-E810159E99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745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B1EB8-615C-4550-8A49-4B132F8D55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555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0712F-8924-43F1-A69F-C3FC11D026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421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9A685-3CB4-4C47-9C79-E2B051CEB3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607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22DFCB8-02B3-4CAF-8754-C9042E1FBB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7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130.png"/><Relationship Id="rId7" Type="http://schemas.openxmlformats.org/officeDocument/2006/relationships/image" Target="../media/image134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Relationship Id="rId9" Type="http://schemas.openxmlformats.org/officeDocument/2006/relationships/image" Target="../media/image136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7" Type="http://schemas.openxmlformats.org/officeDocument/2006/relationships/image" Target="../media/image144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image" Target="../media/image1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3" Type="http://schemas.openxmlformats.org/officeDocument/2006/relationships/image" Target="../media/image148.png"/><Relationship Id="rId7" Type="http://schemas.openxmlformats.org/officeDocument/2006/relationships/image" Target="../media/image152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1.png"/><Relationship Id="rId5" Type="http://schemas.openxmlformats.org/officeDocument/2006/relationships/image" Target="../media/image150.png"/><Relationship Id="rId4" Type="http://schemas.openxmlformats.org/officeDocument/2006/relationships/image" Target="../media/image149.png"/><Relationship Id="rId9" Type="http://schemas.openxmlformats.org/officeDocument/2006/relationships/image" Target="../media/image154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769"/>
            <a:ext cx="5005754" cy="63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3779228" y="652097"/>
            <a:ext cx="5364773" cy="603691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endParaRPr lang="ru-RU" altLang="ru-RU" sz="3323" b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237312"/>
            <a:ext cx="9144000" cy="3722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defTabSz="844083">
              <a:defRPr/>
            </a:pPr>
            <a:r>
              <a:rPr lang="ru-RU" sz="1846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1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846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27784" y="620688"/>
            <a:ext cx="633670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 А. Смирнов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доктор физ.-мат. наук, профессор, 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заведующий кафедрой элементарной математики 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Московского педагогического государственного университета</a:t>
            </a:r>
          </a:p>
          <a:p>
            <a:pPr algn="r"/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ADAB495-B772-D2CE-289A-86FAD900E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5774" y="4725144"/>
            <a:ext cx="1854802" cy="13342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DED678-C70D-5A3B-E78F-68FABCB26631}"/>
              </a:ext>
            </a:extLst>
          </p:cNvPr>
          <p:cNvSpPr txBox="1"/>
          <p:nvPr/>
        </p:nvSpPr>
        <p:spPr>
          <a:xfrm>
            <a:off x="1403648" y="2538779"/>
            <a:ext cx="59514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accent6"/>
                </a:solidFill>
              </a:rPr>
              <a:t>Окружность. Геометрические места точек</a:t>
            </a:r>
          </a:p>
        </p:txBody>
      </p:sp>
    </p:spTree>
    <p:extLst>
      <p:ext uri="{BB962C8B-B14F-4D97-AF65-F5344CB8AC3E}">
        <p14:creationId xmlns:p14="http://schemas.microsoft.com/office/powerpoint/2010/main" val="1969064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997A2D7A-37D0-4546-AD8C-AF9F85216E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3</a:t>
            </a:r>
          </a:p>
        </p:txBody>
      </p:sp>
      <p:sp>
        <p:nvSpPr>
          <p:cNvPr id="100355" name="Text Box 3">
            <a:extLst>
              <a:ext uri="{FF2B5EF4-FFF2-40B4-BE49-F238E27FC236}">
                <a16:creationId xmlns:a16="http://schemas.microsoft.com/office/drawing/2014/main" id="{B78B344E-6BCF-4CAC-815A-3AA50CCEB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89916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sz="2800" dirty="0"/>
              <a:t>Расстояние между точками </a:t>
            </a:r>
            <a:r>
              <a:rPr lang="ru-RU" sz="2800" i="1" dirty="0"/>
              <a:t>A</a:t>
            </a:r>
            <a:r>
              <a:rPr lang="ru-RU" sz="2800" dirty="0"/>
              <a:t> и </a:t>
            </a:r>
            <a:r>
              <a:rPr lang="ru-RU" sz="2800" i="1" dirty="0"/>
              <a:t>B</a:t>
            </a:r>
            <a:r>
              <a:rPr lang="ru-RU" sz="2800" dirty="0"/>
              <a:t> равно 2  см. Найдите наименьший возможный радиус окружности, проходящей через эти точки. 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100357" name="Text Box 5">
            <a:extLst>
              <a:ext uri="{FF2B5EF4-FFF2-40B4-BE49-F238E27FC236}">
                <a16:creationId xmlns:a16="http://schemas.microsoft.com/office/drawing/2014/main" id="{365ECDB1-DAA2-42B6-8F6A-E3CC8A195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33056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	</a:t>
            </a:r>
            <a:r>
              <a:rPr lang="ru-RU" altLang="ru-RU" dirty="0">
                <a:solidFill>
                  <a:srgbClr val="FF3300"/>
                </a:solidFill>
              </a:rPr>
              <a:t>Ответ. </a:t>
            </a:r>
            <a:r>
              <a:rPr lang="ru-RU" dirty="0"/>
              <a:t>1 см.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28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7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>
            <a:extLst>
              <a:ext uri="{FF2B5EF4-FFF2-40B4-BE49-F238E27FC236}">
                <a16:creationId xmlns:a16="http://schemas.microsoft.com/office/drawing/2014/main" id="{64CF1D01-B7C0-4950-A615-18CE4C1C99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4</a:t>
            </a:r>
          </a:p>
        </p:txBody>
      </p:sp>
      <p:sp>
        <p:nvSpPr>
          <p:cNvPr id="174083" name="Text Box 3">
            <a:extLst>
              <a:ext uri="{FF2B5EF4-FFF2-40B4-BE49-F238E27FC236}">
                <a16:creationId xmlns:a16="http://schemas.microsoft.com/office/drawing/2014/main" id="{9B921FDD-39AB-4216-A613-E7DFCD44D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8915400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Точка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 расположена вне окружности радиуса </a:t>
            </a:r>
            <a:r>
              <a:rPr lang="en-US" altLang="ru-RU" sz="2800" i="1" dirty="0">
                <a:cs typeface="Times New Roman" panose="02020603050405020304" pitchFamily="18" charset="0"/>
              </a:rPr>
              <a:t>R</a:t>
            </a:r>
            <a:r>
              <a:rPr lang="ru-RU" altLang="ru-RU" sz="2800" dirty="0">
                <a:cs typeface="Times New Roman" panose="02020603050405020304" pitchFamily="18" charset="0"/>
              </a:rPr>
              <a:t> и удалена от центра </a:t>
            </a:r>
            <a:r>
              <a:rPr lang="en-US" altLang="ru-RU" sz="2800" i="1" dirty="0">
                <a:cs typeface="Times New Roman" panose="02020603050405020304" pitchFamily="18" charset="0"/>
              </a:rPr>
              <a:t>O </a:t>
            </a:r>
            <a:r>
              <a:rPr lang="ru-RU" altLang="ru-RU" sz="2800" dirty="0">
                <a:cs typeface="Times New Roman" panose="02020603050405020304" pitchFamily="18" charset="0"/>
              </a:rPr>
              <a:t>этой окружности на расстояние </a:t>
            </a:r>
            <a:r>
              <a:rPr lang="en-US" altLang="ru-RU" sz="2800" i="1" dirty="0">
                <a:cs typeface="Times New Roman" panose="02020603050405020304" pitchFamily="18" charset="0"/>
              </a:rPr>
              <a:t>d</a:t>
            </a:r>
            <a:r>
              <a:rPr lang="ru-RU" altLang="ru-RU" sz="2800" dirty="0">
                <a:cs typeface="Times New Roman" panose="02020603050405020304" pitchFamily="18" charset="0"/>
              </a:rPr>
              <a:t>. Чему равн</a:t>
            </a:r>
            <a:r>
              <a:rPr lang="ru-RU" altLang="ru-RU" sz="2800" dirty="0"/>
              <a:t>ы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наименьшее и </a:t>
            </a:r>
            <a:r>
              <a:rPr lang="ru-RU" altLang="ru-RU" sz="2800" dirty="0">
                <a:cs typeface="Times New Roman" panose="02020603050405020304" pitchFamily="18" charset="0"/>
              </a:rPr>
              <a:t>наибольшее расстояни</a:t>
            </a:r>
            <a:r>
              <a:rPr lang="ru-RU" altLang="ru-RU" sz="2800" dirty="0"/>
              <a:t>я</a:t>
            </a:r>
            <a:r>
              <a:rPr lang="ru-RU" altLang="ru-RU" sz="2800" dirty="0">
                <a:cs typeface="Times New Roman" panose="02020603050405020304" pitchFamily="18" charset="0"/>
              </a:rPr>
              <a:t> от точки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 до точек данной окружности?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83EF76-DF51-E30B-4E70-603337C80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2771799"/>
            <a:ext cx="5087060" cy="3067478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25F9970B-36E0-F118-B424-215346D42173}"/>
              </a:ext>
            </a:extLst>
          </p:cNvPr>
          <p:cNvGrpSpPr/>
          <p:nvPr/>
        </p:nvGrpSpPr>
        <p:grpSpPr>
          <a:xfrm>
            <a:off x="533400" y="2771799"/>
            <a:ext cx="6673652" cy="3522643"/>
            <a:chOff x="533400" y="2771799"/>
            <a:chExt cx="6673652" cy="3522643"/>
          </a:xfrm>
        </p:grpSpPr>
        <p:sp>
          <p:nvSpPr>
            <p:cNvPr id="174085" name="Text Box 5">
              <a:extLst>
                <a:ext uri="{FF2B5EF4-FFF2-40B4-BE49-F238E27FC236}">
                  <a16:creationId xmlns:a16="http://schemas.microsoft.com/office/drawing/2014/main" id="{F1B59691-E5D7-4346-93BC-75CA6FF503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5715004"/>
              <a:ext cx="59436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r>
                <a:rPr lang="ru-RU" altLang="ru-RU" sz="3200">
                  <a:solidFill>
                    <a:schemeClr val="accent1"/>
                  </a:solidFill>
                </a:rPr>
                <a:t> </a:t>
              </a:r>
              <a:r>
                <a:rPr lang="en-US" altLang="ru-RU" sz="3200" i="1"/>
                <a:t>d – R</a:t>
              </a:r>
              <a:r>
                <a:rPr lang="en-US" altLang="ru-RU" sz="3200"/>
                <a:t>;</a:t>
              </a:r>
              <a:r>
                <a:rPr lang="en-US" altLang="ru-RU" sz="3200" i="1"/>
                <a:t> R + d</a:t>
              </a:r>
              <a:r>
                <a:rPr lang="ru-RU" altLang="ru-RU" sz="3200"/>
                <a:t>.</a:t>
              </a:r>
              <a:endParaRPr lang="en-US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DA4AF5F4-8A2C-2845-C111-2AE5D4B5E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19992" y="2771799"/>
              <a:ext cx="5087060" cy="310928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4CEB6F1D-21A9-42BC-8353-5BC39910CF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5</a:t>
            </a:r>
          </a:p>
        </p:txBody>
      </p:sp>
      <p:sp>
        <p:nvSpPr>
          <p:cNvPr id="178179" name="Text Box 3">
            <a:extLst>
              <a:ext uri="{FF2B5EF4-FFF2-40B4-BE49-F238E27FC236}">
                <a16:creationId xmlns:a16="http://schemas.microsoft.com/office/drawing/2014/main" id="{7DA0E1C8-0A22-4BFE-8E09-630E95FBD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762000"/>
            <a:ext cx="8879904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Наибольшее и наименьшее расстояния от данной точки</a:t>
            </a:r>
            <a:r>
              <a:rPr lang="en-US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, расположенной вне окружности, до точек окружности равны соответственно 50 см и 20 см. Найдите радиус данной окружности.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13FC7D-C2FB-64EA-39D5-9619CD9E1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2732456"/>
            <a:ext cx="4991797" cy="2972215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20E333C6-1B0F-F0C2-E0E7-92C3AC3BC670}"/>
              </a:ext>
            </a:extLst>
          </p:cNvPr>
          <p:cNvGrpSpPr/>
          <p:nvPr/>
        </p:nvGrpSpPr>
        <p:grpSpPr>
          <a:xfrm>
            <a:off x="655197" y="2674149"/>
            <a:ext cx="6532336" cy="3711570"/>
            <a:chOff x="655197" y="2674149"/>
            <a:chExt cx="6532336" cy="3711570"/>
          </a:xfrm>
        </p:grpSpPr>
        <p:sp>
          <p:nvSpPr>
            <p:cNvPr id="178180" name="Text Box 4">
              <a:extLst>
                <a:ext uri="{FF2B5EF4-FFF2-40B4-BE49-F238E27FC236}">
                  <a16:creationId xmlns:a16="http://schemas.microsoft.com/office/drawing/2014/main" id="{73C75E9A-78DC-47BC-BD29-069771F978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197" y="5806281"/>
              <a:ext cx="59436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Ответ:</a:t>
              </a:r>
              <a:r>
                <a:rPr lang="ru-RU" altLang="ru-RU" sz="3200" dirty="0">
                  <a:solidFill>
                    <a:schemeClr val="accent1"/>
                  </a:solidFill>
                </a:rPr>
                <a:t> </a:t>
              </a:r>
              <a:r>
                <a:rPr lang="en-US" altLang="ru-RU" sz="3200" dirty="0"/>
                <a:t>15 </a:t>
              </a:r>
              <a:r>
                <a:rPr lang="ru-RU" altLang="ru-RU" sz="3200" dirty="0"/>
                <a:t>см.</a:t>
              </a:r>
              <a:endParaRPr lang="en-US" altLang="ru-RU" sz="3200" dirty="0">
                <a:cs typeface="Times New Roman" panose="02020603050405020304" pitchFamily="18" charset="0"/>
              </a:endParaRP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CF325F15-0391-AC90-14E0-3563181E7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63098" y="2674149"/>
              <a:ext cx="5124435" cy="31321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590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1F726266-FD7D-4DA2-B2F5-6BBA69FA84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6</a:t>
            </a:r>
          </a:p>
        </p:txBody>
      </p:sp>
      <p:sp>
        <p:nvSpPr>
          <p:cNvPr id="176131" name="Text Box 3">
            <a:extLst>
              <a:ext uri="{FF2B5EF4-FFF2-40B4-BE49-F238E27FC236}">
                <a16:creationId xmlns:a16="http://schemas.microsoft.com/office/drawing/2014/main" id="{A768DA27-3E28-47DB-BC7A-1DD6E22D6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762000"/>
            <a:ext cx="8807896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Точка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 расположена внутри окружности радиуса </a:t>
            </a:r>
            <a:r>
              <a:rPr lang="en-US" altLang="ru-RU" sz="2800" i="1" dirty="0">
                <a:cs typeface="Times New Roman" panose="02020603050405020304" pitchFamily="18" charset="0"/>
              </a:rPr>
              <a:t>R</a:t>
            </a:r>
            <a:r>
              <a:rPr lang="ru-RU" altLang="ru-RU" sz="2800" dirty="0">
                <a:cs typeface="Times New Roman" panose="02020603050405020304" pitchFamily="18" charset="0"/>
              </a:rPr>
              <a:t> и удалена от центра </a:t>
            </a:r>
            <a:r>
              <a:rPr lang="en-US" altLang="ru-RU" sz="2800" i="1" dirty="0">
                <a:cs typeface="Times New Roman" panose="02020603050405020304" pitchFamily="18" charset="0"/>
              </a:rPr>
              <a:t>O </a:t>
            </a:r>
            <a:r>
              <a:rPr lang="ru-RU" altLang="ru-RU" sz="2800" dirty="0">
                <a:cs typeface="Times New Roman" panose="02020603050405020304" pitchFamily="18" charset="0"/>
              </a:rPr>
              <a:t>этой окружности на расстояние </a:t>
            </a:r>
            <a:r>
              <a:rPr lang="en-US" altLang="ru-RU" sz="2800" i="1" dirty="0">
                <a:cs typeface="Times New Roman" panose="02020603050405020304" pitchFamily="18" charset="0"/>
              </a:rPr>
              <a:t>d</a:t>
            </a:r>
            <a:r>
              <a:rPr lang="ru-RU" altLang="ru-RU" sz="2800" dirty="0">
                <a:cs typeface="Times New Roman" panose="02020603050405020304" pitchFamily="18" charset="0"/>
              </a:rPr>
              <a:t>. Чему равны наименьшее и наибольшее расстояния от точки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 до точек данной окружности?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11E39F-B3FD-8431-18B6-6C7B8F01D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2680062"/>
            <a:ext cx="3362794" cy="3077004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57F4BE7-211E-AB18-9404-2EB322F78878}"/>
              </a:ext>
            </a:extLst>
          </p:cNvPr>
          <p:cNvGrpSpPr/>
          <p:nvPr/>
        </p:nvGrpSpPr>
        <p:grpSpPr>
          <a:xfrm>
            <a:off x="609600" y="2765705"/>
            <a:ext cx="5943600" cy="3528737"/>
            <a:chOff x="609600" y="2765705"/>
            <a:chExt cx="5943600" cy="3528737"/>
          </a:xfrm>
        </p:grpSpPr>
        <p:sp>
          <p:nvSpPr>
            <p:cNvPr id="176133" name="Text Box 5">
              <a:extLst>
                <a:ext uri="{FF2B5EF4-FFF2-40B4-BE49-F238E27FC236}">
                  <a16:creationId xmlns:a16="http://schemas.microsoft.com/office/drawing/2014/main" id="{569EA898-B575-4DBB-8FA6-821CC5CDF1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5715004"/>
              <a:ext cx="59436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r>
                <a:rPr lang="ru-RU" altLang="ru-RU" sz="3200">
                  <a:solidFill>
                    <a:schemeClr val="accent1"/>
                  </a:solidFill>
                </a:rPr>
                <a:t> </a:t>
              </a:r>
              <a:r>
                <a:rPr lang="en-US" altLang="ru-RU" sz="3200" i="1"/>
                <a:t>R – d</a:t>
              </a:r>
              <a:r>
                <a:rPr lang="en-US" altLang="ru-RU" sz="3200"/>
                <a:t>;</a:t>
              </a:r>
              <a:r>
                <a:rPr lang="en-US" altLang="ru-RU" sz="3200" i="1"/>
                <a:t> R + d</a:t>
              </a:r>
              <a:r>
                <a:rPr lang="ru-RU" altLang="ru-RU" sz="3200"/>
                <a:t>.</a:t>
              </a:r>
              <a:endParaRPr lang="en-US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3B95CD09-863F-7A48-2A1E-CF56699D5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87824" y="2765705"/>
              <a:ext cx="3467584" cy="306747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066EEC41-8CFF-4BD9-9D13-8D14017FDA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7</a:t>
            </a:r>
          </a:p>
        </p:txBody>
      </p:sp>
      <p:sp>
        <p:nvSpPr>
          <p:cNvPr id="180227" name="Text Box 3">
            <a:extLst>
              <a:ext uri="{FF2B5EF4-FFF2-40B4-BE49-F238E27FC236}">
                <a16:creationId xmlns:a16="http://schemas.microsoft.com/office/drawing/2014/main" id="{EB6B8CF0-7BA3-41E1-A876-3E9DADE48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8915400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Наибольшее и наименьшее расстояния от данной точки, расположенной внутри окружности, до точек окружности равны соответственно 20 см и 4 см. Найдите радиус данной окружности.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817AFB-3163-B043-7CD4-5A7E090D8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2791837"/>
            <a:ext cx="3172268" cy="3019846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C8791186-5F83-6579-1E2A-C2D9E5E56580}"/>
              </a:ext>
            </a:extLst>
          </p:cNvPr>
          <p:cNvGrpSpPr/>
          <p:nvPr/>
        </p:nvGrpSpPr>
        <p:grpSpPr>
          <a:xfrm>
            <a:off x="609600" y="2791837"/>
            <a:ext cx="6067156" cy="3038899"/>
            <a:chOff x="609600" y="2791837"/>
            <a:chExt cx="6067156" cy="3038899"/>
          </a:xfrm>
        </p:grpSpPr>
        <p:sp>
          <p:nvSpPr>
            <p:cNvPr id="180228" name="Text Box 4">
              <a:extLst>
                <a:ext uri="{FF2B5EF4-FFF2-40B4-BE49-F238E27FC236}">
                  <a16:creationId xmlns:a16="http://schemas.microsoft.com/office/drawing/2014/main" id="{5BFCD59F-A4D3-4694-872F-BDC1DD2249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5105400"/>
              <a:ext cx="59436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r>
                <a:rPr lang="ru-RU" altLang="ru-RU" sz="3200">
                  <a:solidFill>
                    <a:schemeClr val="accent1"/>
                  </a:solidFill>
                </a:rPr>
                <a:t> </a:t>
              </a:r>
              <a:r>
                <a:rPr lang="en-US" altLang="ru-RU" sz="3200"/>
                <a:t>1</a:t>
              </a:r>
              <a:r>
                <a:rPr lang="ru-RU" altLang="ru-RU" sz="3200"/>
                <a:t>2</a:t>
              </a:r>
              <a:r>
                <a:rPr lang="en-US" altLang="ru-RU" sz="3200"/>
                <a:t> </a:t>
              </a:r>
              <a:r>
                <a:rPr lang="ru-RU" altLang="ru-RU" sz="3200"/>
                <a:t>см.</a:t>
              </a:r>
              <a:endParaRPr lang="en-US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9E25BE74-3372-F346-5D53-33E61FBCC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75856" y="2791837"/>
              <a:ext cx="3400900" cy="303889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997A2D7A-37D0-4546-AD8C-AF9F85216E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8</a:t>
            </a:r>
          </a:p>
        </p:txBody>
      </p:sp>
      <p:sp>
        <p:nvSpPr>
          <p:cNvPr id="100355" name="Text Box 3">
            <a:extLst>
              <a:ext uri="{FF2B5EF4-FFF2-40B4-BE49-F238E27FC236}">
                <a16:creationId xmlns:a16="http://schemas.microsoft.com/office/drawing/2014/main" id="{B78B344E-6BCF-4CAC-815A-3AA50CCEB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Докажите, что диаметр есть наибольшая хорда окружности.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672AA5D7-0CCA-70CA-AC45-00D348B3C44B}"/>
              </a:ext>
            </a:extLst>
          </p:cNvPr>
          <p:cNvGrpSpPr/>
          <p:nvPr/>
        </p:nvGrpSpPr>
        <p:grpSpPr>
          <a:xfrm>
            <a:off x="0" y="1838503"/>
            <a:ext cx="9144000" cy="4536098"/>
            <a:chOff x="0" y="1838503"/>
            <a:chExt cx="9144000" cy="4536098"/>
          </a:xfrm>
        </p:grpSpPr>
        <p:sp>
          <p:nvSpPr>
            <p:cNvPr id="100357" name="Text Box 5">
              <a:extLst>
                <a:ext uri="{FF2B5EF4-FFF2-40B4-BE49-F238E27FC236}">
                  <a16:creationId xmlns:a16="http://schemas.microsoft.com/office/drawing/2014/main" id="{365ECDB1-DAA2-42B6-8F6A-E3CC8A1952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838503"/>
              <a:ext cx="9144000" cy="2062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	</a:t>
              </a:r>
              <a:r>
                <a:rPr lang="ru-RU" altLang="ru-RU" dirty="0">
                  <a:solidFill>
                    <a:srgbClr val="FF3300"/>
                  </a:solidFill>
                </a:rPr>
                <a:t>Решение. </a:t>
              </a:r>
              <a:r>
                <a:rPr lang="ru-RU" dirty="0"/>
                <a:t>Пусть дана окружность с центром в точке </a:t>
              </a:r>
              <a:r>
                <a:rPr lang="ru-RU" i="1" dirty="0"/>
                <a:t>О</a:t>
              </a:r>
              <a:r>
                <a:rPr lang="ru-RU" dirty="0"/>
                <a:t> и ради­усом </a:t>
              </a:r>
              <a:r>
                <a:rPr lang="ru-RU" i="1" dirty="0"/>
                <a:t>R</a:t>
              </a:r>
              <a:r>
                <a:rPr lang="ru-RU" dirty="0"/>
                <a:t>,</a:t>
              </a:r>
              <a:r>
                <a:rPr lang="ru-RU" i="1" dirty="0"/>
                <a:t> АВ</a:t>
              </a:r>
              <a:r>
                <a:rPr lang="ru-RU" dirty="0"/>
                <a:t> - произвольная хорда, отличная от диаметра. Проведем отрезки </a:t>
              </a:r>
              <a:r>
                <a:rPr lang="ru-RU" i="1" dirty="0"/>
                <a:t>ОА</a:t>
              </a:r>
              <a:r>
                <a:rPr lang="ru-RU" dirty="0"/>
                <a:t> и </a:t>
              </a:r>
              <a:r>
                <a:rPr lang="ru-RU" i="1" dirty="0"/>
                <a:t>ОВ</a:t>
              </a:r>
              <a:r>
                <a:rPr lang="ru-RU" dirty="0"/>
                <a:t>. В треугольнике </a:t>
              </a:r>
              <a:r>
                <a:rPr lang="ru-RU" i="1" dirty="0"/>
                <a:t>АОВ</a:t>
              </a:r>
              <a:r>
                <a:rPr lang="ru-RU" dirty="0"/>
                <a:t> сторона </a:t>
              </a:r>
              <a:r>
                <a:rPr lang="ru-RU" i="1" dirty="0"/>
                <a:t>АВ</a:t>
              </a:r>
              <a:r>
                <a:rPr lang="ru-RU" dirty="0"/>
                <a:t> меньше суммы двух других сторон, т. е. </a:t>
              </a:r>
              <a:r>
                <a:rPr lang="ru-RU" i="1" dirty="0"/>
                <a:t>АВ &lt; ОА + ОВ = R + R = </a:t>
              </a:r>
              <a:r>
                <a:rPr lang="ru-RU" dirty="0"/>
                <a:t>2</a:t>
              </a:r>
              <a:r>
                <a:rPr lang="ru-RU" i="1" dirty="0"/>
                <a:t>R</a:t>
              </a:r>
              <a:r>
                <a:rPr lang="ru-RU" dirty="0"/>
                <a:t>. Следовательно, хорда </a:t>
              </a:r>
              <a:r>
                <a:rPr lang="ru-RU" i="1" dirty="0"/>
                <a:t>АВ</a:t>
              </a:r>
              <a:r>
                <a:rPr lang="ru-RU" dirty="0"/>
                <a:t> меньше диаметра.</a:t>
              </a:r>
              <a:endParaRPr lang="en-US" altLang="ru-RU" sz="3200" dirty="0">
                <a:cs typeface="Times New Roman" panose="02020603050405020304" pitchFamily="18" charset="0"/>
              </a:endParaRP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73A880D0-A574-4BBB-89AF-48BC06F80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47864" y="4077072"/>
              <a:ext cx="2157125" cy="22975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022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>
            <a:extLst>
              <a:ext uri="{FF2B5EF4-FFF2-40B4-BE49-F238E27FC236}">
                <a16:creationId xmlns:a16="http://schemas.microsoft.com/office/drawing/2014/main" id="{51333DA0-4BFB-458D-8302-B74AE9D167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9</a:t>
            </a:r>
          </a:p>
        </p:txBody>
      </p:sp>
      <p:sp>
        <p:nvSpPr>
          <p:cNvPr id="159747" name="Text Box 3">
            <a:extLst>
              <a:ext uri="{FF2B5EF4-FFF2-40B4-BE49-F238E27FC236}">
                <a16:creationId xmlns:a16="http://schemas.microsoft.com/office/drawing/2014/main" id="{B49535E9-9E0F-45FC-B889-EFF9BA59F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9144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ru-RU" altLang="ru-RU" sz="2800" dirty="0"/>
              <a:t>Докажите, что если диаметр проходит через середину хорды, не являющейся диаметром, то он перпендикулярен этой хорде.</a:t>
            </a:r>
            <a:endParaRPr lang="en-US" altLang="ru-RU" sz="2800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159754" name="Group 10">
            <a:extLst>
              <a:ext uri="{FF2B5EF4-FFF2-40B4-BE49-F238E27FC236}">
                <a16:creationId xmlns:a16="http://schemas.microsoft.com/office/drawing/2014/main" id="{574D1049-F288-43E1-9F9B-BA2D868303B3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2362200"/>
            <a:ext cx="8763000" cy="3343275"/>
            <a:chOff x="240" y="1488"/>
            <a:chExt cx="5520" cy="2106"/>
          </a:xfrm>
        </p:grpSpPr>
        <p:sp>
          <p:nvSpPr>
            <p:cNvPr id="159749" name="Text Box 5">
              <a:extLst>
                <a:ext uri="{FF2B5EF4-FFF2-40B4-BE49-F238E27FC236}">
                  <a16:creationId xmlns:a16="http://schemas.microsoft.com/office/drawing/2014/main" id="{A973CF2F-837D-4368-BF13-6F0393E7DE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1488"/>
              <a:ext cx="3552" cy="8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3300"/>
                  </a:solidFill>
                </a:rPr>
                <a:t>	Решение.</a:t>
              </a:r>
              <a:r>
                <a:rPr lang="ru-RU" altLang="ru-RU" sz="2800" dirty="0">
                  <a:solidFill>
                    <a:schemeClr val="accent1"/>
                  </a:solidFill>
                </a:rPr>
                <a:t> </a:t>
              </a:r>
              <a:r>
                <a:rPr lang="ru-RU" altLang="ru-RU" sz="2800" dirty="0"/>
                <a:t>Пусть диаметр </a:t>
              </a:r>
              <a:r>
                <a:rPr lang="en-US" altLang="ru-RU" sz="2800" i="1" dirty="0"/>
                <a:t>AB </a:t>
              </a:r>
              <a:r>
                <a:rPr lang="ru-RU" altLang="ru-RU" sz="2800" dirty="0"/>
                <a:t>проходит через середину </a:t>
              </a:r>
              <a:r>
                <a:rPr lang="en-US" altLang="ru-RU" sz="2800" i="1" dirty="0"/>
                <a:t>E </a:t>
              </a:r>
              <a:r>
                <a:rPr lang="ru-RU" altLang="ru-RU" sz="2800" dirty="0"/>
                <a:t>хорды </a:t>
              </a:r>
              <a:r>
                <a:rPr lang="en-US" altLang="ru-RU" sz="2800" i="1" dirty="0"/>
                <a:t>CD</a:t>
              </a:r>
              <a:r>
                <a:rPr lang="ru-RU" altLang="ru-RU" sz="2800" dirty="0"/>
                <a:t>, не являющейся диаметром.</a:t>
              </a:r>
              <a:endParaRPr lang="en-US" altLang="ru-RU" sz="2800" dirty="0">
                <a:cs typeface="Times New Roman" panose="02020603050405020304" pitchFamily="18" charset="0"/>
              </a:endParaRPr>
            </a:p>
          </p:txBody>
        </p:sp>
        <p:pic>
          <p:nvPicPr>
            <p:cNvPr id="159752" name="Picture 8">
              <a:extLst>
                <a:ext uri="{FF2B5EF4-FFF2-40B4-BE49-F238E27FC236}">
                  <a16:creationId xmlns:a16="http://schemas.microsoft.com/office/drawing/2014/main" id="{97EB4846-E0DC-4BA1-A777-F58EDE4C1C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488"/>
              <a:ext cx="1797" cy="2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59756" name="Group 12">
            <a:extLst>
              <a:ext uri="{FF2B5EF4-FFF2-40B4-BE49-F238E27FC236}">
                <a16:creationId xmlns:a16="http://schemas.microsoft.com/office/drawing/2014/main" id="{9BC6B226-E5BC-4FCD-B985-452F6D7F93D2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2362200"/>
            <a:ext cx="8763000" cy="3598863"/>
            <a:chOff x="240" y="1488"/>
            <a:chExt cx="5520" cy="2267"/>
          </a:xfrm>
        </p:grpSpPr>
        <p:sp>
          <p:nvSpPr>
            <p:cNvPr id="159753" name="Text Box 9">
              <a:extLst>
                <a:ext uri="{FF2B5EF4-FFF2-40B4-BE49-F238E27FC236}">
                  <a16:creationId xmlns:a16="http://schemas.microsoft.com/office/drawing/2014/main" id="{31812F60-38F0-4453-98FE-9133275E51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2352"/>
              <a:ext cx="3552" cy="1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2800" dirty="0"/>
                <a:t>	В равнобедренном треугольнике </a:t>
              </a:r>
              <a:r>
                <a:rPr lang="en-US" altLang="ru-RU" sz="2800" i="1" dirty="0"/>
                <a:t>OCD </a:t>
              </a:r>
              <a:r>
                <a:rPr lang="ru-RU" altLang="ru-RU" sz="2800" dirty="0"/>
                <a:t>отрезок </a:t>
              </a:r>
              <a:r>
                <a:rPr lang="en-US" altLang="ru-RU" sz="2800" i="1" dirty="0"/>
                <a:t>OE </a:t>
              </a:r>
              <a:r>
                <a:rPr lang="ru-RU" altLang="ru-RU" sz="2800" dirty="0"/>
                <a:t>– медиана. Следовательно, </a:t>
              </a:r>
              <a:r>
                <a:rPr lang="en-US" altLang="ru-RU" sz="2800" i="1" dirty="0"/>
                <a:t>OE </a:t>
              </a:r>
              <a:r>
                <a:rPr lang="ru-RU" altLang="ru-RU" sz="2800" dirty="0"/>
                <a:t>– высота. Значит диаметр </a:t>
              </a:r>
              <a:r>
                <a:rPr lang="en-US" altLang="ru-RU" sz="2800" i="1" dirty="0"/>
                <a:t>AB </a:t>
              </a:r>
              <a:r>
                <a:rPr lang="ru-RU" altLang="ru-RU" sz="2800" dirty="0"/>
                <a:t>перпендикулярен хорде </a:t>
              </a:r>
              <a:r>
                <a:rPr lang="en-US" altLang="ru-RU" sz="2800" i="1" dirty="0"/>
                <a:t>CD</a:t>
              </a:r>
              <a:r>
                <a:rPr lang="ru-RU" altLang="ru-RU" sz="2800" dirty="0"/>
                <a:t>.</a:t>
              </a:r>
              <a:endParaRPr lang="en-US" altLang="ru-RU" sz="2800" dirty="0">
                <a:cs typeface="Times New Roman" panose="02020603050405020304" pitchFamily="18" charset="0"/>
              </a:endParaRPr>
            </a:p>
          </p:txBody>
        </p:sp>
        <p:pic>
          <p:nvPicPr>
            <p:cNvPr id="159755" name="Picture 11">
              <a:extLst>
                <a:ext uri="{FF2B5EF4-FFF2-40B4-BE49-F238E27FC236}">
                  <a16:creationId xmlns:a16="http://schemas.microsoft.com/office/drawing/2014/main" id="{EC5934BB-ADA8-4143-8379-8D18AB4443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488"/>
              <a:ext cx="1797" cy="2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9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9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0" y="507471"/>
            <a:ext cx="9067800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450215" algn="just"/>
            <a:r>
              <a:rPr lang="ru-RU" sz="2800" dirty="0">
                <a:solidFill>
                  <a:srgbClr val="FF3300"/>
                </a:solidFill>
              </a:rPr>
              <a:t>	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Теорема 1.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Если расстояние от центра окружности до прямой больше радиуса окружности, то эти прямая и окружность не имеют общих точек.</a:t>
            </a:r>
          </a:p>
          <a:p>
            <a:pPr algn="just"/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Доказательство.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Рассмотрим прямую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окружность с центром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радиусом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Из центра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опустим перпендикуляр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OC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прямую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(рис. 22.2).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-38100" y="79891"/>
            <a:ext cx="9144000" cy="457200"/>
          </a:xfrm>
        </p:spPr>
        <p:txBody>
          <a:bodyPr/>
          <a:lstStyle/>
          <a:p>
            <a:pPr eaLnBrk="1" hangingPunct="1"/>
            <a:r>
              <a:rPr lang="ru-RU" sz="2800" dirty="0">
                <a:solidFill>
                  <a:srgbClr val="FF3300"/>
                </a:solidFill>
              </a:rPr>
              <a:t>22. Взаимное расположение прямой и окружности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BB887A28-9460-84DF-AE6A-AAAF73D22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07123"/>
            <a:ext cx="90678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solidFill>
                  <a:srgbClr val="FF3300"/>
                </a:solidFill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Мы получили, что расстояние от центра окружности до любой точки прямой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больше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Следовательно, ни одна точка прямой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 принадлежит окружности, т.е. прямая и окружность не имеют общих точек. 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FECB2EB-349E-1554-3926-C73E7E7D35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02344"/>
            <a:ext cx="2160240" cy="233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5637ED04-E722-7344-9A7E-B2AB67F75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8154" y="2611043"/>
            <a:ext cx="5927746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solidFill>
                  <a:srgbClr val="FF3300"/>
                </a:solidFill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Длина этого перпендикуляра является расстоянием от точки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 прямой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По условию, оно больше радиуса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окружности. Для любой другой точки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прямой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отрезок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будет наклонной, которая больше перпендикуляра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OC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значит, и подавно, больше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4360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0" y="99988"/>
            <a:ext cx="9067800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450215" algn="just"/>
            <a:r>
              <a:rPr lang="ru-RU" sz="2800" dirty="0">
                <a:solidFill>
                  <a:srgbClr val="FF3300"/>
                </a:solidFill>
              </a:rPr>
              <a:t>	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Теорема 2.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Если расстояние от центра окружности до прямой равно радиусу окружности, то эта прямая является касательной к окружности.</a:t>
            </a:r>
          </a:p>
          <a:p>
            <a:pPr indent="450215" algn="just"/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Доказательство.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Рассмотрим прямую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окружность с центром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радиусом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Из центра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опустим перпендикуляр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OC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прямую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(рис. 22.3).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BF060BD0-F9E3-8CDE-ECA4-EED28BB12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26784"/>
            <a:ext cx="90678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sz="2800" dirty="0">
                <a:solidFill>
                  <a:srgbClr val="FF3300"/>
                </a:solidFill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Следовательно, никакая другая точка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прямой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 принадлежит данной окружности. Таким образом, точка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является единственной общей точкой прямой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окружности. Значит, прямая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касается окружности</a:t>
            </a:r>
            <a:endParaRPr lang="ru-RU" dirty="0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416DAEFE-029F-2341-EFDE-BEB4B3E75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856" y="2348880"/>
            <a:ext cx="5791944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sz="2800" dirty="0">
                <a:solidFill>
                  <a:srgbClr val="FF3300"/>
                </a:solidFill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Так как длина этого перпендикуляра равна радиусу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окружности, то точка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принадлежит данной окружности. Для любой другой точки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прямой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отрезок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будет наклонной, которая больше перпендикуляра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OC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значит, больше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E35CAFB-69AA-426C-73B5-4B07165B2A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52" y="2517193"/>
            <a:ext cx="2819243" cy="27392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7440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0" y="116632"/>
            <a:ext cx="9067800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R="111125" indent="450215" algn="just"/>
            <a:r>
              <a:rPr lang="ru-RU" sz="2800" dirty="0">
                <a:solidFill>
                  <a:srgbClr val="FF3300"/>
                </a:solidFill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Последний вариант расположения прямой и окружностей возникает, когда расстояние от центра окружности до прямой меньше радиуса окружности. </a:t>
            </a:r>
          </a:p>
          <a:p>
            <a:pPr indent="450215" algn="just">
              <a:tabLst>
                <a:tab pos="126365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Примем без доказательства, что в этом случае прямая и окружность пересекаются.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307B4A-856D-6609-CCFB-EEBE9A4EA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2636912"/>
            <a:ext cx="2808311" cy="195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192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22451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Наши новые учебники геометрии, входящие в Федеральный перечень 2023-2024 уч. г.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31C0151-C55F-B20A-4DF6-AB1882565C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30" y="1761933"/>
            <a:ext cx="2736304" cy="348065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45E6D8-5443-8FA3-B618-9FF3FDF745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298" y="1761933"/>
            <a:ext cx="2747404" cy="348029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6365ACF-0EAF-9AF3-A934-6C5FE7630A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761933"/>
            <a:ext cx="2736305" cy="348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30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0" y="911"/>
            <a:ext cx="90678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R="111125" indent="450215" algn="just"/>
            <a:r>
              <a:rPr lang="ru-RU" sz="2800" dirty="0">
                <a:solidFill>
                  <a:srgbClr val="FF3300"/>
                </a:solidFill>
              </a:rPr>
              <a:t>	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Теорема.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Касательная к окружности перпендикулярна радиусу этой окружности, проведённому в точку касания.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0313EC-FFB7-73D5-494D-E12B0B093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1772816"/>
            <a:ext cx="3866462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8718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87CEBBC9-CF56-AEBE-6F87-0D9B5499F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0648"/>
            <a:ext cx="90678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R="111125" indent="450215" algn="just"/>
            <a:r>
              <a:rPr lang="ru-RU" sz="2800" dirty="0">
                <a:solidFill>
                  <a:srgbClr val="FF3300"/>
                </a:solidFill>
              </a:rPr>
              <a:t>	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Теорема.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Отрезки касательных,  проведённых к окружности из одной точки, расположенной вне этой окружности, заключённые между этой точкой и точками касания, равны.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4532871-DCBC-6BAD-FD6E-B04F28CF3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2327403"/>
            <a:ext cx="3714620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7271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1026">
            <a:extLst>
              <a:ext uri="{FF2B5EF4-FFF2-40B4-BE49-F238E27FC236}">
                <a16:creationId xmlns:a16="http://schemas.microsoft.com/office/drawing/2014/main" id="{72DA1C1A-863C-4F25-AAFD-A388119D6E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</a:p>
        </p:txBody>
      </p:sp>
      <p:sp>
        <p:nvSpPr>
          <p:cNvPr id="198659" name="Text Box 1027">
            <a:extLst>
              <a:ext uri="{FF2B5EF4-FFF2-40B4-BE49-F238E27FC236}">
                <a16:creationId xmlns:a16="http://schemas.microsoft.com/office/drawing/2014/main" id="{6DD2DC25-4890-4DDD-A159-2CE94808E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762000"/>
            <a:ext cx="873588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ru-RU" sz="2800" dirty="0"/>
              <a:t>На клетчатой бумаге через точку </a:t>
            </a:r>
            <a:r>
              <a:rPr lang="ru-RU" sz="2800" i="1" dirty="0"/>
              <a:t>A</a:t>
            </a:r>
            <a:r>
              <a:rPr lang="ru-RU" sz="2800" dirty="0"/>
              <a:t> проведите касательную к данной окружности.</a:t>
            </a:r>
            <a:endParaRPr lang="ru-RU" altLang="ru-RU" sz="2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C119EC-42F6-57A6-D38A-D97D8879F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2060800"/>
            <a:ext cx="5697726" cy="2934394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97B6ADC0-6AC2-E0B4-0C4F-7D61E0779EAE}"/>
              </a:ext>
            </a:extLst>
          </p:cNvPr>
          <p:cNvGrpSpPr/>
          <p:nvPr/>
        </p:nvGrpSpPr>
        <p:grpSpPr>
          <a:xfrm>
            <a:off x="533400" y="2065991"/>
            <a:ext cx="8305800" cy="3466447"/>
            <a:chOff x="533400" y="2065991"/>
            <a:chExt cx="8305800" cy="3466447"/>
          </a:xfrm>
        </p:grpSpPr>
        <p:sp>
          <p:nvSpPr>
            <p:cNvPr id="198660" name="Text Box 1028">
              <a:extLst>
                <a:ext uri="{FF2B5EF4-FFF2-40B4-BE49-F238E27FC236}">
                  <a16:creationId xmlns:a16="http://schemas.microsoft.com/office/drawing/2014/main" id="{37883C84-DD2F-4F2A-B5FE-CCAABC3572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4953000"/>
              <a:ext cx="83058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Ответ: </a:t>
              </a:r>
              <a:endParaRPr lang="en-US" altLang="ru-RU" sz="3200" dirty="0">
                <a:cs typeface="Times New Roman" panose="02020603050405020304" pitchFamily="18" charset="0"/>
              </a:endParaRP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3A219432-038F-55DA-4803-1AB9CAF5BD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30470" y="2065991"/>
              <a:ext cx="5687647" cy="292920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1026">
            <a:extLst>
              <a:ext uri="{FF2B5EF4-FFF2-40B4-BE49-F238E27FC236}">
                <a16:creationId xmlns:a16="http://schemas.microsoft.com/office/drawing/2014/main" id="{72DA1C1A-863C-4F25-AAFD-A388119D6E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</a:t>
            </a:r>
          </a:p>
        </p:txBody>
      </p:sp>
      <p:sp>
        <p:nvSpPr>
          <p:cNvPr id="198659" name="Text Box 1027">
            <a:extLst>
              <a:ext uri="{FF2B5EF4-FFF2-40B4-BE49-F238E27FC236}">
                <a16:creationId xmlns:a16="http://schemas.microsoft.com/office/drawing/2014/main" id="{6DD2DC25-4890-4DDD-A159-2CE94808E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762000"/>
            <a:ext cx="873588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ru-RU" sz="2800" dirty="0"/>
              <a:t>На клетчатой бумаге через точку </a:t>
            </a:r>
            <a:r>
              <a:rPr lang="ru-RU" sz="2800" i="1" dirty="0"/>
              <a:t>A</a:t>
            </a:r>
            <a:r>
              <a:rPr lang="ru-RU" sz="2800" dirty="0"/>
              <a:t> проведите касательную к данной окружности.</a:t>
            </a:r>
            <a:endParaRPr lang="ru-RU" altLang="ru-RU" sz="2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95168AB-B160-6F48-8A7F-915DBF771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8502" y="2090614"/>
            <a:ext cx="5557908" cy="2862386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BA810A31-2A9B-69B8-68E6-5FEDF6AC5D96}"/>
              </a:ext>
            </a:extLst>
          </p:cNvPr>
          <p:cNvGrpSpPr/>
          <p:nvPr/>
        </p:nvGrpSpPr>
        <p:grpSpPr>
          <a:xfrm>
            <a:off x="533400" y="2090614"/>
            <a:ext cx="8305800" cy="3441824"/>
            <a:chOff x="533400" y="2090614"/>
            <a:chExt cx="8305800" cy="3441824"/>
          </a:xfrm>
        </p:grpSpPr>
        <p:sp>
          <p:nvSpPr>
            <p:cNvPr id="198660" name="Text Box 1028">
              <a:extLst>
                <a:ext uri="{FF2B5EF4-FFF2-40B4-BE49-F238E27FC236}">
                  <a16:creationId xmlns:a16="http://schemas.microsoft.com/office/drawing/2014/main" id="{37883C84-DD2F-4F2A-B5FE-CCAABC3572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4953000"/>
              <a:ext cx="83058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Ответ: </a:t>
              </a:r>
              <a:endParaRPr lang="en-US" altLang="ru-RU" sz="3200" dirty="0">
                <a:cs typeface="Times New Roman" panose="02020603050405020304" pitchFamily="18" charset="0"/>
              </a:endParaRPr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0DC0CD92-EA40-ECED-5B0E-D25E9637D1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68502" y="2090614"/>
              <a:ext cx="5557908" cy="28623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006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1026">
            <a:extLst>
              <a:ext uri="{FF2B5EF4-FFF2-40B4-BE49-F238E27FC236}">
                <a16:creationId xmlns:a16="http://schemas.microsoft.com/office/drawing/2014/main" id="{72DA1C1A-863C-4F25-AAFD-A388119D6E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3</a:t>
            </a:r>
          </a:p>
        </p:txBody>
      </p:sp>
      <p:sp>
        <p:nvSpPr>
          <p:cNvPr id="198659" name="Text Box 1027">
            <a:extLst>
              <a:ext uri="{FF2B5EF4-FFF2-40B4-BE49-F238E27FC236}">
                <a16:creationId xmlns:a16="http://schemas.microsoft.com/office/drawing/2014/main" id="{6DD2DC25-4890-4DDD-A159-2CE94808E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762000"/>
            <a:ext cx="873588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Найдите длину отрезка </a:t>
            </a:r>
            <a:r>
              <a:rPr lang="en-US" altLang="ru-RU" sz="3200" i="1" dirty="0"/>
              <a:t>AB </a:t>
            </a:r>
            <a:r>
              <a:rPr lang="ru-RU" altLang="ru-RU" sz="3200" dirty="0"/>
              <a:t>касательной. Стороны клеток равны 1.</a:t>
            </a:r>
          </a:p>
        </p:txBody>
      </p:sp>
      <p:sp>
        <p:nvSpPr>
          <p:cNvPr id="198660" name="Text Box 1028">
            <a:extLst>
              <a:ext uri="{FF2B5EF4-FFF2-40B4-BE49-F238E27FC236}">
                <a16:creationId xmlns:a16="http://schemas.microsoft.com/office/drawing/2014/main" id="{37883C84-DD2F-4F2A-B5FE-CCAABC357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953000"/>
            <a:ext cx="830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3</a:t>
            </a:r>
            <a:r>
              <a:rPr lang="en-US" altLang="ru-RU" sz="3200"/>
              <a:t>.</a:t>
            </a:r>
            <a:endParaRPr lang="en-US" altLang="ru-RU" sz="3200">
              <a:cs typeface="Times New Roman" panose="02020603050405020304" pitchFamily="18" charset="0"/>
            </a:endParaRPr>
          </a:p>
        </p:txBody>
      </p:sp>
      <p:pic>
        <p:nvPicPr>
          <p:cNvPr id="198663" name="Picture 1031">
            <a:extLst>
              <a:ext uri="{FF2B5EF4-FFF2-40B4-BE49-F238E27FC236}">
                <a16:creationId xmlns:a16="http://schemas.microsoft.com/office/drawing/2014/main" id="{E9A7F91B-D2A8-47D4-B032-C3273831B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2049463"/>
            <a:ext cx="280035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28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0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>
            <a:extLst>
              <a:ext uri="{FF2B5EF4-FFF2-40B4-BE49-F238E27FC236}">
                <a16:creationId xmlns:a16="http://schemas.microsoft.com/office/drawing/2014/main" id="{A9575F15-6375-44FC-BE0D-92DE9ABDBF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4</a:t>
            </a:r>
          </a:p>
        </p:txBody>
      </p:sp>
      <p:sp>
        <p:nvSpPr>
          <p:cNvPr id="204803" name="Text Box 3">
            <a:extLst>
              <a:ext uri="{FF2B5EF4-FFF2-40B4-BE49-F238E27FC236}">
                <a16:creationId xmlns:a16="http://schemas.microsoft.com/office/drawing/2014/main" id="{C8CDB8CD-446F-4619-B88C-34B3B4B04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762000"/>
            <a:ext cx="873588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Найдите длину отрезка </a:t>
            </a:r>
            <a:r>
              <a:rPr lang="en-US" altLang="ru-RU" sz="3200" i="1" dirty="0"/>
              <a:t>AB </a:t>
            </a:r>
            <a:r>
              <a:rPr lang="ru-RU" altLang="ru-RU" sz="3200" dirty="0"/>
              <a:t>касательной. Стороны клеток равны 1.</a:t>
            </a:r>
          </a:p>
        </p:txBody>
      </p:sp>
      <p:sp>
        <p:nvSpPr>
          <p:cNvPr id="204804" name="Text Box 4">
            <a:extLst>
              <a:ext uri="{FF2B5EF4-FFF2-40B4-BE49-F238E27FC236}">
                <a16:creationId xmlns:a16="http://schemas.microsoft.com/office/drawing/2014/main" id="{4CFA4049-8CFE-4D55-A8F7-AA642F582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953000"/>
            <a:ext cx="830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Ответ: </a:t>
            </a:r>
            <a:r>
              <a:rPr lang="ru-RU" altLang="ru-RU" sz="3200" dirty="0"/>
              <a:t>4</a:t>
            </a:r>
            <a:r>
              <a:rPr lang="en-US" altLang="ru-RU" sz="3200" dirty="0"/>
              <a:t>.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pic>
        <p:nvPicPr>
          <p:cNvPr id="204807" name="Picture 7">
            <a:extLst>
              <a:ext uri="{FF2B5EF4-FFF2-40B4-BE49-F238E27FC236}">
                <a16:creationId xmlns:a16="http://schemas.microsoft.com/office/drawing/2014/main" id="{697EE0CC-EA51-4A6D-B051-2611DF735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713" y="2049463"/>
            <a:ext cx="2820987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4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>
            <a:extLst>
              <a:ext uri="{FF2B5EF4-FFF2-40B4-BE49-F238E27FC236}">
                <a16:creationId xmlns:a16="http://schemas.microsoft.com/office/drawing/2014/main" id="{E4DED12C-AC2B-4F59-96C7-4DD4FD6E37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5</a:t>
            </a:r>
          </a:p>
        </p:txBody>
      </p:sp>
      <p:sp>
        <p:nvSpPr>
          <p:cNvPr id="182275" name="Text Box 3">
            <a:extLst>
              <a:ext uri="{FF2B5EF4-FFF2-40B4-BE49-F238E27FC236}">
                <a16:creationId xmlns:a16="http://schemas.microsoft.com/office/drawing/2014/main" id="{31C0B61B-AE5C-4AFF-8A45-02659F87C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762000"/>
            <a:ext cx="8807896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На рисунке </a:t>
            </a:r>
            <a:r>
              <a:rPr lang="en-US" altLang="ru-RU" sz="3200" i="1" dirty="0">
                <a:cs typeface="Times New Roman" panose="02020603050405020304" pitchFamily="18" charset="0"/>
              </a:rPr>
              <a:t>MA</a:t>
            </a:r>
            <a:r>
              <a:rPr lang="ru-RU" altLang="ru-RU" sz="3200" dirty="0">
                <a:cs typeface="Times New Roman" panose="02020603050405020304" pitchFamily="18" charset="0"/>
              </a:rPr>
              <a:t>, </a:t>
            </a:r>
            <a:r>
              <a:rPr lang="en-US" altLang="ru-RU" sz="3200" i="1" dirty="0">
                <a:cs typeface="Times New Roman" panose="02020603050405020304" pitchFamily="18" charset="0"/>
              </a:rPr>
              <a:t>MB</a:t>
            </a:r>
            <a:r>
              <a:rPr lang="ru-RU" altLang="ru-RU" sz="3200" dirty="0">
                <a:cs typeface="Times New Roman" panose="02020603050405020304" pitchFamily="18" charset="0"/>
              </a:rPr>
              <a:t>, </a:t>
            </a:r>
            <a:r>
              <a:rPr lang="en-US" altLang="ru-RU" sz="3200" i="1" dirty="0">
                <a:cs typeface="Times New Roman" panose="02020603050405020304" pitchFamily="18" charset="0"/>
              </a:rPr>
              <a:t>MC</a:t>
            </a:r>
            <a:r>
              <a:rPr lang="ru-RU" altLang="ru-RU" sz="3200" dirty="0">
                <a:cs typeface="Times New Roman" panose="02020603050405020304" pitchFamily="18" charset="0"/>
              </a:rPr>
              <a:t> - касательные. </a:t>
            </a:r>
            <a:r>
              <a:rPr lang="ru-RU" altLang="ru-RU" sz="3200" dirty="0"/>
              <a:t>Верно ли, что </a:t>
            </a:r>
            <a:r>
              <a:rPr lang="en-US" altLang="ru-RU" sz="3200" i="1" dirty="0"/>
              <a:t>MA =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MB</a:t>
            </a:r>
            <a:r>
              <a:rPr lang="en-US" altLang="ru-RU" sz="3200" dirty="0">
                <a:cs typeface="Times New Roman" panose="02020603050405020304" pitchFamily="18" charset="0"/>
              </a:rPr>
              <a:t>?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2277" name="Text Box 5">
            <a:extLst>
              <a:ext uri="{FF2B5EF4-FFF2-40B4-BE49-F238E27FC236}">
                <a16:creationId xmlns:a16="http://schemas.microsoft.com/office/drawing/2014/main" id="{968251F8-83B5-4D9C-9A2C-410713431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257800"/>
            <a:ext cx="830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Да.</a:t>
            </a:r>
            <a:endParaRPr lang="en-US" altLang="ru-RU" sz="3200">
              <a:cs typeface="Times New Roman" panose="02020603050405020304" pitchFamily="18" charset="0"/>
            </a:endParaRPr>
          </a:p>
        </p:txBody>
      </p:sp>
      <p:pic>
        <p:nvPicPr>
          <p:cNvPr id="182279" name="Picture 7">
            <a:extLst>
              <a:ext uri="{FF2B5EF4-FFF2-40B4-BE49-F238E27FC236}">
                <a16:creationId xmlns:a16="http://schemas.microsoft.com/office/drawing/2014/main" id="{71B75E4A-FCA4-4361-805A-3C5565B8F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5" y="1976438"/>
            <a:ext cx="2874963" cy="290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7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>
            <a:extLst>
              <a:ext uri="{FF2B5EF4-FFF2-40B4-BE49-F238E27FC236}">
                <a16:creationId xmlns:a16="http://schemas.microsoft.com/office/drawing/2014/main" id="{0017F831-1C3B-4316-827A-C642253307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6</a:t>
            </a:r>
          </a:p>
        </p:txBody>
      </p:sp>
      <p:sp>
        <p:nvSpPr>
          <p:cNvPr id="184323" name="Text Box 3">
            <a:extLst>
              <a:ext uri="{FF2B5EF4-FFF2-40B4-BE49-F238E27FC236}">
                <a16:creationId xmlns:a16="http://schemas.microsoft.com/office/drawing/2014/main" id="{8AD536F5-2B39-43C3-8F90-97DA580E5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762000"/>
            <a:ext cx="866388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На рисунке </a:t>
            </a:r>
            <a:r>
              <a:rPr lang="en-US" altLang="ru-RU" sz="3200" i="1" dirty="0">
                <a:cs typeface="Times New Roman" panose="02020603050405020304" pitchFamily="18" charset="0"/>
              </a:rPr>
              <a:t>MA</a:t>
            </a:r>
            <a:r>
              <a:rPr lang="ru-RU" altLang="ru-RU" sz="3200" dirty="0">
                <a:cs typeface="Times New Roman" panose="02020603050405020304" pitchFamily="18" charset="0"/>
              </a:rPr>
              <a:t>, </a:t>
            </a:r>
            <a:r>
              <a:rPr lang="en-US" altLang="ru-RU" sz="3200" i="1" dirty="0">
                <a:cs typeface="Times New Roman" panose="02020603050405020304" pitchFamily="18" charset="0"/>
              </a:rPr>
              <a:t>MB</a:t>
            </a:r>
            <a:r>
              <a:rPr lang="ru-RU" altLang="ru-RU" sz="3200" dirty="0">
                <a:cs typeface="Times New Roman" panose="02020603050405020304" pitchFamily="18" charset="0"/>
              </a:rPr>
              <a:t>, </a:t>
            </a:r>
            <a:r>
              <a:rPr lang="en-US" altLang="ru-RU" sz="3200" i="1" dirty="0">
                <a:cs typeface="Times New Roman" panose="02020603050405020304" pitchFamily="18" charset="0"/>
              </a:rPr>
              <a:t>MC</a:t>
            </a:r>
            <a:r>
              <a:rPr lang="ru-RU" altLang="ru-RU" sz="3200" dirty="0">
                <a:cs typeface="Times New Roman" panose="02020603050405020304" pitchFamily="18" charset="0"/>
              </a:rPr>
              <a:t> - касательные. </a:t>
            </a:r>
            <a:r>
              <a:rPr lang="ru-RU" altLang="ru-RU" sz="3200" dirty="0"/>
              <a:t>В каком отношении делит точка </a:t>
            </a:r>
            <a:r>
              <a:rPr lang="en-US" altLang="ru-RU" sz="3200" i="1" dirty="0"/>
              <a:t>M </a:t>
            </a:r>
            <a:r>
              <a:rPr lang="ru-RU" altLang="ru-RU" sz="3200" dirty="0"/>
              <a:t>отрезок </a:t>
            </a:r>
            <a:r>
              <a:rPr lang="en-US" altLang="ru-RU" sz="3200" i="1" dirty="0">
                <a:cs typeface="Times New Roman" panose="02020603050405020304" pitchFamily="18" charset="0"/>
              </a:rPr>
              <a:t>AB</a:t>
            </a:r>
            <a:r>
              <a:rPr lang="en-US" altLang="ru-RU" sz="3200" dirty="0">
                <a:cs typeface="Times New Roman" panose="02020603050405020304" pitchFamily="18" charset="0"/>
              </a:rPr>
              <a:t>?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4324" name="Text Box 4">
            <a:extLst>
              <a:ext uri="{FF2B5EF4-FFF2-40B4-BE49-F238E27FC236}">
                <a16:creationId xmlns:a16="http://schemas.microsoft.com/office/drawing/2014/main" id="{77D9DA2C-2324-44A4-BBAC-1468B5D0C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257800"/>
            <a:ext cx="830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/>
              <a:t>1:1</a:t>
            </a:r>
            <a:r>
              <a:rPr lang="ru-RU" altLang="ru-RU" sz="3200"/>
              <a:t>.</a:t>
            </a:r>
            <a:endParaRPr lang="en-US" altLang="ru-RU" sz="3200">
              <a:cs typeface="Times New Roman" panose="02020603050405020304" pitchFamily="18" charset="0"/>
            </a:endParaRPr>
          </a:p>
        </p:txBody>
      </p:sp>
      <p:pic>
        <p:nvPicPr>
          <p:cNvPr id="184326" name="Picture 6">
            <a:extLst>
              <a:ext uri="{FF2B5EF4-FFF2-40B4-BE49-F238E27FC236}">
                <a16:creationId xmlns:a16="http://schemas.microsoft.com/office/drawing/2014/main" id="{02179D50-F73D-44CD-909B-BB58A5C1F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2281238"/>
            <a:ext cx="3430587" cy="229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4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>
            <a:extLst>
              <a:ext uri="{FF2B5EF4-FFF2-40B4-BE49-F238E27FC236}">
                <a16:creationId xmlns:a16="http://schemas.microsoft.com/office/drawing/2014/main" id="{71B5EF06-8295-44DA-B226-172943B2FC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7</a:t>
            </a:r>
          </a:p>
        </p:txBody>
      </p:sp>
      <p:sp>
        <p:nvSpPr>
          <p:cNvPr id="186371" name="Text Box 3">
            <a:extLst>
              <a:ext uri="{FF2B5EF4-FFF2-40B4-BE49-F238E27FC236}">
                <a16:creationId xmlns:a16="http://schemas.microsoft.com/office/drawing/2014/main" id="{8035C4FE-5C48-4D81-8059-468BAA78B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9144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На рисунке </a:t>
            </a:r>
            <a:r>
              <a:rPr lang="en-US" altLang="ru-RU" sz="2800" i="1" dirty="0">
                <a:cs typeface="Times New Roman" panose="02020603050405020304" pitchFamily="18" charset="0"/>
              </a:rPr>
              <a:t>SH </a:t>
            </a:r>
            <a:r>
              <a:rPr lang="ru-RU" altLang="ru-RU" sz="2800" dirty="0">
                <a:cs typeface="Times New Roman" panose="02020603050405020304" pitchFamily="18" charset="0"/>
              </a:rPr>
              <a:t>и </a:t>
            </a:r>
            <a:r>
              <a:rPr lang="en-US" altLang="ru-RU" sz="2800" i="1" dirty="0">
                <a:cs typeface="Times New Roman" panose="02020603050405020304" pitchFamily="18" charset="0"/>
              </a:rPr>
              <a:t>SQ </a:t>
            </a:r>
            <a:r>
              <a:rPr lang="ru-RU" altLang="ru-RU" sz="2800" dirty="0">
                <a:cs typeface="Times New Roman" panose="02020603050405020304" pitchFamily="18" charset="0"/>
              </a:rPr>
              <a:t>- отрезки касательных, равные 18 см. Найдите периметр треугольника </a:t>
            </a:r>
            <a:r>
              <a:rPr lang="en-US" altLang="ru-RU" sz="2800" i="1" dirty="0">
                <a:cs typeface="Times New Roman" panose="02020603050405020304" pitchFamily="18" charset="0"/>
              </a:rPr>
              <a:t>STU</a:t>
            </a:r>
            <a:r>
              <a:rPr lang="ru-RU" altLang="ru-RU" sz="2800" dirty="0">
                <a:cs typeface="Times New Roman" panose="02020603050405020304" pitchFamily="18" charset="0"/>
              </a:rPr>
              <a:t>, где </a:t>
            </a:r>
            <a:r>
              <a:rPr lang="en-US" altLang="ru-RU" sz="2800" i="1" dirty="0">
                <a:cs typeface="Times New Roman" panose="02020603050405020304" pitchFamily="18" charset="0"/>
              </a:rPr>
              <a:t>TU</a:t>
            </a:r>
            <a:r>
              <a:rPr lang="ru-RU" altLang="ru-RU" sz="2800" dirty="0">
                <a:cs typeface="Times New Roman" panose="02020603050405020304" pitchFamily="18" charset="0"/>
              </a:rPr>
              <a:t> – касательная к данной окружности.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186372" name="Text Box 4">
            <a:extLst>
              <a:ext uri="{FF2B5EF4-FFF2-40B4-BE49-F238E27FC236}">
                <a16:creationId xmlns:a16="http://schemas.microsoft.com/office/drawing/2014/main" id="{FD565EBD-1E99-4DAD-AD1A-4FB77C9F3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257800"/>
            <a:ext cx="830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/>
              <a:t>36 </a:t>
            </a:r>
            <a:r>
              <a:rPr lang="ru-RU" altLang="ru-RU" sz="3200"/>
              <a:t>см.</a:t>
            </a:r>
            <a:endParaRPr lang="en-US" altLang="ru-RU" sz="3200">
              <a:cs typeface="Times New Roman" panose="02020603050405020304" pitchFamily="18" charset="0"/>
            </a:endParaRPr>
          </a:p>
        </p:txBody>
      </p:sp>
      <p:pic>
        <p:nvPicPr>
          <p:cNvPr id="186375" name="Picture 7">
            <a:extLst>
              <a:ext uri="{FF2B5EF4-FFF2-40B4-BE49-F238E27FC236}">
                <a16:creationId xmlns:a16="http://schemas.microsoft.com/office/drawing/2014/main" id="{E7543447-8082-4BA7-9370-FD5E18DF6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971800"/>
            <a:ext cx="3408363" cy="321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6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2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1026">
            <a:extLst>
              <a:ext uri="{FF2B5EF4-FFF2-40B4-BE49-F238E27FC236}">
                <a16:creationId xmlns:a16="http://schemas.microsoft.com/office/drawing/2014/main" id="{0E0213C9-3408-4CF9-9983-EA23BF18D0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8</a:t>
            </a:r>
          </a:p>
        </p:txBody>
      </p:sp>
      <p:sp>
        <p:nvSpPr>
          <p:cNvPr id="196611" name="Text Box 1027">
            <a:extLst>
              <a:ext uri="{FF2B5EF4-FFF2-40B4-BE49-F238E27FC236}">
                <a16:creationId xmlns:a16="http://schemas.microsoft.com/office/drawing/2014/main" id="{FCFE84CB-2DF2-4363-9618-527BD301C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Докажите, что отрезки </a:t>
            </a:r>
            <a:r>
              <a:rPr lang="ru-RU" altLang="ru-RU" sz="2800" i="1" dirty="0">
                <a:cs typeface="Times New Roman" panose="02020603050405020304" pitchFamily="18" charset="0"/>
              </a:rPr>
              <a:t>АВ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en-US" altLang="ru-RU" sz="2800" i="1" dirty="0">
                <a:cs typeface="Times New Roman" panose="02020603050405020304" pitchFamily="18" charset="0"/>
              </a:rPr>
              <a:t>CD</a:t>
            </a:r>
            <a:r>
              <a:rPr lang="ru-RU" altLang="ru-RU" sz="2800" dirty="0">
                <a:cs typeface="Times New Roman" panose="02020603050405020304" pitchFamily="18" charset="0"/>
              </a:rPr>
              <a:t> общих внутренних касательных к двум окружностям, равны.</a:t>
            </a:r>
          </a:p>
        </p:txBody>
      </p:sp>
      <p:pic>
        <p:nvPicPr>
          <p:cNvPr id="196612" name="Picture 1028">
            <a:extLst>
              <a:ext uri="{FF2B5EF4-FFF2-40B4-BE49-F238E27FC236}">
                <a16:creationId xmlns:a16="http://schemas.microsoft.com/office/drawing/2014/main" id="{7D0915C2-2115-4078-ADB0-5E4FEA640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514600"/>
            <a:ext cx="3890963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6613" name="Group 1029">
            <a:extLst>
              <a:ext uri="{FF2B5EF4-FFF2-40B4-BE49-F238E27FC236}">
                <a16:creationId xmlns:a16="http://schemas.microsoft.com/office/drawing/2014/main" id="{F4726F28-46FA-4B4C-8737-29D4BAEA686F}"/>
              </a:ext>
            </a:extLst>
          </p:cNvPr>
          <p:cNvGrpSpPr>
            <a:grpSpLocks/>
          </p:cNvGrpSpPr>
          <p:nvPr/>
        </p:nvGrpSpPr>
        <p:grpSpPr bwMode="auto">
          <a:xfrm>
            <a:off x="103188" y="2514600"/>
            <a:ext cx="8736013" cy="3884613"/>
            <a:chOff x="65" y="1584"/>
            <a:chExt cx="5503" cy="2447"/>
          </a:xfrm>
        </p:grpSpPr>
        <p:sp>
          <p:nvSpPr>
            <p:cNvPr id="196614" name="Text Box 1030">
              <a:extLst>
                <a:ext uri="{FF2B5EF4-FFF2-40B4-BE49-F238E27FC236}">
                  <a16:creationId xmlns:a16="http://schemas.microsoft.com/office/drawing/2014/main" id="{91F66931-D62E-4490-A0E7-F33B19A3D8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" y="3120"/>
              <a:ext cx="5503" cy="9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	</a:t>
              </a:r>
              <a:r>
                <a:rPr lang="ru-RU" altLang="ru-RU" sz="2800" dirty="0">
                  <a:solidFill>
                    <a:srgbClr val="FF3300"/>
                  </a:solidFill>
                </a:rPr>
                <a:t>Решение:</a:t>
              </a:r>
              <a:r>
                <a:rPr lang="ru-RU" altLang="ru-RU" sz="2800" dirty="0">
                  <a:solidFill>
                    <a:schemeClr val="accent1"/>
                  </a:solidFill>
                </a:rPr>
                <a:t> </a:t>
              </a:r>
              <a:r>
                <a:rPr lang="en-US" altLang="ru-RU" sz="2800" i="1" dirty="0"/>
                <a:t>OA = OC</a:t>
              </a:r>
              <a:r>
                <a:rPr lang="en-US" altLang="ru-RU" sz="2800" dirty="0"/>
                <a:t>, </a:t>
              </a:r>
              <a:r>
                <a:rPr lang="en-US" altLang="ru-RU" sz="2800" i="1" dirty="0"/>
                <a:t>OB = OD</a:t>
              </a:r>
              <a:r>
                <a:rPr lang="en-US" altLang="ru-RU" sz="2800" dirty="0"/>
                <a:t>, </a:t>
              </a:r>
              <a:r>
                <a:rPr lang="ru-RU" altLang="ru-RU" sz="2800" dirty="0"/>
                <a:t>как отрезки касательных, проведенных к окружности из одной точки. Следовательно, </a:t>
              </a:r>
              <a:r>
                <a:rPr lang="en-US" altLang="ru-RU" sz="2800" i="1" dirty="0"/>
                <a:t>AB = CD</a:t>
              </a:r>
              <a:r>
                <a:rPr lang="en-US" altLang="ru-RU" sz="2800" dirty="0"/>
                <a:t>.</a:t>
              </a:r>
              <a:endParaRPr lang="en-US" altLang="ru-RU" sz="2800" dirty="0">
                <a:cs typeface="Times New Roman" panose="02020603050405020304" pitchFamily="18" charset="0"/>
              </a:endParaRPr>
            </a:p>
          </p:txBody>
        </p:sp>
        <p:pic>
          <p:nvPicPr>
            <p:cNvPr id="196615" name="Picture 1031">
              <a:extLst>
                <a:ext uri="{FF2B5EF4-FFF2-40B4-BE49-F238E27FC236}">
                  <a16:creationId xmlns:a16="http://schemas.microsoft.com/office/drawing/2014/main" id="{B13E659F-73D7-47B9-A5E0-0BF784FDF9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584"/>
              <a:ext cx="2451" cy="1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	</a:t>
            </a:r>
            <a:r>
              <a:rPr lang="ru-RU" sz="2800" dirty="0">
                <a:solidFill>
                  <a:srgbClr val="FF0000"/>
                </a:solidFill>
              </a:rPr>
              <a:t>Авторский сайт: </a:t>
            </a:r>
            <a:r>
              <a:rPr lang="en-US" sz="2800" dirty="0">
                <a:solidFill>
                  <a:srgbClr val="FF0000"/>
                </a:solidFill>
              </a:rPr>
              <a:t>vasmirnov.ru</a:t>
            </a:r>
            <a:r>
              <a:rPr lang="ru-RU" sz="2800" dirty="0">
                <a:solidFill>
                  <a:srgbClr val="FF0000"/>
                </a:solidFill>
              </a:rPr>
              <a:t>	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955895-AF42-F1DD-86A0-07588A1EA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492504"/>
            <a:ext cx="7180280" cy="636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326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>
            <a:extLst>
              <a:ext uri="{FF2B5EF4-FFF2-40B4-BE49-F238E27FC236}">
                <a16:creationId xmlns:a16="http://schemas.microsoft.com/office/drawing/2014/main" id="{7EBC2AB2-CB94-460F-9E23-BF7C2D0C0E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9</a:t>
            </a:r>
          </a:p>
        </p:txBody>
      </p:sp>
      <p:sp>
        <p:nvSpPr>
          <p:cNvPr id="190467" name="Text Box 3">
            <a:extLst>
              <a:ext uri="{FF2B5EF4-FFF2-40B4-BE49-F238E27FC236}">
                <a16:creationId xmlns:a16="http://schemas.microsoft.com/office/drawing/2014/main" id="{585488AF-956F-4D7B-82B3-EBF47235C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762000"/>
            <a:ext cx="8879904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Докажите, что отрезки </a:t>
            </a:r>
            <a:r>
              <a:rPr lang="ru-RU" altLang="ru-RU" sz="2800" i="1" dirty="0">
                <a:cs typeface="Times New Roman" panose="02020603050405020304" pitchFamily="18" charset="0"/>
              </a:rPr>
              <a:t>АВ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en-US" altLang="ru-RU" sz="2800" i="1" dirty="0">
                <a:cs typeface="Times New Roman" panose="02020603050405020304" pitchFamily="18" charset="0"/>
              </a:rPr>
              <a:t>CD</a:t>
            </a:r>
            <a:r>
              <a:rPr lang="ru-RU" altLang="ru-RU" sz="2800" dirty="0">
                <a:cs typeface="Times New Roman" panose="02020603050405020304" pitchFamily="18" charset="0"/>
              </a:rPr>
              <a:t> общих пересекающихся внешних касательных к двум окружностям, равны.</a:t>
            </a:r>
          </a:p>
        </p:txBody>
      </p:sp>
      <p:sp>
        <p:nvSpPr>
          <p:cNvPr id="190470" name="Text Box 6">
            <a:extLst>
              <a:ext uri="{FF2B5EF4-FFF2-40B4-BE49-F238E27FC236}">
                <a16:creationId xmlns:a16="http://schemas.microsoft.com/office/drawing/2014/main" id="{41641625-8410-4B32-9392-B711BDAE5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4953000"/>
            <a:ext cx="8659688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	</a:t>
            </a:r>
            <a:r>
              <a:rPr lang="ru-RU" altLang="ru-RU" sz="2800" dirty="0">
                <a:solidFill>
                  <a:srgbClr val="FF3300"/>
                </a:solidFill>
              </a:rPr>
              <a:t>Решение:</a:t>
            </a:r>
            <a:r>
              <a:rPr lang="ru-RU" altLang="ru-RU" sz="2800" dirty="0">
                <a:solidFill>
                  <a:schemeClr val="accent1"/>
                </a:solidFill>
              </a:rPr>
              <a:t> </a:t>
            </a:r>
            <a:r>
              <a:rPr lang="en-US" altLang="ru-RU" sz="2800" i="1" dirty="0"/>
              <a:t>MA = MC</a:t>
            </a:r>
            <a:r>
              <a:rPr lang="en-US" altLang="ru-RU" sz="2800" dirty="0"/>
              <a:t>, </a:t>
            </a:r>
            <a:r>
              <a:rPr lang="en-US" altLang="ru-RU" sz="2800" i="1" dirty="0"/>
              <a:t>MB = MD</a:t>
            </a:r>
            <a:r>
              <a:rPr lang="en-US" altLang="ru-RU" sz="2800" dirty="0"/>
              <a:t>, </a:t>
            </a:r>
            <a:r>
              <a:rPr lang="ru-RU" altLang="ru-RU" sz="2800" dirty="0"/>
              <a:t>как отрезки касательных, проведенных к окружности из одной точки. Следовательно, </a:t>
            </a:r>
            <a:r>
              <a:rPr lang="en-US" altLang="ru-RU" sz="2800" i="1" dirty="0"/>
              <a:t>AB = CD</a:t>
            </a:r>
            <a:r>
              <a:rPr lang="en-US" altLang="ru-RU" sz="2800" dirty="0"/>
              <a:t>.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190472" name="Picture 8">
            <a:extLst>
              <a:ext uri="{FF2B5EF4-FFF2-40B4-BE49-F238E27FC236}">
                <a16:creationId xmlns:a16="http://schemas.microsoft.com/office/drawing/2014/main" id="{554F6AD4-7264-408C-9D77-5E298A0BA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667000"/>
            <a:ext cx="3878263" cy="198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0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70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0" y="507471"/>
            <a:ext cx="90678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450215" algn="just"/>
            <a:r>
              <a:rPr lang="ru-RU" sz="2800" dirty="0">
                <a:solidFill>
                  <a:srgbClr val="FF3300"/>
                </a:solidFill>
              </a:rPr>
              <a:t>	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Теорема 1.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Если расстояние между центрами двух окружностей больше суммы их радиусов или меньше их разности, то эти окружности не имеют общих точек.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ru-RU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-38100" y="79891"/>
            <a:ext cx="9144000" cy="457200"/>
          </a:xfrm>
        </p:spPr>
        <p:txBody>
          <a:bodyPr/>
          <a:lstStyle/>
          <a:p>
            <a:pPr eaLnBrk="1" hangingPunct="1"/>
            <a:r>
              <a:rPr lang="ru-RU" sz="2800" dirty="0">
                <a:solidFill>
                  <a:srgbClr val="FF3300"/>
                </a:solidFill>
              </a:rPr>
              <a:t>23. Взаимное расположение двух окружностей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F383891-0064-37B2-C59A-1365EA168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70306"/>
            <a:ext cx="6171580" cy="2448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95151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0" y="0"/>
            <a:ext cx="90678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450215" algn="just"/>
            <a:r>
              <a:rPr lang="ru-RU" sz="2800" dirty="0">
                <a:solidFill>
                  <a:srgbClr val="FF3300"/>
                </a:solidFill>
              </a:rPr>
              <a:t>	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Теорема 2.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Если расстояние между центрами двух окружностей равно сумме или разности их радиусов, то эти окружности касаются.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A4AD51-43E4-2646-214E-E2892EF36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84784"/>
            <a:ext cx="5684354" cy="22157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55653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0" y="188640"/>
            <a:ext cx="90678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R="111125" indent="450215" algn="just"/>
            <a:r>
              <a:rPr lang="ru-RU" sz="2800" dirty="0">
                <a:solidFill>
                  <a:srgbClr val="FF3300"/>
                </a:solidFill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Последний вариант расположения двух окружностей возникает, когда расстояние между их центрами меньше суммы ра­диусов и больше их разностей. Пример взаимного такого расположения окружностей показан на рисунке 23.7.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756A2A-3F88-E0FE-A47B-B19950CD5C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132856"/>
            <a:ext cx="3061199" cy="236447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E042480C-845C-06A5-96A7-C405F14B8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15594"/>
            <a:ext cx="90678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R="111125" indent="450215" algn="just"/>
            <a:r>
              <a:rPr lang="ru-RU" sz="2800" dirty="0">
                <a:solidFill>
                  <a:srgbClr val="FF3300"/>
                </a:solidFill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этом случае окружности пересекаются. Примем это без доказательства.</a:t>
            </a:r>
          </a:p>
        </p:txBody>
      </p:sp>
    </p:spTree>
    <p:extLst>
      <p:ext uri="{BB962C8B-B14F-4D97-AF65-F5344CB8AC3E}">
        <p14:creationId xmlns:p14="http://schemas.microsoft.com/office/powerpoint/2010/main" val="5112407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18ACB239-8C52-4B28-B0D0-9D8C235B5D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1</a:t>
            </a:r>
          </a:p>
        </p:txBody>
      </p:sp>
      <p:sp>
        <p:nvSpPr>
          <p:cNvPr id="110595" name="Text Box 3">
            <a:extLst>
              <a:ext uri="{FF2B5EF4-FFF2-40B4-BE49-F238E27FC236}">
                <a16:creationId xmlns:a16="http://schemas.microsoft.com/office/drawing/2014/main" id="{096E2AE2-5D79-448D-9AA2-89369222F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144000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Дана окружность радиуса 3 см и точка </a:t>
            </a:r>
            <a:r>
              <a:rPr lang="ru-RU" altLang="ru-RU" sz="2800" i="1" dirty="0">
                <a:cs typeface="Times New Roman" panose="02020603050405020304" pitchFamily="18" charset="0"/>
              </a:rPr>
              <a:t>А</a:t>
            </a:r>
            <a:r>
              <a:rPr lang="ru-RU" altLang="ru-RU" sz="2800" dirty="0">
                <a:cs typeface="Times New Roman" panose="02020603050405020304" pitchFamily="18" charset="0"/>
              </a:rPr>
              <a:t> на расстоянии, равном 5 см, от центра окружности. Найдите радиус окружности, касающейся данной и имеющей центр в точке </a:t>
            </a:r>
            <a:r>
              <a:rPr lang="ru-RU" altLang="ru-RU" sz="2800" i="1" dirty="0">
                <a:cs typeface="Times New Roman" panose="02020603050405020304" pitchFamily="18" charset="0"/>
              </a:rPr>
              <a:t>А</a:t>
            </a:r>
            <a:r>
              <a:rPr lang="ru-RU" altLang="ru-RU" sz="2800" dirty="0">
                <a:cs typeface="Times New Roman" panose="02020603050405020304" pitchFamily="18" charset="0"/>
              </a:rPr>
              <a:t>.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grpSp>
        <p:nvGrpSpPr>
          <p:cNvPr id="110604" name="Group 12">
            <a:extLst>
              <a:ext uri="{FF2B5EF4-FFF2-40B4-BE49-F238E27FC236}">
                <a16:creationId xmlns:a16="http://schemas.microsoft.com/office/drawing/2014/main" id="{90E51C6F-6B5D-41DE-85BA-2A2845687488}"/>
              </a:ext>
            </a:extLst>
          </p:cNvPr>
          <p:cNvGrpSpPr>
            <a:grpSpLocks/>
          </p:cNvGrpSpPr>
          <p:nvPr/>
        </p:nvGrpSpPr>
        <p:grpSpPr bwMode="auto">
          <a:xfrm>
            <a:off x="-5383" y="3035300"/>
            <a:ext cx="7643813" cy="3238500"/>
            <a:chOff x="48" y="1912"/>
            <a:chExt cx="4815" cy="2040"/>
          </a:xfrm>
        </p:grpSpPr>
        <p:sp>
          <p:nvSpPr>
            <p:cNvPr id="110596" name="Text Box 4">
              <a:extLst>
                <a:ext uri="{FF2B5EF4-FFF2-40B4-BE49-F238E27FC236}">
                  <a16:creationId xmlns:a16="http://schemas.microsoft.com/office/drawing/2014/main" id="{CA3FE2BB-FB70-4CF0-B2DC-7481E835E9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3408"/>
              <a:ext cx="24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r>
                <a:rPr lang="ru-RU" altLang="ru-RU" sz="3200">
                  <a:solidFill>
                    <a:schemeClr val="accent1"/>
                  </a:solidFill>
                </a:rPr>
                <a:t> </a:t>
              </a:r>
              <a:r>
                <a:rPr lang="ru-RU" altLang="ru-RU" sz="3200"/>
                <a:t>2 см или 8 см.</a:t>
              </a:r>
              <a:endParaRPr lang="en-US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110603" name="Picture 11">
              <a:extLst>
                <a:ext uri="{FF2B5EF4-FFF2-40B4-BE49-F238E27FC236}">
                  <a16:creationId xmlns:a16="http://schemas.microsoft.com/office/drawing/2014/main" id="{C33B1386-3FD1-48C3-90AA-C5F673A07D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5" y="1912"/>
              <a:ext cx="2068" cy="2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0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>
            <a:extLst>
              <a:ext uri="{FF2B5EF4-FFF2-40B4-BE49-F238E27FC236}">
                <a16:creationId xmlns:a16="http://schemas.microsoft.com/office/drawing/2014/main" id="{279EBEA1-5145-456B-9647-2512A3C683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2</a:t>
            </a:r>
          </a:p>
        </p:txBody>
      </p:sp>
      <p:sp>
        <p:nvSpPr>
          <p:cNvPr id="198659" name="Text Box 3">
            <a:extLst>
              <a:ext uri="{FF2B5EF4-FFF2-40B4-BE49-F238E27FC236}">
                <a16:creationId xmlns:a16="http://schemas.microsoft.com/office/drawing/2014/main" id="{C7EC8C60-A269-4252-B16C-F1F9D6DF4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8915400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Расстояние между центрами двух окружностей равно 5 см. Как расположены эти окружности по отношению друг к другу, если их радиусы равны: а) 2 см и 3 см; б) 2 см и 2 см; в) 3 см и 3 см?</a:t>
            </a:r>
          </a:p>
        </p:txBody>
      </p:sp>
      <p:sp>
        <p:nvSpPr>
          <p:cNvPr id="198660" name="Text Box 4">
            <a:extLst>
              <a:ext uri="{FF2B5EF4-FFF2-40B4-BE49-F238E27FC236}">
                <a16:creationId xmlns:a16="http://schemas.microsoft.com/office/drawing/2014/main" id="{59EFA7AC-B74A-491B-94F1-DECC5A984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191000"/>
            <a:ext cx="838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а) Касаются; </a:t>
            </a:r>
            <a:endParaRPr lang="en-US" altLang="ru-RU" sz="3200">
              <a:cs typeface="Times New Roman" panose="02020603050405020304" pitchFamily="18" charset="0"/>
            </a:endParaRPr>
          </a:p>
        </p:txBody>
      </p:sp>
      <p:sp>
        <p:nvSpPr>
          <p:cNvPr id="198661" name="Text Box 5">
            <a:extLst>
              <a:ext uri="{FF2B5EF4-FFF2-40B4-BE49-F238E27FC236}">
                <a16:creationId xmlns:a16="http://schemas.microsoft.com/office/drawing/2014/main" id="{B2666F28-8C0B-4F22-AD87-9C1DC927C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648200"/>
            <a:ext cx="472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/>
              <a:t>б) не имеют общих точек;</a:t>
            </a:r>
            <a:endParaRPr lang="ru-RU" altLang="ru-RU" dirty="0"/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F79ABD1A-083B-E758-9CE1-509A37AF7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105400"/>
            <a:ext cx="472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/>
              <a:t>в) пересекаются.</a:t>
            </a:r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0" grpId="0" autoUpdateAnimBg="0"/>
      <p:bldP spid="198661" grpId="0" autoUpdateAnimBg="0"/>
      <p:bldP spid="2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>
            <a:extLst>
              <a:ext uri="{FF2B5EF4-FFF2-40B4-BE49-F238E27FC236}">
                <a16:creationId xmlns:a16="http://schemas.microsoft.com/office/drawing/2014/main" id="{081E2377-6083-4971-B591-39854960A1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4</a:t>
            </a:r>
          </a:p>
        </p:txBody>
      </p:sp>
      <p:sp>
        <p:nvSpPr>
          <p:cNvPr id="202755" name="Text Box 3">
            <a:extLst>
              <a:ext uri="{FF2B5EF4-FFF2-40B4-BE49-F238E27FC236}">
                <a16:creationId xmlns:a16="http://schemas.microsoft.com/office/drawing/2014/main" id="{DD499276-0A4E-469A-A2DE-881635952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9144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Чему равно расстояние между центрами двух окружностей, радиусы которых равны 4 см и 6 см, если окружности: а) касаются внешне; б) касаются внутренне?</a:t>
            </a:r>
          </a:p>
        </p:txBody>
      </p:sp>
      <p:sp>
        <p:nvSpPr>
          <p:cNvPr id="202756" name="Text Box 4">
            <a:extLst>
              <a:ext uri="{FF2B5EF4-FFF2-40B4-BE49-F238E27FC236}">
                <a16:creationId xmlns:a16="http://schemas.microsoft.com/office/drawing/2014/main" id="{7238AE7D-FE5C-4F6C-AFAE-30705F4AD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191000"/>
            <a:ext cx="3048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а) 10 см; </a:t>
            </a:r>
            <a:endParaRPr lang="en-US" altLang="ru-RU" sz="3200">
              <a:cs typeface="Times New Roman" panose="02020603050405020304" pitchFamily="18" charset="0"/>
            </a:endParaRPr>
          </a:p>
        </p:txBody>
      </p:sp>
      <p:sp>
        <p:nvSpPr>
          <p:cNvPr id="202757" name="Text Box 5">
            <a:extLst>
              <a:ext uri="{FF2B5EF4-FFF2-40B4-BE49-F238E27FC236}">
                <a16:creationId xmlns:a16="http://schemas.microsoft.com/office/drawing/2014/main" id="{5A6834A6-0248-42BE-B7D6-9E70F7E95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4191000"/>
            <a:ext cx="1828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/>
              <a:t>б) 4 см.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2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2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6" grpId="0" autoUpdateAnimBg="0"/>
      <p:bldP spid="202757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>
            <a:extLst>
              <a:ext uri="{FF2B5EF4-FFF2-40B4-BE49-F238E27FC236}">
                <a16:creationId xmlns:a16="http://schemas.microsoft.com/office/drawing/2014/main" id="{518951E9-7631-4FDF-B247-2A14AF7B84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5</a:t>
            </a:r>
          </a:p>
        </p:txBody>
      </p:sp>
      <p:sp>
        <p:nvSpPr>
          <p:cNvPr id="233475" name="Text Box 3">
            <a:extLst>
              <a:ext uri="{FF2B5EF4-FFF2-40B4-BE49-F238E27FC236}">
                <a16:creationId xmlns:a16="http://schemas.microsoft.com/office/drawing/2014/main" id="{DF38BE50-3A29-4A00-885E-230E82FBD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91440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Земля и Марс обращаются вокруг Солнца по круговым (почти) орбитам радиусов 150 и 228 миллионов километров</a:t>
            </a:r>
            <a:r>
              <a:rPr lang="ru-RU" altLang="ru-RU" sz="2800" dirty="0"/>
              <a:t> с разными угловыми скоростями</a:t>
            </a:r>
            <a:r>
              <a:rPr lang="ru-RU" altLang="ru-RU" sz="2800" dirty="0">
                <a:cs typeface="Times New Roman" panose="02020603050405020304" pitchFamily="18" charset="0"/>
              </a:rPr>
              <a:t>. Найдите наибольшее и наименьшее расстояния между Землей и Марсом.</a:t>
            </a:r>
          </a:p>
        </p:txBody>
      </p:sp>
      <p:pic>
        <p:nvPicPr>
          <p:cNvPr id="233476" name="Picture 4">
            <a:extLst>
              <a:ext uri="{FF2B5EF4-FFF2-40B4-BE49-F238E27FC236}">
                <a16:creationId xmlns:a16="http://schemas.microsoft.com/office/drawing/2014/main" id="{ADE33CEB-E17D-4E65-A710-651533AA4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895600"/>
            <a:ext cx="2660650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3477" name="Text Box 5">
            <a:extLst>
              <a:ext uri="{FF2B5EF4-FFF2-40B4-BE49-F238E27FC236}">
                <a16:creationId xmlns:a16="http://schemas.microsoft.com/office/drawing/2014/main" id="{250C1521-6822-4A32-B68B-E957C3778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019800"/>
            <a:ext cx="541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FF0000"/>
                </a:solidFill>
              </a:rPr>
              <a:t>Ответ:</a:t>
            </a:r>
            <a:r>
              <a:rPr lang="ru-RU" altLang="ru-RU"/>
              <a:t> 378 и 78 миллионов км.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3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7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0" y="685800"/>
            <a:ext cx="90678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solidFill>
                  <a:srgbClr val="FF3300"/>
                </a:solidFill>
              </a:rPr>
              <a:t>	Г</a:t>
            </a:r>
            <a:r>
              <a:rPr lang="ru-RU" sz="2800" dirty="0">
                <a:solidFill>
                  <a:srgbClr val="FF3300"/>
                </a:solidFill>
                <a:cs typeface="Times New Roman" pitchFamily="18" charset="0"/>
              </a:rPr>
              <a:t>еометрическим местом точек </a:t>
            </a:r>
            <a:r>
              <a:rPr lang="ru-RU" sz="2800" dirty="0">
                <a:solidFill>
                  <a:srgbClr val="FF3300"/>
                </a:solidFill>
              </a:rPr>
              <a:t>(ГМТ) </a:t>
            </a:r>
            <a:r>
              <a:rPr lang="ru-RU" sz="2800" dirty="0">
                <a:cs typeface="Times New Roman" pitchFamily="18" charset="0"/>
              </a:rPr>
              <a:t>называется фигура, </a:t>
            </a:r>
            <a:r>
              <a:rPr lang="ru-RU" sz="2800" dirty="0"/>
              <a:t>состоящая из </a:t>
            </a:r>
            <a:r>
              <a:rPr lang="ru-RU" sz="2800" dirty="0">
                <a:cs typeface="Times New Roman" pitchFamily="18" charset="0"/>
              </a:rPr>
              <a:t>всех точек, </a:t>
            </a:r>
            <a:r>
              <a:rPr lang="ru-RU" sz="2800" dirty="0"/>
              <a:t>у</a:t>
            </a:r>
            <a:r>
              <a:rPr lang="ru-RU" sz="2800" dirty="0">
                <a:cs typeface="Times New Roman" pitchFamily="18" charset="0"/>
              </a:rPr>
              <a:t>довлетворяющих заданному свойству или нескольким заданным свойствам.</a:t>
            </a:r>
            <a:r>
              <a:rPr lang="ru-RU" sz="3200" dirty="0"/>
              <a:t>               </a:t>
            </a:r>
          </a:p>
        </p:txBody>
      </p:sp>
      <p:grpSp>
        <p:nvGrpSpPr>
          <p:cNvPr id="92176" name="Group 16"/>
          <p:cNvGrpSpPr>
            <a:grpSpLocks/>
          </p:cNvGrpSpPr>
          <p:nvPr/>
        </p:nvGrpSpPr>
        <p:grpSpPr bwMode="auto">
          <a:xfrm>
            <a:off x="0" y="2286000"/>
            <a:ext cx="8915400" cy="2622550"/>
            <a:chOff x="48" y="1968"/>
            <a:chExt cx="5616" cy="1652"/>
          </a:xfrm>
        </p:grpSpPr>
        <p:sp>
          <p:nvSpPr>
            <p:cNvPr id="2053" name="Text Box 11"/>
            <p:cNvSpPr txBox="1">
              <a:spLocks noChangeArrowheads="1"/>
            </p:cNvSpPr>
            <p:nvPr/>
          </p:nvSpPr>
          <p:spPr bwMode="auto">
            <a:xfrm>
              <a:off x="48" y="1968"/>
              <a:ext cx="561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sz="2800" dirty="0"/>
                <a:t>	Примерами геометрических мест точек являются:</a:t>
              </a:r>
            </a:p>
          </p:txBody>
        </p:sp>
        <p:sp>
          <p:nvSpPr>
            <p:cNvPr id="2054" name="Text Box 12"/>
            <p:cNvSpPr txBox="1">
              <a:spLocks noChangeArrowheads="1"/>
            </p:cNvSpPr>
            <p:nvPr/>
          </p:nvSpPr>
          <p:spPr bwMode="auto">
            <a:xfrm>
              <a:off x="96" y="2400"/>
              <a:ext cx="5568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sz="2800" dirty="0">
                  <a:solidFill>
                    <a:srgbClr val="FF3300"/>
                  </a:solidFill>
                </a:rPr>
                <a:t>	Окружность</a:t>
              </a:r>
              <a:r>
                <a:rPr lang="ru-RU" sz="2800" dirty="0">
                  <a:solidFill>
                    <a:schemeClr val="accent1"/>
                  </a:solidFill>
                </a:rPr>
                <a:t> </a:t>
              </a:r>
              <a:r>
                <a:rPr lang="ru-RU" sz="2800" dirty="0"/>
                <a:t>– ГМТ, удаленных от данной точки на данное расстояние;</a:t>
              </a:r>
            </a:p>
          </p:txBody>
        </p:sp>
        <p:sp>
          <p:nvSpPr>
            <p:cNvPr id="2055" name="Text Box 15"/>
            <p:cNvSpPr txBox="1">
              <a:spLocks noChangeArrowheads="1"/>
            </p:cNvSpPr>
            <p:nvPr/>
          </p:nvSpPr>
          <p:spPr bwMode="auto">
            <a:xfrm>
              <a:off x="96" y="3024"/>
              <a:ext cx="5568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sz="2800" dirty="0">
                  <a:solidFill>
                    <a:srgbClr val="FF3300"/>
                  </a:solidFill>
                </a:rPr>
                <a:t>	Круг</a:t>
              </a:r>
              <a:r>
                <a:rPr lang="ru-RU" sz="2800" dirty="0">
                  <a:solidFill>
                    <a:schemeClr val="accent1"/>
                  </a:solidFill>
                </a:rPr>
                <a:t> </a:t>
              </a:r>
              <a:r>
                <a:rPr lang="ru-RU" sz="2800" dirty="0"/>
                <a:t>– ГМТ, удаленных от данной точки на расстояние, не превосходящее данное.</a:t>
              </a:r>
            </a:p>
          </p:txBody>
        </p:sp>
      </p:grp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2286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>
                <a:solidFill>
                  <a:srgbClr val="FF3300"/>
                </a:solidFill>
              </a:rPr>
              <a:t>24. Геометрические места точек</a:t>
            </a:r>
          </a:p>
        </p:txBody>
      </p:sp>
    </p:spTree>
    <p:extLst>
      <p:ext uri="{BB962C8B-B14F-4D97-AF65-F5344CB8AC3E}">
        <p14:creationId xmlns:p14="http://schemas.microsoft.com/office/powerpoint/2010/main" val="302463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>
                <a:solidFill>
                  <a:srgbClr val="FF3300"/>
                </a:solidFill>
              </a:rPr>
              <a:t>Серединный перпендикуляр</a:t>
            </a:r>
          </a:p>
        </p:txBody>
      </p:sp>
      <p:sp>
        <p:nvSpPr>
          <p:cNvPr id="18440" name="Text Box 5"/>
          <p:cNvSpPr txBox="1">
            <a:spLocks noChangeArrowheads="1"/>
          </p:cNvSpPr>
          <p:nvPr/>
        </p:nvSpPr>
        <p:spPr bwMode="auto">
          <a:xfrm>
            <a:off x="-9525" y="604838"/>
            <a:ext cx="90678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	</a:t>
            </a:r>
            <a:r>
              <a:rPr lang="ru-RU" sz="2800" dirty="0">
                <a:solidFill>
                  <a:srgbClr val="FF3300"/>
                </a:solidFill>
              </a:rPr>
              <a:t>Серединным перпендикуляром </a:t>
            </a:r>
            <a:r>
              <a:rPr lang="ru-RU" sz="2800" dirty="0"/>
              <a:t>к отрезку называется</a:t>
            </a:r>
            <a:r>
              <a:rPr lang="en-US" sz="2800" dirty="0"/>
              <a:t> </a:t>
            </a:r>
            <a:r>
              <a:rPr lang="ru-RU" sz="2800" dirty="0"/>
              <a:t>прямая, перпендикулярная этому отрезку и проходящая через его середину.</a:t>
            </a:r>
          </a:p>
        </p:txBody>
      </p:sp>
      <p:pic>
        <p:nvPicPr>
          <p:cNvPr id="1844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186" y="2175455"/>
            <a:ext cx="2969627" cy="330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2678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053" y="224516"/>
            <a:ext cx="4239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Наш учебник геометрии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31C0151-C55F-B20A-4DF6-AB1882565C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9" y="906832"/>
            <a:ext cx="4585313" cy="583264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F97770-A0DF-4CDB-79AD-712432D63B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2532" y="116633"/>
            <a:ext cx="4239948" cy="400486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FBBBD3-2BE8-80D8-5C16-E83ED2601F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6293" y="4164306"/>
            <a:ext cx="4276187" cy="258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253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2160240" cy="240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AB142EAE-56FB-7A54-97DD-C838965D3213}"/>
              </a:ext>
            </a:extLst>
          </p:cNvPr>
          <p:cNvGrpSpPr/>
          <p:nvPr/>
        </p:nvGrpSpPr>
        <p:grpSpPr>
          <a:xfrm>
            <a:off x="0" y="1529675"/>
            <a:ext cx="9158286" cy="4822257"/>
            <a:chOff x="0" y="1529675"/>
            <a:chExt cx="9158286" cy="4822257"/>
          </a:xfrm>
        </p:grpSpPr>
        <p:sp>
          <p:nvSpPr>
            <p:cNvPr id="243719" name="Text Box 7"/>
            <p:cNvSpPr txBox="1">
              <a:spLocks noChangeArrowheads="1"/>
            </p:cNvSpPr>
            <p:nvPr/>
          </p:nvSpPr>
          <p:spPr bwMode="auto">
            <a:xfrm>
              <a:off x="4067943" y="1529675"/>
              <a:ext cx="5090343" cy="1785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sz="2200" dirty="0">
                  <a:solidFill>
                    <a:srgbClr val="FF3300"/>
                  </a:solidFill>
                  <a:cs typeface="Times New Roman" pitchFamily="18" charset="0"/>
                </a:rPr>
                <a:t>	Доказательство.</a:t>
              </a:r>
              <a:r>
                <a:rPr lang="ru-RU" sz="2200" dirty="0">
                  <a:cs typeface="Times New Roman" pitchFamily="18" charset="0"/>
                </a:rPr>
                <a:t> Пусть дан отрезок </a:t>
              </a:r>
              <a:r>
                <a:rPr lang="ru-RU" sz="2200" i="1" dirty="0">
                  <a:cs typeface="Times New Roman" pitchFamily="18" charset="0"/>
                </a:rPr>
                <a:t>АВ</a:t>
              </a:r>
              <a:r>
                <a:rPr lang="ru-RU" sz="2200" dirty="0">
                  <a:cs typeface="Times New Roman" pitchFamily="18" charset="0"/>
                </a:rPr>
                <a:t> и точка </a:t>
              </a:r>
              <a:r>
                <a:rPr lang="ru-RU" sz="2200" i="1" dirty="0">
                  <a:cs typeface="Times New Roman" pitchFamily="18" charset="0"/>
                </a:rPr>
                <a:t>О</a:t>
              </a:r>
              <a:r>
                <a:rPr lang="ru-RU" sz="2200" dirty="0">
                  <a:cs typeface="Times New Roman" pitchFamily="18" charset="0"/>
                </a:rPr>
                <a:t> – его середина. </a:t>
              </a:r>
              <a:r>
                <a:rPr lang="ru-RU" sz="2200" dirty="0"/>
                <a:t>О</a:t>
              </a:r>
              <a:r>
                <a:rPr lang="ru-RU" sz="2200" dirty="0">
                  <a:cs typeface="Times New Roman" pitchFamily="18" charset="0"/>
                </a:rPr>
                <a:t>чевидно, точка </a:t>
              </a:r>
              <a:r>
                <a:rPr lang="ru-RU" sz="2200" i="1" dirty="0">
                  <a:cs typeface="Times New Roman" pitchFamily="18" charset="0"/>
                </a:rPr>
                <a:t>О</a:t>
              </a:r>
              <a:r>
                <a:rPr lang="ru-RU" sz="2200" dirty="0">
                  <a:cs typeface="Times New Roman" pitchFamily="18" charset="0"/>
                </a:rPr>
                <a:t> одинаково удалена от точек </a:t>
              </a:r>
              <a:r>
                <a:rPr lang="ru-RU" sz="2200" i="1" dirty="0">
                  <a:cs typeface="Times New Roman" pitchFamily="18" charset="0"/>
                </a:rPr>
                <a:t>А</a:t>
              </a:r>
              <a:r>
                <a:rPr lang="ru-RU" sz="2200" dirty="0">
                  <a:cs typeface="Times New Roman" pitchFamily="18" charset="0"/>
                </a:rPr>
                <a:t>, </a:t>
              </a:r>
              <a:r>
                <a:rPr lang="ru-RU" sz="2200" i="1" dirty="0">
                  <a:cs typeface="Times New Roman" pitchFamily="18" charset="0"/>
                </a:rPr>
                <a:t>В</a:t>
              </a:r>
              <a:r>
                <a:rPr lang="ru-RU" sz="2200" dirty="0">
                  <a:cs typeface="Times New Roman" pitchFamily="18" charset="0"/>
                </a:rPr>
                <a:t> и принадлежит серединному перпендикуляру. </a:t>
              </a:r>
            </a:p>
          </p:txBody>
        </p:sp>
        <p:sp>
          <p:nvSpPr>
            <p:cNvPr id="243721" name="Text Box 9"/>
            <p:cNvSpPr txBox="1">
              <a:spLocks noChangeArrowheads="1"/>
            </p:cNvSpPr>
            <p:nvPr/>
          </p:nvSpPr>
          <p:spPr bwMode="auto">
            <a:xfrm>
              <a:off x="0" y="3689665"/>
              <a:ext cx="9144000" cy="2662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dirty="0"/>
                <a:t>	</a:t>
              </a:r>
              <a:r>
                <a:rPr lang="ru-RU" sz="2200" dirty="0"/>
                <a:t>Пусть</a:t>
              </a:r>
              <a:r>
                <a:rPr lang="ru-RU" sz="2200" dirty="0">
                  <a:cs typeface="Times New Roman" pitchFamily="18" charset="0"/>
                </a:rPr>
                <a:t> точка </a:t>
              </a:r>
              <a:r>
                <a:rPr lang="ru-RU" sz="2200" i="1" dirty="0">
                  <a:cs typeface="Times New Roman" pitchFamily="18" charset="0"/>
                </a:rPr>
                <a:t>С</a:t>
              </a:r>
              <a:r>
                <a:rPr lang="ru-RU" sz="2200" dirty="0">
                  <a:cs typeface="Times New Roman" pitchFamily="18" charset="0"/>
                </a:rPr>
                <a:t> одинаково удалена от точек </a:t>
              </a:r>
              <a:r>
                <a:rPr lang="ru-RU" sz="2200" i="1" dirty="0">
                  <a:cs typeface="Times New Roman" pitchFamily="18" charset="0"/>
                </a:rPr>
                <a:t>А</a:t>
              </a:r>
              <a:r>
                <a:rPr lang="ru-RU" sz="2200" dirty="0">
                  <a:cs typeface="Times New Roman" pitchFamily="18" charset="0"/>
                </a:rPr>
                <a:t> и </a:t>
              </a:r>
              <a:r>
                <a:rPr lang="ru-RU" sz="2200" i="1" dirty="0">
                  <a:cs typeface="Times New Roman" pitchFamily="18" charset="0"/>
                </a:rPr>
                <a:t>В</a:t>
              </a:r>
              <a:r>
                <a:rPr lang="ru-RU" sz="2200" dirty="0">
                  <a:cs typeface="Times New Roman" pitchFamily="18" charset="0"/>
                </a:rPr>
                <a:t> и не совпадает с точкой </a:t>
              </a:r>
              <a:r>
                <a:rPr lang="ru-RU" sz="2200" i="1" dirty="0">
                  <a:cs typeface="Times New Roman" pitchFamily="18" charset="0"/>
                </a:rPr>
                <a:t>О</a:t>
              </a:r>
              <a:r>
                <a:rPr lang="ru-RU" sz="2200" dirty="0"/>
                <a:t>.</a:t>
              </a:r>
              <a:r>
                <a:rPr lang="ru-RU" sz="2200" dirty="0">
                  <a:cs typeface="Times New Roman" pitchFamily="18" charset="0"/>
                </a:rPr>
                <a:t> </a:t>
              </a:r>
              <a:r>
                <a:rPr lang="ru-RU" sz="2200" dirty="0"/>
                <a:t>Тогда треугольник </a:t>
              </a:r>
              <a:r>
                <a:rPr lang="ru-RU" sz="2200" i="1" dirty="0"/>
                <a:t>АВС</a:t>
              </a:r>
              <a:r>
                <a:rPr lang="ru-RU" sz="2200" dirty="0"/>
                <a:t> равнобедренный и </a:t>
              </a:r>
              <a:r>
                <a:rPr lang="ru-RU" sz="2200" i="1" dirty="0"/>
                <a:t>СО</a:t>
              </a:r>
              <a:r>
                <a:rPr lang="ru-RU" sz="2200" dirty="0"/>
                <a:t> – медиана. По свойству равнобедренного треугольника медиана является и высотой. Значит, точка </a:t>
              </a:r>
              <a:r>
                <a:rPr lang="ru-RU" sz="2200" i="1" dirty="0"/>
                <a:t>С</a:t>
              </a:r>
              <a:r>
                <a:rPr lang="ru-RU" sz="2200" dirty="0"/>
                <a:t> принадлежит серединному перпендикуляру. </a:t>
              </a:r>
              <a:endParaRPr lang="en-US" sz="2200" dirty="0"/>
            </a:p>
            <a:p>
              <a:pPr algn="just" eaLnBrk="1" hangingPunct="1">
                <a:spcBef>
                  <a:spcPct val="50000"/>
                </a:spcBef>
              </a:pPr>
              <a:r>
                <a:rPr lang="en-US" sz="2200" dirty="0"/>
                <a:t>	</a:t>
              </a:r>
              <a:r>
                <a:rPr lang="ru-RU" sz="2200" dirty="0"/>
                <a:t>Обратно, пусть точка </a:t>
              </a:r>
              <a:r>
                <a:rPr lang="ru-RU" sz="2200" i="1" dirty="0"/>
                <a:t>С</a:t>
              </a:r>
              <a:r>
                <a:rPr lang="ru-RU" sz="2200" dirty="0"/>
                <a:t> принадлежит серединному перпендикуляру и не совпадает с </a:t>
              </a:r>
              <a:r>
                <a:rPr lang="ru-RU" sz="2200" i="1" dirty="0"/>
                <a:t>О</a:t>
              </a:r>
              <a:r>
                <a:rPr lang="ru-RU" sz="2200" dirty="0"/>
                <a:t>, тогда прямоугольные треугольники </a:t>
              </a:r>
              <a:r>
                <a:rPr lang="ru-RU" sz="2200" i="1" dirty="0"/>
                <a:t>АОС</a:t>
              </a:r>
              <a:r>
                <a:rPr lang="ru-RU" sz="2200" dirty="0"/>
                <a:t> и </a:t>
              </a:r>
              <a:r>
                <a:rPr lang="ru-RU" sz="2200" i="1" dirty="0"/>
                <a:t>ВОС</a:t>
              </a:r>
              <a:r>
                <a:rPr lang="ru-RU" sz="2200" dirty="0"/>
                <a:t> равны (по катетам). Следовательно, </a:t>
              </a:r>
              <a:r>
                <a:rPr lang="ru-RU" sz="2200" i="1" dirty="0"/>
                <a:t>АС=ВС</a:t>
              </a:r>
              <a:r>
                <a:rPr lang="ru-RU" sz="2200" dirty="0"/>
                <a:t>.</a:t>
              </a:r>
            </a:p>
          </p:txBody>
        </p:sp>
      </p:grpSp>
      <p:sp>
        <p:nvSpPr>
          <p:cNvPr id="2" name="Text Box 3">
            <a:extLst>
              <a:ext uri="{FF2B5EF4-FFF2-40B4-BE49-F238E27FC236}">
                <a16:creationId xmlns:a16="http://schemas.microsoft.com/office/drawing/2014/main" id="{FB5CA6D5-F3C2-7710-8CAE-3EE282462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57975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200" dirty="0">
                <a:solidFill>
                  <a:srgbClr val="FF3300"/>
                </a:solidFill>
              </a:rPr>
              <a:t>	</a:t>
            </a:r>
            <a:r>
              <a:rPr lang="ru-RU" sz="2800" dirty="0">
                <a:solidFill>
                  <a:srgbClr val="FF3300"/>
                </a:solidFill>
              </a:rPr>
              <a:t>Теорема. </a:t>
            </a:r>
            <a:r>
              <a:rPr lang="ru-RU" sz="2800" dirty="0"/>
              <a:t>Серединный перпендикуляр к отрезку является ГМТ, одинаково удаленных от концов этого отрезка. </a:t>
            </a:r>
          </a:p>
        </p:txBody>
      </p:sp>
    </p:spTree>
    <p:extLst>
      <p:ext uri="{BB962C8B-B14F-4D97-AF65-F5344CB8AC3E}">
        <p14:creationId xmlns:p14="http://schemas.microsoft.com/office/powerpoint/2010/main" val="415436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7"/>
          <p:cNvSpPr txBox="1">
            <a:spLocks noChangeArrowheads="1"/>
          </p:cNvSpPr>
          <p:nvPr/>
        </p:nvSpPr>
        <p:spPr bwMode="auto">
          <a:xfrm>
            <a:off x="107504" y="1124744"/>
            <a:ext cx="87137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Изобразите ГМТ,  равноудаленных от точек </a:t>
            </a:r>
            <a:r>
              <a:rPr lang="en-US" sz="2800" i="1" dirty="0">
                <a:cs typeface="Times New Roman" pitchFamily="18" charset="0"/>
              </a:rPr>
              <a:t>A </a:t>
            </a:r>
            <a:r>
              <a:rPr lang="ru-RU" sz="2800" dirty="0">
                <a:cs typeface="Times New Roman" pitchFamily="18" charset="0"/>
              </a:rPr>
              <a:t>и </a:t>
            </a:r>
            <a:r>
              <a:rPr lang="en-US" sz="2800" i="1" dirty="0">
                <a:cs typeface="Times New Roman" pitchFamily="18" charset="0"/>
              </a:rPr>
              <a:t>B</a:t>
            </a:r>
            <a:r>
              <a:rPr lang="ru-RU" sz="2800" dirty="0">
                <a:cs typeface="Times New Roman" pitchFamily="18" charset="0"/>
              </a:rPr>
              <a:t>.</a:t>
            </a:r>
            <a:r>
              <a:rPr lang="ru-RU" sz="2800" dirty="0"/>
              <a:t> </a:t>
            </a:r>
          </a:p>
        </p:txBody>
      </p:sp>
      <p:pic>
        <p:nvPicPr>
          <p:cNvPr id="5" name="Picture 10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59" y="2121760"/>
            <a:ext cx="2282415" cy="225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0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463" y="2134182"/>
            <a:ext cx="2290630" cy="2261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0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9" y="2126554"/>
            <a:ext cx="2305885" cy="2276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B4F880F8-4C6F-21D5-7106-0419E91159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2578" y="168866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</a:p>
        </p:txBody>
      </p:sp>
    </p:spTree>
    <p:extLst>
      <p:ext uri="{BB962C8B-B14F-4D97-AF65-F5344CB8AC3E}">
        <p14:creationId xmlns:p14="http://schemas.microsoft.com/office/powerpoint/2010/main" val="2621856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80999" y="620688"/>
            <a:ext cx="13573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dirty="0">
                <a:solidFill>
                  <a:srgbClr val="FF3300"/>
                </a:solidFill>
              </a:rPr>
              <a:t>Ответ:</a:t>
            </a:r>
            <a:endParaRPr lang="ru-RU" sz="3200" dirty="0">
              <a:cs typeface="Times New Roman" pitchFamily="18" charset="0"/>
            </a:endParaRPr>
          </a:p>
        </p:txBody>
      </p:sp>
      <p:pic>
        <p:nvPicPr>
          <p:cNvPr id="10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44896"/>
            <a:ext cx="2174875" cy="2146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44896"/>
            <a:ext cx="2232248" cy="2196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56792"/>
            <a:ext cx="2218420" cy="2196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5884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-8696" y="1479228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dirty="0">
                <a:cs typeface="Times New Roman" pitchFamily="18" charset="0"/>
              </a:rPr>
              <a:t>	</a:t>
            </a:r>
            <a:r>
              <a:rPr lang="ru-RU" sz="2800" dirty="0">
                <a:cs typeface="Times New Roman" pitchFamily="18" charset="0"/>
              </a:rPr>
              <a:t>На прямой </a:t>
            </a:r>
            <a:r>
              <a:rPr lang="en-US" sz="2800" i="1" dirty="0">
                <a:cs typeface="Times New Roman" pitchFamily="18" charset="0"/>
              </a:rPr>
              <a:t>c </a:t>
            </a:r>
            <a:r>
              <a:rPr lang="ru-RU" sz="2800" dirty="0">
                <a:cs typeface="Times New Roman" pitchFamily="18" charset="0"/>
              </a:rPr>
              <a:t>отметьте точку, равноудаленную от точек </a:t>
            </a:r>
            <a:r>
              <a:rPr lang="en-US" sz="2800" i="1" dirty="0">
                <a:cs typeface="Times New Roman" pitchFamily="18" charset="0"/>
              </a:rPr>
              <a:t>A</a:t>
            </a:r>
            <a:r>
              <a:rPr lang="ru-RU" sz="2800" dirty="0">
                <a:cs typeface="Times New Roman" pitchFamily="18" charset="0"/>
              </a:rPr>
              <a:t>, </a:t>
            </a:r>
            <a:r>
              <a:rPr lang="en-US" sz="2800" i="1" dirty="0">
                <a:cs typeface="Times New Roman" pitchFamily="18" charset="0"/>
              </a:rPr>
              <a:t>B</a:t>
            </a:r>
            <a:r>
              <a:rPr lang="ru-RU" sz="2800" dirty="0">
                <a:cs typeface="Times New Roman" pitchFamily="18" charset="0"/>
              </a:rPr>
              <a:t>. </a:t>
            </a:r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6" y="2706068"/>
            <a:ext cx="2441234" cy="241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128" y="2720759"/>
            <a:ext cx="2432511" cy="2401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456" y="2708920"/>
            <a:ext cx="2457434" cy="2425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23DD3136-C41D-3B1E-AEF4-CA88A23098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2578" y="168866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</a:t>
            </a:r>
          </a:p>
        </p:txBody>
      </p:sp>
    </p:spTree>
    <p:extLst>
      <p:ext uri="{BB962C8B-B14F-4D97-AF65-F5344CB8AC3E}">
        <p14:creationId xmlns:p14="http://schemas.microsoft.com/office/powerpoint/2010/main" val="38413641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80999" y="116632"/>
            <a:ext cx="13573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dirty="0">
                <a:solidFill>
                  <a:srgbClr val="FF3300"/>
                </a:solidFill>
              </a:rPr>
              <a:t>Ответ:</a:t>
            </a:r>
            <a:endParaRPr lang="ru-RU" sz="3200" dirty="0"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836064"/>
            <a:ext cx="2448272" cy="2412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836065"/>
            <a:ext cx="2455902" cy="24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445" y="836064"/>
            <a:ext cx="2448272" cy="2426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38319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0160" y="1547189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>
                <a:cs typeface="Times New Roman" pitchFamily="18" charset="0"/>
              </a:rPr>
              <a:t>	</a:t>
            </a:r>
            <a:r>
              <a:rPr lang="ru-RU" sz="2800" dirty="0">
                <a:cs typeface="Times New Roman" pitchFamily="18" charset="0"/>
              </a:rPr>
              <a:t>Отметьте точку, равноудаленную от точек </a:t>
            </a:r>
            <a:r>
              <a:rPr lang="en-US" sz="2800" i="1" dirty="0">
                <a:cs typeface="Times New Roman" pitchFamily="18" charset="0"/>
              </a:rPr>
              <a:t>A</a:t>
            </a:r>
            <a:r>
              <a:rPr lang="ru-RU" sz="2800" dirty="0">
                <a:cs typeface="Times New Roman" pitchFamily="18" charset="0"/>
              </a:rPr>
              <a:t>, </a:t>
            </a:r>
            <a:r>
              <a:rPr lang="en-US" sz="2800" i="1" dirty="0">
                <a:cs typeface="Times New Roman" pitchFamily="18" charset="0"/>
              </a:rPr>
              <a:t>B</a:t>
            </a:r>
            <a:r>
              <a:rPr lang="ru-RU" sz="2800" dirty="0">
                <a:cs typeface="Times New Roman" pitchFamily="18" charset="0"/>
              </a:rPr>
              <a:t> и 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ru-RU" sz="2800" dirty="0">
                <a:cs typeface="Times New Roman" pitchFamily="18" charset="0"/>
              </a:rPr>
              <a:t>.</a:t>
            </a:r>
            <a:r>
              <a:rPr lang="ru-RU" sz="2800" dirty="0"/>
              <a:t> </a:t>
            </a: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2319516" cy="228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241" y="2187921"/>
            <a:ext cx="2319517" cy="228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187921"/>
            <a:ext cx="2319517" cy="228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3B7443F1-5CCC-91F2-5663-4AB3B7992D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2578" y="168866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3</a:t>
            </a:r>
          </a:p>
        </p:txBody>
      </p:sp>
    </p:spTree>
    <p:extLst>
      <p:ext uri="{BB962C8B-B14F-4D97-AF65-F5344CB8AC3E}">
        <p14:creationId xmlns:p14="http://schemas.microsoft.com/office/powerpoint/2010/main" val="16492269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80999" y="1340768"/>
            <a:ext cx="13573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dirty="0">
                <a:solidFill>
                  <a:srgbClr val="FF3300"/>
                </a:solidFill>
              </a:rPr>
              <a:t>Ответ:</a:t>
            </a:r>
            <a:endParaRPr lang="ru-RU" sz="3200" dirty="0"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920206"/>
            <a:ext cx="2318793" cy="2272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20206"/>
            <a:ext cx="2376264" cy="231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20207"/>
            <a:ext cx="2295531" cy="2272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89647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7824" y="2636912"/>
            <a:ext cx="2088232" cy="2088232"/>
          </a:xfrm>
          <a:noFill/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-3552" y="1082725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Найдите </a:t>
            </a:r>
            <a:r>
              <a:rPr lang="ru-RU" sz="2800" dirty="0">
                <a:cs typeface="Times New Roman" pitchFamily="18" charset="0"/>
              </a:rPr>
              <a:t>геометрическое место центров окружностей, проходящих через две данные точки.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447F39B-3D4E-AF37-507A-75C90E5F32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2578" y="168866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4</a:t>
            </a:r>
          </a:p>
        </p:txBody>
      </p:sp>
    </p:spTree>
    <p:extLst>
      <p:ext uri="{BB962C8B-B14F-4D97-AF65-F5344CB8AC3E}">
        <p14:creationId xmlns:p14="http://schemas.microsoft.com/office/powerpoint/2010/main" val="37258896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9208" y="548680"/>
            <a:ext cx="913479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>
                <a:solidFill>
                  <a:srgbClr val="FF3300"/>
                </a:solidFill>
              </a:rPr>
              <a:t>	</a:t>
            </a:r>
            <a:r>
              <a:rPr lang="ru-RU" sz="2800" dirty="0">
                <a:solidFill>
                  <a:srgbClr val="FF3300"/>
                </a:solidFill>
              </a:rPr>
              <a:t>Ответ: </a:t>
            </a:r>
            <a:r>
              <a:rPr lang="ru-RU" sz="2800" dirty="0">
                <a:cs typeface="Times New Roman" pitchFamily="18" charset="0"/>
              </a:rPr>
              <a:t>Серединный перпендикуляр к отрезку, соединяющему две данные точки. 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237200"/>
            <a:ext cx="1872208" cy="270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33861" y="2725763"/>
            <a:ext cx="2424684" cy="2131144"/>
          </a:xfrm>
          <a:noFill/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1340768"/>
            <a:ext cx="909240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Найдите </a:t>
            </a:r>
            <a:r>
              <a:rPr lang="ru-RU" sz="2800" dirty="0">
                <a:cs typeface="Times New Roman" pitchFamily="18" charset="0"/>
              </a:rPr>
              <a:t>геометрическое место вершин </a:t>
            </a:r>
            <a:r>
              <a:rPr lang="ru-RU" sz="2800" i="1" dirty="0">
                <a:cs typeface="Times New Roman" pitchFamily="18" charset="0"/>
              </a:rPr>
              <a:t>С </a:t>
            </a:r>
            <a:r>
              <a:rPr lang="ru-RU" sz="2800" dirty="0">
                <a:cs typeface="Times New Roman" pitchFamily="18" charset="0"/>
              </a:rPr>
              <a:t>равнобедренных треугольников с заданным основанием </a:t>
            </a:r>
            <a:r>
              <a:rPr lang="en-US" sz="2800" i="1" dirty="0">
                <a:cs typeface="Times New Roman" pitchFamily="18" charset="0"/>
              </a:rPr>
              <a:t>AB</a:t>
            </a:r>
            <a:r>
              <a:rPr lang="ru-RU" sz="2800" dirty="0">
                <a:cs typeface="Times New Roman" pitchFamily="18" charset="0"/>
              </a:rPr>
              <a:t>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CDC50EE-8361-B7C9-F5D8-033D7D727C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2578" y="168866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5</a:t>
            </a:r>
          </a:p>
        </p:txBody>
      </p:sp>
    </p:spTree>
    <p:extLst>
      <p:ext uri="{BB962C8B-B14F-4D97-AF65-F5344CB8AC3E}">
        <p14:creationId xmlns:p14="http://schemas.microsoft.com/office/powerpoint/2010/main" val="2440845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0" y="548680"/>
            <a:ext cx="9067800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solidFill>
                  <a:srgbClr val="FF3300"/>
                </a:solidFill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Фигура, состоящая из всех точек плоскости, удалённых от данной точки на данное расстояние называется </a:t>
            </a:r>
            <a: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окружностью.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Данная точка назы­вается </a:t>
            </a:r>
            <a: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центром окружности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а данное расстояние – </a:t>
            </a:r>
            <a: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радиусом окружности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Радиусом называется также любой отрезок, соединяющий её центр с точкой, принадлежащей окружности.</a:t>
            </a:r>
            <a:endParaRPr lang="ru-RU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195496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>
                <a:solidFill>
                  <a:srgbClr val="FF3300"/>
                </a:solidFill>
              </a:rPr>
              <a:t>21. Окружность и круг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BB887A28-9460-84DF-AE6A-AAAF73D22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18258"/>
            <a:ext cx="90678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solidFill>
                  <a:srgbClr val="FF3300"/>
                </a:solidFill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Фигура, состоящая из всех точек плоскости, удалённых от данной точки на расстояние, не превосходящее данное, называется </a:t>
            </a:r>
            <a: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кругом.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Данная точка называется </a:t>
            </a:r>
            <a: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центром круга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а данное расстояние –  </a:t>
            </a:r>
            <a: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радиусом круга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5" name="Picture 34">
            <a:extLst>
              <a:ext uri="{FF2B5EF4-FFF2-40B4-BE49-F238E27FC236}">
                <a16:creationId xmlns:a16="http://schemas.microsoft.com/office/drawing/2014/main" id="{01BCFBBC-054F-62E6-6295-36EC3F10E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142" y="2825082"/>
            <a:ext cx="2144861" cy="211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A97D4B48-F1AA-F981-9042-3BFD43C2E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852395"/>
            <a:ext cx="2144861" cy="211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69521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1272" y="13176"/>
            <a:ext cx="912272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>
                <a:solidFill>
                  <a:srgbClr val="FF3300"/>
                </a:solidFill>
              </a:rPr>
              <a:t>	</a:t>
            </a:r>
            <a:r>
              <a:rPr lang="ru-RU" sz="2800" dirty="0">
                <a:solidFill>
                  <a:srgbClr val="FF3300"/>
                </a:solidFill>
              </a:rPr>
              <a:t>Ответ: </a:t>
            </a:r>
            <a:r>
              <a:rPr lang="ru-RU" sz="2800" dirty="0">
                <a:cs typeface="Times New Roman" pitchFamily="18" charset="0"/>
              </a:rPr>
              <a:t>Серединный перпендикуляр к отрезку </a:t>
            </a:r>
            <a:r>
              <a:rPr lang="en-US" sz="2800" i="1" dirty="0">
                <a:cs typeface="Times New Roman" pitchFamily="18" charset="0"/>
              </a:rPr>
              <a:t>AB</a:t>
            </a:r>
            <a:r>
              <a:rPr lang="ru-RU" sz="2800" dirty="0">
                <a:cs typeface="Times New Roman" pitchFamily="18" charset="0"/>
              </a:rPr>
              <a:t> без середины этого отрезка. 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84784"/>
            <a:ext cx="2358168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96386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	</a:t>
            </a:r>
            <a:r>
              <a:rPr lang="ru-RU" sz="2800" dirty="0"/>
              <a:t>Для данных точек </a:t>
            </a:r>
            <a:r>
              <a:rPr lang="en-US" sz="2800" i="1" dirty="0"/>
              <a:t>A </a:t>
            </a:r>
            <a:r>
              <a:rPr lang="ru-RU" sz="2800" dirty="0"/>
              <a:t>и </a:t>
            </a:r>
            <a:r>
              <a:rPr lang="en-US" sz="2800" i="1" dirty="0"/>
              <a:t>B </a:t>
            </a:r>
            <a:r>
              <a:rPr lang="ru-RU" sz="2800" dirty="0"/>
              <a:t>найдите ГМТ точек, </a:t>
            </a:r>
            <a:r>
              <a:rPr lang="en-US" sz="2800" i="1" dirty="0"/>
              <a:t>D </a:t>
            </a:r>
            <a:r>
              <a:rPr lang="ru-RU" sz="2800" dirty="0"/>
              <a:t>расстояние от которых до точки </a:t>
            </a:r>
            <a:r>
              <a:rPr lang="en-US" sz="2800" i="1" dirty="0"/>
              <a:t>A </a:t>
            </a:r>
            <a:r>
              <a:rPr lang="ru-RU" sz="2800" dirty="0"/>
              <a:t>меньше чем расстояние до точки </a:t>
            </a:r>
            <a:r>
              <a:rPr lang="en-US" sz="2800" i="1" dirty="0"/>
              <a:t>B</a:t>
            </a:r>
            <a:r>
              <a:rPr lang="en-US" sz="2800" dirty="0"/>
              <a:t>.</a:t>
            </a:r>
            <a:endParaRPr lang="ru-RU" sz="2800" dirty="0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387" y="3717032"/>
            <a:ext cx="3067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2474B4F-336A-BE7C-3566-030C16018A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2578" y="168866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6</a:t>
            </a:r>
          </a:p>
        </p:txBody>
      </p:sp>
    </p:spTree>
    <p:extLst>
      <p:ext uri="{BB962C8B-B14F-4D97-AF65-F5344CB8AC3E}">
        <p14:creationId xmlns:p14="http://schemas.microsoft.com/office/powerpoint/2010/main" val="16294246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	</a:t>
            </a:r>
            <a:r>
              <a:rPr lang="ru-RU" sz="2800" dirty="0">
                <a:solidFill>
                  <a:srgbClr val="FF3300"/>
                </a:solidFill>
              </a:rPr>
              <a:t>Решение. </a:t>
            </a:r>
            <a:r>
              <a:rPr lang="ru-RU" dirty="0"/>
              <a:t>Докажем, что искомым ГМТ является полуплоскость, ограниченная серединным перпендикуляром к отрезку </a:t>
            </a:r>
            <a:r>
              <a:rPr lang="en-US" i="1" dirty="0"/>
              <a:t>AB</a:t>
            </a:r>
            <a:r>
              <a:rPr lang="ru-RU" dirty="0"/>
              <a:t>, содержащая точку </a:t>
            </a:r>
            <a:r>
              <a:rPr lang="en-US" i="1" dirty="0"/>
              <a:t>A</a:t>
            </a:r>
            <a:r>
              <a:rPr lang="ru-RU" dirty="0"/>
              <a:t>, без этого серединного перпендикуляра.</a:t>
            </a:r>
          </a:p>
          <a:p>
            <a:pPr algn="just"/>
            <a:r>
              <a:rPr lang="ru-RU" dirty="0"/>
              <a:t>	Пусть </a:t>
            </a:r>
            <a:r>
              <a:rPr lang="en-US" i="1" dirty="0"/>
              <a:t>D – </a:t>
            </a:r>
            <a:r>
              <a:rPr lang="ru-RU" dirty="0"/>
              <a:t>внутренняя точка этой полуплоскости. Проведём отрезок </a:t>
            </a:r>
            <a:r>
              <a:rPr lang="en-US" i="1" dirty="0"/>
              <a:t>AB</a:t>
            </a:r>
            <a:r>
              <a:rPr lang="ru-RU" dirty="0"/>
              <a:t>. Обозначим </a:t>
            </a:r>
            <a:r>
              <a:rPr lang="en-US" i="1" dirty="0"/>
              <a:t>C </a:t>
            </a:r>
            <a:r>
              <a:rPr lang="ru-RU" dirty="0"/>
              <a:t>точку его пересечения с серединным перпендикуляром </a:t>
            </a:r>
            <a:r>
              <a:rPr lang="en-US" i="1" dirty="0"/>
              <a:t>c</a:t>
            </a:r>
            <a:r>
              <a:rPr lang="ru-RU" dirty="0"/>
              <a:t>. Воспользуемся неравенством треугольника, применённому к треугольнику </a:t>
            </a:r>
            <a:r>
              <a:rPr lang="en-US" i="1" dirty="0"/>
              <a:t>ACD</a:t>
            </a:r>
            <a:r>
              <a:rPr lang="ru-RU" dirty="0"/>
              <a:t>. Имеем </a:t>
            </a:r>
            <a:r>
              <a:rPr lang="en-US" i="1" dirty="0"/>
              <a:t>AD &lt; AC + CD = BC + CD = BD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0" y="3078311"/>
            <a:ext cx="306705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15816" y="2996952"/>
            <a:ext cx="62281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	</a:t>
            </a:r>
            <a:r>
              <a:rPr lang="ru-RU" dirty="0"/>
              <a:t>Аналогичным образом доказывается, что для внутренних точек </a:t>
            </a:r>
            <a:r>
              <a:rPr lang="en-US" i="1" dirty="0"/>
              <a:t>E</a:t>
            </a:r>
            <a:r>
              <a:rPr lang="ru-RU" dirty="0"/>
              <a:t> полуплоскости, ограниченной серединным перпендикуляром и содержащей точку </a:t>
            </a:r>
            <a:r>
              <a:rPr lang="en-US" i="1" dirty="0"/>
              <a:t>B</a:t>
            </a:r>
            <a:r>
              <a:rPr lang="ru-RU" dirty="0"/>
              <a:t>, выполняется неравенство </a:t>
            </a:r>
            <a:r>
              <a:rPr lang="en-US" i="1" dirty="0"/>
              <a:t>AE &gt; BE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4790" y="52292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	Следовательно, искомым ГМТ является полуплоскость, ограниченная серединным перпендикуляром к отрезку </a:t>
            </a:r>
            <a:r>
              <a:rPr lang="en-US" i="1" dirty="0"/>
              <a:t>AB</a:t>
            </a:r>
            <a:r>
              <a:rPr lang="ru-RU" dirty="0"/>
              <a:t>, содержащая точку </a:t>
            </a:r>
            <a:r>
              <a:rPr lang="en-US" i="1" dirty="0"/>
              <a:t>A</a:t>
            </a:r>
            <a:r>
              <a:rPr lang="ru-RU" dirty="0"/>
              <a:t>, без этого серединного перпендикуляра.</a:t>
            </a:r>
          </a:p>
        </p:txBody>
      </p:sp>
    </p:spTree>
    <p:extLst>
      <p:ext uri="{BB962C8B-B14F-4D97-AF65-F5344CB8AC3E}">
        <p14:creationId xmlns:p14="http://schemas.microsoft.com/office/powerpoint/2010/main" val="5382569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0" y="1227728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Пусть </a:t>
            </a:r>
            <a:r>
              <a:rPr lang="ru-RU" sz="2800" i="1" dirty="0">
                <a:cs typeface="Times New Roman" pitchFamily="18" charset="0"/>
              </a:rPr>
              <a:t>А</a:t>
            </a:r>
            <a:r>
              <a:rPr lang="ru-RU" sz="2800" dirty="0">
                <a:cs typeface="Times New Roman" pitchFamily="18" charset="0"/>
              </a:rPr>
              <a:t> и </a:t>
            </a:r>
            <a:r>
              <a:rPr lang="ru-RU" sz="2800" i="1" dirty="0">
                <a:cs typeface="Times New Roman" pitchFamily="18" charset="0"/>
              </a:rPr>
              <a:t>В</a:t>
            </a:r>
            <a:r>
              <a:rPr lang="ru-RU" sz="2800" dirty="0">
                <a:cs typeface="Times New Roman" pitchFamily="18" charset="0"/>
              </a:rPr>
              <a:t> точки плоскости, 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ru-RU" sz="2800" dirty="0">
                <a:cs typeface="Times New Roman" pitchFamily="18" charset="0"/>
              </a:rPr>
              <a:t> - прямая. </a:t>
            </a:r>
            <a:r>
              <a:rPr lang="ru-RU" sz="2800" dirty="0"/>
              <a:t>Укажите</a:t>
            </a:r>
            <a:r>
              <a:rPr lang="ru-RU" sz="2800" dirty="0">
                <a:cs typeface="Times New Roman" pitchFamily="18" charset="0"/>
              </a:rPr>
              <a:t> геометрическое место точек прямой 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ru-RU" sz="2800" dirty="0">
                <a:cs typeface="Times New Roman" pitchFamily="18" charset="0"/>
              </a:rPr>
              <a:t>, расположенных ближе к </a:t>
            </a:r>
            <a:r>
              <a:rPr lang="ru-RU" sz="2800" i="1" dirty="0">
                <a:cs typeface="Times New Roman" pitchFamily="18" charset="0"/>
              </a:rPr>
              <a:t>А</a:t>
            </a:r>
            <a:r>
              <a:rPr lang="ru-RU" sz="2800" dirty="0">
                <a:cs typeface="Times New Roman" pitchFamily="18" charset="0"/>
              </a:rPr>
              <a:t>, чем к </a:t>
            </a:r>
            <a:r>
              <a:rPr lang="ru-RU" sz="2800" i="1" dirty="0">
                <a:cs typeface="Times New Roman" pitchFamily="18" charset="0"/>
              </a:rPr>
              <a:t>В</a:t>
            </a:r>
            <a:r>
              <a:rPr lang="ru-RU" sz="2800" dirty="0">
                <a:cs typeface="Times New Roman" pitchFamily="18" charset="0"/>
              </a:rPr>
              <a:t>. В каком случае таких точек нет?</a:t>
            </a:r>
          </a:p>
        </p:txBody>
      </p:sp>
      <p:pic>
        <p:nvPicPr>
          <p:cNvPr id="3174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84984"/>
            <a:ext cx="3344863" cy="225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5D03BB17-6229-5A43-91EC-C49C10996F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2578" y="168866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7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solidFill>
                  <a:srgbClr val="FF3300"/>
                </a:solidFill>
              </a:rPr>
              <a:t>	</a:t>
            </a:r>
            <a:r>
              <a:rPr lang="ru-RU" dirty="0">
                <a:solidFill>
                  <a:srgbClr val="FF3300"/>
                </a:solidFill>
              </a:rPr>
              <a:t>Ответ: </a:t>
            </a:r>
            <a:r>
              <a:rPr lang="ru-RU" dirty="0">
                <a:cs typeface="Times New Roman" pitchFamily="18" charset="0"/>
              </a:rPr>
              <a:t>Часть прямой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dirty="0">
                <a:cs typeface="Times New Roman" pitchFamily="18" charset="0"/>
              </a:rPr>
              <a:t>, лежащая внутри полуплоскости, определяемой серединным перпендикуляром к отрезку </a:t>
            </a:r>
            <a:r>
              <a:rPr lang="en-US" i="1" dirty="0">
                <a:cs typeface="Times New Roman" pitchFamily="18" charset="0"/>
              </a:rPr>
              <a:t>AB </a:t>
            </a:r>
            <a:r>
              <a:rPr lang="ru-RU" dirty="0">
                <a:cs typeface="Times New Roman" pitchFamily="18" charset="0"/>
              </a:rPr>
              <a:t>и точкой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dirty="0">
                <a:cs typeface="Times New Roman" pitchFamily="18" charset="0"/>
              </a:rPr>
              <a:t>. Если прямая </a:t>
            </a:r>
            <a:r>
              <a:rPr lang="en-US" i="1" dirty="0">
                <a:cs typeface="Times New Roman" pitchFamily="18" charset="0"/>
              </a:rPr>
              <a:t>c </a:t>
            </a:r>
            <a:r>
              <a:rPr lang="ru-RU" dirty="0">
                <a:cs typeface="Times New Roman" pitchFamily="18" charset="0"/>
              </a:rPr>
              <a:t>целиком лежит в</a:t>
            </a:r>
            <a:r>
              <a:rPr lang="ru-RU" dirty="0"/>
              <a:t> </a:t>
            </a:r>
            <a:r>
              <a:rPr lang="ru-RU" dirty="0">
                <a:cs typeface="Times New Roman" pitchFamily="18" charset="0"/>
              </a:rPr>
              <a:t>полуплоскости, определяемой серединным перпендикуляром и точкой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dirty="0">
                <a:cs typeface="Times New Roman" pitchFamily="18" charset="0"/>
              </a:rPr>
              <a:t>, то таких точек нет.</a:t>
            </a: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</a:p>
        </p:txBody>
      </p:sp>
      <p:pic>
        <p:nvPicPr>
          <p:cNvPr id="3175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04864"/>
            <a:ext cx="3424617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00380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-1" y="692696"/>
            <a:ext cx="914399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sz="3200" dirty="0">
                <a:cs typeface="Times New Roman" pitchFamily="18" charset="0"/>
              </a:rPr>
              <a:t>	</a:t>
            </a:r>
            <a:r>
              <a:rPr lang="ru-RU" sz="2800" dirty="0">
                <a:cs typeface="Times New Roman" pitchFamily="18" charset="0"/>
              </a:rPr>
              <a:t>Найдите ГМ центров окружностей радиусом </a:t>
            </a:r>
            <a:r>
              <a:rPr lang="en-US" sz="2800" i="1" dirty="0">
                <a:cs typeface="Times New Roman" pitchFamily="18" charset="0"/>
              </a:rPr>
              <a:t>r</a:t>
            </a:r>
            <a:r>
              <a:rPr lang="ru-RU" sz="2800" dirty="0">
                <a:cs typeface="Times New Roman" pitchFamily="18" charset="0"/>
              </a:rPr>
              <a:t>, касающихся данной окружности, радиусом </a:t>
            </a:r>
            <a:r>
              <a:rPr lang="en-US" sz="2800" i="1" dirty="0">
                <a:cs typeface="Times New Roman" pitchFamily="18" charset="0"/>
              </a:rPr>
              <a:t>R</a:t>
            </a:r>
            <a:r>
              <a:rPr lang="ru-RU" sz="2800" dirty="0">
                <a:cs typeface="Times New Roman" pitchFamily="18" charset="0"/>
              </a:rPr>
              <a:t>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438206E-A179-DBAF-880A-D640429746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2578" y="168866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8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32A58FB-104E-B893-8083-31D10C251A3B}"/>
                  </a:ext>
                </a:extLst>
              </p:cNvPr>
              <p:cNvSpPr txBox="1"/>
              <p:nvPr/>
            </p:nvSpPr>
            <p:spPr>
              <a:xfrm>
                <a:off x="-14124" y="2499081"/>
                <a:ext cx="914399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/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Ответ.</a:t>
                </a:r>
                <a:r>
                  <a:rPr lang="ru-RU" dirty="0"/>
                  <a:t> Если </a:t>
                </a:r>
                <a:r>
                  <a:rPr lang="en-US" i="1" dirty="0"/>
                  <a:t>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en-US" i="1" dirty="0"/>
                  <a:t>r</a:t>
                </a:r>
                <a:r>
                  <a:rPr lang="ru-RU" i="1" dirty="0"/>
                  <a:t>, </a:t>
                </a:r>
                <a:r>
                  <a:rPr lang="ru-RU" dirty="0"/>
                  <a:t>то</a:t>
                </a:r>
                <a:r>
                  <a:rPr lang="en-US" i="1" dirty="0"/>
                  <a:t> </a:t>
                </a:r>
                <a:r>
                  <a:rPr lang="ru-RU" dirty="0"/>
                  <a:t>две окружности, если </a:t>
                </a:r>
                <a:r>
                  <a:rPr lang="en-US" i="1" dirty="0"/>
                  <a:t>R = r</a:t>
                </a:r>
                <a:r>
                  <a:rPr lang="ru-RU" dirty="0"/>
                  <a:t>, то</a:t>
                </a:r>
                <a:r>
                  <a:rPr lang="en-US" dirty="0"/>
                  <a:t> </a:t>
                </a:r>
                <a:r>
                  <a:rPr lang="ru-RU" dirty="0"/>
                  <a:t>одна окружность</a:t>
                </a:r>
                <a:r>
                  <a:rPr lang="en-US" dirty="0"/>
                  <a:t>.</a:t>
                </a:r>
                <a:endParaRPr lang="ru-RU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32A58FB-104E-B893-8083-31D10C251A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124" y="2499081"/>
                <a:ext cx="9143998" cy="830997"/>
              </a:xfrm>
              <a:prstGeom prst="rect">
                <a:avLst/>
              </a:prstGeom>
              <a:blipFill>
                <a:blip r:embed="rId3"/>
                <a:stretch>
                  <a:fillRect l="-1067" t="-5882" r="-1000" b="-161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43E696F-6B5C-EBF8-8D3A-41DB4AD342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229" y="3838654"/>
            <a:ext cx="2750309" cy="23266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AD769A-EC6A-9D53-536F-1F5DEF5E4B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3538" y="3783728"/>
            <a:ext cx="3047560" cy="24365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D9B432A-C24C-DBD8-158F-284F0D0488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1513" y="3838654"/>
            <a:ext cx="2949580" cy="239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77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-1" y="617962"/>
            <a:ext cx="9143999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sz="3200" dirty="0">
                <a:cs typeface="Times New Roman" pitchFamily="18" charset="0"/>
              </a:rPr>
              <a:t>	</a:t>
            </a:r>
            <a:r>
              <a:rPr lang="ru-RU" sz="2800" dirty="0">
                <a:cs typeface="Times New Roman" pitchFamily="18" charset="0"/>
              </a:rPr>
              <a:t>Найдите ГМ центров окружностей, касающихся внешним образом двух данных окружностей с радиусами </a:t>
            </a:r>
            <a:r>
              <a:rPr lang="en-US" sz="2800" i="1" dirty="0">
                <a:cs typeface="Times New Roman" pitchFamily="18" charset="0"/>
              </a:rPr>
              <a:t>R</a:t>
            </a:r>
            <a:r>
              <a:rPr lang="ru-RU" sz="2800" dirty="0">
                <a:cs typeface="Times New Roman" pitchFamily="18" charset="0"/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773F0B-8EF9-6625-A485-86AFEA9B5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891" y="2319201"/>
            <a:ext cx="4782217" cy="2686425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E8492B1D-BE78-70B4-EFEE-02ADCC276D4C}"/>
              </a:ext>
            </a:extLst>
          </p:cNvPr>
          <p:cNvGrpSpPr/>
          <p:nvPr/>
        </p:nvGrpSpPr>
        <p:grpSpPr>
          <a:xfrm>
            <a:off x="1" y="2196247"/>
            <a:ext cx="9143999" cy="4261438"/>
            <a:chOff x="1" y="1764199"/>
            <a:chExt cx="9143999" cy="4261438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24341186-82A9-F71E-610A-4D5276E39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8259" y="1764199"/>
              <a:ext cx="4447481" cy="2749181"/>
            </a:xfrm>
            <a:prstGeom prst="rect">
              <a:avLst/>
            </a:prstGeom>
          </p:spPr>
        </p:pic>
        <p:sp>
          <p:nvSpPr>
            <p:cNvPr id="6" name="Text Box 1027">
              <a:extLst>
                <a:ext uri="{FF2B5EF4-FFF2-40B4-BE49-F238E27FC236}">
                  <a16:creationId xmlns:a16="http://schemas.microsoft.com/office/drawing/2014/main" id="{AD6CDD14-425F-379C-F001-BD613E1DEF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" y="5009974"/>
              <a:ext cx="9143999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 eaLnBrk="1" hangingPunct="1">
                <a:spcBef>
                  <a:spcPts val="0"/>
                </a:spcBef>
              </a:pPr>
              <a:r>
                <a:rPr lang="ru-RU" sz="3200" dirty="0">
                  <a:cs typeface="Times New Roman" pitchFamily="18" charset="0"/>
                </a:rPr>
                <a:t>	</a:t>
              </a:r>
              <a:r>
                <a:rPr lang="ru-RU" sz="2800" dirty="0">
                  <a:solidFill>
                    <a:srgbClr val="FF0000"/>
                  </a:solidFill>
                  <a:cs typeface="Times New Roman" pitchFamily="18" charset="0"/>
                </a:rPr>
                <a:t>Ответ: </a:t>
              </a:r>
              <a:r>
                <a:rPr lang="ru-RU" sz="2800" dirty="0">
                  <a:cs typeface="Times New Roman" pitchFamily="18" charset="0"/>
                </a:rPr>
                <a:t>Серединный перпендикуляр к отрезку, соединяющему центры окружностей.</a:t>
              </a:r>
            </a:p>
          </p:txBody>
        </p:sp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9A222DAC-EB00-9EF4-6041-9F3A9D94F2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2578" y="168866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9</a:t>
            </a:r>
          </a:p>
        </p:txBody>
      </p:sp>
    </p:spTree>
    <p:extLst>
      <p:ext uri="{BB962C8B-B14F-4D97-AF65-F5344CB8AC3E}">
        <p14:creationId xmlns:p14="http://schemas.microsoft.com/office/powerpoint/2010/main" val="405522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>
                <a:solidFill>
                  <a:srgbClr val="FF3300"/>
                </a:solidFill>
              </a:rPr>
              <a:t>Биссектриса угла</a:t>
            </a:r>
          </a:p>
        </p:txBody>
      </p:sp>
      <p:sp>
        <p:nvSpPr>
          <p:cNvPr id="32774" name="Text Box 4"/>
          <p:cNvSpPr txBox="1">
            <a:spLocks noChangeArrowheads="1"/>
          </p:cNvSpPr>
          <p:nvPr/>
        </p:nvSpPr>
        <p:spPr bwMode="auto">
          <a:xfrm>
            <a:off x="107504" y="457200"/>
            <a:ext cx="900318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solidFill>
                  <a:srgbClr val="FF3300"/>
                </a:solidFill>
              </a:rPr>
              <a:t>	Теорема. </a:t>
            </a:r>
            <a:r>
              <a:rPr lang="ru-RU" sz="2800" dirty="0"/>
              <a:t>Биссектриса угла является ГМТ, расположенных внутри этого угла и одинаково удаленных от его сторон.</a:t>
            </a:r>
            <a:endParaRPr lang="ru-RU" sz="2800" dirty="0">
              <a:cs typeface="Times New Roman" pitchFamily="18" charset="0"/>
            </a:endParaRPr>
          </a:p>
        </p:txBody>
      </p:sp>
      <p:pic>
        <p:nvPicPr>
          <p:cNvPr id="3277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2195"/>
            <a:ext cx="2885047" cy="229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6">
            <a:extLst>
              <a:ext uri="{FF2B5EF4-FFF2-40B4-BE49-F238E27FC236}">
                <a16:creationId xmlns:a16="http://schemas.microsoft.com/office/drawing/2014/main" id="{6A9FD854-139A-637E-C3B0-B602E96F4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188057"/>
            <a:ext cx="9144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ru-RU" dirty="0">
                <a:cs typeface="Times New Roman" pitchFamily="18" charset="0"/>
              </a:rPr>
              <a:t>	Если </a:t>
            </a:r>
            <a:r>
              <a:rPr lang="en-US" i="1" dirty="0">
                <a:cs typeface="Times New Roman" pitchFamily="18" charset="0"/>
              </a:rPr>
              <a:t>CA</a:t>
            </a:r>
            <a:r>
              <a:rPr lang="ru-RU" i="1" dirty="0">
                <a:cs typeface="Times New Roman" pitchFamily="18" charset="0"/>
              </a:rPr>
              <a:t> = </a:t>
            </a:r>
            <a:r>
              <a:rPr lang="en-US" i="1" dirty="0">
                <a:cs typeface="Times New Roman" pitchFamily="18" charset="0"/>
              </a:rPr>
              <a:t>CB</a:t>
            </a:r>
            <a:r>
              <a:rPr lang="ru-RU" dirty="0">
                <a:cs typeface="Times New Roman" pitchFamily="18" charset="0"/>
              </a:rPr>
              <a:t>, то прямоугольные треугольники </a:t>
            </a:r>
            <a:r>
              <a:rPr lang="ru-RU" i="1" dirty="0">
                <a:cs typeface="Times New Roman" pitchFamily="18" charset="0"/>
              </a:rPr>
              <a:t>А</a:t>
            </a:r>
            <a:r>
              <a:rPr lang="en-US" i="1" dirty="0">
                <a:cs typeface="Times New Roman" pitchFamily="18" charset="0"/>
              </a:rPr>
              <a:t>O</a:t>
            </a:r>
            <a:r>
              <a:rPr lang="ru-RU" i="1" dirty="0">
                <a:cs typeface="Times New Roman" pitchFamily="18" charset="0"/>
              </a:rPr>
              <a:t>С</a:t>
            </a:r>
            <a:r>
              <a:rPr lang="ru-RU" dirty="0">
                <a:cs typeface="Times New Roman" pitchFamily="18" charset="0"/>
              </a:rPr>
              <a:t> и </a:t>
            </a:r>
            <a:r>
              <a:rPr lang="ru-RU" i="1" dirty="0">
                <a:cs typeface="Times New Roman" pitchFamily="18" charset="0"/>
              </a:rPr>
              <a:t>В</a:t>
            </a:r>
            <a:r>
              <a:rPr lang="en-US" i="1" dirty="0">
                <a:cs typeface="Times New Roman" pitchFamily="18" charset="0"/>
              </a:rPr>
              <a:t>O</a:t>
            </a:r>
            <a:r>
              <a:rPr lang="ru-RU" i="1" dirty="0">
                <a:cs typeface="Times New Roman" pitchFamily="18" charset="0"/>
              </a:rPr>
              <a:t>С</a:t>
            </a:r>
            <a:r>
              <a:rPr lang="ru-RU" dirty="0">
                <a:cs typeface="Times New Roman" pitchFamily="18" charset="0"/>
              </a:rPr>
              <a:t> равны (по гипотенузе и катету). Следовательно, углы  </a:t>
            </a:r>
            <a:r>
              <a:rPr lang="en-US" i="1" dirty="0">
                <a:cs typeface="Times New Roman" pitchFamily="18" charset="0"/>
              </a:rPr>
              <a:t>AOC</a:t>
            </a:r>
            <a:r>
              <a:rPr lang="ru-RU" dirty="0">
                <a:cs typeface="Times New Roman" pitchFamily="18" charset="0"/>
              </a:rPr>
              <a:t> и </a:t>
            </a:r>
            <a:r>
              <a:rPr lang="en-US" i="1" dirty="0">
                <a:cs typeface="Times New Roman" pitchFamily="18" charset="0"/>
              </a:rPr>
              <a:t>BOC </a:t>
            </a:r>
            <a:r>
              <a:rPr lang="ru-RU" dirty="0">
                <a:cs typeface="Times New Roman" pitchFamily="18" charset="0"/>
              </a:rPr>
              <a:t>равны. Значит, точка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dirty="0">
                <a:cs typeface="Times New Roman" pitchFamily="18" charset="0"/>
              </a:rPr>
              <a:t> принадлежит биссектрисе угла.</a:t>
            </a:r>
            <a:r>
              <a:rPr lang="ru-RU" i="1" dirty="0">
                <a:cs typeface="Times New Roman" pitchFamily="18" charset="0"/>
              </a:rPr>
              <a:t> </a:t>
            </a:r>
          </a:p>
          <a:p>
            <a:pPr algn="just" eaLnBrk="1" hangingPunct="1"/>
            <a:r>
              <a:rPr lang="ru-RU" i="1" dirty="0">
                <a:cs typeface="Times New Roman" pitchFamily="18" charset="0"/>
              </a:rPr>
              <a:t>	</a:t>
            </a:r>
            <a:r>
              <a:rPr lang="ru-RU" dirty="0">
                <a:cs typeface="Times New Roman" pitchFamily="18" charset="0"/>
              </a:rPr>
              <a:t>Обратно, если точка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dirty="0">
                <a:cs typeface="Times New Roman" pitchFamily="18" charset="0"/>
              </a:rPr>
              <a:t> принадлежит биссектрисе угла, то прямоугольные треугольники </a:t>
            </a:r>
            <a:r>
              <a:rPr lang="en-US" i="1" dirty="0">
                <a:cs typeface="Times New Roman" pitchFamily="18" charset="0"/>
              </a:rPr>
              <a:t>AOC </a:t>
            </a:r>
            <a:r>
              <a:rPr lang="ru-RU" dirty="0">
                <a:cs typeface="Times New Roman" pitchFamily="18" charset="0"/>
              </a:rPr>
              <a:t>и </a:t>
            </a:r>
            <a:r>
              <a:rPr lang="en-US" i="1" dirty="0">
                <a:cs typeface="Times New Roman" pitchFamily="18" charset="0"/>
              </a:rPr>
              <a:t>BOC</a:t>
            </a:r>
            <a:r>
              <a:rPr lang="ru-RU" dirty="0">
                <a:cs typeface="Times New Roman" pitchFamily="18" charset="0"/>
              </a:rPr>
              <a:t> равны (по гипотенузе и острому углу). Следовательно, </a:t>
            </a:r>
            <a:r>
              <a:rPr lang="en-US" i="1" dirty="0">
                <a:cs typeface="Times New Roman" pitchFamily="18" charset="0"/>
              </a:rPr>
              <a:t>AC</a:t>
            </a:r>
            <a:r>
              <a:rPr lang="ru-RU" i="1" dirty="0">
                <a:cs typeface="Times New Roman" pitchFamily="18" charset="0"/>
              </a:rPr>
              <a:t> = </a:t>
            </a:r>
            <a:r>
              <a:rPr lang="en-US" i="1" dirty="0">
                <a:cs typeface="Times New Roman" pitchFamily="18" charset="0"/>
              </a:rPr>
              <a:t>BC</a:t>
            </a:r>
            <a:r>
              <a:rPr lang="ru-RU" dirty="0">
                <a:cs typeface="Times New Roman" pitchFamily="18" charset="0"/>
              </a:rPr>
              <a:t>. Значит, точка </a:t>
            </a:r>
            <a:r>
              <a:rPr lang="ru-RU" i="1" dirty="0">
                <a:cs typeface="Times New Roman" pitchFamily="18" charset="0"/>
              </a:rPr>
              <a:t>С</a:t>
            </a:r>
            <a:r>
              <a:rPr lang="ru-RU" dirty="0">
                <a:cs typeface="Times New Roman" pitchFamily="18" charset="0"/>
              </a:rPr>
              <a:t> одинаково удалена от сторон данного угла. </a:t>
            </a: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D8458F1D-88E7-639D-8E5A-0CB886BD8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896" y="1869354"/>
            <a:ext cx="550810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  <a:cs typeface="Times New Roman" pitchFamily="18" charset="0"/>
              </a:rPr>
              <a:t>	Доказательство.</a:t>
            </a:r>
            <a:r>
              <a:rPr lang="ru-RU" dirty="0">
                <a:cs typeface="Times New Roman" pitchFamily="18" charset="0"/>
              </a:rPr>
              <a:t> Рассмотрим угол </a:t>
            </a:r>
            <a:r>
              <a:rPr lang="en-US" dirty="0">
                <a:cs typeface="Times New Roman" pitchFamily="18" charset="0"/>
              </a:rPr>
              <a:t>c</a:t>
            </a:r>
            <a:r>
              <a:rPr lang="ru-RU" dirty="0">
                <a:cs typeface="Times New Roman" pitchFamily="18" charset="0"/>
              </a:rPr>
              <a:t> вершиной в точке </a:t>
            </a:r>
            <a:r>
              <a:rPr lang="ru-RU" i="1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 и сторонами </a:t>
            </a:r>
            <a:r>
              <a:rPr lang="ru-RU" i="1" dirty="0">
                <a:cs typeface="Times New Roman" pitchFamily="18" charset="0"/>
              </a:rPr>
              <a:t>а</a:t>
            </a:r>
            <a:r>
              <a:rPr lang="ru-RU" dirty="0">
                <a:cs typeface="Times New Roman" pitchFamily="18" charset="0"/>
              </a:rPr>
              <a:t>,</a:t>
            </a:r>
            <a:r>
              <a:rPr lang="ru-RU" i="1" dirty="0">
                <a:cs typeface="Times New Roman" pitchFamily="18" charset="0"/>
              </a:rPr>
              <a:t>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dirty="0">
                <a:cs typeface="Times New Roman" pitchFamily="18" charset="0"/>
              </a:rPr>
              <a:t>. Пусть точка </a:t>
            </a:r>
            <a:r>
              <a:rPr lang="ru-RU" i="1" dirty="0">
                <a:cs typeface="Times New Roman" pitchFamily="18" charset="0"/>
              </a:rPr>
              <a:t>С</a:t>
            </a:r>
            <a:r>
              <a:rPr lang="ru-RU" dirty="0">
                <a:cs typeface="Times New Roman" pitchFamily="18" charset="0"/>
              </a:rPr>
              <a:t> лежит внутри данного угла. Опустим из нее</a:t>
            </a:r>
            <a:r>
              <a:rPr lang="ru-RU" b="1" dirty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перпендикуляры </a:t>
            </a:r>
            <a:r>
              <a:rPr lang="ru-RU" i="1" dirty="0">
                <a:cs typeface="Times New Roman" pitchFamily="18" charset="0"/>
              </a:rPr>
              <a:t>СА</a:t>
            </a:r>
            <a:r>
              <a:rPr lang="ru-RU" dirty="0">
                <a:cs typeface="Times New Roman" pitchFamily="18" charset="0"/>
              </a:rPr>
              <a:t> и </a:t>
            </a:r>
            <a:r>
              <a:rPr lang="en-US" i="1" dirty="0">
                <a:cs typeface="Times New Roman" pitchFamily="18" charset="0"/>
              </a:rPr>
              <a:t>CB </a:t>
            </a:r>
            <a:r>
              <a:rPr lang="ru-RU" dirty="0">
                <a:cs typeface="Times New Roman" pitchFamily="18" charset="0"/>
              </a:rPr>
              <a:t>на стороны </a:t>
            </a:r>
            <a:r>
              <a:rPr lang="ru-RU" i="1" dirty="0">
                <a:cs typeface="Times New Roman" pitchFamily="18" charset="0"/>
              </a:rPr>
              <a:t>а</a:t>
            </a:r>
            <a:r>
              <a:rPr lang="ru-RU" dirty="0">
                <a:cs typeface="Times New Roman" pitchFamily="18" charset="0"/>
              </a:rPr>
              <a:t> и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dirty="0"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-22984" y="622694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Изобразите геометрическое место внутренних точек угла </a:t>
            </a:r>
            <a:r>
              <a:rPr lang="en-US" sz="2800" i="1" dirty="0"/>
              <a:t>AOB</a:t>
            </a:r>
            <a:r>
              <a:rPr lang="ru-RU" sz="2800" dirty="0"/>
              <a:t>,</a:t>
            </a:r>
            <a:r>
              <a:rPr lang="en-US" sz="2800" dirty="0"/>
              <a:t> </a:t>
            </a:r>
            <a:r>
              <a:rPr lang="ru-RU" sz="2800" dirty="0"/>
              <a:t>равноудаленных от его сторон. </a:t>
            </a: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30" y="1700808"/>
            <a:ext cx="2160627" cy="213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678" y="1700808"/>
            <a:ext cx="2160627" cy="213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348" y="1701580"/>
            <a:ext cx="2168127" cy="2140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D25FA4CC-F25D-B08D-0B64-FA28B8F442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2578" y="168866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5E6C3D0F-7B32-595F-464A-C762A84DD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3587" y="3988431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solidFill>
                  <a:srgbClr val="FF0000"/>
                </a:solidFill>
              </a:rPr>
              <a:t>	Ответ.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1EF6E71-5280-EBD8-F35E-9005DCE4B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65" y="4601632"/>
            <a:ext cx="2179916" cy="2161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9B50CA05-6DCE-2F27-18EA-E1482FD3E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739" y="4601632"/>
            <a:ext cx="2213987" cy="2161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1E94B00A-8AC4-9BB6-B1C6-454C9DA3C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890" y="4588321"/>
            <a:ext cx="2183911" cy="217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998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027"/>
          <p:cNvSpPr txBox="1">
            <a:spLocks noChangeArrowheads="1"/>
          </p:cNvSpPr>
          <p:nvPr/>
        </p:nvSpPr>
        <p:spPr bwMode="auto">
          <a:xfrm>
            <a:off x="16319" y="624248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На прямой </a:t>
            </a:r>
            <a:r>
              <a:rPr lang="en-US" sz="2800" i="1" dirty="0"/>
              <a:t>c </a:t>
            </a:r>
            <a:r>
              <a:rPr lang="ru-RU" sz="2800" dirty="0"/>
              <a:t>отметьте точку</a:t>
            </a:r>
            <a:r>
              <a:rPr lang="en-US" sz="2800" dirty="0"/>
              <a:t> </a:t>
            </a:r>
            <a:r>
              <a:rPr lang="en-US" sz="2800" i="1" dirty="0"/>
              <a:t>C</a:t>
            </a:r>
            <a:r>
              <a:rPr lang="ru-RU" sz="2800" dirty="0"/>
              <a:t>, равноудаленную от сторон угла </a:t>
            </a:r>
            <a:r>
              <a:rPr lang="en-US" sz="2800" i="1" dirty="0"/>
              <a:t>AOB</a:t>
            </a:r>
            <a:r>
              <a:rPr lang="ru-RU" sz="2800" dirty="0"/>
              <a:t>. </a:t>
            </a:r>
          </a:p>
        </p:txBody>
      </p:sp>
      <p:pic>
        <p:nvPicPr>
          <p:cNvPr id="11" name="Picture 10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113" y="1704368"/>
            <a:ext cx="2055219" cy="2028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808" y="1688170"/>
            <a:ext cx="2006571" cy="198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F6E2D679-5F7A-E348-60F2-BD1B1AEE5C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2578" y="168866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D43342C6-F27F-ACDF-6259-41EEA540B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15739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solidFill>
                  <a:srgbClr val="FF0000"/>
                </a:solidFill>
              </a:rPr>
              <a:t>	Ответ.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D5E368A-BF85-8D04-B2D5-4825B3E0A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509120"/>
            <a:ext cx="2078034" cy="205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2319E829-8753-5449-A567-5F5AE3B22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704" y="4509121"/>
            <a:ext cx="2085402" cy="205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782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Text Box 4">
            <a:extLst>
              <a:ext uri="{FF2B5EF4-FFF2-40B4-BE49-F238E27FC236}">
                <a16:creationId xmlns:a16="http://schemas.microsoft.com/office/drawing/2014/main" id="{5A757A8E-1EE3-46DC-8236-6C1736A45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985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 dirty="0"/>
              <a:t>	</a:t>
            </a:r>
            <a:r>
              <a:rPr lang="ru-RU" altLang="ru-RU" dirty="0"/>
              <a:t>Для изображения окружности</a:t>
            </a:r>
            <a:r>
              <a:rPr lang="en-US" altLang="ru-RU" dirty="0"/>
              <a:t> </a:t>
            </a:r>
            <a:r>
              <a:rPr lang="ru-RU" altLang="ru-RU" dirty="0"/>
              <a:t>в программе </a:t>
            </a:r>
            <a:r>
              <a:rPr lang="en-US" altLang="ru-RU" dirty="0"/>
              <a:t>GeoGebra </a:t>
            </a:r>
            <a:r>
              <a:rPr lang="ru-RU" altLang="ru-RU" dirty="0"/>
              <a:t>имеются инструменты: Окружность по центру и точке; Окружность по центру и радиусу.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358615-7D14-4F0B-8F8C-B3A5A3CFE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412776"/>
            <a:ext cx="4320480" cy="325959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8F87965-5703-A88D-3054-CBAA849823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1412776"/>
            <a:ext cx="4320480" cy="325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904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6928" y="767056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Найдите геометрическое место точек, одинаково удаленных от двух пересекающихся прямых </a:t>
            </a:r>
            <a:r>
              <a:rPr lang="en-US" sz="2800" i="1" dirty="0">
                <a:cs typeface="Times New Roman" pitchFamily="18" charset="0"/>
              </a:rPr>
              <a:t>a</a:t>
            </a:r>
            <a:r>
              <a:rPr lang="ru-RU" sz="2800" dirty="0">
                <a:cs typeface="Times New Roman" pitchFamily="18" charset="0"/>
              </a:rPr>
              <a:t> и </a:t>
            </a:r>
            <a:r>
              <a:rPr lang="en-US" sz="2800" i="1" dirty="0">
                <a:cs typeface="Times New Roman" pitchFamily="18" charset="0"/>
              </a:rPr>
              <a:t>b</a:t>
            </a:r>
            <a:endParaRPr lang="ru-RU" sz="2800" dirty="0">
              <a:cs typeface="Times New Roman" pitchFamily="18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60" y="2276872"/>
            <a:ext cx="3440382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2B4AED93-D36F-88F2-DE3C-8C0552C95B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2578" y="168866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3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600FD29D-BEDB-BBCB-F0C9-8B59CC126F68}"/>
              </a:ext>
            </a:extLst>
          </p:cNvPr>
          <p:cNvGrpSpPr/>
          <p:nvPr/>
        </p:nvGrpSpPr>
        <p:grpSpPr>
          <a:xfrm>
            <a:off x="188633" y="2033620"/>
            <a:ext cx="8998584" cy="4218855"/>
            <a:chOff x="188633" y="2033620"/>
            <a:chExt cx="8998584" cy="4218855"/>
          </a:xfrm>
        </p:grpSpPr>
        <p:pic>
          <p:nvPicPr>
            <p:cNvPr id="3" name="Picture 4">
              <a:extLst>
                <a:ext uri="{FF2B5EF4-FFF2-40B4-BE49-F238E27FC236}">
                  <a16:creationId xmlns:a16="http://schemas.microsoft.com/office/drawing/2014/main" id="{8FCFA37A-1852-ACD5-85E7-CC049B6786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0561" y="2033620"/>
              <a:ext cx="3440381" cy="2954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 Box 5">
              <a:extLst>
                <a:ext uri="{FF2B5EF4-FFF2-40B4-BE49-F238E27FC236}">
                  <a16:creationId xmlns:a16="http://schemas.microsoft.com/office/drawing/2014/main" id="{2B8B86EA-D8FC-A111-4A35-6626A28690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633" y="5298368"/>
              <a:ext cx="8998584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sz="2800" dirty="0">
                  <a:solidFill>
                    <a:srgbClr val="FF3300"/>
                  </a:solidFill>
                </a:rPr>
                <a:t>	Ответ. </a:t>
              </a:r>
              <a:r>
                <a:rPr lang="ru-RU" sz="2800" dirty="0">
                  <a:cs typeface="Times New Roman" pitchFamily="18" charset="0"/>
                </a:rPr>
                <a:t>Точки, принадлежащие биссектрисам четырех углов, образованных данными прямыми;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139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0" y="908720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Для двух данных пересекающихся прямых </a:t>
            </a:r>
            <a:r>
              <a:rPr lang="en-US" sz="2800" i="1" dirty="0">
                <a:cs typeface="Times New Roman" pitchFamily="18" charset="0"/>
              </a:rPr>
              <a:t>a </a:t>
            </a:r>
            <a:r>
              <a:rPr lang="ru-RU" sz="2800" dirty="0">
                <a:cs typeface="Times New Roman" pitchFamily="18" charset="0"/>
              </a:rPr>
              <a:t>и </a:t>
            </a:r>
            <a:r>
              <a:rPr lang="en-US" sz="2800" i="1" dirty="0">
                <a:cs typeface="Times New Roman" pitchFamily="18" charset="0"/>
              </a:rPr>
              <a:t>b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ru-RU" sz="2800" dirty="0">
                <a:cs typeface="Times New Roman" pitchFamily="18" charset="0"/>
              </a:rPr>
              <a:t>найдите геометрическое место точек, расположенных ближе к </a:t>
            </a:r>
            <a:r>
              <a:rPr lang="en-US" sz="2800" i="1" dirty="0">
                <a:cs typeface="Times New Roman" pitchFamily="18" charset="0"/>
              </a:rPr>
              <a:t>a</a:t>
            </a:r>
            <a:r>
              <a:rPr lang="ru-RU" sz="2800" dirty="0">
                <a:cs typeface="Times New Roman" pitchFamily="18" charset="0"/>
              </a:rPr>
              <a:t> чем к </a:t>
            </a:r>
            <a:r>
              <a:rPr lang="en-US" sz="2800" i="1" dirty="0">
                <a:cs typeface="Times New Roman" pitchFamily="18" charset="0"/>
              </a:rPr>
              <a:t>b</a:t>
            </a:r>
            <a:endParaRPr lang="ru-RU" sz="2800" dirty="0">
              <a:cs typeface="Times New Roman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346150"/>
            <a:ext cx="3117233" cy="208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DB7B0E11-2C86-4171-EDF1-D23EE81B76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2578" y="168866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4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D72C8E95-A6AB-2917-97C5-8FDC60A2DEA2}"/>
              </a:ext>
            </a:extLst>
          </p:cNvPr>
          <p:cNvGrpSpPr/>
          <p:nvPr/>
        </p:nvGrpSpPr>
        <p:grpSpPr>
          <a:xfrm>
            <a:off x="17145" y="1861090"/>
            <a:ext cx="9126855" cy="4565243"/>
            <a:chOff x="17145" y="1861090"/>
            <a:chExt cx="9126855" cy="4565243"/>
          </a:xfrm>
        </p:grpSpPr>
        <p:sp>
          <p:nvSpPr>
            <p:cNvPr id="3" name="Text Box 7">
              <a:extLst>
                <a:ext uri="{FF2B5EF4-FFF2-40B4-BE49-F238E27FC236}">
                  <a16:creationId xmlns:a16="http://schemas.microsoft.com/office/drawing/2014/main" id="{05F83107-0320-6754-7E53-9888AE3C25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45" y="5472226"/>
              <a:ext cx="9126855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sz="2800" dirty="0">
                  <a:solidFill>
                    <a:srgbClr val="FF0000"/>
                  </a:solidFill>
                </a:rPr>
                <a:t>	Ответ.</a:t>
              </a:r>
              <a:r>
                <a:rPr lang="ru-RU" sz="2800" dirty="0"/>
                <a:t> внутренности двух вертикальных углов, образованных биссектрисами. </a:t>
              </a:r>
            </a:p>
          </p:txBody>
        </p:sp>
        <p:pic>
          <p:nvPicPr>
            <p:cNvPr id="4" name="Picture 8">
              <a:extLst>
                <a:ext uri="{FF2B5EF4-FFF2-40B4-BE49-F238E27FC236}">
                  <a16:creationId xmlns:a16="http://schemas.microsoft.com/office/drawing/2014/main" id="{BBBC58AE-763A-60D0-940B-9892F21207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1861090"/>
              <a:ext cx="3433851" cy="33379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754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776" y="2330217"/>
            <a:ext cx="3585424" cy="2197565"/>
          </a:xfrm>
          <a:noFill/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5297" y="674524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Найдите геометрическое место центров окружностей касающихся двух данных пересекающихся прямых.</a:t>
            </a:r>
            <a:endParaRPr lang="en-US" sz="2800" dirty="0">
              <a:cs typeface="Times New Roman" pitchFamily="18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6CC8A07-8930-882B-BD21-D32A1E1FEC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2578" y="168866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5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F43B12EB-2313-9216-6E26-2D7059DD6EA0}"/>
              </a:ext>
            </a:extLst>
          </p:cNvPr>
          <p:cNvGrpSpPr/>
          <p:nvPr/>
        </p:nvGrpSpPr>
        <p:grpSpPr>
          <a:xfrm>
            <a:off x="0" y="2319720"/>
            <a:ext cx="9144000" cy="3416160"/>
            <a:chOff x="0" y="2319720"/>
            <a:chExt cx="9144000" cy="3416160"/>
          </a:xfrm>
        </p:grpSpPr>
        <p:sp>
          <p:nvSpPr>
            <p:cNvPr id="3" name="Text Box 6">
              <a:extLst>
                <a:ext uri="{FF2B5EF4-FFF2-40B4-BE49-F238E27FC236}">
                  <a16:creationId xmlns:a16="http://schemas.microsoft.com/office/drawing/2014/main" id="{E2D54367-CDDA-6BBD-A933-198F7D807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781773"/>
              <a:ext cx="9144000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sz="3200" dirty="0">
                  <a:solidFill>
                    <a:srgbClr val="FF3300"/>
                  </a:solidFill>
                </a:rPr>
                <a:t>	</a:t>
              </a:r>
              <a:r>
                <a:rPr lang="ru-RU" dirty="0">
                  <a:solidFill>
                    <a:srgbClr val="FF3300"/>
                  </a:solidFill>
                </a:rPr>
                <a:t>Ответ: </a:t>
              </a:r>
              <a:r>
                <a:rPr lang="ru-RU" dirty="0">
                  <a:cs typeface="Times New Roman" pitchFamily="18" charset="0"/>
                </a:rPr>
                <a:t>Биссектрисы углов, образующихся при пересечении данных прямых</a:t>
              </a:r>
              <a:r>
                <a:rPr lang="ru-RU" dirty="0"/>
                <a:t>, без точки пересечения этих прямых</a:t>
              </a:r>
              <a:r>
                <a:rPr lang="ru-RU" dirty="0">
                  <a:cs typeface="Times New Roman" pitchFamily="18" charset="0"/>
                </a:rPr>
                <a:t>. </a:t>
              </a:r>
            </a:p>
          </p:txBody>
        </p:sp>
        <p:pic>
          <p:nvPicPr>
            <p:cNvPr id="4" name="Picture 7">
              <a:extLst>
                <a:ext uri="{FF2B5EF4-FFF2-40B4-BE49-F238E27FC236}">
                  <a16:creationId xmlns:a16="http://schemas.microsoft.com/office/drawing/2014/main" id="{BCFBF8CC-63CD-24A8-EECD-1691CC87A6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5208" y="2319720"/>
              <a:ext cx="3726560" cy="2304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6848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840" y="891582"/>
            <a:ext cx="9151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ru-RU" sz="2800" dirty="0"/>
              <a:t>Найдите ГМТ, равноудалённых от сторон угла </a:t>
            </a:r>
            <a:r>
              <a:rPr lang="en-US" sz="2800" i="1" dirty="0"/>
              <a:t>AOB</a:t>
            </a:r>
            <a:r>
              <a:rPr lang="ru-RU" sz="2800" i="1" dirty="0"/>
              <a:t>.</a:t>
            </a:r>
            <a:endParaRPr lang="ru-RU" sz="28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00808"/>
            <a:ext cx="2433226" cy="218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F361EEE0-0E8B-AE65-300C-DD8E713875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2578" y="168866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6*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DA40F2D0-047C-14D7-0A82-9315A3565ECF}"/>
              </a:ext>
            </a:extLst>
          </p:cNvPr>
          <p:cNvGrpSpPr/>
          <p:nvPr/>
        </p:nvGrpSpPr>
        <p:grpSpPr>
          <a:xfrm>
            <a:off x="718905" y="1712738"/>
            <a:ext cx="8136904" cy="3379419"/>
            <a:chOff x="718905" y="1712738"/>
            <a:chExt cx="8136904" cy="337941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2408297-4449-1C40-93E0-0E98145E79BA}"/>
                </a:ext>
              </a:extLst>
            </p:cNvPr>
            <p:cNvSpPr txBox="1"/>
            <p:nvPr/>
          </p:nvSpPr>
          <p:spPr>
            <a:xfrm>
              <a:off x="718905" y="4568937"/>
              <a:ext cx="81369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solidFill>
                    <a:srgbClr val="FF0000"/>
                  </a:solidFill>
                </a:rPr>
                <a:t>Ответ.</a:t>
              </a:r>
            </a:p>
          </p:txBody>
        </p:sp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76C1DF73-0325-CEA5-6EDE-DF4F3D8AFD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674" y="1712738"/>
              <a:ext cx="3456384" cy="2784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304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0" y="1213075"/>
            <a:ext cx="914399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>
                <a:cs typeface="Times New Roman" pitchFamily="18" charset="0"/>
              </a:rPr>
              <a:t>	</a:t>
            </a:r>
            <a:r>
              <a:rPr lang="ru-RU" dirty="0">
                <a:cs typeface="Times New Roman" pitchFamily="18" charset="0"/>
              </a:rPr>
              <a:t>Отметьте точки, расположенные в узлах сетки, из которых отрезок </a:t>
            </a:r>
            <a:r>
              <a:rPr lang="en-US" i="1" dirty="0">
                <a:cs typeface="Times New Roman" pitchFamily="18" charset="0"/>
              </a:rPr>
              <a:t>AB </a:t>
            </a:r>
            <a:r>
              <a:rPr lang="ru-RU" dirty="0">
                <a:cs typeface="Times New Roman" pitchFamily="18" charset="0"/>
              </a:rPr>
              <a:t>виден под углом 90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. </a:t>
            </a:r>
          </a:p>
        </p:txBody>
      </p:sp>
      <p:pic>
        <p:nvPicPr>
          <p:cNvPr id="12292" name="Picture 10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67996"/>
            <a:ext cx="1981936" cy="1954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260" y="2358206"/>
            <a:ext cx="2011710" cy="198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800" y="2348880"/>
            <a:ext cx="2020125" cy="1993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11981" y="4376857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25829" y="4376857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94828" y="4376857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в)*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97BD45F-E04F-CD45-E015-757679F65F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2578" y="168866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7</a:t>
            </a:r>
          </a:p>
        </p:txBody>
      </p:sp>
    </p:spTree>
    <p:extLst>
      <p:ext uri="{BB962C8B-B14F-4D97-AF65-F5344CB8AC3E}">
        <p14:creationId xmlns:p14="http://schemas.microsoft.com/office/powerpoint/2010/main" val="139478501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Text Box 4"/>
          <p:cNvSpPr txBox="1">
            <a:spLocks noChangeArrowheads="1"/>
          </p:cNvSpPr>
          <p:nvPr/>
        </p:nvSpPr>
        <p:spPr bwMode="auto">
          <a:xfrm>
            <a:off x="0" y="32296"/>
            <a:ext cx="1905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dirty="0">
                <a:solidFill>
                  <a:srgbClr val="FF3300"/>
                </a:solidFill>
              </a:rPr>
              <a:t>Ответы.</a:t>
            </a:r>
            <a:endParaRPr lang="ru-RU" sz="3200" dirty="0">
              <a:cs typeface="Times New Roman" pitchFamily="18" charset="0"/>
            </a:endParaRPr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9" y="1088120"/>
            <a:ext cx="2199930" cy="216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71" y="1119517"/>
            <a:ext cx="2199930" cy="216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232" y="1088120"/>
            <a:ext cx="2233564" cy="2202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410420" y="3242904"/>
            <a:ext cx="1905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а)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760514" y="3238100"/>
            <a:ext cx="1905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б)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372200" y="3212976"/>
            <a:ext cx="1905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в)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72504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027"/>
          <p:cNvSpPr txBox="1">
            <a:spLocks noChangeArrowheads="1"/>
          </p:cNvSpPr>
          <p:nvPr/>
        </p:nvSpPr>
        <p:spPr bwMode="auto">
          <a:xfrm>
            <a:off x="19780" y="896005"/>
            <a:ext cx="91547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>
                <a:cs typeface="Times New Roman" pitchFamily="18" charset="0"/>
              </a:rPr>
              <a:t>	</a:t>
            </a:r>
            <a:r>
              <a:rPr lang="ru-RU" sz="2800" dirty="0">
                <a:cs typeface="Times New Roman" pitchFamily="18" charset="0"/>
              </a:rPr>
              <a:t>Отметьте точки, расположенные в узлах сетки, из которых отрезок </a:t>
            </a:r>
            <a:r>
              <a:rPr lang="en-US" sz="2800" i="1" dirty="0">
                <a:cs typeface="Times New Roman" pitchFamily="18" charset="0"/>
              </a:rPr>
              <a:t>AB </a:t>
            </a:r>
            <a:r>
              <a:rPr lang="ru-RU" sz="2800" dirty="0">
                <a:cs typeface="Times New Roman" pitchFamily="18" charset="0"/>
              </a:rPr>
              <a:t>виден под углом </a:t>
            </a:r>
            <a:r>
              <a:rPr lang="ru-RU" sz="2800" dirty="0"/>
              <a:t>45</a:t>
            </a:r>
            <a:r>
              <a:rPr lang="ru-RU" sz="2800" baseline="30000" dirty="0">
                <a:cs typeface="Times New Roman" pitchFamily="18" charset="0"/>
              </a:rPr>
              <a:t>о</a:t>
            </a:r>
            <a:r>
              <a:rPr lang="ru-RU" sz="2800" dirty="0">
                <a:cs typeface="Times New Roman" pitchFamily="18" charset="0"/>
              </a:rPr>
              <a:t>. </a:t>
            </a:r>
          </a:p>
        </p:txBody>
      </p:sp>
      <p:pic>
        <p:nvPicPr>
          <p:cNvPr id="11" name="Picture 1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76780"/>
            <a:ext cx="2389055" cy="235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312" y="1989832"/>
            <a:ext cx="2389057" cy="235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019208" y="4365104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б)*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92852" y="4365104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а)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464" y="1944172"/>
            <a:ext cx="2081693" cy="239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971536" y="4365104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в)*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1FCC90E-F55F-FE89-F3BB-AA64F38A9B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2578" y="168866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8</a:t>
            </a:r>
          </a:p>
        </p:txBody>
      </p:sp>
    </p:spTree>
    <p:extLst>
      <p:ext uri="{BB962C8B-B14F-4D97-AF65-F5344CB8AC3E}">
        <p14:creationId xmlns:p14="http://schemas.microsoft.com/office/powerpoint/2010/main" val="286362227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Text Box 4"/>
          <p:cNvSpPr txBox="1">
            <a:spLocks noChangeArrowheads="1"/>
          </p:cNvSpPr>
          <p:nvPr/>
        </p:nvSpPr>
        <p:spPr bwMode="auto">
          <a:xfrm>
            <a:off x="9456" y="116632"/>
            <a:ext cx="34694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dirty="0">
                <a:solidFill>
                  <a:srgbClr val="FF3300"/>
                </a:solidFill>
              </a:rPr>
              <a:t>	Ответ:</a:t>
            </a:r>
            <a:endParaRPr lang="ru-RU" sz="3200" dirty="0">
              <a:cs typeface="Times New Roman" pitchFamily="18" charset="0"/>
            </a:endParaRPr>
          </a:p>
        </p:txBody>
      </p:sp>
      <p:pic>
        <p:nvPicPr>
          <p:cNvPr id="1639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173" y="1053437"/>
            <a:ext cx="2681306" cy="2663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894" y="862781"/>
            <a:ext cx="2339004" cy="2853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791326" y="3754150"/>
            <a:ext cx="1905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б)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660232" y="3753902"/>
            <a:ext cx="1905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в)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14679" y="3861048"/>
            <a:ext cx="1905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а)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43" y="1053437"/>
            <a:ext cx="2706873" cy="266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311230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0" y="901254"/>
            <a:ext cx="9067800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450215" algn="just"/>
            <a:r>
              <a:rPr lang="ru-RU" sz="2800" dirty="0">
                <a:solidFill>
                  <a:srgbClr val="FF3300"/>
                </a:solidFill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Решение задач на построение, как правило, состоит из четырёх этапов.</a:t>
            </a:r>
          </a:p>
          <a:p>
            <a:pPr indent="450215" algn="just"/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1. Анализ условия задачи, который состоит в нахождении таких зависимостей, которые позволили бы построить искомую фигуру.</a:t>
            </a:r>
          </a:p>
          <a:p>
            <a:pPr indent="450215" algn="just"/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2. Построение, которое состоит в том, чтобы указать последовательность основных построений (или ранее решённых задач), которые достаточно произвести, чтобы искомая фигура была построена.</a:t>
            </a:r>
          </a:p>
          <a:p>
            <a:pPr indent="450215" algn="just"/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3. Доказательство, которое состоит в установлении того, что построенная фигура, действительно, удовлетворяет всем поставленным в задаче условиям.</a:t>
            </a:r>
          </a:p>
          <a:p>
            <a:pPr indent="450215" algn="just"/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4. Исследование, при котором выясняется, всегда ли можно выполнить построение избранным способом и сколько решений имеет задача. </a:t>
            </a:r>
            <a:endParaRPr lang="ru-RU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2286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>
                <a:solidFill>
                  <a:srgbClr val="FF3300"/>
                </a:solidFill>
              </a:rPr>
              <a:t>25. Задачи на построение</a:t>
            </a:r>
          </a:p>
        </p:txBody>
      </p:sp>
    </p:spTree>
    <p:extLst>
      <p:ext uri="{BB962C8B-B14F-4D97-AF65-F5344CB8AC3E}">
        <p14:creationId xmlns:p14="http://schemas.microsoft.com/office/powerpoint/2010/main" val="54420975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0" y="0"/>
            <a:ext cx="90678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450215" algn="just"/>
            <a:r>
              <a:rPr lang="ru-RU" sz="2800" dirty="0">
                <a:solidFill>
                  <a:srgbClr val="FF3300"/>
                </a:solidFill>
              </a:rPr>
              <a:t>	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Пример 1.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Построить серединный перпендикуляр к данному отрезку. </a:t>
            </a:r>
          </a:p>
          <a:p>
            <a:pPr algn="just"/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Решение.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Пусть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данный отрезок. Предположим, что серединный перпендикуляр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построен (рис. 25.1). Он является геометрическим местом точек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равноудалённых от концов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данного отрезка. Значит, если с центрами в точках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провести пересекающиеся окружности одинакового радиуса, то их точки пересечения будут принадлежать искомому серединному перпендикуляру.</a:t>
            </a:r>
            <a:endParaRPr lang="ru-RU" sz="2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177A05-A7AE-2F74-D4A9-11842C1D3A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46" y="2177947"/>
            <a:ext cx="3024336" cy="332477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D06736A0-A22A-E357-9F16-9450E7A6C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920" y="1959656"/>
            <a:ext cx="5143872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450215" algn="just"/>
            <a:r>
              <a:rPr lang="ru-RU" sz="2800" dirty="0">
                <a:solidFill>
                  <a:srgbClr val="FF3300"/>
                </a:solidFill>
              </a:rPr>
              <a:t>	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центрами в точках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радиусом, большим половины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опишем окружности (рис. 25.2). Так как расстояние между центрами окружностей меньше суммы радиусов этих окружностей и больше их разностей, то эти окружности пересекаются, т. е. имеют ровно две общие точки. Обозначим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0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0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точки их пересечения. Проведём прямую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sz="20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sz="20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Она и будет искомым серединным перпендикуляром к отрезку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8755CF2D-3A42-9058-55C7-F022CAA88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5502720"/>
            <a:ext cx="90678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450215" algn="just"/>
            <a:r>
              <a:rPr lang="ru-RU" sz="2800" dirty="0">
                <a:solidFill>
                  <a:srgbClr val="FF3300"/>
                </a:solidFill>
              </a:rPr>
              <a:t>	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Действительно, построенные точки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0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0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равноудалены от концов отрезка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Следовательно, они принадлежат серединному перпендикуляру, значит, прямая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sz="20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sz="20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является иско­мым серединным перпендикуляром.</a:t>
            </a:r>
          </a:p>
        </p:txBody>
      </p:sp>
    </p:spTree>
    <p:extLst>
      <p:ext uri="{BB962C8B-B14F-4D97-AF65-F5344CB8AC3E}">
        <p14:creationId xmlns:p14="http://schemas.microsoft.com/office/powerpoint/2010/main" val="474611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0" y="116632"/>
            <a:ext cx="9067800" cy="384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450215" algn="just"/>
            <a:r>
              <a:rPr lang="ru-RU" sz="2800" dirty="0">
                <a:solidFill>
                  <a:srgbClr val="FF3300"/>
                </a:solidFill>
              </a:rPr>
              <a:t>	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Теорема.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Диаметр, перпендикулярный хорде окружности, делит эту хорду пополам.</a:t>
            </a:r>
          </a:p>
          <a:p>
            <a:pPr algn="just"/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Доказательство.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Рассмотрим окружность с центром в точке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Пусть диа­метр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CD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этой окружности перпендикулярен её хорде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(рис. 21.4). В случае, если хорда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проходит через центр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то она является диаметром и, значит, делится в точке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пополам. В случае, если хорда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не проходит через центр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то обозначим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точку её пересечения с диамет­ром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CD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Прямоугольные треугольники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AE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равны (по гипотенузе и общему катету). Следовательно,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AE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FAA2064-6EBD-056E-1348-B8A23DC2E4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085" y="3716211"/>
            <a:ext cx="2266035" cy="29205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055947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38" name="Text Box 42">
            <a:extLst>
              <a:ext uri="{FF2B5EF4-FFF2-40B4-BE49-F238E27FC236}">
                <a16:creationId xmlns:a16="http://schemas.microsoft.com/office/drawing/2014/main" id="{44BCA60A-D09D-42F4-92E8-580C1D37A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00" y="0"/>
            <a:ext cx="9001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Серединный перпендикуляр к данному отрезку можно построить в программе </a:t>
            </a:r>
            <a:r>
              <a:rPr lang="en-US" altLang="ru-RU" dirty="0"/>
              <a:t>GeoGebra </a:t>
            </a:r>
            <a:r>
              <a:rPr lang="ru-RU" altLang="ru-RU" dirty="0"/>
              <a:t>с помощью инструмента «Серединный перпендикуляр»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83D1FF9-D2A9-F287-8ADB-4D04DA669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75" y="1305865"/>
            <a:ext cx="7055693" cy="532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624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0" y="0"/>
            <a:ext cx="90678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450215" algn="just"/>
            <a:r>
              <a:rPr lang="ru-RU" sz="2800" dirty="0">
                <a:solidFill>
                  <a:srgbClr val="FF3300"/>
                </a:solidFill>
              </a:rPr>
              <a:t>	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Пример 2.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 данной точки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не принадлежащей данной прямой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опустить перпендикуляр на эту прямую.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ADFAF39-5121-7E8C-DA7A-78C880623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12776"/>
            <a:ext cx="4396919" cy="3024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810420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38" name="Text Box 42">
            <a:extLst>
              <a:ext uri="{FF2B5EF4-FFF2-40B4-BE49-F238E27FC236}">
                <a16:creationId xmlns:a16="http://schemas.microsoft.com/office/drawing/2014/main" id="{44BCA60A-D09D-42F4-92E8-580C1D37A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00" y="0"/>
            <a:ext cx="9001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Прямую, проходящую через данную точку, перпендикулярную данной прямой, можно построить в программе </a:t>
            </a:r>
            <a:r>
              <a:rPr lang="en-US" altLang="ru-RU" dirty="0"/>
              <a:t>GeoGebra </a:t>
            </a:r>
            <a:r>
              <a:rPr lang="ru-RU" altLang="ru-RU" dirty="0"/>
              <a:t>с помощью инструмента «Перпендикулярная прямая»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54D85D-1E11-8F45-4A4C-EBBAB7FCF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165" y="1484784"/>
            <a:ext cx="6839669" cy="516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51063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B534D339-FD27-CD07-0025-471015C55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0770"/>
            <a:ext cx="906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450215" algn="just"/>
            <a:r>
              <a:rPr lang="ru-RU" sz="2800" dirty="0">
                <a:solidFill>
                  <a:srgbClr val="FF3300"/>
                </a:solidFill>
              </a:rPr>
              <a:t>	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Пример 3.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Построить биссектрису угла.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6342D0-4512-09E1-B045-7E71C7A448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40768"/>
            <a:ext cx="3886598" cy="3024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322448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38" name="Text Box 42">
            <a:extLst>
              <a:ext uri="{FF2B5EF4-FFF2-40B4-BE49-F238E27FC236}">
                <a16:creationId xmlns:a16="http://schemas.microsoft.com/office/drawing/2014/main" id="{44BCA60A-D09D-42F4-92E8-580C1D37A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00" y="0"/>
            <a:ext cx="9001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Биссектрису данного угла можно построить в программе </a:t>
            </a:r>
            <a:r>
              <a:rPr lang="en-US" altLang="ru-RU" dirty="0"/>
              <a:t>GeoGebra </a:t>
            </a:r>
            <a:r>
              <a:rPr lang="ru-RU" altLang="ru-RU" dirty="0"/>
              <a:t>с помощью инструмента «Биссектриса угла»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C4A351-B816-6022-71B4-4621BEE5A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75" y="1052737"/>
            <a:ext cx="7055693" cy="532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92637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>
            <a:extLst>
              <a:ext uri="{FF2B5EF4-FFF2-40B4-BE49-F238E27FC236}">
                <a16:creationId xmlns:a16="http://schemas.microsoft.com/office/drawing/2014/main" id="{7C712E72-5945-1EFD-E2C5-31CC2F588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0040"/>
            <a:ext cx="90678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450215" algn="just"/>
            <a:r>
              <a:rPr lang="ru-RU" sz="2800" dirty="0">
                <a:solidFill>
                  <a:srgbClr val="FF3300"/>
                </a:solidFill>
              </a:rPr>
              <a:t>	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Пример 4.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Построить треугольник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АВС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 данными сторонами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 = с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АС =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ВС =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ADCBDD3-01FB-EB1D-65B1-430182BC06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6162691" cy="24918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265028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>
            <a:extLst>
              <a:ext uri="{FF2B5EF4-FFF2-40B4-BE49-F238E27FC236}">
                <a16:creationId xmlns:a16="http://schemas.microsoft.com/office/drawing/2014/main" id="{6B64C6AB-759E-48B2-962C-770630DE2E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</a:p>
        </p:txBody>
      </p:sp>
      <p:sp>
        <p:nvSpPr>
          <p:cNvPr id="172035" name="Text Box 3">
            <a:extLst>
              <a:ext uri="{FF2B5EF4-FFF2-40B4-BE49-F238E27FC236}">
                <a16:creationId xmlns:a16="http://schemas.microsoft.com/office/drawing/2014/main" id="{0DDF4A93-FE8A-4655-9BF9-727B1C61B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П</a:t>
            </a:r>
            <a:r>
              <a:rPr lang="ru-RU" altLang="ru-RU" sz="2800" dirty="0">
                <a:cs typeface="Times New Roman" panose="02020603050405020304" pitchFamily="18" charset="0"/>
              </a:rPr>
              <a:t>остройте середин</a:t>
            </a:r>
            <a:r>
              <a:rPr lang="ru-RU" altLang="ru-RU" sz="2800" dirty="0"/>
              <a:t>у</a:t>
            </a:r>
            <a:r>
              <a:rPr lang="ru-RU" altLang="ru-RU" sz="2800" dirty="0">
                <a:cs typeface="Times New Roman" panose="02020603050405020304" pitchFamily="18" charset="0"/>
              </a:rPr>
              <a:t> заданно</a:t>
            </a:r>
            <a:r>
              <a:rPr lang="ru-RU" altLang="ru-RU" sz="2800" dirty="0"/>
              <a:t>го</a:t>
            </a:r>
            <a:r>
              <a:rPr lang="ru-RU" altLang="ru-RU" sz="2800" dirty="0">
                <a:cs typeface="Times New Roman" panose="02020603050405020304" pitchFamily="18" charset="0"/>
              </a:rPr>
              <a:t> отрезк</a:t>
            </a:r>
            <a:r>
              <a:rPr lang="ru-RU" altLang="ru-RU" sz="2800" dirty="0"/>
              <a:t>а </a:t>
            </a:r>
            <a:r>
              <a:rPr lang="en-US" altLang="ru-RU" sz="2800" i="1" dirty="0"/>
              <a:t>AB</a:t>
            </a:r>
            <a:r>
              <a:rPr lang="ru-RU" altLang="ru-RU" sz="2800" dirty="0"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C0F6F3A4-2F53-F408-5D51-E27837419AFB}"/>
              </a:ext>
            </a:extLst>
          </p:cNvPr>
          <p:cNvGrpSpPr/>
          <p:nvPr/>
        </p:nvGrpSpPr>
        <p:grpSpPr>
          <a:xfrm>
            <a:off x="-10758" y="1196752"/>
            <a:ext cx="8855968" cy="5380663"/>
            <a:chOff x="-10758" y="1196752"/>
            <a:chExt cx="8855968" cy="5380663"/>
          </a:xfrm>
        </p:grpSpPr>
        <p:sp>
          <p:nvSpPr>
            <p:cNvPr id="172037" name="Text Box 5">
              <a:extLst>
                <a:ext uri="{FF2B5EF4-FFF2-40B4-BE49-F238E27FC236}">
                  <a16:creationId xmlns:a16="http://schemas.microsoft.com/office/drawing/2014/main" id="{5F35E842-68DA-4BEB-AA0A-5AF1B2F396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0758" y="1196752"/>
              <a:ext cx="8855968" cy="1384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3300"/>
                  </a:solidFill>
                </a:rPr>
                <a:t>	Решение:</a:t>
              </a:r>
              <a:r>
                <a:rPr lang="ru-RU" altLang="ru-RU" sz="2800" dirty="0">
                  <a:solidFill>
                    <a:schemeClr val="accent1"/>
                  </a:solidFill>
                </a:rPr>
                <a:t> </a:t>
              </a:r>
              <a:r>
                <a:rPr lang="ru-RU" altLang="ru-RU" sz="2800" dirty="0"/>
                <a:t>Строим серединный перпендикуляр к данному отрезку и находим его точку пересечения с этим отрезком. Она и будет искомой серединой.</a:t>
              </a:r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E2D991BB-EDA4-4E23-310D-623B38C3C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46833" y="2654807"/>
              <a:ext cx="3340786" cy="392260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>
            <a:extLst>
              <a:ext uri="{FF2B5EF4-FFF2-40B4-BE49-F238E27FC236}">
                <a16:creationId xmlns:a16="http://schemas.microsoft.com/office/drawing/2014/main" id="{6B64C6AB-759E-48B2-962C-770630DE2E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</a:t>
            </a:r>
          </a:p>
        </p:txBody>
      </p:sp>
      <p:sp>
        <p:nvSpPr>
          <p:cNvPr id="172035" name="Text Box 3">
            <a:extLst>
              <a:ext uri="{FF2B5EF4-FFF2-40B4-BE49-F238E27FC236}">
                <a16:creationId xmlns:a16="http://schemas.microsoft.com/office/drawing/2014/main" id="{0DDF4A93-FE8A-4655-9BF9-727B1C61B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Через данную точку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принадлежащую данной прямой </a:t>
            </a:r>
            <a:r>
              <a:rPr lang="en-US" sz="2800" i="1" dirty="0">
                <a:ea typeface="Times New Roman" panose="02020603050405020304" pitchFamily="18" charset="0"/>
              </a:rPr>
              <a:t>c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проведите прямую перпендикулярную этой прямой</a:t>
            </a:r>
            <a:r>
              <a:rPr lang="ru-RU" altLang="ru-RU" sz="2800" dirty="0"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35F8EBE2-DB79-7253-D198-C99027F1691A}"/>
              </a:ext>
            </a:extLst>
          </p:cNvPr>
          <p:cNvGrpSpPr/>
          <p:nvPr/>
        </p:nvGrpSpPr>
        <p:grpSpPr>
          <a:xfrm>
            <a:off x="0" y="1994595"/>
            <a:ext cx="9144000" cy="4458741"/>
            <a:chOff x="0" y="1994595"/>
            <a:chExt cx="9144000" cy="4458741"/>
          </a:xfrm>
        </p:grpSpPr>
        <p:sp>
          <p:nvSpPr>
            <p:cNvPr id="172037" name="Text Box 5">
              <a:extLst>
                <a:ext uri="{FF2B5EF4-FFF2-40B4-BE49-F238E27FC236}">
                  <a16:creationId xmlns:a16="http://schemas.microsoft.com/office/drawing/2014/main" id="{5F35E842-68DA-4BEB-AA0A-5AF1B2F396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994595"/>
              <a:ext cx="9144000" cy="1815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3300"/>
                  </a:solidFill>
                </a:rPr>
                <a:t>	Решение:</a:t>
              </a:r>
              <a:r>
                <a:rPr lang="ru-RU" altLang="ru-RU" sz="2800" dirty="0">
                  <a:solidFill>
                    <a:schemeClr val="accent1"/>
                  </a:solidFill>
                </a:rPr>
                <a:t> </a:t>
              </a:r>
              <a:r>
                <a:rPr lang="ru-RU" altLang="ru-RU" sz="2800" dirty="0"/>
                <a:t>Строим окружность с центром </a:t>
              </a:r>
              <a:r>
                <a:rPr lang="en-US" altLang="ru-RU" sz="2800" i="1" dirty="0"/>
                <a:t>C</a:t>
              </a:r>
              <a:r>
                <a:rPr lang="ru-RU" altLang="ru-RU" sz="2800" dirty="0"/>
                <a:t>. Находим её точки </a:t>
              </a:r>
              <a:r>
                <a:rPr lang="en-US" altLang="ru-RU" sz="2800" i="1" dirty="0"/>
                <a:t>A</a:t>
              </a:r>
              <a:r>
                <a:rPr lang="en-US" altLang="ru-RU" sz="2800" dirty="0"/>
                <a:t>, </a:t>
              </a:r>
              <a:r>
                <a:rPr lang="en-US" altLang="ru-RU" sz="2800" i="1" dirty="0"/>
                <a:t>B </a:t>
              </a:r>
              <a:r>
                <a:rPr lang="ru-RU" altLang="ru-RU" sz="2800" dirty="0"/>
                <a:t>пересечения с данной прямой </a:t>
              </a:r>
              <a:r>
                <a:rPr lang="en-US" altLang="ru-RU" sz="2800" i="1" dirty="0"/>
                <a:t>c</a:t>
              </a:r>
              <a:r>
                <a:rPr lang="ru-RU" altLang="ru-RU" sz="2800" dirty="0"/>
                <a:t>. Строим серединный перпендикуляр к отрезку </a:t>
              </a:r>
              <a:r>
                <a:rPr lang="en-US" altLang="ru-RU" sz="2800" i="1" dirty="0"/>
                <a:t>AB</a:t>
              </a:r>
              <a:r>
                <a:rPr lang="ru-RU" altLang="ru-RU" sz="2800" dirty="0"/>
                <a:t>. Он и будет искомой прямой.</a:t>
              </a: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071492D2-7340-E858-D862-395ABCD376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27784" y="4005064"/>
              <a:ext cx="4676474" cy="24482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075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>
            <a:extLst>
              <a:ext uri="{FF2B5EF4-FFF2-40B4-BE49-F238E27FC236}">
                <a16:creationId xmlns:a16="http://schemas.microsoft.com/office/drawing/2014/main" id="{6B64C6AB-759E-48B2-962C-770630DE2E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3</a:t>
            </a:r>
          </a:p>
        </p:txBody>
      </p:sp>
      <p:sp>
        <p:nvSpPr>
          <p:cNvPr id="172035" name="Text Box 3">
            <a:extLst>
              <a:ext uri="{FF2B5EF4-FFF2-40B4-BE49-F238E27FC236}">
                <a16:creationId xmlns:a16="http://schemas.microsoft.com/office/drawing/2014/main" id="{0DDF4A93-FE8A-4655-9BF9-727B1C61B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П</a:t>
            </a:r>
            <a:r>
              <a:rPr lang="ru-RU" altLang="ru-RU" sz="2800" dirty="0">
                <a:cs typeface="Times New Roman" panose="02020603050405020304" pitchFamily="18" charset="0"/>
              </a:rPr>
              <a:t>остройте угол величиной: а) 60</a:t>
            </a:r>
            <a:r>
              <a:rPr lang="ru-RU" altLang="ru-RU" sz="2800" baseline="30000" dirty="0">
                <a:cs typeface="Times New Roman" panose="02020603050405020304" pitchFamily="18" charset="0"/>
              </a:rPr>
              <a:t>о</a:t>
            </a:r>
            <a:r>
              <a:rPr lang="ru-RU" altLang="ru-RU" sz="2800" dirty="0">
                <a:cs typeface="Times New Roman" panose="02020603050405020304" pitchFamily="18" charset="0"/>
              </a:rPr>
              <a:t>; б) 30</a:t>
            </a:r>
            <a:r>
              <a:rPr lang="ru-RU" altLang="ru-RU" sz="2800" baseline="30000" dirty="0">
                <a:cs typeface="Times New Roman" panose="02020603050405020304" pitchFamily="18" charset="0"/>
              </a:rPr>
              <a:t>о</a:t>
            </a:r>
            <a:r>
              <a:rPr lang="ru-RU" altLang="ru-RU" sz="28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2037" name="Text Box 5">
            <a:extLst>
              <a:ext uri="{FF2B5EF4-FFF2-40B4-BE49-F238E27FC236}">
                <a16:creationId xmlns:a16="http://schemas.microsoft.com/office/drawing/2014/main" id="{5F35E842-68DA-4BEB-AA0A-5AF1B2F39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68960"/>
            <a:ext cx="885596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Решение:</a:t>
            </a:r>
            <a:r>
              <a:rPr lang="ru-RU" altLang="ru-RU" sz="2800" dirty="0">
                <a:solidFill>
                  <a:schemeClr val="accent1"/>
                </a:solidFill>
              </a:rPr>
              <a:t> </a:t>
            </a:r>
            <a:r>
              <a:rPr lang="ru-RU" altLang="ru-RU" sz="2800" dirty="0"/>
              <a:t>а) Строим равносторонний треугольник </a:t>
            </a:r>
            <a:r>
              <a:rPr lang="en-US" altLang="ru-RU" sz="2800" i="1" dirty="0"/>
              <a:t>ABC</a:t>
            </a:r>
            <a:r>
              <a:rPr lang="ru-RU" altLang="ru-RU" sz="2800" dirty="0"/>
              <a:t>. Его углы будет равен 60</a:t>
            </a:r>
            <a:r>
              <a:rPr lang="ru-RU" altLang="ru-RU" sz="2800" baseline="30000" dirty="0"/>
              <a:t>о</a:t>
            </a:r>
            <a:r>
              <a:rPr lang="ru-RU" altLang="ru-RU" sz="2800" dirty="0"/>
              <a:t>; б) строим биссектрису </a:t>
            </a:r>
            <a:r>
              <a:rPr lang="en-US" altLang="ru-RU" sz="2800" i="1" dirty="0"/>
              <a:t>AD </a:t>
            </a:r>
            <a:r>
              <a:rPr lang="ru-RU" altLang="ru-RU" sz="2800" dirty="0"/>
              <a:t>угла </a:t>
            </a:r>
            <a:r>
              <a:rPr lang="en-US" altLang="ru-RU" sz="2800" i="1" dirty="0"/>
              <a:t>BAC.</a:t>
            </a:r>
            <a:r>
              <a:rPr lang="ru-RU" altLang="ru-RU" sz="2800" dirty="0"/>
              <a:t>Угол </a:t>
            </a:r>
            <a:r>
              <a:rPr lang="en-US" altLang="ru-RU" sz="2800" i="1" dirty="0"/>
              <a:t>BAD </a:t>
            </a:r>
            <a:r>
              <a:rPr lang="ru-RU" altLang="ru-RU" sz="2800" dirty="0"/>
              <a:t>будет равен 30</a:t>
            </a:r>
            <a:r>
              <a:rPr lang="ru-RU" altLang="ru-RU" sz="2800" baseline="30000" dirty="0"/>
              <a:t>о</a:t>
            </a:r>
            <a:r>
              <a:rPr lang="ru-RU" alt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17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7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>
            <a:extLst>
              <a:ext uri="{FF2B5EF4-FFF2-40B4-BE49-F238E27FC236}">
                <a16:creationId xmlns:a16="http://schemas.microsoft.com/office/drawing/2014/main" id="{6B64C6AB-759E-48B2-962C-770630DE2E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4</a:t>
            </a:r>
          </a:p>
        </p:txBody>
      </p:sp>
      <p:sp>
        <p:nvSpPr>
          <p:cNvPr id="172035" name="Text Box 3">
            <a:extLst>
              <a:ext uri="{FF2B5EF4-FFF2-40B4-BE49-F238E27FC236}">
                <a16:creationId xmlns:a16="http://schemas.microsoft.com/office/drawing/2014/main" id="{0DDF4A93-FE8A-4655-9BF9-727B1C61B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4704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В программе </a:t>
            </a:r>
            <a:r>
              <a:rPr lang="en-US" altLang="ru-RU" sz="2800" dirty="0"/>
              <a:t>GeoGebra </a:t>
            </a:r>
            <a:r>
              <a:rPr lang="ru-RU" altLang="ru-RU" sz="2800" dirty="0"/>
              <a:t>п</a:t>
            </a:r>
            <a:r>
              <a:rPr lang="ru-RU" altLang="ru-RU" sz="2800" dirty="0">
                <a:cs typeface="Times New Roman" panose="02020603050405020304" pitchFamily="18" charset="0"/>
              </a:rPr>
              <a:t>остройте треугольник со сторонами 3 см, 4 см, 5 см.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7481398B-AD13-847C-9944-C9B3313DB37B}"/>
              </a:ext>
            </a:extLst>
          </p:cNvPr>
          <p:cNvGrpSpPr/>
          <p:nvPr/>
        </p:nvGrpSpPr>
        <p:grpSpPr>
          <a:xfrm>
            <a:off x="144016" y="1873915"/>
            <a:ext cx="8855968" cy="3943900"/>
            <a:chOff x="144016" y="1873915"/>
            <a:chExt cx="8855968" cy="3943900"/>
          </a:xfrm>
        </p:grpSpPr>
        <p:sp>
          <p:nvSpPr>
            <p:cNvPr id="172037" name="Text Box 5">
              <a:extLst>
                <a:ext uri="{FF2B5EF4-FFF2-40B4-BE49-F238E27FC236}">
                  <a16:creationId xmlns:a16="http://schemas.microsoft.com/office/drawing/2014/main" id="{5F35E842-68DA-4BEB-AA0A-5AF1B2F396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16" y="4633925"/>
              <a:ext cx="885596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3300"/>
                  </a:solidFill>
                </a:rPr>
                <a:t>	Ответ.</a:t>
              </a:r>
              <a:r>
                <a:rPr lang="ru-RU" altLang="ru-RU" sz="2800" dirty="0">
                  <a:solidFill>
                    <a:schemeClr val="accent1"/>
                  </a:solidFill>
                </a:rPr>
                <a:t> </a:t>
              </a:r>
              <a:endParaRPr lang="ru-RU" altLang="ru-RU" sz="2800" dirty="0"/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B1FB6A58-25EE-8688-9EE2-D93E438E29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83768" y="1873915"/>
              <a:ext cx="5753903" cy="3943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3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997A2D7A-37D0-4546-AD8C-AF9F85216E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</a:p>
        </p:txBody>
      </p:sp>
      <p:sp>
        <p:nvSpPr>
          <p:cNvPr id="100355" name="Text Box 3">
            <a:extLst>
              <a:ext uri="{FF2B5EF4-FFF2-40B4-BE49-F238E27FC236}">
                <a16:creationId xmlns:a16="http://schemas.microsoft.com/office/drawing/2014/main" id="{B78B344E-6BCF-4CAC-815A-3AA50CCEB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8991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sz="2800" dirty="0"/>
              <a:t>Изобразите центры окружностей, проходящих через точки </a:t>
            </a:r>
            <a:r>
              <a:rPr lang="ru-RU" sz="2800" i="1" dirty="0"/>
              <a:t>A</a:t>
            </a:r>
            <a:r>
              <a:rPr lang="ru-RU" sz="2800" dirty="0"/>
              <a:t>, </a:t>
            </a:r>
            <a:r>
              <a:rPr lang="ru-RU" sz="2800" i="1" dirty="0"/>
              <a:t>B</a:t>
            </a:r>
            <a:r>
              <a:rPr lang="ru-RU" sz="2800" dirty="0"/>
              <a:t> и расположенные в узлах сетки. 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953063D-D505-5D0A-6ADC-D8B9A3DF2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336" y="2127437"/>
            <a:ext cx="5753328" cy="2892646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F06C6CB6-919F-0039-8F94-107EFB5623B3}"/>
              </a:ext>
            </a:extLst>
          </p:cNvPr>
          <p:cNvGrpSpPr/>
          <p:nvPr/>
        </p:nvGrpSpPr>
        <p:grpSpPr>
          <a:xfrm>
            <a:off x="0" y="2118900"/>
            <a:ext cx="9144000" cy="3623067"/>
            <a:chOff x="0" y="2118900"/>
            <a:chExt cx="9144000" cy="3623067"/>
          </a:xfrm>
        </p:grpSpPr>
        <p:sp>
          <p:nvSpPr>
            <p:cNvPr id="100357" name="Text Box 5">
              <a:extLst>
                <a:ext uri="{FF2B5EF4-FFF2-40B4-BE49-F238E27FC236}">
                  <a16:creationId xmlns:a16="http://schemas.microsoft.com/office/drawing/2014/main" id="{365ECDB1-DAA2-42B6-8F6A-E3CC8A1952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157192"/>
              <a:ext cx="914400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	</a:t>
              </a:r>
              <a:r>
                <a:rPr lang="ru-RU" altLang="ru-RU" dirty="0">
                  <a:solidFill>
                    <a:srgbClr val="FF3300"/>
                  </a:solidFill>
                </a:rPr>
                <a:t>Ответ. </a:t>
              </a:r>
              <a:endParaRPr lang="en-US" altLang="ru-RU" sz="3200" dirty="0">
                <a:cs typeface="Times New Roman" panose="02020603050405020304" pitchFamily="18" charset="0"/>
              </a:endParaRPr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DB7273E4-8EE3-D90D-1104-8318B83FD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95336" y="2118900"/>
              <a:ext cx="5753328" cy="29405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35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>
            <a:extLst>
              <a:ext uri="{FF2B5EF4-FFF2-40B4-BE49-F238E27FC236}">
                <a16:creationId xmlns:a16="http://schemas.microsoft.com/office/drawing/2014/main" id="{6B64C6AB-759E-48B2-962C-770630DE2E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5</a:t>
            </a:r>
          </a:p>
        </p:txBody>
      </p:sp>
      <p:sp>
        <p:nvSpPr>
          <p:cNvPr id="172035" name="Text Box 3">
            <a:extLst>
              <a:ext uri="{FF2B5EF4-FFF2-40B4-BE49-F238E27FC236}">
                <a16:creationId xmlns:a16="http://schemas.microsoft.com/office/drawing/2014/main" id="{0DDF4A93-FE8A-4655-9BF9-727B1C61B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4704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Постройте окружность, проходящую через три данные точки, не принадлежащие одной прямой.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4F567887-F05F-6538-368E-F2CB5DB4A2C3}"/>
              </a:ext>
            </a:extLst>
          </p:cNvPr>
          <p:cNvGrpSpPr/>
          <p:nvPr/>
        </p:nvGrpSpPr>
        <p:grpSpPr>
          <a:xfrm>
            <a:off x="0" y="1711461"/>
            <a:ext cx="8999984" cy="4854866"/>
            <a:chOff x="0" y="1711461"/>
            <a:chExt cx="8999984" cy="4854866"/>
          </a:xfrm>
        </p:grpSpPr>
        <p:sp>
          <p:nvSpPr>
            <p:cNvPr id="172037" name="Text Box 5">
              <a:extLst>
                <a:ext uri="{FF2B5EF4-FFF2-40B4-BE49-F238E27FC236}">
                  <a16:creationId xmlns:a16="http://schemas.microsoft.com/office/drawing/2014/main" id="{5F35E842-68DA-4BEB-AA0A-5AF1B2F396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711461"/>
              <a:ext cx="8999984" cy="1815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3300"/>
                  </a:solidFill>
                </a:rPr>
                <a:t>	Решение.</a:t>
              </a:r>
              <a:r>
                <a:rPr lang="ru-RU" altLang="ru-RU" sz="2800" dirty="0">
                  <a:solidFill>
                    <a:schemeClr val="accent1"/>
                  </a:solidFill>
                </a:rPr>
                <a:t> </a:t>
              </a:r>
              <a:r>
                <a:rPr lang="ru-RU" altLang="ru-RU" sz="2800" dirty="0"/>
                <a:t>Построим серединные перпендикуляры к отрезкам </a:t>
              </a:r>
              <a:r>
                <a:rPr lang="en-US" altLang="ru-RU" sz="2800" i="1" dirty="0"/>
                <a:t>AB </a:t>
              </a:r>
              <a:r>
                <a:rPr lang="ru-RU" altLang="ru-RU" sz="2800" dirty="0"/>
                <a:t>и </a:t>
              </a:r>
              <a:r>
                <a:rPr lang="en-US" altLang="ru-RU" sz="2800" i="1" dirty="0"/>
                <a:t>BC</a:t>
              </a:r>
              <a:r>
                <a:rPr lang="ru-RU" altLang="ru-RU" sz="2800" dirty="0"/>
                <a:t>. Найдём их точку </a:t>
              </a:r>
              <a:r>
                <a:rPr lang="en-US" altLang="ru-RU" sz="2800" i="1" dirty="0"/>
                <a:t>O </a:t>
              </a:r>
              <a:r>
                <a:rPr lang="ru-RU" altLang="ru-RU" sz="2800" dirty="0"/>
                <a:t>пересечения. Она будет центром искомой окружности. Проведём окружность с центром </a:t>
              </a:r>
              <a:r>
                <a:rPr lang="en-US" altLang="ru-RU" sz="2800" i="1" dirty="0"/>
                <a:t>O </a:t>
              </a:r>
              <a:r>
                <a:rPr lang="ru-RU" altLang="ru-RU" sz="2800" dirty="0"/>
                <a:t>и радиусом </a:t>
              </a:r>
              <a:r>
                <a:rPr lang="en-US" altLang="ru-RU" sz="2800" i="1" dirty="0"/>
                <a:t>OA</a:t>
              </a:r>
              <a:r>
                <a:rPr lang="en-US" altLang="ru-RU" sz="2800" dirty="0"/>
                <a:t>.</a:t>
              </a:r>
              <a:endParaRPr lang="ru-RU" altLang="ru-RU" sz="2800" dirty="0"/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F811BDC6-E8B6-4F4F-F04A-628AE077A3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06055" y="3603424"/>
              <a:ext cx="3131890" cy="2962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473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Text Box 3">
            <a:extLst>
              <a:ext uri="{FF2B5EF4-FFF2-40B4-BE49-F238E27FC236}">
                <a16:creationId xmlns:a16="http://schemas.microsoft.com/office/drawing/2014/main" id="{0DDF4A93-FE8A-4655-9BF9-727B1C61B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247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Окружность, проходящую через три данные точки, не принадлежащие одной прямой, можно построить</a:t>
            </a:r>
            <a:r>
              <a:rPr lang="en-US" altLang="ru-RU" sz="2800" dirty="0"/>
              <a:t> </a:t>
            </a:r>
            <a:r>
              <a:rPr lang="ru-RU" altLang="ru-RU" sz="2800" dirty="0"/>
              <a:t>с помощью инструмента «Окружность по трём точкам» в программе </a:t>
            </a:r>
            <a:r>
              <a:rPr lang="en-US" altLang="ru-RU" sz="2800" dirty="0"/>
              <a:t>GeoGebra.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AEE51A-4B40-FE94-25B3-A1D44DB1E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937078"/>
            <a:ext cx="6263605" cy="472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88936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>
            <a:extLst>
              <a:ext uri="{FF2B5EF4-FFF2-40B4-BE49-F238E27FC236}">
                <a16:creationId xmlns:a16="http://schemas.microsoft.com/office/drawing/2014/main" id="{6B64C6AB-759E-48B2-962C-770630DE2E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6</a:t>
            </a:r>
          </a:p>
        </p:txBody>
      </p:sp>
      <p:sp>
        <p:nvSpPr>
          <p:cNvPr id="172035" name="Text Box 3">
            <a:extLst>
              <a:ext uri="{FF2B5EF4-FFF2-40B4-BE49-F238E27FC236}">
                <a16:creationId xmlns:a16="http://schemas.microsoft.com/office/drawing/2014/main" id="{0DDF4A93-FE8A-4655-9BF9-727B1C61B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4704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Постройте окружность с центром в данной точке</a:t>
            </a:r>
            <a:r>
              <a:rPr lang="en-US" altLang="ru-RU" sz="2800" dirty="0"/>
              <a:t> </a:t>
            </a:r>
            <a:r>
              <a:rPr lang="ru-RU" altLang="ru-RU" sz="2800" i="1" dirty="0"/>
              <a:t>С</a:t>
            </a:r>
            <a:r>
              <a:rPr lang="ru-RU" altLang="ru-RU" sz="2800" dirty="0"/>
              <a:t>, касающуюся данной окружности с центром в точке </a:t>
            </a:r>
            <a:r>
              <a:rPr lang="en-US" altLang="ru-RU" sz="2800" i="1" dirty="0"/>
              <a:t>O</a:t>
            </a:r>
            <a:r>
              <a:rPr lang="ru-RU" altLang="ru-RU" sz="2800" dirty="0"/>
              <a:t>. 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814123-AF19-A162-3839-1FB84C715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1718811"/>
            <a:ext cx="3357474" cy="3147178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6B7B60DA-556B-C421-B7F8-14EE28B126EC}"/>
              </a:ext>
            </a:extLst>
          </p:cNvPr>
          <p:cNvGrpSpPr/>
          <p:nvPr/>
        </p:nvGrpSpPr>
        <p:grpSpPr>
          <a:xfrm>
            <a:off x="0" y="1702939"/>
            <a:ext cx="8999984" cy="4606386"/>
            <a:chOff x="0" y="1702939"/>
            <a:chExt cx="8999984" cy="4606386"/>
          </a:xfrm>
        </p:grpSpPr>
        <p:sp>
          <p:nvSpPr>
            <p:cNvPr id="172037" name="Text Box 5">
              <a:extLst>
                <a:ext uri="{FF2B5EF4-FFF2-40B4-BE49-F238E27FC236}">
                  <a16:creationId xmlns:a16="http://schemas.microsoft.com/office/drawing/2014/main" id="{5F35E842-68DA-4BEB-AA0A-5AF1B2F396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924330"/>
              <a:ext cx="8999984" cy="1384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3300"/>
                  </a:solidFill>
                </a:rPr>
                <a:t>	Решение.</a:t>
              </a:r>
              <a:r>
                <a:rPr lang="ru-RU" altLang="ru-RU" sz="2800" dirty="0">
                  <a:solidFill>
                    <a:schemeClr val="accent1"/>
                  </a:solidFill>
                </a:rPr>
                <a:t> </a:t>
              </a:r>
              <a:r>
                <a:rPr lang="ru-RU" altLang="ru-RU" sz="2800" dirty="0"/>
                <a:t>Проведём прямую </a:t>
              </a:r>
              <a:r>
                <a:rPr lang="en-US" altLang="ru-RU" sz="2800" i="1" dirty="0"/>
                <a:t>OC</a:t>
              </a:r>
              <a:r>
                <a:rPr lang="ru-RU" altLang="ru-RU" sz="2800" dirty="0"/>
                <a:t>. Найдём её точки </a:t>
              </a:r>
              <a:r>
                <a:rPr lang="en-US" altLang="ru-RU" sz="2800" i="1" dirty="0"/>
                <a:t>A</a:t>
              </a:r>
              <a:r>
                <a:rPr lang="en-US" altLang="ru-RU" sz="2800" dirty="0"/>
                <a:t>, </a:t>
              </a:r>
              <a:r>
                <a:rPr lang="en-US" altLang="ru-RU" sz="2800" i="1" dirty="0"/>
                <a:t>B </a:t>
              </a:r>
              <a:r>
                <a:rPr lang="ru-RU" altLang="ru-RU" sz="2800" dirty="0"/>
                <a:t>пересечения с данной окружностью. С центром в точке </a:t>
              </a:r>
              <a:r>
                <a:rPr lang="en-US" altLang="ru-RU" sz="2800" i="1" dirty="0"/>
                <a:t>C </a:t>
              </a:r>
              <a:r>
                <a:rPr lang="ru-RU" altLang="ru-RU" sz="2800" dirty="0"/>
                <a:t>и радиусами </a:t>
              </a:r>
              <a:r>
                <a:rPr lang="en-US" altLang="ru-RU" sz="2800" i="1" dirty="0"/>
                <a:t>AC </a:t>
              </a:r>
              <a:r>
                <a:rPr lang="ru-RU" altLang="ru-RU" sz="2800" dirty="0"/>
                <a:t>и </a:t>
              </a:r>
              <a:r>
                <a:rPr lang="en-US" altLang="ru-RU" sz="2800" i="1" dirty="0"/>
                <a:t>BC </a:t>
              </a:r>
              <a:r>
                <a:rPr lang="ru-RU" altLang="ru-RU" sz="2800" dirty="0"/>
                <a:t>проведём окружности.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2EE9FBFF-0442-40B7-D555-EB6D13131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99792" y="1702939"/>
              <a:ext cx="3357474" cy="32055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699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0" y="871017"/>
            <a:ext cx="90678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450215" algn="just"/>
            <a:r>
              <a:rPr lang="ru-RU" sz="2800" dirty="0">
                <a:solidFill>
                  <a:srgbClr val="FF3300"/>
                </a:solidFill>
              </a:rPr>
              <a:t>	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Используя рисунок, </a:t>
            </a:r>
            <a:r>
              <a:rPr lang="ru-RU" sz="2800" dirty="0">
                <a:ea typeface="Times New Roman" panose="02020603050405020304" pitchFamily="18" charset="0"/>
              </a:rPr>
              <a:t>объясните, как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построить касательную к данной окружности, проходящую через данную точку вне этой окружности.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724B250-3A1D-BBEB-6C79-A87B51E4DA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067" y="2708920"/>
            <a:ext cx="4435830" cy="34563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BB57C2FA-B97F-D82E-5D10-54D098C3E6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2578" y="168866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7</a:t>
            </a:r>
          </a:p>
        </p:txBody>
      </p:sp>
    </p:spTree>
    <p:extLst>
      <p:ext uri="{BB962C8B-B14F-4D97-AF65-F5344CB8AC3E}">
        <p14:creationId xmlns:p14="http://schemas.microsoft.com/office/powerpoint/2010/main" val="62972255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38" name="Text Box 42">
            <a:extLst>
              <a:ext uri="{FF2B5EF4-FFF2-40B4-BE49-F238E27FC236}">
                <a16:creationId xmlns:a16="http://schemas.microsoft.com/office/drawing/2014/main" id="{44BCA60A-D09D-42F4-92E8-580C1D37A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00" y="0"/>
            <a:ext cx="9001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Для построения касательной к окружности в программе </a:t>
            </a:r>
            <a:r>
              <a:rPr lang="en-US" altLang="ru-RU" dirty="0"/>
              <a:t>GeoGebra </a:t>
            </a:r>
            <a:r>
              <a:rPr lang="ru-RU" altLang="ru-RU" dirty="0"/>
              <a:t>имеется инструмент «Касательная». Выбрав этот инструмент, и указав последовательно точку и окружность, получим касательные к окружности, проходящие через данную точку.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F7C50B-BB61-4894-9629-F19D54200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333" y="1938992"/>
            <a:ext cx="6213333" cy="468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99825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6">
            <a:extLst>
              <a:ext uri="{FF2B5EF4-FFF2-40B4-BE49-F238E27FC236}">
                <a16:creationId xmlns:a16="http://schemas.microsoft.com/office/drawing/2014/main" id="{1576F62B-4459-A8A7-FA98-58B7B73158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1*</a:t>
            </a:r>
          </a:p>
        </p:txBody>
      </p:sp>
      <p:sp>
        <p:nvSpPr>
          <p:cNvPr id="2051" name="Text Box 1040">
            <a:extLst>
              <a:ext uri="{FF2B5EF4-FFF2-40B4-BE49-F238E27FC236}">
                <a16:creationId xmlns:a16="http://schemas.microsoft.com/office/drawing/2014/main" id="{3929B6FE-1629-0751-3AA2-68095BAA4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На клетчатой бумаге постройте несколько точек, равноудаленных от данной точки </a:t>
            </a:r>
            <a:r>
              <a:rPr lang="en-US" altLang="ru-RU" sz="2800" i="1" dirty="0"/>
              <a:t>F </a:t>
            </a:r>
            <a:r>
              <a:rPr lang="ru-RU" altLang="ru-RU" sz="2800" dirty="0"/>
              <a:t>и</a:t>
            </a:r>
            <a:r>
              <a:rPr lang="en-US" altLang="ru-RU" sz="2800" dirty="0"/>
              <a:t> </a:t>
            </a:r>
            <a:r>
              <a:rPr lang="ru-RU" altLang="ru-RU" sz="2800" dirty="0"/>
              <a:t>данной прямой </a:t>
            </a:r>
            <a:r>
              <a:rPr lang="en-US" altLang="ru-RU" sz="2800" i="1" dirty="0"/>
              <a:t>d</a:t>
            </a:r>
            <a:r>
              <a:rPr lang="ru-RU" altLang="ru-RU" sz="2800" dirty="0"/>
              <a:t>. Соедините их плавной кривой.</a:t>
            </a:r>
            <a:endParaRPr lang="en-US" altLang="ru-RU" sz="2800" dirty="0"/>
          </a:p>
        </p:txBody>
      </p:sp>
      <p:pic>
        <p:nvPicPr>
          <p:cNvPr id="2052" name="Picture 1061">
            <a:extLst>
              <a:ext uri="{FF2B5EF4-FFF2-40B4-BE49-F238E27FC236}">
                <a16:creationId xmlns:a16="http://schemas.microsoft.com/office/drawing/2014/main" id="{186F8050-F11C-3950-AA21-9A2F8149D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0"/>
            <a:ext cx="4959350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8" name="Picture 1062">
            <a:extLst>
              <a:ext uri="{FF2B5EF4-FFF2-40B4-BE49-F238E27FC236}">
                <a16:creationId xmlns:a16="http://schemas.microsoft.com/office/drawing/2014/main" id="{F80C0EEE-F8C1-8C83-3431-33143FA5E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0"/>
            <a:ext cx="4959350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9" name="Picture 1063">
            <a:extLst>
              <a:ext uri="{FF2B5EF4-FFF2-40B4-BE49-F238E27FC236}">
                <a16:creationId xmlns:a16="http://schemas.microsoft.com/office/drawing/2014/main" id="{9CB3D9CA-70EE-796E-3FB3-FD894C0FD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0"/>
            <a:ext cx="4959350" cy="36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0" name="Picture 1064">
            <a:extLst>
              <a:ext uri="{FF2B5EF4-FFF2-40B4-BE49-F238E27FC236}">
                <a16:creationId xmlns:a16="http://schemas.microsoft.com/office/drawing/2014/main" id="{58F6CD36-C806-C6B7-E1E1-3EE758681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0"/>
            <a:ext cx="4959350" cy="408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1" name="Picture 1065">
            <a:extLst>
              <a:ext uri="{FF2B5EF4-FFF2-40B4-BE49-F238E27FC236}">
                <a16:creationId xmlns:a16="http://schemas.microsoft.com/office/drawing/2014/main" id="{B236B483-8208-D1AF-EA17-1137721E2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0"/>
            <a:ext cx="4959350" cy="450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2" name="Picture 1066">
            <a:extLst>
              <a:ext uri="{FF2B5EF4-FFF2-40B4-BE49-F238E27FC236}">
                <a16:creationId xmlns:a16="http://schemas.microsoft.com/office/drawing/2014/main" id="{6693CC81-E47C-457D-3935-C30F33AEA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8800"/>
            <a:ext cx="4959350" cy="489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3" name="Picture 1067">
            <a:extLst>
              <a:ext uri="{FF2B5EF4-FFF2-40B4-BE49-F238E27FC236}">
                <a16:creationId xmlns:a16="http://schemas.microsoft.com/office/drawing/2014/main" id="{383BFB2A-31FD-9101-EFBE-CA7A7B754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8800"/>
            <a:ext cx="4959350" cy="489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2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2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2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2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2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8063BE4-89AE-4351-F862-7C2CBE7680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rgbClr val="FF3300"/>
                </a:solidFill>
              </a:rPr>
              <a:t>Определение параболы</a:t>
            </a:r>
          </a:p>
        </p:txBody>
      </p:sp>
      <p:sp>
        <p:nvSpPr>
          <p:cNvPr id="4099" name="Text Box 3">
            <a:extLst>
              <a:ext uri="{FF2B5EF4-FFF2-40B4-BE49-F238E27FC236}">
                <a16:creationId xmlns:a16="http://schemas.microsoft.com/office/drawing/2014/main" id="{E88C40E9-4D8A-F6AC-EF61-8BAABE05F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1440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Пусть на плоскости задана прямая </a:t>
            </a:r>
            <a:r>
              <a:rPr lang="ru-RU" altLang="ru-RU" sz="2800" i="1" dirty="0">
                <a:cs typeface="Times New Roman" panose="02020603050405020304" pitchFamily="18" charset="0"/>
              </a:rPr>
              <a:t>d</a:t>
            </a:r>
            <a:r>
              <a:rPr lang="ru-RU" altLang="ru-RU" sz="2800" dirty="0">
                <a:cs typeface="Times New Roman" panose="02020603050405020304" pitchFamily="18" charset="0"/>
              </a:rPr>
              <a:t> и точка </a:t>
            </a:r>
            <a:r>
              <a:rPr lang="ru-RU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dirty="0">
                <a:cs typeface="Times New Roman" panose="02020603050405020304" pitchFamily="18" charset="0"/>
              </a:rPr>
              <a:t>, не принадлежащая этой прямой. Геометрическое место точек, равноудаленных от прямой </a:t>
            </a:r>
            <a:r>
              <a:rPr lang="ru-RU" altLang="ru-RU" sz="2800" i="1" dirty="0">
                <a:cs typeface="Times New Roman" panose="02020603050405020304" pitchFamily="18" charset="0"/>
              </a:rPr>
              <a:t>d</a:t>
            </a:r>
            <a:r>
              <a:rPr lang="ru-RU" altLang="ru-RU" sz="2800" dirty="0">
                <a:cs typeface="Times New Roman" panose="02020603050405020304" pitchFamily="18" charset="0"/>
              </a:rPr>
              <a:t> и точки </a:t>
            </a:r>
            <a:r>
              <a:rPr lang="ru-RU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dirty="0">
                <a:cs typeface="Times New Roman" panose="02020603050405020304" pitchFamily="18" charset="0"/>
              </a:rPr>
              <a:t>, называется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параболой</a:t>
            </a:r>
            <a:r>
              <a:rPr lang="ru-RU" altLang="ru-RU" sz="2800" dirty="0">
                <a:cs typeface="Times New Roman" panose="02020603050405020304" pitchFamily="18" charset="0"/>
              </a:rPr>
              <a:t>. Прямая </a:t>
            </a:r>
            <a:r>
              <a:rPr lang="ru-RU" altLang="ru-RU" sz="2800" i="1" dirty="0">
                <a:cs typeface="Times New Roman" panose="02020603050405020304" pitchFamily="18" charset="0"/>
              </a:rPr>
              <a:t>d</a:t>
            </a:r>
            <a:r>
              <a:rPr lang="ru-RU" altLang="ru-RU" sz="2800" dirty="0">
                <a:cs typeface="Times New Roman" panose="02020603050405020304" pitchFamily="18" charset="0"/>
              </a:rPr>
              <a:t> называется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директрисой</a:t>
            </a:r>
            <a:r>
              <a:rPr lang="ru-RU" altLang="ru-RU" sz="2800" dirty="0">
                <a:cs typeface="Times New Roman" panose="02020603050405020304" pitchFamily="18" charset="0"/>
              </a:rPr>
              <a:t>, а точка </a:t>
            </a:r>
            <a:r>
              <a:rPr lang="ru-RU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dirty="0">
                <a:cs typeface="Times New Roman" panose="02020603050405020304" pitchFamily="18" charset="0"/>
              </a:rPr>
              <a:t> -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фокусом</a:t>
            </a:r>
            <a:r>
              <a:rPr lang="ru-RU" altLang="ru-RU" sz="2800" i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параболы</a:t>
            </a:r>
            <a:r>
              <a:rPr lang="ru-RU" altLang="ru-RU" sz="2800" dirty="0"/>
              <a:t>.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endParaRPr lang="en-US" altLang="ru-RU" sz="2800" dirty="0">
              <a:solidFill>
                <a:srgbClr val="FF3300"/>
              </a:solidFill>
              <a:cs typeface="Times New Roman" panose="02020603050405020304" pitchFamily="18" charset="0"/>
            </a:endParaRPr>
          </a:p>
        </p:txBody>
      </p:sp>
      <p:pic>
        <p:nvPicPr>
          <p:cNvPr id="4100" name="Picture 5">
            <a:extLst>
              <a:ext uri="{FF2B5EF4-FFF2-40B4-BE49-F238E27FC236}">
                <a16:creationId xmlns:a16="http://schemas.microsoft.com/office/drawing/2014/main" id="{B5DE0D44-4AED-876C-0BD8-8DD5F32D4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667000"/>
            <a:ext cx="5781675" cy="404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E7BF5920-7B83-59F6-E7AB-DD1DFAA4EF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rgbClr val="FF3300"/>
                </a:solidFill>
              </a:rPr>
              <a:t>Рисуем параболу</a:t>
            </a:r>
          </a:p>
        </p:txBody>
      </p:sp>
      <p:pic>
        <p:nvPicPr>
          <p:cNvPr id="5123" name="Picture 3">
            <a:extLst>
              <a:ext uri="{FF2B5EF4-FFF2-40B4-BE49-F238E27FC236}">
                <a16:creationId xmlns:a16="http://schemas.microsoft.com/office/drawing/2014/main" id="{2C322439-17CD-5780-DF3D-B4BDDDF88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64944"/>
            <a:ext cx="5809456" cy="378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4" name="Text Box 4">
            <a:extLst>
              <a:ext uri="{FF2B5EF4-FFF2-40B4-BE49-F238E27FC236}">
                <a16:creationId xmlns:a16="http://schemas.microsoft.com/office/drawing/2014/main" id="{92995EF2-637A-A452-ABC2-ED45FE418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2000"/>
            <a:ext cx="8305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/>
              <a:t>Параболу можно нарисовать с помощью линейки, угольника, кнопок, нитки и карандаша.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Text Box 3">
            <a:extLst>
              <a:ext uri="{FF2B5EF4-FFF2-40B4-BE49-F238E27FC236}">
                <a16:creationId xmlns:a16="http://schemas.microsoft.com/office/drawing/2014/main" id="{0DDF4A93-FE8A-4655-9BF9-727B1C61B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247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Параболу с данными фокусом и директрисой можно получить</a:t>
            </a:r>
            <a:r>
              <a:rPr lang="en-US" altLang="ru-RU" sz="2800" dirty="0"/>
              <a:t> </a:t>
            </a:r>
            <a:r>
              <a:rPr lang="ru-RU" altLang="ru-RU" sz="2800" dirty="0"/>
              <a:t>в программе </a:t>
            </a:r>
            <a:r>
              <a:rPr lang="en-US" altLang="ru-RU" sz="2800" dirty="0"/>
              <a:t>GeoGebra </a:t>
            </a:r>
            <a:r>
              <a:rPr lang="ru-RU" altLang="ru-RU" sz="2800" dirty="0"/>
              <a:t>с помощью инструмента «Парабола»</a:t>
            </a:r>
            <a:r>
              <a:rPr lang="en-US" altLang="ru-RU" sz="2800" dirty="0"/>
              <a:t>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868BF7-8DF0-DB45-7708-A8D5D8085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189" y="1628800"/>
            <a:ext cx="6407621" cy="483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58322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26">
            <a:extLst>
              <a:ext uri="{FF2B5EF4-FFF2-40B4-BE49-F238E27FC236}">
                <a16:creationId xmlns:a16="http://schemas.microsoft.com/office/drawing/2014/main" id="{AD528E04-C9B8-3B9B-A21B-110AA9356C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2*</a:t>
            </a:r>
          </a:p>
        </p:txBody>
      </p:sp>
      <p:sp>
        <p:nvSpPr>
          <p:cNvPr id="92176" name="Text Box 1040">
            <a:extLst>
              <a:ext uri="{FF2B5EF4-FFF2-40B4-BE49-F238E27FC236}">
                <a16:creationId xmlns:a16="http://schemas.microsoft.com/office/drawing/2014/main" id="{3F6491B8-282C-FC10-3C1C-881842E79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89154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На клетчатой бумаге постройте несколько точек, расположенных в узлах сетки, сумма расстояний от которых до точек </a:t>
            </a:r>
            <a:r>
              <a:rPr lang="en-US" altLang="ru-RU" sz="2800" i="1" dirty="0"/>
              <a:t>F</a:t>
            </a:r>
            <a:r>
              <a:rPr lang="en-US" altLang="ru-RU" sz="2800" baseline="-25000" dirty="0"/>
              <a:t>1</a:t>
            </a:r>
            <a:r>
              <a:rPr lang="en-US" altLang="ru-RU" sz="2800" dirty="0"/>
              <a:t>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F</a:t>
            </a:r>
            <a:r>
              <a:rPr lang="en-US" altLang="ru-RU" sz="2800" baseline="-25000" dirty="0"/>
              <a:t>2</a:t>
            </a:r>
            <a:r>
              <a:rPr lang="en-US" altLang="ru-RU" sz="2800" dirty="0"/>
              <a:t> </a:t>
            </a:r>
            <a:r>
              <a:rPr lang="ru-RU" altLang="ru-RU" sz="2800" dirty="0"/>
              <a:t>равна </a:t>
            </a:r>
            <a:r>
              <a:rPr lang="en-US" altLang="ru-RU" sz="2800" dirty="0"/>
              <a:t>6</a:t>
            </a:r>
            <a:r>
              <a:rPr lang="ru-RU" altLang="ru-RU" sz="2800" dirty="0"/>
              <a:t> (стороны клеток равны 1)</a:t>
            </a:r>
            <a:r>
              <a:rPr lang="ru-RU" altLang="ru-RU" sz="2800" dirty="0">
                <a:cs typeface="Times New Roman" panose="02020603050405020304" pitchFamily="18" charset="0"/>
              </a:rPr>
              <a:t>.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Соедините их плавной кривой.</a:t>
            </a:r>
            <a:endParaRPr lang="en-US" altLang="ru-RU" sz="2800" dirty="0">
              <a:solidFill>
                <a:schemeClr val="accent1"/>
              </a:solidFill>
            </a:endParaRPr>
          </a:p>
        </p:txBody>
      </p:sp>
      <p:pic>
        <p:nvPicPr>
          <p:cNvPr id="92190" name="Picture 1054">
            <a:extLst>
              <a:ext uri="{FF2B5EF4-FFF2-40B4-BE49-F238E27FC236}">
                <a16:creationId xmlns:a16="http://schemas.microsoft.com/office/drawing/2014/main" id="{4C1416EF-6669-A732-D6D2-8BB84721B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514600"/>
            <a:ext cx="4381500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1" name="Picture 1055">
            <a:extLst>
              <a:ext uri="{FF2B5EF4-FFF2-40B4-BE49-F238E27FC236}">
                <a16:creationId xmlns:a16="http://schemas.microsoft.com/office/drawing/2014/main" id="{4047A663-90E1-6709-E658-46A7FF78E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2514600"/>
            <a:ext cx="4381500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2" name="Picture 1056">
            <a:extLst>
              <a:ext uri="{FF2B5EF4-FFF2-40B4-BE49-F238E27FC236}">
                <a16:creationId xmlns:a16="http://schemas.microsoft.com/office/drawing/2014/main" id="{45E6CFD2-6653-BB42-BF6D-E0DC4F870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2514600"/>
            <a:ext cx="4381500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4" name="Picture 1058">
            <a:extLst>
              <a:ext uri="{FF2B5EF4-FFF2-40B4-BE49-F238E27FC236}">
                <a16:creationId xmlns:a16="http://schemas.microsoft.com/office/drawing/2014/main" id="{4CDD1BD2-E50E-0CA0-97C7-EED974BB2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2514600"/>
            <a:ext cx="4381500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5" name="Picture 1059">
            <a:extLst>
              <a:ext uri="{FF2B5EF4-FFF2-40B4-BE49-F238E27FC236}">
                <a16:creationId xmlns:a16="http://schemas.microsoft.com/office/drawing/2014/main" id="{69EDFA27-21C7-4C76-1164-5E86452EB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2514600"/>
            <a:ext cx="4381500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2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2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2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>
            <a:extLst>
              <a:ext uri="{FF2B5EF4-FFF2-40B4-BE49-F238E27FC236}">
                <a16:creationId xmlns:a16="http://schemas.microsoft.com/office/drawing/2014/main" id="{142AB961-9995-496D-A997-B60AB483C7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</a:t>
            </a:r>
          </a:p>
        </p:txBody>
      </p:sp>
      <p:sp>
        <p:nvSpPr>
          <p:cNvPr id="192515" name="Text Box 3">
            <a:extLst>
              <a:ext uri="{FF2B5EF4-FFF2-40B4-BE49-F238E27FC236}">
                <a16:creationId xmlns:a16="http://schemas.microsoft.com/office/drawing/2014/main" id="{96209161-D5F1-4FB4-81C9-B38922624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8991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/>
              <a:t>	</a:t>
            </a:r>
            <a:r>
              <a:rPr lang="ru-RU" altLang="ru-RU" sz="2800" dirty="0"/>
              <a:t>Изобразите центр </a:t>
            </a:r>
            <a:r>
              <a:rPr lang="en-US" altLang="ru-RU" sz="2800" i="1" dirty="0"/>
              <a:t>O </a:t>
            </a:r>
            <a:r>
              <a:rPr lang="ru-RU" altLang="ru-RU" sz="2800" dirty="0"/>
              <a:t>окружности, проходящей через данные точки </a:t>
            </a:r>
            <a:r>
              <a:rPr lang="en-US" altLang="ru-RU" sz="2800" i="1" dirty="0"/>
              <a:t>A</a:t>
            </a:r>
            <a:r>
              <a:rPr lang="en-US" altLang="ru-RU" sz="2800" dirty="0"/>
              <a:t>, </a:t>
            </a:r>
            <a:r>
              <a:rPr lang="en-US" altLang="ru-RU" sz="2800" i="1" dirty="0"/>
              <a:t>B</a:t>
            </a:r>
            <a:r>
              <a:rPr lang="en-US" altLang="ru-RU" sz="2800" dirty="0"/>
              <a:t>, </a:t>
            </a:r>
            <a:r>
              <a:rPr lang="en-US" altLang="ru-RU" sz="2800" i="1" dirty="0"/>
              <a:t>C</a:t>
            </a:r>
            <a:r>
              <a:rPr lang="en-US" altLang="ru-RU" sz="2800" dirty="0"/>
              <a:t>, </a:t>
            </a:r>
            <a:r>
              <a:rPr lang="en-US" altLang="ru-RU" sz="2800" i="1" dirty="0"/>
              <a:t>D</a:t>
            </a:r>
            <a:r>
              <a:rPr lang="en-US" altLang="ru-RU" sz="2800" dirty="0"/>
              <a:t>.</a:t>
            </a:r>
            <a:endParaRPr lang="ru-RU" altLang="ru-RU" sz="2800" i="1" dirty="0"/>
          </a:p>
        </p:txBody>
      </p:sp>
      <p:pic>
        <p:nvPicPr>
          <p:cNvPr id="192520" name="Picture 8">
            <a:extLst>
              <a:ext uri="{FF2B5EF4-FFF2-40B4-BE49-F238E27FC236}">
                <a16:creationId xmlns:a16="http://schemas.microsoft.com/office/drawing/2014/main" id="{0B95EA16-13B0-48F3-93F3-4F7BA518D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2058988"/>
            <a:ext cx="277812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2522" name="Group 10">
            <a:extLst>
              <a:ext uri="{FF2B5EF4-FFF2-40B4-BE49-F238E27FC236}">
                <a16:creationId xmlns:a16="http://schemas.microsoft.com/office/drawing/2014/main" id="{D6B706A1-2D4B-4FF6-A454-6502DE9BF957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2057400"/>
            <a:ext cx="5445125" cy="3322638"/>
            <a:chOff x="336" y="1296"/>
            <a:chExt cx="3430" cy="2093"/>
          </a:xfrm>
        </p:grpSpPr>
        <p:sp>
          <p:nvSpPr>
            <p:cNvPr id="192518" name="Text Box 6">
              <a:extLst>
                <a:ext uri="{FF2B5EF4-FFF2-40B4-BE49-F238E27FC236}">
                  <a16:creationId xmlns:a16="http://schemas.microsoft.com/office/drawing/2014/main" id="{DC6C180C-561C-4EB0-8534-5B7CA99C33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3024"/>
              <a:ext cx="235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Ответ. </a:t>
              </a:r>
            </a:p>
          </p:txBody>
        </p:sp>
        <p:pic>
          <p:nvPicPr>
            <p:cNvPr id="192521" name="Picture 9">
              <a:extLst>
                <a:ext uri="{FF2B5EF4-FFF2-40B4-BE49-F238E27FC236}">
                  <a16:creationId xmlns:a16="http://schemas.microsoft.com/office/drawing/2014/main" id="{2FF00176-D8A2-490D-B971-F766799B2A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1296"/>
              <a:ext cx="1750" cy="1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7995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2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1026">
            <a:extLst>
              <a:ext uri="{FF2B5EF4-FFF2-40B4-BE49-F238E27FC236}">
                <a16:creationId xmlns:a16="http://schemas.microsoft.com/office/drawing/2014/main" id="{2D91F626-8C56-83AA-23A2-E115F23D7A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Определение эллипса</a:t>
            </a:r>
          </a:p>
        </p:txBody>
      </p:sp>
      <p:sp>
        <p:nvSpPr>
          <p:cNvPr id="167939" name="Text Box 1027">
            <a:extLst>
              <a:ext uri="{FF2B5EF4-FFF2-40B4-BE49-F238E27FC236}">
                <a16:creationId xmlns:a16="http://schemas.microsoft.com/office/drawing/2014/main" id="{367C1BA8-E658-2653-C406-E72022F64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9424"/>
            <a:ext cx="89154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Геометрическое место точек плоскости, сумма расстояний от которых до двух заданных точек 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, 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2</a:t>
            </a:r>
            <a:r>
              <a:rPr lang="ru-RU" altLang="ru-RU" sz="2800" dirty="0">
                <a:cs typeface="Times New Roman" panose="02020603050405020304" pitchFamily="18" charset="0"/>
              </a:rPr>
              <a:t> есть величина постоянная, называется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эллипсом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. </a:t>
            </a:r>
            <a:r>
              <a:rPr lang="ru-RU" altLang="ru-RU" sz="2800" dirty="0">
                <a:cs typeface="Times New Roman" panose="02020603050405020304" pitchFamily="18" charset="0"/>
              </a:rPr>
              <a:t>Точки 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, 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2</a:t>
            </a:r>
            <a:r>
              <a:rPr lang="ru-RU" altLang="ru-RU" sz="2800" dirty="0">
                <a:cs typeface="Times New Roman" panose="02020603050405020304" pitchFamily="18" charset="0"/>
              </a:rPr>
              <a:t> называются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фокусами</a:t>
            </a:r>
            <a:r>
              <a:rPr lang="ru-RU" altLang="ru-RU" sz="2800" b="1" i="1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эллипса.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endParaRPr lang="en-US" altLang="ru-RU" sz="2800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pic>
        <p:nvPicPr>
          <p:cNvPr id="167940" name="Picture 1028">
            <a:extLst>
              <a:ext uri="{FF2B5EF4-FFF2-40B4-BE49-F238E27FC236}">
                <a16:creationId xmlns:a16="http://schemas.microsoft.com/office/drawing/2014/main" id="{E7CA4DB5-1A36-AD42-D79B-FB1734489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37" y="3068960"/>
            <a:ext cx="3997325" cy="224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50B80240-5624-BB57-B904-77FFCE4594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Рисуем эллипс</a:t>
            </a:r>
          </a:p>
        </p:txBody>
      </p:sp>
      <p:sp>
        <p:nvSpPr>
          <p:cNvPr id="59420" name="Text Box 28">
            <a:extLst>
              <a:ext uri="{FF2B5EF4-FFF2-40B4-BE49-F238E27FC236}">
                <a16:creationId xmlns:a16="http://schemas.microsoft.com/office/drawing/2014/main" id="{1C2C12D5-7F06-AB28-542C-EE3B67B43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ru-RU" altLang="ru-RU" sz="2800" dirty="0"/>
              <a:t>По данному рисунку укажите способ построения эллипса с помощью кнопок, нитки и карандаша.</a:t>
            </a:r>
          </a:p>
        </p:txBody>
      </p:sp>
      <p:pic>
        <p:nvPicPr>
          <p:cNvPr id="59422" name="Picture 30">
            <a:extLst>
              <a:ext uri="{FF2B5EF4-FFF2-40B4-BE49-F238E27FC236}">
                <a16:creationId xmlns:a16="http://schemas.microsoft.com/office/drawing/2014/main" id="{61477434-6677-2D59-3204-C6D707292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37" y="2276872"/>
            <a:ext cx="5140325" cy="293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Text Box 3">
            <a:extLst>
              <a:ext uri="{FF2B5EF4-FFF2-40B4-BE49-F238E27FC236}">
                <a16:creationId xmlns:a16="http://schemas.microsoft.com/office/drawing/2014/main" id="{0DDF4A93-FE8A-4655-9BF9-727B1C61B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247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Эллипс с данными фокусами можно получить</a:t>
            </a:r>
            <a:r>
              <a:rPr lang="en-US" altLang="ru-RU" sz="2800" dirty="0"/>
              <a:t> </a:t>
            </a:r>
            <a:r>
              <a:rPr lang="ru-RU" altLang="ru-RU" sz="2800" dirty="0"/>
              <a:t>в программе </a:t>
            </a:r>
            <a:r>
              <a:rPr lang="en-US" altLang="ru-RU" sz="2800" dirty="0"/>
              <a:t>GeoGebra </a:t>
            </a:r>
            <a:r>
              <a:rPr lang="ru-RU" altLang="ru-RU" sz="2800" dirty="0"/>
              <a:t>с помощью инструмента «Эллипс»</a:t>
            </a:r>
            <a:r>
              <a:rPr lang="en-US" altLang="ru-RU" sz="2800" dirty="0"/>
              <a:t>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CEFB24D-ABB6-D022-85F0-EC3DAB295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340768"/>
            <a:ext cx="6624736" cy="509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90056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>
            <a:extLst>
              <a:ext uri="{FF2B5EF4-FFF2-40B4-BE49-F238E27FC236}">
                <a16:creationId xmlns:a16="http://schemas.microsoft.com/office/drawing/2014/main" id="{62CDE448-9678-69BB-241A-6FDC04EBEA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3*</a:t>
            </a:r>
          </a:p>
        </p:txBody>
      </p:sp>
      <p:sp>
        <p:nvSpPr>
          <p:cNvPr id="174083" name="Text Box 3">
            <a:extLst>
              <a:ext uri="{FF2B5EF4-FFF2-40B4-BE49-F238E27FC236}">
                <a16:creationId xmlns:a16="http://schemas.microsoft.com/office/drawing/2014/main" id="{2E899E23-6B4B-E215-9A1D-7EA4FBA4C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89154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На клетчатой бумаге постройте несколько точек, расположенных в узлах сетки, модуль разности расстояний от которых до точек </a:t>
            </a:r>
            <a:r>
              <a:rPr lang="en-US" altLang="ru-RU" sz="2800" i="1" dirty="0"/>
              <a:t>F</a:t>
            </a:r>
            <a:r>
              <a:rPr lang="en-US" altLang="ru-RU" sz="2800" baseline="-25000" dirty="0"/>
              <a:t>1</a:t>
            </a:r>
            <a:r>
              <a:rPr lang="en-US" altLang="ru-RU" sz="2800" dirty="0"/>
              <a:t>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F</a:t>
            </a:r>
            <a:r>
              <a:rPr lang="en-US" altLang="ru-RU" sz="2800" baseline="-25000" dirty="0"/>
              <a:t>2</a:t>
            </a:r>
            <a:r>
              <a:rPr lang="en-US" altLang="ru-RU" sz="2800" dirty="0"/>
              <a:t> </a:t>
            </a:r>
            <a:r>
              <a:rPr lang="ru-RU" altLang="ru-RU" sz="2800" dirty="0"/>
              <a:t>равен 2 (стороны клеток равны 1)</a:t>
            </a:r>
            <a:r>
              <a:rPr lang="ru-RU" altLang="ru-RU" sz="2800" dirty="0">
                <a:cs typeface="Times New Roman" panose="02020603050405020304" pitchFamily="18" charset="0"/>
              </a:rPr>
              <a:t>.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Соедините их плавной кривой.</a:t>
            </a:r>
            <a:endParaRPr lang="en-US" altLang="ru-RU" sz="2800" dirty="0">
              <a:solidFill>
                <a:schemeClr val="accent1"/>
              </a:solidFill>
            </a:endParaRPr>
          </a:p>
        </p:txBody>
      </p:sp>
      <p:pic>
        <p:nvPicPr>
          <p:cNvPr id="174093" name="Picture 13">
            <a:extLst>
              <a:ext uri="{FF2B5EF4-FFF2-40B4-BE49-F238E27FC236}">
                <a16:creationId xmlns:a16="http://schemas.microsoft.com/office/drawing/2014/main" id="{D8CCF933-1FA9-04E5-9539-C26DC9633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2667000"/>
            <a:ext cx="4446587" cy="401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094" name="Picture 14">
            <a:extLst>
              <a:ext uri="{FF2B5EF4-FFF2-40B4-BE49-F238E27FC236}">
                <a16:creationId xmlns:a16="http://schemas.microsoft.com/office/drawing/2014/main" id="{0B0FC6FB-A621-2D51-5440-AF8B132CA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2667000"/>
            <a:ext cx="4446587" cy="401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095" name="Picture 15">
            <a:extLst>
              <a:ext uri="{FF2B5EF4-FFF2-40B4-BE49-F238E27FC236}">
                <a16:creationId xmlns:a16="http://schemas.microsoft.com/office/drawing/2014/main" id="{E2543C70-90D5-94C6-BB40-4251AB3EE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2667000"/>
            <a:ext cx="4456113" cy="401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096" name="Picture 16">
            <a:extLst>
              <a:ext uri="{FF2B5EF4-FFF2-40B4-BE49-F238E27FC236}">
                <a16:creationId xmlns:a16="http://schemas.microsoft.com/office/drawing/2014/main" id="{D0DE1923-4E02-B39A-DEEA-F17C514EE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2667000"/>
            <a:ext cx="4446587" cy="401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097" name="Picture 17">
            <a:extLst>
              <a:ext uri="{FF2B5EF4-FFF2-40B4-BE49-F238E27FC236}">
                <a16:creationId xmlns:a16="http://schemas.microsoft.com/office/drawing/2014/main" id="{276FA50E-6F87-F94B-5DEF-579784306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038" y="2667000"/>
            <a:ext cx="4478337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099" name="Picture 19">
            <a:extLst>
              <a:ext uri="{FF2B5EF4-FFF2-40B4-BE49-F238E27FC236}">
                <a16:creationId xmlns:a16="http://schemas.microsoft.com/office/drawing/2014/main" id="{53A2015A-85AB-1672-445D-31965565C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2667000"/>
            <a:ext cx="4446587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0" name="Picture 20">
            <a:extLst>
              <a:ext uri="{FF2B5EF4-FFF2-40B4-BE49-F238E27FC236}">
                <a16:creationId xmlns:a16="http://schemas.microsoft.com/office/drawing/2014/main" id="{3E07AC32-EAF8-9508-A277-235CFB2FC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2667000"/>
            <a:ext cx="4446587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4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4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4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C0D70011-EB11-C850-0D0A-724E729DEE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Определение гиперболы</a:t>
            </a:r>
          </a:p>
        </p:txBody>
      </p:sp>
      <p:sp>
        <p:nvSpPr>
          <p:cNvPr id="176131" name="Text Box 3">
            <a:extLst>
              <a:ext uri="{FF2B5EF4-FFF2-40B4-BE49-F238E27FC236}">
                <a16:creationId xmlns:a16="http://schemas.microsoft.com/office/drawing/2014/main" id="{5235A8E1-1AD9-6B6D-D859-74005C29F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89154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Геометрическое место точек плоскости,  разность расстояний от которых до двух заданных точек </a:t>
            </a:r>
            <a:r>
              <a:rPr lang="ru-RU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,</a:t>
            </a:r>
            <a:r>
              <a:rPr lang="ru-RU" altLang="ru-RU" sz="2800" i="1" dirty="0">
                <a:cs typeface="Times New Roman" panose="02020603050405020304" pitchFamily="18" charset="0"/>
              </a:rPr>
              <a:t> 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2</a:t>
            </a:r>
            <a:r>
              <a:rPr lang="ru-RU" altLang="ru-RU" sz="2800" dirty="0">
                <a:cs typeface="Times New Roman" panose="02020603050405020304" pitchFamily="18" charset="0"/>
              </a:rPr>
              <a:t> есть величина постоянная, называется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гиперболой.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Точки </a:t>
            </a:r>
            <a:r>
              <a:rPr lang="ru-RU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,</a:t>
            </a:r>
            <a:r>
              <a:rPr lang="ru-RU" altLang="ru-RU" sz="2800" i="1" dirty="0">
                <a:cs typeface="Times New Roman" panose="02020603050405020304" pitchFamily="18" charset="0"/>
              </a:rPr>
              <a:t> 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2</a:t>
            </a:r>
            <a:r>
              <a:rPr lang="ru-RU" altLang="ru-RU" sz="2800" dirty="0">
                <a:cs typeface="Times New Roman" panose="02020603050405020304" pitchFamily="18" charset="0"/>
              </a:rPr>
              <a:t> называются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фокусами</a:t>
            </a:r>
            <a:r>
              <a:rPr lang="ru-RU" altLang="ru-RU" sz="2800" i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гиперболы</a:t>
            </a:r>
            <a:r>
              <a:rPr lang="ru-RU" altLang="ru-RU" sz="2800" dirty="0"/>
              <a:t>.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176133" name="Picture 5">
            <a:extLst>
              <a:ext uri="{FF2B5EF4-FFF2-40B4-BE49-F238E27FC236}">
                <a16:creationId xmlns:a16="http://schemas.microsoft.com/office/drawing/2014/main" id="{B10371E6-ACDA-901C-0551-EADB0818C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118" y="2748564"/>
            <a:ext cx="4221163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>
            <a:extLst>
              <a:ext uri="{FF2B5EF4-FFF2-40B4-BE49-F238E27FC236}">
                <a16:creationId xmlns:a16="http://schemas.microsoft.com/office/drawing/2014/main" id="{87374547-6042-F65E-FD5A-A54495BBE9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Рисуем гиперболу</a:t>
            </a:r>
          </a:p>
        </p:txBody>
      </p:sp>
      <p:sp>
        <p:nvSpPr>
          <p:cNvPr id="186371" name="Text Box 3">
            <a:extLst>
              <a:ext uri="{FF2B5EF4-FFF2-40B4-BE49-F238E27FC236}">
                <a16:creationId xmlns:a16="http://schemas.microsoft.com/office/drawing/2014/main" id="{0C76235A-FBC1-C1AC-4B16-608098773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9144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ru-RU" altLang="ru-RU" sz="2800" dirty="0"/>
              <a:t>По данному рисунку укажите способ построения гиперболы с помощью линейки, кнопок, нитки и карандаша.</a:t>
            </a:r>
          </a:p>
        </p:txBody>
      </p:sp>
      <p:pic>
        <p:nvPicPr>
          <p:cNvPr id="186372" name="Picture 4">
            <a:extLst>
              <a:ext uri="{FF2B5EF4-FFF2-40B4-BE49-F238E27FC236}">
                <a16:creationId xmlns:a16="http://schemas.microsoft.com/office/drawing/2014/main" id="{C9F2583F-1200-1D77-2702-DAA129C8C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90800"/>
            <a:ext cx="4754563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Text Box 3">
            <a:extLst>
              <a:ext uri="{FF2B5EF4-FFF2-40B4-BE49-F238E27FC236}">
                <a16:creationId xmlns:a16="http://schemas.microsoft.com/office/drawing/2014/main" id="{0DDF4A93-FE8A-4655-9BF9-727B1C61B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247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Гиперболу с данными фокусами можно получить</a:t>
            </a:r>
            <a:r>
              <a:rPr lang="en-US" altLang="ru-RU" sz="2800" dirty="0"/>
              <a:t> </a:t>
            </a:r>
            <a:r>
              <a:rPr lang="ru-RU" altLang="ru-RU" sz="2800" dirty="0"/>
              <a:t>в программе </a:t>
            </a:r>
            <a:r>
              <a:rPr lang="en-US" altLang="ru-RU" sz="2800" dirty="0"/>
              <a:t>GeoGebra </a:t>
            </a:r>
            <a:r>
              <a:rPr lang="ru-RU" altLang="ru-RU" sz="2800" dirty="0"/>
              <a:t>с помощью инструмента «Гипербола»</a:t>
            </a:r>
            <a:r>
              <a:rPr lang="en-US" altLang="ru-RU" sz="2800" dirty="0"/>
              <a:t>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4D68ECD-98B9-D94F-2FEE-C20ECE9CB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628800"/>
            <a:ext cx="7092280" cy="469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565122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2604</TotalTime>
  <Words>4467</Words>
  <Application>Microsoft Office PowerPoint</Application>
  <PresentationFormat>Экран (4:3)</PresentationFormat>
  <Paragraphs>435</Paragraphs>
  <Slides>96</Slides>
  <Notes>95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96</vt:i4>
      </vt:variant>
    </vt:vector>
  </HeadingPairs>
  <TitlesOfParts>
    <vt:vector size="100" baseType="lpstr">
      <vt:lpstr>Arial</vt:lpstr>
      <vt:lpstr>Cambria Math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21. Окружность и круг</vt:lpstr>
      <vt:lpstr>Презентация PowerPoint</vt:lpstr>
      <vt:lpstr>Презентация PowerPoint</vt:lpstr>
      <vt:lpstr>Упражнение 1</vt:lpstr>
      <vt:lpstr>Упражнение 2</vt:lpstr>
      <vt:lpstr>Упражнение 3</vt:lpstr>
      <vt:lpstr>Упражнение 4</vt:lpstr>
      <vt:lpstr>Упражнение 5</vt:lpstr>
      <vt:lpstr>Упражнение 6</vt:lpstr>
      <vt:lpstr>Упражнение 7</vt:lpstr>
      <vt:lpstr>Упражнение 8</vt:lpstr>
      <vt:lpstr>Упражнение 9</vt:lpstr>
      <vt:lpstr>22. Взаимное расположение прямой и окружности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Упражнение 1</vt:lpstr>
      <vt:lpstr>Упражнение 2</vt:lpstr>
      <vt:lpstr>Упражнение 3</vt:lpstr>
      <vt:lpstr>Упражнение 4</vt:lpstr>
      <vt:lpstr>Упражнение 5</vt:lpstr>
      <vt:lpstr>Упражнение 6</vt:lpstr>
      <vt:lpstr>Упражнение 7</vt:lpstr>
      <vt:lpstr>Упражнение 8</vt:lpstr>
      <vt:lpstr>Упражнение 9</vt:lpstr>
      <vt:lpstr>23. Взаимное расположение двух окружностей</vt:lpstr>
      <vt:lpstr>Презентация PowerPoint</vt:lpstr>
      <vt:lpstr>Презентация PowerPoint</vt:lpstr>
      <vt:lpstr>Упражнение 1</vt:lpstr>
      <vt:lpstr>Упражнение 2</vt:lpstr>
      <vt:lpstr>Упражнение 4</vt:lpstr>
      <vt:lpstr>Упражнение 5</vt:lpstr>
      <vt:lpstr>24. Геометрические места точек</vt:lpstr>
      <vt:lpstr>Серединный перпендикуляр</vt:lpstr>
      <vt:lpstr>Презентация PowerPoint</vt:lpstr>
      <vt:lpstr>Упражнение 1</vt:lpstr>
      <vt:lpstr>Презентация PowerPoint</vt:lpstr>
      <vt:lpstr>Упражнение 2</vt:lpstr>
      <vt:lpstr>Презентация PowerPoint</vt:lpstr>
      <vt:lpstr>Упражнение 3</vt:lpstr>
      <vt:lpstr>Презентация PowerPoint</vt:lpstr>
      <vt:lpstr>Упражнение 4</vt:lpstr>
      <vt:lpstr>Презентация PowerPoint</vt:lpstr>
      <vt:lpstr>Упражнение 5</vt:lpstr>
      <vt:lpstr>Презентация PowerPoint</vt:lpstr>
      <vt:lpstr>Упражнение 6</vt:lpstr>
      <vt:lpstr>Презентация PowerPoint</vt:lpstr>
      <vt:lpstr>Упражнение 7</vt:lpstr>
      <vt:lpstr>Презентация PowerPoint</vt:lpstr>
      <vt:lpstr>Упражнение 8</vt:lpstr>
      <vt:lpstr>Упражнение 9</vt:lpstr>
      <vt:lpstr>Биссектриса угла</vt:lpstr>
      <vt:lpstr>Упражнение 1</vt:lpstr>
      <vt:lpstr>Упражнение 2</vt:lpstr>
      <vt:lpstr>Упражнение 3</vt:lpstr>
      <vt:lpstr>Упражнение 4</vt:lpstr>
      <vt:lpstr>Упражнение 5</vt:lpstr>
      <vt:lpstr>Упражнение 6*</vt:lpstr>
      <vt:lpstr>Упражнение 7</vt:lpstr>
      <vt:lpstr>Презентация PowerPoint</vt:lpstr>
      <vt:lpstr>Упражнение 8</vt:lpstr>
      <vt:lpstr>Презентация PowerPoint</vt:lpstr>
      <vt:lpstr>25. Задачи на построение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Упражнение 1</vt:lpstr>
      <vt:lpstr>Упражнение 2</vt:lpstr>
      <vt:lpstr>Упражнение 3</vt:lpstr>
      <vt:lpstr>Упражнение 4</vt:lpstr>
      <vt:lpstr>Упражнение 5</vt:lpstr>
      <vt:lpstr>Презентация PowerPoint</vt:lpstr>
      <vt:lpstr>Упражнение 6</vt:lpstr>
      <vt:lpstr>Упражнение 7</vt:lpstr>
      <vt:lpstr>Презентация PowerPoint</vt:lpstr>
      <vt:lpstr>Упражнение 1*</vt:lpstr>
      <vt:lpstr>Определение параболы</vt:lpstr>
      <vt:lpstr>Рисуем параболу</vt:lpstr>
      <vt:lpstr>Презентация PowerPoint</vt:lpstr>
      <vt:lpstr>Упражнение 2*</vt:lpstr>
      <vt:lpstr>Определение эллипса</vt:lpstr>
      <vt:lpstr>Рисуем эллипс</vt:lpstr>
      <vt:lpstr>Презентация PowerPoint</vt:lpstr>
      <vt:lpstr>Упражнение 3*</vt:lpstr>
      <vt:lpstr>Определение гиперболы</vt:lpstr>
      <vt:lpstr>Рисуем гиперболу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геометрические фигуры</dc:title>
  <dc:creator>*</dc:creator>
  <cp:lastModifiedBy>Смирнов Владимир Алексеевич</cp:lastModifiedBy>
  <cp:revision>161</cp:revision>
  <dcterms:created xsi:type="dcterms:W3CDTF">2008-04-30T05:51:18Z</dcterms:created>
  <dcterms:modified xsi:type="dcterms:W3CDTF">2023-03-23T07:52:29Z</dcterms:modified>
</cp:coreProperties>
</file>