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754" r:id="rId2"/>
    <p:sldId id="1367" r:id="rId3"/>
    <p:sldId id="1148" r:id="rId4"/>
    <p:sldId id="1150" r:id="rId5"/>
    <p:sldId id="317" r:id="rId6"/>
    <p:sldId id="319" r:id="rId7"/>
    <p:sldId id="318" r:id="rId8"/>
    <p:sldId id="320" r:id="rId9"/>
    <p:sldId id="1137" r:id="rId10"/>
    <p:sldId id="1138" r:id="rId11"/>
    <p:sldId id="1139" r:id="rId12"/>
    <p:sldId id="1179" r:id="rId13"/>
    <p:sldId id="1602" r:id="rId14"/>
    <p:sldId id="1153" r:id="rId15"/>
    <p:sldId id="1156" r:id="rId16"/>
    <p:sldId id="1155" r:id="rId17"/>
    <p:sldId id="333" r:id="rId18"/>
    <p:sldId id="322" r:id="rId19"/>
    <p:sldId id="323" r:id="rId20"/>
    <p:sldId id="1151" r:id="rId21"/>
    <p:sldId id="1152" r:id="rId22"/>
    <p:sldId id="326" r:id="rId23"/>
    <p:sldId id="1141" r:id="rId24"/>
    <p:sldId id="1142" r:id="rId25"/>
    <p:sldId id="1143" r:id="rId26"/>
    <p:sldId id="287" r:id="rId27"/>
    <p:sldId id="1157" r:id="rId28"/>
    <p:sldId id="1158" r:id="rId29"/>
    <p:sldId id="347" r:id="rId30"/>
    <p:sldId id="281" r:id="rId31"/>
    <p:sldId id="1600" r:id="rId32"/>
    <p:sldId id="605" r:id="rId33"/>
    <p:sldId id="606" r:id="rId34"/>
    <p:sldId id="1604" r:id="rId35"/>
    <p:sldId id="607" r:id="rId36"/>
    <p:sldId id="660" r:id="rId37"/>
    <p:sldId id="661" r:id="rId38"/>
    <p:sldId id="662" r:id="rId39"/>
    <p:sldId id="663" r:id="rId40"/>
    <p:sldId id="664" r:id="rId41"/>
    <p:sldId id="665" r:id="rId42"/>
    <p:sldId id="629" r:id="rId43"/>
    <p:sldId id="673" r:id="rId44"/>
    <p:sldId id="630" r:id="rId45"/>
    <p:sldId id="674" r:id="rId46"/>
    <p:sldId id="615" r:id="rId47"/>
    <p:sldId id="738" r:id="rId48"/>
    <p:sldId id="650" r:id="rId49"/>
    <p:sldId id="623" r:id="rId50"/>
    <p:sldId id="624" r:id="rId51"/>
    <p:sldId id="625" r:id="rId52"/>
    <p:sldId id="1605" r:id="rId53"/>
    <p:sldId id="668" r:id="rId54"/>
    <p:sldId id="1606" r:id="rId55"/>
    <p:sldId id="627" r:id="rId56"/>
    <p:sldId id="667" r:id="rId57"/>
    <p:sldId id="669" r:id="rId58"/>
    <p:sldId id="628" r:id="rId59"/>
    <p:sldId id="670" r:id="rId60"/>
    <p:sldId id="671" r:id="rId61"/>
    <p:sldId id="672" r:id="rId62"/>
    <p:sldId id="631" r:id="rId63"/>
    <p:sldId id="675" r:id="rId64"/>
    <p:sldId id="632" r:id="rId65"/>
    <p:sldId id="676" r:id="rId66"/>
    <p:sldId id="677" r:id="rId67"/>
    <p:sldId id="633" r:id="rId68"/>
    <p:sldId id="678" r:id="rId69"/>
    <p:sldId id="679" r:id="rId70"/>
    <p:sldId id="724" r:id="rId71"/>
    <p:sldId id="681" r:id="rId72"/>
    <p:sldId id="683" r:id="rId73"/>
    <p:sldId id="727" r:id="rId74"/>
    <p:sldId id="688" r:id="rId75"/>
    <p:sldId id="644" r:id="rId76"/>
    <p:sldId id="718" r:id="rId77"/>
    <p:sldId id="719" r:id="rId78"/>
    <p:sldId id="647" r:id="rId79"/>
    <p:sldId id="701" r:id="rId80"/>
    <p:sldId id="703" r:id="rId81"/>
    <p:sldId id="720" r:id="rId82"/>
    <p:sldId id="704" r:id="rId83"/>
    <p:sldId id="749" r:id="rId84"/>
    <p:sldId id="742" r:id="rId85"/>
    <p:sldId id="743" r:id="rId86"/>
    <p:sldId id="744" r:id="rId87"/>
    <p:sldId id="717" r:id="rId88"/>
    <p:sldId id="721" r:id="rId89"/>
    <p:sldId id="710" r:id="rId90"/>
    <p:sldId id="1072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0929"/>
  </p:normalViewPr>
  <p:slideViewPr>
    <p:cSldViewPr>
      <p:cViewPr varScale="1">
        <p:scale>
          <a:sx n="94" d="100"/>
          <a:sy n="94" d="100"/>
        </p:scale>
        <p:origin x="3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94030A-2832-4702-9DED-4F6AC109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1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794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507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489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13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A0E0B-2E7F-4178-A887-7D039B8DC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A3905-B6BB-4131-8C85-6D4D55CC9EE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FD877D18-2216-4403-BF1C-35A978535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64FE092D-9DC6-495C-AEC1-DAA167C3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96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553908-7BBE-4D4A-8551-80232A4E5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4575D-C178-4429-9DB3-98CB4399002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451DA1A0-0F2F-4A97-B6A3-8BD265E85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1B3FCCB-D82F-444F-BB96-B43E51DAC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3EB530-131E-4F57-8AB8-16972DAA6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F08C7-172D-4881-A0B2-78BE1C5CFE3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FE0FCE6A-396B-4615-9A6C-A6B365A10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356292B-5F4F-4BFA-BD2A-A1677CF95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E7CF9C-6707-42BD-A007-4BFA1D5BB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9F863-67BC-49DA-B153-51ABFD2326C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85346" name="Rectangle 1026">
            <a:extLst>
              <a:ext uri="{FF2B5EF4-FFF2-40B4-BE49-F238E27FC236}">
                <a16:creationId xmlns:a16="http://schemas.microsoft.com/office/drawing/2014/main" id="{D30F4A76-4288-4AA7-81A4-F6CCFB61E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1027">
            <a:extLst>
              <a:ext uri="{FF2B5EF4-FFF2-40B4-BE49-F238E27FC236}">
                <a16:creationId xmlns:a16="http://schemas.microsoft.com/office/drawing/2014/main" id="{D6A675A7-7DE4-400B-AE9E-5DD374EB3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F989EC-EC16-4F25-9B0A-5DDCFC777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79C49-483D-4506-8F8A-129A813CD11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417EBE2-D0AE-4D4B-969F-BAC912C39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163A05B0-FB7C-407F-90C7-A1B293897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965FCF-D781-4EC1-A7E6-536C6E729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FFD9-B14F-4653-BB55-727B8C5E5F2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C009F18-24A4-4E5B-9171-8BDBDC0D8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A8EA8A4-C08F-4CB8-9C0D-CB2428EF9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3411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AE7CE7-4F8E-4C06-9C2A-07EDC9484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ABC0-8669-459A-B3E1-2276C85B3F5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97634" name="Rectangle 1026">
            <a:extLst>
              <a:ext uri="{FF2B5EF4-FFF2-40B4-BE49-F238E27FC236}">
                <a16:creationId xmlns:a16="http://schemas.microsoft.com/office/drawing/2014/main" id="{7C7C3A11-C085-4E83-80B0-B986528B8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1027">
            <a:extLst>
              <a:ext uri="{FF2B5EF4-FFF2-40B4-BE49-F238E27FC236}">
                <a16:creationId xmlns:a16="http://schemas.microsoft.com/office/drawing/2014/main" id="{6749EE30-B8D5-4725-961C-6942E68A3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BE18D1-4AE5-4393-9787-CE3F8F69C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395-6511-44F1-877C-D52C3EFDDF3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B28EFF23-CCE6-4D6C-BDB4-B14586BF3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1FF1F67-8C17-4AFB-98B6-8949807FE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4203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364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3222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EFE0D2-BE1C-481C-AE5F-4B6F97C63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893AC-2CEF-4149-945D-5D53376DD3F8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00097709-CB72-45D4-B3EC-A8FFED1F9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D9BFF91-1E2C-4D18-B226-8F81C7BEA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5A9C88-735C-42EB-843E-BF79EF268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6C4FE-69C5-4F50-A65B-79B774CEA163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1D31AAB3-CD35-4760-9B99-A0AABB257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0C0D8D9B-E3DF-4B23-B25B-B5B33E0A3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D5CAB8-0D6C-4A1F-8511-758DEFB91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8B8A8-54CF-4E91-A2D5-246CC6A1A9C0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03778" name="Rectangle 1026">
            <a:extLst>
              <a:ext uri="{FF2B5EF4-FFF2-40B4-BE49-F238E27FC236}">
                <a16:creationId xmlns:a16="http://schemas.microsoft.com/office/drawing/2014/main" id="{D30FC2D4-50C7-44BA-A455-435BFEA6C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1027">
            <a:extLst>
              <a:ext uri="{FF2B5EF4-FFF2-40B4-BE49-F238E27FC236}">
                <a16:creationId xmlns:a16="http://schemas.microsoft.com/office/drawing/2014/main" id="{B7D5A714-B21A-414A-8869-7DFDE908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74B8D1-B0B4-4A44-8269-98DEC5F41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66A7F-BA49-4925-AE9B-90528EA3772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C4BF2CE0-BEFE-4AC8-A0C8-C55819F2F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D1D5D1B-0DE3-4EAA-A8CE-3E373A43B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30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696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03FEA-1225-4F0B-81D4-788ABD0B2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D0CFA-B3DF-43DA-B4D2-54B20F5E705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4F6992E-0F7D-4ECC-AAF4-5A120CD4D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A906466-39F6-4457-BD70-60ECC002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40856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31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1832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1701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36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7DB00C-F850-4DB3-AA51-E2D41DDCC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587A7-7A79-4F27-877E-64E89C78EBE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F6B42D9-9D88-4C0D-8C16-37FAE9172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7B9B081-EAF3-42C3-9399-30AF36B6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65669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9618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5236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6707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6849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9D34CE-B157-4BAA-8788-1F72EB79D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85FA3-8F53-4A00-92E7-B4672716DD4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479F1EC4-3E6F-4AC4-A3D5-B290B0D0D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C1C2C59-04DD-4DB3-8794-81CC0A9B7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7627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01293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34661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62612B-6282-4C7B-B9A6-8BFB3A571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60C34-E24D-4D9C-90F7-16E833D983F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F4E8B223-BDEB-43F1-8941-982073849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060B099-0BBF-4D22-9008-904F4EE8E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65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2487F2-7CCF-4E44-8848-AD689E4C3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305A7-FF76-4F14-B55E-2AEAB725EFD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CA9671B-C12B-43F5-95AF-07CA5711A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C9632C89-116E-4C0B-93CF-DAC69BA7D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A3B54-F9DC-4918-A9A9-F22E03281BD2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base" hangingPunct="1"/>
            <a:r>
              <a:rPr lang="ru-RU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режиме слайдов ответы появляются после </a:t>
            </a:r>
            <a:r>
              <a:rPr lang="ru-RU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кликанья</a:t>
            </a:r>
            <a:r>
              <a:rPr lang="ru-RU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мышкой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4030A-2832-4702-9DED-4F6AC1091682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74175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54553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48543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67402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7499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812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2BAC-3777-47EA-9ECB-842075B59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F043-C3E9-404B-918C-E764C4924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329B-172E-4EC9-8417-5BF1B176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1482-F614-4046-B850-8E611C87F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2552-CAC9-4CA7-822B-1285B551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1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E003-942B-4861-AF02-AFBC8AED2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646-DD04-4CA4-8023-B2D6B23B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8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5E47-870E-43BF-A996-A2103A1A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5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F4F9-DC7A-42AA-B7CA-AE90B8A5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6F77-FC50-4316-A519-03460A6D6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188A-7FC6-40E2-94BF-50C41824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462B2B-B25A-4782-9251-5693B283A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7.png"/><Relationship Id="rId4" Type="http://schemas.openxmlformats.org/officeDocument/2006/relationships/image" Target="../media/image10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15.png"/><Relationship Id="rId4" Type="http://schemas.openxmlformats.org/officeDocument/2006/relationships/image" Target="../media/image10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png"/><Relationship Id="rId4" Type="http://schemas.openxmlformats.org/officeDocument/2006/relationships/image" Target="../media/image1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Подготовка к ЕГЭ.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 err="1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ОКРУЖНОСТь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7-9 классы»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99988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Теорема 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от центра окружности до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равно радиусу окружности, то эта прямая является касательной к окружности.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EEC561-A666-E0BA-0113-7B10C00681A6}"/>
              </a:ext>
            </a:extLst>
          </p:cNvPr>
          <p:cNvGrpSpPr/>
          <p:nvPr/>
        </p:nvGrpSpPr>
        <p:grpSpPr>
          <a:xfrm>
            <a:off x="107504" y="2348880"/>
            <a:ext cx="8960296" cy="4509120"/>
            <a:chOff x="107504" y="2348880"/>
            <a:chExt cx="8960296" cy="4509120"/>
          </a:xfrm>
        </p:grpSpPr>
        <p:sp>
          <p:nvSpPr>
            <p:cNvPr id="2" name="Text Box 3">
              <a:extLst>
                <a:ext uri="{FF2B5EF4-FFF2-40B4-BE49-F238E27FC236}">
                  <a16:creationId xmlns:a16="http://schemas.microsoft.com/office/drawing/2014/main" id="{BF060BD0-F9E3-8CDE-ECA4-EED28BB12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226784"/>
              <a:ext cx="896029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Следовательно, никакая другая точка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прямой </a:t>
              </a:r>
              <a:r>
                <a:rPr lang="ru-RU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</a:t>
              </a:r>
              <a:r>
                <a:rPr lang="ru-RU" b="1" dirty="0"/>
                <a:t> 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принадлежит данной окружности. Таким образом, точка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является единственной общей точкой прямой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окружности. Значит, прямая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касается окружности</a:t>
              </a:r>
              <a:endParaRPr lang="ru-RU" dirty="0"/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416DAEFE-029F-2341-EFDE-BEB4B3E75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856" y="2348880"/>
              <a:ext cx="5791944" cy="27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Так как длина этого перпендикуляра равна радиусу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окружности, то точка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принадлежит данной окружности. Для любой другой точки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прямой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отрезок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OB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будет наклонной, которая больше перпендикуляра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OC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значит, больше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B092794-25FA-07E9-136E-773452863873}"/>
              </a:ext>
            </a:extLst>
          </p:cNvPr>
          <p:cNvGrpSpPr/>
          <p:nvPr/>
        </p:nvGrpSpPr>
        <p:grpSpPr>
          <a:xfrm>
            <a:off x="107504" y="1226518"/>
            <a:ext cx="8960296" cy="3930920"/>
            <a:chOff x="107504" y="1226518"/>
            <a:chExt cx="8960296" cy="393092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82616B-A634-9EA4-5D54-4F08FFAB1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24" y="2557748"/>
              <a:ext cx="3127648" cy="2599690"/>
            </a:xfrm>
            <a:prstGeom prst="rect">
              <a:avLst/>
            </a:prstGeom>
          </p:spPr>
        </p:pic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5A59F640-1A58-B1FF-AF18-7FD07E6B8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226518"/>
              <a:ext cx="8960296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indent="450215" algn="just"/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Доказательство.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Рассмотрим прямую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окружность с</a:t>
              </a:r>
              <a:r>
                <a:rPr lang="ru-RU" b="1" dirty="0"/>
                <a:t> 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центром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радиусом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Из центра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опустим перпендикуляр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OC 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прямую </a:t>
              </a:r>
              <a:r>
                <a: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835AC69-DB6B-A6E7-37FD-CD00D553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Теорема 3.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от центра окружности до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меньше радиуса окружности, то эта прямая и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окружность имеют две общие точки (пересекаются).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7A57C-9F53-E803-A55F-0F96A2FE37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88840"/>
            <a:ext cx="3448531" cy="3248478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9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7CEBBC9-CF56-AEBE-6F87-0D9B5499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60648"/>
            <a:ext cx="89602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Отрезки касательных,  проведённых к</a:t>
            </a:r>
            <a:r>
              <a:rPr lang="ru-RU" sz="2800" b="1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окружности из одной точки, расположенной вне этой окружности, заключённые между этой точкой и точками касания, равны.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532871-DCBC-6BAD-FD6E-B04F28CF32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327403"/>
            <a:ext cx="3714620" cy="2448272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2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7CEBBC9-CF56-AEBE-6F87-0D9B5499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ctr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60A1E-1A44-0D2A-5923-1087DE9CDB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6362278" cy="519823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2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2800" dirty="0"/>
              <a:t>На клетчатой бумаге через точку </a:t>
            </a:r>
            <a:r>
              <a:rPr lang="ru-RU" sz="2800" i="1" dirty="0"/>
              <a:t>A</a:t>
            </a:r>
            <a:r>
              <a:rPr lang="ru-RU" sz="2800" dirty="0"/>
              <a:t> проведите касательную к данной окружности.</a:t>
            </a:r>
            <a:endParaRPr lang="ru-RU" altLang="ru-RU" sz="2800" dirty="0"/>
          </a:p>
        </p:txBody>
      </p:sp>
      <p:sp>
        <p:nvSpPr>
          <p:cNvPr id="198660" name="Text Box 1028">
            <a:extLst>
              <a:ext uri="{FF2B5EF4-FFF2-40B4-BE49-F238E27FC236}">
                <a16:creationId xmlns:a16="http://schemas.microsoft.com/office/drawing/2014/main" id="{37883C84-DD2F-4F2A-B5FE-CCAABC35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563990-7ABB-B558-2CD6-977C136EB4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1190" y="1932379"/>
            <a:ext cx="5432532" cy="2624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7FC8A4-5EB8-F682-3433-4B9AF420B7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1191" y="1899920"/>
            <a:ext cx="5432532" cy="2641454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2800" dirty="0"/>
              <a:t>На клетчатой бумаге через точку </a:t>
            </a:r>
            <a:r>
              <a:rPr lang="ru-RU" sz="2800" i="1" dirty="0"/>
              <a:t>A</a:t>
            </a:r>
            <a:r>
              <a:rPr lang="ru-RU" sz="2800" dirty="0"/>
              <a:t> проведите касательную к данной окружности.</a:t>
            </a:r>
            <a:endParaRPr lang="ru-RU" altLang="ru-RU" sz="2800" dirty="0"/>
          </a:p>
        </p:txBody>
      </p:sp>
      <p:sp>
        <p:nvSpPr>
          <p:cNvPr id="198660" name="Text Box 1028">
            <a:extLst>
              <a:ext uri="{FF2B5EF4-FFF2-40B4-BE49-F238E27FC236}">
                <a16:creationId xmlns:a16="http://schemas.microsoft.com/office/drawing/2014/main" id="{37883C84-DD2F-4F2A-B5FE-CCAABC35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90619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ABD06-156C-4D8B-D461-3124DC6C12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014" y="1989495"/>
            <a:ext cx="5557908" cy="27155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526C79-2CE4-A7A6-C19F-EA61A0E954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5014" y="2004343"/>
            <a:ext cx="5557908" cy="2727324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>
            <a:extLst>
              <a:ext uri="{FF2B5EF4-FFF2-40B4-BE49-F238E27FC236}">
                <a16:creationId xmlns:a16="http://schemas.microsoft.com/office/drawing/2014/main" id="{72DA1C1A-863C-4F25-AAFD-A388119D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98659" name="Text Box 1027">
            <a:extLst>
              <a:ext uri="{FF2B5EF4-FFF2-40B4-BE49-F238E27FC236}">
                <a16:creationId xmlns:a16="http://schemas.microsoft.com/office/drawing/2014/main" id="{6DD2DC25-4890-4DDD-A159-2CE94808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длину отрезка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касательной. Стороны клеток равны 1.</a:t>
            </a:r>
          </a:p>
        </p:txBody>
      </p:sp>
      <p:pic>
        <p:nvPicPr>
          <p:cNvPr id="198663" name="Picture 1031">
            <a:extLst>
              <a:ext uri="{FF2B5EF4-FFF2-40B4-BE49-F238E27FC236}">
                <a16:creationId xmlns:a16="http://schemas.microsoft.com/office/drawing/2014/main" id="{E9A7F91B-D2A8-47D4-B032-C3273831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49463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F85CC80-0B73-203D-104E-3C7848847453}"/>
              </a:ext>
            </a:extLst>
          </p:cNvPr>
          <p:cNvGrpSpPr/>
          <p:nvPr/>
        </p:nvGrpSpPr>
        <p:grpSpPr>
          <a:xfrm>
            <a:off x="533400" y="2023866"/>
            <a:ext cx="8305800" cy="3508572"/>
            <a:chOff x="533400" y="2023866"/>
            <a:chExt cx="8305800" cy="3508572"/>
          </a:xfrm>
        </p:grpSpPr>
        <p:sp>
          <p:nvSpPr>
            <p:cNvPr id="198660" name="Text Box 1028">
              <a:extLst>
                <a:ext uri="{FF2B5EF4-FFF2-40B4-BE49-F238E27FC236}">
                  <a16:creationId xmlns:a16="http://schemas.microsoft.com/office/drawing/2014/main" id="{37883C84-DD2F-4F2A-B5FE-CCAABC35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8305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/>
                <a:t>3</a:t>
              </a:r>
              <a:r>
                <a:rPr lang="en-US" altLang="ru-RU" sz="3200"/>
                <a:t>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A576C2F-6376-93FD-7315-A1B31408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8287" y="2023866"/>
              <a:ext cx="2867425" cy="281026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A9575F15-6375-44FC-BE0D-92DE9ABDB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C8CDB8CD-446F-4619-B88C-34B3B4B0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2000"/>
            <a:ext cx="8735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длину отрезка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касательной. Стороны клеток равны 1.</a:t>
            </a:r>
          </a:p>
        </p:txBody>
      </p:sp>
      <p:pic>
        <p:nvPicPr>
          <p:cNvPr id="204807" name="Picture 7">
            <a:extLst>
              <a:ext uri="{FF2B5EF4-FFF2-40B4-BE49-F238E27FC236}">
                <a16:creationId xmlns:a16="http://schemas.microsoft.com/office/drawing/2014/main" id="{697EE0CC-EA51-4A6D-B051-2611DF73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049463"/>
            <a:ext cx="28209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CE7F49-4E0C-128B-037A-52BA764DA76F}"/>
              </a:ext>
            </a:extLst>
          </p:cNvPr>
          <p:cNvGrpSpPr/>
          <p:nvPr/>
        </p:nvGrpSpPr>
        <p:grpSpPr>
          <a:xfrm>
            <a:off x="533400" y="2049463"/>
            <a:ext cx="8305800" cy="3482975"/>
            <a:chOff x="533400" y="2049463"/>
            <a:chExt cx="8305800" cy="3482975"/>
          </a:xfrm>
        </p:grpSpPr>
        <p:sp>
          <p:nvSpPr>
            <p:cNvPr id="204804" name="Text Box 4">
              <a:extLst>
                <a:ext uri="{FF2B5EF4-FFF2-40B4-BE49-F238E27FC236}">
                  <a16:creationId xmlns:a16="http://schemas.microsoft.com/office/drawing/2014/main" id="{4CFA4049-8CFE-4D55-A8F7-AA642F582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8305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4</a:t>
              </a:r>
              <a:r>
                <a:rPr lang="en-US" altLang="ru-RU" sz="3200" dirty="0"/>
                <a:t>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311C3E-F547-13FA-48FE-B699849FC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832" y="2049463"/>
              <a:ext cx="2972371" cy="290353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E4DED12C-AC2B-4F59-96C7-4DD4FD6E3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31C0B61B-AE5C-4AFF-8A45-02659F87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8078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MA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MC</a:t>
            </a:r>
            <a:r>
              <a:rPr lang="ru-RU" altLang="ru-RU" sz="3200" dirty="0">
                <a:cs typeface="Times New Roman" panose="02020603050405020304" pitchFamily="18" charset="0"/>
              </a:rPr>
              <a:t> - касательные. </a:t>
            </a:r>
            <a:r>
              <a:rPr lang="ru-RU" altLang="ru-RU" sz="3200" dirty="0"/>
              <a:t>Верно ли, что </a:t>
            </a:r>
            <a:r>
              <a:rPr lang="en-US" altLang="ru-RU" sz="3200" i="1" dirty="0"/>
              <a:t>MA =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en-US" altLang="ru-RU" sz="3200" dirty="0">
                <a:cs typeface="Times New Roman" panose="02020603050405020304" pitchFamily="18" charset="0"/>
              </a:rPr>
              <a:t>?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968251F8-83B5-4D9C-9A2C-41071343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Да.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2279" name="Picture 7">
            <a:extLst>
              <a:ext uri="{FF2B5EF4-FFF2-40B4-BE49-F238E27FC236}">
                <a16:creationId xmlns:a16="http://schemas.microsoft.com/office/drawing/2014/main" id="{71B75E4A-FCA4-4361-805A-3C5565B8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76438"/>
            <a:ext cx="2874963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0017F831-1C3B-4316-827A-C64225330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8AD536F5-2B39-43C3-8F90-97DA580E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62000"/>
            <a:ext cx="86638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</a:t>
            </a:r>
            <a:r>
              <a:rPr lang="en-US" altLang="ru-RU" sz="3200" i="1" dirty="0">
                <a:cs typeface="Times New Roman" panose="02020603050405020304" pitchFamily="18" charset="0"/>
              </a:rPr>
              <a:t>MA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MC</a:t>
            </a:r>
            <a:r>
              <a:rPr lang="ru-RU" altLang="ru-RU" sz="3200" dirty="0">
                <a:cs typeface="Times New Roman" panose="02020603050405020304" pitchFamily="18" charset="0"/>
              </a:rPr>
              <a:t> - касательные. </a:t>
            </a:r>
            <a:r>
              <a:rPr lang="ru-RU" altLang="ru-RU" sz="3200" dirty="0"/>
              <a:t>В</a:t>
            </a:r>
            <a:r>
              <a:rPr lang="ru-RU" sz="3200" b="1" dirty="0"/>
              <a:t> </a:t>
            </a:r>
            <a:r>
              <a:rPr lang="ru-RU" altLang="ru-RU" sz="3200" dirty="0"/>
              <a:t>каком отношении делит точка </a:t>
            </a:r>
            <a:r>
              <a:rPr lang="en-US" altLang="ru-RU" sz="3200" i="1" dirty="0"/>
              <a:t>M </a:t>
            </a:r>
            <a:r>
              <a:rPr lang="ru-RU" altLang="ru-RU" sz="3200" dirty="0"/>
              <a:t>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en-US" altLang="ru-RU" sz="3200" dirty="0">
                <a:cs typeface="Times New Roman" panose="02020603050405020304" pitchFamily="18" charset="0"/>
              </a:rPr>
              <a:t>?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77D9DA2C-2324-44A4-BBAC-1468B5D0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1:1</a:t>
            </a:r>
            <a:r>
              <a:rPr lang="ru-RU" altLang="ru-RU" sz="3200"/>
              <a:t>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4326" name="Picture 6">
            <a:extLst>
              <a:ext uri="{FF2B5EF4-FFF2-40B4-BE49-F238E27FC236}">
                <a16:creationId xmlns:a16="http://schemas.microsoft.com/office/drawing/2014/main" id="{02179D50-F73D-44CD-909B-BB58A5C1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81238"/>
            <a:ext cx="34305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71B5EF06-8295-44DA-B226-172943B2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8035C4FE-5C48-4D81-8059-468BAA78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 рисунке </a:t>
            </a:r>
            <a:r>
              <a:rPr lang="en-US" altLang="ru-RU" sz="2800" i="1" dirty="0">
                <a:cs typeface="Times New Roman" panose="02020603050405020304" pitchFamily="18" charset="0"/>
              </a:rPr>
              <a:t>SH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SQ </a:t>
            </a:r>
            <a:r>
              <a:rPr lang="ru-RU" altLang="ru-RU" sz="2800" dirty="0">
                <a:cs typeface="Times New Roman" panose="02020603050405020304" pitchFamily="18" charset="0"/>
              </a:rPr>
              <a:t>- отрезки касательных, равные 18 см. Найдите периметр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STU</a:t>
            </a:r>
            <a:r>
              <a:rPr lang="ru-RU" altLang="ru-RU" sz="2800" dirty="0">
                <a:cs typeface="Times New Roman" panose="02020603050405020304" pitchFamily="18" charset="0"/>
              </a:rPr>
              <a:t>, 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TU</a:t>
            </a:r>
            <a:r>
              <a:rPr lang="ru-RU" altLang="ru-RU" sz="2800" dirty="0">
                <a:cs typeface="Times New Roman" panose="02020603050405020304" pitchFamily="18" charset="0"/>
              </a:rPr>
              <a:t> – касательная к данной окружности.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FD565EBD-1E99-4DAD-AD1A-4FB77C9F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36 </a:t>
            </a:r>
            <a:r>
              <a:rPr lang="ru-RU" altLang="ru-RU" sz="3200"/>
              <a:t>см.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pic>
        <p:nvPicPr>
          <p:cNvPr id="186375" name="Picture 7">
            <a:extLst>
              <a:ext uri="{FF2B5EF4-FFF2-40B4-BE49-F238E27FC236}">
                <a16:creationId xmlns:a16="http://schemas.microsoft.com/office/drawing/2014/main" id="{E7543447-8082-4BA7-9370-FD5E18DF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408363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>
            <a:extLst>
              <a:ext uri="{FF2B5EF4-FFF2-40B4-BE49-F238E27FC236}">
                <a16:creationId xmlns:a16="http://schemas.microsoft.com/office/drawing/2014/main" id="{0E0213C9-3408-4CF9-9983-EA23BF18D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96611" name="Text Box 1027">
            <a:extLst>
              <a:ext uri="{FF2B5EF4-FFF2-40B4-BE49-F238E27FC236}">
                <a16:creationId xmlns:a16="http://schemas.microsoft.com/office/drawing/2014/main" id="{FCFE84CB-2DF2-4363-9618-527BD301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отрезки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общих внутренних касательных к двум окружностям, равны.</a:t>
            </a:r>
          </a:p>
        </p:txBody>
      </p:sp>
      <p:pic>
        <p:nvPicPr>
          <p:cNvPr id="196612" name="Picture 1028">
            <a:extLst>
              <a:ext uri="{FF2B5EF4-FFF2-40B4-BE49-F238E27FC236}">
                <a16:creationId xmlns:a16="http://schemas.microsoft.com/office/drawing/2014/main" id="{7D0915C2-2115-4078-ADB0-5E4FEA64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89096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613" name="Group 1029">
            <a:extLst>
              <a:ext uri="{FF2B5EF4-FFF2-40B4-BE49-F238E27FC236}">
                <a16:creationId xmlns:a16="http://schemas.microsoft.com/office/drawing/2014/main" id="{F4726F28-46FA-4B4C-8737-29D4BAEA686F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2514600"/>
            <a:ext cx="8861426" cy="3884613"/>
            <a:chOff x="65" y="1584"/>
            <a:chExt cx="5582" cy="2447"/>
          </a:xfrm>
        </p:grpSpPr>
        <p:sp>
          <p:nvSpPr>
            <p:cNvPr id="196614" name="Text Box 1030">
              <a:extLst>
                <a:ext uri="{FF2B5EF4-FFF2-40B4-BE49-F238E27FC236}">
                  <a16:creationId xmlns:a16="http://schemas.microsoft.com/office/drawing/2014/main" id="{91F66931-D62E-4490-A0E7-F33B19A3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" y="3120"/>
              <a:ext cx="5582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2800" i="1" dirty="0"/>
                <a:t>OA = OC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OB = OD</a:t>
              </a:r>
              <a:r>
                <a:rPr lang="en-US" altLang="ru-RU" sz="2800" dirty="0"/>
                <a:t>, </a:t>
              </a:r>
              <a:r>
                <a:rPr lang="ru-RU" altLang="ru-RU" sz="2800" dirty="0"/>
                <a:t>как отрезки касательных, проведенных к окружности из одной точки. Следовательно, </a:t>
              </a:r>
              <a:r>
                <a:rPr lang="en-US" altLang="ru-RU" sz="2800" i="1" dirty="0"/>
                <a:t>AB = CD</a:t>
              </a:r>
              <a:r>
                <a:rPr lang="en-US" altLang="ru-RU" sz="2800" dirty="0"/>
                <a:t>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96615" name="Picture 1031">
              <a:extLst>
                <a:ext uri="{FF2B5EF4-FFF2-40B4-BE49-F238E27FC236}">
                  <a16:creationId xmlns:a16="http://schemas.microsoft.com/office/drawing/2014/main" id="{B13E659F-73D7-47B9-A5E0-0BF784FDF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584"/>
              <a:ext cx="2451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EBC2AB2-CB94-460F-9E23-BF7C2D0C0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585488AF-956F-4D7B-82B3-EBF47235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отрезки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общих пересекающихся внешних касательных к двум окружностям, равны.</a:t>
            </a:r>
          </a:p>
        </p:txBody>
      </p:sp>
      <p:sp>
        <p:nvSpPr>
          <p:cNvPr id="190470" name="Text Box 6">
            <a:extLst>
              <a:ext uri="{FF2B5EF4-FFF2-40B4-BE49-F238E27FC236}">
                <a16:creationId xmlns:a16="http://schemas.microsoft.com/office/drawing/2014/main" id="{41641625-8410-4B32-9392-B711BDAE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953000"/>
            <a:ext cx="88569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Решение: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en-US" altLang="ru-RU" sz="2800" i="1" dirty="0"/>
              <a:t>MA = MC</a:t>
            </a:r>
            <a:r>
              <a:rPr lang="en-US" altLang="ru-RU" sz="2800" dirty="0"/>
              <a:t>, </a:t>
            </a:r>
            <a:r>
              <a:rPr lang="en-US" altLang="ru-RU" sz="2800" i="1" dirty="0"/>
              <a:t>MB = MD</a:t>
            </a:r>
            <a:r>
              <a:rPr lang="en-US" altLang="ru-RU" sz="2800" dirty="0"/>
              <a:t>, </a:t>
            </a:r>
            <a:r>
              <a:rPr lang="ru-RU" altLang="ru-RU" sz="2800" dirty="0"/>
              <a:t>как отрезки касательных, проведенных к окружности из одной точки. Следовательно, </a:t>
            </a:r>
            <a:r>
              <a:rPr lang="en-US" altLang="ru-RU" sz="2800" i="1" dirty="0"/>
              <a:t>AB = CD</a:t>
            </a:r>
            <a:r>
              <a:rPr lang="en-US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90472" name="Picture 8">
            <a:extLst>
              <a:ext uri="{FF2B5EF4-FFF2-40B4-BE49-F238E27FC236}">
                <a16:creationId xmlns:a16="http://schemas.microsoft.com/office/drawing/2014/main" id="{554F6AD4-7264-408C-9D77-5E298A0B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8782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507471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между центрами двух окружностей больше суммы их радиусов или меньше их разности, то эти окружности не имеют общих точек.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79891"/>
            <a:ext cx="91440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Взаимное расположение двух окружностей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A2DD4-B812-A789-4DC2-D9D3107554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48880"/>
            <a:ext cx="6228184" cy="2412498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1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0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между центрами двух окружностей равно сумме или разности их радиусов, то эти окружности касаются.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F5B61-8267-1267-6C49-9EDB3508BC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6641818" cy="257752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6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188640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Теорема 3.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между центрами двух окружностей меньше суммы ра­диусов и больше их разностей, то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окружности имеют две общие точки (пересекаются).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2A13F1-68A7-49B9-C118-07B326C4A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95261"/>
            <a:ext cx="4296375" cy="3067478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4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8ACB239-8C52-4B28-B0D0-9D8C235B5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096E2AE2-5D79-448D-9AA2-89369222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334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Дана окружность радиуса 3 см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на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расстоянии, равном 5 см, от центра окружности. Найдите радиус окружности, касающейся данной и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имеющей центр в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110604" name="Group 12">
            <a:extLst>
              <a:ext uri="{FF2B5EF4-FFF2-40B4-BE49-F238E27FC236}">
                <a16:creationId xmlns:a16="http://schemas.microsoft.com/office/drawing/2014/main" id="{90E51C6F-6B5D-41DE-85BA-2A2845687488}"/>
              </a:ext>
            </a:extLst>
          </p:cNvPr>
          <p:cNvGrpSpPr>
            <a:grpSpLocks/>
          </p:cNvGrpSpPr>
          <p:nvPr/>
        </p:nvGrpSpPr>
        <p:grpSpPr bwMode="auto">
          <a:xfrm>
            <a:off x="-5383" y="3035300"/>
            <a:ext cx="7643813" cy="3238500"/>
            <a:chOff x="48" y="1912"/>
            <a:chExt cx="4815" cy="2040"/>
          </a:xfrm>
        </p:grpSpPr>
        <p:sp>
          <p:nvSpPr>
            <p:cNvPr id="110596" name="Text Box 4">
              <a:extLst>
                <a:ext uri="{FF2B5EF4-FFF2-40B4-BE49-F238E27FC236}">
                  <a16:creationId xmlns:a16="http://schemas.microsoft.com/office/drawing/2014/main" id="{CA3FE2BB-FB70-4CF0-B2DC-7481E835E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24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2 см или 8 см.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110603" name="Picture 11">
              <a:extLst>
                <a:ext uri="{FF2B5EF4-FFF2-40B4-BE49-F238E27FC236}">
                  <a16:creationId xmlns:a16="http://schemas.microsoft.com/office/drawing/2014/main" id="{C33B1386-3FD1-48C3-90AA-C5F673A07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1912"/>
              <a:ext cx="2068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279EBEA1-5145-456B-9647-2512A3C68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98659" name="Text Box 3">
            <a:extLst>
              <a:ext uri="{FF2B5EF4-FFF2-40B4-BE49-F238E27FC236}">
                <a16:creationId xmlns:a16="http://schemas.microsoft.com/office/drawing/2014/main" id="{C7EC8C60-A269-4252-B16C-F1F9D6DF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0364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Расстояние между центрами двух окружностей равно 5 см. Как расположены эти окружности по отношению друг к другу, если их радиусы равны: а) 2 см и 3 см; б) 2 см и 2 см; в) 3 см и 3 см?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477781-E4A4-7DF4-9CF6-027B95981D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3302" y="2742978"/>
            <a:ext cx="4448796" cy="20100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1BA336-B4C0-D1CA-9360-6F73566221B1}"/>
              </a:ext>
            </a:extLst>
          </p:cNvPr>
          <p:cNvGrpSpPr/>
          <p:nvPr/>
        </p:nvGrpSpPr>
        <p:grpSpPr>
          <a:xfrm>
            <a:off x="899592" y="2175276"/>
            <a:ext cx="6298640" cy="3680039"/>
            <a:chOff x="899592" y="2175276"/>
            <a:chExt cx="6298640" cy="3680039"/>
          </a:xfrm>
        </p:grpSpPr>
        <p:sp>
          <p:nvSpPr>
            <p:cNvPr id="198660" name="Text Box 4">
              <a:extLst>
                <a:ext uri="{FF2B5EF4-FFF2-40B4-BE49-F238E27FC236}">
                  <a16:creationId xmlns:a16="http://schemas.microsoft.com/office/drawing/2014/main" id="{59EFA7AC-B74A-491B-94F1-DECC5A984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5393650"/>
              <a:ext cx="34583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касаются;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E88C37D-717B-F14C-6470-26C252D7B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2175276"/>
              <a:ext cx="5506552" cy="31587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A844DC-CCCC-7B02-FAF5-A06B6D6E9036}"/>
              </a:ext>
            </a:extLst>
          </p:cNvPr>
          <p:cNvGrpSpPr/>
          <p:nvPr/>
        </p:nvGrpSpPr>
        <p:grpSpPr>
          <a:xfrm>
            <a:off x="1695064" y="2171859"/>
            <a:ext cx="5473017" cy="4082236"/>
            <a:chOff x="1695064" y="2171859"/>
            <a:chExt cx="5473017" cy="4082236"/>
          </a:xfrm>
        </p:grpSpPr>
        <p:sp>
          <p:nvSpPr>
            <p:cNvPr id="198661" name="Text Box 5">
              <a:extLst>
                <a:ext uri="{FF2B5EF4-FFF2-40B4-BE49-F238E27FC236}">
                  <a16:creationId xmlns:a16="http://schemas.microsoft.com/office/drawing/2014/main" id="{B2666F28-8C0B-4F22-AD87-9C1DC927C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208" y="5792430"/>
              <a:ext cx="472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б) не имеют общих точек;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0823C68-7FCC-2E8D-4456-91D3544C6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5064" y="2171859"/>
              <a:ext cx="5473017" cy="3057341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30E44-215C-D18F-3835-019ED72E22CF}"/>
              </a:ext>
            </a:extLst>
          </p:cNvPr>
          <p:cNvGrpSpPr/>
          <p:nvPr/>
        </p:nvGrpSpPr>
        <p:grpSpPr>
          <a:xfrm>
            <a:off x="1682487" y="2173267"/>
            <a:ext cx="5522416" cy="4414560"/>
            <a:chOff x="1682487" y="2173267"/>
            <a:chExt cx="5522416" cy="4414560"/>
          </a:xfrm>
        </p:grpSpPr>
        <p:sp>
          <p:nvSpPr>
            <p:cNvPr id="2" name="Text Box 5">
              <a:extLst>
                <a:ext uri="{FF2B5EF4-FFF2-40B4-BE49-F238E27FC236}">
                  <a16:creationId xmlns:a16="http://schemas.microsoft.com/office/drawing/2014/main" id="{F79ABD1A-083B-E758-9CE1-509A37AF7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584" y="6126162"/>
              <a:ext cx="472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в) пересекаются.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F317AA5-95BD-0923-2FC9-BC00A60D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2487" y="2173267"/>
              <a:ext cx="5522416" cy="3166566"/>
            </a:xfrm>
            <a:prstGeom prst="rect">
              <a:avLst/>
            </a:prstGeom>
          </p:spPr>
        </p:pic>
      </p:grpSp>
      <p:sp>
        <p:nvSpPr>
          <p:cNvPr id="1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081E2377-6083-4971-B591-39854960A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02755" name="Text Box 3">
            <a:extLst>
              <a:ext uri="{FF2B5EF4-FFF2-40B4-BE49-F238E27FC236}">
                <a16:creationId xmlns:a16="http://schemas.microsoft.com/office/drawing/2014/main" id="{DD499276-0A4E-469A-A2DE-88163595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0364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равно расстояние между центрами двух окружностей, радиусы которых равны </a:t>
            </a:r>
            <a:r>
              <a:rPr lang="en-US" altLang="ru-RU" sz="28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см и </a:t>
            </a:r>
            <a:r>
              <a:rPr lang="en-US" altLang="ru-RU" sz="28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 см, если окружности: а) касаются внешне; б) касаются внутренне?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6BD8F0-6405-59E3-64DA-1A4F2B9C4A02}"/>
              </a:ext>
            </a:extLst>
          </p:cNvPr>
          <p:cNvGrpSpPr/>
          <p:nvPr/>
        </p:nvGrpSpPr>
        <p:grpSpPr>
          <a:xfrm>
            <a:off x="609600" y="2360950"/>
            <a:ext cx="6173343" cy="3879736"/>
            <a:chOff x="609600" y="2360950"/>
            <a:chExt cx="6173343" cy="3879736"/>
          </a:xfrm>
        </p:grpSpPr>
        <p:sp>
          <p:nvSpPr>
            <p:cNvPr id="202756" name="Text Box 4">
              <a:extLst>
                <a:ext uri="{FF2B5EF4-FFF2-40B4-BE49-F238E27FC236}">
                  <a16:creationId xmlns:a16="http://schemas.microsoft.com/office/drawing/2014/main" id="{7238AE7D-FE5C-4F6C-AFAE-30705F4AD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661248"/>
              <a:ext cx="3048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а) </a:t>
              </a:r>
              <a:r>
                <a:rPr lang="en-US" altLang="ru-RU" sz="3200" dirty="0"/>
                <a:t>5</a:t>
              </a:r>
              <a:r>
                <a:rPr lang="ru-RU" altLang="ru-RU" sz="3200" dirty="0"/>
                <a:t> см; 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2D97F5E-4841-E98A-59CF-A03079E52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2360950"/>
              <a:ext cx="5163271" cy="3096057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4016E88-D60A-EDC0-A0C9-DAA215C15DEB}"/>
              </a:ext>
            </a:extLst>
          </p:cNvPr>
          <p:cNvGrpSpPr/>
          <p:nvPr/>
        </p:nvGrpSpPr>
        <p:grpSpPr>
          <a:xfrm>
            <a:off x="1449086" y="2208550"/>
            <a:ext cx="5504441" cy="4032136"/>
            <a:chOff x="1449086" y="2208550"/>
            <a:chExt cx="5504441" cy="4032136"/>
          </a:xfrm>
        </p:grpSpPr>
        <p:sp>
          <p:nvSpPr>
            <p:cNvPr id="202757" name="Text Box 5">
              <a:extLst>
                <a:ext uri="{FF2B5EF4-FFF2-40B4-BE49-F238E27FC236}">
                  <a16:creationId xmlns:a16="http://schemas.microsoft.com/office/drawing/2014/main" id="{5A6834A6-0248-42BE-B7D6-9E70F7E95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661248"/>
              <a:ext cx="1828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/>
                <a:t>б) </a:t>
              </a:r>
              <a:r>
                <a:rPr lang="en-US" altLang="ru-RU" sz="3200"/>
                <a:t>1</a:t>
              </a:r>
              <a:r>
                <a:rPr lang="ru-RU" altLang="ru-RU" sz="3200"/>
                <a:t> </a:t>
              </a:r>
              <a:r>
                <a:rPr lang="ru-RU" altLang="ru-RU" sz="3200" dirty="0"/>
                <a:t>см.</a:t>
              </a:r>
              <a:endParaRPr lang="ru-RU" alt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9EFF153-C7C8-53E9-E0EE-BBE9A4B5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086" y="2208550"/>
              <a:ext cx="5504441" cy="3312494"/>
            </a:xfrm>
            <a:prstGeom prst="rect">
              <a:avLst/>
            </a:prstGeom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18951E9-7631-4FDF-B247-2A14AF7B8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DF38BE50-3A29-4A00-885E-230E82FB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5800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Радиусы двух окружностей равны </a:t>
            </a:r>
            <a:r>
              <a:rPr lang="en-US" altLang="ru-RU" sz="2800" dirty="0"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. Расстояние между их центрами равно 5. Найдите длину общей хорды этих окружностей.</a:t>
            </a: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id="{250C1521-6822-4A32-B68B-E957C377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75056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Ответ:</a:t>
            </a:r>
            <a:r>
              <a:rPr lang="ru-RU" altLang="ru-RU" dirty="0"/>
              <a:t> </a:t>
            </a:r>
            <a:r>
              <a:rPr lang="en-US" altLang="ru-RU" i="1" dirty="0"/>
              <a:t>AB = </a:t>
            </a:r>
            <a:r>
              <a:rPr lang="en-US" altLang="ru-RU" dirty="0"/>
              <a:t>4,8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71891-71E0-DA80-97B3-ED1E304487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312" y="2204864"/>
            <a:ext cx="4839375" cy="3258005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>
            <a:extLst>
              <a:ext uri="{FF2B5EF4-FFF2-40B4-BE49-F238E27FC236}">
                <a16:creationId xmlns:a16="http://schemas.microsoft.com/office/drawing/2014/main" id="{5A757A8E-1EE3-46DC-8236-6C1736A4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74596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Для изображения окружности</a:t>
            </a:r>
            <a:r>
              <a:rPr lang="en-US" altLang="ru-RU" sz="2000" dirty="0"/>
              <a:t> </a:t>
            </a:r>
            <a:r>
              <a:rPr lang="ru-RU" altLang="ru-RU" sz="2000" dirty="0"/>
              <a:t>в программе </a:t>
            </a:r>
            <a:r>
              <a:rPr lang="en-US" altLang="ru-RU" sz="2000" dirty="0"/>
              <a:t>GeoGebra </a:t>
            </a:r>
            <a:r>
              <a:rPr lang="ru-RU" altLang="ru-RU" sz="2000" dirty="0"/>
              <a:t>имеются инструменты: Окружность по центру и точке; Окружность по центру и радиусу; Окружность по трём точкам.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58615-7D14-4F0B-8F8C-B3A5A3CFEA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90260"/>
            <a:ext cx="3168352" cy="23903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F87965-5703-A88D-3054-CBAA849823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6506" y="1390259"/>
            <a:ext cx="3168352" cy="2390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15BE4C-D40F-4CCD-0BF7-194EE6842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7536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3300"/>
                </a:solidFill>
              </a:rPr>
              <a:t>I</a:t>
            </a:r>
            <a:r>
              <a:rPr lang="ru-RU" sz="3600" dirty="0">
                <a:solidFill>
                  <a:srgbClr val="FF3300"/>
                </a:solidFill>
              </a:rPr>
              <a:t>. Окружность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F1FB70-323B-C2F7-59F4-801B257C8B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33056"/>
            <a:ext cx="3874767" cy="2772191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1408"/>
            <a:ext cx="9108504" cy="582195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Приведём пример задачи демоверсии ЕГЭ 20</a:t>
            </a:r>
            <a:r>
              <a:rPr lang="en-US" sz="2800" dirty="0">
                <a:solidFill>
                  <a:srgbClr val="FF3300"/>
                </a:solidFill>
              </a:rPr>
              <a:t>22</a:t>
            </a:r>
            <a:endParaRPr lang="ru-RU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580107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0107"/>
                <a:ext cx="9144000" cy="2221121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5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">
            <a:extLst>
              <a:ext uri="{FF2B5EF4-FFF2-40B4-BE49-F238E27FC236}">
                <a16:creationId xmlns:a16="http://schemas.microsoft.com/office/drawing/2014/main" id="{8DE0372A-2A9E-CD2A-5DAE-B21D868C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8330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/>
              <a:t>	</a:t>
            </a:r>
            <a:r>
              <a:rPr lang="ru-RU" dirty="0"/>
              <a:t>Решение можно проиллюстрировать в программе </a:t>
            </a:r>
            <a:r>
              <a:rPr lang="en-US" dirty="0"/>
              <a:t>GeoGebra. 	</a:t>
            </a:r>
            <a:r>
              <a:rPr lang="ru-RU" dirty="0"/>
              <a:t>Для этого</a:t>
            </a:r>
            <a:r>
              <a:rPr lang="en-US" dirty="0"/>
              <a:t> </a:t>
            </a:r>
            <a:r>
              <a:rPr lang="ru-RU" dirty="0"/>
              <a:t>нужно: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1. В строке «Ввод» набрать </a:t>
            </a:r>
            <a:r>
              <a:rPr lang="en-US" dirty="0"/>
              <a:t>(|</a:t>
            </a:r>
            <a:r>
              <a:rPr lang="en-US" i="1" dirty="0"/>
              <a:t>x</a:t>
            </a:r>
            <a:r>
              <a:rPr lang="en-US" dirty="0"/>
              <a:t>|-5)^2+(</a:t>
            </a:r>
            <a:r>
              <a:rPr lang="en-US" i="1" dirty="0"/>
              <a:t>y</a:t>
            </a:r>
            <a:r>
              <a:rPr lang="en-US" dirty="0"/>
              <a:t>-4)^2=9 </a:t>
            </a:r>
            <a:r>
              <a:rPr lang="ru-RU" dirty="0"/>
              <a:t>и нажать </a:t>
            </a:r>
            <a:r>
              <a:rPr lang="en-US" dirty="0"/>
              <a:t>“Enter”.</a:t>
            </a:r>
            <a:endParaRPr lang="ru-RU" dirty="0"/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2. Создать ползунок </a:t>
            </a:r>
            <a:r>
              <a:rPr lang="en-US" dirty="0"/>
              <a:t>a.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3. </a:t>
            </a:r>
            <a:r>
              <a:rPr lang="ru-RU" dirty="0"/>
              <a:t>В строке «Ввод» набрать </a:t>
            </a:r>
            <a:r>
              <a:rPr lang="en-US" dirty="0"/>
              <a:t>(</a:t>
            </a:r>
            <a:r>
              <a:rPr lang="en-US" i="1" dirty="0"/>
              <a:t>x+</a:t>
            </a:r>
            <a:r>
              <a:rPr lang="en-US" dirty="0"/>
              <a:t>2)^2+</a:t>
            </a:r>
            <a:r>
              <a:rPr lang="en-US" i="1" dirty="0"/>
              <a:t>y</a:t>
            </a:r>
            <a:r>
              <a:rPr lang="en-US" dirty="0"/>
              <a:t>^2=a^2 </a:t>
            </a:r>
            <a:r>
              <a:rPr lang="ru-RU" dirty="0"/>
              <a:t>и нажать </a:t>
            </a:r>
            <a:r>
              <a:rPr lang="en-US" dirty="0"/>
              <a:t>“Enter”.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Перемещая ползунок, можно увидеть, при каких </a:t>
            </a:r>
            <a:r>
              <a:rPr lang="en-US" i="1" dirty="0"/>
              <a:t>a</a:t>
            </a:r>
            <a:r>
              <a:rPr lang="ru-RU" dirty="0"/>
              <a:t> данная система уравнений имеет единственное решение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1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620688"/>
            <a:ext cx="8640960" cy="5184576"/>
            <a:chOff x="107504" y="620688"/>
            <a:chExt cx="8640960" cy="518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7504" y="5176604"/>
                  <a:ext cx="8640960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</a:t>
                  </a:r>
                  <a:r>
                    <a:rPr lang="ru-RU" dirty="0"/>
                    <a:t> 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2,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176604"/>
                  <a:ext cx="8640960" cy="513602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129" t="-1190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620688"/>
              <a:ext cx="5252615" cy="5184576"/>
            </a:xfrm>
            <a:prstGeom prst="rect">
              <a:avLst/>
            </a:prstGeom>
          </p:spPr>
        </p:pic>
      </p:grp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8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</a:rPr>
              <a:t>II. </a:t>
            </a:r>
            <a:r>
              <a:rPr lang="ru-RU" sz="2800" dirty="0">
                <a:solidFill>
                  <a:srgbClr val="FF3300"/>
                </a:solidFill>
              </a:rPr>
              <a:t>УГЛЫ, СВЯЗАННЫЕ С ОКРУЖНОСТЬЮ</a:t>
            </a:r>
          </a:p>
        </p:txBody>
      </p:sp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107504" y="457200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 1. </a:t>
            </a:r>
            <a:r>
              <a:rPr lang="ru-RU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grpSp>
        <p:nvGrpSpPr>
          <p:cNvPr id="391192" name="Group 1048"/>
          <p:cNvGrpSpPr>
            <a:grpSpLocks/>
          </p:cNvGrpSpPr>
          <p:nvPr/>
        </p:nvGrpSpPr>
        <p:grpSpPr bwMode="auto">
          <a:xfrm>
            <a:off x="107950" y="1295400"/>
            <a:ext cx="8913813" cy="3046413"/>
            <a:chOff x="68" y="816"/>
            <a:chExt cx="5615" cy="1919"/>
          </a:xfrm>
        </p:grpSpPr>
        <p:sp>
          <p:nvSpPr>
            <p:cNvPr id="3083" name="Text Box 1040"/>
            <p:cNvSpPr txBox="1">
              <a:spLocks noChangeArrowheads="1"/>
            </p:cNvSpPr>
            <p:nvPr/>
          </p:nvSpPr>
          <p:spPr bwMode="auto">
            <a:xfrm>
              <a:off x="68" y="816"/>
              <a:ext cx="4348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  <a:cs typeface="Times New Roman" pitchFamily="18" charset="0"/>
                </a:rPr>
                <a:t>	Доказательство.</a:t>
              </a:r>
              <a:r>
                <a:rPr lang="ru-RU" b="1" dirty="0"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Пусть угол </a:t>
              </a:r>
              <a:r>
                <a:rPr lang="ru-RU" i="1" dirty="0">
                  <a:cs typeface="Times New Roman" pitchFamily="18" charset="0"/>
                </a:rPr>
                <a:t>АВС</a:t>
              </a:r>
              <a:r>
                <a:rPr lang="ru-RU" dirty="0">
                  <a:cs typeface="Times New Roman" pitchFamily="18" charset="0"/>
                </a:rPr>
                <a:t> вписан в</a:t>
              </a:r>
              <a:r>
                <a:rPr lang="ru-RU" b="1" dirty="0"/>
                <a:t> </a:t>
              </a:r>
              <a:r>
                <a:rPr lang="ru-RU" dirty="0">
                  <a:cs typeface="Times New Roman" pitchFamily="18" charset="0"/>
                </a:rPr>
                <a:t>окружность с центром в точке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. Рассмотрим случай, когда одна из сторон угла, например </a:t>
              </a:r>
              <a:r>
                <a:rPr lang="ru-RU" i="1" dirty="0">
                  <a:cs typeface="Times New Roman" pitchFamily="18" charset="0"/>
                </a:rPr>
                <a:t>АВ</a:t>
              </a:r>
              <a:r>
                <a:rPr lang="ru-RU" dirty="0">
                  <a:cs typeface="Times New Roman" pitchFamily="18" charset="0"/>
                </a:rPr>
                <a:t>, проходит через центр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окружности. Треугольник </a:t>
              </a:r>
              <a:r>
                <a:rPr lang="ru-RU" i="1" dirty="0">
                  <a:cs typeface="Times New Roman" pitchFamily="18" charset="0"/>
                </a:rPr>
                <a:t>ВОС</a:t>
              </a:r>
              <a:r>
                <a:rPr lang="ru-RU" dirty="0">
                  <a:cs typeface="Times New Roman" pitchFamily="18" charset="0"/>
                </a:rPr>
                <a:t> - равнобедренный, следовательно, </a:t>
              </a:r>
              <a:r>
                <a:rPr lang="ru-RU" dirty="0"/>
                <a:t>углы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ru-RU" dirty="0"/>
                <a:t>и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C</a:t>
              </a:r>
              <a:r>
                <a:rPr lang="ru-RU" i="1" dirty="0"/>
                <a:t> </a:t>
              </a:r>
              <a:r>
                <a:rPr lang="ru-RU" dirty="0"/>
                <a:t>равны</a:t>
              </a:r>
              <a:r>
                <a:rPr lang="ru-RU" dirty="0">
                  <a:cs typeface="Times New Roman" pitchFamily="18" charset="0"/>
                </a:rPr>
                <a:t>. Угол </a:t>
              </a:r>
              <a:r>
                <a:rPr lang="ru-RU" i="1" dirty="0">
                  <a:cs typeface="Times New Roman" pitchFamily="18" charset="0"/>
                </a:rPr>
                <a:t>АОС</a:t>
              </a:r>
              <a:r>
                <a:rPr lang="ru-RU" dirty="0">
                  <a:cs typeface="Times New Roman" pitchFamily="18" charset="0"/>
                </a:rPr>
                <a:t> – внешний угол треугольника </a:t>
              </a:r>
              <a:r>
                <a:rPr lang="ru-RU" i="1" dirty="0">
                  <a:cs typeface="Times New Roman" pitchFamily="18" charset="0"/>
                </a:rPr>
                <a:t>ВОС</a:t>
              </a:r>
              <a:r>
                <a:rPr lang="ru-RU" dirty="0">
                  <a:cs typeface="Times New Roman" pitchFamily="18" charset="0"/>
                </a:rPr>
                <a:t>, следовательно, </a:t>
              </a:r>
              <a:r>
                <a:rPr lang="ru-RU" dirty="0"/>
                <a:t>он </a:t>
              </a:r>
              <a:r>
                <a:rPr lang="ru-RU" dirty="0">
                  <a:cs typeface="Times New Roman" pitchFamily="18" charset="0"/>
                </a:rPr>
                <a:t>равен сумме углов </a:t>
              </a:r>
              <a:r>
                <a:rPr lang="ru-RU" i="1" dirty="0">
                  <a:cs typeface="Times New Roman" pitchFamily="18" charset="0"/>
                </a:rPr>
                <a:t>В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ru-RU" i="1" dirty="0">
                  <a:cs typeface="Times New Roman" pitchFamily="18" charset="0"/>
                </a:rPr>
                <a:t>С</a:t>
              </a:r>
              <a:r>
                <a:rPr lang="ru-RU" dirty="0">
                  <a:cs typeface="Times New Roman" pitchFamily="18" charset="0"/>
                </a:rPr>
                <a:t>. Поэтому </a:t>
              </a:r>
              <a:r>
                <a:rPr lang="ru-RU" dirty="0"/>
                <a:t>угол </a:t>
              </a:r>
              <a:r>
                <a:rPr lang="en-US" i="1" dirty="0">
                  <a:cs typeface="Times New Roman" pitchFamily="18" charset="0"/>
                </a:rPr>
                <a:t>ABC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ru-RU" dirty="0"/>
                <a:t>равен половине угла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AOC</a:t>
              </a:r>
              <a:r>
                <a:rPr lang="ru-RU" dirty="0">
                  <a:cs typeface="Times New Roman" pitchFamily="18" charset="0"/>
                </a:rPr>
                <a:t>.</a:t>
              </a:r>
              <a:endParaRPr lang="en-US" dirty="0">
                <a:cs typeface="Times New Roman" pitchFamily="18" charset="0"/>
              </a:endParaRPr>
            </a:p>
          </p:txBody>
        </p:sp>
        <p:pic>
          <p:nvPicPr>
            <p:cNvPr id="3084" name="Picture 10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816"/>
              <a:ext cx="121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1191" name="Group 1047"/>
          <p:cNvGrpSpPr>
            <a:grpSpLocks/>
          </p:cNvGrpSpPr>
          <p:nvPr/>
        </p:nvGrpSpPr>
        <p:grpSpPr bwMode="auto">
          <a:xfrm>
            <a:off x="107504" y="3470276"/>
            <a:ext cx="8914259" cy="3398838"/>
            <a:chOff x="0" y="2186"/>
            <a:chExt cx="5683" cy="2141"/>
          </a:xfrm>
        </p:grpSpPr>
        <p:sp>
          <p:nvSpPr>
            <p:cNvPr id="3078" name="Text Box 1042"/>
            <p:cNvSpPr txBox="1">
              <a:spLocks noChangeArrowheads="1"/>
            </p:cNvSpPr>
            <p:nvPr/>
          </p:nvSpPr>
          <p:spPr bwMode="auto">
            <a:xfrm>
              <a:off x="0" y="2640"/>
              <a:ext cx="4407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cs typeface="Times New Roman" pitchFamily="18" charset="0"/>
                </a:rPr>
                <a:t>	В случае,  если  центр 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окружности лежит внутри угла </a:t>
              </a:r>
              <a:r>
                <a:rPr lang="ru-RU" i="1" dirty="0">
                  <a:cs typeface="Times New Roman" pitchFamily="18" charset="0"/>
                </a:rPr>
                <a:t>АВС</a:t>
              </a:r>
              <a:r>
                <a:rPr lang="ru-RU" dirty="0">
                  <a:cs typeface="Times New Roman" pitchFamily="18" charset="0"/>
                </a:rPr>
                <a:t>, проведем диаметр </a:t>
              </a:r>
              <a:r>
                <a:rPr lang="ru-RU" i="1" dirty="0">
                  <a:cs typeface="Times New Roman" pitchFamily="18" charset="0"/>
                </a:rPr>
                <a:t>ВD</a:t>
              </a:r>
              <a:r>
                <a:rPr lang="ru-RU" dirty="0">
                  <a:cs typeface="Times New Roman" pitchFamily="18" charset="0"/>
                </a:rPr>
                <a:t> и</a:t>
              </a:r>
              <a:r>
                <a:rPr lang="ru-RU" b="1" dirty="0"/>
                <a:t> </a:t>
              </a:r>
              <a:r>
                <a:rPr lang="ru-RU" dirty="0">
                  <a:cs typeface="Times New Roman" pitchFamily="18" charset="0"/>
                </a:rPr>
                <a:t>рассмотрим углы </a:t>
              </a:r>
              <a:r>
                <a:rPr lang="ru-RU" i="1" dirty="0">
                  <a:cs typeface="Times New Roman" pitchFamily="18" charset="0"/>
                </a:rPr>
                <a:t>АВD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ru-RU" i="1" dirty="0">
                  <a:cs typeface="Times New Roman" pitchFamily="18" charset="0"/>
                </a:rPr>
                <a:t>DBC</a:t>
              </a:r>
              <a:r>
                <a:rPr lang="ru-RU" dirty="0">
                  <a:cs typeface="Times New Roman" pitchFamily="18" charset="0"/>
                </a:rPr>
                <a:t>. По доказанному </a:t>
              </a:r>
              <a:endParaRPr 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ru-RU" dirty="0"/>
                <a:t>                             </a:t>
              </a:r>
              <a:r>
                <a:rPr lang="ru-RU" dirty="0">
                  <a:cs typeface="Times New Roman" pitchFamily="18" charset="0"/>
                </a:rPr>
                <a:t>Следовательно, </a:t>
              </a:r>
              <a:endParaRPr lang="ru-RU" dirty="0"/>
            </a:p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cs typeface="Times New Roman" pitchFamily="18" charset="0"/>
                </a:rPr>
                <a:t>	Самостоятельно рассмотрите случай, когда центр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лежит вне угла</a:t>
              </a:r>
              <a:r>
                <a:rPr lang="ru-RU" b="1" dirty="0">
                  <a:cs typeface="Times New Roman" pitchFamily="18" charset="0"/>
                </a:rPr>
                <a:t> </a:t>
              </a:r>
              <a:r>
                <a:rPr lang="ru-RU" i="1" dirty="0">
                  <a:cs typeface="Times New Roman" pitchFamily="18" charset="0"/>
                </a:rPr>
                <a:t>АВС</a:t>
              </a:r>
              <a:r>
                <a:rPr lang="ru-RU" dirty="0"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3079" name="Picture 10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2186"/>
              <a:ext cx="1118" cy="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22833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Теорема 2.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гол между касательной к окружности и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хордой, проведенной через точку касания, измеряется половиной дуги окружности, заключенной внутри этого угла.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AAB09A-11A9-29FC-7176-E0480F191FE6}"/>
              </a:ext>
            </a:extLst>
          </p:cNvPr>
          <p:cNvGrpSpPr/>
          <p:nvPr/>
        </p:nvGrpSpPr>
        <p:grpSpPr>
          <a:xfrm>
            <a:off x="228600" y="1628775"/>
            <a:ext cx="8915400" cy="5229225"/>
            <a:chOff x="228600" y="1628775"/>
            <a:chExt cx="8915400" cy="52292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57400"/>
              <a:ext cx="2265363" cy="467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71054" name="Group 14"/>
            <p:cNvGrpSpPr>
              <a:grpSpLocks/>
            </p:cNvGrpSpPr>
            <p:nvPr/>
          </p:nvGrpSpPr>
          <p:grpSpPr bwMode="auto">
            <a:xfrm>
              <a:off x="2339975" y="1628775"/>
              <a:ext cx="6804025" cy="5229225"/>
              <a:chOff x="1474" y="1026"/>
              <a:chExt cx="4286" cy="3294"/>
            </a:xfrm>
          </p:grpSpPr>
          <p:sp>
            <p:nvSpPr>
              <p:cNvPr id="2054" name="Text Box 7"/>
              <p:cNvSpPr txBox="1">
                <a:spLocks noChangeArrowheads="1"/>
              </p:cNvSpPr>
              <p:nvPr/>
            </p:nvSpPr>
            <p:spPr bwMode="auto">
              <a:xfrm>
                <a:off x="1746" y="1026"/>
                <a:ext cx="3946" cy="3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Доказательство</a:t>
                </a:r>
                <a:r>
                  <a:rPr lang="ru-RU" dirty="0">
                    <a:solidFill>
                      <a:srgbClr val="FF3300"/>
                    </a:solidFill>
                    <a:cs typeface="Times New Roman" pitchFamily="18" charset="0"/>
                  </a:rPr>
                  <a:t>.</a:t>
                </a:r>
                <a:r>
                  <a:rPr lang="ru-RU" b="1" dirty="0">
                    <a:solidFill>
                      <a:schemeClr val="accent1"/>
                    </a:solidFill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Пусть угол </a:t>
                </a:r>
                <a:r>
                  <a:rPr lang="en-US" i="1" dirty="0">
                    <a:cs typeface="Times New Roman" pitchFamily="18" charset="0"/>
                  </a:rPr>
                  <a:t>ACB</a:t>
                </a:r>
                <a:r>
                  <a:rPr lang="ru-RU" dirty="0">
                    <a:cs typeface="Times New Roman" pitchFamily="18" charset="0"/>
                  </a:rPr>
                  <a:t> образован касательной </a:t>
                </a:r>
                <a:r>
                  <a:rPr lang="en-US" i="1" dirty="0">
                    <a:cs typeface="Times New Roman" pitchFamily="18" charset="0"/>
                  </a:rPr>
                  <a:t>AC </a:t>
                </a:r>
                <a:r>
                  <a:rPr lang="ru-RU" dirty="0">
                    <a:cs typeface="Times New Roman" pitchFamily="18" charset="0"/>
                  </a:rPr>
                  <a:t>и хордой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ru-RU" dirty="0">
                    <a:cs typeface="Times New Roman" pitchFamily="18" charset="0"/>
                  </a:rPr>
                  <a:t>окружности. Если этот угол – прямой, то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ru-RU" dirty="0">
                    <a:cs typeface="Times New Roman" pitchFamily="18" charset="0"/>
                  </a:rPr>
                  <a:t>– диаметр окружности и, следовательно, угол </a:t>
                </a:r>
                <a:r>
                  <a:rPr lang="en-US" i="1" dirty="0">
                    <a:cs typeface="Times New Roman" pitchFamily="18" charset="0"/>
                  </a:rPr>
                  <a:t>ACB </a:t>
                </a:r>
                <a:r>
                  <a:rPr lang="ru-RU" dirty="0">
                    <a:cs typeface="Times New Roman" pitchFamily="18" charset="0"/>
                  </a:rPr>
                  <a:t>измеряется половиной дуги полуокружности, заключенной внутри этого угла. Если угол </a:t>
                </a:r>
                <a:r>
                  <a:rPr lang="en-US" i="1" dirty="0">
                    <a:cs typeface="Times New Roman" pitchFamily="18" charset="0"/>
                  </a:rPr>
                  <a:t>ACB </a:t>
                </a:r>
                <a:r>
                  <a:rPr lang="ru-RU" dirty="0">
                    <a:cs typeface="Times New Roman" pitchFamily="18" charset="0"/>
                  </a:rPr>
                  <a:t>– острый, то проведем диаметр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ru-RU" dirty="0">
                    <a:cs typeface="Times New Roman" pitchFamily="18" charset="0"/>
                  </a:rPr>
                  <a:t>. Имеем </a:t>
                </a:r>
                <a:r>
                  <a:rPr lang="ru-RU" dirty="0"/>
                  <a:t> </a:t>
                </a:r>
                <a:r>
                  <a:rPr lang="en-US" i="1" dirty="0">
                    <a:cs typeface="Times New Roman" pitchFamily="18" charset="0"/>
                  </a:rPr>
                  <a:t>ACB</a:t>
                </a:r>
                <a:r>
                  <a:rPr lang="ru-RU" i="1" dirty="0">
                    <a:cs typeface="Times New Roman" pitchFamily="18" charset="0"/>
                  </a:rPr>
                  <a:t> =</a:t>
                </a:r>
                <a:r>
                  <a:rPr lang="ru-RU" i="1" dirty="0"/>
                  <a:t> </a:t>
                </a:r>
                <a:r>
                  <a:rPr lang="ru-RU" i="1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ACD</a:t>
                </a:r>
                <a:r>
                  <a:rPr lang="ru-RU" dirty="0">
                    <a:cs typeface="Times New Roman" pitchFamily="18" charset="0"/>
                  </a:rPr>
                  <a:t> –  </a:t>
                </a:r>
                <a:r>
                  <a:rPr lang="en-US" i="1" dirty="0">
                    <a:cs typeface="Times New Roman" pitchFamily="18" charset="0"/>
                  </a:rPr>
                  <a:t>BCD</a:t>
                </a:r>
                <a:r>
                  <a:rPr lang="ru-RU" dirty="0">
                    <a:cs typeface="Times New Roman" pitchFamily="18" charset="0"/>
                  </a:rPr>
                  <a:t>. Угол </a:t>
                </a:r>
                <a:r>
                  <a:rPr lang="en-US" i="1" dirty="0">
                    <a:cs typeface="Times New Roman" pitchFamily="18" charset="0"/>
                  </a:rPr>
                  <a:t>ACD</a:t>
                </a:r>
                <a:r>
                  <a:rPr lang="ru-RU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i="1" dirty="0">
                    <a:cs typeface="Times New Roman" pitchFamily="18" charset="0"/>
                  </a:rPr>
                  <a:t>CBD</a:t>
                </a:r>
                <a:r>
                  <a:rPr lang="ru-RU" dirty="0">
                    <a:cs typeface="Times New Roman" pitchFamily="18" charset="0"/>
                  </a:rPr>
                  <a:t> окружности. Угол </a:t>
                </a:r>
                <a:r>
                  <a:rPr lang="en-US" i="1" dirty="0">
                    <a:cs typeface="Times New Roman" pitchFamily="18" charset="0"/>
                  </a:rPr>
                  <a:t>BCD</a:t>
                </a:r>
                <a:r>
                  <a:rPr lang="ru-RU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i="1" dirty="0">
                    <a:cs typeface="Times New Roman" pitchFamily="18" charset="0"/>
                  </a:rPr>
                  <a:t>BD</a:t>
                </a:r>
                <a:r>
                  <a:rPr lang="ru-RU" dirty="0">
                    <a:cs typeface="Times New Roman" pitchFamily="18" charset="0"/>
                  </a:rPr>
                  <a:t> окружности. Следовательно, их разность (угол </a:t>
                </a:r>
                <a:r>
                  <a:rPr lang="en-US" i="1" dirty="0">
                    <a:cs typeface="Times New Roman" pitchFamily="18" charset="0"/>
                  </a:rPr>
                  <a:t>ACB</a:t>
                </a:r>
                <a:r>
                  <a:rPr lang="ru-RU" dirty="0">
                    <a:cs typeface="Times New Roman" pitchFamily="18" charset="0"/>
                  </a:rPr>
                  <a:t>) измеряется половиной дуги </a:t>
                </a:r>
                <a:r>
                  <a:rPr lang="en-US" i="1" dirty="0">
                    <a:cs typeface="Times New Roman" pitchFamily="18" charset="0"/>
                  </a:rPr>
                  <a:t>CB</a:t>
                </a:r>
                <a:r>
                  <a:rPr lang="ru-RU" dirty="0">
                    <a:cs typeface="Times New Roman" pitchFamily="18" charset="0"/>
                  </a:rPr>
                  <a:t> окружности, заключенной внутри этого угла. </a:t>
                </a:r>
              </a:p>
            </p:txBody>
          </p:sp>
          <p:sp>
            <p:nvSpPr>
              <p:cNvPr id="2056" name="Text Box 11"/>
              <p:cNvSpPr txBox="1">
                <a:spLocks noChangeArrowheads="1"/>
              </p:cNvSpPr>
              <p:nvPr/>
            </p:nvSpPr>
            <p:spPr bwMode="auto">
              <a:xfrm>
                <a:off x="1474" y="4032"/>
                <a:ext cx="42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dirty="0"/>
                  <a:t>Самостоятельно рассмотрите случай тупого угла.</a:t>
                </a:r>
              </a:p>
            </p:txBody>
          </p:sp>
        </p:grpSp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7CEBBC9-CF56-AEBE-6F87-0D9B5499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111125" indent="450215" algn="ctr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56311-D43D-96B6-DCEA-3B80E7DC0E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84784"/>
            <a:ext cx="4247903" cy="3610178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80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799" y="533400"/>
            <a:ext cx="87316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1. Чему равен вписанный угол, опирающийся на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диаметр окружности?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7633" y="1976775"/>
            <a:ext cx="87188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2. Чему равен </a:t>
            </a:r>
            <a:r>
              <a:rPr lang="ru-RU" sz="2800" dirty="0"/>
              <a:t>острый </a:t>
            </a:r>
            <a:r>
              <a:rPr lang="ru-RU" sz="2800" dirty="0">
                <a:cs typeface="Times New Roman" pitchFamily="18" charset="0"/>
              </a:rPr>
              <a:t>вписанный угол, опирающийся на</a:t>
            </a:r>
            <a:r>
              <a:rPr lang="ru-RU" sz="2800" b="1" dirty="0"/>
              <a:t> </a:t>
            </a:r>
            <a:r>
              <a:rPr lang="ru-RU" sz="2800" dirty="0"/>
              <a:t>хорду, равную радиусу</a:t>
            </a:r>
            <a:r>
              <a:rPr lang="ru-RU" sz="2800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06257"/>
            <a:ext cx="87316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3. Чему равен </a:t>
            </a:r>
            <a:r>
              <a:rPr lang="ru-RU" sz="2800" dirty="0"/>
              <a:t>тупой </a:t>
            </a:r>
            <a:r>
              <a:rPr lang="ru-RU" sz="2800" dirty="0">
                <a:cs typeface="Times New Roman" pitchFamily="18" charset="0"/>
              </a:rPr>
              <a:t>вписанный угол, опирающийся на</a:t>
            </a:r>
            <a:r>
              <a:rPr lang="ru-RU" sz="2800" b="1" dirty="0"/>
              <a:t> </a:t>
            </a:r>
            <a:r>
              <a:rPr lang="ru-RU" sz="2800" dirty="0"/>
              <a:t>хорду, равную радиусу</a:t>
            </a:r>
            <a:r>
              <a:rPr lang="ru-RU" sz="2800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4936852"/>
            <a:ext cx="87316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4. Найдите вписанный угол, опирающийся на дугу, которая составляет </a:t>
            </a:r>
            <a:r>
              <a:rPr lang="en-US" sz="2800" dirty="0">
                <a:cs typeface="Times New Roman" pitchFamily="18" charset="0"/>
              </a:rPr>
              <a:t>20%</a:t>
            </a:r>
            <a:r>
              <a:rPr lang="ru-RU" sz="2800" dirty="0"/>
              <a:t> </a:t>
            </a:r>
            <a:r>
              <a:rPr lang="ru-RU" sz="2800" dirty="0">
                <a:cs typeface="Times New Roman" pitchFamily="18" charset="0"/>
              </a:rPr>
              <a:t>окружности.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33DED0E8-5F48-B2EB-3620-E23C3ECA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03541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Ответ:</a:t>
            </a:r>
            <a:r>
              <a:rPr lang="ru-RU" altLang="ru-RU" dirty="0"/>
              <a:t> 9</a:t>
            </a:r>
            <a:r>
              <a:rPr lang="en-US" altLang="ru-RU" dirty="0"/>
              <a:t>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BF9E385-5447-5DD8-F40F-247F33C4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85397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Ответ:</a:t>
            </a:r>
            <a:r>
              <a:rPr lang="ru-RU" altLang="ru-RU" dirty="0"/>
              <a:t> 3</a:t>
            </a:r>
            <a:r>
              <a:rPr lang="en-US" altLang="ru-RU" dirty="0"/>
              <a:t>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33E4715-EF2F-E581-FA38-CB4B0D4EF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24024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Ответ:</a:t>
            </a:r>
            <a:r>
              <a:rPr lang="ru-RU" altLang="ru-RU" dirty="0"/>
              <a:t> 15</a:t>
            </a:r>
            <a:r>
              <a:rPr lang="en-US" altLang="ru-RU" dirty="0"/>
              <a:t>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FE34FE5-4A3E-6D95-35E1-09FA2A4A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4667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Ответ:</a:t>
            </a:r>
            <a:r>
              <a:rPr lang="ru-RU" altLang="ru-RU" dirty="0"/>
              <a:t> 36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  <p:bldP spid="4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5.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40DD9-1C69-FBEF-D903-3ED25CF1D31E}"/>
              </a:ext>
            </a:extLst>
          </p:cNvPr>
          <p:cNvSpPr txBox="1"/>
          <p:nvPr/>
        </p:nvSpPr>
        <p:spPr>
          <a:xfrm>
            <a:off x="539552" y="569775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570384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6.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84784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68F04-098E-AA43-FC44-F4CC48E06521}"/>
              </a:ext>
            </a:extLst>
          </p:cNvPr>
          <p:cNvSpPr txBox="1"/>
          <p:nvPr/>
        </p:nvSpPr>
        <p:spPr>
          <a:xfrm>
            <a:off x="539552" y="5339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135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389979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7.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556792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6A2EC-30D9-154F-C8CF-511CBB57E14F}"/>
              </a:ext>
            </a:extLst>
          </p:cNvPr>
          <p:cNvSpPr txBox="1"/>
          <p:nvPr/>
        </p:nvSpPr>
        <p:spPr>
          <a:xfrm>
            <a:off x="755576" y="528327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22,5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43056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8. Найдите 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68760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59F53-0056-CC2B-E072-0DCAE58C6FD8}"/>
              </a:ext>
            </a:extLst>
          </p:cNvPr>
          <p:cNvSpPr txBox="1"/>
          <p:nvPr/>
        </p:nvSpPr>
        <p:spPr>
          <a:xfrm>
            <a:off x="683568" y="52292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7A2D7A-37D0-4546-AD8C-AF9F8521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78B344E-6BCF-4CAC-815A-3AA50CCE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8840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Расстояние между точками </a:t>
            </a:r>
            <a:r>
              <a:rPr lang="ru-RU" sz="2800" i="1" dirty="0"/>
              <a:t>A</a:t>
            </a:r>
            <a:r>
              <a:rPr lang="ru-RU" sz="2800" dirty="0"/>
              <a:t> и </a:t>
            </a:r>
            <a:r>
              <a:rPr lang="ru-RU" sz="2800" i="1" dirty="0"/>
              <a:t>B</a:t>
            </a:r>
            <a:r>
              <a:rPr lang="ru-RU" sz="2800" dirty="0"/>
              <a:t> равно 2 см. Найдите наименьший возможный радиус окружности, проходящей через эти точки.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29E168-ABB3-9731-626E-C4FE9763D1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208" y="2420888"/>
            <a:ext cx="2743583" cy="269595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B51384-1678-C174-16A4-11B48CB678B6}"/>
              </a:ext>
            </a:extLst>
          </p:cNvPr>
          <p:cNvGrpSpPr/>
          <p:nvPr/>
        </p:nvGrpSpPr>
        <p:grpSpPr>
          <a:xfrm>
            <a:off x="0" y="2520914"/>
            <a:ext cx="9144000" cy="2492262"/>
            <a:chOff x="0" y="2520914"/>
            <a:chExt cx="9144000" cy="2492262"/>
          </a:xfrm>
        </p:grpSpPr>
        <p:sp>
          <p:nvSpPr>
            <p:cNvPr id="100357" name="Text Box 5">
              <a:extLst>
                <a:ext uri="{FF2B5EF4-FFF2-40B4-BE49-F238E27FC236}">
                  <a16:creationId xmlns:a16="http://schemas.microsoft.com/office/drawing/2014/main" id="{365ECDB1-DAA2-42B6-8F6A-E3CC8A19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933056"/>
              <a:ext cx="9144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 </a:t>
              </a:r>
              <a:r>
                <a:rPr lang="ru-RU" dirty="0"/>
                <a:t>1 см.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AFB3C35-0C02-D352-4511-A5EC9307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8514" y="2520914"/>
              <a:ext cx="2777636" cy="2492262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219472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9.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делит окружность на две части, градусные величины которых относятся как 5 : 7. Под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какими углами видна эта хорда из точек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6872"/>
            <a:ext cx="2743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DE6E6-54C8-42C9-6E36-CB35C22B2FD6}"/>
              </a:ext>
            </a:extLst>
          </p:cNvPr>
          <p:cNvSpPr txBox="1"/>
          <p:nvPr/>
        </p:nvSpPr>
        <p:spPr>
          <a:xfrm>
            <a:off x="467544" y="51568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105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44624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10. Докажите, что если хорды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 </a:t>
            </a:r>
            <a:r>
              <a:rPr lang="ru-RU" sz="2800" dirty="0"/>
              <a:t>окружности параллельны, то дуги </a:t>
            </a:r>
            <a:r>
              <a:rPr lang="en-US" sz="2800" i="1" dirty="0"/>
              <a:t>AC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dirty="0"/>
              <a:t>, заключенные между этими хордами, равны.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04ED090-7566-E6B3-EBBF-B283799A809F}"/>
              </a:ext>
            </a:extLst>
          </p:cNvPr>
          <p:cNvGrpSpPr/>
          <p:nvPr/>
        </p:nvGrpSpPr>
        <p:grpSpPr>
          <a:xfrm>
            <a:off x="107504" y="4077072"/>
            <a:ext cx="8928992" cy="2287588"/>
            <a:chOff x="107504" y="4077072"/>
            <a:chExt cx="8928992" cy="2287588"/>
          </a:xfrm>
        </p:grpSpPr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B7086AF4-01FF-E120-C0E5-D4481061B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4077072"/>
              <a:ext cx="8928992" cy="2287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Проведем хорду </a:t>
              </a:r>
              <a:r>
                <a:rPr lang="en-US" sz="2800" i="1" dirty="0"/>
                <a:t>BC</a:t>
              </a:r>
              <a:r>
                <a:rPr lang="en-US" sz="2800" dirty="0">
                  <a:cs typeface="Times New Roman" pitchFamily="18" charset="0"/>
                </a:rPr>
                <a:t>.</a:t>
              </a:r>
              <a:r>
                <a:rPr lang="en-US" sz="2800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 sz="2800" dirty="0"/>
                <a:t>Углы </a:t>
              </a:r>
              <a:r>
                <a:rPr lang="en-US" sz="2800" i="1" dirty="0"/>
                <a:t>ABC </a:t>
              </a:r>
              <a:r>
                <a:rPr lang="ru-RU" sz="2800" dirty="0"/>
                <a:t>и </a:t>
              </a:r>
              <a:r>
                <a:rPr lang="en-US" sz="2800" i="1" dirty="0"/>
                <a:t>DCB</a:t>
              </a:r>
              <a:r>
                <a:rPr lang="ru-RU" sz="2800" dirty="0"/>
                <a:t> равны, как накрест лежащие углы при параллельных прямых. Они опираются на дуги </a:t>
              </a:r>
              <a:r>
                <a:rPr lang="en-US" sz="2800" i="1" dirty="0"/>
                <a:t>AC </a:t>
              </a:r>
              <a:r>
                <a:rPr lang="ru-RU" sz="2800" dirty="0"/>
                <a:t>и </a:t>
              </a:r>
              <a:r>
                <a:rPr lang="en-US" sz="2800" i="1" dirty="0"/>
                <a:t>BD</a:t>
              </a:r>
              <a:r>
                <a:rPr lang="ru-RU" sz="2800" dirty="0"/>
                <a:t>. Так как вписанный угол измеряется половиной, на которую он опирается, то и дуги </a:t>
              </a:r>
              <a:r>
                <a:rPr lang="en-US" sz="2800" i="1" dirty="0"/>
                <a:t>AC </a:t>
              </a:r>
              <a:r>
                <a:rPr lang="ru-RU" sz="2800" dirty="0"/>
                <a:t>и </a:t>
              </a:r>
              <a:r>
                <a:rPr lang="en-US" sz="2800" i="1" dirty="0"/>
                <a:t>BD </a:t>
              </a:r>
              <a:r>
                <a:rPr lang="ru-RU" sz="2800" dirty="0"/>
                <a:t>равны.</a:t>
              </a:r>
              <a:r>
                <a:rPr lang="ru-RU" sz="3200" dirty="0"/>
                <a:t> </a:t>
              </a:r>
              <a:endParaRPr lang="ru-RU" sz="3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4142" y="1412776"/>
            <a:ext cx="33596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19994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11. Хорда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стягивает дугу окружности в 92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между этой хордой и касательной к окружности, проведенной через точку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4" y="1980363"/>
            <a:ext cx="2862065" cy="28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ACFEE-B3EF-DEB0-FCE6-25E4B1BE9E87}"/>
              </a:ext>
            </a:extLst>
          </p:cNvPr>
          <p:cNvSpPr txBox="1"/>
          <p:nvPr/>
        </p:nvSpPr>
        <p:spPr>
          <a:xfrm>
            <a:off x="827584" y="487763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07504" y="356463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12. Угол между хордой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касательной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 к окружности равен 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меньше дуги, стягиваемую хордой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108991" cy="28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8051A-A11B-36C5-B7B8-92FC75CA3247}"/>
              </a:ext>
            </a:extLst>
          </p:cNvPr>
          <p:cNvSpPr txBox="1"/>
          <p:nvPr/>
        </p:nvSpPr>
        <p:spPr>
          <a:xfrm>
            <a:off x="1043608" y="507037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64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107504" y="332656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13. Через концы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дуги окружности в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проведены касательные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8662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8E8D2-35AF-15C4-6831-65D1AB99EA68}"/>
              </a:ext>
            </a:extLst>
          </p:cNvPr>
          <p:cNvSpPr txBox="1"/>
          <p:nvPr/>
        </p:nvSpPr>
        <p:spPr>
          <a:xfrm>
            <a:off x="820558" y="474723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118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656692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14. Касательные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 окружности образуют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равный 122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стягиваемую точками касания.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96852"/>
            <a:ext cx="28662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A9DD90-903F-E7A2-164F-24322548AB16}"/>
              </a:ext>
            </a:extLst>
          </p:cNvPr>
          <p:cNvSpPr txBox="1"/>
          <p:nvPr/>
        </p:nvSpPr>
        <p:spPr>
          <a:xfrm>
            <a:off x="971600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503" y="116632"/>
            <a:ext cx="892899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15. Через вершину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 точке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биссектриса. Докажите, что </a:t>
            </a:r>
            <a:r>
              <a:rPr lang="en-US" sz="2800" i="1" dirty="0">
                <a:cs typeface="Times New Roman" pitchFamily="18" charset="0"/>
              </a:rPr>
              <a:t>EC = ED</a:t>
            </a:r>
            <a:r>
              <a:rPr lang="ru-RU" sz="2800" i="1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7953DDC0-B29F-FFF3-9D97-56FD20B57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5" y="5212654"/>
                <a:ext cx="838842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𝐸𝐶𝐴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𝐸𝐷𝐶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Следовательно, </a:t>
                </a:r>
                <a:r>
                  <a:rPr lang="en-US" sz="2800" i="1" dirty="0">
                    <a:cs typeface="Times New Roman" pitchFamily="18" charset="0"/>
                  </a:rPr>
                  <a:t>EC = ED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r>
                  <a:rPr lang="en-US" sz="2800" i="1" dirty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id="{7953DDC0-B29F-FFF3-9D97-56FD20B57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5" y="5212654"/>
                <a:ext cx="8388425" cy="954107"/>
              </a:xfrm>
              <a:prstGeom prst="rect">
                <a:avLst/>
              </a:prstGeom>
              <a:blipFill>
                <a:blip r:embed="rId3" cstate="print"/>
                <a:stretch>
                  <a:fillRect l="-1526" t="-6369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EAD27-EEF9-C515-8ED1-4FA34A003A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803174"/>
            <a:ext cx="5374014" cy="3251651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3" y="116632"/>
            <a:ext cx="89289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6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</a:t>
            </a:r>
            <a:r>
              <a:rPr lang="ru-RU" sz="2800" b="1" dirty="0"/>
              <a:t> 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070739"/>
            <a:ext cx="3816424" cy="288890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1721C3-933A-DD98-4CE6-F810BD077460}"/>
              </a:ext>
            </a:extLst>
          </p:cNvPr>
          <p:cNvGrpSpPr/>
          <p:nvPr/>
        </p:nvGrpSpPr>
        <p:grpSpPr>
          <a:xfrm>
            <a:off x="107504" y="1070739"/>
            <a:ext cx="8928992" cy="5738361"/>
            <a:chOff x="107504" y="1070739"/>
            <a:chExt cx="8928992" cy="5738361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DAADC9E3-1FB1-C7B3-C98D-D30172E53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424105"/>
              <a:ext cx="892899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Окружность с диаметром </a:t>
              </a:r>
              <a:r>
                <a:rPr lang="en-US" sz="2800" i="1" dirty="0"/>
                <a:t>AB</a:t>
              </a:r>
              <a:r>
                <a:rPr lang="ru-RU" sz="2800" i="1" dirty="0"/>
                <a:t> </a:t>
              </a:r>
              <a:r>
                <a:rPr lang="ru-RU" sz="2800" dirty="0"/>
                <a:t>пройдет через точки 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ru-RU" sz="2800" dirty="0"/>
                <a:t>. Вписанные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опираются на одну дугу </a:t>
              </a:r>
              <a:r>
                <a:rPr lang="en-US" sz="2800" i="1" dirty="0"/>
                <a:t>AB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Следовательно, они равны.</a:t>
              </a:r>
              <a:endParaRPr lang="ru-RU" sz="2800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2315631-D5D3-FEAA-CE08-27113198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1" y="1070739"/>
              <a:ext cx="3816423" cy="4353366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11663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7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</a:t>
            </a:r>
            <a:r>
              <a:rPr lang="ru-RU" sz="2800" b="1" dirty="0"/>
              <a:t> 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96752"/>
            <a:ext cx="3306271" cy="248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B921195-E068-644E-6392-2D8C96A0BFB9}"/>
              </a:ext>
            </a:extLst>
          </p:cNvPr>
          <p:cNvGrpSpPr/>
          <p:nvPr/>
        </p:nvGrpSpPr>
        <p:grpSpPr>
          <a:xfrm>
            <a:off x="107504" y="1170568"/>
            <a:ext cx="8928992" cy="5703952"/>
            <a:chOff x="107504" y="1170568"/>
            <a:chExt cx="8928992" cy="5703952"/>
          </a:xfrm>
        </p:grpSpPr>
        <p:sp>
          <p:nvSpPr>
            <p:cNvPr id="2" name="Text Box 6">
              <a:extLst>
                <a:ext uri="{FF2B5EF4-FFF2-40B4-BE49-F238E27FC236}">
                  <a16:creationId xmlns:a16="http://schemas.microsoft.com/office/drawing/2014/main" id="{7936997D-9905-FC6D-B226-7DC004B2D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074295"/>
              <a:ext cx="8928992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Угол </a:t>
              </a:r>
              <a:r>
                <a:rPr lang="en-US" sz="2800" i="1" dirty="0"/>
                <a:t>BAC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Угол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Так как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</a:t>
              </a:r>
              <a:r>
                <a:rPr lang="ru-RU" sz="2800" b="1" dirty="0"/>
                <a:t> 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ru-RU" sz="2800" baseline="-25000" dirty="0"/>
                <a:t> </a:t>
              </a:r>
              <a:r>
                <a:rPr lang="ru-RU" sz="2800" dirty="0"/>
                <a:t>равны (см. предыдущую задачу), то равны и углы </a:t>
              </a:r>
              <a:r>
                <a:rPr lang="en-US" sz="2800" i="1" dirty="0"/>
                <a:t>BAC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</a:t>
              </a:r>
              <a:r>
                <a:rPr lang="ru-RU" sz="2800" dirty="0"/>
                <a:t>.</a:t>
              </a:r>
              <a:r>
                <a:rPr lang="en-US" sz="2800" i="1" dirty="0"/>
                <a:t> </a:t>
              </a:r>
              <a:endParaRPr 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CEEF7BA-5AC1-C984-C3C8-D868B0E5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0513" y="1170568"/>
              <a:ext cx="3306271" cy="3771439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7504" y="0"/>
            <a:ext cx="89602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18. В остроугольном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высоты. Докажите, что биссектрисы треугольника, вершинами которого являются основания этих высот, лежат на высотах треугольника </a:t>
            </a:r>
            <a:r>
              <a:rPr lang="en-US" sz="2800" i="1" dirty="0"/>
              <a:t>ABC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15882"/>
            <a:ext cx="3682647" cy="312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2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4CF1D01-B7C0-4950-A615-18CE4C1C9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9B921FDD-39AB-4216-A613-E7DFCD44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расположена вне окружности радиуса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и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удалена от центра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этой окружности на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. Чему равн</a:t>
            </a:r>
            <a:r>
              <a:rPr lang="ru-RU" altLang="ru-RU" sz="2800" dirty="0"/>
              <a:t>ы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наименьшее и 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расстояни</a:t>
            </a:r>
            <a:r>
              <a:rPr lang="ru-RU" altLang="ru-RU" sz="2800" dirty="0"/>
              <a:t>я</a:t>
            </a:r>
            <a:r>
              <a:rPr lang="ru-RU" altLang="ru-RU" sz="2800" dirty="0">
                <a:cs typeface="Times New Roman" panose="02020603050405020304" pitchFamily="18" charset="0"/>
              </a:rPr>
              <a:t> от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точек данной окружности?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3EF76-DF51-E30B-4E70-603337C80B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771799"/>
            <a:ext cx="5087060" cy="306747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F9970B-36E0-F118-B424-215346D42173}"/>
              </a:ext>
            </a:extLst>
          </p:cNvPr>
          <p:cNvGrpSpPr/>
          <p:nvPr/>
        </p:nvGrpSpPr>
        <p:grpSpPr>
          <a:xfrm>
            <a:off x="533400" y="2771799"/>
            <a:ext cx="6673652" cy="3522643"/>
            <a:chOff x="533400" y="2771799"/>
            <a:chExt cx="6673652" cy="3522643"/>
          </a:xfrm>
        </p:grpSpPr>
        <p:sp>
          <p:nvSpPr>
            <p:cNvPr id="174085" name="Text Box 5">
              <a:extLst>
                <a:ext uri="{FF2B5EF4-FFF2-40B4-BE49-F238E27FC236}">
                  <a16:creationId xmlns:a16="http://schemas.microsoft.com/office/drawing/2014/main" id="{F1B59691-E5D7-4346-93BC-75CA6FF5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715004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en-US" altLang="ru-RU" sz="3200" i="1"/>
                <a:t>d – R</a:t>
              </a:r>
              <a:r>
                <a:rPr lang="en-US" altLang="ru-RU" sz="3200"/>
                <a:t>;</a:t>
              </a:r>
              <a:r>
                <a:rPr lang="en-US" altLang="ru-RU" sz="3200" i="1"/>
                <a:t> R + d</a:t>
              </a:r>
              <a:r>
                <a:rPr lang="ru-RU" altLang="ru-RU" sz="3200"/>
                <a:t>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A4AF5F4-8A2C-2845-C111-2AE5D4B5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92" y="2771799"/>
              <a:ext cx="5087060" cy="3109288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7504" y="0"/>
            <a:ext cx="89602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Докажем, что </a:t>
            </a:r>
            <a:r>
              <a:rPr lang="ru-RU" sz="2800" dirty="0">
                <a:cs typeface="Times New Roman" pitchFamily="18" charset="0"/>
              </a:rPr>
              <a:t>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На сторонах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Они пройдут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как углы, опирающиеся на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одну дугу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Следовательно,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32" y="3217110"/>
            <a:ext cx="35001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25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7504" y="0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1.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внутри круга измеряется </a:t>
            </a:r>
            <a:r>
              <a:rPr lang="ru-RU" dirty="0" err="1">
                <a:cs typeface="Times New Roman" pitchFamily="18" charset="0"/>
              </a:rPr>
              <a:t>полусуммой</a:t>
            </a:r>
            <a:r>
              <a:rPr lang="ru-RU" dirty="0">
                <a:cs typeface="Times New Roman" pitchFamily="18" charset="0"/>
              </a:rPr>
              <a:t> дуг, на которые опираются данный угол и</a:t>
            </a:r>
            <a:r>
              <a:rPr lang="ru-RU" b="1" dirty="0"/>
              <a:t> </a:t>
            </a:r>
            <a:r>
              <a:rPr lang="ru-RU" dirty="0">
                <a:cs typeface="Times New Roman" pitchFamily="18" charset="0"/>
              </a:rPr>
              <a:t>вертикальный с ним угол.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5782716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 1</a:t>
            </a:r>
            <a:r>
              <a:rPr lang="ru-RU" dirty="0">
                <a:cs typeface="Times New Roman" pitchFamily="18" charset="0"/>
              </a:rPr>
              <a:t>. Угол с вершиной внутри круга больше половины дуги, на которую он опирается.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55976" y="1261884"/>
            <a:ext cx="468052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b="1" dirty="0"/>
              <a:t>Доказательство.</a:t>
            </a:r>
            <a:r>
              <a:rPr lang="ru-RU" dirty="0"/>
              <a:t> Пусть вершина </a:t>
            </a:r>
            <a:r>
              <a:rPr lang="en-US" i="1" dirty="0"/>
              <a:t>E </a:t>
            </a:r>
            <a:r>
              <a:rPr lang="ru-RU" dirty="0"/>
              <a:t>угла находится внутри окружности, а его стороны пересекают эту окружность в</a:t>
            </a:r>
            <a:r>
              <a:rPr lang="ru-RU" b="1" dirty="0"/>
              <a:t> </a:t>
            </a:r>
            <a:r>
              <a:rPr lang="ru-RU" dirty="0"/>
              <a:t>точках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 Обозначим </a:t>
            </a:r>
            <a:r>
              <a:rPr lang="en-US" i="1" dirty="0"/>
              <a:t>D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– точки пересечения с окружностью сторон вертикального с ним угла. </a:t>
            </a:r>
            <a:endParaRPr lang="ru-RU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9728" y="4001095"/>
                <a:ext cx="9134272" cy="1783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</a:t>
                </a:r>
                <a:r>
                  <a:rPr lang="en-US" i="1" dirty="0"/>
                  <a:t>E</a:t>
                </a:r>
                <a:r>
                  <a:rPr lang="ru-RU" i="1" dirty="0"/>
                  <a:t>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BED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AEB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EDB</a:t>
                </a:r>
                <a:r>
                  <a:rPr lang="ru-RU" i="1" dirty="0"/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EBD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8" y="4001095"/>
                <a:ext cx="9134272" cy="1783437"/>
              </a:xfrm>
              <a:prstGeom prst="rect">
                <a:avLst/>
              </a:prstGeom>
              <a:blipFill>
                <a:blip r:embed="rId3" cstate="print"/>
                <a:stretch>
                  <a:fillRect l="-1068" r="-1001" b="-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D04945-492B-B9C2-00CB-092CAD26E2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499" y="1261884"/>
            <a:ext cx="2605987" cy="2672651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28" y="0"/>
            <a:ext cx="9134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3200" dirty="0">
                <a:solidFill>
                  <a:srgbClr val="FF0000"/>
                </a:solidFill>
              </a:rPr>
              <a:t>GeoGebra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CD526-A364-109A-DC17-0907AFCB00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836712"/>
            <a:ext cx="5534025" cy="5572125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28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2296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2.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5823813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 2</a:t>
            </a:r>
            <a:r>
              <a:rPr lang="ru-RU" dirty="0">
                <a:cs typeface="Times New Roman" pitchFamily="18" charset="0"/>
              </a:rPr>
              <a:t>. Угол с вершиной вне круга меньше половины большей дуги, на которую он опирается.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27984" y="1340768"/>
            <a:ext cx="458697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b="1" dirty="0"/>
              <a:t>Доказательство</a:t>
            </a:r>
            <a:r>
              <a:rPr lang="ru-RU" dirty="0"/>
              <a:t>. Пусть вершина </a:t>
            </a:r>
            <a:r>
              <a:rPr lang="en-US" i="1" dirty="0"/>
              <a:t>E </a:t>
            </a:r>
            <a:r>
              <a:rPr lang="ru-RU" dirty="0"/>
              <a:t>угла находится вне окружности, а его стороны пересекают эту окружность соответственно в точках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. Проведём хорду </a:t>
            </a:r>
            <a:r>
              <a:rPr lang="en-US" i="1" dirty="0"/>
              <a:t>BC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/>
              <a:t>Угол </a:t>
            </a:r>
            <a:r>
              <a:rPr lang="ru-RU" i="1" dirty="0"/>
              <a:t>А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dirty="0"/>
              <a:t> является внешним углом треугольника </a:t>
            </a:r>
            <a:r>
              <a:rPr lang="en-US" i="1" dirty="0"/>
              <a:t>B</a:t>
            </a:r>
            <a:r>
              <a:rPr lang="ru-RU" i="1" dirty="0"/>
              <a:t>С</a:t>
            </a:r>
            <a:r>
              <a:rPr lang="en-US" i="1" dirty="0"/>
              <a:t>E</a:t>
            </a:r>
            <a:r>
              <a:rPr lang="ru-RU" dirty="0"/>
              <a:t>. </a:t>
            </a:r>
            <a:endParaRPr lang="ru-RU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505899"/>
                <a:ext cx="9144000" cy="1366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AEB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CBE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C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05899"/>
                <a:ext cx="9144000" cy="1366721"/>
              </a:xfrm>
              <a:prstGeom prst="rect">
                <a:avLst/>
              </a:prstGeom>
              <a:blipFill>
                <a:blip r:embed="rId3" cstate="print"/>
                <a:stretch>
                  <a:fillRect l="-1000" t="-3571" r="-1000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F890A-3FDA-3809-CEBD-19A16EB143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040" y="1507687"/>
            <a:ext cx="4108932" cy="2720353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28" y="0"/>
            <a:ext cx="9134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3200" dirty="0">
                <a:solidFill>
                  <a:srgbClr val="FF0000"/>
                </a:solidFill>
              </a:rPr>
              <a:t>GeoGebra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547E75-E47E-BD2D-669F-DF905BDA8C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6819900" cy="5572125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60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504" y="445983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Вписанные 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b="1" dirty="0"/>
              <a:t> </a:t>
            </a:r>
            <a:r>
              <a:rPr lang="ru-RU" dirty="0">
                <a:cs typeface="Times New Roman" pitchFamily="18" charset="0"/>
              </a:rPr>
              <a:t>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0E7902-A333-6B4E-5D44-59321C8FF0A3}"/>
              </a:ext>
            </a:extLst>
          </p:cNvPr>
          <p:cNvSpPr txBox="1"/>
          <p:nvPr/>
        </p:nvSpPr>
        <p:spPr>
          <a:xfrm>
            <a:off x="899592" y="47251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638821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ru-RU" b="1" dirty="0"/>
              <a:t> </a:t>
            </a:r>
            <a:r>
              <a:rPr lang="en-US" i="1" dirty="0">
                <a:cs typeface="Times New Roman" pitchFamily="18" charset="0"/>
              </a:rPr>
              <a:t>BD </a:t>
            </a:r>
            <a:r>
              <a:rPr lang="ru-RU" dirty="0">
                <a:cs typeface="Times New Roman" pitchFamily="18" charset="0"/>
              </a:rPr>
              <a:t>окружности, равен 54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34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вписанный угол </a:t>
            </a:r>
            <a:r>
              <a:rPr lang="en-US" i="1" dirty="0">
                <a:cs typeface="Times New Roman" pitchFamily="18" charset="0"/>
              </a:rPr>
              <a:t>CAD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84000-07E3-C01A-8E85-2953EB1F9A44}"/>
              </a:ext>
            </a:extLst>
          </p:cNvPr>
          <p:cNvSpPr txBox="1"/>
          <p:nvPr/>
        </p:nvSpPr>
        <p:spPr>
          <a:xfrm>
            <a:off x="1043608" y="501889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5" y="155679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356463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Дуги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2C6EF-15FC-D2EE-6FC8-94C9D557218F}"/>
              </a:ext>
            </a:extLst>
          </p:cNvPr>
          <p:cNvSpPr txBox="1"/>
          <p:nvPr/>
        </p:nvSpPr>
        <p:spPr>
          <a:xfrm>
            <a:off x="683568" y="45811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7504" y="794849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вписанные углы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 опираются на дуги окружности, градусные величины которых равны соответственно 118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4394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70CF1-C6BB-42A5-26C8-07C8729301A8}"/>
              </a:ext>
            </a:extLst>
          </p:cNvPr>
          <p:cNvSpPr txBox="1"/>
          <p:nvPr/>
        </p:nvSpPr>
        <p:spPr>
          <a:xfrm>
            <a:off x="971600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628800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 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124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51586-0D4B-038D-3E35-66235DC45161}"/>
              </a:ext>
            </a:extLst>
          </p:cNvPr>
          <p:cNvSpPr txBox="1"/>
          <p:nvPr/>
        </p:nvSpPr>
        <p:spPr>
          <a:xfrm>
            <a:off x="899592" y="52137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4CEB6F1D-21A9-42BC-8353-5BC39910C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7DA0E1C8-0A22-4BFE-8E09-630E95FB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и наименьшее расстояния от данной точки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, расположенной вне окружности, до точек окружности равны соответственно 50 см и 20 см. Найдите радиус данной окружности.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3FC7D-C2FB-64EA-39D5-9619CD9E17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32456"/>
            <a:ext cx="4991797" cy="297221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E333C6-1B0F-F0C2-E0E7-92C3AC3BC670}"/>
              </a:ext>
            </a:extLst>
          </p:cNvPr>
          <p:cNvGrpSpPr/>
          <p:nvPr/>
        </p:nvGrpSpPr>
        <p:grpSpPr>
          <a:xfrm>
            <a:off x="655197" y="2674149"/>
            <a:ext cx="6532336" cy="3711570"/>
            <a:chOff x="655197" y="2674149"/>
            <a:chExt cx="6532336" cy="3711570"/>
          </a:xfrm>
        </p:grpSpPr>
        <p:sp>
          <p:nvSpPr>
            <p:cNvPr id="178180" name="Text Box 4">
              <a:extLst>
                <a:ext uri="{FF2B5EF4-FFF2-40B4-BE49-F238E27FC236}">
                  <a16:creationId xmlns:a16="http://schemas.microsoft.com/office/drawing/2014/main" id="{73C75E9A-78DC-47BC-BD29-069771F97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197" y="5806281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3200" dirty="0"/>
                <a:t>15 </a:t>
              </a:r>
              <a:r>
                <a:rPr lang="ru-RU" altLang="ru-RU" sz="3200" dirty="0"/>
                <a:t>см.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F325F15-0391-AC90-14E0-3563181E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098" y="2674149"/>
              <a:ext cx="5124435" cy="3132132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628800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07503" y="322209"/>
            <a:ext cx="89289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DE </a:t>
            </a:r>
            <a:r>
              <a:rPr lang="ru-RU" dirty="0">
                <a:cs typeface="Times New Roman" pitchFamily="18" charset="0"/>
              </a:rPr>
              <a:t>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4C060-909E-95AE-F235-B2893F5AABD8}"/>
              </a:ext>
            </a:extLst>
          </p:cNvPr>
          <p:cNvSpPr txBox="1"/>
          <p:nvPr/>
        </p:nvSpPr>
        <p:spPr>
          <a:xfrm>
            <a:off x="1043608" y="474266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61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504" y="692696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вписанный угол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равен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, а угол </a:t>
            </a:r>
            <a:r>
              <a:rPr lang="en-US" i="1" dirty="0">
                <a:cs typeface="Times New Roman" pitchFamily="18" charset="0"/>
              </a:rPr>
              <a:t>AQB </a:t>
            </a:r>
            <a:r>
              <a:rPr lang="ru-RU" dirty="0">
                <a:cs typeface="Times New Roman" pitchFamily="18" charset="0"/>
              </a:rPr>
              <a:t>равен 80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28950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17B93-3444-53D2-B4C0-82756477D2A4}"/>
              </a:ext>
            </a:extLst>
          </p:cNvPr>
          <p:cNvSpPr txBox="1"/>
          <p:nvPr/>
        </p:nvSpPr>
        <p:spPr>
          <a:xfrm>
            <a:off x="1187624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44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504" y="242583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8.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8788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D1AA6A-B314-AEBB-913A-D490F132E086}"/>
              </a:ext>
            </a:extLst>
          </p:cNvPr>
          <p:cNvSpPr txBox="1"/>
          <p:nvPr/>
        </p:nvSpPr>
        <p:spPr>
          <a:xfrm>
            <a:off x="827584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4" y="2060848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04664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9.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5EA73-0A9E-F0DB-626A-1800EF2B39EF}"/>
              </a:ext>
            </a:extLst>
          </p:cNvPr>
          <p:cNvSpPr txBox="1"/>
          <p:nvPr/>
        </p:nvSpPr>
        <p:spPr>
          <a:xfrm>
            <a:off x="755576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128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246350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10.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950182" cy="24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0AB3D0-ED2A-5E52-DB1D-5E544E0D8F3B}"/>
              </a:ext>
            </a:extLst>
          </p:cNvPr>
          <p:cNvSpPr txBox="1"/>
          <p:nvPr/>
        </p:nvSpPr>
        <p:spPr>
          <a:xfrm>
            <a:off x="1035410" y="47971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52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479062" cy="21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503" y="476672"/>
            <a:ext cx="89289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11.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D4548-AAF2-840D-79B2-4C40397D310F}"/>
              </a:ext>
            </a:extLst>
          </p:cNvPr>
          <p:cNvSpPr txBox="1"/>
          <p:nvPr/>
        </p:nvSpPr>
        <p:spPr>
          <a:xfrm>
            <a:off x="899592" y="47251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242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476672"/>
            <a:ext cx="89289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12. В 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988840"/>
            <a:ext cx="43275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99181-52B9-FB8D-469B-0F6BEC758419}"/>
              </a:ext>
            </a:extLst>
          </p:cNvPr>
          <p:cNvSpPr txBox="1"/>
          <p:nvPr/>
        </p:nvSpPr>
        <p:spPr>
          <a:xfrm>
            <a:off x="683568" y="47251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1819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13.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567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34D7D0-C4FE-5313-BC70-5036C8DB4E52}"/>
              </a:ext>
            </a:extLst>
          </p:cNvPr>
          <p:cNvSpPr txBox="1"/>
          <p:nvPr/>
        </p:nvSpPr>
        <p:spPr>
          <a:xfrm>
            <a:off x="1043608" y="50404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14.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1"/>
            <a:ext cx="357516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0A2BA-33BB-BCB0-F2E9-C972D4B5AC53}"/>
              </a:ext>
            </a:extLst>
          </p:cNvPr>
          <p:cNvSpPr txBox="1"/>
          <p:nvPr/>
        </p:nvSpPr>
        <p:spPr>
          <a:xfrm>
            <a:off x="899592" y="55020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15.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168352" cy="31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EDAC0E3-93EB-76E6-27DC-1825972E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0" y="5111606"/>
            <a:ext cx="4130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/>
              <a:t>30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1F726266-FD7D-4DA2-B2F5-6BBA69FA8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A768DA27-3E28-47DB-BC7A-1DD6E22D6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расположена внутри окружности радиуса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 и удалена от центра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этой окружности на расстояние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. Чему равны наименьшее и наибольшее расстояния от</a:t>
            </a:r>
            <a:r>
              <a:rPr lang="ru-RU" sz="2800" b="1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до точек данной окружности?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1E39F-B3FD-8431-18B6-6C7B8F01DA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80062"/>
            <a:ext cx="3362794" cy="307700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7F4BE7-211E-AB18-9404-2EB322F78878}"/>
              </a:ext>
            </a:extLst>
          </p:cNvPr>
          <p:cNvGrpSpPr/>
          <p:nvPr/>
        </p:nvGrpSpPr>
        <p:grpSpPr>
          <a:xfrm>
            <a:off x="609600" y="2765705"/>
            <a:ext cx="5943600" cy="3528737"/>
            <a:chOff x="609600" y="2765705"/>
            <a:chExt cx="5943600" cy="3528737"/>
          </a:xfrm>
        </p:grpSpPr>
        <p:sp>
          <p:nvSpPr>
            <p:cNvPr id="176133" name="Text Box 5">
              <a:extLst>
                <a:ext uri="{FF2B5EF4-FFF2-40B4-BE49-F238E27FC236}">
                  <a16:creationId xmlns:a16="http://schemas.microsoft.com/office/drawing/2014/main" id="{569EA898-B575-4DBB-8FA6-821CC5CDF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715004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3200" i="1" dirty="0"/>
                <a:t>R – d</a:t>
              </a:r>
              <a:r>
                <a:rPr lang="en-US" altLang="ru-RU" sz="3200" dirty="0"/>
                <a:t>;</a:t>
              </a:r>
              <a:r>
                <a:rPr lang="en-US" altLang="ru-RU" sz="3200" i="1" dirty="0"/>
                <a:t> R + d</a:t>
              </a:r>
              <a:r>
                <a:rPr lang="ru-RU" altLang="ru-RU" sz="3200" dirty="0"/>
                <a:t>.</a:t>
              </a:r>
              <a:endParaRPr lang="en-US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B95CD09-863F-7A48-2A1E-CF56699D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2765705"/>
              <a:ext cx="3467584" cy="3067478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399" y="6392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16. Найдите геометрическое место точек, из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которых данный отрезок </a:t>
            </a:r>
            <a:r>
              <a:rPr lang="ru-RU" sz="2800" i="1" dirty="0">
                <a:cs typeface="Times New Roman" pitchFamily="18" charset="0"/>
              </a:rPr>
              <a:t>АВ</a:t>
            </a:r>
            <a:r>
              <a:rPr lang="ru-RU" sz="2800" dirty="0">
                <a:cs typeface="Times New Roman" pitchFamily="18" charset="0"/>
              </a:rPr>
              <a:t> виден под данным углом,   т. е. таких точек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, для которых угол </a:t>
            </a:r>
            <a:r>
              <a:rPr lang="ru-RU" sz="2800" i="1" dirty="0">
                <a:cs typeface="Times New Roman" pitchFamily="18" charset="0"/>
              </a:rPr>
              <a:t>АСВ</a:t>
            </a:r>
            <a:r>
              <a:rPr lang="ru-RU" sz="2800" dirty="0">
                <a:cs typeface="Times New Roman" pitchFamily="18" charset="0"/>
              </a:rPr>
              <a:t> равен данному углу.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7" y="3087639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5A3BF7C-9CBE-CBDB-DBB3-2E63A0B9F262}"/>
              </a:ext>
            </a:extLst>
          </p:cNvPr>
          <p:cNvGrpSpPr/>
          <p:nvPr/>
        </p:nvGrpSpPr>
        <p:grpSpPr>
          <a:xfrm>
            <a:off x="107504" y="1754674"/>
            <a:ext cx="8928992" cy="4936687"/>
            <a:chOff x="107504" y="1754674"/>
            <a:chExt cx="8928992" cy="4936687"/>
          </a:xfrm>
        </p:grpSpPr>
        <p:sp>
          <p:nvSpPr>
            <p:cNvPr id="2" name="Text Box 5">
              <a:extLst>
                <a:ext uri="{FF2B5EF4-FFF2-40B4-BE49-F238E27FC236}">
                  <a16:creationId xmlns:a16="http://schemas.microsoft.com/office/drawing/2014/main" id="{64795C09-07B2-2799-16B6-0BDC294F6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684886"/>
              <a:ext cx="892899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sz="2800" dirty="0">
                  <a:cs typeface="Times New Roman" pitchFamily="18" charset="0"/>
                </a:rPr>
                <a:t>Дуги двух окружностей одинакового радиуса, опирающихся на отрезок </a:t>
              </a:r>
              <a:r>
                <a:rPr lang="en-US" sz="2800" i="1" dirty="0">
                  <a:cs typeface="Times New Roman" pitchFamily="18" charset="0"/>
                </a:rPr>
                <a:t>AB</a:t>
              </a:r>
              <a:r>
                <a:rPr lang="ru-RU" sz="2800" dirty="0">
                  <a:cs typeface="Times New Roman" pitchFamily="18" charset="0"/>
                </a:rPr>
                <a:t>, без точек </a:t>
              </a:r>
              <a:r>
                <a:rPr lang="en-US" sz="2800" i="1" dirty="0">
                  <a:cs typeface="Times New Roman" pitchFamily="18" charset="0"/>
                </a:rPr>
                <a:t>A</a:t>
              </a:r>
              <a:r>
                <a:rPr lang="ru-RU" sz="2800" dirty="0">
                  <a:cs typeface="Times New Roman" pitchFamily="18" charset="0"/>
                </a:rPr>
                <a:t> и </a:t>
              </a:r>
              <a:r>
                <a:rPr lang="en-US" sz="2800" i="1" dirty="0">
                  <a:cs typeface="Times New Roman" pitchFamily="18" charset="0"/>
                </a:rPr>
                <a:t>B</a:t>
              </a:r>
              <a:r>
                <a:rPr lang="ru-RU" sz="2800" dirty="0">
                  <a:cs typeface="Times New Roman" pitchFamily="18" charset="0"/>
                </a:rPr>
                <a:t>.</a:t>
              </a:r>
              <a:r>
                <a:rPr lang="ru-RU" sz="3200" dirty="0"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CE05CAC6-B07C-DFCD-76C2-46E430442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23" y="1754674"/>
              <a:ext cx="2634754" cy="376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17. Найдите геометрическое место вершин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прямоугольных треугольников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с данной гипотенузой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CF81BA3-6AAE-1A89-6FE7-6EC069AF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36119"/>
            <a:ext cx="892899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Окружность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за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исключением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552D041-1873-A1C9-F6E8-A335BB98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63" y="2708920"/>
            <a:ext cx="287496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18. Для данных точек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найдите геометрическое место точек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, для которых угол </a:t>
            </a:r>
            <a:r>
              <a:rPr lang="ru-RU" sz="2800" i="1" dirty="0">
                <a:cs typeface="Times New Roman" pitchFamily="18" charset="0"/>
              </a:rPr>
              <a:t>АСВ</a:t>
            </a:r>
            <a:r>
              <a:rPr lang="ru-RU" sz="2800" dirty="0">
                <a:cs typeface="Times New Roman" pitchFamily="18" charset="0"/>
              </a:rPr>
              <a:t>: а)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острый; б) тупой.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4D77D31-26DC-1D3C-C5D5-E1A94C7E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1747381"/>
            <a:ext cx="892899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>
                <a:cs typeface="Times New Roman" pitchFamily="18" charset="0"/>
              </a:rPr>
              <a:t>а) ГМТ, лежащих вне окружности с</a:t>
            </a:r>
            <a:r>
              <a:rPr lang="ru-RU" sz="2800" b="1" dirty="0"/>
              <a:t> </a:t>
            </a:r>
            <a:r>
              <a:rPr lang="ru-RU" sz="2800" dirty="0">
                <a:cs typeface="Times New Roman" pitchFamily="18" charset="0"/>
              </a:rPr>
              <a:t>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и не принадлежащих прямой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;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	б) ГМТ, лежащих внутри окружности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и не принадлежащих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E2830E7-3503-7404-5F31-CF993D03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05" y="3645024"/>
            <a:ext cx="2520281" cy="25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216444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19.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619094" cy="25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69251-9898-190F-CE5E-947B2CF04A3B}"/>
              </a:ext>
            </a:extLst>
          </p:cNvPr>
          <p:cNvSpPr txBox="1"/>
          <p:nvPr/>
        </p:nvSpPr>
        <p:spPr>
          <a:xfrm>
            <a:off x="755576" y="182823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7B3630-326B-A79F-B49F-F27745CEBB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160" y="1484785"/>
            <a:ext cx="2643750" cy="275289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73455" cy="83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6264696" cy="34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ext Box 7"/>
              <p:cNvSpPr txBox="1">
                <a:spLocks noChangeArrowheads="1"/>
              </p:cNvSpPr>
              <p:nvPr/>
            </p:nvSpPr>
            <p:spPr bwMode="auto">
              <a:xfrm>
                <a:off x="0" y="737984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</a:t>
                </a:r>
                <a:r>
                  <a:rPr lang="en-US" sz="2800" dirty="0">
                    <a:solidFill>
                      <a:srgbClr val="FF0000"/>
                    </a:solidFill>
                  </a:rPr>
                  <a:t> 1</a:t>
                </a:r>
                <a:r>
                  <a:rPr lang="ru-RU" sz="2800" dirty="0">
                    <a:solidFill>
                      <a:srgbClr val="FF0000"/>
                    </a:solidFill>
                  </a:rPr>
                  <a:t>. </a:t>
                </a:r>
                <a:r>
                  <a:rPr lang="ru-RU" sz="2800" dirty="0"/>
                  <a:t>Если две хорды окружности пересекаются, то произведение отрезков одной хорды равно произведению отрезков другой хорды, т.е. выполняется равенство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37984"/>
                <a:ext cx="9144000" cy="1815882"/>
              </a:xfrm>
              <a:prstGeom prst="rect">
                <a:avLst/>
              </a:prstGeom>
              <a:blipFill>
                <a:blip r:embed="rId3" cstate="print"/>
                <a:stretch>
                  <a:fillRect l="-1333" t="-3356" r="-1333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43" y="2570473"/>
            <a:ext cx="2405137" cy="23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9251" y="5301208"/>
                <a:ext cx="9213850" cy="1419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i="1" dirty="0">
                    <a:solidFill>
                      <a:schemeClr val="tx2"/>
                    </a:solidFill>
                  </a:rPr>
                  <a:t>ABE </a:t>
                </a:r>
                <a:r>
                  <a:rPr lang="ru-RU" dirty="0">
                    <a:solidFill>
                      <a:schemeClr val="tx2"/>
                    </a:solidFill>
                  </a:rPr>
                  <a:t>и </a:t>
                </a:r>
                <a:r>
                  <a:rPr lang="en-US" i="1" dirty="0">
                    <a:solidFill>
                      <a:schemeClr val="tx2"/>
                    </a:solidFill>
                  </a:rPr>
                  <a:t>DCE </a:t>
                </a:r>
                <a:r>
                  <a:rPr lang="ru-RU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5301208"/>
                <a:ext cx="9213850" cy="1419299"/>
              </a:xfrm>
              <a:prstGeom prst="rect">
                <a:avLst/>
              </a:prstGeom>
              <a:blipFill>
                <a:blip r:embed="rId5" cstate="print"/>
                <a:stretch>
                  <a:fillRect l="-992" r="-992" b="-9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5DCEFFAE-42B9-8EF0-A546-7F8833DB6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3300"/>
                </a:solidFill>
              </a:rPr>
              <a:t>III. </a:t>
            </a:r>
            <a:r>
              <a:rPr lang="ru-RU" sz="3200" dirty="0">
                <a:solidFill>
                  <a:srgbClr val="FF3300"/>
                </a:solidFill>
              </a:rPr>
              <a:t>Отрезки, связанные с окружностью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 </a:t>
                </a:r>
                <a:r>
                  <a:rPr lang="en-US" sz="2800" dirty="0">
                    <a:solidFill>
                      <a:srgbClr val="FF0000"/>
                    </a:solidFill>
                  </a:rPr>
                  <a:t>2</a:t>
                </a:r>
                <a:r>
                  <a:rPr lang="ru-RU" sz="2800" dirty="0">
                    <a:solidFill>
                      <a:srgbClr val="FF0000"/>
                    </a:solidFill>
                  </a:rPr>
                  <a:t>. </a:t>
                </a:r>
                <a:r>
                  <a:rPr lang="ru-RU" sz="2800" dirty="0">
                    <a:solidFill>
                      <a:schemeClr val="tx2"/>
                    </a:solidFill>
                  </a:rPr>
                  <a:t>Если из точки, лежащей вне окружности, проведены две секущие,</a:t>
                </a:r>
                <a:r>
                  <a:rPr lang="ru-RU" sz="2800" i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произведение </a:t>
                </a:r>
                <a:r>
                  <a:rPr lang="ru-RU" sz="2800" dirty="0"/>
                  <a:t>одной секущей на её внешнюю часть равно произведению другой секущей на её внешнюю часть, т. е. выполняется равенство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blipFill>
                <a:blip r:embed="rId3" cstate="print"/>
                <a:stretch>
                  <a:fillRect l="-1324" t="-2710" r="-1324" b="-6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85" y="2267099"/>
            <a:ext cx="3489014" cy="23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213850" cy="1568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ADE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BCE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213850" cy="1568635"/>
              </a:xfrm>
              <a:prstGeom prst="rect">
                <a:avLst/>
              </a:prstGeom>
              <a:blipFill>
                <a:blip r:embed="rId5" cstate="print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 </a:t>
                </a:r>
                <a:r>
                  <a:rPr lang="en-US" sz="2800" dirty="0">
                    <a:solidFill>
                      <a:srgbClr val="FF0000"/>
                    </a:solidFill>
                  </a:rPr>
                  <a:t>3</a:t>
                </a:r>
                <a:r>
                  <a:rPr lang="ru-RU" sz="2800" dirty="0">
                    <a:solidFill>
                      <a:srgbClr val="FF0000"/>
                    </a:solidFill>
                  </a:rPr>
                  <a:t>.</a:t>
                </a:r>
                <a:r>
                  <a:rPr lang="ru-RU" sz="2800" b="1" dirty="0"/>
                  <a:t> </a:t>
                </a:r>
                <a:r>
                  <a:rPr lang="ru-RU" sz="2800" dirty="0"/>
                  <a:t>Если из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точки, лежащей вне окружности</a:t>
                </a:r>
                <a:r>
                  <a:rPr lang="ru-RU" sz="2800" dirty="0"/>
                  <a:t>, проведены касательная</a:t>
                </a:r>
                <a:r>
                  <a:rPr lang="ru-RU" sz="2800" i="1" dirty="0"/>
                  <a:t> </a:t>
                </a:r>
                <a:r>
                  <a:rPr lang="ru-RU" sz="2800" dirty="0"/>
                  <a:t>и секущая,</a:t>
                </a:r>
                <a:r>
                  <a:rPr lang="ru-RU" sz="2800" i="1" dirty="0"/>
                  <a:t> </a:t>
                </a:r>
                <a:r>
                  <a:rPr lang="ru-RU" sz="2800" dirty="0"/>
                  <a:t>то квадрат длины отрезка касательной равен произведению секущей на её внешнюю часть, т.е. выполняется равенство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  <a:blipFill>
                <a:blip r:embed="rId3" cstate="print"/>
                <a:stretch>
                  <a:fillRect l="-1332" t="-2710" r="-133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289128" cy="23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4797152"/>
                <a:ext cx="9213850" cy="15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DAE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97152"/>
                <a:ext cx="9213850" cy="1565813"/>
              </a:xfrm>
              <a:prstGeom prst="rect">
                <a:avLst/>
              </a:prstGeom>
              <a:blipFill>
                <a:blip r:embed="rId5" cstate="print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3,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5,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8AFB0-1D6F-A6F9-A583-C1D7E77BC258}"/>
              </a:ext>
            </a:extLst>
          </p:cNvPr>
          <p:cNvSpPr txBox="1"/>
          <p:nvPr/>
        </p:nvSpPr>
        <p:spPr>
          <a:xfrm>
            <a:off x="817092" y="51147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en-US" dirty="0"/>
              <a:t>.</a:t>
            </a:r>
            <a:r>
              <a:rPr lang="ru-RU" dirty="0"/>
              <a:t> 4;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51D32-96D8-2935-D317-27A03492B835}"/>
              </a:ext>
            </a:extLst>
          </p:cNvPr>
          <p:cNvSpPr txBox="1"/>
          <p:nvPr/>
        </p:nvSpPr>
        <p:spPr>
          <a:xfrm>
            <a:off x="817092" y="56343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2</a:t>
            </a:r>
            <a:r>
              <a:rPr lang="en-US" dirty="0"/>
              <a:t>.</a:t>
            </a:r>
            <a:r>
              <a:rPr lang="ru-RU" dirty="0"/>
              <a:t> 10.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501" y="2606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На 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9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8</a:t>
            </a:r>
            <a:r>
              <a:rPr lang="ru-RU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DE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36" y="2276872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8501" y="9087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4. На рисунке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15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18</a:t>
            </a:r>
            <a:r>
              <a:rPr lang="ru-RU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BE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D5FD7-F48F-FDC1-C1C2-6A4B37DB5164}"/>
              </a:ext>
            </a:extLst>
          </p:cNvPr>
          <p:cNvSpPr txBox="1"/>
          <p:nvPr/>
        </p:nvSpPr>
        <p:spPr>
          <a:xfrm>
            <a:off x="839372" y="519522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3.</a:t>
            </a:r>
            <a:r>
              <a:rPr lang="ru-RU" dirty="0"/>
              <a:t> </a:t>
            </a:r>
            <a:r>
              <a:rPr lang="en-US" dirty="0"/>
              <a:t>27</a:t>
            </a:r>
            <a:r>
              <a:rPr lang="ru-RU" dirty="0"/>
              <a:t>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E97DC-FDEF-0387-0204-42E5260F8DD2}"/>
              </a:ext>
            </a:extLst>
          </p:cNvPr>
          <p:cNvSpPr txBox="1"/>
          <p:nvPr/>
        </p:nvSpPr>
        <p:spPr>
          <a:xfrm>
            <a:off x="839372" y="574475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4.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.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66EEC41-8CFF-4BD9-9D13-8D14017FD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EB6B8CF0-7BA3-41E1-A876-3E9DADE4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2000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Наибольшее и наименьшее расстояния от данной точки, расположенной внутри окружности, до точек окружности равны соответственно 20 см и 4 см. Найдите радиус данной окружности.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17AFB-3163-B043-7CD4-5A7E090D8E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791837"/>
            <a:ext cx="3172268" cy="301984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791186-5F83-6579-1E2A-C2D9E5E56580}"/>
              </a:ext>
            </a:extLst>
          </p:cNvPr>
          <p:cNvGrpSpPr/>
          <p:nvPr/>
        </p:nvGrpSpPr>
        <p:grpSpPr>
          <a:xfrm>
            <a:off x="609600" y="2791837"/>
            <a:ext cx="6067156" cy="3038899"/>
            <a:chOff x="609600" y="2791837"/>
            <a:chExt cx="6067156" cy="3038899"/>
          </a:xfrm>
        </p:grpSpPr>
        <p:sp>
          <p:nvSpPr>
            <p:cNvPr id="180228" name="Text Box 4">
              <a:extLst>
                <a:ext uri="{FF2B5EF4-FFF2-40B4-BE49-F238E27FC236}">
                  <a16:creationId xmlns:a16="http://schemas.microsoft.com/office/drawing/2014/main" id="{5BFCD59F-A4D3-4694-872F-BDC1DD224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105400"/>
              <a:ext cx="5943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en-US" altLang="ru-RU" sz="3200"/>
                <a:t>1</a:t>
              </a:r>
              <a:r>
                <a:rPr lang="ru-RU" altLang="ru-RU" sz="3200"/>
                <a:t>2</a:t>
              </a:r>
              <a:r>
                <a:rPr lang="en-US" altLang="ru-RU" sz="3200"/>
                <a:t> </a:t>
              </a:r>
              <a:r>
                <a:rPr lang="ru-RU" altLang="ru-RU" sz="3200"/>
                <a:t>см.</a:t>
              </a:r>
              <a:endParaRPr lang="en-US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E25BE74-3372-F346-5D53-33E61FBC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5856" y="2791837"/>
              <a:ext cx="3400900" cy="303889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5" y="6206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На 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/>
              <a:t>6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/>
              <a:t>DE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BE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15" y="1412775"/>
            <a:ext cx="2993563" cy="24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85A28-4471-D5ED-0DC9-9FE413B3F655}"/>
              </a:ext>
            </a:extLst>
          </p:cNvPr>
          <p:cNvSpPr txBox="1"/>
          <p:nvPr/>
        </p:nvSpPr>
        <p:spPr>
          <a:xfrm>
            <a:off x="971600" y="43651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1,5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363315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Радиус окружности равен 3. Точка </a:t>
            </a:r>
            <a:r>
              <a:rPr lang="en-US" i="1" dirty="0">
                <a:cs typeface="Times New Roman" pitchFamily="18" charset="0"/>
              </a:rPr>
              <a:t>A </a:t>
            </a:r>
            <a:r>
              <a:rPr lang="ru-RU" dirty="0">
                <a:cs typeface="Times New Roman" pitchFamily="18" charset="0"/>
              </a:rPr>
              <a:t>удалена от центра этой окружности на расстояние, равно 5. Найдите длину отрезка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касательной, проведённой к этой окружности из точки </a:t>
            </a:r>
            <a:r>
              <a:rPr lang="en-US" i="1" dirty="0">
                <a:cs typeface="Times New Roman" pitchFamily="18" charset="0"/>
              </a:rPr>
              <a:t>A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36" y="1844824"/>
            <a:ext cx="3842803" cy="295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E0B4A-6762-1188-A35B-E049DBF2BBA7}"/>
              </a:ext>
            </a:extLst>
          </p:cNvPr>
          <p:cNvSpPr txBox="1"/>
          <p:nvPr/>
        </p:nvSpPr>
        <p:spPr>
          <a:xfrm>
            <a:off x="1187624" y="501317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en-US" dirty="0"/>
              <a:t>4.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-17016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en-US" dirty="0">
                    <a:cs typeface="Times New Roman" pitchFamily="18" charset="0"/>
                  </a:rPr>
                  <a:t>7</a:t>
                </a:r>
                <a:r>
                  <a:rPr lang="ru-RU" dirty="0">
                    <a:cs typeface="Times New Roman" pitchFamily="18" charset="0"/>
                  </a:rPr>
                  <a:t>. Радиус окружности равен 3. Точка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5. </a:t>
                </a:r>
                <a:r>
                  <a:rPr lang="en-US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Через точку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проведена прямая, пересекающая окружность в точках </a:t>
                </a:r>
                <a:r>
                  <a:rPr lang="en-US" i="1" dirty="0">
                    <a:cs typeface="Times New Roman" pitchFamily="18" charset="0"/>
                  </a:rPr>
                  <a:t>B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Найдите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7016"/>
                <a:ext cx="9144000" cy="1261884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2" y="1581521"/>
            <a:ext cx="3709455" cy="2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EE72B5-C472-B2B2-BDAD-F43B9BE619B0}"/>
                  </a:ext>
                </a:extLst>
              </p:cNvPr>
              <p:cNvSpPr txBox="1"/>
              <p:nvPr/>
            </p:nvSpPr>
            <p:spPr>
              <a:xfrm>
                <a:off x="89488" y="4728125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A </a:t>
                </a:r>
                <a:r>
                  <a:rPr lang="ru-RU" dirty="0"/>
                  <a:t>и центр </a:t>
                </a:r>
                <a:r>
                  <a:rPr lang="en-US" i="1" dirty="0"/>
                  <a:t>O </a:t>
                </a:r>
                <a:r>
                  <a:rPr lang="ru-RU" dirty="0"/>
                  <a:t>окружности проведём прямую, пересекающую окружность в точках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E</a:t>
                </a:r>
                <a:r>
                  <a:rPr lang="ru-RU" dirty="0"/>
                  <a:t>. Тогда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𝐴𝐷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=2∙8=16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EE72B5-C472-B2B2-BDAD-F43B9BE6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8" y="4728125"/>
                <a:ext cx="9144000" cy="1200329"/>
              </a:xfrm>
              <a:prstGeom prst="rect">
                <a:avLst/>
              </a:prstGeom>
              <a:blipFill>
                <a:blip r:embed="rId5" cstate="print"/>
                <a:stretch>
                  <a:fillRect l="-1067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292E8-86F0-31BE-89F7-EBBFCE08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8" y="1581521"/>
            <a:ext cx="3604917" cy="27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38924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8. Докажите, что прямая, проходящая через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пересечения двух окружностей, делит пополам отрезок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их общей касательной. 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267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1C52114F-EAA5-5917-01AE-2DEBF7063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11" y="4834666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CE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𝐵𝐸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i="1" dirty="0">
                    <a:cs typeface="Times New Roman" pitchFamily="18" charset="0"/>
                  </a:rPr>
                  <a:t>DE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CE = DE</a:t>
                </a:r>
                <a:r>
                  <a:rPr lang="en-US" dirty="0">
                    <a:cs typeface="Times New Roman" pitchFamily="18" charset="0"/>
                  </a:rPr>
                  <a:t>.  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52114F-EAA5-5917-01AE-2DEBF706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1" y="4834666"/>
                <a:ext cx="9144000" cy="523220"/>
              </a:xfrm>
              <a:prstGeom prst="rect">
                <a:avLst/>
              </a:prstGeom>
              <a:blipFill>
                <a:blip r:embed="rId4" cstate="print"/>
                <a:stretch>
                  <a:fillRect b="-2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504" y="330912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9. </a:t>
            </a:r>
            <a:r>
              <a:rPr lang="ru-RU" dirty="0"/>
              <a:t>Точка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внутри окружности делит хорду </a:t>
            </a:r>
            <a:r>
              <a:rPr lang="en-US" i="1" dirty="0"/>
              <a:t>AB </a:t>
            </a:r>
            <a:r>
              <a:rPr lang="ru-RU" dirty="0"/>
              <a:t>этой окружности на отрезки, равные </a:t>
            </a:r>
            <a:r>
              <a:rPr lang="en-US" dirty="0"/>
              <a:t>2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dirty="0"/>
              <a:t>5</a:t>
            </a:r>
            <a:r>
              <a:rPr lang="ru-RU" dirty="0"/>
              <a:t>. Через точку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проведена хорда </a:t>
            </a:r>
            <a:r>
              <a:rPr lang="en-US" i="1" dirty="0"/>
              <a:t>CD</a:t>
            </a:r>
            <a:r>
              <a:rPr lang="ru-RU" dirty="0"/>
              <a:t>, делящаяся точкой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пополам. Найдите длину хорды </a:t>
            </a:r>
            <a:r>
              <a:rPr lang="en-US" i="1" dirty="0"/>
              <a:t>CD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2835"/>
            <a:ext cx="3240360" cy="30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B4FC1F-4932-08FA-2F5B-03291C64DDA9}"/>
                  </a:ext>
                </a:extLst>
              </p:cNvPr>
              <p:cNvSpPr txBox="1"/>
              <p:nvPr/>
            </p:nvSpPr>
            <p:spPr>
              <a:xfrm>
                <a:off x="611560" y="5069958"/>
                <a:ext cx="828092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B4FC1F-4932-08FA-2F5B-03291C64D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69958"/>
                <a:ext cx="8280920" cy="513602"/>
              </a:xfrm>
              <a:prstGeom prst="rect">
                <a:avLst/>
              </a:prstGeom>
              <a:blipFill>
                <a:blip r:embed="rId4" cstate="print"/>
                <a:stretch>
                  <a:fillRect l="-1104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10.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принадлежит хорде </a:t>
                </a:r>
                <a:r>
                  <a:rPr lang="en-US" i="1" dirty="0">
                    <a:cs typeface="Times New Roman" pitchFamily="18" charset="0"/>
                  </a:rPr>
                  <a:t>AB </a:t>
                </a:r>
                <a:r>
                  <a:rPr lang="ru-RU" dirty="0">
                    <a:cs typeface="Times New Roman" pitchFamily="18" charset="0"/>
                  </a:rPr>
                  <a:t>окружности радиусом 4. Найдите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если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2.</a:t>
                </a:r>
              </a:p>
            </p:txBody>
          </p:sp>
        </mc:Choice>
        <mc:Fallback xmlns=""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200329"/>
              </a:xfrm>
              <a:prstGeom prst="rect">
                <a:avLst/>
              </a:prstGeom>
              <a:blipFill>
                <a:blip r:embed="rId3" cstate="print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3901"/>
            <a:ext cx="31654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FAB2C-527E-32A7-EB01-3733C9971B3E}"/>
                  </a:ext>
                </a:extLst>
              </p:cNvPr>
              <p:cNvSpPr txBox="1"/>
              <p:nvPr/>
            </p:nvSpPr>
            <p:spPr>
              <a:xfrm>
                <a:off x="0" y="5009659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проведём диаметр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FFAB2C-527E-32A7-EB01-3733C997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09659"/>
                <a:ext cx="9144000" cy="830997"/>
              </a:xfrm>
              <a:prstGeom prst="rect">
                <a:avLst/>
              </a:prstGeom>
              <a:blipFill>
                <a:blip r:embed="rId5" cstate="print"/>
                <a:stretch>
                  <a:fillRect l="-133" t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DAB9F9-15BE-4E64-9EDA-FC6159F2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81" y="1617877"/>
            <a:ext cx="306673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504" y="958721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11. В окружности с центром </a:t>
            </a:r>
            <a:r>
              <a:rPr lang="ru-RU" i="1" dirty="0"/>
              <a:t>O </a:t>
            </a:r>
            <a:r>
              <a:rPr lang="ru-RU" dirty="0"/>
              <a:t>проведены хорды </a:t>
            </a:r>
            <a:r>
              <a:rPr lang="ru-RU" i="1" dirty="0"/>
              <a:t>AB </a:t>
            </a:r>
            <a:r>
              <a:rPr lang="ru-RU" dirty="0"/>
              <a:t>и </a:t>
            </a:r>
            <a:r>
              <a:rPr lang="ru-RU" i="1" dirty="0"/>
              <a:t>CD</a:t>
            </a:r>
            <a:r>
              <a:rPr lang="ru-RU" dirty="0"/>
              <a:t>, пересекающиеся в точке </a:t>
            </a:r>
            <a:r>
              <a:rPr lang="en-US" i="1" dirty="0"/>
              <a:t>E</a:t>
            </a:r>
            <a:r>
              <a:rPr lang="ru-RU" dirty="0"/>
              <a:t>, причём </a:t>
            </a:r>
            <a:r>
              <a:rPr lang="ru-RU" i="1" dirty="0"/>
              <a:t>A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4, </a:t>
            </a:r>
            <a:r>
              <a:rPr lang="en-US" i="1" dirty="0"/>
              <a:t>E</a:t>
            </a:r>
            <a:r>
              <a:rPr lang="ru-RU" i="1" dirty="0"/>
              <a:t>B </a:t>
            </a:r>
            <a:r>
              <a:rPr lang="ru-RU" dirty="0"/>
              <a:t>= 1, </a:t>
            </a:r>
            <a:r>
              <a:rPr lang="ru-RU" i="1" dirty="0"/>
              <a:t>C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2. Найдите</a:t>
            </a:r>
            <a:r>
              <a:rPr lang="en-US" dirty="0"/>
              <a:t> </a:t>
            </a:r>
            <a:r>
              <a:rPr lang="ru-RU" dirty="0"/>
              <a:t>угол </a:t>
            </a:r>
            <a:r>
              <a:rPr lang="en-US" i="1" dirty="0"/>
              <a:t>OEC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5" y="2276872"/>
            <a:ext cx="30679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3B289-EF1F-3BD6-4484-EAF2414E5921}"/>
              </a:ext>
            </a:extLst>
          </p:cNvPr>
          <p:cNvSpPr txBox="1"/>
          <p:nvPr/>
        </p:nvSpPr>
        <p:spPr>
          <a:xfrm>
            <a:off x="899592" y="511618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90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1265655"/>
            <a:ext cx="892899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en-US" i="1" dirty="0"/>
              <a:t>ABC </a:t>
            </a:r>
            <a:r>
              <a:rPr lang="ru-RU" dirty="0"/>
              <a:t>на катете </a:t>
            </a:r>
            <a:r>
              <a:rPr lang="en-US" i="1" dirty="0"/>
              <a:t>AC </a:t>
            </a:r>
            <a:r>
              <a:rPr lang="ru-RU" dirty="0"/>
              <a:t>как на</a:t>
            </a:r>
            <a:r>
              <a:rPr lang="ru-RU" b="1" dirty="0"/>
              <a:t> </a:t>
            </a:r>
            <a:r>
              <a:rPr lang="ru-RU" dirty="0"/>
              <a:t>диаметре построена окружность, которая пересекает гипотенузу </a:t>
            </a:r>
            <a:r>
              <a:rPr lang="en-US" i="1" dirty="0"/>
              <a:t>AB</a:t>
            </a:r>
            <a:r>
              <a:rPr lang="ru-RU" dirty="0"/>
              <a:t> в точке </a:t>
            </a:r>
            <a:r>
              <a:rPr lang="en-US" i="1" dirty="0"/>
              <a:t>D. </a:t>
            </a:r>
            <a:r>
              <a:rPr lang="ru-RU" dirty="0"/>
              <a:t>Через точку </a:t>
            </a:r>
            <a:r>
              <a:rPr lang="en-US" i="1" dirty="0"/>
              <a:t>D </a:t>
            </a:r>
            <a:r>
              <a:rPr lang="ru-RU" dirty="0"/>
              <a:t>проведена касательная к</a:t>
            </a:r>
            <a:r>
              <a:rPr lang="ru-RU" b="1" dirty="0"/>
              <a:t> </a:t>
            </a:r>
            <a:r>
              <a:rPr lang="ru-RU" dirty="0"/>
              <a:t>окружности, которая пересекает катет </a:t>
            </a:r>
            <a:r>
              <a:rPr lang="en-US" i="1" dirty="0"/>
              <a:t>BC</a:t>
            </a:r>
            <a:r>
              <a:rPr lang="ru-RU" dirty="0"/>
              <a:t> в точке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Найдите длину отрезка </a:t>
            </a:r>
            <a:r>
              <a:rPr lang="en-US" i="1" dirty="0"/>
              <a:t>BE</a:t>
            </a:r>
            <a:r>
              <a:rPr lang="ru-RU" dirty="0"/>
              <a:t>, если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DB = </a:t>
            </a:r>
            <a:r>
              <a:rPr lang="en-US" dirty="0"/>
              <a:t>6.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3771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Приведём пример задачи, которая предлагалась в этом году на Объединенной межвузовской математической олимпиаде (ОММО).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540051" cy="22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9FA466-92F4-3B95-61F1-A25AD8B3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22" y="3250571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A1F34C1B-2BD9-F178-10E3-303B9FE12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6524" y="5852495"/>
                <a:ext cx="9144000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= ED.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E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BE = </a:t>
                </a:r>
                <a:r>
                  <a:rPr lang="ru-RU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F34C1B-2BD9-F178-10E3-303B9FE1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5852495"/>
                <a:ext cx="9144000" cy="901785"/>
              </a:xfrm>
              <a:prstGeom prst="rect">
                <a:avLst/>
              </a:prstGeom>
              <a:blipFill>
                <a:blip r:embed="rId5" cstate="print"/>
                <a:stretch>
                  <a:fillRect l="-1067" t="-1351" r="-1000" b="-1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12613"/>
            <a:ext cx="892899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Две окружности касаются внешним образом в точке </a:t>
            </a:r>
            <a:r>
              <a:rPr lang="ru-RU" i="1" dirty="0"/>
              <a:t>K</a:t>
            </a:r>
            <a:r>
              <a:rPr lang="ru-RU" dirty="0"/>
              <a:t>. Прямая </a:t>
            </a:r>
            <a:r>
              <a:rPr lang="ru-RU" i="1" dirty="0"/>
              <a:t>AB </a:t>
            </a:r>
            <a:r>
              <a:rPr lang="ru-RU" dirty="0"/>
              <a:t>касается первой окружности в точке </a:t>
            </a:r>
            <a:r>
              <a:rPr lang="ru-RU" i="1" dirty="0"/>
              <a:t>A</a:t>
            </a:r>
            <a:r>
              <a:rPr lang="ru-RU" dirty="0"/>
              <a:t>, а второй — в</a:t>
            </a:r>
            <a:r>
              <a:rPr lang="ru-RU" b="1" dirty="0"/>
              <a:t> </a:t>
            </a:r>
            <a:r>
              <a:rPr lang="ru-RU" dirty="0"/>
              <a:t>точке </a:t>
            </a:r>
            <a:r>
              <a:rPr lang="ru-RU" i="1" dirty="0"/>
              <a:t>B</a:t>
            </a:r>
            <a:r>
              <a:rPr lang="ru-RU" dirty="0"/>
              <a:t>. Прямая </a:t>
            </a:r>
            <a:r>
              <a:rPr lang="ru-RU" i="1" dirty="0"/>
              <a:t>BK </a:t>
            </a:r>
            <a:r>
              <a:rPr lang="ru-RU" dirty="0"/>
              <a:t>пересекает первую окружность в точке </a:t>
            </a:r>
            <a:r>
              <a:rPr lang="ru-RU" i="1" dirty="0"/>
              <a:t>D</a:t>
            </a:r>
            <a:r>
              <a:rPr lang="ru-RU" dirty="0"/>
              <a:t>, прямая </a:t>
            </a:r>
            <a:r>
              <a:rPr lang="ru-RU" i="1" dirty="0"/>
              <a:t>AK </a:t>
            </a:r>
            <a:r>
              <a:rPr lang="ru-RU" dirty="0"/>
              <a:t>пересекает вторую окружность в точке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algn="just"/>
            <a:r>
              <a:rPr lang="ru-RU" dirty="0"/>
              <a:t>	а) Докажите, что прямые </a:t>
            </a:r>
            <a:r>
              <a:rPr lang="ru-RU" i="1" dirty="0"/>
              <a:t>AD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параллельны.</a:t>
            </a:r>
          </a:p>
          <a:p>
            <a:pPr algn="just"/>
            <a:r>
              <a:rPr lang="ru-RU" dirty="0"/>
              <a:t>	б) Найдите площадь треугольника </a:t>
            </a:r>
            <a:r>
              <a:rPr lang="ru-RU" i="1" dirty="0"/>
              <a:t>AKB </a:t>
            </a:r>
            <a:r>
              <a:rPr lang="ru-RU" dirty="0"/>
              <a:t>, если известно, что радиусы окружностей равны 4 и 1.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Приведём пример задачи из демоверсии ЕГЭ 2018 года.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66" y="3284984"/>
            <a:ext cx="3975498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205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-26382"/>
            <a:ext cx="892899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Решение.</a:t>
            </a:r>
            <a:r>
              <a:rPr lang="ru-RU" sz="2200" b="1" dirty="0"/>
              <a:t> </a:t>
            </a:r>
            <a:r>
              <a:rPr lang="ru-RU" sz="2200" dirty="0"/>
              <a:t>Обозначим центры окружностей </a:t>
            </a:r>
            <a:r>
              <a:rPr lang="ru-RU" sz="2200" i="1" dirty="0"/>
              <a:t>O</a:t>
            </a:r>
            <a:r>
              <a:rPr lang="ru-RU" sz="2200" baseline="-25000" dirty="0"/>
              <a:t>1</a:t>
            </a:r>
            <a:r>
              <a:rPr lang="ru-RU" sz="2200" dirty="0"/>
              <a:t> и </a:t>
            </a:r>
            <a:r>
              <a:rPr lang="ru-RU" sz="2200" i="1" dirty="0"/>
              <a:t>O</a:t>
            </a:r>
            <a:r>
              <a:rPr lang="ru-RU" sz="2200" baseline="-25000" dirty="0"/>
              <a:t>2</a:t>
            </a:r>
            <a:r>
              <a:rPr lang="ru-RU" sz="2200" dirty="0"/>
              <a:t> соответственно. 	Пусть общая касательная, проведённая к</a:t>
            </a:r>
            <a:r>
              <a:rPr lang="ru-RU" sz="2000" b="1" dirty="0"/>
              <a:t> </a:t>
            </a:r>
            <a:r>
              <a:rPr lang="ru-RU" sz="2200" dirty="0"/>
              <a:t>окружностям в точке </a:t>
            </a:r>
            <a:r>
              <a:rPr lang="ru-RU" sz="2200" i="1" dirty="0"/>
              <a:t>K</a:t>
            </a:r>
            <a:r>
              <a:rPr lang="ru-RU" sz="2200" dirty="0"/>
              <a:t>, пересекает </a:t>
            </a:r>
            <a:r>
              <a:rPr lang="ru-RU" sz="2200" i="1" dirty="0"/>
              <a:t>AB </a:t>
            </a:r>
            <a:r>
              <a:rPr lang="ru-RU" sz="2200" dirty="0"/>
              <a:t>в точке </a:t>
            </a:r>
            <a:r>
              <a:rPr lang="ru-RU" sz="2200" i="1" dirty="0"/>
              <a:t>M</a:t>
            </a:r>
            <a:r>
              <a:rPr lang="ru-RU" sz="2200" dirty="0"/>
              <a:t>. По свойству касательных, проведённых из одной точки, </a:t>
            </a:r>
            <a:r>
              <a:rPr lang="ru-RU" sz="2200" i="1" dirty="0"/>
              <a:t>AM </a:t>
            </a:r>
            <a:r>
              <a:rPr lang="ru-RU" sz="2200" dirty="0"/>
              <a:t>= </a:t>
            </a:r>
            <a:r>
              <a:rPr lang="ru-RU" sz="2200" i="1" dirty="0"/>
              <a:t>KM </a:t>
            </a:r>
            <a:r>
              <a:rPr lang="ru-RU" sz="2200" dirty="0"/>
              <a:t>и </a:t>
            </a:r>
            <a:r>
              <a:rPr lang="ru-RU" sz="2200" i="1" dirty="0"/>
              <a:t>KM </a:t>
            </a:r>
            <a:r>
              <a:rPr lang="ru-RU" sz="2200" dirty="0"/>
              <a:t>= </a:t>
            </a:r>
            <a:r>
              <a:rPr lang="ru-RU" sz="2200" i="1" dirty="0"/>
              <a:t>BM</a:t>
            </a:r>
            <a:r>
              <a:rPr lang="ru-RU" sz="2200" dirty="0"/>
              <a:t>. Треугольник </a:t>
            </a:r>
            <a:r>
              <a:rPr lang="ru-RU" sz="2200" i="1" dirty="0"/>
              <a:t>AKB</a:t>
            </a:r>
            <a:r>
              <a:rPr lang="ru-RU" sz="2200" dirty="0"/>
              <a:t>, у которого медиана равна половине стороны, к</a:t>
            </a:r>
            <a:r>
              <a:rPr lang="ru-RU" sz="2000" b="1" dirty="0"/>
              <a:t> </a:t>
            </a:r>
            <a:r>
              <a:rPr lang="ru-RU" sz="2200" dirty="0"/>
              <a:t>которой она проведена, прямоугольный. Вписанный угол </a:t>
            </a:r>
            <a:r>
              <a:rPr lang="ru-RU" sz="2200" i="1" dirty="0"/>
              <a:t>AKD </a:t>
            </a:r>
            <a:r>
              <a:rPr lang="ru-RU" sz="2200" dirty="0"/>
              <a:t>прямой, поэтому он опирается на диаметр </a:t>
            </a:r>
            <a:r>
              <a:rPr lang="ru-RU" sz="2200" i="1" dirty="0"/>
              <a:t>AD</a:t>
            </a:r>
            <a:r>
              <a:rPr lang="ru-RU" sz="2200" dirty="0"/>
              <a:t>. Значит, </a:t>
            </a:r>
            <a:r>
              <a:rPr lang="ru-RU" sz="2200" i="1" dirty="0"/>
              <a:t>AD </a:t>
            </a:r>
            <a:r>
              <a:rPr lang="ru-RU" sz="2200" dirty="0"/>
              <a:t>⊥ </a:t>
            </a:r>
            <a:r>
              <a:rPr lang="ru-RU" sz="2200" i="1" dirty="0"/>
              <a:t>AB</a:t>
            </a:r>
            <a:r>
              <a:rPr lang="ru-RU" sz="2200" dirty="0"/>
              <a:t>. Аналогично, получаем, что </a:t>
            </a:r>
            <a:r>
              <a:rPr lang="ru-RU" sz="2200" i="1" dirty="0"/>
              <a:t>BC </a:t>
            </a:r>
            <a:r>
              <a:rPr lang="ru-RU" sz="2200" dirty="0"/>
              <a:t>⊥ </a:t>
            </a:r>
            <a:r>
              <a:rPr lang="ru-RU" sz="2200" i="1" dirty="0"/>
              <a:t>AB</a:t>
            </a:r>
            <a:r>
              <a:rPr lang="ru-RU" sz="2200" dirty="0"/>
              <a:t>. Следовательно, прямые </a:t>
            </a:r>
            <a:r>
              <a:rPr lang="ru-RU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BC </a:t>
            </a:r>
            <a:r>
              <a:rPr lang="ru-RU" sz="2200" dirty="0"/>
              <a:t>параллельны. Из треугольника 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i="1" dirty="0"/>
              <a:t>O</a:t>
            </a:r>
            <a:r>
              <a:rPr lang="en-US" sz="2200" baseline="-25000" dirty="0"/>
              <a:t>2</a:t>
            </a:r>
            <a:r>
              <a:rPr lang="en-US" sz="2200" i="1" dirty="0"/>
              <a:t>E </a:t>
            </a:r>
            <a:r>
              <a:rPr lang="ru-RU" sz="2200" dirty="0"/>
              <a:t>находим </a:t>
            </a:r>
            <a:r>
              <a:rPr lang="en-US" sz="2200" i="1" dirty="0"/>
              <a:t>AB=O</a:t>
            </a:r>
            <a:r>
              <a:rPr lang="en-US" sz="2200" baseline="-25000" dirty="0"/>
              <a:t>2</a:t>
            </a:r>
            <a:r>
              <a:rPr lang="en-US" sz="2200" i="1" dirty="0"/>
              <a:t>E = </a:t>
            </a:r>
            <a:r>
              <a:rPr lang="en-US" sz="2200" dirty="0"/>
              <a:t>4. </a:t>
            </a:r>
            <a:r>
              <a:rPr lang="ru-RU" sz="2200" dirty="0"/>
              <a:t>Площадь треугольника </a:t>
            </a:r>
            <a:r>
              <a:rPr lang="en-US" sz="2200" i="1" dirty="0"/>
              <a:t>ABD </a:t>
            </a:r>
            <a:r>
              <a:rPr lang="ru-RU" sz="2200" dirty="0"/>
              <a:t>равна 16. Площадь треугольника </a:t>
            </a:r>
            <a:r>
              <a:rPr lang="en-US" sz="2200" i="1" dirty="0"/>
              <a:t>ABK </a:t>
            </a:r>
            <a:r>
              <a:rPr lang="ru-RU" sz="2200" dirty="0"/>
              <a:t>составляет одну пятую площади треугольника </a:t>
            </a:r>
            <a:r>
              <a:rPr lang="en-US" sz="2200" i="1" dirty="0"/>
              <a:t>ABD</a:t>
            </a:r>
            <a:r>
              <a:rPr lang="ru-RU" sz="2200" dirty="0"/>
              <a:t>, т. е. равна 3,2.</a:t>
            </a:r>
            <a:r>
              <a:rPr lang="ru-RU" sz="2200" b="1" dirty="0"/>
              <a:t>	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67" y="3789040"/>
            <a:ext cx="3432805" cy="288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315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b="1" dirty="0"/>
              <a:t> </a:t>
            </a:r>
            <a:r>
              <a:rPr lang="ru-RU" dirty="0"/>
              <a:t>3,2.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504" y="507471"/>
            <a:ext cx="89602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 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расстояние от центра окружности до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 больше радиуса окружности, то эти прямая и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окружность не имеют общих точек.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79891"/>
            <a:ext cx="91440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Взаимное расположение прямой и окружности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B887A28-9460-84DF-AE6A-AAAF73D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207123"/>
            <a:ext cx="896029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получили, что расстояние от центра окружности до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любой точки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больше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ни одна точка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принадлежит окружности, т.е. прямая и окружность не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имеют общих точек. </a:t>
            </a:r>
            <a:endParaRPr lang="ru-RU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637ED04-E722-7344-9A7E-B2AB67F7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54" y="2611043"/>
            <a:ext cx="592774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Длина этого перпендикуляра является расстоянием от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условию, оно больше радиуса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окружности. Для любой другой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отрезок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наклонной, которая больше перпендикуляра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и подавно, больше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32A7B-A0A9-5CE0-2CB2-235626D4ED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41864"/>
            <a:ext cx="2695600" cy="250252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61F7622-B751-47C2-E26D-FA7AB5DC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73897"/>
            <a:ext cx="893997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окружность с</a:t>
            </a:r>
            <a:r>
              <a:rPr lang="ru-RU" b="1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радиусом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центра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опустим перпендикуляр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7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5021</Words>
  <Application>Microsoft Office PowerPoint</Application>
  <PresentationFormat>Экран (4:3)</PresentationFormat>
  <Paragraphs>503</Paragraphs>
  <Slides>90</Slides>
  <Notes>88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5" baseType="lpstr">
      <vt:lpstr>Arial</vt:lpstr>
      <vt:lpstr>Arial Black</vt:lpstr>
      <vt:lpstr>Cambria Math</vt:lpstr>
      <vt:lpstr>Times New Roman</vt:lpstr>
      <vt:lpstr>Оформление по умолчанию</vt:lpstr>
      <vt:lpstr>Подготовка к ЕГЭ. ОКРУЖНОСТь Презентация к учебнику  «Геометрия. 7-9 классы» И.М. Смирновой и В.А. Смирнова </vt:lpstr>
      <vt:lpstr>Презентация PowerPoint</vt:lpstr>
      <vt:lpstr>I. Окружность</vt:lpstr>
      <vt:lpstr>Упражнение 1</vt:lpstr>
      <vt:lpstr>Упражнение 2</vt:lpstr>
      <vt:lpstr>Упражнение 3</vt:lpstr>
      <vt:lpstr>Упражнение 4</vt:lpstr>
      <vt:lpstr>Упражнение 5</vt:lpstr>
      <vt:lpstr>Взаимное расположение прямой и окружности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Взаимное расположение двух окружностей</vt:lpstr>
      <vt:lpstr>Презентация PowerPoint</vt:lpstr>
      <vt:lpstr>Презентация PowerPoint</vt:lpstr>
      <vt:lpstr>Упражнение 1</vt:lpstr>
      <vt:lpstr>Упражнение 2</vt:lpstr>
      <vt:lpstr>Упражнение 4</vt:lpstr>
      <vt:lpstr>Упражнение 5</vt:lpstr>
      <vt:lpstr>Приведём пример задачи демоверсии ЕГЭ 2022</vt:lpstr>
      <vt:lpstr>Презентация PowerPoint</vt:lpstr>
      <vt:lpstr>II. УГЛЫ, СВЯЗАННЫЕ С ОКРУЖНОСТЬЮ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Отрезки, связанные с окружностью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233</cp:revision>
  <dcterms:created xsi:type="dcterms:W3CDTF">2008-04-30T05:51:18Z</dcterms:created>
  <dcterms:modified xsi:type="dcterms:W3CDTF">2023-03-30T13:21:42Z</dcterms:modified>
</cp:coreProperties>
</file>