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6"/>
  </p:notesMasterIdLst>
  <p:sldIdLst>
    <p:sldId id="754" r:id="rId2"/>
    <p:sldId id="1367" r:id="rId3"/>
    <p:sldId id="702" r:id="rId4"/>
    <p:sldId id="703" r:id="rId5"/>
    <p:sldId id="1368" r:id="rId6"/>
    <p:sldId id="543" r:id="rId7"/>
    <p:sldId id="1369" r:id="rId8"/>
    <p:sldId id="704" r:id="rId9"/>
    <p:sldId id="1167" r:id="rId10"/>
    <p:sldId id="671" r:id="rId11"/>
    <p:sldId id="544" r:id="rId12"/>
    <p:sldId id="1376" r:id="rId13"/>
    <p:sldId id="678" r:id="rId14"/>
    <p:sldId id="1377" r:id="rId15"/>
    <p:sldId id="699" r:id="rId16"/>
    <p:sldId id="548" r:id="rId17"/>
    <p:sldId id="1410" r:id="rId18"/>
    <p:sldId id="1409" r:id="rId19"/>
    <p:sldId id="534" r:id="rId20"/>
    <p:sldId id="1371" r:id="rId21"/>
    <p:sldId id="535" r:id="rId22"/>
    <p:sldId id="1372" r:id="rId23"/>
    <p:sldId id="536" r:id="rId24"/>
    <p:sldId id="537" r:id="rId25"/>
    <p:sldId id="538" r:id="rId26"/>
    <p:sldId id="539" r:id="rId27"/>
    <p:sldId id="540" r:id="rId28"/>
    <p:sldId id="1373" r:id="rId29"/>
    <p:sldId id="679" r:id="rId30"/>
    <p:sldId id="896" r:id="rId31"/>
    <p:sldId id="897" r:id="rId32"/>
    <p:sldId id="1375" r:id="rId33"/>
    <p:sldId id="705" r:id="rId34"/>
    <p:sldId id="501" r:id="rId35"/>
    <p:sldId id="640" r:id="rId36"/>
    <p:sldId id="680" r:id="rId37"/>
    <p:sldId id="700" r:id="rId38"/>
    <p:sldId id="508" r:id="rId39"/>
    <p:sldId id="1378" r:id="rId40"/>
    <p:sldId id="509" r:id="rId41"/>
    <p:sldId id="1379" r:id="rId42"/>
    <p:sldId id="658" r:id="rId43"/>
    <p:sldId id="1380" r:id="rId44"/>
    <p:sldId id="659" r:id="rId45"/>
    <p:sldId id="1381" r:id="rId46"/>
    <p:sldId id="660" r:id="rId47"/>
    <p:sldId id="422" r:id="rId48"/>
    <p:sldId id="550" r:id="rId49"/>
    <p:sldId id="557" r:id="rId50"/>
    <p:sldId id="1405" r:id="rId51"/>
    <p:sldId id="714" r:id="rId52"/>
    <p:sldId id="578" r:id="rId53"/>
    <p:sldId id="575" r:id="rId54"/>
    <p:sldId id="1419" r:id="rId55"/>
    <p:sldId id="1383" r:id="rId56"/>
    <p:sldId id="686" r:id="rId57"/>
    <p:sldId id="1384" r:id="rId58"/>
    <p:sldId id="715" r:id="rId59"/>
    <p:sldId id="706" r:id="rId60"/>
    <p:sldId id="862" r:id="rId61"/>
    <p:sldId id="863" r:id="rId62"/>
    <p:sldId id="864" r:id="rId63"/>
    <p:sldId id="697" r:id="rId64"/>
    <p:sldId id="695" r:id="rId65"/>
    <p:sldId id="1385" r:id="rId66"/>
    <p:sldId id="566" r:id="rId67"/>
    <p:sldId id="810" r:id="rId68"/>
    <p:sldId id="765" r:id="rId69"/>
    <p:sldId id="766" r:id="rId70"/>
    <p:sldId id="1415" r:id="rId71"/>
    <p:sldId id="1416" r:id="rId72"/>
    <p:sldId id="1417" r:id="rId73"/>
    <p:sldId id="1418" r:id="rId74"/>
    <p:sldId id="1413" r:id="rId75"/>
    <p:sldId id="1414" r:id="rId76"/>
    <p:sldId id="1411" r:id="rId77"/>
    <p:sldId id="1412" r:id="rId78"/>
    <p:sldId id="676" r:id="rId79"/>
    <p:sldId id="577" r:id="rId80"/>
    <p:sldId id="707" r:id="rId81"/>
    <p:sldId id="1386" r:id="rId82"/>
    <p:sldId id="677" r:id="rId83"/>
    <p:sldId id="1387" r:id="rId84"/>
    <p:sldId id="652" r:id="rId85"/>
    <p:sldId id="1388" r:id="rId86"/>
    <p:sldId id="698" r:id="rId87"/>
    <p:sldId id="598" r:id="rId88"/>
    <p:sldId id="600" r:id="rId89"/>
    <p:sldId id="708" r:id="rId90"/>
    <p:sldId id="1389" r:id="rId91"/>
    <p:sldId id="626" r:id="rId92"/>
    <p:sldId id="1390" r:id="rId93"/>
    <p:sldId id="601" r:id="rId94"/>
    <p:sldId id="1406" r:id="rId95"/>
    <p:sldId id="605" r:id="rId96"/>
    <p:sldId id="606" r:id="rId97"/>
    <p:sldId id="1392" r:id="rId98"/>
    <p:sldId id="607" r:id="rId99"/>
    <p:sldId id="1393" r:id="rId100"/>
    <p:sldId id="608" r:id="rId101"/>
    <p:sldId id="609" r:id="rId102"/>
    <p:sldId id="709" r:id="rId103"/>
    <p:sldId id="667" r:id="rId104"/>
    <p:sldId id="1394" r:id="rId105"/>
    <p:sldId id="668" r:id="rId106"/>
    <p:sldId id="1395" r:id="rId107"/>
    <p:sldId id="710" r:id="rId108"/>
    <p:sldId id="1396" r:id="rId109"/>
    <p:sldId id="1408" r:id="rId110"/>
    <p:sldId id="1407" r:id="rId111"/>
    <p:sldId id="711" r:id="rId112"/>
    <p:sldId id="1397" r:id="rId113"/>
    <p:sldId id="627" r:id="rId114"/>
    <p:sldId id="1398" r:id="rId115"/>
    <p:sldId id="651" r:id="rId116"/>
    <p:sldId id="629" r:id="rId117"/>
    <p:sldId id="1374" r:id="rId118"/>
    <p:sldId id="701" r:id="rId119"/>
    <p:sldId id="1399" r:id="rId120"/>
    <p:sldId id="649" r:id="rId121"/>
    <p:sldId id="1400" r:id="rId122"/>
    <p:sldId id="650" r:id="rId123"/>
    <p:sldId id="1401" r:id="rId124"/>
    <p:sldId id="612" r:id="rId125"/>
    <p:sldId id="655" r:id="rId126"/>
    <p:sldId id="1402" r:id="rId127"/>
    <p:sldId id="496" r:id="rId128"/>
    <p:sldId id="669" r:id="rId129"/>
    <p:sldId id="1403" r:id="rId130"/>
    <p:sldId id="670" r:id="rId131"/>
    <p:sldId id="1404" r:id="rId132"/>
    <p:sldId id="716" r:id="rId133"/>
    <p:sldId id="522" r:id="rId134"/>
    <p:sldId id="1072" r:id="rId1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0929"/>
  </p:normalViewPr>
  <p:slideViewPr>
    <p:cSldViewPr>
      <p:cViewPr varScale="1">
        <p:scale>
          <a:sx n="121" d="100"/>
          <a:sy n="121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01322A-DBCD-4BC2-A459-73753E847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421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64112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11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24108500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111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71207653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112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35488318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113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114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5734501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115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116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117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06848251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118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20836982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119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9259319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120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23805768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121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5256252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122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123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65828441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124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125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126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23650685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64AE-1C7F-49C0-8BD0-ACACD87D0148}" type="slidenum">
              <a:rPr lang="ru-RU" sz="1200" smtClean="0"/>
              <a:pPr eaLnBrk="1" hangingPunct="1"/>
              <a:t>127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64AE-1C7F-49C0-8BD0-ACACD87D0148}" type="slidenum">
              <a:rPr lang="ru-RU" sz="1200" smtClean="0"/>
              <a:pPr eaLnBrk="1" hangingPunct="1"/>
              <a:t>128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64AE-1C7F-49C0-8BD0-ACACD87D0148}" type="slidenum">
              <a:rPr lang="ru-RU" sz="1200" smtClean="0"/>
              <a:pPr eaLnBrk="1" hangingPunct="1"/>
              <a:t>129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2725354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64AE-1C7F-49C0-8BD0-ACACD87D0148}" type="slidenum">
              <a:rPr lang="ru-RU" sz="1200" smtClean="0"/>
              <a:pPr eaLnBrk="1" hangingPunct="1"/>
              <a:t>130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763429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64AE-1C7F-49C0-8BD0-ACACD87D0148}" type="slidenum">
              <a:rPr lang="ru-RU" sz="1200" smtClean="0"/>
              <a:pPr eaLnBrk="1" hangingPunct="1"/>
              <a:t>131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75555859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132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43766185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133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1322A-DBCD-4BC2-A459-73753E847CF0}" type="slidenum">
              <a:rPr lang="ru-RU" smtClean="0"/>
              <a:pPr>
                <a:defRPr/>
              </a:pPr>
              <a:t>134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906853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25901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3060E-2CC4-4B49-B583-1CA75AC4C617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3060E-2CC4-4B49-B583-1CA75AC4C617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808935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3060E-2CC4-4B49-B583-1CA75AC4C617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978486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D3C90A-062C-4298-928D-27BA6A294E4B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D3C90A-062C-4298-928D-27BA6A294E4B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8486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ACF03-7827-44E3-A747-D7E878893997}" type="slidenum">
              <a:rPr lang="ru-RU" sz="1200" smtClean="0"/>
              <a:pPr eaLnBrk="1" hangingPunct="1"/>
              <a:t>3</a:t>
            </a:fld>
            <a:endParaRPr lang="ru-RU" sz="120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296401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EDD014-AE5A-4908-B520-77985C8D02FF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EDD014-AE5A-4908-B520-77985C8D02FF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859776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B08BE2-C0E8-43D2-B913-F15865ED69A8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218149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23490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30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60534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ACF03-7827-44E3-A747-D7E878893997}" type="slidenum">
              <a:rPr lang="ru-RU" sz="1200" smtClean="0"/>
              <a:pPr eaLnBrk="1" hangingPunct="1"/>
              <a:t>4</a:t>
            </a:fld>
            <a:endParaRPr lang="ru-RU" sz="120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85944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26835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85520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422739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881229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720510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8396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ACF03-7827-44E3-A747-D7E878893997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62852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19759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4419762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4964812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6747E-B5C3-460D-B651-829B03A25A4D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E7AB7A-201D-4FBC-A33B-3F196B52BAE6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E7AB7A-201D-4FBC-A33B-3F196B52BAE6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267C970-A5B5-47F8-BBE0-A7C1336A0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2627F-C38F-4179-A7F2-3DDDE70D62F5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E09D5E4F-66B8-4F9C-9A4B-27B81ADD3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276CD3AB-B099-4779-A0B4-2FC3FA7B2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90140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6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D04AA0-84E2-4824-9269-D6F03D65EEE6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6719387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FC0976-4BC9-4DF2-9945-725709AB344F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54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55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3172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56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479939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57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445821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58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7237215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59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105357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B532E-BD82-4F95-A914-5DD8FD9C5778}" type="slidenum">
              <a:rPr lang="ru-RU"/>
              <a:pPr/>
              <a:t>60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7266746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943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7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4233168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317805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64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0678987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65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753405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66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781566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610193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3754939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6193446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6384375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721587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8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9724298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834069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7853633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4264078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75161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774400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843443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6747E-B5C3-460D-B651-829B03A25A4D}" type="slidenum">
              <a:rPr lang="ru-RU" sz="1200" smtClean="0"/>
              <a:pPr eaLnBrk="1" hangingPunct="1"/>
              <a:t>87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37D2D4-8E65-48FF-87E4-E27D76A5CC29}" type="slidenum">
              <a:rPr lang="ru-RU" sz="1200" smtClean="0"/>
              <a:pPr eaLnBrk="1" hangingPunct="1"/>
              <a:t>88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37D2D4-8E65-48FF-87E4-E27D76A5CC29}" type="slidenum">
              <a:rPr lang="ru-RU" sz="1200" smtClean="0"/>
              <a:pPr eaLnBrk="1" hangingPunct="1"/>
              <a:t>89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8204967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37D2D4-8E65-48FF-87E4-E27D76A5CC29}" type="slidenum">
              <a:rPr lang="ru-RU" sz="1200" smtClean="0"/>
              <a:pPr eaLnBrk="1" hangingPunct="1"/>
              <a:t>90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3181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267C970-A5B5-47F8-BBE0-A7C1336A0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2627F-C38F-4179-A7F2-3DDDE70D62F5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E09D5E4F-66B8-4F9C-9A4B-27B81ADD3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276CD3AB-B099-4779-A0B4-2FC3FA7B2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0241469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37D2D4-8E65-48FF-87E4-E27D76A5CC29}" type="slidenum">
              <a:rPr lang="ru-RU" sz="1200" smtClean="0"/>
              <a:pPr eaLnBrk="1" hangingPunct="1"/>
              <a:t>91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37D2D4-8E65-48FF-87E4-E27D76A5CC29}" type="slidenum">
              <a:rPr lang="ru-RU" sz="1200" smtClean="0"/>
              <a:pPr eaLnBrk="1" hangingPunct="1"/>
              <a:t>92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8745846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3CCE85-4B19-4EC9-9113-FE1CBF22AF36}" type="slidenum">
              <a:rPr lang="ru-RU" sz="1200" smtClean="0"/>
              <a:pPr eaLnBrk="1" hangingPunct="1"/>
              <a:t>93</a:t>
            </a:fld>
            <a:endParaRPr lang="ru-RU" sz="1200"/>
          </a:p>
        </p:txBody>
      </p:sp>
      <p:sp>
        <p:nvSpPr>
          <p:cNvPr id="7782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267C970-A5B5-47F8-BBE0-A7C1336A0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2627F-C38F-4179-A7F2-3DDDE70D62F5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E09D5E4F-66B8-4F9C-9A4B-27B81ADD3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276CD3AB-B099-4779-A0B4-2FC3FA7B2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5840241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06679A-0B6C-4C04-A96B-A589D4DB0CA9}" type="slidenum">
              <a:rPr lang="ru-RU" sz="1200" smtClean="0"/>
              <a:pPr eaLnBrk="1" hangingPunct="1"/>
              <a:t>95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113698-37FD-48A5-A203-3616883DE3AD}" type="slidenum">
              <a:rPr lang="ru-RU" sz="1200" smtClean="0"/>
              <a:pPr eaLnBrk="1" hangingPunct="1"/>
              <a:t>96</a:t>
            </a:fld>
            <a:endParaRPr 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113698-37FD-48A5-A203-3616883DE3AD}" type="slidenum">
              <a:rPr lang="ru-RU" sz="1200" smtClean="0"/>
              <a:pPr eaLnBrk="1" hangingPunct="1"/>
              <a:t>97</a:t>
            </a:fld>
            <a:endParaRPr 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15179745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744920-6A51-437E-8BC1-8BE0C173E90C}" type="slidenum">
              <a:rPr lang="ru-RU" sz="1200" smtClean="0"/>
              <a:pPr eaLnBrk="1" hangingPunct="1"/>
              <a:t>98</a:t>
            </a:fld>
            <a:endParaRPr lang="ru-RU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744920-6A51-437E-8BC1-8BE0C173E90C}" type="slidenum">
              <a:rPr lang="ru-RU" sz="1200" smtClean="0"/>
              <a:pPr eaLnBrk="1" hangingPunct="1"/>
              <a:t>99</a:t>
            </a:fld>
            <a:endParaRPr lang="ru-RU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1877429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C9A900-B606-46DB-80BE-B945786BF20E}" type="slidenum">
              <a:rPr lang="ru-RU" sz="1200" smtClean="0"/>
              <a:pPr eaLnBrk="1" hangingPunct="1"/>
              <a:t>100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10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53448601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101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102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573056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103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104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27976802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105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106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5415889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107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6372113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108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5098115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109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894366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110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1694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243B-E9D3-416B-A062-212FE859B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35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532440" y="6525344"/>
            <a:ext cx="61156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30254-C4A8-48DA-9272-9B18D18230F1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22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532440" y="6525344"/>
            <a:ext cx="61156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30254-C4A8-48DA-9272-9B18D18230F1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5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1B89-5A30-4309-B0DA-5B2077F4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4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116F-92D0-46C2-AC2C-24A9E926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DFC9-D0BB-409D-853E-5A5042D4A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85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224E-0CC0-4BB5-9322-74CEDFAE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19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4184" y="6581056"/>
            <a:ext cx="429816" cy="2769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81FA-AAB1-42E9-9F45-FFEFC1DEA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17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440" y="6525344"/>
            <a:ext cx="611560" cy="332656"/>
          </a:xfrm>
          <a:ln/>
        </p:spPr>
        <p:txBody>
          <a:bodyPr/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E2030254-C4A8-48DA-9272-9B18D1823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59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532440" y="6525344"/>
            <a:ext cx="61156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30254-C4A8-48DA-9272-9B18D18230F1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3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532440" y="6525344"/>
            <a:ext cx="61156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30254-C4A8-48DA-9272-9B18D18230F1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99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3A7D53-64B3-43DF-85C0-78BBD7006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9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zakaz@ars-edu.ru" TargetMode="External"/><Relationship Id="rId5" Type="http://schemas.openxmlformats.org/officeDocument/2006/relationships/hyperlink" Target="mailto:td@mnemozina.ru" TargetMode="External"/><Relationship Id="rId4" Type="http://schemas.openxmlformats.org/officeDocument/2006/relationships/hyperlink" Target="mailto:ioc@mnemozina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96323"/>
            <a:ext cx="6084168" cy="3627553"/>
          </a:xfrm>
        </p:spPr>
        <p:txBody>
          <a:bodyPr anchor="ctr">
            <a:noAutofit/>
          </a:bodyPr>
          <a:lstStyle/>
          <a:p>
            <a:r>
              <a:rPr lang="ru-RU" sz="32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Подготовка к ЕГЭ.</a:t>
            </a:r>
            <a:br>
              <a:rPr lang="ru-RU" sz="32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28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Замечательные линии треугольника</a:t>
            </a: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/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учебнику 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«Геометрия. 7-9 классы»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spc="-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E186E5-10E4-A21E-2249-E4C7EB31A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18" y="1556792"/>
            <a:ext cx="3028482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02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7504" y="23620"/>
            <a:ext cx="88569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Теорема. </a:t>
            </a:r>
            <a:r>
              <a:rPr lang="ru-RU" sz="2800" dirty="0"/>
              <a:t>Медианы треугольника пересекаются </a:t>
            </a:r>
            <a:r>
              <a:rPr lang="ru-RU" sz="2800" dirty="0" smtClean="0"/>
              <a:t>в</a:t>
            </a:r>
            <a:r>
              <a:rPr lang="ru-RU" sz="2800" b="1" dirty="0" smtClean="0"/>
              <a:t> </a:t>
            </a:r>
            <a:r>
              <a:rPr lang="ru-RU" sz="2800" dirty="0" smtClean="0"/>
              <a:t>одной </a:t>
            </a:r>
            <a:r>
              <a:rPr lang="ru-RU" sz="2800" dirty="0"/>
              <a:t>точке и делятся этой точкой в отношении 2:1, считая от вершины.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888432" cy="286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37998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07504" y="32734"/>
            <a:ext cx="892899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Доказательство. </a:t>
            </a:r>
            <a:r>
              <a:rPr lang="ru-RU" dirty="0">
                <a:cs typeface="Times New Roman" pitchFamily="18" charset="0"/>
              </a:rPr>
              <a:t>На сторонах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как </a:t>
            </a:r>
            <a:r>
              <a:rPr lang="ru-RU" dirty="0" smtClean="0">
                <a:cs typeface="Times New Roman" pitchFamily="18" charset="0"/>
              </a:rPr>
              <a:t>на</a:t>
            </a:r>
            <a:r>
              <a:rPr lang="ru-RU" b="1" dirty="0" smtClean="0"/>
              <a:t> </a:t>
            </a:r>
            <a:r>
              <a:rPr lang="ru-RU" dirty="0" smtClean="0">
                <a:cs typeface="Times New Roman" pitchFamily="18" charset="0"/>
              </a:rPr>
              <a:t>диаметрах</a:t>
            </a:r>
            <a:r>
              <a:rPr lang="ru-RU" dirty="0">
                <a:cs typeface="Times New Roman" pitchFamily="18" charset="0"/>
              </a:rPr>
              <a:t>, опишем окружности.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Они пройдут через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как углы, опирающиеся </a:t>
            </a:r>
            <a:r>
              <a:rPr lang="ru-RU" dirty="0" smtClean="0">
                <a:cs typeface="Times New Roman" pitchFamily="18" charset="0"/>
              </a:rPr>
              <a:t>на</a:t>
            </a:r>
            <a:r>
              <a:rPr lang="ru-RU" b="1" dirty="0" smtClean="0"/>
              <a:t> </a:t>
            </a:r>
            <a:r>
              <a:rPr lang="ru-RU" dirty="0" smtClean="0">
                <a:cs typeface="Times New Roman" pitchFamily="18" charset="0"/>
              </a:rPr>
              <a:t>одну </a:t>
            </a:r>
            <a:r>
              <a:rPr lang="ru-RU" dirty="0">
                <a:cs typeface="Times New Roman" pitchFamily="18" charset="0"/>
              </a:rPr>
              <a:t>дугу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, как углы, опирающиеся на одну дугу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 Следовательно,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т.е. высота </a:t>
            </a:r>
            <a:r>
              <a:rPr lang="en-US" i="1" dirty="0">
                <a:cs typeface="Times New Roman" pitchFamily="18" charset="0"/>
              </a:rPr>
              <a:t>CC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содержит биссектрису треугольника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проведённую </a:t>
            </a:r>
            <a:r>
              <a:rPr lang="ru-RU" dirty="0" smtClean="0">
                <a:cs typeface="Times New Roman" pitchFamily="18" charset="0"/>
              </a:rPr>
              <a:t>из</a:t>
            </a:r>
            <a:r>
              <a:rPr lang="ru-RU" b="1" dirty="0" smtClean="0"/>
              <a:t> </a:t>
            </a:r>
            <a:r>
              <a:rPr lang="ru-RU" dirty="0" smtClean="0">
                <a:cs typeface="Times New Roman" pitchFamily="18" charset="0"/>
              </a:rPr>
              <a:t>вершины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42721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42726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507751" cy="29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1330" y="188640"/>
                <a:ext cx="917588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sz="2800" dirty="0"/>
                  <a:t>7. В остроугольном треугольнике </a:t>
                </a:r>
                <a:r>
                  <a:rPr lang="en-US" sz="2800" i="1" dirty="0"/>
                  <a:t>ABC </a:t>
                </a:r>
                <a:r>
                  <a:rPr lang="en-US" sz="2800" i="1" dirty="0">
                    <a:cs typeface="Times New Roman" pitchFamily="18" charset="0"/>
                  </a:rPr>
                  <a:t>AA</a:t>
                </a:r>
                <a:r>
                  <a:rPr lang="ru-RU" sz="2800" baseline="-30000" dirty="0">
                    <a:cs typeface="Times New Roman" pitchFamily="18" charset="0"/>
                  </a:rPr>
                  <a:t>1</a:t>
                </a:r>
                <a:r>
                  <a:rPr lang="ru-RU" sz="2800" dirty="0">
                    <a:cs typeface="Times New Roman" pitchFamily="18" charset="0"/>
                  </a:rPr>
                  <a:t>, </a:t>
                </a:r>
                <a:r>
                  <a:rPr lang="en-US" sz="2800" i="1" dirty="0">
                    <a:cs typeface="Times New Roman" pitchFamily="18" charset="0"/>
                  </a:rPr>
                  <a:t>BB</a:t>
                </a:r>
                <a:r>
                  <a:rPr lang="ru-RU" sz="2800" baseline="-30000" dirty="0">
                    <a:cs typeface="Times New Roman" pitchFamily="18" charset="0"/>
                  </a:rPr>
                  <a:t>1</a:t>
                </a:r>
                <a:r>
                  <a:rPr lang="ru-RU" sz="2800" dirty="0">
                    <a:cs typeface="Times New Roman" pitchFamily="18" charset="0"/>
                  </a:rPr>
                  <a:t>, </a:t>
                </a:r>
                <a:r>
                  <a:rPr lang="en-US" sz="2800" i="1" dirty="0">
                    <a:cs typeface="Times New Roman" pitchFamily="18" charset="0"/>
                  </a:rPr>
                  <a:t>CC</a:t>
                </a:r>
                <a:r>
                  <a:rPr lang="ru-RU" sz="2800" baseline="-30000" dirty="0">
                    <a:cs typeface="Times New Roman" pitchFamily="18" charset="0"/>
                  </a:rPr>
                  <a:t>1</a:t>
                </a:r>
                <a:r>
                  <a:rPr lang="ru-RU" sz="2800" dirty="0">
                    <a:cs typeface="Times New Roman" pitchFamily="18" charset="0"/>
                  </a:rPr>
                  <a:t> – высоты,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α</m:t>
                    </m:r>
                  </m:oMath>
                </a14:m>
                <a:r>
                  <a:rPr lang="en-US" sz="2800" i="1" dirty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2800" i="1" dirty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800" i="1" dirty="0">
                    <a:cs typeface="Times New Roman" pitchFamily="18" charset="0"/>
                  </a:rPr>
                  <a:t> </a:t>
                </a:r>
                <a:r>
                  <a:rPr lang="ru-RU" sz="2800" dirty="0">
                    <a:cs typeface="Times New Roman" pitchFamily="18" charset="0"/>
                  </a:rPr>
                  <a:t>Найдите углы треугольника </a:t>
                </a:r>
                <a:r>
                  <a:rPr lang="en-US" sz="2800" i="1" dirty="0">
                    <a:cs typeface="Times New Roman" pitchFamily="18" charset="0"/>
                  </a:rPr>
                  <a:t>A</a:t>
                </a:r>
                <a:r>
                  <a:rPr lang="en-US" sz="2800" baseline="-25000" dirty="0">
                    <a:cs typeface="Times New Roman" pitchFamily="18" charset="0"/>
                  </a:rPr>
                  <a:t>1</a:t>
                </a:r>
                <a:r>
                  <a:rPr lang="en-US" sz="2800" i="1" dirty="0">
                    <a:cs typeface="Times New Roman" pitchFamily="18" charset="0"/>
                  </a:rPr>
                  <a:t>B</a:t>
                </a:r>
                <a:r>
                  <a:rPr lang="en-US" sz="2800" baseline="-25000" dirty="0">
                    <a:cs typeface="Times New Roman" pitchFamily="18" charset="0"/>
                  </a:rPr>
                  <a:t>1</a:t>
                </a:r>
                <a:r>
                  <a:rPr lang="en-US" sz="2800" i="1" dirty="0">
                    <a:cs typeface="Times New Roman" pitchFamily="18" charset="0"/>
                  </a:rPr>
                  <a:t>C</a:t>
                </a:r>
                <a:r>
                  <a:rPr lang="en-US" sz="2800" baseline="-25000" dirty="0">
                    <a:cs typeface="Times New Roman" pitchFamily="18" charset="0"/>
                  </a:rPr>
                  <a:t>1</a:t>
                </a:r>
                <a:r>
                  <a:rPr lang="ru-RU" sz="2800" dirty="0">
                    <a:cs typeface="Times New Roman" pitchFamily="18" charset="0"/>
                  </a:rPr>
                  <a:t>. </a:t>
                </a:r>
                <a:endParaRPr lang="ru-RU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" y="188640"/>
                <a:ext cx="9175881" cy="1384995"/>
              </a:xfrm>
              <a:prstGeom prst="rect">
                <a:avLst/>
              </a:prstGeom>
              <a:blipFill>
                <a:blip r:embed="rId4" cstate="print"/>
                <a:stretch>
                  <a:fillRect l="-1395" t="-4846" r="-1329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AC8CA997-4E39-5CD3-3FB2-9F04F0DFF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17" y="5373216"/>
                <a:ext cx="9108708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  <a:cs typeface="Times New Roman" pitchFamily="18" charset="0"/>
                      </a:rPr>
                      <m:t>180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</a:rPr>
                      <m:t>α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  <a:cs typeface="Times New Roman" pitchFamily="18" charset="0"/>
                      </a:rPr>
                      <m:t>180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  <m:r>
                      <a:rPr lang="en-US" sz="2800" dirty="0">
                        <a:latin typeface="Cambria Math"/>
                        <a:ea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  <a:cs typeface="Times New Roman" pitchFamily="18" charset="0"/>
                      </a:rPr>
                      <m:t>180</m:t>
                    </m:r>
                    <m:r>
                      <a:rPr lang="en-US" sz="28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sz="2800" i="1" dirty="0">
                    <a:cs typeface="Times New Roman" pitchFamily="18" charset="0"/>
                  </a:rPr>
                  <a:t>. 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8CA997-4E39-5CD3-3FB2-9F04F0DFF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7" y="5373216"/>
                <a:ext cx="9108708" cy="1015663"/>
              </a:xfrm>
              <a:prstGeom prst="rect">
                <a:avLst/>
              </a:prstGeom>
              <a:blipFill>
                <a:blip r:embed="rId5" cstate="print"/>
                <a:stretch>
                  <a:fillRect t="-1198" b="-155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88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356393"/>
            <a:ext cx="89289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8. Сторона </a:t>
            </a:r>
            <a:r>
              <a:rPr lang="en-US" sz="2800" i="1" dirty="0"/>
              <a:t>AB </a:t>
            </a:r>
            <a:r>
              <a:rPr lang="ru-RU" sz="2800" dirty="0"/>
              <a:t>треугольника </a:t>
            </a:r>
            <a:r>
              <a:rPr lang="en-US" sz="2800" i="1" dirty="0"/>
              <a:t>ABC </a:t>
            </a:r>
            <a:r>
              <a:rPr lang="ru-RU" sz="2800" dirty="0"/>
              <a:t>равна </a:t>
            </a:r>
            <a:r>
              <a:rPr lang="en-US" sz="2800" dirty="0"/>
              <a:t>2</a:t>
            </a:r>
            <a:r>
              <a:rPr lang="ru-RU" sz="2800" dirty="0"/>
              <a:t>, углы, прилежащие к ней, равны </a:t>
            </a:r>
            <a:r>
              <a:rPr lang="en-US" sz="2800" dirty="0"/>
              <a:t>5</a:t>
            </a:r>
            <a:r>
              <a:rPr lang="ru-RU" sz="2800" dirty="0"/>
              <a:t>0◦ и </a:t>
            </a:r>
            <a:r>
              <a:rPr lang="en-US" sz="2800" dirty="0"/>
              <a:t>70</a:t>
            </a:r>
            <a:r>
              <a:rPr lang="ru-RU" sz="2800" dirty="0"/>
              <a:t>◦. Найдите отрезок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ru-RU" sz="2800" dirty="0"/>
              <a:t>, соединяющий основания высот, проведённых </a:t>
            </a:r>
            <a:r>
              <a:rPr lang="ru-RU" sz="2800" dirty="0" smtClean="0"/>
              <a:t>из</a:t>
            </a:r>
            <a:r>
              <a:rPr lang="ru-RU" sz="2800" b="1" dirty="0" smtClean="0"/>
              <a:t> </a:t>
            </a:r>
            <a:r>
              <a:rPr lang="ru-RU" sz="2800" dirty="0" smtClean="0"/>
              <a:t>вершин </a:t>
            </a:r>
            <a:r>
              <a:rPr lang="ru-RU" sz="2800" dirty="0"/>
              <a:t>этих углов.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072" y="2084585"/>
            <a:ext cx="3168352" cy="268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9755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-323"/>
                <a:ext cx="9108708" cy="1475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Треугольники</a:t>
                </a:r>
                <a:r>
                  <a:rPr lang="en-US" dirty="0"/>
                  <a:t> </a:t>
                </a:r>
                <a:r>
                  <a:rPr lang="en-US" i="1" dirty="0"/>
                  <a:t>ABC </a:t>
                </a:r>
                <a:r>
                  <a:rPr lang="ru-RU" dirty="0"/>
                  <a:t>и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подобны. Коэффициент подобия равен отношению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C </a:t>
                </a:r>
                <a:r>
                  <a:rPr lang="ru-RU" dirty="0"/>
                  <a:t>к </a:t>
                </a:r>
                <a:r>
                  <a:rPr lang="en-US" i="1" dirty="0"/>
                  <a:t>AC. </a:t>
                </a:r>
                <a:r>
                  <a:rPr lang="ru-RU" dirty="0"/>
                  <a:t>Это отношение равно косинусу угла </a:t>
                </a:r>
                <a:r>
                  <a:rPr lang="en-US" i="1" dirty="0"/>
                  <a:t>C</a:t>
                </a:r>
                <a:r>
                  <a:rPr lang="ru-RU" dirty="0"/>
                  <a:t>, т. е.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Следовательно,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 = 1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23"/>
                <a:ext cx="9108708" cy="1475660"/>
              </a:xfrm>
              <a:prstGeom prst="rect">
                <a:avLst/>
              </a:prstGeom>
              <a:blipFill>
                <a:blip r:embed="rId3" cstate="print"/>
                <a:stretch>
                  <a:fillRect l="-1004" r="-1004" b="-33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84585"/>
            <a:ext cx="3168352" cy="268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7229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-35322" y="332656"/>
                <a:ext cx="89916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/>
                  <a:t>9. В треугольнике </a:t>
                </a:r>
                <a:r>
                  <a:rPr lang="en-US" sz="2800" i="1" dirty="0"/>
                  <a:t>ABC AC</a:t>
                </a:r>
                <a:r>
                  <a:rPr lang="en-US" sz="2800" dirty="0"/>
                  <a:t> = 2, </a:t>
                </a:r>
                <a:r>
                  <a:rPr lang="en-US" sz="2800" i="1" dirty="0"/>
                  <a:t>BC = </a:t>
                </a:r>
                <a:r>
                  <a:rPr lang="en-US" sz="2800" dirty="0"/>
                  <a:t>1,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=120°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800" dirty="0"/>
                  <a:t> Найдите отрезок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B</a:t>
                </a:r>
                <a:r>
                  <a:rPr lang="en-US" sz="2800" baseline="-25000" dirty="0"/>
                  <a:t>1</a:t>
                </a:r>
                <a:r>
                  <a:rPr lang="ru-RU" sz="2800" dirty="0"/>
                  <a:t>, соединяющий основания высот, проведённых из вершин этих углов.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322" y="332656"/>
                <a:ext cx="8991600" cy="1384995"/>
              </a:xfrm>
              <a:prstGeom prst="rect">
                <a:avLst/>
              </a:prstGeom>
              <a:blipFill>
                <a:blip r:embed="rId3" cstate="print"/>
                <a:stretch>
                  <a:fillRect l="-1356" t="-4846" r="-1424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09411"/>
            <a:ext cx="4769946" cy="294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71466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-323"/>
                <a:ext cx="9108708" cy="2062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Треугольники</a:t>
                </a:r>
                <a:r>
                  <a:rPr lang="en-US" dirty="0"/>
                  <a:t> </a:t>
                </a:r>
                <a:r>
                  <a:rPr lang="en-US" i="1" dirty="0"/>
                  <a:t>ABC </a:t>
                </a:r>
                <a:r>
                  <a:rPr lang="ru-RU" dirty="0"/>
                  <a:t>и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подобны. Коэффициент подобия равен отношению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C </a:t>
                </a:r>
                <a:r>
                  <a:rPr lang="ru-RU" dirty="0"/>
                  <a:t>к </a:t>
                </a:r>
                <a:r>
                  <a:rPr lang="en-US" i="1" dirty="0"/>
                  <a:t>AC. </a:t>
                </a:r>
                <a:r>
                  <a:rPr lang="ru-RU" dirty="0"/>
                  <a:t>Это отношение равно косинусу угла </a:t>
                </a:r>
                <a:r>
                  <a:rPr lang="en-US" i="1" dirty="0"/>
                  <a:t>ACA</a:t>
                </a:r>
                <a:r>
                  <a:rPr lang="en-US" baseline="-25000" dirty="0"/>
                  <a:t>1</a:t>
                </a:r>
                <a:r>
                  <a:rPr lang="ru-RU" dirty="0"/>
                  <a:t>, т. е.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Следовательно,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23"/>
                <a:ext cx="9108708" cy="2062809"/>
              </a:xfrm>
              <a:prstGeom prst="rect">
                <a:avLst/>
              </a:prstGeom>
              <a:blipFill>
                <a:blip r:embed="rId3" cstate="print"/>
                <a:stretch>
                  <a:fillRect l="-1004" r="-1004" b="-20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5501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358043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728555"/>
            <a:ext cx="3523460" cy="38402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0" y="332656"/>
                <a:ext cx="910870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/>
                  <a:t>10. В треугольнике </a:t>
                </a:r>
                <a:r>
                  <a:rPr lang="en-US" sz="2800" i="1" dirty="0"/>
                  <a:t>ABC AD</a:t>
                </a:r>
                <a:r>
                  <a:rPr lang="en-US" sz="2800" dirty="0"/>
                  <a:t>, </a:t>
                </a:r>
                <a:r>
                  <a:rPr lang="en-US" sz="2800" i="1" dirty="0"/>
                  <a:t>BE </a:t>
                </a:r>
                <a:r>
                  <a:rPr lang="ru-RU" sz="2800" dirty="0"/>
                  <a:t>– высоты,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=45°.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Найдите площадь треугольника </a:t>
                </a:r>
                <a:r>
                  <a:rPr lang="en-US" sz="2800" i="1" dirty="0"/>
                  <a:t>CDE</a:t>
                </a:r>
                <a:r>
                  <a:rPr lang="en-US" sz="2800" dirty="0"/>
                  <a:t>, </a:t>
                </a:r>
                <a:r>
                  <a:rPr lang="ru-RU" sz="2800" dirty="0"/>
                  <a:t>если площадь треугольника </a:t>
                </a:r>
                <a:r>
                  <a:rPr lang="en-US" sz="2800" i="1" dirty="0"/>
                  <a:t>ABC </a:t>
                </a:r>
                <a:r>
                  <a:rPr lang="ru-RU" sz="2800" dirty="0"/>
                  <a:t>равна 1.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656"/>
                <a:ext cx="9108708" cy="1384995"/>
              </a:xfrm>
              <a:prstGeom prst="rect">
                <a:avLst/>
              </a:prstGeom>
              <a:blipFill>
                <a:blip r:embed="rId4" cstate="print"/>
                <a:stretch>
                  <a:fillRect l="-1339" t="-4846" r="-1339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0248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-323"/>
                <a:ext cx="9144000" cy="2064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Треугольники</a:t>
                </a:r>
                <a:r>
                  <a:rPr lang="en-US" dirty="0"/>
                  <a:t> </a:t>
                </a:r>
                <a:r>
                  <a:rPr lang="en-US" i="1" dirty="0"/>
                  <a:t>ABC </a:t>
                </a:r>
                <a:r>
                  <a:rPr lang="ru-RU" dirty="0"/>
                  <a:t>и </a:t>
                </a:r>
                <a:r>
                  <a:rPr lang="en-US" i="1" dirty="0"/>
                  <a:t>DEC</a:t>
                </a:r>
                <a:r>
                  <a:rPr lang="en-US" dirty="0"/>
                  <a:t> </a:t>
                </a:r>
                <a:r>
                  <a:rPr lang="ru-RU" dirty="0"/>
                  <a:t>подобны. Коэффициент подобия равен отношению </a:t>
                </a:r>
                <a:r>
                  <a:rPr lang="en-US" i="1" dirty="0"/>
                  <a:t>CD </a:t>
                </a:r>
                <a:r>
                  <a:rPr lang="ru-RU" dirty="0"/>
                  <a:t>к </a:t>
                </a:r>
                <a:r>
                  <a:rPr lang="en-US" i="1" dirty="0"/>
                  <a:t>AC. </a:t>
                </a:r>
                <a:r>
                  <a:rPr lang="ru-RU" dirty="0"/>
                  <a:t>Это отношение равно косинусу угла </a:t>
                </a:r>
                <a:r>
                  <a:rPr lang="en-US" i="1" dirty="0"/>
                  <a:t>ACD</a:t>
                </a:r>
                <a:r>
                  <a:rPr lang="ru-RU" dirty="0"/>
                  <a:t>, т. е.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Следовательно, площадь треугольника </a:t>
                </a:r>
                <a:r>
                  <a:rPr lang="en-US" i="1" dirty="0"/>
                  <a:t>CDE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23"/>
                <a:ext cx="9144000" cy="2064155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17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204864"/>
            <a:ext cx="3171276" cy="34563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15494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116632"/>
            <a:ext cx="88569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2800" dirty="0"/>
              <a:t>11. Докажите, что высота </a:t>
            </a:r>
            <a:r>
              <a:rPr lang="en-US" sz="2800" i="1" dirty="0"/>
              <a:t>CC</a:t>
            </a:r>
            <a:r>
              <a:rPr lang="en-US" sz="2800" baseline="-25000" dirty="0"/>
              <a:t>1</a:t>
            </a:r>
            <a:r>
              <a:rPr lang="ru-RU" sz="2800" dirty="0"/>
              <a:t> треугольника </a:t>
            </a:r>
            <a:r>
              <a:rPr lang="en-US" sz="2800" i="1" dirty="0"/>
              <a:t>ABC </a:t>
            </a:r>
            <a:r>
              <a:rPr lang="ru-RU" sz="2800" dirty="0"/>
              <a:t>делит сторону </a:t>
            </a:r>
            <a:r>
              <a:rPr lang="en-US" sz="2800" i="1" dirty="0"/>
              <a:t>AB </a:t>
            </a:r>
            <a:r>
              <a:rPr lang="ru-RU" sz="2800" dirty="0"/>
              <a:t>или её продолжение</a:t>
            </a:r>
            <a:r>
              <a:rPr lang="en-US" sz="2800" dirty="0"/>
              <a:t> </a:t>
            </a:r>
            <a:r>
              <a:rPr lang="ru-RU" sz="2800" dirty="0"/>
              <a:t>на части</a:t>
            </a:r>
            <a:r>
              <a:rPr lang="en-US" sz="2800" dirty="0"/>
              <a:t> </a:t>
            </a:r>
            <a:r>
              <a:rPr lang="en-US" sz="2800" i="1" dirty="0"/>
              <a:t>AC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 smtClean="0"/>
              <a:t>и</a:t>
            </a:r>
            <a:r>
              <a:rPr lang="ru-RU" sz="2800" b="1" dirty="0" smtClean="0"/>
              <a:t> </a:t>
            </a:r>
            <a:r>
              <a:rPr lang="en-US" sz="2800" i="1" dirty="0" smtClean="0"/>
              <a:t>BC</a:t>
            </a:r>
            <a:r>
              <a:rPr lang="en-US" sz="2800" baseline="-25000" dirty="0" smtClean="0"/>
              <a:t>1</a:t>
            </a:r>
            <a:r>
              <a:rPr lang="en-US" sz="2800" dirty="0"/>
              <a:t>, </a:t>
            </a:r>
            <a:r>
              <a:rPr lang="ru-RU" sz="2800" dirty="0"/>
              <a:t>разность квадратов которых равна разности квадратов прилежащих к этим частям сторон, т. е. имеет место равенство </a:t>
            </a:r>
            <a:r>
              <a:rPr lang="en-US" sz="2800" i="1" dirty="0"/>
              <a:t>AC</a:t>
            </a:r>
            <a:r>
              <a:rPr lang="en-US" sz="2800" baseline="-25000" dirty="0"/>
              <a:t>1</a:t>
            </a:r>
            <a:r>
              <a:rPr lang="en-US" sz="2800" baseline="30000" dirty="0"/>
              <a:t>2</a:t>
            </a:r>
            <a:r>
              <a:rPr lang="en-US" sz="2800" dirty="0"/>
              <a:t> – </a:t>
            </a:r>
            <a:r>
              <a:rPr lang="en-US" sz="2800" i="1" dirty="0"/>
              <a:t>BC</a:t>
            </a:r>
            <a:r>
              <a:rPr lang="en-US" sz="2800" baseline="-25000" dirty="0"/>
              <a:t>1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i="1" dirty="0"/>
              <a:t>AC</a:t>
            </a:r>
            <a:r>
              <a:rPr lang="en-US" sz="2800" baseline="30000" dirty="0"/>
              <a:t>2</a:t>
            </a:r>
            <a:r>
              <a:rPr lang="en-US" sz="2800" dirty="0"/>
              <a:t> – </a:t>
            </a:r>
            <a:r>
              <a:rPr lang="en-US" sz="2800" i="1" dirty="0"/>
              <a:t>BC</a:t>
            </a:r>
            <a:r>
              <a:rPr lang="en-US" sz="2800" baseline="30000" dirty="0"/>
              <a:t>2</a:t>
            </a:r>
            <a:r>
              <a:rPr lang="en-US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C4F1C9-2D61-42A2-0568-C753195F5C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92896"/>
            <a:ext cx="3463820" cy="31198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46F871-1242-9746-159E-FE6F300243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520279"/>
            <a:ext cx="3437184" cy="317110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581056"/>
            <a:ext cx="467544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70241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116632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Доказательство</a:t>
            </a:r>
            <a:r>
              <a:rPr lang="ru-RU" sz="2800" dirty="0"/>
              <a:t>. </a:t>
            </a:r>
            <a:r>
              <a:rPr lang="en-US" sz="2800" i="1" spc="-40" dirty="0"/>
              <a:t>AC</a:t>
            </a:r>
            <a:r>
              <a:rPr lang="en-US" sz="2800" spc="-40" baseline="-25000" dirty="0"/>
              <a:t>1</a:t>
            </a:r>
            <a:r>
              <a:rPr lang="en-US" sz="2800" spc="-40" baseline="30000" dirty="0"/>
              <a:t>2</a:t>
            </a:r>
            <a:r>
              <a:rPr lang="en-US" sz="2800" spc="-40" dirty="0"/>
              <a:t> </a:t>
            </a:r>
            <a:r>
              <a:rPr lang="ru-RU" sz="2800" spc="-40" dirty="0"/>
              <a:t>= </a:t>
            </a:r>
            <a:r>
              <a:rPr lang="en-US" sz="2800" i="1" spc="-40" dirty="0"/>
              <a:t>AC</a:t>
            </a:r>
            <a:r>
              <a:rPr lang="en-US" sz="2800" spc="-40" baseline="30000" dirty="0"/>
              <a:t>2</a:t>
            </a:r>
            <a:r>
              <a:rPr lang="en-US" sz="2800" spc="-40" dirty="0"/>
              <a:t> –</a:t>
            </a:r>
            <a:r>
              <a:rPr lang="ru-RU" sz="2800" spc="-40" dirty="0"/>
              <a:t> </a:t>
            </a:r>
            <a:r>
              <a:rPr lang="en-US" sz="2800" i="1" spc="-40" dirty="0"/>
              <a:t>CC</a:t>
            </a:r>
            <a:r>
              <a:rPr lang="en-US" sz="2800" spc="-40" baseline="-25000" dirty="0"/>
              <a:t>1</a:t>
            </a:r>
            <a:r>
              <a:rPr lang="en-US" sz="2800" spc="-40" baseline="30000" dirty="0"/>
              <a:t>2</a:t>
            </a:r>
            <a:r>
              <a:rPr lang="en-US" sz="2800" spc="-40" dirty="0"/>
              <a:t>, </a:t>
            </a:r>
            <a:r>
              <a:rPr lang="en-US" sz="2800" i="1" spc="-40" dirty="0"/>
              <a:t>BC</a:t>
            </a:r>
            <a:r>
              <a:rPr lang="en-US" sz="2800" spc="-40" baseline="-25000" dirty="0"/>
              <a:t>1</a:t>
            </a:r>
            <a:r>
              <a:rPr lang="en-US" sz="2800" spc="-40" baseline="30000" dirty="0"/>
              <a:t>2</a:t>
            </a:r>
            <a:r>
              <a:rPr lang="en-US" sz="2800" spc="-40" dirty="0"/>
              <a:t> </a:t>
            </a:r>
            <a:r>
              <a:rPr lang="ru-RU" sz="2800" spc="-40" dirty="0"/>
              <a:t>= </a:t>
            </a:r>
            <a:r>
              <a:rPr lang="en-US" sz="2800" i="1" spc="-40" dirty="0"/>
              <a:t>BC</a:t>
            </a:r>
            <a:r>
              <a:rPr lang="en-US" sz="2800" spc="-40" baseline="30000" dirty="0"/>
              <a:t>2</a:t>
            </a:r>
            <a:r>
              <a:rPr lang="en-US" sz="2800" spc="-40" dirty="0"/>
              <a:t> –</a:t>
            </a:r>
            <a:r>
              <a:rPr lang="ru-RU" sz="2800" spc="-40" dirty="0"/>
              <a:t> </a:t>
            </a:r>
            <a:r>
              <a:rPr lang="en-US" sz="2800" i="1" spc="-40" dirty="0"/>
              <a:t>CC</a:t>
            </a:r>
            <a:r>
              <a:rPr lang="en-US" sz="2800" spc="-40" baseline="-25000" dirty="0"/>
              <a:t>1</a:t>
            </a:r>
            <a:r>
              <a:rPr lang="en-US" sz="2800" spc="-40" baseline="30000" dirty="0"/>
              <a:t>2</a:t>
            </a:r>
            <a:r>
              <a:rPr lang="en-US" sz="2800" spc="-40" dirty="0"/>
              <a:t>. </a:t>
            </a:r>
            <a:r>
              <a:rPr lang="ru-RU" sz="2800" dirty="0"/>
              <a:t>Следовательно, </a:t>
            </a:r>
            <a:r>
              <a:rPr lang="en-US" sz="2800" i="1" dirty="0"/>
              <a:t>AC</a:t>
            </a:r>
            <a:r>
              <a:rPr lang="en-US" sz="2800" baseline="-25000" dirty="0"/>
              <a:t>1</a:t>
            </a:r>
            <a:r>
              <a:rPr lang="en-US" sz="2800" baseline="30000" dirty="0"/>
              <a:t>2</a:t>
            </a:r>
            <a:r>
              <a:rPr lang="en-US" sz="2800" dirty="0"/>
              <a:t> – </a:t>
            </a:r>
            <a:r>
              <a:rPr lang="en-US" sz="2800" i="1" dirty="0"/>
              <a:t>BC</a:t>
            </a:r>
            <a:r>
              <a:rPr lang="en-US" sz="2800" baseline="-25000" dirty="0"/>
              <a:t>1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i="1" dirty="0"/>
              <a:t>AC</a:t>
            </a:r>
            <a:r>
              <a:rPr lang="en-US" sz="2800" baseline="30000" dirty="0"/>
              <a:t>2</a:t>
            </a:r>
            <a:r>
              <a:rPr lang="en-US" sz="2800" dirty="0"/>
              <a:t> – </a:t>
            </a:r>
            <a:r>
              <a:rPr lang="en-US" sz="2800" i="1" dirty="0"/>
              <a:t>BC</a:t>
            </a:r>
            <a:r>
              <a:rPr lang="en-US" sz="2800" baseline="30000" dirty="0"/>
              <a:t>2</a:t>
            </a:r>
            <a:r>
              <a:rPr lang="en-US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C4F1C9-2D61-42A2-0568-C753195F5C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85393"/>
            <a:ext cx="3463820" cy="31198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46F871-1242-9746-159E-FE6F300243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12776"/>
            <a:ext cx="3437184" cy="317110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109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945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3" y="0"/>
            <a:ext cx="892899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	Доказательство. </a:t>
            </a:r>
            <a:r>
              <a:rPr lang="ru-RU" dirty="0"/>
              <a:t>Через точку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проведём прямую, параллельную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ru-RU" dirty="0"/>
              <a:t>, и обозначим </a:t>
            </a:r>
            <a:r>
              <a:rPr lang="en-US" i="1" dirty="0"/>
              <a:t>A’ </a:t>
            </a:r>
            <a:r>
              <a:rPr lang="ru-RU" dirty="0"/>
              <a:t>её</a:t>
            </a:r>
            <a:r>
              <a:rPr lang="en-US" dirty="0"/>
              <a:t> </a:t>
            </a:r>
            <a:r>
              <a:rPr lang="ru-RU" dirty="0"/>
              <a:t>точку пересечения </a:t>
            </a:r>
            <a:r>
              <a:rPr lang="ru-RU" dirty="0" smtClean="0"/>
              <a:t>со</a:t>
            </a:r>
            <a:r>
              <a:rPr lang="ru-RU" b="1" dirty="0" smtClean="0"/>
              <a:t> </a:t>
            </a:r>
            <a:r>
              <a:rPr lang="ru-RU" dirty="0" smtClean="0"/>
              <a:t>стороной </a:t>
            </a:r>
            <a:r>
              <a:rPr lang="en-US" i="1" dirty="0"/>
              <a:t>BC</a:t>
            </a:r>
            <a:r>
              <a:rPr lang="ru-RU" dirty="0"/>
              <a:t>. </a:t>
            </a:r>
            <a:r>
              <a:rPr lang="ru-RU" i="1" dirty="0"/>
              <a:t>С</a:t>
            </a:r>
            <a:r>
              <a:rPr lang="ru-RU" baseline="-25000" dirty="0"/>
              <a:t>1</a:t>
            </a:r>
            <a:r>
              <a:rPr lang="en-US" i="1" dirty="0"/>
              <a:t>A’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следовательно, </a:t>
            </a:r>
            <a:r>
              <a:rPr lang="en-US" i="1" dirty="0"/>
              <a:t>BA’ = A’A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r>
              <a:rPr lang="ru-RU" dirty="0"/>
              <a:t>Так как </a:t>
            </a:r>
            <a:r>
              <a:rPr lang="en-US" i="1" dirty="0"/>
              <a:t>CA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ru-RU" dirty="0"/>
              <a:t>то </a:t>
            </a:r>
            <a:r>
              <a:rPr lang="en-US" i="1" dirty="0"/>
              <a:t>CA</a:t>
            </a:r>
            <a:r>
              <a:rPr lang="en-US" baseline="-25000" dirty="0"/>
              <a:t>1</a:t>
            </a:r>
            <a:r>
              <a:rPr lang="en-US" dirty="0"/>
              <a:t> = 2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A’</a:t>
            </a:r>
            <a:r>
              <a:rPr lang="en-US" dirty="0"/>
              <a:t>. </a:t>
            </a:r>
            <a:r>
              <a:rPr lang="ru-RU" dirty="0" smtClean="0"/>
              <a:t>Из</a:t>
            </a:r>
            <a:r>
              <a:rPr lang="ru-RU" b="1" dirty="0" smtClean="0"/>
              <a:t> </a:t>
            </a:r>
            <a:r>
              <a:rPr lang="ru-RU" dirty="0" smtClean="0"/>
              <a:t>теоремы </a:t>
            </a:r>
            <a:r>
              <a:rPr lang="ru-RU" dirty="0"/>
              <a:t>о пропорциональных отрезках следует, что </a:t>
            </a:r>
            <a:r>
              <a:rPr lang="en-US" i="1" dirty="0" smtClean="0"/>
              <a:t>CM</a:t>
            </a:r>
            <a:r>
              <a:rPr lang="ru-RU" b="1" dirty="0" smtClean="0"/>
              <a:t> </a:t>
            </a:r>
            <a:r>
              <a:rPr lang="en-US" i="1" dirty="0" smtClean="0"/>
              <a:t>=</a:t>
            </a:r>
            <a:r>
              <a:rPr lang="ru-RU" b="1" dirty="0" smtClean="0"/>
              <a:t> </a:t>
            </a:r>
            <a:r>
              <a:rPr lang="en-US" dirty="0" smtClean="0"/>
              <a:t>2</a:t>
            </a:r>
            <a:r>
              <a:rPr lang="en-US" i="1" dirty="0" smtClean="0"/>
              <a:t>MC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ru-RU" dirty="0"/>
              <a:t>т. е. медиана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делит медиану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в отношении 2:1, считая от вершины.</a:t>
            </a:r>
            <a:endParaRPr lang="en-US" dirty="0"/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ru-RU" dirty="0"/>
              <a:t>Аналогично доказывается, что медиана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делит медиану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в отношении 2:1. Следовательно, медианы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пересекаются в одной точке и делятся в ней в отношении 2:1.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672408" cy="27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6620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116632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2800" spc="-40" dirty="0"/>
              <a:t>12. В треугольнике </a:t>
            </a:r>
            <a:r>
              <a:rPr lang="en-US" sz="2800" i="1" spc="-40" dirty="0"/>
              <a:t>ABC </a:t>
            </a:r>
            <a:r>
              <a:rPr lang="ru-RU" sz="2800" i="1" spc="-40" dirty="0"/>
              <a:t>A</a:t>
            </a:r>
            <a:r>
              <a:rPr lang="en-US" sz="2800" i="1" spc="-40" dirty="0"/>
              <a:t>D</a:t>
            </a:r>
            <a:r>
              <a:rPr lang="ru-RU" sz="2800" spc="-40" dirty="0"/>
              <a:t>, </a:t>
            </a:r>
            <a:r>
              <a:rPr lang="ru-RU" sz="2800" i="1" spc="-40" dirty="0"/>
              <a:t>B</a:t>
            </a:r>
            <a:r>
              <a:rPr lang="en-US" sz="2800" i="1" spc="-40" dirty="0"/>
              <a:t>E</a:t>
            </a:r>
            <a:r>
              <a:rPr lang="en-US" sz="2800" spc="-40" dirty="0"/>
              <a:t> – </a:t>
            </a:r>
            <a:r>
              <a:rPr lang="ru-RU" sz="2800" spc="-40" dirty="0"/>
              <a:t>высоты, </a:t>
            </a:r>
            <a:r>
              <a:rPr lang="ru-RU" sz="2800" i="1" spc="-40" dirty="0"/>
              <a:t>O</a:t>
            </a:r>
            <a:r>
              <a:rPr lang="en-US" sz="2800" i="1" spc="-40" dirty="0"/>
              <a:t> – </a:t>
            </a:r>
            <a:r>
              <a:rPr lang="ru-RU" sz="2800" spc="-40" dirty="0"/>
              <a:t>центр его описанной окружности. Докажите, что </a:t>
            </a:r>
            <a:r>
              <a:rPr lang="ru-RU" sz="2800" i="1" spc="-40" dirty="0"/>
              <a:t>O</a:t>
            </a:r>
            <a:r>
              <a:rPr lang="en-US" sz="2800" i="1" spc="-40" dirty="0"/>
              <a:t>C </a:t>
            </a:r>
            <a:r>
              <a:rPr lang="ru-RU" sz="2800" spc="-40" dirty="0"/>
              <a:t>⊥</a:t>
            </a:r>
            <a:r>
              <a:rPr lang="en-US" sz="2800" spc="-40" dirty="0"/>
              <a:t> </a:t>
            </a:r>
            <a:r>
              <a:rPr lang="en-US" sz="2800" i="1" spc="-40" dirty="0"/>
              <a:t>DE</a:t>
            </a:r>
            <a:r>
              <a:rPr lang="ru-RU" sz="2800" spc="-40" dirty="0"/>
              <a:t>.</a:t>
            </a:r>
            <a:endParaRPr lang="ru-RU" sz="2800" spc="-4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44824"/>
            <a:ext cx="2925229" cy="28534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06072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-323"/>
            <a:ext cx="89289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/>
              <a:t> Через вершину </a:t>
            </a:r>
            <a:r>
              <a:rPr lang="en-US" i="1" dirty="0"/>
              <a:t>C </a:t>
            </a:r>
            <a:r>
              <a:rPr lang="ru-RU" dirty="0"/>
              <a:t>проведём касательную </a:t>
            </a:r>
            <a:r>
              <a:rPr lang="ru-RU" dirty="0" smtClean="0"/>
              <a:t>к</a:t>
            </a:r>
            <a:r>
              <a:rPr lang="ru-RU" b="1" dirty="0" smtClean="0"/>
              <a:t> </a:t>
            </a:r>
            <a:r>
              <a:rPr lang="ru-RU" dirty="0" smtClean="0"/>
              <a:t>описанной </a:t>
            </a:r>
            <a:r>
              <a:rPr lang="ru-RU" dirty="0"/>
              <a:t>окружности. Угол между этой касательной и хордой </a:t>
            </a:r>
            <a:r>
              <a:rPr lang="en-US" i="1" dirty="0"/>
              <a:t>AC </a:t>
            </a:r>
            <a:r>
              <a:rPr lang="ru-RU" dirty="0"/>
              <a:t>равен углу </a:t>
            </a:r>
            <a:r>
              <a:rPr lang="en-US" i="1" dirty="0"/>
              <a:t>ABC</a:t>
            </a:r>
            <a:r>
              <a:rPr lang="en-US" dirty="0"/>
              <a:t>, </a:t>
            </a:r>
            <a:r>
              <a:rPr lang="ru-RU" dirty="0"/>
              <a:t>который равен углу </a:t>
            </a:r>
            <a:r>
              <a:rPr lang="en-US" i="1" dirty="0"/>
              <a:t>DEC</a:t>
            </a:r>
            <a:r>
              <a:rPr lang="ru-RU" dirty="0"/>
              <a:t>. Следовательно, касательная параллельна прямой </a:t>
            </a:r>
            <a:r>
              <a:rPr lang="en-US" i="1" dirty="0"/>
              <a:t>DE</a:t>
            </a:r>
            <a:r>
              <a:rPr lang="ru-RU" dirty="0"/>
              <a:t>. Значит, </a:t>
            </a:r>
            <a:r>
              <a:rPr lang="en-US" i="1" dirty="0"/>
              <a:t>DE </a:t>
            </a:r>
            <a:r>
              <a:rPr lang="ru-RU" dirty="0"/>
              <a:t>перпендикулярна радиусу </a:t>
            </a:r>
            <a:r>
              <a:rPr lang="en-US" i="1" dirty="0"/>
              <a:t>OC</a:t>
            </a:r>
            <a:r>
              <a:rPr lang="ru-RU" dirty="0"/>
              <a:t>, проведённому в точку касания.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065" y="2204864"/>
            <a:ext cx="3393869" cy="338437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1565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568" y="3212976"/>
            <a:ext cx="416686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144000" cy="2722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	</a:t>
                </a:r>
                <a:r>
                  <a:rPr lang="ru-RU" sz="2800" dirty="0"/>
                  <a:t>13. Докажите, что в</a:t>
                </a:r>
                <a:r>
                  <a:rPr lang="ru-RU" sz="2800" dirty="0">
                    <a:cs typeface="Times New Roman" pitchFamily="18" charset="0"/>
                  </a:rPr>
                  <a:t> прямоугольном треугольнике высота, проведённая из прямого угла, есть среднее геометрическое проекций катетов на гипотенузу. </a:t>
                </a:r>
                <a:r>
                  <a:rPr lang="en-US" sz="2800" dirty="0"/>
                  <a:t>(</a:t>
                </a:r>
                <a:r>
                  <a:rPr lang="ru-RU" sz="2800" dirty="0"/>
                  <a:t>С</a:t>
                </a:r>
                <a:r>
                  <a:rPr lang="ru-RU" sz="2800" dirty="0">
                    <a:cs typeface="Times New Roman" pitchFamily="18" charset="0"/>
                  </a:rPr>
                  <a:t>редним геометрическим двух положительных чисел </a:t>
                </a:r>
                <a:r>
                  <a:rPr lang="en-US" sz="2800" i="1" dirty="0">
                    <a:cs typeface="Times New Roman" pitchFamily="18" charset="0"/>
                  </a:rPr>
                  <a:t>a </a:t>
                </a:r>
                <a:r>
                  <a:rPr lang="ru-RU" sz="2800" dirty="0">
                    <a:cs typeface="Times New Roman" pitchFamily="18" charset="0"/>
                  </a:rPr>
                  <a:t>и </a:t>
                </a:r>
                <a:r>
                  <a:rPr lang="en-US" sz="2800" i="1" dirty="0">
                    <a:cs typeface="Times New Roman" pitchFamily="18" charset="0"/>
                  </a:rPr>
                  <a:t>b</a:t>
                </a:r>
                <a:r>
                  <a:rPr lang="ru-RU" sz="2800" dirty="0">
                    <a:cs typeface="Times New Roman" pitchFamily="18" charset="0"/>
                  </a:rPr>
                  <a:t> называется положительное число </a:t>
                </a:r>
                <a:r>
                  <a:rPr lang="en-US" sz="2800" i="1" dirty="0">
                    <a:cs typeface="Times New Roman" pitchFamily="18" charset="0"/>
                  </a:rPr>
                  <a:t>c</a:t>
                </a:r>
                <a:r>
                  <a:rPr lang="ru-RU" sz="2800" dirty="0">
                    <a:cs typeface="Times New Roman" pitchFamily="18" charset="0"/>
                  </a:rPr>
                  <a:t>, квадрат которого равен</a:t>
                </a:r>
                <a:r>
                  <a:rPr lang="ru-RU" sz="2800" dirty="0"/>
                  <a:t> </a:t>
                </a:r>
                <a:r>
                  <a:rPr lang="en-US" sz="2800" i="1" dirty="0" err="1"/>
                  <a:t>ab</a:t>
                </a:r>
                <a:r>
                  <a:rPr lang="ru-RU" sz="2800" dirty="0"/>
                  <a:t>, т.</a:t>
                </a:r>
                <a:r>
                  <a:rPr lang="en-US" sz="2800" dirty="0"/>
                  <a:t> </a:t>
                </a:r>
                <a:r>
                  <a:rPr lang="ru-RU" sz="2800" dirty="0"/>
                  <a:t>е.</a:t>
                </a:r>
                <a:r>
                  <a:rPr lang="ru-RU" sz="2800" dirty="0">
                    <a:cs typeface="Times New Roman" pitchFamily="18" charset="0"/>
                  </a:rPr>
                  <a:t> </a:t>
                </a:r>
                <a:r>
                  <a:rPr lang="en-US" sz="2800" i="1" dirty="0">
                    <a:cs typeface="Times New Roman" pitchFamily="18" charset="0"/>
                  </a:rPr>
                  <a:t>c</a:t>
                </a:r>
                <a:r>
                  <a:rPr lang="ru-RU" sz="2800" i="1" dirty="0">
                    <a:cs typeface="Times New Roman" pitchFamily="18" charset="0"/>
                  </a:rPr>
                  <a:t> =</a:t>
                </a:r>
                <a:r>
                  <a:rPr lang="ru-RU" sz="2800" i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ru-RU" sz="2800" dirty="0">
                    <a:cs typeface="Times New Roman" pitchFamily="18" charset="0"/>
                  </a:rPr>
                  <a:t>).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144000" cy="2722477"/>
              </a:xfrm>
              <a:prstGeom prst="rect">
                <a:avLst/>
              </a:prstGeom>
              <a:blipFill>
                <a:blip r:embed="rId4" cstate="print"/>
                <a:stretch>
                  <a:fillRect l="-1333" t="-2466" r="-1333" b="-56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91919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397" name="Text Box 5"/>
              <p:cNvSpPr txBox="1">
                <a:spLocks noChangeArrowheads="1"/>
              </p:cNvSpPr>
              <p:nvPr/>
            </p:nvSpPr>
            <p:spPr bwMode="auto">
              <a:xfrm>
                <a:off x="-1605" y="31729"/>
                <a:ext cx="9144000" cy="1568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sz="2800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sz="2800" dirty="0">
                    <a:cs typeface="Times New Roman" pitchFamily="18" charset="0"/>
                  </a:rPr>
                  <a:t>Треугольники </a:t>
                </a:r>
                <a:r>
                  <a:rPr lang="en-US" sz="2800" i="1" dirty="0">
                    <a:cs typeface="Times New Roman" pitchFamily="18" charset="0"/>
                  </a:rPr>
                  <a:t>ADC</a:t>
                </a:r>
                <a:r>
                  <a:rPr lang="ru-RU" sz="2800" dirty="0">
                    <a:cs typeface="Times New Roman" pitchFamily="18" charset="0"/>
                  </a:rPr>
                  <a:t> и </a:t>
                </a:r>
                <a:r>
                  <a:rPr lang="en-US" sz="2800" i="1" dirty="0">
                    <a:cs typeface="Times New Roman" pitchFamily="18" charset="0"/>
                  </a:rPr>
                  <a:t>CDB</a:t>
                </a:r>
                <a:r>
                  <a:rPr lang="ru-RU" sz="2800" dirty="0">
                    <a:cs typeface="Times New Roman" pitchFamily="18" charset="0"/>
                  </a:rPr>
                  <a:t> подобны.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𝐶𝐷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𝐵𝐷</m:t>
                        </m:r>
                      </m:den>
                    </m:f>
                  </m:oMath>
                </a14:m>
                <a:r>
                  <a:rPr lang="en-US" sz="2800" dirty="0">
                    <a:cs typeface="Times New Roman" pitchFamily="18" charset="0"/>
                  </a:rPr>
                  <a:t>,</a:t>
                </a:r>
                <a:r>
                  <a:rPr lang="ru-RU" sz="2800" dirty="0">
                    <a:cs typeface="Times New Roman" pitchFamily="18" charset="0"/>
                  </a:rPr>
                  <a:t> или </a:t>
                </a:r>
                <a:r>
                  <a:rPr lang="en-US" sz="2800" i="1" dirty="0">
                    <a:cs typeface="Times New Roman" pitchFamily="18" charset="0"/>
                  </a:rPr>
                  <a:t>CD</a:t>
                </a:r>
                <a:r>
                  <a:rPr lang="ru-RU" sz="2800" baseline="30000" dirty="0">
                    <a:cs typeface="Times New Roman" pitchFamily="18" charset="0"/>
                  </a:rPr>
                  <a:t>2</a:t>
                </a:r>
                <a:r>
                  <a:rPr lang="ru-RU" sz="2800" dirty="0">
                    <a:cs typeface="Times New Roman" pitchFamily="18" charset="0"/>
                  </a:rPr>
                  <a:t> = </a:t>
                </a:r>
                <a:r>
                  <a:rPr lang="en-US" sz="2800" i="1" dirty="0">
                    <a:cs typeface="Times New Roman" pitchFamily="18" charset="0"/>
                  </a:rPr>
                  <a:t>AD</a:t>
                </a:r>
                <a:r>
                  <a:rPr lang="en-US" sz="2800" dirty="0"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2800" i="1" dirty="0">
                    <a:cs typeface="Times New Roman" pitchFamily="18" charset="0"/>
                  </a:rPr>
                  <a:t>BD</a:t>
                </a:r>
                <a:r>
                  <a:rPr lang="ru-RU" sz="2800" dirty="0">
                    <a:cs typeface="Times New Roman" pitchFamily="18" charset="0"/>
                  </a:rPr>
                  <a:t>, т. е. </a:t>
                </a:r>
                <a:r>
                  <a:rPr lang="en-US" sz="2800" i="1" dirty="0">
                    <a:cs typeface="Times New Roman" pitchFamily="18" charset="0"/>
                  </a:rPr>
                  <a:t>CD</a:t>
                </a:r>
                <a:r>
                  <a:rPr lang="ru-RU" sz="2800" dirty="0">
                    <a:cs typeface="Times New Roman" pitchFamily="18" charset="0"/>
                  </a:rPr>
                  <a:t> является средним геометрическим </a:t>
                </a:r>
                <a:r>
                  <a:rPr lang="en-US" sz="2800" i="1" dirty="0">
                    <a:cs typeface="Times New Roman" pitchFamily="18" charset="0"/>
                  </a:rPr>
                  <a:t>AD</a:t>
                </a:r>
                <a:r>
                  <a:rPr lang="ru-RU" sz="2800" dirty="0">
                    <a:cs typeface="Times New Roman" pitchFamily="18" charset="0"/>
                  </a:rPr>
                  <a:t> и </a:t>
                </a:r>
                <a:r>
                  <a:rPr lang="en-US" sz="2800" i="1" dirty="0">
                    <a:cs typeface="Times New Roman" pitchFamily="18" charset="0"/>
                  </a:rPr>
                  <a:t>BD</a:t>
                </a:r>
                <a:r>
                  <a:rPr lang="ru-RU" sz="2800" dirty="0">
                    <a:cs typeface="Times New Roman" pitchFamily="18" charset="0"/>
                  </a:rPr>
                  <a:t>.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93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05" y="31729"/>
                <a:ext cx="9144000" cy="1568891"/>
              </a:xfrm>
              <a:prstGeom prst="rect">
                <a:avLst/>
              </a:prstGeom>
              <a:blipFill>
                <a:blip r:embed="rId3" cstate="print"/>
                <a:stretch>
                  <a:fillRect l="-1400" t="-3876" r="-1333" b="-96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632639" cy="248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653828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362998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sz="2800" dirty="0"/>
              <a:t>14. Найдите высоту прямоугольного треугольника, опущенную на гипотенузу, если известно, что основание этой высоты делит гипотенузу на отрезки, равные 2 и 8.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16106"/>
            <a:ext cx="486661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3F2994B7-0045-44A3-F75C-ED459819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472514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Ответ. </a:t>
            </a:r>
            <a:r>
              <a:rPr lang="ru-RU" sz="2800" dirty="0">
                <a:cs typeface="Times New Roman" pitchFamily="18" charset="0"/>
              </a:rPr>
              <a:t>4.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3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114147"/>
            <a:ext cx="8856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spc="-40" dirty="0" smtClean="0"/>
              <a:t>15</a:t>
            </a:r>
            <a:r>
              <a:rPr lang="ru-RU" sz="2800" spc="-40" dirty="0"/>
              <a:t>. Катеты прямоугольного треугольника равны 6 и 8. </a:t>
            </a:r>
            <a:r>
              <a:rPr lang="ru-RU" sz="2800" dirty="0"/>
              <a:t>Найдите высоту, опущенную на гипотенузу.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22072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40687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260648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Решение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r>
              <a:rPr lang="ru-RU" sz="2800" dirty="0"/>
              <a:t> Удвоенная площадь треугольника равна 48. Гипотенуза равна 10. Высота </a:t>
            </a:r>
            <a:r>
              <a:rPr lang="en-US" sz="2800" i="1" dirty="0"/>
              <a:t>BH </a:t>
            </a:r>
            <a:r>
              <a:rPr lang="ru-RU" sz="2800" dirty="0"/>
              <a:t>равна 4,8.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341439" cy="256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69483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060848"/>
            <a:ext cx="3189255" cy="3219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16. В прямоугольном треугольнике </a:t>
            </a:r>
            <a:r>
              <a:rPr lang="en-US" i="1" dirty="0"/>
              <a:t>ABC </a:t>
            </a:r>
            <a:r>
              <a:rPr lang="ru-RU" dirty="0"/>
              <a:t>катеты </a:t>
            </a:r>
            <a:r>
              <a:rPr lang="en-US" i="1" dirty="0"/>
              <a:t>AC </a:t>
            </a:r>
            <a:r>
              <a:rPr lang="ru-RU" dirty="0"/>
              <a:t> и </a:t>
            </a:r>
            <a:r>
              <a:rPr lang="en-US" i="1" dirty="0"/>
              <a:t>BC</a:t>
            </a:r>
            <a:r>
              <a:rPr lang="ru-RU" dirty="0"/>
              <a:t> равны соответственно 4 и 3. На этих катетах построены квадраты </a:t>
            </a:r>
            <a:r>
              <a:rPr lang="en-US" i="1" dirty="0"/>
              <a:t>ACGF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BCDE</a:t>
            </a:r>
            <a:r>
              <a:rPr lang="ru-RU" dirty="0"/>
              <a:t>. Продолжение медианы </a:t>
            </a:r>
            <a:r>
              <a:rPr lang="en-US" i="1" dirty="0"/>
              <a:t>CM </a:t>
            </a:r>
            <a:r>
              <a:rPr lang="ru-RU" dirty="0"/>
              <a:t>пересекает отрезок </a:t>
            </a:r>
            <a:r>
              <a:rPr lang="en-US" i="1" dirty="0"/>
              <a:t>DG </a:t>
            </a:r>
            <a:r>
              <a:rPr lang="ru-RU" dirty="0"/>
              <a:t>в точке </a:t>
            </a:r>
            <a:r>
              <a:rPr lang="en-US" i="1" dirty="0"/>
              <a:t>N</a:t>
            </a:r>
            <a:r>
              <a:rPr lang="ru-RU" dirty="0"/>
              <a:t>. Найдите длину отрезка </a:t>
            </a:r>
            <a:r>
              <a:rPr lang="en-US" i="1" dirty="0"/>
              <a:t>CN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4103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699" name="Text Box 3"/>
              <p:cNvSpPr txBox="1">
                <a:spLocks noChangeArrowheads="1"/>
              </p:cNvSpPr>
              <p:nvPr/>
            </p:nvSpPr>
            <p:spPr bwMode="auto">
              <a:xfrm>
                <a:off x="28876" y="0"/>
                <a:ext cx="9115124" cy="1692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32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Треугольники </a:t>
                </a:r>
                <a:r>
                  <a:rPr lang="en-US" i="1" dirty="0"/>
                  <a:t>ABC </a:t>
                </a:r>
                <a:r>
                  <a:rPr lang="ru-RU" dirty="0"/>
                  <a:t>и </a:t>
                </a:r>
                <a:r>
                  <a:rPr lang="en-US" i="1" dirty="0"/>
                  <a:t>GDC </a:t>
                </a:r>
                <a:r>
                  <a:rPr lang="ru-RU" dirty="0"/>
                  <a:t>равны по двум катетам.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𝑀𝐴𝐶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𝑁𝐺𝐶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1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CN </a:t>
                </a:r>
                <a:r>
                  <a:rPr lang="ru-RU" dirty="0">
                    <a:cs typeface="Times New Roman" pitchFamily="18" charset="0"/>
                  </a:rPr>
                  <a:t>– высота треугольника </a:t>
                </a:r>
                <a:r>
                  <a:rPr lang="en-US" i="1" dirty="0">
                    <a:cs typeface="Times New Roman" pitchFamily="18" charset="0"/>
                  </a:rPr>
                  <a:t>CDG</a:t>
                </a:r>
                <a:r>
                  <a:rPr lang="ru-RU" dirty="0">
                    <a:cs typeface="Times New Roman" pitchFamily="18" charset="0"/>
                  </a:rPr>
                  <a:t>. Удвоенная площадь треугольника </a:t>
                </a:r>
                <a:r>
                  <a:rPr lang="en-US" i="1" dirty="0">
                    <a:cs typeface="Times New Roman" pitchFamily="18" charset="0"/>
                  </a:rPr>
                  <a:t>CDG </a:t>
                </a:r>
                <a:r>
                  <a:rPr lang="ru-RU" dirty="0">
                    <a:cs typeface="Times New Roman" pitchFamily="18" charset="0"/>
                  </a:rPr>
                  <a:t>равна 12. Сторона </a:t>
                </a:r>
                <a:r>
                  <a:rPr lang="en-US" i="1" dirty="0">
                    <a:cs typeface="Times New Roman" pitchFamily="18" charset="0"/>
                  </a:rPr>
                  <a:t>DG </a:t>
                </a:r>
                <a:r>
                  <a:rPr lang="ru-RU" dirty="0">
                    <a:cs typeface="Times New Roman" pitchFamily="18" charset="0"/>
                  </a:rPr>
                  <a:t>равна 5. Следовательно, высота </a:t>
                </a:r>
                <a:r>
                  <a:rPr lang="en-US" i="1" dirty="0">
                    <a:cs typeface="Times New Roman" pitchFamily="18" charset="0"/>
                  </a:rPr>
                  <a:t>CN </a:t>
                </a:r>
                <a:r>
                  <a:rPr lang="ru-RU" dirty="0">
                    <a:cs typeface="Times New Roman" pitchFamily="18" charset="0"/>
                  </a:rPr>
                  <a:t>равна 2,4.</a:t>
                </a:r>
              </a:p>
            </p:txBody>
          </p:sp>
        </mc:Choice>
        <mc:Fallback>
          <p:sp>
            <p:nvSpPr>
              <p:cNvPr id="296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76" y="0"/>
                <a:ext cx="9115124" cy="1692771"/>
              </a:xfrm>
              <a:prstGeom prst="rect">
                <a:avLst/>
              </a:prstGeom>
              <a:blipFill>
                <a:blip r:embed="rId3" cstate="print"/>
                <a:stretch>
                  <a:fillRect l="-1070" r="-1003" b="-71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211FF24-B67E-F87A-85C8-602DCF3AA1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060848"/>
            <a:ext cx="3189255" cy="32198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00010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265974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17. Стороны равнобедренного треугольника  равны 5, 5, 6. Найдите высоту, опущенную на боковую сторону.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600400" cy="26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662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260648"/>
            <a:ext cx="8928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4. Докажите, что медианы треугольника делят треугольник на шесть треугольников равной площади.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40323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8362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260648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</a:t>
            </a:r>
            <a:r>
              <a:rPr lang="ru-RU" sz="2800" dirty="0"/>
              <a:t> Удвоенная площадь треугольника равна 48. Гипотенуза равна 10. Высота </a:t>
            </a:r>
            <a:r>
              <a:rPr lang="en-US" sz="2800" i="1" dirty="0"/>
              <a:t>BH </a:t>
            </a:r>
            <a:r>
              <a:rPr lang="ru-RU" sz="2800" dirty="0"/>
              <a:t>равна 4,8.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341439" cy="256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37607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116632"/>
            <a:ext cx="88569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sz="2800" dirty="0"/>
              <a:t>18. Высота </a:t>
            </a:r>
            <a:r>
              <a:rPr lang="en-US" sz="2800" i="1" dirty="0"/>
              <a:t>AG </a:t>
            </a:r>
            <a:r>
              <a:rPr lang="ru-RU" sz="2800" dirty="0"/>
              <a:t>равнобедренного треугольника, </a:t>
            </a:r>
            <a:r>
              <a:rPr lang="en-US" sz="2800" i="1" dirty="0"/>
              <a:t>ABC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ru-RU" sz="2800" dirty="0"/>
              <a:t>опущенная на боковую сторону</a:t>
            </a:r>
            <a:r>
              <a:rPr lang="en-US" sz="2800" dirty="0"/>
              <a:t> </a:t>
            </a:r>
            <a:r>
              <a:rPr lang="en-US" sz="2800" i="1" dirty="0"/>
              <a:t>BC</a:t>
            </a:r>
            <a:r>
              <a:rPr lang="ru-RU" sz="2800" dirty="0"/>
              <a:t>, разбивает её на отрезки</a:t>
            </a:r>
            <a:r>
              <a:rPr lang="en-US" sz="2800" dirty="0"/>
              <a:t> </a:t>
            </a:r>
            <a:r>
              <a:rPr lang="en-US" sz="2800" i="1" dirty="0"/>
              <a:t>BG </a:t>
            </a:r>
            <a:r>
              <a:rPr lang="ru-RU" sz="2800" dirty="0"/>
              <a:t>и </a:t>
            </a:r>
            <a:r>
              <a:rPr lang="en-US" sz="2800" i="1" dirty="0"/>
              <a:t>CG</a:t>
            </a:r>
            <a:r>
              <a:rPr lang="ru-RU" sz="2800" dirty="0"/>
              <a:t>, равные</a:t>
            </a:r>
            <a:r>
              <a:rPr lang="en-US" sz="2800" dirty="0"/>
              <a:t> </a:t>
            </a:r>
            <a:r>
              <a:rPr lang="ru-RU" sz="2800" dirty="0"/>
              <a:t>соответственно 2 и 1. Найдите высоту </a:t>
            </a:r>
            <a:r>
              <a:rPr lang="en-US" sz="2800" i="1" dirty="0"/>
              <a:t>CH</a:t>
            </a:r>
            <a:r>
              <a:rPr lang="ru-RU" sz="2800" dirty="0"/>
              <a:t>, опущенную на основание </a:t>
            </a:r>
            <a:r>
              <a:rPr lang="en-US" sz="2800" i="1" dirty="0"/>
              <a:t>AB </a:t>
            </a:r>
            <a:r>
              <a:rPr lang="ru-RU" sz="2800" dirty="0"/>
              <a:t>этого треугольника.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371" y="2424956"/>
            <a:ext cx="3583257" cy="277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01979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44917" y="4671"/>
                <a:ext cx="9108708" cy="1578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Из прямоугольного треугольника </a:t>
                </a:r>
                <a:r>
                  <a:rPr lang="en-US" i="1" dirty="0"/>
                  <a:t>ACG </a:t>
                </a:r>
                <a:r>
                  <a:rPr lang="ru-RU" dirty="0"/>
                  <a:t>находим </a:t>
                </a:r>
                <a:r>
                  <a:rPr lang="en-US" i="1" dirty="0"/>
                  <a:t>AG </a:t>
                </a:r>
                <a:r>
                  <a:rPr lang="ru-RU" i="1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Площадь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Из прямоугольного треугольника </a:t>
                </a:r>
                <a:r>
                  <a:rPr lang="en-US" i="1" dirty="0"/>
                  <a:t>ABG </a:t>
                </a:r>
                <a:r>
                  <a:rPr lang="ru-RU" dirty="0"/>
                  <a:t>находим </a:t>
                </a:r>
                <a:r>
                  <a:rPr lang="en-US" i="1" dirty="0"/>
                  <a:t>AB </a:t>
                </a:r>
                <a:r>
                  <a:rPr lang="ru-RU" i="1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 . Высота </a:t>
                </a:r>
                <a:r>
                  <a:rPr lang="en-US" i="1" dirty="0"/>
                  <a:t>CH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7" y="4671"/>
                <a:ext cx="9108708" cy="1578189"/>
              </a:xfrm>
              <a:prstGeom prst="rect">
                <a:avLst/>
              </a:prstGeom>
              <a:blipFill>
                <a:blip r:embed="rId3" cstate="print"/>
                <a:stretch>
                  <a:fillRect l="-1003" r="-1003" b="-27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C253FD-03A9-3C85-7E29-7324F3F248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7522" y="1844824"/>
            <a:ext cx="5048955" cy="398200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604035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260648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sz="2800" dirty="0"/>
              <a:t>1</a:t>
            </a:r>
            <a:r>
              <a:rPr lang="ru-RU" sz="2800" dirty="0"/>
              <a:t>9</a:t>
            </a:r>
            <a:r>
              <a:rPr lang="en-US" sz="2800" dirty="0"/>
              <a:t>. </a:t>
            </a:r>
            <a:r>
              <a:rPr lang="ru-RU" sz="2800" dirty="0"/>
              <a:t>Стороны треугольника  равны 5, 6, 7. Найдите высоту, опущенную на сторону, равную 6.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22257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502097BE-0C18-5299-47AE-092CCCD41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20" y="5517232"/>
                <a:ext cx="910870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ru-RU" sz="2800" dirty="0"/>
                  <a:t>. 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2097BE-0C18-5299-47AE-092CCCD41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517232"/>
                <a:ext cx="9108708" cy="584775"/>
              </a:xfrm>
              <a:prstGeom prst="rect">
                <a:avLst/>
              </a:prstGeom>
              <a:blipFill>
                <a:blip r:embed="rId4" cstate="print"/>
                <a:stretch>
                  <a:fillRect t="-2083" b="-260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33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7504" y="21064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sz="2800" spc="-30" dirty="0"/>
              <a:t>20</a:t>
            </a:r>
            <a:r>
              <a:rPr lang="en-US" sz="2800" spc="-30" dirty="0"/>
              <a:t>. </a:t>
            </a:r>
            <a:r>
              <a:rPr lang="ru-RU" sz="2800" spc="-30" dirty="0"/>
              <a:t>Найдите площадь равнобедренного треугольника, если высота, опущенная на основание, равна </a:t>
            </a:r>
            <a:r>
              <a:rPr lang="en-US" sz="2800" spc="-30" dirty="0"/>
              <a:t>5</a:t>
            </a:r>
            <a:r>
              <a:rPr lang="ru-RU" sz="2800" spc="-30" dirty="0"/>
              <a:t>, а высота, опущенная на боковую сторону, равна </a:t>
            </a:r>
            <a:r>
              <a:rPr lang="en-US" sz="2800" spc="-30" dirty="0"/>
              <a:t>6</a:t>
            </a:r>
            <a:r>
              <a:rPr lang="ru-RU" sz="2800" spc="-30" dirty="0"/>
              <a:t>.</a:t>
            </a:r>
            <a:endParaRPr lang="ru-RU" sz="2800" spc="-30" dirty="0"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09296"/>
            <a:ext cx="4181086" cy="290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581056"/>
            <a:ext cx="467544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8374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0" y="65066"/>
                <a:ext cx="9108708" cy="2463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Обозначим </a:t>
                </a:r>
                <a:r>
                  <a:rPr lang="en-US" i="1" dirty="0"/>
                  <a:t>AH = BH = x</a:t>
                </a:r>
                <a:r>
                  <a:rPr lang="ru-RU" dirty="0"/>
                  <a:t>. Тогда из прямоугольного треугольника</a:t>
                </a:r>
                <a:r>
                  <a:rPr lang="en-US" dirty="0"/>
                  <a:t> </a:t>
                </a:r>
                <a:r>
                  <a:rPr lang="en-US" i="1" dirty="0"/>
                  <a:t>BCH </a:t>
                </a:r>
                <a:r>
                  <a:rPr lang="ru-RU" dirty="0"/>
                  <a:t>находим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25+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Учитывая, 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𝐶𝐻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𝐴𝐺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получаем уравнение 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25+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b="0" i="1" smtClean="0">
                        <a:latin typeface="Cambria Math"/>
                      </a:rPr>
                      <m:t>=10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решая которое, находим </a:t>
                </a:r>
                <a:r>
                  <a:rPr lang="en-US" i="1" dirty="0"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площадь треугольника </a:t>
                </a:r>
                <a:r>
                  <a:rPr lang="en-US" i="1" dirty="0">
                    <a:cs typeface="Times New Roman" pitchFamily="18" charset="0"/>
                  </a:rPr>
                  <a:t>ABC </a:t>
                </a:r>
                <a:r>
                  <a:rPr lang="ru-RU" dirty="0">
                    <a:cs typeface="Times New Roman" pitchFamily="18" charset="0"/>
                  </a:rPr>
                  <a:t>равна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18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5066"/>
                <a:ext cx="9108708" cy="246362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4" r="-1004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672408" cy="254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373525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7504" y="332656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sz="2800" dirty="0"/>
              <a:t>2</a:t>
            </a:r>
            <a:r>
              <a:rPr lang="ru-RU" sz="2800" dirty="0"/>
              <a:t>1</a:t>
            </a:r>
            <a:r>
              <a:rPr lang="en-US" sz="2800" dirty="0"/>
              <a:t>. </a:t>
            </a:r>
            <a:r>
              <a:rPr lang="ru-RU" sz="2800" dirty="0"/>
              <a:t>Две стороны треугольника равны 5 и </a:t>
            </a:r>
            <a:r>
              <a:rPr lang="en-US" sz="2800" dirty="0"/>
              <a:t>4</a:t>
            </a:r>
            <a:r>
              <a:rPr lang="ru-RU" sz="2800" dirty="0"/>
              <a:t>. Высота, проведённая из их общей вершины, равна 3. Найдите третью сторону этого треугольника.</a:t>
            </a:r>
            <a:endParaRPr lang="ru-RU" sz="2800" dirty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EAA4054E-C27F-4C34-D848-396340349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5070659"/>
                <a:ext cx="9108708" cy="65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Ответ. </a:t>
                </a:r>
                <a14:m>
                  <m:oMath xmlns:m="http://schemas.openxmlformats.org/officeDocument/2006/math">
                    <m:r>
                      <a:rPr lang="ru-RU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ru-RU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sz="3200" dirty="0"/>
                  <a:t>. </a:t>
                </a:r>
                <a:endParaRPr lang="ru-RU" sz="32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A4054E-C27F-4C34-D848-396340349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070659"/>
                <a:ext cx="9108708" cy="654025"/>
              </a:xfrm>
              <a:prstGeom prst="rect">
                <a:avLst/>
              </a:prstGeom>
              <a:blipFill>
                <a:blip r:embed="rId3" cstate="print"/>
                <a:stretch>
                  <a:fillRect t="-5607" b="-26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E1425C-CC0F-C474-0C73-4CAD9EE5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71988"/>
            <a:ext cx="4175756" cy="235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6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22. Выразите радиус окружности, вписанной </a:t>
            </a:r>
            <a:r>
              <a:rPr lang="ru-RU" sz="2800" dirty="0" smtClean="0"/>
              <a:t>в</a:t>
            </a:r>
            <a:r>
              <a:rPr lang="ru-RU" sz="2800" b="1" dirty="0" smtClean="0"/>
              <a:t> </a:t>
            </a:r>
            <a:r>
              <a:rPr lang="ru-RU" sz="2800" dirty="0" smtClean="0"/>
              <a:t>треугольник </a:t>
            </a:r>
            <a:r>
              <a:rPr lang="en-US" sz="2800" i="1" dirty="0"/>
              <a:t>ABC</a:t>
            </a:r>
            <a:r>
              <a:rPr lang="ru-RU" sz="2800" dirty="0"/>
              <a:t>, через его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en-US" sz="2800" i="1" dirty="0"/>
              <a:t>h</a:t>
            </a:r>
            <a:r>
              <a:rPr lang="en-US" sz="2800" i="1" baseline="-25000" dirty="0"/>
              <a:t>a</a:t>
            </a:r>
            <a:r>
              <a:rPr lang="en-US" sz="2800" i="1" dirty="0"/>
              <a:t>, BB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en-US" sz="2800" i="1" dirty="0" err="1"/>
              <a:t>h</a:t>
            </a:r>
            <a:r>
              <a:rPr lang="en-US" sz="2800" i="1" baseline="-25000" dirty="0" err="1"/>
              <a:t>b</a:t>
            </a:r>
            <a:r>
              <a:rPr lang="en-US" sz="2800" i="1" dirty="0"/>
              <a:t>, CC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en-US" sz="2800" i="1" dirty="0" err="1"/>
              <a:t>h</a:t>
            </a:r>
            <a:r>
              <a:rPr lang="en-US" sz="2800" i="1" baseline="-25000" dirty="0" err="1"/>
              <a:t>c</a:t>
            </a:r>
            <a:r>
              <a:rPr lang="en-US" sz="2800" dirty="0"/>
              <a:t>.</a:t>
            </a:r>
            <a:r>
              <a:rPr lang="en-US" sz="2800" i="1" dirty="0"/>
              <a:t> </a:t>
            </a:r>
            <a:endParaRPr lang="ru-RU" sz="28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89659"/>
            <a:ext cx="401071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127</a:t>
            </a:fld>
            <a:endParaRPr lang="ru-RU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9329" y="0"/>
                <a:ext cx="9108708" cy="2323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Обозначим стороны треугольника </a:t>
                </a:r>
                <a:r>
                  <a:rPr lang="en-US" i="1" dirty="0"/>
                  <a:t>BC = a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. </a:t>
                </a:r>
                <a:r>
                  <a:rPr lang="en-US" i="1" dirty="0"/>
                  <a:t>AB = c</a:t>
                </a:r>
                <a:r>
                  <a:rPr lang="en-US" dirty="0"/>
                  <a:t>, </a:t>
                </a:r>
                <a:r>
                  <a:rPr lang="ru-RU" dirty="0"/>
                  <a:t>радиус вписанной окружности – </a:t>
                </a:r>
                <a:r>
                  <a:rPr lang="en-US" i="1" dirty="0"/>
                  <a:t>r</a:t>
                </a:r>
                <a:r>
                  <a:rPr lang="en-US" dirty="0"/>
                  <a:t>, </a:t>
                </a:r>
                <a:r>
                  <a:rPr lang="ru-RU" dirty="0"/>
                  <a:t>площадь треугольника – </a:t>
                </a:r>
                <a:r>
                  <a:rPr lang="en-US" i="1" dirty="0"/>
                  <a:t>S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Воспользуемся формулами</a:t>
                </a:r>
                <a:r>
                  <a:rPr lang="en-US" dirty="0"/>
                  <a:t> </a:t>
                </a:r>
                <a:r>
                  <a:rPr lang="ru-RU" dirty="0">
                    <a:cs typeface="Times New Roman" pitchFamily="18" charset="0"/>
                  </a:rPr>
                  <a:t>(</a:t>
                </a:r>
                <a:r>
                  <a:rPr lang="en-US" i="1" dirty="0">
                    <a:cs typeface="Times New Roman" pitchFamily="18" charset="0"/>
                  </a:rPr>
                  <a:t>a + b + c</a:t>
                </a:r>
                <a:r>
                  <a:rPr lang="en-US" dirty="0">
                    <a:cs typeface="Times New Roman" pitchFamily="18" charset="0"/>
                  </a:rPr>
                  <a:t>)</a:t>
                </a:r>
                <a:r>
                  <a:rPr lang="en-US" i="1" dirty="0">
                    <a:cs typeface="Times New Roman" pitchFamily="18" charset="0"/>
                  </a:rPr>
                  <a:t>r = </a:t>
                </a:r>
                <a:r>
                  <a:rPr lang="en-US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S = ah</a:t>
                </a:r>
                <a:r>
                  <a:rPr lang="en-US" i="1" baseline="-25000" dirty="0">
                    <a:cs typeface="Times New Roman" pitchFamily="18" charset="0"/>
                  </a:rPr>
                  <a:t>a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i="1" dirty="0" err="1">
                    <a:cs typeface="Times New Roman" pitchFamily="18" charset="0"/>
                  </a:rPr>
                  <a:t>bh</a:t>
                </a:r>
                <a:r>
                  <a:rPr lang="en-US" i="1" baseline="-25000" dirty="0" err="1">
                    <a:cs typeface="Times New Roman" pitchFamily="18" charset="0"/>
                  </a:rPr>
                  <a:t>b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i="1" dirty="0" err="1">
                    <a:cs typeface="Times New Roman" pitchFamily="18" charset="0"/>
                  </a:rPr>
                  <a:t>ch</a:t>
                </a:r>
                <a:r>
                  <a:rPr lang="en-US" i="1" baseline="-25000" dirty="0" err="1">
                    <a:cs typeface="Times New Roman" pitchFamily="18" charset="0"/>
                  </a:rPr>
                  <a:t>c</a:t>
                </a:r>
                <a:r>
                  <a:rPr lang="en-US" i="1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них непосредственно следует формула 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29" y="0"/>
                <a:ext cx="9108708" cy="2323970"/>
              </a:xfrm>
              <a:prstGeom prst="rect">
                <a:avLst/>
              </a:prstGeom>
              <a:blipFill>
                <a:blip r:embed="rId3" cstate="print"/>
                <a:stretch>
                  <a:fillRect l="-1004" t="-2100" r="-10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096344" cy="266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79351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23. Докажите, что точки </a:t>
            </a:r>
            <a:r>
              <a:rPr lang="en-US" sz="2800" i="1" dirty="0"/>
              <a:t>A’</a:t>
            </a:r>
            <a:r>
              <a:rPr lang="en-US" sz="2800" dirty="0"/>
              <a:t>, </a:t>
            </a:r>
            <a:r>
              <a:rPr lang="en-US" sz="2800" i="1" dirty="0"/>
              <a:t>B’</a:t>
            </a:r>
            <a:r>
              <a:rPr lang="en-US" sz="2800" dirty="0"/>
              <a:t>, </a:t>
            </a:r>
            <a:r>
              <a:rPr lang="en-US" sz="2800" i="1" dirty="0"/>
              <a:t>C’ </a:t>
            </a:r>
            <a:r>
              <a:rPr lang="ru-RU" sz="2800" dirty="0"/>
              <a:t>симметричные ортоцентру </a:t>
            </a:r>
            <a:r>
              <a:rPr lang="en-US" sz="2800" i="1" dirty="0"/>
              <a:t>H </a:t>
            </a:r>
            <a:r>
              <a:rPr lang="ru-RU" sz="2800" dirty="0"/>
              <a:t>относительно сторон треугольника </a:t>
            </a:r>
            <a:r>
              <a:rPr lang="en-US" sz="2800" i="1" dirty="0"/>
              <a:t>ABC</a:t>
            </a:r>
            <a:r>
              <a:rPr lang="en-US" sz="2800" dirty="0"/>
              <a:t>, </a:t>
            </a:r>
            <a:r>
              <a:rPr lang="ru-RU" sz="2800" dirty="0"/>
              <a:t>принадлежат окружности, описанной около этого треугольника.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4130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275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0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Площадь каждого такого треугольника равна одной шестой площади треугольника </a:t>
            </a:r>
            <a:r>
              <a:rPr lang="en-US" i="1" dirty="0"/>
              <a:t>ABC</a:t>
            </a:r>
            <a:r>
              <a:rPr lang="ru-RU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196752"/>
            <a:ext cx="38161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70568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0"/>
            <a:ext cx="89289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Докажем, например, что точка </a:t>
            </a:r>
            <a:r>
              <a:rPr lang="en-US" i="1" dirty="0"/>
              <a:t>A’ </a:t>
            </a:r>
            <a:r>
              <a:rPr lang="ru-RU" dirty="0"/>
              <a:t>принадлежит описанной окружности. Угол </a:t>
            </a:r>
            <a:r>
              <a:rPr lang="en-US" i="1" dirty="0"/>
              <a:t>BA’C </a:t>
            </a:r>
            <a:r>
              <a:rPr lang="ru-RU" dirty="0"/>
              <a:t>равен углу </a:t>
            </a:r>
            <a:r>
              <a:rPr lang="en-US" i="1" dirty="0"/>
              <a:t>BHC </a:t>
            </a:r>
            <a:r>
              <a:rPr lang="ru-RU" dirty="0"/>
              <a:t>и в сумме </a:t>
            </a:r>
            <a:r>
              <a:rPr lang="ru-RU" dirty="0" smtClean="0"/>
              <a:t>с</a:t>
            </a:r>
            <a:r>
              <a:rPr lang="ru-RU" b="1" dirty="0" smtClean="0"/>
              <a:t> </a:t>
            </a:r>
            <a:r>
              <a:rPr lang="ru-RU" dirty="0" smtClean="0"/>
              <a:t>углом </a:t>
            </a:r>
            <a:r>
              <a:rPr lang="en-US" i="1" dirty="0"/>
              <a:t>A </a:t>
            </a:r>
            <a:r>
              <a:rPr lang="ru-RU" dirty="0"/>
              <a:t>треугольника </a:t>
            </a:r>
            <a:r>
              <a:rPr lang="en-US" i="1" dirty="0"/>
              <a:t>ABC </a:t>
            </a:r>
            <a:r>
              <a:rPr lang="ru-RU" dirty="0"/>
              <a:t>даёт 180</a:t>
            </a:r>
            <a:r>
              <a:rPr lang="ru-RU" baseline="30000" dirty="0"/>
              <a:t>о</a:t>
            </a:r>
            <a:r>
              <a:rPr lang="ru-RU" dirty="0"/>
              <a:t>. Следовательно, точка </a:t>
            </a:r>
            <a:r>
              <a:rPr lang="en-US" i="1" dirty="0"/>
              <a:t>A’ </a:t>
            </a:r>
            <a:r>
              <a:rPr lang="ru-RU" dirty="0"/>
              <a:t>принадлежит описанной окружности.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2976294" cy="290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581056"/>
            <a:ext cx="467544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35297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0"/>
            <a:ext cx="89289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800" dirty="0"/>
              <a:t>24. Радиус окружности, описанной около треугольника </a:t>
            </a:r>
            <a:r>
              <a:rPr lang="en-US" sz="2800" i="1" dirty="0"/>
              <a:t>ABC</a:t>
            </a:r>
            <a:r>
              <a:rPr lang="en-US" sz="2800" dirty="0"/>
              <a:t>, </a:t>
            </a:r>
            <a:r>
              <a:rPr lang="ru-RU" sz="2800" dirty="0"/>
              <a:t>равен </a:t>
            </a:r>
            <a:r>
              <a:rPr lang="en-US" sz="2800" i="1" dirty="0"/>
              <a:t>R</a:t>
            </a:r>
            <a:r>
              <a:rPr lang="en-US" sz="2800" dirty="0"/>
              <a:t>. </a:t>
            </a:r>
            <a:r>
              <a:rPr lang="ru-RU" sz="2800" dirty="0"/>
              <a:t>Найдите радиус окружности, описанной около треугольника </a:t>
            </a:r>
            <a:r>
              <a:rPr lang="en-US" sz="2800" i="1" dirty="0"/>
              <a:t>ABH</a:t>
            </a:r>
            <a:r>
              <a:rPr lang="ru-RU" sz="2800" dirty="0"/>
              <a:t>, где </a:t>
            </a:r>
            <a:r>
              <a:rPr lang="en-US" sz="2800" i="1" dirty="0"/>
              <a:t>H </a:t>
            </a:r>
            <a:r>
              <a:rPr lang="ru-RU" sz="2800" dirty="0"/>
              <a:t>– точка пересечения высот треугольника </a:t>
            </a:r>
            <a:r>
              <a:rPr lang="en-US" sz="2800" i="1" dirty="0"/>
              <a:t>ABC</a:t>
            </a:r>
            <a:r>
              <a:rPr lang="en-US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60D967-B8F3-0446-EC20-63061809D705}"/>
              </a:ext>
            </a:extLst>
          </p:cNvPr>
          <p:cNvSpPr txBox="1"/>
          <p:nvPr/>
        </p:nvSpPr>
        <p:spPr>
          <a:xfrm>
            <a:off x="1115616" y="515719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  <a:r>
              <a:rPr lang="ru-RU" sz="2800" dirty="0"/>
              <a:t>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494D63-2522-0E68-2AD3-DA5A6986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85748"/>
            <a:ext cx="2976294" cy="290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81056"/>
            <a:ext cx="611560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37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52694"/>
            <a:ext cx="8875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25. В треугольнике </a:t>
            </a:r>
            <a:r>
              <a:rPr lang="en-US" sz="2800" i="1" dirty="0"/>
              <a:t>ABC AB = </a:t>
            </a:r>
            <a:r>
              <a:rPr lang="en-US" sz="2800" dirty="0"/>
              <a:t>6, </a:t>
            </a:r>
            <a:r>
              <a:rPr lang="en-US" sz="2800" i="1" dirty="0"/>
              <a:t>AC = BC = </a:t>
            </a:r>
            <a:r>
              <a:rPr lang="en-US" sz="2800" dirty="0"/>
              <a:t>5. </a:t>
            </a:r>
            <a:r>
              <a:rPr lang="ru-RU" sz="2800" dirty="0"/>
              <a:t>Высоты этого треугольника пересекаются в точке </a:t>
            </a:r>
            <a:r>
              <a:rPr lang="en-US" sz="2800" i="1" dirty="0"/>
              <a:t>H</a:t>
            </a:r>
            <a:r>
              <a:rPr lang="ru-RU" sz="2800" dirty="0"/>
              <a:t>. Найдите площадь треугольника </a:t>
            </a:r>
            <a:r>
              <a:rPr lang="en-US" sz="2800" i="1" dirty="0"/>
              <a:t>ABH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916832"/>
            <a:ext cx="5328592" cy="388903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748605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-2" y="61478"/>
                <a:ext cx="9144001" cy="166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en-US" i="1" dirty="0">
                    <a:solidFill>
                      <a:schemeClr val="tx1"/>
                    </a:solidFill>
                  </a:rPr>
                  <a:t>AA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 </a:t>
                </a:r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:r>
                  <a:rPr lang="en-US" i="1" dirty="0">
                    <a:solidFill>
                      <a:schemeClr val="tx1"/>
                    </a:solidFill>
                  </a:rPr>
                  <a:t>BB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 </a:t>
                </a:r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i="1" dirty="0">
                    <a:solidFill>
                      <a:schemeClr val="tx1"/>
                    </a:solidFill>
                  </a:rPr>
                  <a:t>CA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 </a:t>
                </a:r>
                <a:r>
                  <a:rPr lang="ru-RU" dirty="0">
                    <a:solidFill>
                      <a:schemeClr val="tx1"/>
                    </a:solidFill>
                  </a:rPr>
                  <a:t>Из подобия треугольников </a:t>
                </a:r>
                <a:r>
                  <a:rPr lang="en-US" i="1" dirty="0">
                    <a:solidFill>
                      <a:schemeClr val="tx1"/>
                    </a:solidFill>
                  </a:rPr>
                  <a:t>CA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i="1" dirty="0">
                    <a:solidFill>
                      <a:schemeClr val="tx1"/>
                    </a:solidFill>
                  </a:rPr>
                  <a:t>H </a:t>
                </a:r>
                <a:r>
                  <a:rPr lang="ru-RU" dirty="0">
                    <a:solidFill>
                      <a:schemeClr val="tx1"/>
                    </a:solidFill>
                  </a:rPr>
                  <a:t>и </a:t>
                </a:r>
                <a:r>
                  <a:rPr lang="en-US" i="1" dirty="0">
                    <a:solidFill>
                      <a:schemeClr val="tx1"/>
                    </a:solidFill>
                  </a:rPr>
                  <a:t>CC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i="1" dirty="0">
                    <a:solidFill>
                      <a:schemeClr val="tx1"/>
                    </a:solidFill>
                  </a:rPr>
                  <a:t>B </a:t>
                </a:r>
                <a:r>
                  <a:rPr lang="ru-RU" dirty="0">
                    <a:solidFill>
                      <a:schemeClr val="tx1"/>
                    </a:solidFill>
                  </a:rPr>
                  <a:t>находим </a:t>
                </a:r>
                <a:r>
                  <a:rPr lang="en-US" i="1" dirty="0">
                    <a:solidFill>
                      <a:schemeClr val="tx1"/>
                    </a:solidFill>
                  </a:rPr>
                  <a:t>CH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Значит, </a:t>
                </a:r>
                <a:r>
                  <a:rPr lang="en-US" i="1" dirty="0">
                    <a:solidFill>
                      <a:schemeClr val="tx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i="1" dirty="0">
                    <a:solidFill>
                      <a:schemeClr val="tx1"/>
                    </a:solidFill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Площадь треугольника </a:t>
                </a:r>
                <a:r>
                  <a:rPr lang="en-US" i="1" dirty="0">
                    <a:solidFill>
                      <a:schemeClr val="tx1"/>
                    </a:solidFill>
                  </a:rPr>
                  <a:t>ABH </a:t>
                </a:r>
                <a:r>
                  <a:rPr lang="ru-RU" dirty="0">
                    <a:solidFill>
                      <a:schemeClr val="tx1"/>
                    </a:solidFill>
                  </a:rPr>
                  <a:t>равна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478"/>
                <a:ext cx="9144001" cy="1661609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EF20CF-E8A0-CBB1-A135-FB9989FDB2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003128"/>
            <a:ext cx="5328592" cy="388903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81056"/>
            <a:ext cx="539552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114951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8604448" y="6581056"/>
            <a:ext cx="539552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1181FA-AAB1-42E9-9F45-FFEFC1DEAC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88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87849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dirty="0"/>
              <a:t> 5. Найдите площадь треугольника, медианы которого равны 3, 4, 5.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C71D73-FD93-80B7-5A17-D27ACD3EE2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0997" y="1961945"/>
            <a:ext cx="3982006" cy="293410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64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54186"/>
                <a:ext cx="9126354" cy="2776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sz="22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200" dirty="0"/>
                  <a:t> Пусть </a:t>
                </a:r>
                <a:r>
                  <a:rPr lang="en-US" sz="2200" i="1" dirty="0"/>
                  <a:t>ABC </a:t>
                </a:r>
                <a:r>
                  <a:rPr lang="ru-RU" sz="2200" i="1" dirty="0"/>
                  <a:t>– </a:t>
                </a:r>
                <a:r>
                  <a:rPr lang="ru-RU" sz="2200" dirty="0"/>
                  <a:t>треугольник, </a:t>
                </a:r>
                <a:r>
                  <a:rPr lang="en-US" sz="2200" i="1" dirty="0"/>
                  <a:t>AA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, </a:t>
                </a:r>
                <a:r>
                  <a:rPr lang="en-US" sz="2200" i="1" dirty="0"/>
                  <a:t>BB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, </a:t>
                </a:r>
                <a:r>
                  <a:rPr lang="en-US" sz="2200" i="1" dirty="0"/>
                  <a:t>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– </a:t>
                </a:r>
                <a:r>
                  <a:rPr lang="ru-RU" sz="2200" dirty="0"/>
                  <a:t>его медианы, пересекающиеся в точке </a:t>
                </a:r>
                <a:r>
                  <a:rPr lang="en-US" sz="2200" i="1" dirty="0"/>
                  <a:t>M</a:t>
                </a:r>
                <a:r>
                  <a:rPr lang="ru-RU" sz="2200" dirty="0"/>
                  <a:t>. Продолжим медиану </a:t>
                </a:r>
                <a:r>
                  <a:rPr lang="en-US" sz="2200" i="1" dirty="0"/>
                  <a:t>CC</a:t>
                </a:r>
                <a:r>
                  <a:rPr lang="ru-RU" sz="2200" baseline="-25000" dirty="0"/>
                  <a:t>1</a:t>
                </a:r>
                <a:r>
                  <a:rPr lang="ru-RU" sz="2200" dirty="0"/>
                  <a:t> и отложим отрезок </a:t>
                </a:r>
                <a:r>
                  <a:rPr lang="en-US" sz="2200" i="1" dirty="0"/>
                  <a:t>C</a:t>
                </a:r>
                <a:r>
                  <a:rPr lang="ru-RU" sz="2200" baseline="-25000" dirty="0"/>
                  <a:t>1</a:t>
                </a:r>
                <a:r>
                  <a:rPr lang="en-US" sz="2200" i="1" dirty="0"/>
                  <a:t>D</a:t>
                </a:r>
                <a:r>
                  <a:rPr lang="ru-RU" sz="2200" dirty="0"/>
                  <a:t>, равный </a:t>
                </a:r>
                <a:r>
                  <a:rPr lang="en-US" sz="2200" i="1" dirty="0"/>
                  <a:t>MC</a:t>
                </a:r>
                <a:r>
                  <a:rPr lang="ru-RU" sz="2200" baseline="-25000" dirty="0"/>
                  <a:t>1</a:t>
                </a:r>
                <a:r>
                  <a:rPr lang="ru-RU" sz="2200" dirty="0"/>
                  <a:t>. Стороны треугольника </a:t>
                </a:r>
                <a:r>
                  <a:rPr lang="en-US" sz="2200" i="1" dirty="0"/>
                  <a:t>BMD </a:t>
                </a:r>
                <a:r>
                  <a:rPr lang="ru-RU" sz="2200" dirty="0"/>
                  <a:t>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ru-RU" sz="2200" dirty="0"/>
                  <a:t>медиан исходного треугольника</a:t>
                </a:r>
                <a:r>
                  <a:rPr lang="en-US" sz="2200" dirty="0"/>
                  <a:t>.</a:t>
                </a:r>
                <a:r>
                  <a:rPr lang="ru-RU" sz="2200" dirty="0"/>
                  <a:t> Площадь треугольника, сторонами которого являются медианы данного треугольника, равна 6. Следовательно, площадь треугольника </a:t>
                </a:r>
                <a:r>
                  <a:rPr lang="en-US" sz="2200" i="1" dirty="0"/>
                  <a:t>BMD </a:t>
                </a:r>
                <a:r>
                  <a:rPr lang="ru-RU" sz="22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2200" dirty="0"/>
                  <a:t>, т. е.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dirty="0"/>
                  <a:t>. Эта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200" dirty="0"/>
                  <a:t>площади треугольника </a:t>
                </a:r>
                <a:r>
                  <a:rPr lang="en-US" sz="2200" i="1" dirty="0"/>
                  <a:t>ABC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  <a:r>
                  <a:rPr lang="ru-RU" sz="2200" dirty="0"/>
                  <a:t>Следовательно, площадь треугольника</a:t>
                </a:r>
                <a:r>
                  <a:rPr lang="en-US" sz="2200" dirty="0"/>
                  <a:t> </a:t>
                </a:r>
                <a:r>
                  <a:rPr lang="en-US" sz="2200" i="1" dirty="0"/>
                  <a:t>ABC </a:t>
                </a:r>
                <a:r>
                  <a:rPr lang="ru-RU" sz="2200" dirty="0"/>
                  <a:t>равна 8.</a:t>
                </a:r>
                <a:endParaRPr lang="ru-RU" sz="22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54186"/>
                <a:ext cx="9126354" cy="2776914"/>
              </a:xfrm>
              <a:prstGeom prst="rect">
                <a:avLst/>
              </a:prstGeom>
              <a:blipFill>
                <a:blip r:embed="rId3" cstate="print"/>
                <a:stretch>
                  <a:fillRect l="-868" t="-659" r="-868" b="-35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9735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0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182250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6. В параллелограмме </a:t>
            </a:r>
            <a:r>
              <a:rPr lang="en-US" sz="2800" i="1" dirty="0"/>
              <a:t>ABCD</a:t>
            </a:r>
            <a:r>
              <a:rPr lang="ru-RU" sz="2800" dirty="0"/>
              <a:t> точка </a:t>
            </a:r>
            <a:r>
              <a:rPr lang="en-US" sz="2800" i="1" dirty="0"/>
              <a:t>E </a:t>
            </a:r>
            <a:r>
              <a:rPr lang="ru-RU" sz="2800" dirty="0"/>
              <a:t>– середина стороны </a:t>
            </a:r>
            <a:r>
              <a:rPr lang="en-US" sz="2800" i="1" dirty="0"/>
              <a:t>CD</a:t>
            </a:r>
            <a:r>
              <a:rPr lang="ru-RU" sz="2800" dirty="0"/>
              <a:t>. Найдите отношение, в котором отрезок </a:t>
            </a:r>
            <a:r>
              <a:rPr lang="en-US" sz="2800" i="1" dirty="0"/>
              <a:t>AE</a:t>
            </a:r>
            <a:r>
              <a:rPr lang="ru-RU" sz="2800" dirty="0"/>
              <a:t> делит диагональ </a:t>
            </a:r>
            <a:r>
              <a:rPr lang="en-US" sz="2800" i="1" dirty="0"/>
              <a:t>BD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32E050-488F-2D10-1DE7-4BDAC2E274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523" y="2033392"/>
            <a:ext cx="4324954" cy="279121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99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182250"/>
            <a:ext cx="89289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Решение.</a:t>
            </a:r>
            <a:r>
              <a:rPr lang="ru-RU" sz="2800" dirty="0"/>
              <a:t> Проведём диагональ </a:t>
            </a:r>
            <a:r>
              <a:rPr lang="en-US" sz="2800" i="1" dirty="0"/>
              <a:t>AC</a:t>
            </a:r>
            <a:r>
              <a:rPr lang="ru-RU" sz="2800" dirty="0"/>
              <a:t>. Точка </a:t>
            </a:r>
            <a:r>
              <a:rPr lang="en-US" sz="2800" i="1" dirty="0"/>
              <a:t>F </a:t>
            </a:r>
            <a:r>
              <a:rPr lang="ru-RU" sz="2800" dirty="0"/>
              <a:t>пересечения отрезка </a:t>
            </a:r>
            <a:r>
              <a:rPr lang="en-US" sz="2800" i="1" dirty="0"/>
              <a:t>AE </a:t>
            </a:r>
            <a:r>
              <a:rPr lang="ru-RU" sz="2800" dirty="0"/>
              <a:t>и диагонали </a:t>
            </a:r>
            <a:r>
              <a:rPr lang="en-US" sz="2800" i="1" dirty="0"/>
              <a:t>BD</a:t>
            </a:r>
            <a:r>
              <a:rPr lang="ru-RU" sz="2800" dirty="0"/>
              <a:t> является точкой пересечения медиан треугольника </a:t>
            </a:r>
            <a:r>
              <a:rPr lang="en-US" sz="2800" i="1" dirty="0"/>
              <a:t>ACD</a:t>
            </a:r>
            <a:r>
              <a:rPr lang="ru-RU" sz="2800" dirty="0"/>
              <a:t>. Следовательно, </a:t>
            </a:r>
            <a:r>
              <a:rPr lang="en-US" sz="2800" i="1" dirty="0"/>
              <a:t>DF </a:t>
            </a:r>
            <a:r>
              <a:rPr lang="en-US" sz="2800" dirty="0"/>
              <a:t>: </a:t>
            </a:r>
            <a:r>
              <a:rPr lang="en-US" sz="2800" i="1" dirty="0"/>
              <a:t>FG</a:t>
            </a:r>
            <a:r>
              <a:rPr lang="en-US" sz="2800" dirty="0"/>
              <a:t> = 2:1. </a:t>
            </a:r>
            <a:r>
              <a:rPr lang="ru-RU" sz="2800" dirty="0"/>
              <a:t>Значит, </a:t>
            </a:r>
            <a:r>
              <a:rPr lang="en-US" sz="2800" i="1" dirty="0"/>
              <a:t>DF</a:t>
            </a:r>
            <a:r>
              <a:rPr lang="en-US" sz="2800" dirty="0"/>
              <a:t>: </a:t>
            </a:r>
            <a:r>
              <a:rPr lang="en-US" sz="2800" i="1" dirty="0"/>
              <a:t>FB = </a:t>
            </a:r>
            <a:r>
              <a:rPr lang="en-US" sz="2800" dirty="0"/>
              <a:t>1:2.</a:t>
            </a:r>
            <a:endParaRPr lang="ru-RU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16FBFDB-E350-6DDD-BA79-5C27BD4B52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04864"/>
            <a:ext cx="4324954" cy="28578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661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182250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en-US" sz="2800" dirty="0"/>
              <a:t>7</a:t>
            </a:r>
            <a:r>
              <a:rPr lang="ru-RU" sz="2800" dirty="0"/>
              <a:t>. Докажите, что м</a:t>
            </a:r>
            <a:r>
              <a:rPr lang="ru-RU" sz="2800" dirty="0">
                <a:cs typeface="Times New Roman" pitchFamily="18" charset="0"/>
              </a:rPr>
              <a:t>едиана прямоугольного треугольника, проведенная из вершины прямого угла, равна половине гипотенузы.</a:t>
            </a:r>
            <a:r>
              <a:rPr lang="ru-RU" sz="2800" dirty="0"/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39111" cy="23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50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07504" y="32284"/>
            <a:ext cx="89289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Решение. </a:t>
            </a:r>
            <a:r>
              <a:rPr lang="ru-RU" sz="2800" dirty="0">
                <a:cs typeface="Times New Roman" pitchFamily="18" charset="0"/>
              </a:rPr>
              <a:t>Опишем около 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окружность. Её центром будет середина </a:t>
            </a:r>
            <a:r>
              <a:rPr lang="en-US" sz="2800" i="1" dirty="0">
                <a:cs typeface="Times New Roman" pitchFamily="18" charset="0"/>
              </a:rPr>
              <a:t>D </a:t>
            </a:r>
            <a:r>
              <a:rPr lang="ru-RU" sz="2800" dirty="0">
                <a:cs typeface="Times New Roman" pitchFamily="18" charset="0"/>
              </a:rPr>
              <a:t>гипотенузы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ru-RU" sz="2800" dirty="0">
                <a:cs typeface="Times New Roman" pitchFamily="18" charset="0"/>
              </a:rPr>
              <a:t>Медиана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равна радиусу этой окружности и равна половине гипотенузы.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23042"/>
            <a:ext cx="3192943" cy="28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998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990" y="523875"/>
            <a:ext cx="6843917" cy="62174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4184" y="6581056"/>
            <a:ext cx="429816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555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260648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en-US" sz="2800" dirty="0"/>
              <a:t>8</a:t>
            </a:r>
            <a:r>
              <a:rPr lang="ru-RU" sz="2800" dirty="0"/>
              <a:t>. Докажите, что е</a:t>
            </a:r>
            <a:r>
              <a:rPr lang="ru-RU" sz="2800" dirty="0">
                <a:cs typeface="Times New Roman" pitchFamily="18" charset="0"/>
              </a:rPr>
              <a:t>сли медиана треугольника равна половине стороны, к которой она проведена, то этот треугольник прямоугольный.</a:t>
            </a:r>
            <a:r>
              <a:rPr lang="ru-RU" sz="28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639111" cy="23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040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179512" y="0"/>
            <a:ext cx="88569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sz="2800" dirty="0">
                <a:cs typeface="Times New Roman" pitchFamily="18" charset="0"/>
              </a:rPr>
              <a:t>В этом случае основание </a:t>
            </a:r>
            <a:r>
              <a:rPr lang="en-US" sz="2800" i="1" dirty="0">
                <a:cs typeface="Times New Roman" pitchFamily="18" charset="0"/>
              </a:rPr>
              <a:t>D </a:t>
            </a:r>
            <a:r>
              <a:rPr lang="ru-RU" sz="2800" dirty="0">
                <a:cs typeface="Times New Roman" pitchFamily="18" charset="0"/>
              </a:rPr>
              <a:t>медианы равноудалено от вершин треугольника и</a:t>
            </a:r>
            <a:r>
              <a:rPr lang="ru-RU" sz="2800" dirty="0" smtClean="0">
                <a:cs typeface="Times New Roman" pitchFamily="18" charset="0"/>
              </a:rPr>
              <a:t>,</a:t>
            </a:r>
            <a:r>
              <a:rPr lang="ru-RU" sz="2800" b="1" dirty="0" smtClean="0"/>
              <a:t> </a:t>
            </a:r>
            <a:r>
              <a:rPr lang="ru-RU" sz="2800" dirty="0" smtClean="0">
                <a:cs typeface="Times New Roman" pitchFamily="18" charset="0"/>
              </a:rPr>
              <a:t>следовательно</a:t>
            </a:r>
            <a:r>
              <a:rPr lang="ru-RU" sz="2800" dirty="0">
                <a:cs typeface="Times New Roman" pitchFamily="18" charset="0"/>
              </a:rPr>
              <a:t>, является центром описанной окружности. Угол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опирается на диаметр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следовательно, равен 90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36080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999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332656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cs typeface="Times New Roman" pitchFamily="18" charset="0"/>
              </a:rPr>
              <a:t>	9</a:t>
            </a:r>
            <a:r>
              <a:rPr lang="ru-RU" sz="2800" dirty="0">
                <a:cs typeface="Times New Roman" pitchFamily="18" charset="0"/>
              </a:rPr>
              <a:t>. Медиана, проведенная из вершины прямого угла треугольника равна 4. Найдите гипотенузу этого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653822" cy="240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0D3A3F2B-54AB-226D-A44D-63AA158A7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14035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 </a:t>
            </a:r>
            <a:r>
              <a:rPr lang="ru-RU" sz="3200" dirty="0"/>
              <a:t>8.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19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7504" y="262409"/>
            <a:ext cx="89289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10</a:t>
            </a:r>
            <a:r>
              <a:rPr lang="ru-RU" sz="2800" dirty="0">
                <a:cs typeface="Times New Roman" pitchFamily="18" charset="0"/>
              </a:rPr>
              <a:t>. Медиана, проведенная к гипотенузе прямоугольного треугольника, равна 3 и делит прямой угол в отношении 1:2. Найдите </a:t>
            </a:r>
            <a:r>
              <a:rPr lang="ru-RU" sz="2800" dirty="0"/>
              <a:t>меньший катет</a:t>
            </a:r>
            <a:r>
              <a:rPr lang="ru-RU" sz="2800" dirty="0">
                <a:cs typeface="Times New Roman" pitchFamily="18" charset="0"/>
              </a:rPr>
              <a:t>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276872"/>
            <a:ext cx="5112568" cy="263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9CA07824-80F3-206E-9267-4E39FC3F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373216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 </a:t>
            </a:r>
            <a:r>
              <a:rPr lang="ru-RU" sz="3200" dirty="0"/>
              <a:t>3.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21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92211"/>
                <a:ext cx="9126354" cy="1993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800" dirty="0"/>
                  <a:t>	1</a:t>
                </a:r>
                <a:r>
                  <a:rPr lang="en-US" sz="2800" dirty="0"/>
                  <a:t>1</a:t>
                </a:r>
                <a:r>
                  <a:rPr lang="ru-RU" sz="2800" dirty="0"/>
                  <a:t>. В трапеции </a:t>
                </a:r>
                <a:r>
                  <a:rPr lang="ru-RU" sz="2800" i="1" dirty="0"/>
                  <a:t>ABCD </a:t>
                </a:r>
                <a:r>
                  <a:rPr lang="ru-RU" sz="2800" dirty="0"/>
                  <a:t>с основаниями </a:t>
                </a:r>
                <a:r>
                  <a:rPr lang="ru-RU" sz="2800" i="1" dirty="0"/>
                  <a:t>AD </a:t>
                </a:r>
                <a:r>
                  <a:rPr lang="ru-RU" sz="2800" dirty="0"/>
                  <a:t>и </a:t>
                </a:r>
                <a:r>
                  <a:rPr lang="ru-RU" sz="2800" i="1" dirty="0"/>
                  <a:t>BC </a:t>
                </a:r>
                <a:r>
                  <a:rPr lang="ru-RU" sz="2800" dirty="0"/>
                  <a:t>известно, что </a:t>
                </a:r>
                <a:r>
                  <a:rPr lang="en-US" sz="2800" i="1" dirty="0"/>
                  <a:t>AD</a:t>
                </a:r>
                <a:r>
                  <a:rPr lang="ru-RU" sz="2800" i="1" dirty="0"/>
                  <a:t> </a:t>
                </a:r>
                <a:r>
                  <a:rPr lang="en-US" sz="2800" dirty="0"/>
                  <a:t>=</a:t>
                </a:r>
                <a:r>
                  <a:rPr lang="ru-RU" sz="2800" dirty="0"/>
                  <a:t> </a:t>
                </a:r>
                <a:r>
                  <a:rPr lang="en-US" sz="2800" i="1" dirty="0"/>
                  <a:t>CD </a:t>
                </a:r>
                <a:r>
                  <a:rPr lang="en-US" sz="2800" dirty="0"/>
                  <a:t>=</a:t>
                </a:r>
                <a:r>
                  <a:rPr lang="ru-RU" sz="2800" dirty="0"/>
                  <a:t> </a:t>
                </a:r>
                <a:r>
                  <a:rPr lang="en-US" sz="2800" i="1" dirty="0"/>
                  <a:t>BC</a:t>
                </a:r>
                <a:r>
                  <a:rPr lang="ru-RU" sz="2800" i="1" dirty="0"/>
                  <a:t> </a:t>
                </a:r>
                <a:r>
                  <a:rPr lang="en-US" sz="2800" dirty="0"/>
                  <a:t>=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/>
                  <a:t>AB</a:t>
                </a:r>
                <a:r>
                  <a:rPr lang="en-US" sz="2800" dirty="0"/>
                  <a:t>.</a:t>
                </a:r>
              </a:p>
              <a:p>
                <a:r>
                  <a:rPr lang="ru-RU" sz="2800" dirty="0"/>
                  <a:t>	а) Докажите, что </a:t>
                </a:r>
                <a:r>
                  <a:rPr lang="ru-RU" sz="2800" i="1" dirty="0"/>
                  <a:t>A</a:t>
                </a:r>
                <a:r>
                  <a:rPr lang="en-US" sz="2800" i="1" dirty="0"/>
                  <a:t>C</a:t>
                </a:r>
                <a:r>
                  <a:rPr lang="ru-RU" sz="2800" i="1" dirty="0"/>
                  <a:t> </a:t>
                </a:r>
                <a:r>
                  <a:rPr lang="ru-RU" sz="2800" dirty="0"/>
                  <a:t>⊥</a:t>
                </a:r>
                <a:r>
                  <a:rPr lang="en-US" sz="2800" i="1" dirty="0"/>
                  <a:t>BC</a:t>
                </a:r>
                <a:r>
                  <a:rPr lang="ru-RU" sz="2800" dirty="0"/>
                  <a:t>.</a:t>
                </a:r>
              </a:p>
              <a:p>
                <a:r>
                  <a:rPr lang="ru-RU" sz="2800" dirty="0"/>
                  <a:t>	б) Найдите углы трапеции.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92211"/>
                <a:ext cx="9126354" cy="1993366"/>
              </a:xfrm>
              <a:prstGeom prst="rect">
                <a:avLst/>
              </a:prstGeom>
              <a:blipFill>
                <a:blip r:embed="rId3" cstate="print"/>
                <a:stretch>
                  <a:fillRect l="-1336" t="-3058" r="-1403" b="-76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67473"/>
            <a:ext cx="4146625" cy="192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384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-26382"/>
                <a:ext cx="912635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Обозначим </a:t>
                </a:r>
                <a:r>
                  <a:rPr lang="en-US" i="1" dirty="0"/>
                  <a:t>E </a:t>
                </a:r>
                <a:r>
                  <a:rPr lang="ru-RU" dirty="0"/>
                  <a:t>середину стороны </a:t>
                </a:r>
                <a:r>
                  <a:rPr lang="en-US" i="1" dirty="0"/>
                  <a:t>AB</a:t>
                </a:r>
                <a:r>
                  <a:rPr lang="en-US" dirty="0"/>
                  <a:t>. </a:t>
                </a:r>
                <a:r>
                  <a:rPr lang="ru-RU" dirty="0"/>
                  <a:t>В четырёхугольнике </a:t>
                </a:r>
                <a:r>
                  <a:rPr lang="en-US" i="1" dirty="0"/>
                  <a:t>AECD </a:t>
                </a:r>
                <a:r>
                  <a:rPr lang="ru-RU" dirty="0"/>
                  <a:t>сторона </a:t>
                </a:r>
                <a:r>
                  <a:rPr lang="en-US" i="1" dirty="0"/>
                  <a:t>AE </a:t>
                </a:r>
                <a:r>
                  <a:rPr lang="ru-RU" dirty="0"/>
                  <a:t>равна и параллельна стороне </a:t>
                </a:r>
                <a:r>
                  <a:rPr lang="en-US" i="1" dirty="0"/>
                  <a:t>CD</a:t>
                </a:r>
                <a:r>
                  <a:rPr lang="ru-RU" dirty="0"/>
                  <a:t>. Следовательно, этот четырёхугольник – ромб. В треугольнике </a:t>
                </a:r>
                <a:r>
                  <a:rPr lang="en-US" i="1" dirty="0"/>
                  <a:t>ABC</a:t>
                </a:r>
                <a:r>
                  <a:rPr lang="ru-RU" dirty="0"/>
                  <a:t> отрезок </a:t>
                </a:r>
                <a:r>
                  <a:rPr lang="en-US" i="1" dirty="0"/>
                  <a:t>CE </a:t>
                </a:r>
                <a:r>
                  <a:rPr lang="ru-RU" dirty="0"/>
                  <a:t>– медиана, равная половине стороны </a:t>
                </a:r>
                <a:r>
                  <a:rPr lang="en-US" i="1" dirty="0"/>
                  <a:t>AB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Гипотенуза </a:t>
                </a:r>
                <a:r>
                  <a:rPr lang="en-US" i="1" dirty="0"/>
                  <a:t>AB </a:t>
                </a:r>
                <a:r>
                  <a:rPr lang="ru-RU" dirty="0"/>
                  <a:t>в два раза больше катета </a:t>
                </a:r>
                <a:r>
                  <a:rPr lang="en-US" i="1" dirty="0"/>
                  <a:t>AB</a:t>
                </a:r>
                <a:r>
                  <a:rPr lang="ru-RU" dirty="0"/>
                  <a:t>. Следовательно, углы трапеции равны 60</a:t>
                </a:r>
                <a:r>
                  <a:rPr lang="ru-RU" baseline="30000" dirty="0"/>
                  <a:t>о</a:t>
                </a:r>
                <a:r>
                  <a:rPr lang="ru-RU" dirty="0"/>
                  <a:t> и 120</a:t>
                </a:r>
                <a:r>
                  <a:rPr lang="ru-RU" baseline="30000" dirty="0"/>
                  <a:t>о</a:t>
                </a:r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-26382"/>
                <a:ext cx="9126354" cy="2308324"/>
              </a:xfrm>
              <a:prstGeom prst="rect">
                <a:avLst/>
              </a:prstGeom>
              <a:blipFill>
                <a:blip r:embed="rId3" cstate="print"/>
                <a:stretch>
                  <a:fillRect l="-1002" t="-2116" r="-1069" b="-5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818" y="2348880"/>
            <a:ext cx="4469135" cy="22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359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-26382"/>
            <a:ext cx="88569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1</a:t>
            </a:r>
            <a:r>
              <a:rPr lang="en-US" dirty="0"/>
              <a:t>2</a:t>
            </a:r>
            <a:r>
              <a:rPr lang="ru-RU" dirty="0"/>
              <a:t>. Точка </a:t>
            </a:r>
            <a:r>
              <a:rPr lang="en-US" i="1" dirty="0"/>
              <a:t>D – </a:t>
            </a:r>
            <a:r>
              <a:rPr lang="ru-RU" dirty="0"/>
              <a:t>середина гипотенузы </a:t>
            </a:r>
            <a:r>
              <a:rPr lang="ru-RU" i="1" dirty="0"/>
              <a:t>AB </a:t>
            </a:r>
            <a:r>
              <a:rPr lang="ru-RU" dirty="0"/>
              <a:t>прямоугольного треугольника </a:t>
            </a:r>
            <a:r>
              <a:rPr lang="ru-RU" i="1" dirty="0"/>
              <a:t>ABC </a:t>
            </a:r>
            <a:r>
              <a:rPr lang="ru-RU" dirty="0"/>
              <a:t>с углом 30</a:t>
            </a:r>
            <a:r>
              <a:rPr lang="ru-RU" baseline="30000" dirty="0"/>
              <a:t>о</a:t>
            </a:r>
            <a:r>
              <a:rPr lang="ru-RU" dirty="0"/>
              <a:t> при вершине </a:t>
            </a:r>
            <a:r>
              <a:rPr lang="ru-RU" i="1" dirty="0"/>
              <a:t>A</a:t>
            </a:r>
            <a:r>
              <a:rPr lang="ru-RU" dirty="0"/>
              <a:t>. Окружность, вписанная в треугольник </a:t>
            </a:r>
            <a:r>
              <a:rPr lang="ru-RU" i="1" dirty="0"/>
              <a:t>B</a:t>
            </a:r>
            <a:r>
              <a:rPr lang="en-US" i="1" dirty="0"/>
              <a:t>CD</a:t>
            </a:r>
            <a:r>
              <a:rPr lang="ru-RU" dirty="0"/>
              <a:t>, касается его сторон </a:t>
            </a:r>
            <a:r>
              <a:rPr lang="ru-RU" i="1" dirty="0"/>
              <a:t>BC </a:t>
            </a:r>
            <a:r>
              <a:rPr lang="ru-RU" dirty="0"/>
              <a:t>и </a:t>
            </a:r>
            <a:r>
              <a:rPr lang="ru-RU" i="1" dirty="0"/>
              <a:t>B</a:t>
            </a:r>
            <a:r>
              <a:rPr lang="en-US" i="1" dirty="0"/>
              <a:t>D</a:t>
            </a:r>
            <a:r>
              <a:rPr lang="ru-RU" i="1" dirty="0"/>
              <a:t> </a:t>
            </a:r>
            <a:r>
              <a:rPr lang="ru-RU" dirty="0" smtClean="0"/>
              <a:t>в</a:t>
            </a:r>
            <a:r>
              <a:rPr lang="ru-RU" b="1" dirty="0" smtClean="0"/>
              <a:t> </a:t>
            </a:r>
            <a:r>
              <a:rPr lang="ru-RU" dirty="0" smtClean="0"/>
              <a:t>точках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F</a:t>
            </a:r>
            <a:r>
              <a:rPr lang="ru-RU" dirty="0"/>
              <a:t>.</a:t>
            </a:r>
          </a:p>
          <a:p>
            <a:r>
              <a:rPr lang="ru-RU" dirty="0"/>
              <a:t>	а) Докажите, что </a:t>
            </a:r>
            <a:r>
              <a:rPr lang="en-US" i="1" dirty="0"/>
              <a:t>EF</a:t>
            </a:r>
            <a:r>
              <a:rPr lang="ru-RU" i="1" dirty="0"/>
              <a:t> </a:t>
            </a:r>
            <a:r>
              <a:rPr lang="en-US" i="1" dirty="0"/>
              <a:t>|| </a:t>
            </a:r>
            <a:r>
              <a:rPr lang="ru-RU" i="1" dirty="0"/>
              <a:t>C</a:t>
            </a:r>
            <a:r>
              <a:rPr lang="en-US" i="1" dirty="0"/>
              <a:t>D</a:t>
            </a:r>
            <a:r>
              <a:rPr lang="ru-RU" dirty="0"/>
              <a:t>.</a:t>
            </a:r>
          </a:p>
          <a:p>
            <a:r>
              <a:rPr lang="ru-RU" dirty="0"/>
              <a:t>	б) Найдите </a:t>
            </a:r>
            <a:r>
              <a:rPr lang="en-US" i="1" dirty="0"/>
              <a:t>EF</a:t>
            </a:r>
            <a:r>
              <a:rPr lang="ru-RU" dirty="0"/>
              <a:t>, если </a:t>
            </a:r>
            <a:r>
              <a:rPr lang="ru-RU" i="1" dirty="0"/>
              <a:t>AB </a:t>
            </a:r>
            <a:r>
              <a:rPr lang="ru-RU" dirty="0"/>
              <a:t>= 8.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5760640" cy="287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89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-26382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Треугольник </a:t>
            </a:r>
            <a:r>
              <a:rPr lang="en-US" i="1" dirty="0"/>
              <a:t>BCD </a:t>
            </a:r>
            <a:r>
              <a:rPr lang="ru-RU" dirty="0"/>
              <a:t>равносторонний, </a:t>
            </a:r>
            <a:r>
              <a:rPr lang="en-US" i="1" dirty="0"/>
              <a:t>EF </a:t>
            </a:r>
            <a:r>
              <a:rPr lang="ru-RU" dirty="0"/>
              <a:t>– его средняя линия. Следовательно, </a:t>
            </a:r>
            <a:r>
              <a:rPr lang="en-US" i="1" dirty="0"/>
              <a:t>AF </a:t>
            </a:r>
            <a:r>
              <a:rPr lang="ru-RU" dirty="0"/>
              <a:t>параллельна</a:t>
            </a:r>
            <a:r>
              <a:rPr lang="en-US" i="1" dirty="0"/>
              <a:t> CD</a:t>
            </a:r>
            <a:r>
              <a:rPr lang="ru-RU" i="1" dirty="0"/>
              <a:t> </a:t>
            </a:r>
            <a:r>
              <a:rPr lang="ru-RU" dirty="0"/>
              <a:t>и равна половине </a:t>
            </a:r>
            <a:r>
              <a:rPr lang="en-US" i="1" dirty="0"/>
              <a:t>CD</a:t>
            </a:r>
            <a:r>
              <a:rPr lang="ru-RU" dirty="0"/>
              <a:t>, т. е. равна 2.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9223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7290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404664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1</a:t>
            </a:r>
            <a:r>
              <a:rPr lang="en-US" dirty="0"/>
              <a:t>3</a:t>
            </a:r>
            <a:r>
              <a:rPr lang="ru-RU" dirty="0"/>
              <a:t>. Медиана прямоугольного треугольника, проведённая </a:t>
            </a:r>
            <a:r>
              <a:rPr lang="ru-RU" dirty="0" smtClean="0"/>
              <a:t>к</a:t>
            </a:r>
            <a:r>
              <a:rPr lang="ru-RU" b="1" dirty="0" smtClean="0"/>
              <a:t> </a:t>
            </a:r>
            <a:r>
              <a:rPr lang="ru-RU" dirty="0" smtClean="0"/>
              <a:t>гипотенузе</a:t>
            </a:r>
            <a:r>
              <a:rPr lang="ru-RU" dirty="0"/>
              <a:t>, разбивает его на два треугольника с периметрами </a:t>
            </a:r>
            <a:r>
              <a:rPr lang="ru-RU" dirty="0" smtClean="0"/>
              <a:t>8</a:t>
            </a:r>
            <a:r>
              <a:rPr lang="ru-RU" b="1" dirty="0" smtClean="0"/>
              <a:t> </a:t>
            </a:r>
            <a:r>
              <a:rPr lang="ru-RU" dirty="0" smtClean="0"/>
              <a:t>и </a:t>
            </a:r>
            <a:r>
              <a:rPr lang="ru-RU" dirty="0"/>
              <a:t>9. Найдите стороны треугольника.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0828"/>
            <a:ext cx="390138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632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699" name="Text Box 3"/>
              <p:cNvSpPr txBox="1">
                <a:spLocks noChangeArrowheads="1"/>
              </p:cNvSpPr>
              <p:nvPr/>
            </p:nvSpPr>
            <p:spPr bwMode="auto">
              <a:xfrm>
                <a:off x="28876" y="0"/>
                <a:ext cx="9007620" cy="2871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32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Пусть </a:t>
                </a:r>
                <a:r>
                  <a:rPr lang="en-US" i="1" dirty="0"/>
                  <a:t>ABC </a:t>
                </a:r>
                <a:r>
                  <a:rPr lang="ru-RU" dirty="0"/>
                  <a:t>– прямоугольный треугольник, </a:t>
                </a:r>
                <a:r>
                  <a:rPr lang="en-US" i="1" dirty="0"/>
                  <a:t>CD </a:t>
                </a:r>
                <a:r>
                  <a:rPr lang="ru-RU" dirty="0"/>
                  <a:t>– медиана, проведённая из вершины прямого угла. Обозначим </a:t>
                </a:r>
                <a:r>
                  <a:rPr lang="en-US" i="1" dirty="0"/>
                  <a:t>BC = a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ru-RU" i="1" dirty="0"/>
                  <a:t> </a:t>
                </a:r>
                <a:r>
                  <a:rPr lang="ru-RU" dirty="0"/>
                  <a:t>(</a:t>
                </a:r>
                <a:r>
                  <a:rPr lang="en-US" i="1" dirty="0"/>
                  <a:t>a </a:t>
                </a:r>
                <a:r>
                  <a:rPr lang="en-US" dirty="0"/>
                  <a:t>&lt; </a:t>
                </a:r>
                <a:r>
                  <a:rPr lang="en-US" i="1" dirty="0"/>
                  <a:t>b</a:t>
                </a:r>
                <a:r>
                  <a:rPr lang="en-US" dirty="0"/>
                  <a:t>), </a:t>
                </a:r>
                <a:r>
                  <a:rPr lang="en-US" i="1" dirty="0"/>
                  <a:t>CD = m</a:t>
                </a:r>
                <a:r>
                  <a:rPr lang="en-US" dirty="0"/>
                  <a:t>. </a:t>
                </a:r>
                <a:r>
                  <a:rPr lang="ru-RU" dirty="0"/>
                  <a:t>Имеем систему уравнений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=8,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=9,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algn="just"/>
                <a:r>
                  <a:rPr lang="ru-RU" dirty="0"/>
                  <a:t>решая которое, находим  </a:t>
                </a:r>
                <a:r>
                  <a:rPr lang="en-US" i="1" dirty="0"/>
                  <a:t>a = </a:t>
                </a:r>
                <a:r>
                  <a:rPr lang="en-US" dirty="0"/>
                  <a:t>3, </a:t>
                </a:r>
                <a:r>
                  <a:rPr lang="en-US" i="1" dirty="0"/>
                  <a:t>b = </a:t>
                </a:r>
                <a:r>
                  <a:rPr lang="en-US" dirty="0"/>
                  <a:t>4, </a:t>
                </a:r>
                <a:r>
                  <a:rPr lang="en-US" i="1" dirty="0"/>
                  <a:t>AB = </a:t>
                </a:r>
                <a:r>
                  <a:rPr lang="en-US" dirty="0"/>
                  <a:t>5.</a:t>
                </a:r>
                <a:r>
                  <a:rPr lang="en-US" i="1" dirty="0"/>
                  <a:t> </a:t>
                </a:r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96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76" y="0"/>
                <a:ext cx="9007620" cy="2871876"/>
              </a:xfrm>
              <a:prstGeom prst="rect">
                <a:avLst/>
              </a:prstGeom>
              <a:blipFill>
                <a:blip r:embed="rId3" cstate="print"/>
                <a:stretch>
                  <a:fillRect l="-1083" r="-1016" b="-40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212976"/>
            <a:ext cx="371992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321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1221279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1. Постройте точку пересечения медиан треугольника </a:t>
            </a:r>
            <a:r>
              <a:rPr lang="en-US" sz="2800" i="1" dirty="0"/>
              <a:t>ABC</a:t>
            </a:r>
            <a:r>
              <a:rPr lang="ru-RU" sz="28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76872"/>
            <a:ext cx="3833500" cy="3816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Медианы треугольника</a:t>
            </a:r>
            <a:endParaRPr lang="ru-RU" sz="3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FDE8ED9-60BF-EAC0-D758-E9AFD1918474}"/>
              </a:ext>
            </a:extLst>
          </p:cNvPr>
          <p:cNvSpPr/>
          <p:nvPr/>
        </p:nvSpPr>
        <p:spPr>
          <a:xfrm>
            <a:off x="0" y="6365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Упражнения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4313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1265655"/>
            <a:ext cx="892899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В прямоугольном треугольнике </a:t>
            </a:r>
            <a:r>
              <a:rPr lang="en-US" i="1" dirty="0"/>
              <a:t>ABC </a:t>
            </a:r>
            <a:r>
              <a:rPr lang="ru-RU" dirty="0"/>
              <a:t>на катете </a:t>
            </a:r>
            <a:r>
              <a:rPr lang="en-US" i="1" dirty="0"/>
              <a:t>AC </a:t>
            </a:r>
            <a:r>
              <a:rPr lang="ru-RU" dirty="0"/>
              <a:t>как </a:t>
            </a:r>
            <a:r>
              <a:rPr lang="ru-RU" dirty="0" smtClean="0"/>
              <a:t>на</a:t>
            </a:r>
            <a:r>
              <a:rPr lang="ru-RU" b="1" dirty="0" smtClean="0"/>
              <a:t> </a:t>
            </a:r>
            <a:r>
              <a:rPr lang="ru-RU" dirty="0" smtClean="0"/>
              <a:t>диаметре </a:t>
            </a:r>
            <a:r>
              <a:rPr lang="ru-RU" dirty="0"/>
              <a:t>построена окружность, которая пересекает гипотенузу </a:t>
            </a:r>
            <a:r>
              <a:rPr lang="en-US" i="1" dirty="0"/>
              <a:t>AB</a:t>
            </a:r>
            <a:r>
              <a:rPr lang="ru-RU" dirty="0"/>
              <a:t> в точке </a:t>
            </a:r>
            <a:r>
              <a:rPr lang="en-US" i="1" dirty="0"/>
              <a:t>D. </a:t>
            </a:r>
            <a:r>
              <a:rPr lang="ru-RU" dirty="0"/>
              <a:t>Через точку </a:t>
            </a:r>
            <a:r>
              <a:rPr lang="en-US" i="1" dirty="0"/>
              <a:t>D </a:t>
            </a:r>
            <a:r>
              <a:rPr lang="ru-RU" dirty="0"/>
              <a:t>проведена касательная </a:t>
            </a:r>
            <a:r>
              <a:rPr lang="ru-RU" dirty="0" smtClean="0"/>
              <a:t>к</a:t>
            </a:r>
            <a:r>
              <a:rPr lang="ru-RU" b="1" dirty="0" smtClean="0"/>
              <a:t> </a:t>
            </a:r>
            <a:r>
              <a:rPr lang="ru-RU" dirty="0" smtClean="0"/>
              <a:t>окружности</a:t>
            </a:r>
            <a:r>
              <a:rPr lang="ru-RU" dirty="0"/>
              <a:t>, которая пересекает катет </a:t>
            </a:r>
            <a:r>
              <a:rPr lang="en-US" i="1" dirty="0"/>
              <a:t>BC</a:t>
            </a:r>
            <a:r>
              <a:rPr lang="ru-RU" dirty="0"/>
              <a:t> в точке </a:t>
            </a:r>
            <a:r>
              <a:rPr lang="en-US" i="1" dirty="0"/>
              <a:t>E</a:t>
            </a:r>
            <a:r>
              <a:rPr lang="en-US" dirty="0"/>
              <a:t>. </a:t>
            </a:r>
            <a:r>
              <a:rPr lang="ru-RU" dirty="0"/>
              <a:t>Найдите длину отрезка </a:t>
            </a:r>
            <a:r>
              <a:rPr lang="en-US" i="1" dirty="0"/>
              <a:t>BE</a:t>
            </a:r>
            <a:r>
              <a:rPr lang="ru-RU" dirty="0"/>
              <a:t>, если </a:t>
            </a:r>
            <a:r>
              <a:rPr lang="en-US" i="1" dirty="0"/>
              <a:t>AD = </a:t>
            </a:r>
            <a:r>
              <a:rPr lang="en-US" dirty="0"/>
              <a:t>2, </a:t>
            </a:r>
            <a:r>
              <a:rPr lang="en-US" i="1" dirty="0"/>
              <a:t>DB = </a:t>
            </a:r>
            <a:r>
              <a:rPr lang="en-US" dirty="0"/>
              <a:t>6.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3771"/>
            <a:ext cx="89289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Приведём пример задачи, которая предлагалась </a:t>
            </a:r>
            <a:r>
              <a:rPr lang="ru-RU" dirty="0" smtClean="0">
                <a:cs typeface="Times New Roman" pitchFamily="18" charset="0"/>
              </a:rPr>
              <a:t>на</a:t>
            </a:r>
            <a:r>
              <a:rPr lang="ru-RU" b="1" dirty="0" smtClean="0"/>
              <a:t> </a:t>
            </a:r>
            <a:r>
              <a:rPr lang="ru-RU" dirty="0" smtClean="0">
                <a:cs typeface="Times New Roman" pitchFamily="18" charset="0"/>
              </a:rPr>
              <a:t>Объединенной </a:t>
            </a:r>
            <a:r>
              <a:rPr lang="ru-RU" dirty="0">
                <a:cs typeface="Times New Roman" pitchFamily="18" charset="0"/>
              </a:rPr>
              <a:t>межвузовской математической олимпиаде (ОММО).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4540051" cy="22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7406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26524" y="689591"/>
                <a:ext cx="9144000" cy="866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en-US" i="1" dirty="0"/>
                  <a:t>EC = ED.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E </a:t>
                </a:r>
                <a:r>
                  <a:rPr lang="ru-RU" dirty="0"/>
                  <a:t>– середина отрезка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𝐵𝐴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=4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BE = </a:t>
                </a:r>
                <a:r>
                  <a:rPr lang="ru-RU" dirty="0"/>
                  <a:t>2.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6524" y="689591"/>
                <a:ext cx="9144000" cy="866969"/>
              </a:xfrm>
              <a:prstGeom prst="rect">
                <a:avLst/>
              </a:prstGeom>
              <a:blipFill>
                <a:blip r:embed="rId3" cstate="print"/>
                <a:stretch>
                  <a:fillRect t="-5634" r="-1000" b="-15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7762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911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	</a:t>
            </a:r>
            <a:r>
              <a:rPr lang="ru-RU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. Средняя линия трапеции равна 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, углы при одном </a:t>
            </a:r>
            <a:r>
              <a:rPr lang="ru-RU" dirty="0" smtClean="0">
                <a:cs typeface="Times New Roman" pitchFamily="18" charset="0"/>
              </a:rPr>
              <a:t>из</a:t>
            </a:r>
            <a:r>
              <a:rPr lang="ru-RU" b="1" dirty="0" smtClean="0"/>
              <a:t> </a:t>
            </a:r>
            <a:r>
              <a:rPr lang="ru-RU" dirty="0" smtClean="0">
                <a:cs typeface="Times New Roman" pitchFamily="18" charset="0"/>
              </a:rPr>
              <a:t>оснований </a:t>
            </a:r>
            <a:r>
              <a:rPr lang="ru-RU" dirty="0">
                <a:cs typeface="Times New Roman" pitchFamily="18" charset="0"/>
              </a:rPr>
              <a:t>равны 40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50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основания трапеции, если отрезок, соединяющий середины оснований, равен 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1E8AE2-C053-962B-9F0F-ED00CFE3E5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9417" y="2276314"/>
            <a:ext cx="5125165" cy="23053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1546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9512" y="0"/>
            <a:ext cx="885698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/>
              <a:t> Через точку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проведём прямую, параллельную </a:t>
            </a:r>
            <a:r>
              <a:rPr lang="ru-RU" i="1" dirty="0"/>
              <a:t>A</a:t>
            </a:r>
            <a:r>
              <a:rPr lang="en-US" i="1" dirty="0"/>
              <a:t>D</a:t>
            </a:r>
            <a:r>
              <a:rPr lang="ru-RU" dirty="0"/>
              <a:t>, до пересечения</a:t>
            </a:r>
            <a:r>
              <a:rPr lang="en-US" dirty="0"/>
              <a:t> </a:t>
            </a:r>
            <a:r>
              <a:rPr lang="ru-RU" dirty="0"/>
              <a:t>с </a:t>
            </a:r>
            <a:r>
              <a:rPr lang="ru-RU" i="1" dirty="0"/>
              <a:t>A</a:t>
            </a:r>
            <a:r>
              <a:rPr lang="en-US" i="1" dirty="0"/>
              <a:t>B</a:t>
            </a:r>
            <a:r>
              <a:rPr lang="ru-RU" i="1" dirty="0"/>
              <a:t> </a:t>
            </a:r>
            <a:r>
              <a:rPr lang="ru-RU" dirty="0"/>
              <a:t>в точке </a:t>
            </a:r>
            <a:r>
              <a:rPr lang="en-US" i="1" dirty="0"/>
              <a:t>G</a:t>
            </a:r>
            <a:r>
              <a:rPr lang="ru-RU" i="1" dirty="0"/>
              <a:t> </a:t>
            </a:r>
            <a:r>
              <a:rPr lang="ru-RU" dirty="0"/>
              <a:t>и прямую, параллельную </a:t>
            </a:r>
            <a:r>
              <a:rPr lang="en-US" i="1" dirty="0"/>
              <a:t>BC</a:t>
            </a:r>
            <a:r>
              <a:rPr lang="ru-RU" dirty="0"/>
              <a:t>, до пересечения с </a:t>
            </a:r>
            <a:r>
              <a:rPr lang="ru-RU" i="1" dirty="0"/>
              <a:t>A</a:t>
            </a:r>
            <a:r>
              <a:rPr lang="en-US" i="1" dirty="0"/>
              <a:t>B </a:t>
            </a:r>
            <a:r>
              <a:rPr lang="ru-RU" dirty="0"/>
              <a:t>в точке </a:t>
            </a:r>
            <a:r>
              <a:rPr lang="en-US" i="1" dirty="0"/>
              <a:t>H</a:t>
            </a:r>
            <a:r>
              <a:rPr lang="en-US" dirty="0"/>
              <a:t>. </a:t>
            </a:r>
            <a:r>
              <a:rPr lang="ru-RU" dirty="0"/>
              <a:t>Треугольник </a:t>
            </a:r>
            <a:r>
              <a:rPr lang="en-US" i="1" dirty="0"/>
              <a:t>FGH </a:t>
            </a:r>
            <a:r>
              <a:rPr lang="ru-RU" dirty="0"/>
              <a:t>прямоугольный </a:t>
            </a:r>
            <a:r>
              <a:rPr lang="en-US" i="1" dirty="0"/>
              <a:t>FG </a:t>
            </a:r>
            <a:r>
              <a:rPr lang="ru-RU" dirty="0"/>
              <a:t>– медиана. </a:t>
            </a:r>
            <a:r>
              <a:rPr lang="en-US" i="1" dirty="0"/>
              <a:t>AB + CD = </a:t>
            </a:r>
            <a:r>
              <a:rPr lang="en-US" dirty="0"/>
              <a:t>10, </a:t>
            </a:r>
            <a:r>
              <a:rPr lang="en-US" i="1" dirty="0"/>
              <a:t>AB – CD = GH = </a:t>
            </a:r>
            <a:r>
              <a:rPr lang="ru-RU" dirty="0"/>
              <a:t>2</a:t>
            </a:r>
            <a:r>
              <a:rPr lang="en-US" i="1" dirty="0"/>
              <a:t>FE =</a:t>
            </a:r>
            <a:r>
              <a:rPr lang="ru-RU" i="1" dirty="0"/>
              <a:t> </a:t>
            </a:r>
            <a:r>
              <a:rPr lang="en-US" dirty="0"/>
              <a:t>6. </a:t>
            </a:r>
            <a:r>
              <a:rPr lang="ru-RU" dirty="0"/>
              <a:t>Следовательно, </a:t>
            </a:r>
            <a:r>
              <a:rPr lang="en-US" i="1" dirty="0"/>
              <a:t>AB = </a:t>
            </a:r>
            <a:r>
              <a:rPr lang="en-US" dirty="0"/>
              <a:t>8, </a:t>
            </a:r>
            <a:r>
              <a:rPr lang="en-US" i="1" dirty="0"/>
              <a:t>CD = </a:t>
            </a:r>
            <a:r>
              <a:rPr lang="en-US" dirty="0"/>
              <a:t>2.</a:t>
            </a:r>
            <a:r>
              <a:rPr lang="en-US" i="1" dirty="0"/>
              <a:t>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A25989-644E-EEAE-11DD-32832C12B2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276872"/>
            <a:ext cx="4793707" cy="215571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991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-13215"/>
                <a:ext cx="9144000" cy="1414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Теорема*. </a:t>
                </a:r>
                <a:r>
                  <a:rPr lang="ru-RU" dirty="0"/>
                  <a:t>Пусть в треугольнике </a:t>
                </a:r>
                <a:r>
                  <a:rPr lang="en-US" i="1" dirty="0"/>
                  <a:t>ABC</a:t>
                </a:r>
                <a:r>
                  <a:rPr lang="en-US" dirty="0"/>
                  <a:t> </a:t>
                </a:r>
                <a:r>
                  <a:rPr lang="en-US" i="1" dirty="0"/>
                  <a:t>AB</a:t>
                </a:r>
                <a:r>
                  <a:rPr lang="ru-RU" i="1" dirty="0"/>
                  <a:t> = </a:t>
                </a:r>
                <a:r>
                  <a:rPr lang="en-US" i="1" dirty="0"/>
                  <a:t>c</a:t>
                </a:r>
                <a:r>
                  <a:rPr lang="ru-RU" dirty="0"/>
                  <a:t>,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Тогда для медианы </a:t>
                </a:r>
                <a:r>
                  <a:rPr lang="en-US" i="1" dirty="0"/>
                  <a:t>CD = m</a:t>
                </a:r>
                <a:r>
                  <a:rPr lang="en-US" i="1" baseline="-25000" dirty="0"/>
                  <a:t>c</a:t>
                </a:r>
                <a:r>
                  <a:rPr lang="ru-RU" dirty="0"/>
                  <a:t> этого треугольника имеет место формула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3215"/>
                <a:ext cx="9144000" cy="1414105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34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9627" y="1426945"/>
                <a:ext cx="9144000" cy="1097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dirty="0"/>
                  <a:t>По теореме косинусов, применённой к треугольнику </a:t>
                </a:r>
                <a:r>
                  <a:rPr lang="en-US" i="1" dirty="0"/>
                  <a:t>ACD</a:t>
                </a:r>
                <a:r>
                  <a:rPr lang="ru-RU" dirty="0"/>
                  <a:t>, имеем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𝐴𝐷𝐶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7" y="1426945"/>
                <a:ext cx="9144000" cy="1097288"/>
              </a:xfrm>
              <a:prstGeom prst="rect">
                <a:avLst/>
              </a:prstGeom>
              <a:blipFill>
                <a:blip r:embed="rId4" cstate="print"/>
                <a:stretch>
                  <a:fillRect l="-1067" r="-1000" b="-4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24233"/>
            <a:ext cx="2952328" cy="23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-9625" y="4931382"/>
                <a:ext cx="9144000" cy="1926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/>
                  <a:t>	Аналогично, по теореме косинусов, применённой к треугольнику </a:t>
                </a:r>
                <a:r>
                  <a:rPr lang="en-US" i="1" dirty="0"/>
                  <a:t>ACD</a:t>
                </a:r>
                <a:r>
                  <a:rPr lang="ru-RU" dirty="0"/>
                  <a:t>, имеем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𝐷𝐶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Складывая эти равенства и учитывая, что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𝐵𝐷𝐶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получим требуемое 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5" y="4931382"/>
                <a:ext cx="9144000" cy="1926618"/>
              </a:xfrm>
              <a:prstGeom prst="rect">
                <a:avLst/>
              </a:prstGeom>
              <a:blipFill>
                <a:blip r:embed="rId6" cstate="print"/>
                <a:stretch>
                  <a:fillRect l="-1000" t="-2532" r="-1067" b="-2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9726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764704"/>
            <a:ext cx="892899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Теорема*. </a:t>
            </a:r>
            <a:r>
              <a:rPr lang="ru-RU" dirty="0"/>
              <a:t>Сумма квадратов диагоналей параллелограмма равна сумме квадратов всех его сторон.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31006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ru-RU" dirty="0"/>
              <a:t>	Доказательство этой теоремы можно вывести </a:t>
            </a:r>
            <a:r>
              <a:rPr lang="ru-RU" dirty="0" smtClean="0"/>
              <a:t>из</a:t>
            </a:r>
            <a:r>
              <a:rPr lang="ru-RU" b="1" dirty="0" smtClean="0"/>
              <a:t> </a:t>
            </a:r>
            <a:r>
              <a:rPr lang="ru-RU" dirty="0" smtClean="0"/>
              <a:t>следующего </a:t>
            </a:r>
            <a:r>
              <a:rPr lang="ru-RU" dirty="0"/>
              <a:t>важного свойства параллелограмма.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57256"/>
            <a:ext cx="3312368" cy="18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3476919"/>
                <a:ext cx="9144000" cy="2795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По теореме косинусов, применённой к треугольникам </a:t>
                </a:r>
                <a:r>
                  <a:rPr lang="en-US" i="1" dirty="0"/>
                  <a:t>ABC</a:t>
                </a:r>
                <a:r>
                  <a:rPr lang="ru-RU" i="1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ABD</a:t>
                </a:r>
                <a:r>
                  <a:rPr lang="ru-RU" dirty="0"/>
                  <a:t>, имеем </a:t>
                </a:r>
                <a:endParaRPr lang="en-US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𝐴𝐵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𝐴𝐵𝐶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𝐴𝐷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𝐴𝐵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𝐴𝐷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𝐵𝐴𝐷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/>
                  <a:cs typeface="Times New Roman" pitchFamily="18" charset="0"/>
                </a:endParaRPr>
              </a:p>
              <a:p>
                <a:pPr algn="just"/>
                <a:r>
                  <a:rPr lang="ru-RU" dirty="0"/>
                  <a:t>	Складывая эти равенства и учитывая, что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𝐴𝐵𝐶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𝐵𝐴𝐷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получаем требуемое равенство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76919"/>
                <a:ext cx="9144000" cy="2795702"/>
              </a:xfrm>
              <a:prstGeom prst="rect">
                <a:avLst/>
              </a:prstGeom>
              <a:blipFill>
                <a:blip r:embed="rId4" cstate="print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994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0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1</a:t>
            </a:r>
            <a:r>
              <a:rPr lang="en-US" sz="2800" dirty="0"/>
              <a:t>6</a:t>
            </a:r>
            <a:r>
              <a:rPr lang="ru-RU" sz="2800" dirty="0"/>
              <a:t>. Две стороны параллелограмма равны 6 и 8. Одна диагональ равна 5. Найдите другую диагональ.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1182" y="1412776"/>
            <a:ext cx="5561636" cy="25922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925582-9A5D-D479-A7BA-830A23D2D0EE}"/>
                  </a:ext>
                </a:extLst>
              </p:cNvPr>
              <p:cNvSpPr txBox="1"/>
              <p:nvPr/>
            </p:nvSpPr>
            <p:spPr>
              <a:xfrm>
                <a:off x="755576" y="4581128"/>
                <a:ext cx="2448272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925582-9A5D-D479-A7BA-830A23D2D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81128"/>
                <a:ext cx="2448272" cy="513602"/>
              </a:xfrm>
              <a:prstGeom prst="rect">
                <a:avLst/>
              </a:prstGeom>
              <a:blipFill>
                <a:blip r:embed="rId4" cstate="print"/>
                <a:stretch>
                  <a:fillRect l="-3980" t="-2353" b="-2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3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260648"/>
            <a:ext cx="88569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</a:t>
            </a:r>
            <a:r>
              <a:rPr lang="en-US" sz="2800" dirty="0"/>
              <a:t>7</a:t>
            </a:r>
            <a:r>
              <a:rPr lang="ru-RU" sz="2800" dirty="0"/>
              <a:t>. Стороны равнобедренного треугольника  равны 5, 5, 6. Найдите медиану, проведённую к боковой стороне.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722471" cy="25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5123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54186"/>
                <a:ext cx="9126354" cy="1588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</a:t>
                </a:r>
                <a:r>
                  <a:rPr lang="en-US" dirty="0">
                    <a:cs typeface="Times New Roman" pitchFamily="18" charset="0"/>
                  </a:rPr>
                  <a:t>5, </a:t>
                </a:r>
                <a:r>
                  <a:rPr lang="en-US" i="1" dirty="0">
                    <a:cs typeface="Times New Roman" pitchFamily="18" charset="0"/>
                  </a:rPr>
                  <a:t>b = </a:t>
                </a:r>
                <a:r>
                  <a:rPr lang="en-US" dirty="0">
                    <a:cs typeface="Times New Roman" pitchFamily="18" charset="0"/>
                  </a:rPr>
                  <a:t>6,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= 5.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54186"/>
                <a:ext cx="9126354" cy="15880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2" r="-10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201952" cy="289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3514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476672"/>
            <a:ext cx="8856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</a:t>
            </a:r>
            <a:r>
              <a:rPr lang="en-US" sz="2800" dirty="0"/>
              <a:t>8</a:t>
            </a:r>
            <a:r>
              <a:rPr lang="ru-RU" sz="2800" dirty="0"/>
              <a:t>. Стороны треугольника  равны 5, 6, 7. Найдите медиану, проведённую к стороне, равной 6.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6748AD4-EF80-A211-BEF9-9EBAD3CC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3827656" cy="251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179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84" y="895681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376772"/>
            <a:ext cx="4072638" cy="41044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8858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3827656" cy="251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54186"/>
                <a:ext cx="9126354" cy="1504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</a:t>
                </a:r>
                <a:r>
                  <a:rPr lang="en-US" dirty="0">
                    <a:cs typeface="Times New Roman" pitchFamily="18" charset="0"/>
                  </a:rPr>
                  <a:t>5, </a:t>
                </a:r>
                <a:r>
                  <a:rPr lang="en-US" i="1" dirty="0">
                    <a:cs typeface="Times New Roman" pitchFamily="18" charset="0"/>
                  </a:rPr>
                  <a:t>b = </a:t>
                </a:r>
                <a:r>
                  <a:rPr lang="en-US" dirty="0">
                    <a:cs typeface="Times New Roman" pitchFamily="18" charset="0"/>
                  </a:rPr>
                  <a:t>7,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= 6.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54186"/>
                <a:ext cx="9126354" cy="150477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002" r="-1069" b="-28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443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332656"/>
            <a:ext cx="8856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/>
              <a:t>	</a:t>
            </a:r>
            <a:r>
              <a:rPr lang="en-US" sz="2800" dirty="0"/>
              <a:t>19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BC = </a:t>
            </a:r>
            <a:r>
              <a:rPr lang="en-US" sz="2800" dirty="0"/>
              <a:t>24, </a:t>
            </a:r>
            <a:r>
              <a:rPr lang="ru-RU" sz="2800" dirty="0"/>
              <a:t>медиана </a:t>
            </a:r>
            <a:r>
              <a:rPr lang="en-US" sz="2800" i="1" dirty="0"/>
              <a:t>CD </a:t>
            </a:r>
            <a:r>
              <a:rPr lang="ru-RU" sz="2800" dirty="0"/>
              <a:t>равна 1</a:t>
            </a:r>
            <a:r>
              <a:rPr lang="en-US" sz="2800" dirty="0"/>
              <a:t>3</a:t>
            </a:r>
            <a:r>
              <a:rPr lang="ru-RU" sz="2800" dirty="0"/>
              <a:t>. Найдите сторону </a:t>
            </a:r>
            <a:r>
              <a:rPr lang="en-US" sz="2800" i="1" dirty="0"/>
              <a:t>AB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FA0BED8-8B6C-5657-9FCB-2624870D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849614" cy="203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7362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54186"/>
                <a:ext cx="9126354" cy="1352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</a:t>
                </a:r>
                <a:r>
                  <a:rPr lang="en-US" dirty="0">
                    <a:cs typeface="Times New Roman" pitchFamily="18" charset="0"/>
                  </a:rPr>
                  <a:t>24, </a:t>
                </a:r>
                <a:r>
                  <a:rPr lang="en-US" i="1" dirty="0">
                    <a:cs typeface="Times New Roman" pitchFamily="18" charset="0"/>
                  </a:rPr>
                  <a:t>b = </a:t>
                </a:r>
                <a:r>
                  <a:rPr lang="en-US" dirty="0">
                    <a:cs typeface="Times New Roman" pitchFamily="18" charset="0"/>
                  </a:rPr>
                  <a:t>10, </a:t>
                </a:r>
                <a:r>
                  <a:rPr lang="en-US" i="1" dirty="0"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= 13.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dirty="0">
                    <a:cs typeface="Times New Roman" pitchFamily="18" charset="0"/>
                  </a:rPr>
                  <a:t>676,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 = </a:t>
                </a:r>
                <a:r>
                  <a:rPr lang="en-US" dirty="0">
                    <a:cs typeface="Times New Roman" pitchFamily="18" charset="0"/>
                  </a:rPr>
                  <a:t>26.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54186"/>
                <a:ext cx="9126354" cy="135255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2" r="-1069" b="-9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849614" cy="203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5776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35292" y="188640"/>
                <a:ext cx="9126354" cy="1962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3200" dirty="0"/>
                  <a:t>	</a:t>
                </a:r>
                <a:r>
                  <a:rPr lang="ru-RU" sz="2800" dirty="0"/>
                  <a:t>2</a:t>
                </a:r>
                <a:r>
                  <a:rPr lang="en-US" sz="2800" dirty="0"/>
                  <a:t>0</a:t>
                </a:r>
                <a:r>
                  <a:rPr lang="ru-RU" sz="2800" dirty="0"/>
                  <a:t>. В равнобедренном треугольнике с боковой</a:t>
                </a:r>
                <a:r>
                  <a:rPr lang="en-US" sz="2800" dirty="0"/>
                  <a:t> </a:t>
                </a:r>
                <a:r>
                  <a:rPr lang="ru-RU" sz="2800" dirty="0"/>
                  <a:t>стороной, равной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sz="2800" dirty="0"/>
                  <a:t>, проведена медиана к боковой стороне. Найдите основание</a:t>
                </a:r>
                <a:r>
                  <a:rPr lang="en-US" sz="2800" dirty="0"/>
                  <a:t> </a:t>
                </a:r>
                <a:r>
                  <a:rPr lang="ru-RU" sz="2800" dirty="0"/>
                  <a:t>треугольника, если медиана 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ru-RU" sz="2800" dirty="0"/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2" y="188640"/>
                <a:ext cx="9126354" cy="1962910"/>
              </a:xfrm>
              <a:prstGeom prst="rect">
                <a:avLst/>
              </a:prstGeom>
              <a:blipFill>
                <a:blip r:embed="rId3" cstate="print"/>
                <a:stretch>
                  <a:fillRect l="-1403" t="-932" r="-1336" b="-77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399C52E-C829-28A8-BD05-BFAB5A8B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65902"/>
            <a:ext cx="3755718" cy="363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8396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54186"/>
                <a:ext cx="9126354" cy="1391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b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cs typeface="Times New Roman" pitchFamily="18" charset="0"/>
                  </a:rPr>
                  <a:t>a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dirty="0">
                    <a:cs typeface="Times New Roman" pitchFamily="18" charset="0"/>
                  </a:rPr>
                  <a:t>16,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 = </a:t>
                </a:r>
                <a:r>
                  <a:rPr lang="en-US" dirty="0">
                    <a:cs typeface="Times New Roman" pitchFamily="18" charset="0"/>
                  </a:rPr>
                  <a:t>4.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54186"/>
                <a:ext cx="9126354" cy="13910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2" r="-1069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06736"/>
            <a:ext cx="2911028" cy="28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93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404664"/>
                <a:ext cx="9126354" cy="1488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3200" dirty="0"/>
                  <a:t>	</a:t>
                </a:r>
                <a:r>
                  <a:rPr lang="ru-RU" sz="2800" dirty="0"/>
                  <a:t>2</a:t>
                </a:r>
                <a:r>
                  <a:rPr lang="en-US" sz="2800" dirty="0"/>
                  <a:t>1</a:t>
                </a:r>
                <a:r>
                  <a:rPr lang="ru-RU" sz="2800" dirty="0"/>
                  <a:t>. Основание равнобедренного треугольника равно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/>
                  <a:t>, а медиана, проведённая к боковой стороне, равна 5. Найдите боковые стороны.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4664"/>
                <a:ext cx="9126354" cy="1488484"/>
              </a:xfrm>
              <a:prstGeom prst="rect">
                <a:avLst/>
              </a:prstGeom>
              <a:blipFill>
                <a:blip r:embed="rId3" cstate="print"/>
                <a:stretch>
                  <a:fillRect l="-1336" t="-816" r="-1336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3DAB1AD-1753-395A-6607-DC0C5185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509248" cy="312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9263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54186"/>
                <a:ext cx="9126354" cy="1391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b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c =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Times New Roman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i="1" dirty="0">
                    <a:cs typeface="Times New Roman" pitchFamily="18" charset="0"/>
                  </a:rPr>
                  <a:t>. m</a:t>
                </a:r>
                <a:r>
                  <a:rPr lang="en-US" i="1" baseline="-25000" dirty="0">
                    <a:cs typeface="Times New Roman" pitchFamily="18" charset="0"/>
                  </a:rPr>
                  <a:t>a</a:t>
                </a:r>
                <a:r>
                  <a:rPr lang="en-US" dirty="0">
                    <a:cs typeface="Times New Roman" pitchFamily="18" charset="0"/>
                  </a:rPr>
                  <a:t> = 5.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a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 = b</a:t>
                </a:r>
                <a:r>
                  <a:rPr lang="en-US" baseline="30000" dirty="0">
                    <a:cs typeface="Times New Roman" pitchFamily="18" charset="0"/>
                  </a:rPr>
                  <a:t>2 </a:t>
                </a:r>
                <a:r>
                  <a:rPr lang="en-US" dirty="0">
                    <a:cs typeface="Times New Roman" pitchFamily="18" charset="0"/>
                  </a:rPr>
                  <a:t>= 36,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a = b = </a:t>
                </a:r>
                <a:r>
                  <a:rPr lang="en-US" dirty="0">
                    <a:cs typeface="Times New Roman" pitchFamily="18" charset="0"/>
                  </a:rPr>
                  <a:t>6.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54186"/>
                <a:ext cx="9126354" cy="13910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2" r="-1069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5468" y="1772816"/>
            <a:ext cx="3592954" cy="31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2715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Биссектрисы треугольника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07504" y="836712"/>
            <a:ext cx="892899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	Теорема. </a:t>
            </a:r>
            <a:r>
              <a:rPr lang="ru-RU" sz="2800" dirty="0">
                <a:cs typeface="Times New Roman" pitchFamily="18" charset="0"/>
              </a:rPr>
              <a:t>Биссектрисы треугольника пересекаются </a:t>
            </a:r>
            <a:r>
              <a:rPr lang="ru-RU" sz="2800" dirty="0" smtClean="0">
                <a:cs typeface="Times New Roman" pitchFamily="18" charset="0"/>
              </a:rPr>
              <a:t>в</a:t>
            </a:r>
            <a:r>
              <a:rPr lang="ru-RU" sz="2800" b="1" dirty="0" smtClean="0"/>
              <a:t> </a:t>
            </a:r>
            <a:r>
              <a:rPr lang="ru-RU" sz="2800" dirty="0" smtClean="0">
                <a:cs typeface="Times New Roman" pitchFamily="18" charset="0"/>
              </a:rPr>
              <a:t>одной </a:t>
            </a:r>
            <a:r>
              <a:rPr lang="ru-RU" sz="2800" dirty="0">
                <a:cs typeface="Times New Roman" pitchFamily="18" charset="0"/>
              </a:rPr>
              <a:t>точке – центре вписанной окружности</a:t>
            </a:r>
            <a:r>
              <a:rPr lang="ru-RU" sz="2800" dirty="0"/>
              <a:t>.</a:t>
            </a:r>
            <a:r>
              <a:rPr lang="ru-RU" sz="3200" dirty="0">
                <a:cs typeface="Times New Roman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70299"/>
            <a:ext cx="52595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1. Изобразите точку пересечения биссектрис треугольника </a:t>
            </a:r>
            <a:r>
              <a:rPr lang="en-US" sz="2800" i="1" dirty="0"/>
              <a:t>ABC</a:t>
            </a:r>
            <a:r>
              <a:rPr lang="ru-RU" sz="2800" dirty="0"/>
              <a:t>.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832648" cy="288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3916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688"/>
            <a:ext cx="7772400" cy="457200"/>
          </a:xfrm>
        </p:spPr>
        <p:txBody>
          <a:bodyPr/>
          <a:lstStyle/>
          <a:p>
            <a:pPr algn="l" eaLnBrk="1" hangingPunct="1"/>
            <a:r>
              <a:rPr lang="ru-RU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Ответ.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057685" cy="30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251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07504" y="484892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2. Постройте точку пересечения медиан треугольника </a:t>
            </a:r>
            <a:r>
              <a:rPr lang="en-US" sz="2800" i="1" dirty="0"/>
              <a:t>ABC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520788"/>
            <a:ext cx="3761359" cy="38164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579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8" name="Text Box 42">
            <a:extLst>
              <a:ext uri="{FF2B5EF4-FFF2-40B4-BE49-F238E27FC236}">
                <a16:creationId xmlns:a16="http://schemas.microsoft.com/office/drawing/2014/main" xmlns="" id="{44BCA60A-D09D-42F4-92E8-580C1D37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0"/>
            <a:ext cx="88569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Точку пересечения биссектрис треугольника можно построить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B07DA7-66BB-1CE7-4991-20FF2B1A3E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555" y="1052736"/>
            <a:ext cx="6436889" cy="51845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7026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7504" y="116632"/>
            <a:ext cx="88569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. Биссектрисы  </a:t>
            </a:r>
            <a:r>
              <a:rPr lang="ru-RU" sz="2800" i="1" dirty="0">
                <a:cs typeface="Times New Roman" pitchFamily="18" charset="0"/>
              </a:rPr>
              <a:t>АА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 и	</a:t>
            </a:r>
            <a:r>
              <a:rPr lang="ru-RU" sz="2800" i="1" dirty="0">
                <a:cs typeface="Times New Roman" pitchFamily="18" charset="0"/>
              </a:rPr>
              <a:t>ВВ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треугольника </a:t>
            </a:r>
            <a:r>
              <a:rPr lang="ru-RU" sz="2800" i="1" dirty="0">
                <a:cs typeface="Times New Roman" pitchFamily="18" charset="0"/>
              </a:rPr>
              <a:t>АВС</a:t>
            </a:r>
            <a:r>
              <a:rPr lang="ru-RU" sz="2800" dirty="0">
                <a:cs typeface="Times New Roman" pitchFamily="18" charset="0"/>
              </a:rPr>
              <a:t> пересекаются в точке </a:t>
            </a:r>
            <a:r>
              <a:rPr lang="ru-RU" sz="2800" i="1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уг</a:t>
            </a:r>
            <a:r>
              <a:rPr lang="ru-RU" sz="2800" dirty="0"/>
              <a:t>ол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OB</a:t>
            </a:r>
            <a:r>
              <a:rPr lang="ru-RU" sz="2800" dirty="0">
                <a:cs typeface="Times New Roman" pitchFamily="18" charset="0"/>
              </a:rPr>
              <a:t>, если угол </a:t>
            </a:r>
            <a:r>
              <a:rPr lang="ru-RU" sz="2800" i="1" dirty="0">
                <a:cs typeface="Times New Roman" pitchFamily="18" charset="0"/>
              </a:rPr>
              <a:t>A</a:t>
            </a:r>
            <a:r>
              <a:rPr lang="en-US" sz="2800" i="1" dirty="0">
                <a:cs typeface="Times New Roman" pitchFamily="18" charset="0"/>
              </a:rPr>
              <a:t>CB</a:t>
            </a:r>
            <a:r>
              <a:rPr lang="ru-RU" sz="2800" dirty="0">
                <a:cs typeface="Times New Roman" pitchFamily="18" charset="0"/>
              </a:rPr>
              <a:t> равен </a:t>
            </a:r>
            <a:r>
              <a:rPr lang="en-US" sz="2800" dirty="0">
                <a:cs typeface="Times New Roman" pitchFamily="18" charset="0"/>
              </a:rPr>
              <a:t>50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61327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79792C60-EF79-5C94-EB37-1A69D90A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58924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 </a:t>
            </a:r>
            <a:r>
              <a:rPr lang="en-US" sz="3200" dirty="0"/>
              <a:t>115</a:t>
            </a:r>
            <a:r>
              <a:rPr lang="ru-RU" sz="3200" baseline="30000" dirty="0"/>
              <a:t>о</a:t>
            </a:r>
            <a:r>
              <a:rPr lang="ru-RU" sz="3200" dirty="0">
                <a:cs typeface="Times New Roman" pitchFamily="18" charset="0"/>
              </a:rPr>
              <a:t>.</a:t>
            </a:r>
            <a:r>
              <a:rPr lang="ru-RU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1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7504" y="-8136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3</a:t>
            </a:r>
            <a:r>
              <a:rPr lang="ru-RU" sz="2800" dirty="0">
                <a:cs typeface="Times New Roman" pitchFamily="18" charset="0"/>
              </a:rPr>
              <a:t>. Биссектрисы  </a:t>
            </a:r>
            <a:r>
              <a:rPr lang="ru-RU" sz="2800" i="1" dirty="0">
                <a:cs typeface="Times New Roman" pitchFamily="18" charset="0"/>
              </a:rPr>
              <a:t>АА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 и	</a:t>
            </a:r>
            <a:r>
              <a:rPr lang="ru-RU" sz="2800" i="1" dirty="0">
                <a:cs typeface="Times New Roman" pitchFamily="18" charset="0"/>
              </a:rPr>
              <a:t>ВВ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треугольника </a:t>
            </a:r>
            <a:r>
              <a:rPr lang="ru-RU" sz="2800" i="1" dirty="0">
                <a:cs typeface="Times New Roman" pitchFamily="18" charset="0"/>
              </a:rPr>
              <a:t>АВС</a:t>
            </a:r>
            <a:r>
              <a:rPr lang="ru-RU" sz="2800" dirty="0">
                <a:cs typeface="Times New Roman" pitchFamily="18" charset="0"/>
              </a:rPr>
              <a:t> пересекаются в точке </a:t>
            </a:r>
            <a:r>
              <a:rPr lang="ru-RU" sz="2800" i="1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ru-RU" sz="2800" i="1" dirty="0">
                <a:cs typeface="Times New Roman" pitchFamily="18" charset="0"/>
              </a:rPr>
              <a:t>АС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, если угол </a:t>
            </a:r>
            <a:r>
              <a:rPr lang="ru-RU" sz="2800" i="1" dirty="0">
                <a:cs typeface="Times New Roman" pitchFamily="18" charset="0"/>
              </a:rPr>
              <a:t>AOB</a:t>
            </a:r>
            <a:r>
              <a:rPr lang="ru-RU" sz="2800" dirty="0">
                <a:cs typeface="Times New Roman" pitchFamily="18" charset="0"/>
              </a:rPr>
              <a:t> равен 136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475" y="1447304"/>
            <a:ext cx="4948415" cy="341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78D161C4-7DD2-F1DF-E187-58DC205DB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120977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 </a:t>
            </a:r>
            <a:r>
              <a:rPr lang="en-US" sz="2800" dirty="0">
                <a:cs typeface="Times New Roman" pitchFamily="18" charset="0"/>
              </a:rPr>
              <a:t>92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48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184243"/>
            <a:ext cx="88569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4</a:t>
            </a:r>
            <a:r>
              <a:rPr lang="ru-RU" sz="2800" dirty="0">
                <a:cs typeface="Times New Roman" pitchFamily="18" charset="0"/>
              </a:rPr>
              <a:t>. Биссектриса </a:t>
            </a:r>
            <a:r>
              <a:rPr lang="en-US" sz="2800" i="1" dirty="0">
                <a:cs typeface="Times New Roman" pitchFamily="18" charset="0"/>
              </a:rPr>
              <a:t>AD </a:t>
            </a:r>
            <a:r>
              <a:rPr lang="ru-RU" sz="2800" dirty="0">
                <a:cs typeface="Times New Roman" pitchFamily="18" charset="0"/>
              </a:rPr>
              <a:t>равнобедренного 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равна основанию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и равна 1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ru-RU" sz="2800" dirty="0">
                <a:cs typeface="Times New Roman" pitchFamily="18" charset="0"/>
              </a:rPr>
              <a:t>Найдите угол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 smtClean="0">
                <a:cs typeface="Times New Roman" pitchFamily="18" charset="0"/>
              </a:rPr>
              <a:t>и</a:t>
            </a:r>
            <a:r>
              <a:rPr lang="ru-RU" sz="2800" b="1" dirty="0" smtClean="0"/>
              <a:t> </a:t>
            </a:r>
            <a:r>
              <a:rPr lang="ru-RU" sz="2800" dirty="0" smtClean="0">
                <a:cs typeface="Times New Roman" pitchFamily="18" charset="0"/>
              </a:rPr>
              <a:t>боковую </a:t>
            </a:r>
            <a:r>
              <a:rPr lang="ru-RU" sz="2800" dirty="0">
                <a:cs typeface="Times New Roman" pitchFamily="18" charset="0"/>
              </a:rPr>
              <a:t>сторону </a:t>
            </a:r>
            <a:r>
              <a:rPr lang="en-US" sz="2800" i="1" dirty="0">
                <a:cs typeface="Times New Roman" pitchFamily="18" charset="0"/>
              </a:rPr>
              <a:t>BC </a:t>
            </a:r>
            <a:r>
              <a:rPr lang="ru-RU" sz="2800" dirty="0">
                <a:cs typeface="Times New Roman" pitchFamily="18" charset="0"/>
              </a:rPr>
              <a:t>этого треугольника.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520280" cy="29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725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2BF5FEE-F426-592F-8457-CA784418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564904"/>
            <a:ext cx="2520280" cy="29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8928992" cy="17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7183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3" y="260648"/>
            <a:ext cx="89289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en-US" sz="2800" dirty="0"/>
              <a:t>5</a:t>
            </a:r>
            <a:r>
              <a:rPr lang="ru-RU" sz="2800" dirty="0"/>
              <a:t>. Углы при основании </a:t>
            </a:r>
            <a:r>
              <a:rPr lang="en-US" sz="2800" i="1" dirty="0"/>
              <a:t>AB </a:t>
            </a:r>
            <a:r>
              <a:rPr lang="ru-RU" sz="2800" dirty="0"/>
              <a:t>равнобедренного треугольника </a:t>
            </a:r>
            <a:r>
              <a:rPr lang="en-US" sz="2800" i="1" dirty="0"/>
              <a:t>ABC </a:t>
            </a:r>
            <a:r>
              <a:rPr lang="ru-RU" sz="2800" dirty="0"/>
              <a:t>равны 36</a:t>
            </a:r>
            <a:r>
              <a:rPr lang="ru-RU" sz="2800" baseline="30000" dirty="0"/>
              <a:t>о</a:t>
            </a:r>
            <a:r>
              <a:rPr lang="ru-RU" sz="2800" dirty="0"/>
              <a:t>. Высота</a:t>
            </a:r>
            <a:r>
              <a:rPr lang="en-US" sz="2800" dirty="0"/>
              <a:t> </a:t>
            </a:r>
            <a:r>
              <a:rPr lang="en-US" sz="2800" i="1" dirty="0"/>
              <a:t>CH</a:t>
            </a:r>
            <a:r>
              <a:rPr lang="ru-RU" sz="2800" dirty="0"/>
              <a:t>, опущенная </a:t>
            </a:r>
            <a:r>
              <a:rPr lang="ru-RU" sz="2800" dirty="0" smtClean="0"/>
              <a:t>на</a:t>
            </a:r>
            <a:r>
              <a:rPr lang="ru-RU" sz="2800" b="1" dirty="0" smtClean="0"/>
              <a:t> </a:t>
            </a:r>
            <a:r>
              <a:rPr lang="ru-RU" sz="2800" dirty="0" smtClean="0"/>
              <a:t>основание</a:t>
            </a:r>
            <a:r>
              <a:rPr lang="ru-RU" sz="2800" dirty="0"/>
              <a:t>, равна 1. Найдите биссектрису</a:t>
            </a:r>
            <a:r>
              <a:rPr lang="en-US" sz="2800" dirty="0"/>
              <a:t> </a:t>
            </a:r>
            <a:r>
              <a:rPr lang="en-US" sz="2800" i="1" dirty="0"/>
              <a:t>AD</a:t>
            </a:r>
            <a:r>
              <a:rPr lang="ru-RU" sz="2800" dirty="0"/>
              <a:t>, проведенную из вершины основания.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662" y="2420888"/>
            <a:ext cx="517260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5871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3" y="0"/>
            <a:ext cx="89289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/>
              <a:t> Проведем среднюю линию </a:t>
            </a:r>
            <a:r>
              <a:rPr lang="en-US" i="1" dirty="0"/>
              <a:t>HE</a:t>
            </a:r>
            <a:r>
              <a:rPr lang="ru-RU" dirty="0"/>
              <a:t> треугольника </a:t>
            </a:r>
            <a:r>
              <a:rPr lang="en-US" i="1" dirty="0"/>
              <a:t>ABD</a:t>
            </a:r>
            <a:r>
              <a:rPr lang="en-US" dirty="0"/>
              <a:t>.</a:t>
            </a:r>
            <a:r>
              <a:rPr lang="ru-RU" i="1" dirty="0"/>
              <a:t> </a:t>
            </a:r>
            <a:r>
              <a:rPr lang="ru-RU" dirty="0"/>
              <a:t>Угол </a:t>
            </a:r>
            <a:r>
              <a:rPr lang="en-US" i="1" dirty="0"/>
              <a:t>HEC </a:t>
            </a:r>
            <a:r>
              <a:rPr lang="ru-RU" dirty="0"/>
              <a:t>равен углу </a:t>
            </a:r>
            <a:r>
              <a:rPr lang="en-US" i="1" dirty="0"/>
              <a:t>ADC </a:t>
            </a:r>
            <a:r>
              <a:rPr lang="ru-RU" dirty="0"/>
              <a:t>и равен 54</a:t>
            </a:r>
            <a:r>
              <a:rPr lang="ru-RU" baseline="30000" dirty="0"/>
              <a:t>о</a:t>
            </a:r>
            <a:r>
              <a:rPr lang="en-US" dirty="0"/>
              <a:t>. </a:t>
            </a:r>
            <a:r>
              <a:rPr lang="ru-RU" dirty="0"/>
              <a:t>Угол </a:t>
            </a:r>
            <a:r>
              <a:rPr lang="en-US" i="1" dirty="0"/>
              <a:t>HCE </a:t>
            </a:r>
            <a:r>
              <a:rPr lang="ru-RU" dirty="0"/>
              <a:t>также равен 54</a:t>
            </a:r>
            <a:r>
              <a:rPr lang="ru-RU" baseline="30000" dirty="0"/>
              <a:t>о</a:t>
            </a:r>
            <a:r>
              <a:rPr lang="ru-RU" dirty="0"/>
              <a:t>. </a:t>
            </a:r>
            <a:r>
              <a:rPr lang="ru-RU" spc="-30" dirty="0"/>
              <a:t>Следовательно, треугольник </a:t>
            </a:r>
            <a:r>
              <a:rPr lang="en-US" i="1" spc="-30" dirty="0"/>
              <a:t>HEC </a:t>
            </a:r>
            <a:r>
              <a:rPr lang="ru-RU" spc="-30" dirty="0"/>
              <a:t>– равнобедренный, </a:t>
            </a:r>
            <a:r>
              <a:rPr lang="en-US" i="1" spc="-30" dirty="0"/>
              <a:t>HE = HC </a:t>
            </a:r>
            <a:r>
              <a:rPr lang="en-US" i="1" spc="-30" dirty="0" smtClean="0"/>
              <a:t>=</a:t>
            </a:r>
            <a:r>
              <a:rPr lang="ru-RU" spc="-30" dirty="0" smtClean="0"/>
              <a:t> </a:t>
            </a:r>
            <a:r>
              <a:rPr lang="en-US" spc="-30" dirty="0"/>
              <a:t>1</a:t>
            </a:r>
            <a:r>
              <a:rPr lang="ru-RU" spc="-30" dirty="0"/>
              <a:t>.</a:t>
            </a:r>
            <a:r>
              <a:rPr lang="en-US" dirty="0"/>
              <a:t> </a:t>
            </a:r>
            <a:r>
              <a:rPr lang="ru-RU" dirty="0"/>
              <a:t>Значит, </a:t>
            </a:r>
            <a:r>
              <a:rPr lang="en-US" i="1" dirty="0"/>
              <a:t>AD = </a:t>
            </a:r>
            <a:r>
              <a:rPr lang="en-US" dirty="0"/>
              <a:t>2.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9967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4357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88891"/>
            <a:ext cx="88569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6</a:t>
            </a:r>
            <a:r>
              <a:rPr lang="ru-RU" sz="2800" dirty="0">
                <a:cs typeface="Times New Roman" pitchFamily="18" charset="0"/>
              </a:rPr>
              <a:t>. </a:t>
            </a:r>
            <a:r>
              <a:rPr lang="ru-RU" sz="2800" dirty="0"/>
              <a:t>В прямоугольном треугольнике </a:t>
            </a:r>
            <a:r>
              <a:rPr lang="ru-RU" sz="2800" i="1" dirty="0"/>
              <a:t>ABC </a:t>
            </a:r>
            <a:r>
              <a:rPr lang="ru-RU" sz="2800" dirty="0" smtClean="0"/>
              <a:t>из</a:t>
            </a:r>
            <a:r>
              <a:rPr lang="ru-RU" sz="2800" b="1" dirty="0" smtClean="0"/>
              <a:t> </a:t>
            </a:r>
            <a:r>
              <a:rPr lang="ru-RU" sz="2800" dirty="0" smtClean="0"/>
              <a:t>вершины </a:t>
            </a:r>
            <a:r>
              <a:rPr lang="ru-RU" sz="2800" dirty="0"/>
              <a:t>прямого угла </a:t>
            </a:r>
            <a:r>
              <a:rPr lang="ru-RU" sz="2800" i="1" dirty="0"/>
              <a:t>C </a:t>
            </a:r>
            <a:r>
              <a:rPr lang="ru-RU" sz="2800" dirty="0"/>
              <a:t>проведены медиана </a:t>
            </a:r>
            <a:r>
              <a:rPr lang="ru-RU" sz="2800" i="1" dirty="0"/>
              <a:t>C</a:t>
            </a:r>
            <a:r>
              <a:rPr lang="en-US" sz="2800" i="1" dirty="0"/>
              <a:t>D</a:t>
            </a:r>
            <a:r>
              <a:rPr lang="ru-RU" sz="2800" i="1" dirty="0"/>
              <a:t> </a:t>
            </a:r>
            <a:r>
              <a:rPr lang="ru-RU" sz="2800" dirty="0" smtClean="0"/>
              <a:t>и</a:t>
            </a:r>
            <a:r>
              <a:rPr lang="ru-RU" sz="2800" b="1" dirty="0" smtClean="0"/>
              <a:t> </a:t>
            </a:r>
            <a:r>
              <a:rPr lang="ru-RU" sz="2800" dirty="0" smtClean="0"/>
              <a:t>высота </a:t>
            </a:r>
            <a:r>
              <a:rPr lang="ru-RU" sz="2800" i="1" dirty="0"/>
              <a:t>C</a:t>
            </a:r>
            <a:r>
              <a:rPr lang="en-US" sz="2800" i="1" dirty="0"/>
              <a:t>E</a:t>
            </a:r>
            <a:r>
              <a:rPr lang="ru-RU" sz="2800" dirty="0"/>
              <a:t>.  Докажите, что биссектриса </a:t>
            </a:r>
            <a:r>
              <a:rPr lang="ru-RU" sz="2800" i="1" dirty="0"/>
              <a:t>C</a:t>
            </a:r>
            <a:r>
              <a:rPr lang="en-US" sz="2800" i="1" dirty="0"/>
              <a:t>F</a:t>
            </a:r>
            <a:r>
              <a:rPr lang="ru-RU" sz="2800" i="1" dirty="0"/>
              <a:t> </a:t>
            </a:r>
            <a:r>
              <a:rPr lang="ru-RU" sz="2800" dirty="0"/>
              <a:t>треугольника </a:t>
            </a:r>
            <a:r>
              <a:rPr lang="ru-RU" sz="2800" i="1" dirty="0"/>
              <a:t>ABC </a:t>
            </a:r>
            <a:r>
              <a:rPr lang="ru-RU" sz="2800" dirty="0"/>
              <a:t>является также биссектрисой треугольника </a:t>
            </a:r>
            <a:r>
              <a:rPr lang="en-US" sz="2800" i="1" dirty="0"/>
              <a:t>CDE</a:t>
            </a:r>
            <a:r>
              <a:rPr lang="en-US" sz="2800" dirty="0"/>
              <a:t>.</a:t>
            </a:r>
            <a:r>
              <a:rPr lang="ru-RU" sz="2800" dirty="0"/>
              <a:t>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5909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624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-13705" y="61037"/>
                <a:ext cx="91231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𝐴𝐶𝐸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𝐵𝐶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𝐵𝐶𝐹</m:t>
                    </m:r>
                  </m:oMath>
                </a14:m>
                <a:r>
                  <a:rPr lang="ru-RU" dirty="0"/>
                  <a:t>, то из этого следует,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𝐸𝐶𝐹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𝐷𝐶𝐹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</a:t>
                </a:r>
                <a:r>
                  <a:rPr lang="en-US" dirty="0"/>
                  <a:t> </a:t>
                </a:r>
                <a:r>
                  <a:rPr lang="ru-RU" dirty="0"/>
                  <a:t>е. </a:t>
                </a:r>
                <a:r>
                  <a:rPr lang="en-US" i="1" dirty="0"/>
                  <a:t>CF </a:t>
                </a:r>
                <a:r>
                  <a:rPr lang="ru-RU" dirty="0"/>
                  <a:t>является биссектрисой треугольника </a:t>
                </a:r>
                <a:r>
                  <a:rPr lang="en-US" i="1" dirty="0"/>
                  <a:t>CDE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61037"/>
                <a:ext cx="9123145" cy="1200329"/>
              </a:xfrm>
              <a:prstGeom prst="rect">
                <a:avLst/>
              </a:prstGeom>
              <a:blipFill>
                <a:blip r:embed="rId3" cstate="print"/>
                <a:stretch>
                  <a:fillRect l="-1070" t="-4061" r="-1003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75996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77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07504" y="0"/>
            <a:ext cx="892899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Теорема. </a:t>
            </a:r>
            <a:r>
              <a:rPr lang="ru-RU" dirty="0"/>
              <a:t>Б</a:t>
            </a:r>
            <a:r>
              <a:rPr lang="ru-RU" dirty="0">
                <a:cs typeface="Times New Roman" pitchFamily="18" charset="0"/>
              </a:rPr>
              <a:t>иссектриса угла треугольника делит противоположную сторону на части, пропорциональные прилежащим сторонам</a:t>
            </a:r>
            <a:r>
              <a:rPr lang="ru-RU" dirty="0"/>
              <a:t>, т. е. </a:t>
            </a:r>
            <a:r>
              <a:rPr lang="ru-RU" dirty="0">
                <a:cs typeface="Times New Roman" pitchFamily="18" charset="0"/>
              </a:rPr>
              <a:t>если </a:t>
            </a:r>
            <a:r>
              <a:rPr lang="ru-RU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 – биссектриса треугольника </a:t>
            </a:r>
            <a:r>
              <a:rPr lang="ru-RU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то </a:t>
            </a:r>
            <a:r>
              <a:rPr lang="ru-RU" i="1" dirty="0">
                <a:cs typeface="Times New Roman" pitchFamily="18" charset="0"/>
              </a:rPr>
              <a:t>AD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DB = AC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004" y="2071336"/>
            <a:ext cx="2970584" cy="16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-16823" y="3831473"/>
                <a:ext cx="9160823" cy="2465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/>
                  <a:t>Пусть </a:t>
                </a:r>
                <a:r>
                  <a:rPr lang="en-US" i="1" dirty="0"/>
                  <a:t>CD </a:t>
                </a:r>
                <a:r>
                  <a:rPr lang="ru-RU" dirty="0"/>
                  <a:t>– биссектриса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823" y="3831473"/>
                <a:ext cx="9160823" cy="2465996"/>
              </a:xfrm>
              <a:prstGeom prst="rect">
                <a:avLst/>
              </a:prstGeom>
              <a:blipFill>
                <a:blip r:embed="rId4" cstate="print"/>
                <a:stretch>
                  <a:fillRect l="-998" t="-1980" r="-1065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059832" cy="23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615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50449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5584" y="1292565"/>
            <a:ext cx="4472832" cy="443823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7228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107504" y="219245"/>
            <a:ext cx="8960296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(обратная). </a:t>
            </a:r>
            <a:r>
              <a:rPr lang="ru-RU" sz="2800" dirty="0"/>
              <a:t>Е</a:t>
            </a:r>
            <a:r>
              <a:rPr lang="ru-RU" sz="2800" dirty="0">
                <a:cs typeface="Times New Roman" pitchFamily="18" charset="0"/>
              </a:rPr>
              <a:t>сли луч, проведенный из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вершины угла треугольника, делит противоположную сторону на части, пропорциональные сторонам треугольника, прилежащим к лучу, то этот луч является биссектрисой угла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822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68" y="3039684"/>
            <a:ext cx="29924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3276600" y="2620956"/>
            <a:ext cx="575989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Доказательство: </a:t>
            </a:r>
            <a:r>
              <a:rPr lang="ru-RU" dirty="0">
                <a:cs typeface="Times New Roman" pitchFamily="18" charset="0"/>
              </a:rPr>
              <a:t>Пусть для луча </a:t>
            </a:r>
            <a:r>
              <a:rPr lang="en-US" i="1" dirty="0">
                <a:cs typeface="Times New Roman" pitchFamily="18" charset="0"/>
              </a:rPr>
              <a:t>CD </a:t>
            </a:r>
            <a:r>
              <a:rPr lang="ru-RU" spc="-40" dirty="0">
                <a:cs typeface="Times New Roman" pitchFamily="18" charset="0"/>
              </a:rPr>
              <a:t>выполняется равенство </a:t>
            </a:r>
            <a:r>
              <a:rPr lang="ru-RU" i="1" spc="-40" dirty="0">
                <a:cs typeface="Times New Roman" pitchFamily="18" charset="0"/>
              </a:rPr>
              <a:t>AD</a:t>
            </a:r>
            <a:r>
              <a:rPr lang="ru-RU" spc="-40" dirty="0">
                <a:cs typeface="Times New Roman" pitchFamily="18" charset="0"/>
              </a:rPr>
              <a:t> : </a:t>
            </a:r>
            <a:r>
              <a:rPr lang="ru-RU" i="1" spc="-40" dirty="0">
                <a:cs typeface="Times New Roman" pitchFamily="18" charset="0"/>
              </a:rPr>
              <a:t>DB = AC</a:t>
            </a:r>
            <a:r>
              <a:rPr lang="ru-RU" spc="-40" dirty="0">
                <a:cs typeface="Times New Roman" pitchFamily="18" charset="0"/>
              </a:rPr>
              <a:t> : </a:t>
            </a:r>
            <a:r>
              <a:rPr lang="ru-RU" i="1" spc="-40" dirty="0">
                <a:cs typeface="Times New Roman" pitchFamily="18" charset="0"/>
              </a:rPr>
              <a:t>BC</a:t>
            </a:r>
            <a:r>
              <a:rPr lang="ru-RU" spc="-40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Проведем прямую </a:t>
            </a:r>
            <a:r>
              <a:rPr lang="ru-RU" i="1" dirty="0">
                <a:cs typeface="Times New Roman" pitchFamily="18" charset="0"/>
              </a:rPr>
              <a:t>BE</a:t>
            </a:r>
            <a:r>
              <a:rPr lang="ru-RU" dirty="0">
                <a:cs typeface="Times New Roman" pitchFamily="18" charset="0"/>
              </a:rPr>
              <a:t>, параллельную </a:t>
            </a:r>
            <a:r>
              <a:rPr lang="ru-RU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. По теорем</a:t>
            </a:r>
            <a:r>
              <a:rPr lang="ru-RU" dirty="0"/>
              <a:t>е</a:t>
            </a:r>
            <a:r>
              <a:rPr lang="ru-RU" dirty="0">
                <a:cs typeface="Times New Roman" pitchFamily="18" charset="0"/>
              </a:rPr>
              <a:t> о пропорциональных отрезках, </a:t>
            </a:r>
            <a:r>
              <a:rPr lang="ru-RU" i="1" dirty="0">
                <a:cs typeface="Times New Roman" pitchFamily="18" charset="0"/>
              </a:rPr>
              <a:t>AD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DB = AC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CE</a:t>
            </a:r>
            <a:r>
              <a:rPr lang="ru-RU" dirty="0">
                <a:cs typeface="Times New Roman" pitchFamily="18" charset="0"/>
              </a:rPr>
              <a:t>. Сравнивая эти два равенства, получаем равенство </a:t>
            </a:r>
            <a:r>
              <a:rPr lang="en-US" i="1" dirty="0" smtClean="0">
                <a:cs typeface="Times New Roman" pitchFamily="18" charset="0"/>
              </a:rPr>
              <a:t>BC</a:t>
            </a:r>
            <a:r>
              <a:rPr lang="ru-RU" b="1" dirty="0" smtClean="0"/>
              <a:t> </a:t>
            </a:r>
            <a:r>
              <a:rPr lang="ru-RU" i="1" dirty="0" smtClean="0">
                <a:cs typeface="Times New Roman" pitchFamily="18" charset="0"/>
              </a:rPr>
              <a:t>= </a:t>
            </a:r>
            <a:r>
              <a:rPr lang="en-US" i="1" dirty="0">
                <a:cs typeface="Times New Roman" pitchFamily="18" charset="0"/>
              </a:rPr>
              <a:t>CE</a:t>
            </a:r>
            <a:r>
              <a:rPr lang="ru-RU" dirty="0">
                <a:cs typeface="Times New Roman" pitchFamily="18" charset="0"/>
              </a:rPr>
              <a:t>, из</a:t>
            </a:r>
            <a:r>
              <a:rPr lang="ru-RU" dirty="0"/>
              <a:t> </a:t>
            </a:r>
            <a:r>
              <a:rPr lang="ru-RU" dirty="0">
                <a:cs typeface="Times New Roman" pitchFamily="18" charset="0"/>
              </a:rPr>
              <a:t>которого следует равенство углов </a:t>
            </a:r>
            <a:r>
              <a:rPr lang="en-US" i="1" dirty="0">
                <a:cs typeface="Times New Roman" pitchFamily="18" charset="0"/>
              </a:rPr>
              <a:t>CBE </a:t>
            </a:r>
            <a:r>
              <a:rPr lang="ru-RU" dirty="0">
                <a:cs typeface="Times New Roman" pitchFamily="18" charset="0"/>
              </a:rPr>
              <a:t>и</a:t>
            </a:r>
            <a:r>
              <a:rPr lang="ru-RU" dirty="0"/>
              <a:t> </a:t>
            </a:r>
            <a:r>
              <a:rPr lang="en-US" i="1" dirty="0">
                <a:cs typeface="Times New Roman" pitchFamily="18" charset="0"/>
              </a:rPr>
              <a:t>BEC</a:t>
            </a:r>
            <a:r>
              <a:rPr lang="ru-RU" dirty="0">
                <a:cs typeface="Times New Roman" pitchFamily="18" charset="0"/>
              </a:rPr>
              <a:t>. Но угол </a:t>
            </a:r>
            <a:r>
              <a:rPr lang="en-US" i="1" dirty="0">
                <a:cs typeface="Times New Roman" pitchFamily="18" charset="0"/>
              </a:rPr>
              <a:t>CBE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BCD</a:t>
            </a:r>
            <a:r>
              <a:rPr lang="ru-RU" dirty="0">
                <a:cs typeface="Times New Roman" pitchFamily="18" charset="0"/>
              </a:rPr>
              <a:t>, а</a:t>
            </a:r>
            <a:r>
              <a:rPr lang="ru-RU" dirty="0"/>
              <a:t> 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BEC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dirty="0">
                <a:cs typeface="Times New Roman" pitchFamily="18" charset="0"/>
              </a:rPr>
              <a:t>. Значит, </a:t>
            </a:r>
            <a:r>
              <a:rPr lang="en-US" i="1" dirty="0">
                <a:cs typeface="Times New Roman" pitchFamily="18" charset="0"/>
              </a:rPr>
              <a:t>CD </a:t>
            </a:r>
            <a:r>
              <a:rPr lang="ru-RU" dirty="0">
                <a:cs typeface="Times New Roman" pitchFamily="18" charset="0"/>
              </a:rPr>
              <a:t>– биссектриса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mtClean="0">
                <a:cs typeface="Times New Roman" pitchFamily="18" charset="0"/>
              </a:rPr>
              <a:pPr/>
              <a:t>60</a:t>
            </a:fld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7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48126" y="260648"/>
                <a:ext cx="9144000" cy="1815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</a:t>
                </a:r>
                <a:r>
                  <a:rPr lang="ru-RU" dirty="0"/>
                  <a:t>. Биссектриса </a:t>
                </a:r>
                <a:r>
                  <a:rPr lang="en-US" i="1" dirty="0"/>
                  <a:t>CD </a:t>
                </a:r>
                <a:r>
                  <a:rPr lang="ru-RU" dirty="0"/>
                  <a:t>внешнего угла </a:t>
                </a:r>
                <a:r>
                  <a:rPr lang="en-US" i="1" dirty="0"/>
                  <a:t>C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делит продолжение противоположной стороны </a:t>
                </a:r>
                <a:r>
                  <a:rPr lang="en-US" i="1" dirty="0"/>
                  <a:t>AB </a:t>
                </a:r>
                <a:r>
                  <a:rPr lang="ru-RU" dirty="0"/>
                  <a:t>на части, пропорциональные прилежащим сторонам</a:t>
                </a:r>
                <a:r>
                  <a:rPr lang="en-US" dirty="0"/>
                  <a:t>, </a:t>
                </a:r>
                <a:r>
                  <a:rPr lang="ru-RU" dirty="0"/>
                  <a:t>т. е.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260648"/>
                <a:ext cx="9144000" cy="1815112"/>
              </a:xfrm>
              <a:prstGeom prst="rect">
                <a:avLst/>
              </a:prstGeom>
              <a:blipFill>
                <a:blip r:embed="rId3" cstate="print"/>
                <a:stretch>
                  <a:fillRect l="-1067" t="-2685" r="-1000" b="-3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328" y="2204864"/>
            <a:ext cx="4463674" cy="18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mtClean="0">
                <a:cs typeface="Times New Roman" pitchFamily="18" charset="0"/>
              </a:rPr>
              <a:pPr/>
              <a:t>61</a:t>
            </a:fld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5066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𝐸𝐶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	</a:t>
                </a: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75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708920"/>
            <a:ext cx="5015298" cy="353430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mtClean="0">
                <a:cs typeface="Times New Roman" pitchFamily="18" charset="0"/>
              </a:rPr>
              <a:pPr/>
              <a:t>62</a:t>
            </a:fld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0561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14796" y="260648"/>
                <a:ext cx="8993708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/>
                  <a:t>	7</a:t>
                </a:r>
                <a:r>
                  <a:rPr lang="ru-RU" sz="2800" dirty="0"/>
                  <a:t>. В прямоугольном треугольнике </a:t>
                </a:r>
                <a:r>
                  <a:rPr lang="en-US" sz="2800" i="1" dirty="0"/>
                  <a:t>ABC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2800" dirty="0"/>
                  <a:t>) </a:t>
                </a:r>
                <a:r>
                  <a:rPr lang="en-US" sz="2800" i="1" dirty="0"/>
                  <a:t>AC = </a:t>
                </a:r>
                <a:r>
                  <a:rPr lang="en-US" sz="2800" dirty="0"/>
                  <a:t>8, </a:t>
                </a:r>
                <a:r>
                  <a:rPr lang="en-US" sz="2800" i="1" dirty="0"/>
                  <a:t>BC = </a:t>
                </a:r>
                <a:r>
                  <a:rPr lang="en-US" sz="2800" dirty="0"/>
                  <a:t>6. </a:t>
                </a:r>
                <a:r>
                  <a:rPr lang="ru-RU" sz="2800" dirty="0"/>
                  <a:t>Найдите биссектрису </a:t>
                </a:r>
                <a:r>
                  <a:rPr lang="en-US" sz="2800" i="1" dirty="0"/>
                  <a:t>BD</a:t>
                </a:r>
                <a:r>
                  <a:rPr lang="en-US" sz="2800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96" y="260648"/>
                <a:ext cx="8993708" cy="954107"/>
              </a:xfrm>
              <a:prstGeom prst="rect">
                <a:avLst/>
              </a:prstGeom>
              <a:blipFill>
                <a:blip r:embed="rId2" cstate="print"/>
                <a:stretch>
                  <a:fillRect l="-1424" t="-7051" r="-1356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628800"/>
            <a:ext cx="4025856" cy="324081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49054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-13705" y="61037"/>
                <a:ext cx="9123145" cy="93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en-US" i="1" dirty="0"/>
                  <a:t>AD </a:t>
                </a:r>
                <a:r>
                  <a:rPr lang="en-US" dirty="0"/>
                  <a:t>: </a:t>
                </a:r>
                <a:r>
                  <a:rPr lang="en-US" i="1" dirty="0"/>
                  <a:t>DC = </a:t>
                </a:r>
                <a:r>
                  <a:rPr lang="en-US" dirty="0"/>
                  <a:t>10 : 6.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:r>
                  <a:rPr lang="en-US" dirty="0"/>
                  <a:t>5, </a:t>
                </a:r>
                <a:r>
                  <a:rPr lang="en-US" i="1" dirty="0"/>
                  <a:t>DC = </a:t>
                </a:r>
                <a:r>
                  <a:rPr lang="en-US" dirty="0"/>
                  <a:t>3,. </a:t>
                </a:r>
                <a:r>
                  <a:rPr lang="ru-RU" dirty="0"/>
                  <a:t>По теореме Пифагора находим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61037"/>
                <a:ext cx="9123145" cy="931089"/>
              </a:xfrm>
              <a:prstGeom prst="rect">
                <a:avLst/>
              </a:prstGeom>
              <a:blipFill>
                <a:blip r:embed="rId3" cstate="print"/>
                <a:stretch>
                  <a:fillRect l="-1070" r="-1003" b="-14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268760"/>
            <a:ext cx="3846390" cy="30963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0067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504" y="482683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/>
              <a:t>	8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</a:t>
            </a:r>
            <a:r>
              <a:rPr lang="ru-RU" sz="2800" i="1" dirty="0"/>
              <a:t>=</a:t>
            </a:r>
            <a:r>
              <a:rPr lang="en-US" sz="2800" i="1" dirty="0"/>
              <a:t> BC = </a:t>
            </a:r>
            <a:r>
              <a:rPr lang="en-US" sz="2800" dirty="0"/>
              <a:t>5</a:t>
            </a:r>
            <a:r>
              <a:rPr lang="ru-RU" sz="2800" dirty="0"/>
              <a:t>, </a:t>
            </a:r>
            <a:r>
              <a:rPr lang="en-US" sz="2800" i="1" dirty="0"/>
              <a:t>AB </a:t>
            </a:r>
            <a:r>
              <a:rPr lang="ru-RU" sz="2800" i="1" dirty="0"/>
              <a:t>=</a:t>
            </a:r>
            <a:r>
              <a:rPr lang="en-US" sz="2800" i="1" dirty="0"/>
              <a:t>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ru-RU" sz="2800" spc="-40" dirty="0"/>
              <a:t>биссектрисы, проведённые из вершин </a:t>
            </a:r>
            <a:r>
              <a:rPr lang="en-US" sz="2800" i="1" spc="-40" dirty="0"/>
              <a:t>A </a:t>
            </a:r>
            <a:r>
              <a:rPr lang="ru-RU" sz="2800" spc="-40" dirty="0"/>
              <a:t>и </a:t>
            </a:r>
            <a:r>
              <a:rPr lang="en-US" sz="2800" i="1" spc="-40" dirty="0"/>
              <a:t>B</a:t>
            </a:r>
            <a:r>
              <a:rPr lang="en-US" sz="2800" spc="-40" dirty="0"/>
              <a:t>, </a:t>
            </a:r>
            <a:r>
              <a:rPr lang="ru-RU" sz="2800" spc="-40" dirty="0"/>
              <a:t>пересекаются в точке </a:t>
            </a:r>
            <a:r>
              <a:rPr lang="en-US" sz="2800" i="1" spc="-40" dirty="0"/>
              <a:t>O</a:t>
            </a:r>
            <a:r>
              <a:rPr lang="ru-RU" sz="2800" spc="-40" dirty="0"/>
              <a:t>. Найдите площадь </a:t>
            </a:r>
            <a:r>
              <a:rPr lang="ru-RU" sz="2800" spc="-40" dirty="0">
                <a:cs typeface="Times New Roman" pitchFamily="18" charset="0"/>
              </a:rPr>
              <a:t>треугольника </a:t>
            </a:r>
            <a:r>
              <a:rPr lang="en-US" sz="2800" i="1" spc="-40" dirty="0"/>
              <a:t>ABO</a:t>
            </a:r>
            <a:r>
              <a:rPr lang="en-US" sz="2800" spc="-40" dirty="0"/>
              <a:t>.</a:t>
            </a:r>
            <a:endParaRPr lang="en-US" sz="2800" spc="-4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420888"/>
            <a:ext cx="4440558" cy="331236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05667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9380" name="Text Box 4"/>
              <p:cNvSpPr txBox="1">
                <a:spLocks noChangeArrowheads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E</a:t>
                </a:r>
                <a:r>
                  <a:rPr lang="en-US" dirty="0"/>
                  <a:t> </a:t>
                </a:r>
                <a:r>
                  <a:rPr lang="ru-RU" dirty="0"/>
                  <a:t>делит сторону </a:t>
                </a:r>
                <a:r>
                  <a:rPr lang="en-US" i="1" dirty="0"/>
                  <a:t>BC </a:t>
                </a:r>
                <a:r>
                  <a:rPr lang="ru-RU" dirty="0"/>
                  <a:t>в отношении 6:5. Проведём среднюю линию </a:t>
                </a:r>
                <a:r>
                  <a:rPr lang="en-US" i="1" dirty="0"/>
                  <a:t>DG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ABE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3:5,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=3:8.</m:t>
                    </m:r>
                  </m:oMath>
                </a14:m>
                <a:r>
                  <a:rPr lang="ru-RU" dirty="0"/>
                  <a:t>Следовательно, </a:t>
                </a:r>
                <a:r>
                  <a:rPr lang="en-US" i="1" dirty="0"/>
                  <a:t>OD = </a:t>
                </a:r>
                <a:r>
                  <a:rPr lang="en-US" dirty="0"/>
                  <a:t>1,5. </a:t>
                </a:r>
                <a:r>
                  <a:rPr lang="ru-RU" dirty="0"/>
                  <a:t>Значит, площадь треугольника </a:t>
                </a:r>
                <a:r>
                  <a:rPr lang="en-US" i="1" dirty="0"/>
                  <a:t>ABO </a:t>
                </a:r>
                <a:r>
                  <a:rPr lang="ru-RU" dirty="0"/>
                  <a:t>равна 4,5</a:t>
                </a:r>
                <a:r>
                  <a:rPr lang="ru-RU" i="1" dirty="0"/>
                  <a:t>.</a:t>
                </a:r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938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blipFill>
                <a:blip r:embed="rId3" cstate="print"/>
                <a:stretch>
                  <a:fillRect l="-1075" r="-1007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6393" y="2204864"/>
            <a:ext cx="5256584" cy="385765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34505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72930"/>
                <a:ext cx="9144000" cy="1188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9</a:t>
                </a:r>
                <a:r>
                  <a:rPr lang="ru-RU" sz="2800" dirty="0"/>
                  <a:t>. 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, </a:t>
                </a:r>
                <a:r>
                  <a:rPr lang="en-US" sz="2800" i="1" dirty="0"/>
                  <a:t>BB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,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биссектрисы.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72930"/>
                <a:ext cx="9144000" cy="1188595"/>
              </a:xfrm>
              <a:prstGeom prst="rect">
                <a:avLst/>
              </a:prstGeom>
              <a:blipFill>
                <a:blip r:embed="rId3" cstate="print"/>
                <a:stretch>
                  <a:fillRect l="-1400" t="-5641" r="-1333" b="-1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988840"/>
            <a:ext cx="4680520" cy="36222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10145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25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A’  = bx</a:t>
                </a:r>
                <a:r>
                  <a:rPr lang="en-US" dirty="0"/>
                  <a:t>, </a:t>
                </a:r>
                <a:r>
                  <a:rPr lang="en-US" i="1" dirty="0"/>
                  <a:t>A’B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2562048"/>
              </a:xfrm>
              <a:prstGeom prst="rect">
                <a:avLst/>
              </a:prstGeom>
              <a:blipFill>
                <a:blip r:embed="rId3" cstate="print"/>
                <a:stretch>
                  <a:fillRect l="-1067" t="-1905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492896"/>
            <a:ext cx="4544279" cy="352839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78485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311481"/>
                <a:ext cx="9144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/>
                  <a:t>1</a:t>
                </a:r>
                <a:r>
                  <a:rPr lang="en-US" sz="2800" dirty="0"/>
                  <a:t>0</a:t>
                </a:r>
                <a:r>
                  <a:rPr lang="ru-RU" sz="2800" dirty="0"/>
                  <a:t>. В треугольнике </a:t>
                </a:r>
                <a:r>
                  <a:rPr lang="en-US" sz="2800" i="1" dirty="0"/>
                  <a:t>ABC AC = </a:t>
                </a:r>
                <a:r>
                  <a:rPr lang="en-US" sz="2800" dirty="0"/>
                  <a:t>10, </a:t>
                </a:r>
                <a:r>
                  <a:rPr lang="en-US" sz="2800" i="1" dirty="0"/>
                  <a:t>AB = </a:t>
                </a:r>
                <a:r>
                  <a:rPr lang="en-US" sz="2800" dirty="0"/>
                  <a:t>8, </a:t>
                </a:r>
                <a:r>
                  <a:rPr lang="en-US" sz="2800" i="1" dirty="0"/>
                  <a:t>BC = </a:t>
                </a:r>
                <a:r>
                  <a:rPr lang="en-US" sz="2800" dirty="0"/>
                  <a:t>6</a:t>
                </a:r>
                <a:r>
                  <a:rPr lang="ru-RU" sz="2800" dirty="0"/>
                  <a:t>, </a:t>
                </a:r>
                <a:r>
                  <a:rPr lang="en-US" sz="2800" i="1" dirty="0"/>
                  <a:t>AD</a:t>
                </a:r>
                <a:r>
                  <a:rPr lang="en-US" sz="2800" dirty="0"/>
                  <a:t>, </a:t>
                </a:r>
                <a:r>
                  <a:rPr lang="en-US" sz="2800" i="1" dirty="0"/>
                  <a:t>BE</a:t>
                </a:r>
                <a:r>
                  <a:rPr lang="en-US" sz="2800" dirty="0"/>
                  <a:t>, </a:t>
                </a:r>
                <a:r>
                  <a:rPr lang="en-US" sz="2800" i="1" dirty="0"/>
                  <a:t>CF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биссектрисы, пересекающиеся в точке </a:t>
                </a:r>
                <a:r>
                  <a:rPr lang="en-US" sz="2800" i="1" dirty="0"/>
                  <a:t>G</a:t>
                </a:r>
                <a:r>
                  <a:rPr lang="ru-RU" sz="2800" dirty="0"/>
                  <a:t>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</a:rPr>
                  <a:t>CG</a:t>
                </a:r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GF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11481"/>
                <a:ext cx="9144000" cy="1384995"/>
              </a:xfrm>
              <a:prstGeom prst="rect">
                <a:avLst/>
              </a:prstGeom>
              <a:blipFill>
                <a:blip r:embed="rId3" cstate="print"/>
                <a:stretch>
                  <a:fillRect l="-1400" t="-4405" r="-1333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52A33C-7F6C-D6C7-8F42-D7D16F5F0C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988840"/>
            <a:ext cx="4736865" cy="3600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2017E4C6-B845-5445-372D-4BF87DDA3495}"/>
                  </a:ext>
                </a:extLst>
              </p:cNvPr>
              <p:cNvSpPr/>
              <p:nvPr/>
            </p:nvSpPr>
            <p:spPr>
              <a:xfrm>
                <a:off x="9625" y="5631120"/>
                <a:ext cx="9144000" cy="7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𝐶𝐺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𝐺𝐹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800" dirty="0"/>
                  <a:t>, 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17E4C6-B845-5445-372D-4BF87DDA3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631120"/>
                <a:ext cx="9144000" cy="707245"/>
              </a:xfrm>
              <a:prstGeom prst="rect">
                <a:avLst/>
              </a:prstGeom>
              <a:blipFill>
                <a:blip r:embed="rId5" cstate="print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11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16832"/>
            <a:ext cx="5004375" cy="3312368"/>
          </a:xfrm>
          <a:prstGeom prst="rect">
            <a:avLst/>
          </a:prstGeom>
        </p:spPr>
      </p:pic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07504" y="686289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3. Постройте точку пересечения медиан треугольника </a:t>
            </a:r>
            <a:r>
              <a:rPr lang="en-US" sz="2800" i="1" dirty="0"/>
              <a:t>ABC</a:t>
            </a:r>
            <a:r>
              <a:rPr lang="ru-RU" sz="28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5506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11.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  <a:blipFill>
                <a:blip r:embed="rId3" cstate="print"/>
                <a:stretch>
                  <a:fillRect l="-1333" t="-4151" r="-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72816"/>
            <a:ext cx="3734321" cy="353426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87398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D =BD</a:t>
                </a:r>
                <a:r>
                  <a:rPr lang="en-US" dirty="0"/>
                  <a:t>.</a:t>
                </a:r>
                <a:r>
                  <a:rPr lang="ru-RU" dirty="0"/>
                  <a:t> 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Следовательно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F8224C-1E82-9AC4-E32D-A1596ACF58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636912"/>
            <a:ext cx="3610479" cy="348663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77697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11481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1</a:t>
            </a:r>
            <a:r>
              <a:rPr lang="en-US" sz="2800" dirty="0"/>
              <a:t>2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 smtClean="0"/>
              <a:t>AD</a:t>
            </a:r>
            <a:r>
              <a:rPr lang="ru-RU" sz="2800" b="1" dirty="0" smtClean="0"/>
              <a:t> </a:t>
            </a:r>
            <a:r>
              <a:rPr lang="ru-RU" sz="2800" dirty="0" smtClean="0"/>
              <a:t>- </a:t>
            </a:r>
            <a:r>
              <a:rPr lang="ru-RU" sz="2800" dirty="0"/>
              <a:t>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AFE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72816"/>
            <a:ext cx="4658375" cy="351521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6723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71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AFE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ABD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710451"/>
              </a:xfrm>
              <a:prstGeom prst="rect">
                <a:avLst/>
              </a:prstGeom>
              <a:blipFill>
                <a:blip r:embed="rId3" cstate="print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8F6A1F-BB87-6384-D04F-ED351C68D9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437" y="1340768"/>
            <a:ext cx="4658375" cy="351521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0288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13.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  <a:blipFill>
                <a:blip r:embed="rId3" cstate="print"/>
                <a:stretch>
                  <a:fillRect l="-1333" t="-4151" r="-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00808"/>
            <a:ext cx="3734321" cy="353426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77636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D = bx</a:t>
                </a:r>
                <a:r>
                  <a:rPr lang="en-US" dirty="0"/>
                  <a:t>, </a:t>
                </a:r>
                <a:r>
                  <a:rPr lang="en-US" i="1" dirty="0"/>
                  <a:t>DB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0D9EB3-222F-B678-47A2-62AADAE8EB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8655" y="2852936"/>
            <a:ext cx="3686689" cy="349616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06331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11481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1</a:t>
            </a:r>
            <a:r>
              <a:rPr lang="en-US" sz="2800" dirty="0"/>
              <a:t>4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AD </a:t>
            </a:r>
            <a:r>
              <a:rPr lang="ru-RU" sz="2800" dirty="0"/>
              <a:t>- 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CDF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72816"/>
            <a:ext cx="4658375" cy="351521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7917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702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CDF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BCE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702885"/>
              </a:xfrm>
              <a:prstGeom prst="rect">
                <a:avLst/>
              </a:prstGeom>
              <a:blipFill>
                <a:blip r:embed="rId3" cstate="print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8F6A1F-BB87-6384-D04F-ED351C68D9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437" y="1340768"/>
            <a:ext cx="4658375" cy="351521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34691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</a:t>
                </a: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ru-RU" dirty="0">
                    <a:solidFill>
                      <a:srgbClr val="FF0000"/>
                    </a:solidFill>
                  </a:rPr>
                  <a:t>. </a:t>
                </a:r>
                <a:r>
                  <a:rPr lang="ru-RU" dirty="0"/>
                  <a:t>Пусть в треугольнике </a:t>
                </a:r>
                <a:r>
                  <a:rPr lang="en-US" i="1" dirty="0"/>
                  <a:t>ABC</a:t>
                </a:r>
                <a:r>
                  <a:rPr lang="en-US" dirty="0"/>
                  <a:t>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Тогда для биссектрисы </a:t>
                </a:r>
                <a:r>
                  <a:rPr lang="en-US" i="1" dirty="0"/>
                  <a:t>CD =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c</a:t>
                </a:r>
                <a:r>
                  <a:rPr lang="ru-RU" dirty="0"/>
                  <a:t> этого треугольника имеет место формула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/>
                      <m:t>где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7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Умножим первое равенство на </a:t>
                </a:r>
                <a:r>
                  <a:rPr lang="en-US" sz="2000" i="1" dirty="0">
                    <a:cs typeface="Times New Roman" pitchFamily="18" charset="0"/>
                  </a:rPr>
                  <a:t>a</a:t>
                </a:r>
                <a:r>
                  <a:rPr lang="ru-RU" sz="2000" dirty="0">
                    <a:cs typeface="Times New Roman" pitchFamily="18" charset="0"/>
                  </a:rPr>
                  <a:t>, а второе – на </a:t>
                </a:r>
                <a:r>
                  <a:rPr lang="en-US" sz="2000" i="1" dirty="0">
                    <a:cs typeface="Times New Roman" pitchFamily="18" charset="0"/>
                  </a:rPr>
                  <a:t>b</a:t>
                </a:r>
                <a:r>
                  <a:rPr lang="en-US" sz="2000" dirty="0">
                    <a:cs typeface="Times New Roman" pitchFamily="18" charset="0"/>
                  </a:rPr>
                  <a:t>. </a:t>
                </a:r>
                <a:r>
                  <a:rPr lang="ru-RU" sz="2000" dirty="0">
                    <a:cs typeface="Times New Roman" pitchFamily="18" charset="0"/>
                  </a:rPr>
                  <a:t>Вычтем из первого полученного равенства второе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учтём равенство углов </a:t>
                </a:r>
                <a:r>
                  <a:rPr lang="en-US" sz="2000" i="1" dirty="0">
                    <a:cs typeface="Times New Roman" pitchFamily="18" charset="0"/>
                  </a:rPr>
                  <a:t>ACC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</a:t>
                </a:r>
                <a:r>
                  <a:rPr lang="en-US" sz="2000" i="1" dirty="0">
                    <a:cs typeface="Times New Roman" pitchFamily="18" charset="0"/>
                  </a:rPr>
                  <a:t>BCC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. 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Воспользуемся равенством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c”</a:t>
                </a:r>
                <a:r>
                  <a:rPr lang="ru-RU" sz="2000" dirty="0">
                    <a:cs typeface="Times New Roman" pitchFamily="18" charset="0"/>
                  </a:rPr>
                  <a:t>, получим равенство 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 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sz="20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′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Из которого в случае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cs typeface="Times New Roman" pitchFamily="18" charset="0"/>
                  </a:rPr>
                  <a:t>следует требуемое 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𝑎𝑏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	В случае </a:t>
                </a:r>
                <a:r>
                  <a:rPr lang="en-US" sz="2000" i="1" dirty="0">
                    <a:cs typeface="Times New Roman" pitchFamily="18" charset="0"/>
                  </a:rPr>
                  <a:t>a = b </a:t>
                </a:r>
                <a:r>
                  <a:rPr lang="ru-RU" sz="2000" dirty="0">
                    <a:cs typeface="Times New Roman" pitchFamily="18" charset="0"/>
                  </a:rPr>
                  <a:t>требуемое равенство легко доказывается с помощью теоремы Пифагора.</a:t>
                </a:r>
              </a:p>
            </p:txBody>
          </p:sp>
        </mc:Choice>
        <mc:Fallback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blipFill>
                <a:blip r:embed="rId4" cstate="print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80" y="1671591"/>
            <a:ext cx="2939364" cy="25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sz="2200" dirty="0"/>
                  <a:t>Применим теорему косинусов к треугольникам </a:t>
                </a:r>
                <a:r>
                  <a:rPr lang="en-US" sz="2200" i="1" dirty="0"/>
                  <a:t>ACC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и </a:t>
                </a:r>
                <a:r>
                  <a:rPr lang="en-US" sz="2200" i="1" dirty="0"/>
                  <a:t>BCC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. </a:t>
                </a:r>
                <a:r>
                  <a:rPr lang="ru-RU" sz="2200" dirty="0"/>
                  <a:t>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2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blipFill>
                <a:blip r:embed="rId6" cstate="print"/>
                <a:stretch>
                  <a:fillRect l="-1272" t="-635" r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78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2898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3" y="188640"/>
            <a:ext cx="89231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 smtClean="0">
                <a:cs typeface="Times New Roman" pitchFamily="18" charset="0"/>
              </a:rPr>
              <a:t>1</a:t>
            </a:r>
            <a:r>
              <a:rPr lang="en-US" sz="2800" dirty="0">
                <a:cs typeface="Times New Roman" pitchFamily="18" charset="0"/>
              </a:rPr>
              <a:t>5</a:t>
            </a:r>
            <a:r>
              <a:rPr lang="ru-RU" sz="2800" dirty="0">
                <a:cs typeface="Times New Roman" pitchFamily="18" charset="0"/>
              </a:rPr>
              <a:t>. </a:t>
            </a:r>
            <a:r>
              <a:rPr lang="ru-RU" sz="2800" spc="-40" dirty="0"/>
              <a:t>Катеты прямоугольного треугольника равны 3</a:t>
            </a:r>
            <a:r>
              <a:rPr lang="ru-RU" sz="2800" i="1" spc="-40" dirty="0"/>
              <a:t> </a:t>
            </a:r>
            <a:r>
              <a:rPr lang="ru-RU" sz="2800" spc="-40" dirty="0"/>
              <a:t>и 4. </a:t>
            </a:r>
            <a:r>
              <a:rPr lang="ru-RU" sz="2800" dirty="0"/>
              <a:t>Найдите биссектрису, проведённую из вершины прямого угла.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735" y="1772816"/>
            <a:ext cx="36088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79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238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268760"/>
            <a:ext cx="5433660" cy="36004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4269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-13705" y="61037"/>
                <a:ext cx="9123145" cy="114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D </a:t>
                </a:r>
                <a:r>
                  <a:rPr lang="ru-RU" dirty="0"/>
                  <a:t>делит гипотенузу </a:t>
                </a:r>
                <a:r>
                  <a:rPr lang="en-US" i="1" dirty="0"/>
                  <a:t>AB </a:t>
                </a:r>
                <a:r>
                  <a:rPr lang="ru-RU" dirty="0"/>
                  <a:t>в отношении 4:3. 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61037"/>
                <a:ext cx="9123145" cy="1149545"/>
              </a:xfrm>
              <a:prstGeom prst="rect">
                <a:avLst/>
              </a:prstGeom>
              <a:blipFill>
                <a:blip r:embed="rId2" cstate="print"/>
                <a:stretch>
                  <a:fillRect l="-1070" r="-1003" b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571262" cy="277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57152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332656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ru-RU" sz="2800" dirty="0"/>
              <a:t>1</a:t>
            </a:r>
            <a:r>
              <a:rPr lang="en-US" sz="2800" dirty="0"/>
              <a:t>6</a:t>
            </a:r>
            <a:r>
              <a:rPr lang="ru-RU" sz="2800" dirty="0"/>
              <a:t>. В треугольнике </a:t>
            </a:r>
            <a:r>
              <a:rPr lang="en-US" sz="2800" i="1" dirty="0"/>
              <a:t>ABC AB = </a:t>
            </a:r>
            <a:r>
              <a:rPr lang="en-US" sz="2800" dirty="0"/>
              <a:t>6, </a:t>
            </a:r>
            <a:r>
              <a:rPr lang="en-US" sz="2800" i="1" dirty="0"/>
              <a:t>BC = </a:t>
            </a:r>
            <a:r>
              <a:rPr lang="en-US" sz="2800" dirty="0"/>
              <a:t>7, </a:t>
            </a:r>
            <a:r>
              <a:rPr lang="en-US" sz="2800" i="1" dirty="0"/>
              <a:t>AC = </a:t>
            </a:r>
            <a:r>
              <a:rPr lang="en-US" sz="2800" dirty="0"/>
              <a:t>8</a:t>
            </a:r>
            <a:r>
              <a:rPr lang="ru-RU" sz="2800" dirty="0"/>
              <a:t>. Найдите биссектрису</a:t>
            </a:r>
            <a:r>
              <a:rPr lang="en-US" sz="2800" dirty="0"/>
              <a:t>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ru-RU" sz="2800" dirty="0"/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27739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48856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-13705" y="61037"/>
                <a:ext cx="926622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Воспользуемся формулой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/>
                      <m:t>г</m:t>
                    </m:r>
                    <m:r>
                      <m:rPr>
                        <m:nor/>
                      </m:rPr>
                      <a:rPr lang="ru-RU"/>
                      <m:t>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ru-RU" dirty="0"/>
                  <a:t> В нашем случае </a:t>
                </a:r>
                <a:r>
                  <a:rPr lang="en-US" i="1" dirty="0"/>
                  <a:t>b = </a:t>
                </a:r>
                <a:r>
                  <a:rPr lang="en-US" dirty="0"/>
                  <a:t>8, </a:t>
                </a:r>
                <a:r>
                  <a:rPr lang="en-US" i="1" dirty="0"/>
                  <a:t>c = </a:t>
                </a:r>
                <a:r>
                  <a:rPr lang="en-US" dirty="0"/>
                  <a:t>6, </a:t>
                </a:r>
                <a:r>
                  <a:rPr lang="en-US" i="1" dirty="0"/>
                  <a:t>a’ = </a:t>
                </a:r>
                <a:r>
                  <a:rPr lang="en-US" dirty="0"/>
                  <a:t>3, </a:t>
                </a:r>
                <a:r>
                  <a:rPr lang="en-US" i="1" dirty="0"/>
                  <a:t>c” = </a:t>
                </a:r>
                <a:r>
                  <a:rPr lang="en-US" dirty="0"/>
                  <a:t>4.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l</a:t>
                </a:r>
                <a:r>
                  <a:rPr lang="en-US" i="1" baseline="-25000" dirty="0"/>
                  <a:t>a</a:t>
                </a:r>
                <a:r>
                  <a:rPr lang="en-US" i="1" dirty="0"/>
                  <a:t> = </a:t>
                </a:r>
                <a:r>
                  <a:rPr lang="en-US" dirty="0"/>
                  <a:t>6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61037"/>
                <a:ext cx="9266225" cy="1261884"/>
              </a:xfrm>
              <a:prstGeom prst="rect">
                <a:avLst/>
              </a:prstGeom>
              <a:blipFill>
                <a:blip r:embed="rId2" cstate="print"/>
                <a:stretch>
                  <a:fillRect l="-1053" r="-987" b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3CD8F3E-6EEB-C268-B2DC-B79D7941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27739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9235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-1" y="188640"/>
                <a:ext cx="9114817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1</a:t>
                </a:r>
                <a:r>
                  <a:rPr lang="en-US" sz="2800" dirty="0">
                    <a:cs typeface="Times New Roman" pitchFamily="18" charset="0"/>
                  </a:rPr>
                  <a:t>7</a:t>
                </a:r>
                <a:r>
                  <a:rPr lang="ru-RU" sz="2800" dirty="0">
                    <a:cs typeface="Times New Roman" pitchFamily="18" charset="0"/>
                  </a:rPr>
                  <a:t>. В треугольнике </a:t>
                </a:r>
                <a:r>
                  <a:rPr lang="en-US" sz="2800" i="1" dirty="0">
                    <a:cs typeface="Times New Roman" pitchFamily="18" charset="0"/>
                  </a:rPr>
                  <a:t>ABC </a:t>
                </a:r>
                <a:r>
                  <a:rPr lang="ru-RU" sz="2800" dirty="0">
                    <a:cs typeface="Times New Roman" pitchFamily="18" charset="0"/>
                  </a:rPr>
                  <a:t>известно, что </a:t>
                </a:r>
                <a:r>
                  <a:rPr lang="en-US" sz="2800" i="1" dirty="0">
                    <a:cs typeface="Times New Roman" pitchFamily="18" charset="0"/>
                  </a:rPr>
                  <a:t>AC = </a:t>
                </a:r>
                <a:r>
                  <a:rPr lang="en-US" sz="2800" dirty="0">
                    <a:cs typeface="Times New Roman" pitchFamily="18" charset="0"/>
                  </a:rPr>
                  <a:t>4, </a:t>
                </a:r>
                <a:r>
                  <a:rPr lang="en-US" sz="2800" i="1" dirty="0">
                    <a:cs typeface="Times New Roman" pitchFamily="18" charset="0"/>
                  </a:rPr>
                  <a:t>BC </a:t>
                </a:r>
                <a:r>
                  <a:rPr lang="en-US" sz="2800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=120°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Найдите биссектрису </a:t>
                </a:r>
                <a:r>
                  <a:rPr lang="en-US" sz="2800" i="1" dirty="0">
                    <a:cs typeface="Times New Roman" pitchFamily="18" charset="0"/>
                  </a:rPr>
                  <a:t>CD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88640"/>
                <a:ext cx="9114817" cy="954107"/>
              </a:xfrm>
              <a:prstGeom prst="rect">
                <a:avLst/>
              </a:prstGeom>
              <a:blipFill>
                <a:blip r:embed="rId2" cstate="print"/>
                <a:stretch>
                  <a:fillRect l="-1338" t="-7051" r="-1338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005" y="1844824"/>
            <a:ext cx="630199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83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6449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-13705" y="61037"/>
                <a:ext cx="9123145" cy="1517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=2,4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61037"/>
                <a:ext cx="9123145" cy="1517210"/>
              </a:xfrm>
              <a:prstGeom prst="rect">
                <a:avLst/>
              </a:prstGeom>
              <a:blipFill>
                <a:blip r:embed="rId2" cstate="print"/>
                <a:stretch>
                  <a:fillRect l="-1070" r="-1003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169" y="2055806"/>
            <a:ext cx="5329662" cy="194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84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34930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18842" y="417802"/>
                <a:ext cx="9125157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1</a:t>
                </a:r>
                <a:r>
                  <a:rPr lang="en-US" sz="2800" dirty="0">
                    <a:cs typeface="Times New Roman" pitchFamily="18" charset="0"/>
                  </a:rPr>
                  <a:t>8</a:t>
                </a:r>
                <a:r>
                  <a:rPr lang="ru-RU" sz="2800" dirty="0">
                    <a:cs typeface="Times New Roman" pitchFamily="18" charset="0"/>
                  </a:rPr>
                  <a:t>. В треугольнике </a:t>
                </a:r>
                <a:r>
                  <a:rPr lang="en-US" sz="2800" i="1" dirty="0">
                    <a:cs typeface="Times New Roman" pitchFamily="18" charset="0"/>
                  </a:rPr>
                  <a:t>ABC </a:t>
                </a:r>
                <a:r>
                  <a:rPr lang="ru-RU" sz="2800" dirty="0">
                    <a:cs typeface="Times New Roman" pitchFamily="18" charset="0"/>
                  </a:rPr>
                  <a:t>известно, что </a:t>
                </a:r>
                <a:r>
                  <a:rPr lang="en-US" sz="2800" i="1" dirty="0">
                    <a:cs typeface="Times New Roman" pitchFamily="18" charset="0"/>
                  </a:rPr>
                  <a:t>AC = </a:t>
                </a:r>
                <a:r>
                  <a:rPr lang="en-US" sz="2800" dirty="0">
                    <a:cs typeface="Times New Roman" pitchFamily="18" charset="0"/>
                  </a:rPr>
                  <a:t>4, </a:t>
                </a:r>
                <a:r>
                  <a:rPr lang="en-US" sz="2800" i="1" dirty="0">
                    <a:cs typeface="Times New Roman" pitchFamily="18" charset="0"/>
                  </a:rPr>
                  <a:t>BC </a:t>
                </a:r>
                <a:r>
                  <a:rPr lang="en-US" sz="2800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=60°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Найдите биссектрису </a:t>
                </a:r>
                <a:r>
                  <a:rPr lang="en-US" sz="2800" i="1" dirty="0">
                    <a:cs typeface="Times New Roman" pitchFamily="18" charset="0"/>
                  </a:rPr>
                  <a:t>CD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42" y="417802"/>
                <a:ext cx="9125157" cy="954107"/>
              </a:xfrm>
              <a:prstGeom prst="rect">
                <a:avLst/>
              </a:prstGeom>
              <a:blipFill>
                <a:blip r:embed="rId2" cstate="print"/>
                <a:stretch>
                  <a:fillRect l="-1336" t="-7051" r="-1403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6775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85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76584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-13705" y="61037"/>
                <a:ext cx="9123145" cy="171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61037"/>
                <a:ext cx="9123145" cy="1719830"/>
              </a:xfrm>
              <a:prstGeom prst="rect">
                <a:avLst/>
              </a:prstGeom>
              <a:blipFill>
                <a:blip r:embed="rId2" cstate="print"/>
                <a:stretch>
                  <a:fillRect l="-1070" r="-1003" b="-1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3905085" cy="25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525344"/>
            <a:ext cx="683568" cy="332656"/>
          </a:xfrm>
        </p:spPr>
        <p:txBody>
          <a:bodyPr/>
          <a:lstStyle/>
          <a:p>
            <a:pPr>
              <a:defRPr/>
            </a:pPr>
            <a:fld id="{53D21B89-5A30-4309-B0DA-5B2077F433C0}" type="slidenum">
              <a:rPr lang="ru-RU" smtClean="0"/>
              <a:pPr>
                <a:defRPr/>
              </a:pPr>
              <a:t>86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32905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Высоты треугольника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07504" y="476672"/>
            <a:ext cx="892899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sz="2800" spc="-40" dirty="0">
                <a:solidFill>
                  <a:srgbClr val="FF0000"/>
                </a:solidFill>
                <a:cs typeface="Times New Roman" pitchFamily="18" charset="0"/>
              </a:rPr>
              <a:t>Теорема. </a:t>
            </a:r>
            <a:r>
              <a:rPr lang="ru-RU" sz="2800" spc="-40" dirty="0">
                <a:cs typeface="Times New Roman" pitchFamily="18" charset="0"/>
              </a:rPr>
              <a:t>Высоты треугольника или их продолжения пересекаются в одной точке</a:t>
            </a:r>
            <a:r>
              <a:rPr lang="ru-RU" sz="2800" spc="-40" dirty="0"/>
              <a:t>.</a:t>
            </a:r>
            <a:r>
              <a:rPr lang="ru-RU" sz="3200" spc="-40" dirty="0"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20244"/>
            <a:ext cx="3463820" cy="3119838"/>
          </a:xfrm>
          <a:prstGeom prst="rect">
            <a:avLst/>
          </a:prstGeom>
        </p:spPr>
      </p:pic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107503" y="5013176"/>
            <a:ext cx="891769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Заметим, что высоты треугольника могут не пересекаться. На рисунке изображен тупоугольный треугольник </a:t>
            </a:r>
            <a:r>
              <a:rPr lang="ru-RU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в котором продолжения высот </a:t>
            </a:r>
            <a:r>
              <a:rPr lang="ru-RU" i="1" dirty="0">
                <a:cs typeface="Times New Roman" pitchFamily="18" charset="0"/>
              </a:rPr>
              <a:t>AA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i="1" dirty="0">
                <a:cs typeface="Times New Roman" pitchFamily="18" charset="0"/>
              </a:rPr>
              <a:t>BB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i="1" dirty="0">
                <a:cs typeface="Times New Roman" pitchFamily="18" charset="0"/>
              </a:rPr>
              <a:t>CC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пересекаются в одной точке </a:t>
            </a:r>
            <a:r>
              <a:rPr lang="ru-RU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dirty="0" smtClean="0">
                <a:cs typeface="Times New Roman" pitchFamily="18" charset="0"/>
              </a:rPr>
              <a:t>а</a:t>
            </a:r>
            <a:r>
              <a:rPr lang="ru-RU" b="1" dirty="0" smtClean="0"/>
              <a:t> </a:t>
            </a:r>
            <a:r>
              <a:rPr lang="ru-RU" dirty="0" smtClean="0">
                <a:cs typeface="Times New Roman" pitchFamily="18" charset="0"/>
              </a:rPr>
              <a:t>сами </a:t>
            </a:r>
            <a:r>
              <a:rPr lang="ru-RU" dirty="0">
                <a:cs typeface="Times New Roman" pitchFamily="18" charset="0"/>
              </a:rPr>
              <a:t>высоты не пересекаются.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47627"/>
            <a:ext cx="3437184" cy="317110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87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7316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504" y="609600"/>
            <a:ext cx="89289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spc="-30" dirty="0" smtClean="0"/>
              <a:t>1</a:t>
            </a:r>
            <a:r>
              <a:rPr lang="ru-RU" sz="2800" spc="-30" dirty="0"/>
              <a:t>. Постройте точку пересечения высот треугольника </a:t>
            </a:r>
            <a:r>
              <a:rPr lang="en-US" sz="2800" i="1" spc="-30" dirty="0"/>
              <a:t>ABC</a:t>
            </a:r>
            <a:r>
              <a:rPr lang="ru-RU" sz="2800" spc="-3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132651"/>
            <a:ext cx="4962660" cy="349247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88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0226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464" y="908720"/>
            <a:ext cx="4639072" cy="327292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algn="l" eaLnBrk="1" hangingPunct="1"/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Ответ.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89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505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8" name="Text Box 42">
            <a:extLst>
              <a:ext uri="{FF2B5EF4-FFF2-40B4-BE49-F238E27FC236}">
                <a16:creationId xmlns:a16="http://schemas.microsoft.com/office/drawing/2014/main" xmlns="" id="{44BCA60A-D09D-42F4-92E8-580C1D37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0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Точку пересечения медиан треугольника можно построить </a:t>
            </a:r>
            <a:r>
              <a:rPr lang="ru-RU" altLang="ru-RU" dirty="0" smtClean="0"/>
              <a:t>в</a:t>
            </a:r>
            <a:r>
              <a:rPr lang="ru-RU" b="1" dirty="0" smtClean="0"/>
              <a:t> </a:t>
            </a:r>
            <a:r>
              <a:rPr lang="ru-RU" altLang="ru-RU" dirty="0" smtClean="0"/>
              <a:t>программе </a:t>
            </a:r>
            <a:r>
              <a:rPr lang="en-US" altLang="ru-RU" dirty="0"/>
              <a:t>GeoGebra</a:t>
            </a:r>
            <a:r>
              <a:rPr lang="ru-RU" alt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F109D9-5BBD-3755-D462-B6088CB08A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052736"/>
            <a:ext cx="5544616" cy="555327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6462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504" y="516699"/>
            <a:ext cx="89289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spc="-30" dirty="0" smtClean="0"/>
              <a:t>2</a:t>
            </a:r>
            <a:r>
              <a:rPr lang="ru-RU" sz="2800" spc="-30" dirty="0"/>
              <a:t>. Постройте точку пересечения высот треугольника </a:t>
            </a:r>
            <a:r>
              <a:rPr lang="en-US" sz="2800" i="1" spc="-30" dirty="0"/>
              <a:t>ABC</a:t>
            </a:r>
            <a:r>
              <a:rPr lang="ru-RU" sz="2800" spc="-30" dirty="0"/>
              <a:t>.</a:t>
            </a: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24" y="1808820"/>
            <a:ext cx="328255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65846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algn="l" eaLnBrk="1" hangingPunct="1"/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Ответ.</a:t>
            </a:r>
          </a:p>
        </p:txBody>
      </p:sp>
      <p:pic>
        <p:nvPicPr>
          <p:cNvPr id="48333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7202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84121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79512" y="188640"/>
            <a:ext cx="87849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3. Постройте точку пересечения прямых, </a:t>
            </a:r>
            <a:r>
              <a:rPr lang="ru-RU" sz="2800" dirty="0" smtClean="0"/>
              <a:t>на</a:t>
            </a:r>
            <a:r>
              <a:rPr lang="ru-RU" sz="2800" b="1" dirty="0" smtClean="0"/>
              <a:t> </a:t>
            </a:r>
            <a:r>
              <a:rPr lang="ru-RU" sz="2800" dirty="0" smtClean="0"/>
              <a:t>которых </a:t>
            </a:r>
            <a:r>
              <a:rPr lang="ru-RU" sz="2800" dirty="0"/>
              <a:t>лежат высоты треугольника </a:t>
            </a:r>
            <a:r>
              <a:rPr lang="en-US" sz="2800" i="1" dirty="0"/>
              <a:t>ABC</a:t>
            </a:r>
            <a:r>
              <a:rPr lang="ru-RU" sz="2800" dirty="0"/>
              <a:t>.</a:t>
            </a:r>
          </a:p>
        </p:txBody>
      </p:sp>
      <p:pic>
        <p:nvPicPr>
          <p:cNvPr id="7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724" y="1628800"/>
            <a:ext cx="348867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5010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5" name="Picture 1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17651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algn="l" eaLnBrk="1" hangingPunct="1"/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Ответ.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70207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8" name="Text Box 42">
            <a:extLst>
              <a:ext uri="{FF2B5EF4-FFF2-40B4-BE49-F238E27FC236}">
                <a16:creationId xmlns:a16="http://schemas.microsoft.com/office/drawing/2014/main" xmlns="" id="{44BCA60A-D09D-42F4-92E8-580C1D37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Точку пересечения высот или их продолжений треугольника можно построить в программе </a:t>
            </a:r>
            <a:r>
              <a:rPr lang="en-US" altLang="ru-RU" sz="2800" dirty="0"/>
              <a:t>GeoGebra</a:t>
            </a:r>
            <a:r>
              <a:rPr lang="ru-RU" altLang="ru-RU" sz="28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749248-D000-8FCA-4C41-0B3EF9BAF5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7193805" cy="557780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1310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289258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4. </a:t>
            </a:r>
            <a:r>
              <a:rPr lang="ru-RU" sz="2800" dirty="0"/>
              <a:t>Докажите, что е</a:t>
            </a:r>
            <a:r>
              <a:rPr lang="ru-RU" sz="2800" dirty="0">
                <a:cs typeface="Times New Roman" pitchFamily="18" charset="0"/>
              </a:rPr>
              <a:t>сли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– высоты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угол </a:t>
            </a:r>
            <a:r>
              <a:rPr lang="en-US" sz="2800" i="1" dirty="0">
                <a:cs typeface="Times New Roman" pitchFamily="18" charset="0"/>
              </a:rPr>
              <a:t>ABB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745" y="1862931"/>
            <a:ext cx="337661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57123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179512" y="0"/>
            <a:ext cx="88569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Доказательство. </a:t>
            </a:r>
            <a:r>
              <a:rPr lang="ru-RU" sz="2800" dirty="0"/>
              <a:t>Рассмотрим окружность </a:t>
            </a:r>
            <a:r>
              <a:rPr lang="ru-RU" sz="2800" dirty="0" smtClean="0"/>
              <a:t>с</a:t>
            </a:r>
            <a:r>
              <a:rPr lang="ru-RU" sz="2800" b="1" dirty="0" smtClean="0"/>
              <a:t> </a:t>
            </a:r>
            <a:r>
              <a:rPr lang="ru-RU" sz="2800" dirty="0" smtClean="0"/>
              <a:t>диаметром </a:t>
            </a:r>
            <a:r>
              <a:rPr lang="en-US" sz="2800" i="1" dirty="0"/>
              <a:t>AB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r>
              <a:rPr lang="ru-RU" sz="2800" dirty="0"/>
              <a:t>Она пройдёт через точки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.</a:t>
            </a:r>
            <a:r>
              <a:rPr lang="en-US" sz="2800" i="1" dirty="0"/>
              <a:t> </a:t>
            </a:r>
            <a:r>
              <a:rPr lang="ru-RU" sz="2800" dirty="0"/>
              <a:t>Углы </a:t>
            </a:r>
            <a:r>
              <a:rPr lang="en-US" sz="2800" i="1" dirty="0">
                <a:cs typeface="Times New Roman" pitchFamily="18" charset="0"/>
              </a:rPr>
              <a:t>ABB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 </a:t>
            </a:r>
            <a:r>
              <a:rPr lang="ru-RU" sz="2800" dirty="0">
                <a:cs typeface="Times New Roman" pitchFamily="18" charset="0"/>
              </a:rPr>
              <a:t>опираются на одну дугу, следовательно, они равны.</a:t>
            </a:r>
            <a:endParaRPr lang="ru-RU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11171"/>
            <a:ext cx="2834960" cy="369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53576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88569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5. Докажите, что е</a:t>
            </a:r>
            <a:r>
              <a:rPr lang="ru-RU" sz="2800" dirty="0">
                <a:cs typeface="Times New Roman" pitchFamily="18" charset="0"/>
              </a:rPr>
              <a:t>сли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– высоты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треугольники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подобны. Выразите коэффициент подобия через угол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59714"/>
            <a:ext cx="2952328" cy="273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21501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892899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Доказательство. </a:t>
            </a:r>
            <a:r>
              <a:rPr lang="ru-RU" dirty="0"/>
              <a:t>Угол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 </a:t>
            </a:r>
            <a:r>
              <a:rPr lang="ru-RU" dirty="0"/>
              <a:t>равен 90</a:t>
            </a:r>
            <a:r>
              <a:rPr lang="ru-RU" baseline="30000" dirty="0"/>
              <a:t>о</a:t>
            </a:r>
            <a:r>
              <a:rPr lang="ru-RU" dirty="0"/>
              <a:t> минус угол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r>
              <a:rPr lang="ru-RU" dirty="0"/>
              <a:t>Угол </a:t>
            </a:r>
            <a:r>
              <a:rPr lang="en-US" i="1" dirty="0"/>
              <a:t>BAC </a:t>
            </a:r>
            <a:r>
              <a:rPr lang="ru-RU" dirty="0"/>
              <a:t>равен 90</a:t>
            </a:r>
            <a:r>
              <a:rPr lang="ru-RU" baseline="30000" dirty="0"/>
              <a:t>о</a:t>
            </a:r>
            <a:r>
              <a:rPr lang="ru-RU" dirty="0"/>
              <a:t> минус угол </a:t>
            </a:r>
            <a:r>
              <a:rPr lang="en-US" i="1" dirty="0"/>
              <a:t>ABB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Углы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ABB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равны. </a:t>
            </a:r>
            <a:r>
              <a:rPr lang="ru-RU" dirty="0">
                <a:cs typeface="Times New Roman" pitchFamily="18" charset="0"/>
              </a:rPr>
              <a:t>Следовательно, равны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/>
              <a:t>углы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BAC</a:t>
            </a:r>
            <a:r>
              <a:rPr lang="en-US" dirty="0"/>
              <a:t>.</a:t>
            </a:r>
            <a:r>
              <a:rPr lang="ru-RU" dirty="0"/>
              <a:t> Значит, </a:t>
            </a:r>
            <a:r>
              <a:rPr lang="ru-RU" dirty="0">
                <a:cs typeface="Times New Roman" pitchFamily="18" charset="0"/>
              </a:rPr>
              <a:t>треугольники </a:t>
            </a:r>
            <a:r>
              <a:rPr lang="en-US" i="1" dirty="0">
                <a:cs typeface="Times New Roman" pitchFamily="18" charset="0"/>
              </a:rPr>
              <a:t>ABC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подобны. Коэффициент подобия равен отношению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 smtClean="0">
                <a:cs typeface="Times New Roman" pitchFamily="18" charset="0"/>
              </a:rPr>
              <a:t>к</a:t>
            </a:r>
            <a:r>
              <a:rPr lang="ru-RU" b="1" dirty="0" smtClean="0"/>
              <a:t> </a:t>
            </a:r>
            <a:r>
              <a:rPr lang="en-US" i="1" dirty="0" smtClean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равен косинусу угла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</a:t>
            </a:r>
            <a:endParaRPr lang="ru-RU" i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195232" cy="296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05369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44624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6. Докажите, что е</a:t>
            </a:r>
            <a:r>
              <a:rPr lang="ru-RU" sz="2800" dirty="0">
                <a:cs typeface="Times New Roman" pitchFamily="18" charset="0"/>
              </a:rPr>
              <a:t>сли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– высоты остроугольного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они содержат биссектрисы треугольника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56369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99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817872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9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</TotalTime>
  <Words>1517</Words>
  <Application>Microsoft Office PowerPoint</Application>
  <PresentationFormat>Экран (4:3)</PresentationFormat>
  <Paragraphs>555</Paragraphs>
  <Slides>134</Slides>
  <Notes>123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134</vt:i4>
      </vt:variant>
    </vt:vector>
  </HeadingPairs>
  <TitlesOfParts>
    <vt:vector size="135" baseType="lpstr">
      <vt:lpstr>Оформление по умолчанию</vt:lpstr>
      <vt:lpstr>Подготовка к ЕГЭ. Замечательные линии треугольника Презентация к учебнику  «Геометрия. 7-9 классы» И.М. Смирновой и В.А. Смирнова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Биссектрисы треугольника</vt:lpstr>
      <vt:lpstr>Упражнения</vt:lpstr>
      <vt:lpstr>Ответ.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Высоты треугольника</vt:lpstr>
      <vt:lpstr>Слайд 88</vt:lpstr>
      <vt:lpstr>Ответ.</vt:lpstr>
      <vt:lpstr>Слайд 90</vt:lpstr>
      <vt:lpstr>Ответ.</vt:lpstr>
      <vt:lpstr>Слайд 92</vt:lpstr>
      <vt:lpstr>Ответ.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Lychkova.OK</cp:lastModifiedBy>
  <cp:revision>337</cp:revision>
  <dcterms:created xsi:type="dcterms:W3CDTF">2008-04-30T05:51:18Z</dcterms:created>
  <dcterms:modified xsi:type="dcterms:W3CDTF">2023-04-19T18:30:25Z</dcterms:modified>
</cp:coreProperties>
</file>