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1073" r:id="rId2"/>
    <p:sldId id="1133" r:id="rId3"/>
    <p:sldId id="447" r:id="rId4"/>
    <p:sldId id="900" r:id="rId5"/>
    <p:sldId id="1421" r:id="rId6"/>
    <p:sldId id="819" r:id="rId7"/>
    <p:sldId id="820" r:id="rId8"/>
    <p:sldId id="1354" r:id="rId9"/>
    <p:sldId id="1359" r:id="rId10"/>
    <p:sldId id="1322" r:id="rId11"/>
    <p:sldId id="822" r:id="rId12"/>
    <p:sldId id="821" r:id="rId13"/>
    <p:sldId id="823" r:id="rId14"/>
    <p:sldId id="824" r:id="rId15"/>
    <p:sldId id="825" r:id="rId16"/>
    <p:sldId id="1422" r:id="rId17"/>
    <p:sldId id="827" r:id="rId18"/>
    <p:sldId id="828" r:id="rId19"/>
    <p:sldId id="1323" r:id="rId20"/>
    <p:sldId id="832" r:id="rId21"/>
    <p:sldId id="964" r:id="rId22"/>
    <p:sldId id="948" r:id="rId23"/>
    <p:sldId id="949" r:id="rId24"/>
    <p:sldId id="947" r:id="rId25"/>
    <p:sldId id="1324" r:id="rId26"/>
    <p:sldId id="833" r:id="rId27"/>
    <p:sldId id="1325" r:id="rId28"/>
    <p:sldId id="834" r:id="rId29"/>
    <p:sldId id="1326" r:id="rId30"/>
    <p:sldId id="835" r:id="rId31"/>
    <p:sldId id="960" r:id="rId32"/>
    <p:sldId id="1366" r:id="rId33"/>
    <p:sldId id="1360" r:id="rId34"/>
    <p:sldId id="840" r:id="rId35"/>
    <p:sldId id="1355" r:id="rId36"/>
    <p:sldId id="841" r:id="rId37"/>
    <p:sldId id="842" r:id="rId38"/>
    <p:sldId id="843" r:id="rId39"/>
    <p:sldId id="845" r:id="rId40"/>
    <p:sldId id="846" r:id="rId41"/>
    <p:sldId id="849" r:id="rId42"/>
    <p:sldId id="850" r:id="rId43"/>
    <p:sldId id="852" r:id="rId44"/>
    <p:sldId id="1327" r:id="rId45"/>
    <p:sldId id="855" r:id="rId46"/>
    <p:sldId id="1361" r:id="rId47"/>
    <p:sldId id="1363" r:id="rId48"/>
    <p:sldId id="1356" r:id="rId49"/>
    <p:sldId id="865" r:id="rId50"/>
    <p:sldId id="1330" r:id="rId51"/>
    <p:sldId id="1328" r:id="rId52"/>
    <p:sldId id="856" r:id="rId53"/>
    <p:sldId id="1329" r:id="rId54"/>
    <p:sldId id="857" r:id="rId55"/>
    <p:sldId id="898" r:id="rId56"/>
    <p:sldId id="868" r:id="rId57"/>
    <p:sldId id="1410" r:id="rId58"/>
    <p:sldId id="1011" r:id="rId59"/>
    <p:sldId id="969" r:id="rId60"/>
    <p:sldId id="1332" r:id="rId61"/>
    <p:sldId id="876" r:id="rId62"/>
    <p:sldId id="1333" r:id="rId63"/>
    <p:sldId id="884" r:id="rId64"/>
    <p:sldId id="1334" r:id="rId65"/>
    <p:sldId id="341" r:id="rId66"/>
    <p:sldId id="762" r:id="rId67"/>
    <p:sldId id="804" r:id="rId68"/>
    <p:sldId id="763" r:id="rId69"/>
    <p:sldId id="860" r:id="rId70"/>
    <p:sldId id="861" r:id="rId71"/>
    <p:sldId id="862" r:id="rId72"/>
    <p:sldId id="863" r:id="rId73"/>
    <p:sldId id="864" r:id="rId74"/>
    <p:sldId id="1368" r:id="rId75"/>
    <p:sldId id="766" r:id="rId76"/>
    <p:sldId id="810" r:id="rId77"/>
    <p:sldId id="765" r:id="rId78"/>
    <p:sldId id="1369" r:id="rId79"/>
    <p:sldId id="1370" r:id="rId80"/>
    <p:sldId id="1385" r:id="rId81"/>
    <p:sldId id="566" r:id="rId82"/>
    <p:sldId id="1415" r:id="rId83"/>
    <p:sldId id="1416" r:id="rId84"/>
    <p:sldId id="1417" r:id="rId85"/>
    <p:sldId id="1413" r:id="rId86"/>
    <p:sldId id="1414" r:id="rId87"/>
    <p:sldId id="1411" r:id="rId88"/>
    <p:sldId id="676" r:id="rId89"/>
    <p:sldId id="577" r:id="rId90"/>
    <p:sldId id="1386" r:id="rId91"/>
    <p:sldId id="1387" r:id="rId92"/>
    <p:sldId id="1388" r:id="rId93"/>
    <p:sldId id="790" r:id="rId94"/>
    <p:sldId id="791" r:id="rId95"/>
    <p:sldId id="1419" r:id="rId96"/>
    <p:sldId id="1420" r:id="rId9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0929"/>
  </p:normalViewPr>
  <p:slideViewPr>
    <p:cSldViewPr>
      <p:cViewPr varScale="1">
        <p:scale>
          <a:sx n="94" d="100"/>
          <a:sy n="94" d="100"/>
        </p:scale>
        <p:origin x="3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56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11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502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12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324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13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511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14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1133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15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0769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16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206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17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908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18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8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19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9236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527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878C-9903-436B-B19A-65A8F750BBD9}" type="slidenum">
              <a:rPr lang="ru-RU"/>
              <a:pPr/>
              <a:t>22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E99E-09F7-417E-9AEC-BC489D684A21}" type="slidenum">
              <a:rPr lang="ru-RU"/>
              <a:pPr/>
              <a:t>24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1315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5178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7108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28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6671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29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219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320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341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9471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763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4704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36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4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37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1686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38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6164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39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1434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40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072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725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41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0362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42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5878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43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455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44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8511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45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4712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2472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2726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72543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49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8349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50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706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014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51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2736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52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17757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53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40883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54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26463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55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56393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56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82746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89354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19583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6757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60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220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1383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61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2327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62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29582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51148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73734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52462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26722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90240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77817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69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21390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70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283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17301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71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66746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4397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17805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33142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9179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34234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93924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05219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41046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80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34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54831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81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93446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84375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15879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3633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64078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5161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43443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45988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254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10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29646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61663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4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7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0.png"/><Relationship Id="rId4" Type="http://schemas.openxmlformats.org/officeDocument/2006/relationships/image" Target="../media/image8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0.png"/><Relationship Id="rId5" Type="http://schemas.openxmlformats.org/officeDocument/2006/relationships/image" Target="../media/image103.png"/><Relationship Id="rId4" Type="http://schemas.openxmlformats.org/officeDocument/2006/relationships/image" Target="../media/image9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0688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элементарной математики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B495-B772-D2CE-289A-86FAD900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74" y="4725144"/>
            <a:ext cx="1854802" cy="1334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03648" y="2538779"/>
            <a:ext cx="595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6"/>
                </a:solidFill>
              </a:rPr>
              <a:t>Пропорциональные отрезки</a:t>
            </a: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465" y="73864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треугольник, середины сторон которого отмечены на рисунке.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5527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98723D-06F7-4605-8EC8-340BEAE1CE88}"/>
              </a:ext>
            </a:extLst>
          </p:cNvPr>
          <p:cNvGrpSpPr/>
          <p:nvPr/>
        </p:nvGrpSpPr>
        <p:grpSpPr>
          <a:xfrm>
            <a:off x="1021717" y="1916832"/>
            <a:ext cx="4518865" cy="3329136"/>
            <a:chOff x="1021717" y="1916832"/>
            <a:chExt cx="4518865" cy="3329136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628F011-CBA2-455E-8A26-F94EA3B04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717" y="478430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endParaRPr lang="ru-RU" dirty="0"/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DB9747F7-8A52-46BD-8838-F28C5F148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916832"/>
              <a:ext cx="2552758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5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115861" cy="2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42" y="5641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На рисунке изображена вершина и средняя линия треугольника. Изобразите сам треугольник.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162A38-C995-45C9-AF75-7B8E6DEDBBD7}"/>
              </a:ext>
            </a:extLst>
          </p:cNvPr>
          <p:cNvGrpSpPr/>
          <p:nvPr/>
        </p:nvGrpSpPr>
        <p:grpSpPr>
          <a:xfrm>
            <a:off x="1210071" y="1687661"/>
            <a:ext cx="5158039" cy="3113915"/>
            <a:chOff x="1210071" y="1687661"/>
            <a:chExt cx="5158039" cy="3113915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CBA58ED-DDF8-43B9-8B92-EB2E61E6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071" y="4339911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59BAF6B-96B7-45E8-911F-2D4937DCA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5" y="1687661"/>
              <a:ext cx="3092255" cy="265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6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Найдите длину отрезка </a:t>
            </a:r>
            <a:r>
              <a:rPr lang="en-US" i="1" dirty="0"/>
              <a:t>DE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Стороны клеток равны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97D35-5F0D-BC0A-1796-437927FE3D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053" y="1995287"/>
            <a:ext cx="3867690" cy="285789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593728E-F961-2BFC-A888-526E043F09A5}"/>
              </a:ext>
            </a:extLst>
          </p:cNvPr>
          <p:cNvGrpSpPr/>
          <p:nvPr/>
        </p:nvGrpSpPr>
        <p:grpSpPr>
          <a:xfrm>
            <a:off x="2372608" y="1968111"/>
            <a:ext cx="3791479" cy="3877770"/>
            <a:chOff x="2372608" y="1968111"/>
            <a:chExt cx="3791479" cy="3877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94781" y="538421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 3.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B87B7B7-2221-ACC4-3CB4-595248E5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608" y="1968111"/>
              <a:ext cx="3791479" cy="2848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42" y="3027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5. Стороны треугольника равны 8 см, 10 см и 12 см. Найдите стороны треугольника, вершинами которого являются середины сторон данного треугольника.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00808"/>
            <a:ext cx="3096344" cy="310365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9164F92-A8BB-4D3E-BF7E-936769FD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181294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>
                <a:cs typeface="Times New Roman" charset="0"/>
              </a:rPr>
              <a:t>4 см, 5 см и 6 см.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6. Стороны треугольника </a:t>
            </a:r>
            <a:r>
              <a:rPr lang="en-US" i="1" dirty="0">
                <a:cs typeface="Times New Roman" charset="0"/>
              </a:rPr>
              <a:t>DEF </a:t>
            </a:r>
            <a:r>
              <a:rPr lang="ru-RU" dirty="0">
                <a:cs typeface="Times New Roman" charset="0"/>
              </a:rPr>
              <a:t>равны 2 см, 3 см и 4 см. Его вершины являются серединами сторон </a:t>
            </a:r>
            <a:r>
              <a:rPr lang="ru-RU" dirty="0"/>
              <a:t>второго</a:t>
            </a:r>
            <a:r>
              <a:rPr lang="ru-RU" dirty="0">
                <a:cs typeface="Times New Roman" charset="0"/>
              </a:rPr>
              <a:t> треугольника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. Найдите периметр </a:t>
            </a:r>
            <a:r>
              <a:rPr lang="ru-RU" dirty="0"/>
              <a:t>второго </a:t>
            </a:r>
            <a:r>
              <a:rPr lang="ru-RU" dirty="0">
                <a:cs typeface="Times New Roman" charset="0"/>
              </a:rPr>
              <a:t>треугольник</a:t>
            </a:r>
            <a:r>
              <a:rPr lang="ru-RU" dirty="0"/>
              <a:t>а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60638"/>
            <a:ext cx="3528392" cy="353672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4C8745D-4989-45C2-A313-580EB6FE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17232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</a:t>
            </a:r>
            <a:r>
              <a:rPr lang="ru-RU" dirty="0">
                <a:cs typeface="Times New Roman" charset="0"/>
              </a:rPr>
              <a:t>8 см.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7. Какую часть площади данного треугольника составляет площадь треугольника, отсекаемого его средней линией?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56373"/>
            <a:ext cx="3528392" cy="3545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29FBA93-7A26-4B10-BFDE-E7092506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9FBA93-7A26-4B10-BFDE-E709250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blipFill>
                <a:blip r:embed="rId4" cstate="print"/>
                <a:stretch>
                  <a:fillRect l="-1522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8. Две стороны параллелограмма равны 6 и 3. Найдите диагонали четырёхугольника, ограниченного биссектрисами углов этого параллелограмма.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29FBA93-7A26-4B10-BFDE-E7092506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38738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3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1ADA31-90D5-2EA0-E916-90D5548B9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049" y="2204866"/>
            <a:ext cx="4667901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88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9</a:t>
            </a:r>
            <a:r>
              <a:rPr lang="ru-RU" dirty="0"/>
              <a:t>. Докажите, что середины сторон четырёхугольника являются вершинами параллелограмма. Найдите площадь этого параллелограмма, если площадь исходного четырёхугольника равна 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57011"/>
            <a:ext cx="4077271" cy="35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199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	Решение. </a:t>
            </a:r>
            <a:r>
              <a:rPr lang="ru-RU" dirty="0">
                <a:cs typeface="Times New Roman" charset="0"/>
              </a:rPr>
              <a:t>Пусть </a:t>
            </a:r>
            <a:r>
              <a:rPr lang="en-US" i="1" dirty="0">
                <a:cs typeface="Times New Roman" charset="0"/>
              </a:rPr>
              <a:t>E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F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G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H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– середины соответствующих сторон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dirty="0">
                <a:cs typeface="Times New Roman" charset="0"/>
              </a:rPr>
              <a:t>. </a:t>
            </a:r>
            <a:r>
              <a:rPr lang="ru-RU" sz="2400" dirty="0">
                <a:cs typeface="Times New Roman" charset="0"/>
              </a:rPr>
              <a:t>Проведем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BD</a:t>
            </a:r>
            <a:r>
              <a:rPr lang="ru-RU" sz="2400" dirty="0">
                <a:cs typeface="Times New Roman" charset="0"/>
              </a:rPr>
              <a:t>. Отрезок </a:t>
            </a:r>
            <a:r>
              <a:rPr lang="en-US" sz="2400" i="1" dirty="0">
                <a:cs typeface="Times New Roman" charset="0"/>
              </a:rPr>
              <a:t>EF</a:t>
            </a:r>
            <a:r>
              <a:rPr lang="ru-RU" sz="2400" dirty="0">
                <a:cs typeface="Times New Roman" charset="0"/>
              </a:rPr>
              <a:t> является средней линией треугольника </a:t>
            </a:r>
            <a:r>
              <a:rPr lang="en-US" sz="2400" i="1" dirty="0">
                <a:cs typeface="Times New Roman" charset="0"/>
              </a:rPr>
              <a:t>ABC</a:t>
            </a:r>
            <a:r>
              <a:rPr lang="ru-RU" sz="2400" dirty="0">
                <a:cs typeface="Times New Roman" charset="0"/>
              </a:rPr>
              <a:t>. Следовательно, он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Отрезок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также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Следовательно, стороны </a:t>
            </a:r>
            <a:r>
              <a:rPr lang="en-US" sz="2400" i="1" dirty="0">
                <a:cs typeface="Times New Roman" charset="0"/>
              </a:rPr>
              <a:t>EF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четырёхугольника </a:t>
            </a:r>
            <a:r>
              <a:rPr lang="en-US" sz="2400" i="1" dirty="0">
                <a:cs typeface="Times New Roman" charset="0"/>
              </a:rPr>
              <a:t>EFGH </a:t>
            </a:r>
            <a:r>
              <a:rPr lang="ru-RU" sz="2400" dirty="0">
                <a:cs typeface="Times New Roman" charset="0"/>
              </a:rPr>
              <a:t>равны и параллельны.    Значит, этот четырёхугольник – параллелограмм. Его площадь равна половине площади четырёхугольника </a:t>
            </a:r>
            <a:r>
              <a:rPr lang="en-US" sz="2400" i="1" dirty="0">
                <a:cs typeface="Times New Roman" charset="0"/>
              </a:rPr>
              <a:t>ABCD</a:t>
            </a:r>
            <a:r>
              <a:rPr lang="en-US" sz="2400" dirty="0">
                <a:cs typeface="Times New Roman" charset="0"/>
              </a:rPr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18" y="3395045"/>
            <a:ext cx="3609763" cy="3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86" y="881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en-US" dirty="0"/>
              <a:t>10</a:t>
            </a:r>
            <a:r>
              <a:rPr lang="ru-RU" dirty="0"/>
              <a:t>. Докажите, что отрезки, соединяющие середины противоположных сторон четырёхугольника, делят друг друга пополам.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1294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45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" y="1761933"/>
            <a:ext cx="2736304" cy="34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5E6D8-5443-8FA3-B618-9FF3FDF7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98" y="1761933"/>
            <a:ext cx="2747404" cy="34802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65ACF-0EAF-9AF3-A934-6C5FE7630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61933"/>
            <a:ext cx="2736305" cy="3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16632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EFGH </a:t>
            </a:r>
            <a:r>
              <a:rPr lang="ru-RU" dirty="0">
                <a:cs typeface="Times New Roman" charset="0"/>
              </a:rPr>
              <a:t>является параллелограммом. Следовательно, его диагонали делятся в точке пересечения пополам.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47893"/>
            <a:ext cx="4133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3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8864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11</a:t>
            </a:r>
            <a:r>
              <a:rPr lang="ru-RU" dirty="0">
                <a:cs typeface="Times New Roman" charset="0"/>
              </a:rPr>
              <a:t>. Докажите, что середины сторон прямоугольника являются вершинами ромба. </a:t>
            </a:r>
            <a:endParaRPr lang="en-US" dirty="0"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2" y="1384320"/>
            <a:ext cx="33696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0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52400" y="116632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прямоугольник,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 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3573016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равен половине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равны половинам соответствующих диагоналей. Так как диагонали прямоугольника равны, то равны и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ромбом.</a:t>
            </a:r>
          </a:p>
        </p:txBody>
      </p:sp>
    </p:spTree>
    <p:extLst>
      <p:ext uri="{BB962C8B-B14F-4D97-AF65-F5344CB8AC3E}">
        <p14:creationId xmlns:p14="http://schemas.microsoft.com/office/powerpoint/2010/main" val="253155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223" y="680829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12</a:t>
            </a:r>
            <a:r>
              <a:rPr lang="ru-RU" dirty="0">
                <a:cs typeface="Times New Roman" charset="0"/>
              </a:rPr>
              <a:t>. Докажите, что середины сторон ромба являются вершинами прямоугольника.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9" y="1628800"/>
            <a:ext cx="3560068" cy="21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4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152400" y="116632"/>
            <a:ext cx="883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ромб,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34982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параллелен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параллельны соответствующим диагоналям. Так как диагонали ромба перпендикулярны, то перпендикулярны и соседние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прямоугольником.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00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9576"/>
            <a:ext cx="3696816" cy="225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2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82940"/>
            <a:ext cx="91646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 </a:t>
            </a:r>
            <a:r>
              <a:rPr lang="en-US" i="1" dirty="0"/>
              <a:t>ABCD</a:t>
            </a:r>
            <a:r>
              <a:rPr lang="ru-RU" dirty="0"/>
              <a:t>, взаимно перпендикулярны и равны 2 и 7. Найдите площадь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7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6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1953" y="295563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EHFG </a:t>
            </a:r>
            <a:r>
              <a:rPr lang="ru-RU" dirty="0">
                <a:cs typeface="Times New Roman" charset="0"/>
              </a:rPr>
              <a:t>является ромбом. Его площадь равна 7. Она равна половине площади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i="1" dirty="0">
                <a:cs typeface="Times New Roman" charset="0"/>
              </a:rPr>
              <a:t>. </a:t>
            </a:r>
            <a:r>
              <a:rPr lang="ru-RU" dirty="0">
                <a:cs typeface="Times New Roman" charset="0"/>
              </a:rPr>
              <a:t>Следовательно,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14.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95" y="2024844"/>
            <a:ext cx="52126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4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188640"/>
            <a:ext cx="91646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14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четырёхугольника, если его диагонали равны 8 и 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8800"/>
            <a:ext cx="39287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75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50" y="125531"/>
            <a:ext cx="9164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EGFH </a:t>
            </a:r>
            <a:r>
              <a:rPr lang="ru-RU" dirty="0">
                <a:cs typeface="Times New Roman" charset="0"/>
              </a:rPr>
              <a:t>является прямоугольником. Следовательно,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BD </a:t>
            </a:r>
            <a:r>
              <a:rPr lang="ru-RU" dirty="0">
                <a:cs typeface="Times New Roman" charset="0"/>
              </a:rPr>
              <a:t>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перпендикулярны.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половине произведения диагоналей, т. е. равна 48.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58384" cy="31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275" y="116632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15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В выпуклом четырёхугольнике </a:t>
            </a:r>
            <a:r>
              <a:rPr lang="ru-RU" i="1" dirty="0"/>
              <a:t>ABCD </a:t>
            </a:r>
            <a:r>
              <a:rPr lang="ru-RU" dirty="0"/>
              <a:t>отрезок, соединяющий середины диагоналей, равен отрезку, соединяющему середины сторон </a:t>
            </a:r>
            <a:r>
              <a:rPr lang="ru-RU" i="1" dirty="0"/>
              <a:t>A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. Найдите угол, образованный продолжениями сторон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77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5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charset="0"/>
                  </a:rPr>
                  <a:t>Решение. </a:t>
                </a:r>
                <a:r>
                  <a:rPr lang="ru-RU" dirty="0">
                    <a:cs typeface="Times New Roman" charset="0"/>
                  </a:rPr>
                  <a:t>Четырёхугольник </a:t>
                </a:r>
                <a:r>
                  <a:rPr lang="en-US" i="1" dirty="0">
                    <a:cs typeface="Times New Roman" charset="0"/>
                  </a:rPr>
                  <a:t>EHFG </a:t>
                </a:r>
                <a:r>
                  <a:rPr lang="ru-RU" dirty="0">
                    <a:cs typeface="Times New Roman" charset="0"/>
                  </a:rPr>
                  <a:t>является прямоугольником.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𝐻𝐹𝐺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=90°.</m:t>
                    </m:r>
                  </m:oMath>
                </a14:m>
                <a:r>
                  <a:rPr lang="ru-RU" dirty="0">
                    <a:cs typeface="Times New Roman" charset="0"/>
                  </a:rPr>
                  <a:t> Отрезки </a:t>
                </a:r>
                <a:r>
                  <a:rPr lang="en-US" i="1" dirty="0">
                    <a:cs typeface="Times New Roman" charset="0"/>
                  </a:rPr>
                  <a:t>HF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FG </a:t>
                </a:r>
                <a:r>
                  <a:rPr lang="ru-RU" dirty="0">
                    <a:cs typeface="Times New Roman" charset="0"/>
                  </a:rPr>
                  <a:t>являются средними линиями треугольников соответственно </a:t>
                </a:r>
                <a:r>
                  <a:rPr lang="en-US" i="1" dirty="0">
                    <a:cs typeface="Times New Roman" charset="0"/>
                  </a:rPr>
                  <a:t>BCD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en-US" dirty="0">
                    <a:cs typeface="Times New Roman" charset="0"/>
                  </a:rPr>
                  <a:t>. </a:t>
                </a:r>
                <a:r>
                  <a:rPr lang="ru-RU" dirty="0">
                    <a:cs typeface="Times New Roman" charset="0"/>
                  </a:rPr>
                  <a:t>Значит, прямые </a:t>
                </a:r>
                <a:r>
                  <a:rPr lang="en-US" i="1" dirty="0">
                    <a:cs typeface="Times New Roman" charset="0"/>
                  </a:rPr>
                  <a:t>AD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BC </a:t>
                </a:r>
                <a:r>
                  <a:rPr lang="ru-RU" dirty="0">
                    <a:cs typeface="Times New Roman" charset="0"/>
                  </a:rPr>
                  <a:t>перпендикулярны. Искомый угол равен 90</a:t>
                </a:r>
                <a:r>
                  <a:rPr lang="ru-RU" baseline="30000" dirty="0">
                    <a:cs typeface="Times New Roman" charset="0"/>
                  </a:rPr>
                  <a:t>о</a:t>
                </a:r>
                <a:r>
                  <a:rPr lang="ru-RU" dirty="0">
                    <a:cs typeface="Times New Roman" charset="0"/>
                  </a:rPr>
                  <a:t>.</a:t>
                </a:r>
                <a:endParaRPr lang="en-US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blipFill>
                <a:blip r:embed="rId3"/>
                <a:stretch>
                  <a:fillRect l="-1065" t="-2516" r="-998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514700" cy="294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49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16</a:t>
            </a:r>
            <a:r>
              <a:rPr lang="ru-RU" dirty="0"/>
              <a:t>*. В выпуклом пятиугольнике </a:t>
            </a:r>
            <a:r>
              <a:rPr lang="en-US" i="1" dirty="0"/>
              <a:t>ABCDE </a:t>
            </a:r>
            <a:r>
              <a:rPr lang="ru-RU" i="1" dirty="0"/>
              <a:t> </a:t>
            </a:r>
            <a:r>
              <a:rPr lang="en-US" i="1" dirty="0"/>
              <a:t>AE = </a:t>
            </a:r>
            <a:r>
              <a:rPr lang="ru-RU" dirty="0"/>
              <a:t>4. Середины сторон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ED</a:t>
            </a:r>
            <a:r>
              <a:rPr lang="ru-RU" dirty="0"/>
              <a:t> соединены отрезками. Середины </a:t>
            </a:r>
            <a:r>
              <a:rPr lang="en-US" i="1" dirty="0"/>
              <a:t>J </a:t>
            </a:r>
            <a:r>
              <a:rPr lang="ru-RU" dirty="0"/>
              <a:t>и </a:t>
            </a:r>
            <a:r>
              <a:rPr lang="en-US" i="1" dirty="0"/>
              <a:t>K</a:t>
            </a:r>
            <a:r>
              <a:rPr lang="ru-RU" dirty="0"/>
              <a:t> этих отрезков снова соединены отрезками. Найдите длину отрезка </a:t>
            </a:r>
            <a:r>
              <a:rPr lang="en-US" i="1" dirty="0"/>
              <a:t>JK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A2C07-8206-226A-0463-2103F39906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57102"/>
            <a:ext cx="4182059" cy="354379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1F0535-7B02-B4B4-F171-77A78012C3BC}"/>
              </a:ext>
            </a:extLst>
          </p:cNvPr>
          <p:cNvGrpSpPr/>
          <p:nvPr/>
        </p:nvGrpSpPr>
        <p:grpSpPr>
          <a:xfrm>
            <a:off x="1835696" y="1657102"/>
            <a:ext cx="4376771" cy="4231400"/>
            <a:chOff x="1835696" y="1657102"/>
            <a:chExt cx="4376771" cy="4231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EE1730-2DD6-AE9E-B034-E338083A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56" y="1657102"/>
              <a:ext cx="4201111" cy="34390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E7C7ED-553E-1001-1164-18BBF0151AA6}"/>
                </a:ext>
              </a:extLst>
            </p:cNvPr>
            <p:cNvSpPr txBox="1"/>
            <p:nvPr/>
          </p:nvSpPr>
          <p:spPr>
            <a:xfrm>
              <a:off x="1835696" y="5426837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17</a:t>
            </a:r>
            <a:r>
              <a:rPr lang="ru-RU" dirty="0"/>
              <a:t>. Точки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ru-RU" dirty="0"/>
              <a:t>–</a:t>
            </a:r>
            <a:r>
              <a:rPr lang="en-US" i="1" dirty="0"/>
              <a:t> </a:t>
            </a:r>
            <a:r>
              <a:rPr lang="ru-RU" dirty="0"/>
              <a:t>середины сторон пятиугольника </a:t>
            </a:r>
            <a:r>
              <a:rPr lang="en-US" i="1" dirty="0"/>
              <a:t>ABCDE</a:t>
            </a:r>
            <a:r>
              <a:rPr lang="en-US" dirty="0"/>
              <a:t>. </a:t>
            </a:r>
            <a:r>
              <a:rPr lang="ru-RU" dirty="0"/>
              <a:t>Точки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O </a:t>
            </a:r>
            <a:r>
              <a:rPr lang="ru-RU" dirty="0"/>
              <a:t>– середины отрезков </a:t>
            </a:r>
            <a:r>
              <a:rPr lang="en-US" i="1" dirty="0"/>
              <a:t>FH</a:t>
            </a:r>
            <a:r>
              <a:rPr lang="en-US" dirty="0"/>
              <a:t>, </a:t>
            </a:r>
            <a:r>
              <a:rPr lang="en-US" i="1" dirty="0"/>
              <a:t>GI</a:t>
            </a:r>
            <a:r>
              <a:rPr lang="en-US" dirty="0"/>
              <a:t>, </a:t>
            </a:r>
            <a:r>
              <a:rPr lang="en-US" i="1" dirty="0"/>
              <a:t>HJ</a:t>
            </a:r>
            <a:r>
              <a:rPr lang="en-US" dirty="0"/>
              <a:t>, </a:t>
            </a:r>
            <a:r>
              <a:rPr lang="en-US" i="1" dirty="0"/>
              <a:t>FI</a:t>
            </a:r>
            <a:r>
              <a:rPr lang="en-US" dirty="0"/>
              <a:t>, </a:t>
            </a:r>
            <a:r>
              <a:rPr lang="en-US" i="1" dirty="0"/>
              <a:t>GJ</a:t>
            </a:r>
            <a:r>
              <a:rPr lang="en-US" dirty="0"/>
              <a:t>. </a:t>
            </a:r>
            <a:r>
              <a:rPr lang="ru-RU" dirty="0"/>
              <a:t>Найдите площадь пятиугольника </a:t>
            </a:r>
            <a:r>
              <a:rPr lang="en-US" i="1" dirty="0"/>
              <a:t>KLMNO</a:t>
            </a:r>
            <a:r>
              <a:rPr lang="ru-RU" dirty="0"/>
              <a:t>, если площадь пятиугольника </a:t>
            </a:r>
            <a:r>
              <a:rPr lang="en-US" i="1" dirty="0"/>
              <a:t>ABCDE </a:t>
            </a:r>
            <a:r>
              <a:rPr lang="ru-RU" dirty="0"/>
              <a:t>равна 32.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7C7ED-553E-1001-1164-18BBF0151AA6}"/>
              </a:ext>
            </a:extLst>
          </p:cNvPr>
          <p:cNvSpPr txBox="1"/>
          <p:nvPr/>
        </p:nvSpPr>
        <p:spPr>
          <a:xfrm>
            <a:off x="0" y="52922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Из предыдущей задачи следует, что стороны пятиугольника </a:t>
            </a:r>
            <a:r>
              <a:rPr lang="en-US" i="1" dirty="0"/>
              <a:t>KLMNO </a:t>
            </a:r>
            <a:r>
              <a:rPr lang="ru-RU" dirty="0"/>
              <a:t>параллельны сторонам пятиугольника </a:t>
            </a:r>
            <a:r>
              <a:rPr lang="en-US" i="1" dirty="0"/>
              <a:t>ABCDE </a:t>
            </a:r>
            <a:r>
              <a:rPr lang="ru-RU" dirty="0"/>
              <a:t>и равны их четверти. Следовательно, искомая площадь равна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2.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683BEA-757F-9BD9-AE88-853B7567CE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707" y="1709497"/>
            <a:ext cx="401058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1663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трапеции параллельна основаниям и равна их </a:t>
            </a:r>
            <a:r>
              <a:rPr lang="ru-RU" dirty="0" err="1"/>
              <a:t>полусумме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570" y="3934123"/>
            <a:ext cx="91805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Рассмотрим трапецию </a:t>
            </a:r>
            <a:r>
              <a:rPr lang="ru-RU" sz="2000" i="1" dirty="0"/>
              <a:t>ABCD  </a:t>
            </a:r>
            <a:r>
              <a:rPr lang="ru-RU" sz="2000" dirty="0"/>
              <a:t>(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/>
              <a:t>и её среднюю линию </a:t>
            </a:r>
            <a:r>
              <a:rPr lang="ru-RU" sz="2000" i="1" dirty="0"/>
              <a:t>EF</a:t>
            </a:r>
            <a:r>
              <a:rPr lang="ru-RU" sz="2000" dirty="0"/>
              <a:t>. Проведём прямую </a:t>
            </a:r>
            <a:r>
              <a:rPr lang="ru-RU" sz="2000" i="1" dirty="0"/>
              <a:t>DF</a:t>
            </a:r>
            <a:r>
              <a:rPr lang="ru-RU" sz="2000" dirty="0"/>
              <a:t>. Обозначим </a:t>
            </a:r>
            <a:r>
              <a:rPr lang="ru-RU" sz="2000" i="1" dirty="0"/>
              <a:t>G</a:t>
            </a:r>
            <a:r>
              <a:rPr lang="ru-RU" sz="2000" dirty="0"/>
              <a:t> её точку пересечения с прямой </a:t>
            </a:r>
            <a:r>
              <a:rPr lang="ru-RU" sz="2000" i="1" dirty="0"/>
              <a:t>AB</a:t>
            </a:r>
            <a:r>
              <a:rPr lang="ru-RU" sz="2000" dirty="0"/>
              <a:t>. Треугольники </a:t>
            </a:r>
            <a:r>
              <a:rPr lang="ru-RU" sz="2000" i="1" dirty="0"/>
              <a:t>DFC</a:t>
            </a:r>
            <a:r>
              <a:rPr lang="ru-RU" sz="2000" dirty="0"/>
              <a:t> и </a:t>
            </a:r>
            <a:r>
              <a:rPr lang="ru-RU" sz="2000" i="1" dirty="0"/>
              <a:t>GFB</a:t>
            </a:r>
            <a:r>
              <a:rPr lang="ru-RU" sz="2000" dirty="0"/>
              <a:t> равны по второму признаку равенства треугольни­ков. Следовательно, равны отрезки </a:t>
            </a:r>
            <a:r>
              <a:rPr lang="ru-RU" sz="2000" i="1" dirty="0"/>
              <a:t>DF </a:t>
            </a:r>
            <a:r>
              <a:rPr lang="ru-RU" sz="2000" dirty="0"/>
              <a:t>и</a:t>
            </a:r>
            <a:r>
              <a:rPr lang="ru-RU" sz="2000" i="1" dirty="0"/>
              <a:t> GF</a:t>
            </a:r>
            <a:r>
              <a:rPr lang="ru-RU" sz="2000" dirty="0"/>
              <a:t>. Зна­чит, </a:t>
            </a:r>
            <a:r>
              <a:rPr lang="ru-RU" sz="2000" i="1" dirty="0"/>
              <a:t>EF</a:t>
            </a:r>
            <a:r>
              <a:rPr lang="ru-RU" sz="2000" dirty="0"/>
              <a:t> - средняя линия треугольника </a:t>
            </a:r>
            <a:r>
              <a:rPr lang="ru-RU" sz="2000" i="1" dirty="0"/>
              <a:t>AGD</a:t>
            </a:r>
            <a:r>
              <a:rPr lang="ru-RU" sz="2000" dirty="0"/>
              <a:t>. Из теоремы о средней линии треугольника получаем, что отрезок </a:t>
            </a:r>
            <a:r>
              <a:rPr lang="ru-RU" sz="2000" i="1" dirty="0"/>
              <a:t>EF</a:t>
            </a:r>
            <a:r>
              <a:rPr lang="ru-RU" sz="2000" dirty="0"/>
              <a:t> параллелен </a:t>
            </a:r>
            <a:r>
              <a:rPr lang="ru-RU" sz="2000" i="1" dirty="0"/>
              <a:t>AB </a:t>
            </a:r>
            <a:r>
              <a:rPr lang="ru-RU" sz="2000" dirty="0"/>
              <a:t>и равен половине отрезка </a:t>
            </a:r>
            <a:r>
              <a:rPr lang="ru-RU" sz="2000" i="1" dirty="0"/>
              <a:t>AG</a:t>
            </a:r>
            <a:r>
              <a:rPr lang="ru-RU" sz="2000" dirty="0"/>
              <a:t>. Так как 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, то отрезок </a:t>
            </a:r>
            <a:r>
              <a:rPr lang="ru-RU" sz="2000" i="1" dirty="0"/>
              <a:t>EF </a:t>
            </a:r>
            <a:r>
              <a:rPr lang="ru-RU" sz="2000" dirty="0"/>
              <a:t>будет параллелен обоим основаниям трапеции. Так как отрезок </a:t>
            </a:r>
            <a:r>
              <a:rPr lang="ru-RU" sz="2000" i="1" dirty="0"/>
              <a:t>AG </a:t>
            </a:r>
            <a:r>
              <a:rPr lang="ru-RU" sz="2000" dirty="0"/>
              <a:t>равен сумме оснований трапеции, то отрезок </a:t>
            </a:r>
            <a:r>
              <a:rPr lang="ru-RU" sz="2000" i="1" dirty="0"/>
              <a:t>EF</a:t>
            </a:r>
            <a:r>
              <a:rPr lang="ru-RU" sz="2000" dirty="0"/>
              <a:t> будет равен </a:t>
            </a:r>
            <a:r>
              <a:rPr lang="ru-RU" sz="2000" dirty="0" err="1"/>
              <a:t>полусумме</a:t>
            </a:r>
            <a:r>
              <a:rPr lang="ru-RU" sz="2000" dirty="0"/>
              <a:t> оснований трапеции.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5525C-5726-9928-8F60-6CC566333E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11407"/>
            <a:ext cx="3672408" cy="3058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6CA820-44A5-D240-D372-2C9711684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6561"/>
            <a:ext cx="4716726" cy="30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1" y="8474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боковой стороны и параллельна основанию трапеции, то она проходит через середину второй боковой стороны этой трапеции.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1" y="4387783"/>
            <a:ext cx="918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AD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трапеции </a:t>
            </a:r>
            <a:r>
              <a:rPr lang="en-US" i="1" dirty="0"/>
              <a:t>ABCD </a:t>
            </a:r>
            <a:r>
              <a:rPr lang="ru-RU" dirty="0"/>
              <a:t>(</a:t>
            </a:r>
            <a:r>
              <a:rPr lang="en-US" i="1" dirty="0"/>
              <a:t>AB </a:t>
            </a:r>
            <a:r>
              <a:rPr lang="ru-RU" dirty="0"/>
              <a:t>|| </a:t>
            </a:r>
            <a:r>
              <a:rPr lang="en-US" i="1" dirty="0"/>
              <a:t>CD</a:t>
            </a:r>
            <a:r>
              <a:rPr lang="ru-RU" dirty="0"/>
              <a:t>). Так как средняя линия </a:t>
            </a:r>
            <a:r>
              <a:rPr lang="en-US" i="1" dirty="0"/>
              <a:t>EF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F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05A35-4D3A-CFDE-403D-C39112233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3291350" cy="27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D7D93-FFDB-B2DF-B8C8-912D793D53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4601200" cy="34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166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среднюю линию трапеции, изображенной на рисунке.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903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408C684-47F9-4EBB-A51A-2BCF31AEC1D9}"/>
              </a:ext>
            </a:extLst>
          </p:cNvPr>
          <p:cNvGrpSpPr/>
          <p:nvPr/>
        </p:nvGrpSpPr>
        <p:grpSpPr>
          <a:xfrm>
            <a:off x="432837" y="1628799"/>
            <a:ext cx="8558763" cy="2952327"/>
            <a:chOff x="432837" y="1628799"/>
            <a:chExt cx="8558763" cy="295232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BA94765-F89E-467A-B781-112446C8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37" y="4119461"/>
              <a:ext cx="8558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DBAB147-0E6E-44C4-AE16-0CCB6BD09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28799"/>
              <a:ext cx="2992770" cy="295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23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6139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трапецию, если заданы две её вершины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и средняя линия </a:t>
            </a:r>
            <a:r>
              <a:rPr lang="en-US" i="1" dirty="0"/>
              <a:t>EF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366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858EE07-1FA1-4E35-9B17-9AC5924937A9}"/>
              </a:ext>
            </a:extLst>
          </p:cNvPr>
          <p:cNvGrpSpPr/>
          <p:nvPr/>
        </p:nvGrpSpPr>
        <p:grpSpPr>
          <a:xfrm>
            <a:off x="467544" y="1556792"/>
            <a:ext cx="8524056" cy="3724579"/>
            <a:chOff x="467544" y="1556792"/>
            <a:chExt cx="8524056" cy="3724579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578E2E9B-CB66-4CCE-9438-B1AB2DA3D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4819706"/>
              <a:ext cx="852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68974DB-252F-4E75-AE83-34116CF1C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5616624" cy="2913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6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369971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Средняя линия трапеции равна 30 см, а меньшее основание равно 20 см. Найдите большее основание.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082949" cy="17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672CEA6-21BB-40FE-8033-8D547EA6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46531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40 см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298" y="12241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Основания трапеции относятся как 5:2, а их разность равна 18 см. Найдите среднюю линию трапеции.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17735"/>
            <a:ext cx="4104456" cy="2422529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7D29952-CF66-42A6-A88F-1F09AA08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5633864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21 см.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О</a:t>
            </a:r>
            <a:r>
              <a:rPr lang="ru-RU" sz="2200" dirty="0"/>
              <a:t>собенностью наших учебников геометрии является опора на традиции отечественного геометрического образования и ориентация на результаты обучения, подкрепляемая модульной структурой учебников, при которой содержание учебников разбито на блоки (модули), состоящих из взаимосвязанных тем со своими результатами обучения.</a:t>
            </a:r>
          </a:p>
          <a:p>
            <a:pPr algn="just"/>
            <a:r>
              <a:rPr lang="ru-RU" sz="2200" dirty="0"/>
              <a:t>	На прошлых вебинарах был представлял учебник геометрии 7-го класса.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053D2-0361-2A94-1385-920C4395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4" y="2672823"/>
            <a:ext cx="4254461" cy="33843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9EF09E-D66D-D772-9122-49539D5F6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40" y="2670903"/>
            <a:ext cx="4516936" cy="24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82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69" y="8527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dirty="0"/>
              <a:t>5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Основания трапеции </a:t>
            </a:r>
            <a:r>
              <a:rPr lang="en-US" i="1" dirty="0"/>
              <a:t>ABCD </a:t>
            </a:r>
            <a:r>
              <a:rPr lang="ru-RU" dirty="0"/>
              <a:t>равны 6 и 4. Найдите отрезки, на которые диагонали этой трапеции делят её среднюю линию </a:t>
            </a:r>
            <a:r>
              <a:rPr lang="en-US" i="1" dirty="0"/>
              <a:t>EF</a:t>
            </a:r>
            <a:r>
              <a:rPr lang="ru-RU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679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790A30-A45D-46BE-BFD0-C2E296E1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" y="551723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charset="0"/>
              </a:rPr>
              <a:t>2, 1, 2.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769" y="-46261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Может ли средняя линия трапеции пройти через точку пересечения диагоналей?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50A58B-2104-4EB1-8C32-17E0925F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4" y="3933056"/>
            <a:ext cx="913445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Действительно, пусть </a:t>
            </a:r>
            <a:r>
              <a:rPr lang="en-US" i="1" dirty="0"/>
              <a:t>ABCD </a:t>
            </a:r>
            <a:r>
              <a:rPr lang="ru-RU" dirty="0"/>
              <a:t>– трапеция, </a:t>
            </a:r>
            <a:r>
              <a:rPr lang="en-US" i="1" dirty="0"/>
              <a:t>E </a:t>
            </a:r>
            <a:r>
              <a:rPr lang="ru-RU" dirty="0"/>
              <a:t>– точка пересечения диагоналей, </a:t>
            </a:r>
            <a:r>
              <a:rPr lang="en-US" i="1" dirty="0"/>
              <a:t>FG </a:t>
            </a:r>
            <a:r>
              <a:rPr lang="ru-RU" dirty="0"/>
              <a:t>– средняя линия. Предположим, что средняя линия проходит через точку </a:t>
            </a:r>
            <a:r>
              <a:rPr lang="en-US" i="1" dirty="0"/>
              <a:t>E</a:t>
            </a:r>
            <a:r>
              <a:rPr lang="ru-RU" i="1" dirty="0"/>
              <a:t>.</a:t>
            </a:r>
            <a:r>
              <a:rPr lang="ru-RU" dirty="0"/>
              <a:t> Тогда </a:t>
            </a:r>
            <a:r>
              <a:rPr lang="en-US" i="1" dirty="0"/>
              <a:t>FE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ABD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</a:t>
            </a:r>
            <a:r>
              <a:rPr lang="en-US" i="1" dirty="0"/>
              <a:t>EG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Значит средняя линия </a:t>
            </a:r>
            <a:r>
              <a:rPr lang="en-US" i="1" dirty="0"/>
              <a:t>FG</a:t>
            </a:r>
            <a:r>
              <a:rPr lang="ru-RU" dirty="0"/>
              <a:t> равна стороне </a:t>
            </a:r>
            <a:r>
              <a:rPr lang="en-US" i="1" dirty="0"/>
              <a:t>AB</a:t>
            </a:r>
            <a:r>
              <a:rPr lang="ru-RU" dirty="0"/>
              <a:t>. 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был бы параллелограммом.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B263D-A1A1-11AE-6348-E78C34464A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887255"/>
            <a:ext cx="4086795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015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800" dirty="0"/>
              <a:t>7*. Диагонали равнобедренной трапеции перпендикулярны. Найдите площадь этой трапеции, если её средняя линия равна 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45022"/>
            <a:ext cx="4140131" cy="27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478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Через вершину </a:t>
            </a:r>
            <a:r>
              <a:rPr lang="en-US" i="1" dirty="0"/>
              <a:t>C</a:t>
            </a:r>
            <a:r>
              <a:rPr lang="ru-RU" dirty="0"/>
              <a:t> проведём прямую, параллельную прямой </a:t>
            </a:r>
            <a:r>
              <a:rPr lang="en-US" i="1" dirty="0"/>
              <a:t>BD</a:t>
            </a:r>
            <a:r>
              <a:rPr lang="ru-RU" dirty="0"/>
              <a:t>. Обозначим </a:t>
            </a:r>
            <a:r>
              <a:rPr lang="en-US" i="1" dirty="0"/>
              <a:t>G </a:t>
            </a:r>
            <a:r>
              <a:rPr lang="ru-RU" dirty="0"/>
              <a:t>точку её пересечения с прямой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ru-RU" dirty="0"/>
              <a:t>Треугольник </a:t>
            </a:r>
            <a:r>
              <a:rPr lang="en-US" i="1" dirty="0"/>
              <a:t>BGC </a:t>
            </a:r>
            <a:r>
              <a:rPr lang="ru-RU" dirty="0"/>
              <a:t>равен треугольнику </a:t>
            </a:r>
            <a:r>
              <a:rPr lang="en-US" i="1" dirty="0"/>
              <a:t>CDB</a:t>
            </a:r>
            <a:r>
              <a:rPr lang="en-US" dirty="0"/>
              <a:t>. </a:t>
            </a:r>
            <a:r>
              <a:rPr lang="ru-RU" dirty="0"/>
              <a:t>Площадь треугольника </a:t>
            </a:r>
            <a:r>
              <a:rPr lang="en-US" i="1" dirty="0"/>
              <a:t>ABD </a:t>
            </a:r>
            <a:r>
              <a:rPr lang="ru-RU" dirty="0"/>
              <a:t>равна площади треугольника </a:t>
            </a:r>
            <a:r>
              <a:rPr lang="en-US" i="1" dirty="0"/>
              <a:t>ABC</a:t>
            </a:r>
            <a:r>
              <a:rPr lang="ru-RU" dirty="0"/>
              <a:t>. Следовательно, площадь трапеции равна площади равнобедренного прямоугольного треугольника </a:t>
            </a:r>
            <a:r>
              <a:rPr lang="en-US" i="1" dirty="0"/>
              <a:t>AGC</a:t>
            </a:r>
            <a:r>
              <a:rPr lang="ru-RU" dirty="0"/>
              <a:t>, гипотенуза которого равна 8. Значит, искомая площадь равна 16.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4" y="3140968"/>
            <a:ext cx="4349551" cy="25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58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5597" y="271385"/>
            <a:ext cx="90117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8. В треугольнике </a:t>
            </a:r>
            <a:r>
              <a:rPr lang="ru-RU" i="1" dirty="0">
                <a:cs typeface="Times New Roman" charset="0"/>
              </a:rPr>
              <a:t>АВС</a:t>
            </a:r>
            <a:r>
              <a:rPr lang="ru-RU" dirty="0">
                <a:cs typeface="Times New Roman" charset="0"/>
              </a:rPr>
              <a:t> сторона </a:t>
            </a:r>
            <a:r>
              <a:rPr lang="ru-RU" i="1" dirty="0">
                <a:cs typeface="Times New Roman" charset="0"/>
              </a:rPr>
              <a:t>ВС</a:t>
            </a:r>
            <a:r>
              <a:rPr lang="ru-RU" dirty="0">
                <a:cs typeface="Times New Roman" charset="0"/>
              </a:rPr>
              <a:t> разделена на четыре равные части и через полученные точки деления проведены прямые, параллельные стороне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равной 18 см. Найдите отрезки этих прямых, заключенные внутри треугольника.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59" y="2132856"/>
            <a:ext cx="34338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6F1080-12B2-4D29-9EF1-26EA6C7DD939}"/>
              </a:ext>
            </a:extLst>
          </p:cNvPr>
          <p:cNvSpPr txBox="1"/>
          <p:nvPr/>
        </p:nvSpPr>
        <p:spPr>
          <a:xfrm>
            <a:off x="179512" y="515719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 </a:t>
            </a:r>
            <a:r>
              <a:rPr lang="ru-RU" dirty="0"/>
              <a:t>4,5, 9, 13,5.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22" y="-33554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9. Основания трапеции равны 14 см и 20 см. Одна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526892" cy="23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0D9F5-83C4-4406-90E7-CC94A636A632}"/>
              </a:ext>
            </a:extLst>
          </p:cNvPr>
          <p:cNvSpPr txBox="1"/>
          <p:nvPr/>
        </p:nvSpPr>
        <p:spPr>
          <a:xfrm>
            <a:off x="395536" y="486916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16, 18.</a:t>
            </a:r>
          </a:p>
        </p:txBody>
      </p:sp>
    </p:spTree>
    <p:extLst>
      <p:ext uri="{BB962C8B-B14F-4D97-AF65-F5344CB8AC3E}">
        <p14:creationId xmlns:p14="http://schemas.microsoft.com/office/powerpoint/2010/main" val="26923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 (Фалеса).</a:t>
            </a:r>
            <a:r>
              <a:rPr lang="ru-RU" dirty="0"/>
              <a:t> 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630" y="4075038"/>
            <a:ext cx="9134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параллельные прямые пересекают стороны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3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 Если отрезки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en-US" baseline="-25000" dirty="0"/>
              <a:t>1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en-US" baseline="-25000" dirty="0"/>
              <a:t>1</a:t>
            </a:r>
            <a:r>
              <a:rPr lang="ru-RU" i="1" dirty="0"/>
              <a:t>В</a:t>
            </a:r>
            <a:r>
              <a:rPr lang="en-US" baseline="-25000" dirty="0"/>
              <a:t>1</a:t>
            </a:r>
            <a:r>
              <a:rPr lang="ru-RU" dirty="0"/>
              <a:t> – средняя линия треугольника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i="1" dirty="0"/>
              <a:t>В</a:t>
            </a:r>
            <a:r>
              <a:rPr lang="en-US" baseline="-25000" dirty="0"/>
              <a:t>2</a:t>
            </a:r>
            <a:r>
              <a:rPr lang="ru-RU" dirty="0"/>
              <a:t>. Следовательно, равны и отрезки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Если отрезки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 – средняя линия трапеции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. Следовательно, равны и отрезки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944E0-1156-1D0C-13B3-58008465E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28800"/>
            <a:ext cx="4476807" cy="22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две параллельные прямые, пересекающие стороны угла, отсекают на одной его стороне отрезки, отношение которых 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 </a:t>
            </a:r>
            <a:r>
              <a:rPr lang="ru-RU" dirty="0"/>
              <a:t>то они отсекают отрезки </a:t>
            </a:r>
            <a:r>
              <a:rPr lang="en-US" dirty="0"/>
              <a:t>c </a:t>
            </a:r>
            <a:r>
              <a:rPr lang="ru-RU" dirty="0"/>
              <a:t>таким же отношением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3696" y="1412776"/>
            <a:ext cx="5490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две параллельные прямые пересекают стороны угла </a:t>
            </a:r>
            <a:r>
              <a:rPr lang="en-US" i="1" dirty="0"/>
              <a:t>A </a:t>
            </a:r>
            <a:r>
              <a:rPr lang="ru-RU" dirty="0"/>
              <a:t>в точках соответственно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Если отношение </a:t>
            </a:r>
            <a:r>
              <a:rPr lang="en-US" i="1" dirty="0"/>
              <a:t>AB</a:t>
            </a:r>
            <a:r>
              <a:rPr lang="en-US" dirty="0"/>
              <a:t>:</a:t>
            </a:r>
            <a:r>
              <a:rPr lang="en-US" i="1" dirty="0"/>
              <a:t>BC </a:t>
            </a:r>
            <a:r>
              <a:rPr lang="ru-RU" dirty="0"/>
              <a:t>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</a:t>
            </a:r>
            <a:r>
              <a:rPr lang="ru-RU" dirty="0"/>
              <a:t>, то это означает, что отрезок </a:t>
            </a:r>
            <a:r>
              <a:rPr lang="en-US" i="1" dirty="0"/>
              <a:t>AC </a:t>
            </a:r>
            <a:r>
              <a:rPr lang="ru-RU" i="1" dirty="0"/>
              <a:t>м</a:t>
            </a:r>
            <a:r>
              <a:rPr lang="ru-RU" dirty="0"/>
              <a:t>ожно разделить на </a:t>
            </a:r>
            <a:r>
              <a:rPr lang="en-US" i="1" dirty="0"/>
              <a:t>m + n </a:t>
            </a:r>
            <a:r>
              <a:rPr lang="ru-RU" dirty="0"/>
              <a:t>равных частей так, что отрезок </a:t>
            </a:r>
            <a:r>
              <a:rPr lang="en-US" i="1" dirty="0"/>
              <a:t>AB </a:t>
            </a:r>
            <a:r>
              <a:rPr lang="ru-RU" dirty="0"/>
              <a:t>состоит из </a:t>
            </a:r>
            <a:r>
              <a:rPr lang="en-US" i="1" dirty="0"/>
              <a:t>m </a:t>
            </a:r>
            <a:r>
              <a:rPr lang="ru-RU" dirty="0"/>
              <a:t>частей, а отрезок </a:t>
            </a:r>
            <a:r>
              <a:rPr lang="en-US" i="1" dirty="0"/>
              <a:t>BC </a:t>
            </a:r>
            <a:r>
              <a:rPr lang="ru-RU" i="1" dirty="0"/>
              <a:t>– </a:t>
            </a:r>
            <a:r>
              <a:rPr lang="ru-RU" dirty="0"/>
              <a:t>из </a:t>
            </a:r>
            <a:r>
              <a:rPr lang="en-US" i="1" dirty="0"/>
              <a:t>n</a:t>
            </a:r>
            <a:r>
              <a:rPr lang="ru-RU" dirty="0"/>
              <a:t> частей.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AFC5B4-B1DA-EA43-EA14-A51873CBEB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2160"/>
            <a:ext cx="3546192" cy="27265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B4D0F3-390D-13EF-CAFA-3478AD086A87}"/>
              </a:ext>
            </a:extLst>
          </p:cNvPr>
          <p:cNvGrpSpPr/>
          <p:nvPr/>
        </p:nvGrpSpPr>
        <p:grpSpPr>
          <a:xfrm>
            <a:off x="-9629" y="1871416"/>
            <a:ext cx="9153629" cy="4363461"/>
            <a:chOff x="-9629" y="1871416"/>
            <a:chExt cx="9153629" cy="436346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385788D-9D5C-6236-F553-F2932A293ADD}"/>
                </a:ext>
              </a:extLst>
            </p:cNvPr>
            <p:cNvSpPr/>
            <p:nvPr/>
          </p:nvSpPr>
          <p:spPr>
            <a:xfrm>
              <a:off x="-9629" y="4665217"/>
              <a:ext cx="91536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	</a:t>
              </a:r>
              <a:r>
                <a:rPr lang="ru-RU" dirty="0"/>
                <a:t>Прямые, проходящие через точки деления, параллельные данным прямым, будут делить отрезок </a:t>
              </a:r>
              <a:r>
                <a:rPr lang="en-US" i="1" dirty="0"/>
                <a:t>AE </a:t>
              </a:r>
              <a:r>
                <a:rPr lang="ru-RU" dirty="0"/>
                <a:t>на равные части так, что отрезок </a:t>
              </a:r>
              <a:r>
                <a:rPr lang="en-US" i="1" dirty="0"/>
                <a:t>AD </a:t>
              </a:r>
              <a:r>
                <a:rPr lang="ru-RU" dirty="0"/>
                <a:t>будет состоять из </a:t>
              </a:r>
              <a:r>
                <a:rPr lang="en-US" i="1" dirty="0"/>
                <a:t>m </a:t>
              </a:r>
              <a:r>
                <a:rPr lang="ru-RU" dirty="0"/>
                <a:t>частей, а отрезок </a:t>
              </a:r>
              <a:r>
                <a:rPr lang="en-US" i="1" dirty="0"/>
                <a:t>DE </a:t>
              </a:r>
              <a:r>
                <a:rPr lang="ru-RU" i="1" dirty="0"/>
                <a:t>– </a:t>
              </a:r>
              <a:r>
                <a:rPr lang="ru-RU" dirty="0"/>
                <a:t>из </a:t>
              </a:r>
              <a:r>
                <a:rPr lang="en-US" i="1" dirty="0"/>
                <a:t>n</a:t>
              </a:r>
              <a:r>
                <a:rPr lang="ru-RU" dirty="0"/>
                <a:t> частей.</a:t>
              </a:r>
              <a:r>
                <a:rPr lang="en-US" dirty="0"/>
                <a:t> </a:t>
              </a:r>
              <a:r>
                <a:rPr lang="ru-RU" dirty="0"/>
                <a:t>Следовательно, отношение </a:t>
              </a:r>
              <a:r>
                <a:rPr lang="en-US" i="1" dirty="0"/>
                <a:t>AD</a:t>
              </a:r>
              <a:r>
                <a:rPr lang="en-US" dirty="0"/>
                <a:t>:</a:t>
              </a:r>
              <a:r>
                <a:rPr lang="en-US" i="1" dirty="0"/>
                <a:t>DE </a:t>
              </a:r>
              <a:r>
                <a:rPr lang="ru-RU" dirty="0"/>
                <a:t>будет равно </a:t>
              </a:r>
              <a:r>
                <a:rPr lang="en-US" i="1" dirty="0"/>
                <a:t>m</a:t>
              </a:r>
              <a:r>
                <a:rPr lang="en-US" dirty="0"/>
                <a:t>:</a:t>
              </a:r>
              <a:r>
                <a:rPr lang="en-US" i="1" dirty="0"/>
                <a:t>n</a:t>
              </a:r>
              <a:r>
                <a:rPr lang="ru-RU" i="1" dirty="0"/>
                <a:t>.</a:t>
              </a:r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8160B9-21E1-1C49-D90B-474EC9F9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871416"/>
              <a:ext cx="3456384" cy="2748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2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C5531-A3E1-1BE9-8E09-CC45A555C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68760"/>
            <a:ext cx="4717781" cy="4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1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370419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OA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6, </a:t>
            </a:r>
            <a:r>
              <a:rPr lang="en-US" i="1" dirty="0">
                <a:cs typeface="Times New Roman" pitchFamily="18" charset="0"/>
              </a:rPr>
              <a:t>AC = </a:t>
            </a:r>
            <a:r>
              <a:rPr lang="en-US" dirty="0">
                <a:cs typeface="Times New Roman" pitchFamily="18" charset="0"/>
              </a:rPr>
              <a:t>12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OB</a:t>
            </a:r>
            <a:r>
              <a:rPr lang="ru-RU" dirty="0">
                <a:cs typeface="Times New Roman" pitchFamily="18" charset="0"/>
              </a:rPr>
              <a:t> =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5.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93858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40050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10.</a:t>
            </a:r>
          </a:p>
        </p:txBody>
      </p:sp>
    </p:spTree>
    <p:extLst>
      <p:ext uri="{BB962C8B-B14F-4D97-AF65-F5344CB8AC3E}">
        <p14:creationId xmlns:p14="http://schemas.microsoft.com/office/powerpoint/2010/main" val="1903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п</a:t>
            </a:r>
            <a:r>
              <a:rPr lang="ru-RU" sz="2200" dirty="0"/>
              <a:t>ервой главе учебника геометрии 8-го класса рассматриваются средние линии треугольника, трапеции, теорема Фалеса и теорема о пропорциональных отрезках.	</a:t>
            </a:r>
          </a:p>
          <a:p>
            <a:pPr algn="just"/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B77A49-3C44-D033-5287-043233B2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2" y="1196752"/>
            <a:ext cx="8695631" cy="2813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6C67A-7B52-239E-427B-F9A7366B5606}"/>
              </a:ext>
            </a:extLst>
          </p:cNvPr>
          <p:cNvSpPr txBox="1"/>
          <p:nvPr/>
        </p:nvSpPr>
        <p:spPr>
          <a:xfrm>
            <a:off x="0" y="40680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/>
              <a:t>Полученные здесь результаты важны для подготовки к ОГЭ и ЕГЭ по математике. Они используются при решении задач на нахождение площадей в конце 8-го класса, а также при решении стереометрических задач в 10-11 классах.</a:t>
            </a:r>
          </a:p>
        </p:txBody>
      </p:sp>
    </p:spTree>
    <p:extLst>
      <p:ext uri="{BB962C8B-B14F-4D97-AF65-F5344CB8AC3E}">
        <p14:creationId xmlns:p14="http://schemas.microsoft.com/office/powerpoint/2010/main" val="4283649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2606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OA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OC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OB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OD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A1738FC-4E7B-4B9B-84F6-1402DE77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0" y="458112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16.</a:t>
            </a:r>
          </a:p>
        </p:txBody>
      </p:sp>
    </p:spTree>
    <p:extLst>
      <p:ext uri="{BB962C8B-B14F-4D97-AF65-F5344CB8AC3E}">
        <p14:creationId xmlns:p14="http://schemas.microsoft.com/office/powerpoint/2010/main" val="23557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6889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3.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три равные части.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277417" cy="22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40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6006"/>
            <a:ext cx="3073384" cy="31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</p:spTree>
    <p:extLst>
      <p:ext uri="{BB962C8B-B14F-4D97-AF65-F5344CB8AC3E}">
        <p14:creationId xmlns:p14="http://schemas.microsoft.com/office/powerpoint/2010/main" val="3549601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6" y="1988840"/>
            <a:ext cx="2059463" cy="20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36712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4.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пять равных частей.</a:t>
            </a:r>
          </a:p>
        </p:txBody>
      </p:sp>
    </p:spTree>
    <p:extLst>
      <p:ext uri="{BB962C8B-B14F-4D97-AF65-F5344CB8AC3E}">
        <p14:creationId xmlns:p14="http://schemas.microsoft.com/office/powerpoint/2010/main" val="1185854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324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397279" cy="4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5684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33660" y="18039"/>
            <a:ext cx="9164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dirty="0"/>
              <a:t> Медианы треугольника точкой их пересечения делятся в отношении 2:1, считая от вершины.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31" y="1005606"/>
            <a:ext cx="3024336" cy="21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A0BDCA-3BB6-FD3E-2E90-B5330C9060A9}"/>
              </a:ext>
            </a:extLst>
          </p:cNvPr>
          <p:cNvGrpSpPr/>
          <p:nvPr/>
        </p:nvGrpSpPr>
        <p:grpSpPr>
          <a:xfrm>
            <a:off x="0" y="980123"/>
            <a:ext cx="9164855" cy="4414973"/>
            <a:chOff x="0" y="980123"/>
            <a:chExt cx="9164855" cy="4414973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123"/>
              <a:ext cx="2952328" cy="20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332993"/>
              <a:ext cx="9164855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sz="3200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dirty="0"/>
                <a:t>Через точку 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проведём прямую, параллельную </a:t>
              </a:r>
              <a:r>
                <a:rPr lang="en-US" i="1" dirty="0"/>
                <a:t>AA</a:t>
              </a:r>
              <a:r>
                <a:rPr lang="en-US" baseline="-25000" dirty="0"/>
                <a:t>1</a:t>
              </a:r>
              <a:r>
                <a:rPr lang="ru-RU" dirty="0"/>
                <a:t>, и обозначим </a:t>
              </a:r>
              <a:r>
                <a:rPr lang="en-US" i="1" dirty="0"/>
                <a:t>D </a:t>
              </a:r>
              <a:r>
                <a:rPr lang="ru-RU" dirty="0"/>
                <a:t>её</a:t>
              </a:r>
              <a:r>
                <a:rPr lang="en-US" dirty="0"/>
                <a:t> </a:t>
              </a:r>
              <a:r>
                <a:rPr lang="ru-RU" dirty="0"/>
                <a:t>точку пересечения со стороной </a:t>
              </a:r>
              <a:r>
                <a:rPr lang="en-US" i="1" dirty="0"/>
                <a:t>BC</a:t>
              </a:r>
              <a:r>
                <a:rPr lang="ru-RU" dirty="0"/>
                <a:t>. </a:t>
              </a:r>
              <a:r>
                <a:rPr lang="ru-RU" i="1" dirty="0"/>
                <a:t>С</a:t>
              </a:r>
              <a:r>
                <a:rPr lang="ru-RU" baseline="-25000" dirty="0"/>
                <a:t>1</a:t>
              </a:r>
              <a:r>
                <a:rPr lang="en-US" i="1" dirty="0"/>
                <a:t>D </a:t>
              </a:r>
              <a:r>
                <a:rPr lang="ru-RU" dirty="0"/>
                <a:t>– средняя линия треугольника </a:t>
              </a:r>
              <a:r>
                <a:rPr lang="en-US" i="1" dirty="0"/>
                <a:t>ABA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следовательно, </a:t>
              </a:r>
              <a:r>
                <a:rPr lang="en-US" i="1" dirty="0"/>
                <a:t>BD = DA</a:t>
              </a:r>
              <a:r>
                <a:rPr lang="en-US" baseline="-25000" dirty="0"/>
                <a:t>1</a:t>
              </a:r>
              <a:r>
                <a:rPr lang="en-US" dirty="0"/>
                <a:t>. </a:t>
              </a:r>
              <a:r>
                <a:rPr lang="ru-RU" dirty="0"/>
                <a:t>Так как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dirty="0"/>
                <a:t>, </a:t>
              </a:r>
              <a:r>
                <a:rPr lang="ru-RU" dirty="0"/>
                <a:t>то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2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dirty="0"/>
                <a:t>. </a:t>
              </a:r>
              <a:r>
                <a:rPr lang="ru-RU" dirty="0"/>
                <a:t>Из теоремы о пропорциональных отрезках следует, что </a:t>
              </a:r>
              <a:r>
                <a:rPr lang="en-US" i="1" dirty="0"/>
                <a:t>CM = </a:t>
              </a:r>
              <a:r>
                <a:rPr lang="en-US" dirty="0"/>
                <a:t>2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т. е. </a:t>
              </a:r>
              <a:r>
                <a:rPr lang="en-US" i="1" dirty="0"/>
                <a:t>CM </a:t>
              </a:r>
              <a:r>
                <a:rPr lang="en-US" dirty="0"/>
                <a:t>: 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 = 2 : 1</a:t>
              </a:r>
              <a:r>
                <a:rPr lang="ru-RU" dirty="0"/>
                <a:t>.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E16B475D-6596-950C-5AD3-151A95D6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082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 </a:t>
            </a:r>
            <a:r>
              <a:rPr lang="ru-RU" dirty="0"/>
              <a:t>Медианы треугольника пересекаются в одной точке и делятся в ней в отношении 2:1, считая от вершин.</a:t>
            </a:r>
          </a:p>
        </p:txBody>
      </p:sp>
    </p:spTree>
    <p:extLst>
      <p:ext uri="{BB962C8B-B14F-4D97-AF65-F5344CB8AC3E}">
        <p14:creationId xmlns:p14="http://schemas.microsoft.com/office/powerpoint/2010/main" val="9065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2383" y="5486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1.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параллелограмме </a:t>
            </a:r>
            <a:r>
              <a:rPr lang="ru-RU" i="1" dirty="0"/>
              <a:t>ABCD</a:t>
            </a:r>
            <a:r>
              <a:rPr lang="ru-RU" dirty="0"/>
              <a:t> точка </a:t>
            </a:r>
            <a:r>
              <a:rPr lang="ru-RU" i="1" dirty="0"/>
              <a:t>E </a:t>
            </a:r>
            <a:r>
              <a:rPr lang="ru-RU" dirty="0"/>
              <a:t>– середина стороны </a:t>
            </a:r>
            <a:r>
              <a:rPr lang="ru-RU" i="1" dirty="0"/>
              <a:t>CD</a:t>
            </a:r>
            <a:r>
              <a:rPr lang="ru-RU" dirty="0"/>
              <a:t>. Отрезок </a:t>
            </a:r>
            <a:r>
              <a:rPr lang="ru-RU" i="1" dirty="0"/>
              <a:t>AE </a:t>
            </a:r>
            <a:r>
              <a:rPr lang="ru-RU" dirty="0"/>
              <a:t>пересекает диагональ </a:t>
            </a:r>
            <a:r>
              <a:rPr lang="ru-RU" i="1" dirty="0"/>
              <a:t>BD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ru-RU" i="1" dirty="0"/>
              <a:t>DF </a:t>
            </a:r>
            <a:r>
              <a:rPr lang="ru-RU" dirty="0"/>
              <a:t>: </a:t>
            </a:r>
            <a:r>
              <a:rPr lang="ru-RU" i="1" dirty="0"/>
              <a:t>FB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ADF</a:t>
            </a:r>
            <a:r>
              <a:rPr lang="ru-RU" dirty="0"/>
              <a:t>, если площадь параллелограмма </a:t>
            </a:r>
            <a:r>
              <a:rPr lang="en-US" i="1" dirty="0"/>
              <a:t>ABCD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03104" cy="18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A01DB9-B83A-E338-C7DC-FB36B8B5D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693273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504" y="182250"/>
            <a:ext cx="89289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Решение.</a:t>
            </a:r>
            <a:r>
              <a:rPr lang="ru-RU" sz="2800" dirty="0"/>
              <a:t> Проведём диагональ </a:t>
            </a:r>
            <a:r>
              <a:rPr lang="en-US" sz="2800" i="1" dirty="0"/>
              <a:t>AC</a:t>
            </a:r>
            <a:r>
              <a:rPr lang="ru-RU" sz="2800" dirty="0"/>
              <a:t>. Точка </a:t>
            </a:r>
            <a:r>
              <a:rPr lang="en-US" sz="2800" i="1" dirty="0"/>
              <a:t>F </a:t>
            </a:r>
            <a:r>
              <a:rPr lang="ru-RU" sz="2800" dirty="0"/>
              <a:t>пересечения отрезка </a:t>
            </a:r>
            <a:r>
              <a:rPr lang="en-US" sz="2800" i="1" dirty="0"/>
              <a:t>AE </a:t>
            </a:r>
            <a:r>
              <a:rPr lang="ru-RU" sz="2800" dirty="0"/>
              <a:t>и диагонали </a:t>
            </a:r>
            <a:r>
              <a:rPr lang="en-US" sz="2800" i="1" dirty="0"/>
              <a:t>BD</a:t>
            </a:r>
            <a:r>
              <a:rPr lang="ru-RU" sz="2800" dirty="0"/>
              <a:t> является точкой пересечения медиан треугольника </a:t>
            </a:r>
            <a:r>
              <a:rPr lang="en-US" sz="2800" i="1" dirty="0"/>
              <a:t>ACD</a:t>
            </a:r>
            <a:r>
              <a:rPr lang="ru-RU" sz="2800" dirty="0"/>
              <a:t>. Следовательно, </a:t>
            </a:r>
            <a:r>
              <a:rPr lang="en-US" sz="2800" i="1" dirty="0"/>
              <a:t>DF </a:t>
            </a:r>
            <a:r>
              <a:rPr lang="en-US" sz="2800" dirty="0"/>
              <a:t>: </a:t>
            </a:r>
            <a:r>
              <a:rPr lang="en-US" sz="2800" i="1" dirty="0"/>
              <a:t>FG</a:t>
            </a:r>
            <a:r>
              <a:rPr lang="en-US" sz="2800" dirty="0"/>
              <a:t> = 2:1. </a:t>
            </a:r>
            <a:r>
              <a:rPr lang="ru-RU" sz="2800" dirty="0"/>
              <a:t>Значит, </a:t>
            </a:r>
            <a:r>
              <a:rPr lang="en-US" sz="2800" i="1" dirty="0"/>
              <a:t>DF</a:t>
            </a:r>
            <a:r>
              <a:rPr lang="en-US" sz="2800" dirty="0"/>
              <a:t>: </a:t>
            </a:r>
            <a:r>
              <a:rPr lang="en-US" sz="2800" i="1" dirty="0"/>
              <a:t>FB = </a:t>
            </a:r>
            <a:r>
              <a:rPr lang="en-US" sz="2800" dirty="0"/>
              <a:t>1:2.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6FBFDB-E350-6DDD-BA79-5C27BD4B52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432495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7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2. В параллелограмме </a:t>
            </a:r>
            <a:r>
              <a:rPr lang="en-US" sz="2800" i="1" dirty="0"/>
              <a:t>ABCD</a:t>
            </a:r>
            <a:r>
              <a:rPr lang="ru-RU" sz="2800" dirty="0"/>
              <a:t> точки </a:t>
            </a:r>
            <a:r>
              <a:rPr lang="en-US" sz="2800" i="1" dirty="0"/>
              <a:t>E</a:t>
            </a:r>
            <a:r>
              <a:rPr lang="ru-RU" sz="2800" dirty="0"/>
              <a:t> и </a:t>
            </a:r>
            <a:r>
              <a:rPr lang="en-US" sz="2800" i="1" dirty="0"/>
              <a:t>F </a:t>
            </a:r>
            <a:r>
              <a:rPr lang="ru-RU" sz="2800" dirty="0"/>
              <a:t>– середины сторон соответственно </a:t>
            </a:r>
            <a:r>
              <a:rPr lang="en-US" sz="2800" i="1" dirty="0"/>
              <a:t>CD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AD</a:t>
            </a:r>
            <a:r>
              <a:rPr lang="en-US" sz="2800" dirty="0"/>
              <a:t>.</a:t>
            </a:r>
            <a:r>
              <a:rPr lang="ru-RU" sz="2800" dirty="0"/>
              <a:t> Отрезки </a:t>
            </a:r>
            <a:r>
              <a:rPr lang="en-US" sz="2800" i="1" dirty="0"/>
              <a:t>AE </a:t>
            </a:r>
            <a:r>
              <a:rPr lang="ru-RU" sz="2800" dirty="0"/>
              <a:t>и </a:t>
            </a:r>
            <a:r>
              <a:rPr lang="en-US" sz="2800" i="1" dirty="0"/>
              <a:t>BF </a:t>
            </a:r>
            <a:r>
              <a:rPr lang="ru-RU" sz="2800" dirty="0"/>
              <a:t>пересекаются в точке </a:t>
            </a:r>
            <a:r>
              <a:rPr lang="en-US" sz="2800" i="1" dirty="0"/>
              <a:t>G</a:t>
            </a:r>
            <a:r>
              <a:rPr lang="en-US" sz="2800" dirty="0"/>
              <a:t>.</a:t>
            </a:r>
            <a:r>
              <a:rPr lang="ru-RU" sz="2800" dirty="0"/>
              <a:t> Найдите отношение </a:t>
            </a:r>
            <a:r>
              <a:rPr lang="en-US" sz="2800" i="1" dirty="0"/>
              <a:t>AG </a:t>
            </a:r>
            <a:r>
              <a:rPr lang="en-US" sz="2800" dirty="0"/>
              <a:t>: </a:t>
            </a:r>
            <a:r>
              <a:rPr lang="en-US" sz="2800" i="1" dirty="0"/>
              <a:t>GE</a:t>
            </a:r>
            <a:r>
              <a:rPr lang="en-US" sz="2800" dirty="0"/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727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37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и середину </a:t>
                </a:r>
                <a:r>
                  <a:rPr lang="en-US" i="1" dirty="0"/>
                  <a:t>K </a:t>
                </a:r>
                <a:r>
                  <a:rPr lang="ru-RU" dirty="0"/>
                  <a:t>стороны </a:t>
                </a:r>
                <a:r>
                  <a:rPr lang="en-US" i="1" dirty="0"/>
                  <a:t>AB </a:t>
                </a:r>
                <a:r>
                  <a:rPr lang="ru-RU" dirty="0"/>
                  <a:t>проведем прямую. Через точку </a:t>
                </a:r>
                <a:r>
                  <a:rPr lang="en-US" i="1" dirty="0"/>
                  <a:t>D </a:t>
                </a:r>
                <a:r>
                  <a:rPr lang="ru-RU" dirty="0"/>
                  <a:t>и середину </a:t>
                </a:r>
                <a:r>
                  <a:rPr lang="en-US" i="1" dirty="0"/>
                  <a:t>L </a:t>
                </a:r>
                <a:r>
                  <a:rPr lang="ru-RU" dirty="0"/>
                  <a:t>стороны </a:t>
                </a:r>
                <a:r>
                  <a:rPr lang="en-US" i="1" dirty="0"/>
                  <a:t>BC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N </a:t>
                </a:r>
                <a:r>
                  <a:rPr lang="ru-RU" dirty="0"/>
                  <a:t>и </a:t>
                </a:r>
                <a:r>
                  <a:rPr lang="en-US" i="1" dirty="0"/>
                  <a:t>H </a:t>
                </a:r>
                <a:r>
                  <a:rPr lang="ru-RU" dirty="0"/>
                  <a:t>соответствующие точки пересечения. Прямые </a:t>
                </a:r>
                <a:r>
                  <a:rPr lang="en-US" i="1" dirty="0"/>
                  <a:t>FB </a:t>
                </a:r>
                <a:r>
                  <a:rPr lang="ru-RU" dirty="0"/>
                  <a:t>и </a:t>
                </a:r>
                <a:r>
                  <a:rPr lang="en-US" i="1" dirty="0"/>
                  <a:t>DL </a:t>
                </a:r>
                <a:r>
                  <a:rPr lang="ru-RU" dirty="0"/>
                  <a:t>параллельны. Следовательно, </a:t>
                </a:r>
                <a:r>
                  <a:rPr lang="en-US" i="1" dirty="0"/>
                  <a:t>AG = GH</a:t>
                </a:r>
                <a:r>
                  <a:rPr lang="en-US" dirty="0"/>
                  <a:t>, </a:t>
                </a:r>
                <a:r>
                  <a:rPr lang="en-US" i="1" dirty="0"/>
                  <a:t>NM = MC</a:t>
                </a:r>
                <a:r>
                  <a:rPr lang="en-US" dirty="0"/>
                  <a:t>, </a:t>
                </a:r>
                <a:r>
                  <a:rPr lang="en-US" i="1" dirty="0"/>
                  <a:t>HE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𝑀𝐶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AG </a:t>
                </a:r>
                <a:r>
                  <a:rPr lang="en-US" dirty="0"/>
                  <a:t>: </a:t>
                </a:r>
                <a:r>
                  <a:rPr lang="en-US" i="1" dirty="0"/>
                  <a:t>GE = </a:t>
                </a:r>
                <a:r>
                  <a:rPr lang="en-US" dirty="0"/>
                  <a:t>2 : 3.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  <a:blipFill>
                <a:blip r:embed="rId3" cstate="print"/>
                <a:stretch>
                  <a:fillRect l="-1000" t="-2326" r="-1000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3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треугольника параллельна одной из его сторон и равна её половине.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" y="3704917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/>
              <a:t> </a:t>
            </a:r>
            <a:r>
              <a:rPr lang="ru-RU" sz="2200" dirty="0"/>
              <a:t>Пусть </a:t>
            </a:r>
            <a:r>
              <a:rPr lang="en-US" sz="2200" i="1" dirty="0"/>
              <a:t>DE </a:t>
            </a:r>
            <a:r>
              <a:rPr lang="ru-RU" sz="2200" dirty="0"/>
              <a:t>– средняя линия треугольника </a:t>
            </a:r>
            <a:r>
              <a:rPr lang="en-US" sz="2200" i="1" dirty="0"/>
              <a:t>ABC. </a:t>
            </a:r>
            <a:r>
              <a:rPr lang="ru-RU" sz="2200" dirty="0"/>
              <a:t>Отложим на прямой </a:t>
            </a:r>
            <a:r>
              <a:rPr lang="en-US" sz="2200" i="1" dirty="0"/>
              <a:t>DE</a:t>
            </a:r>
            <a:r>
              <a:rPr lang="ru-RU" sz="2200" dirty="0"/>
              <a:t> отрезок </a:t>
            </a:r>
            <a:r>
              <a:rPr lang="en-US" sz="2200" i="1" dirty="0"/>
              <a:t>EF</a:t>
            </a:r>
            <a:r>
              <a:rPr lang="ru-RU" sz="2200" i="1" dirty="0"/>
              <a:t> = </a:t>
            </a:r>
            <a:r>
              <a:rPr lang="en-US" sz="2200" i="1" dirty="0"/>
              <a:t>DE</a:t>
            </a:r>
            <a:r>
              <a:rPr lang="ru-RU" sz="2200" dirty="0"/>
              <a:t> и соединим отрезком точки </a:t>
            </a:r>
            <a:r>
              <a:rPr lang="en-US" sz="2200" i="1" dirty="0"/>
              <a:t>B</a:t>
            </a:r>
            <a:r>
              <a:rPr lang="ru-RU" sz="2200" dirty="0"/>
              <a:t> и</a:t>
            </a:r>
            <a:r>
              <a:rPr lang="ru-RU" sz="2000" dirty="0"/>
              <a:t> </a:t>
            </a:r>
            <a:r>
              <a:rPr lang="en-US" sz="2200" i="1" dirty="0"/>
              <a:t>F</a:t>
            </a:r>
            <a:r>
              <a:rPr lang="ru-RU" sz="2200" dirty="0"/>
              <a:t>. Треугольники </a:t>
            </a:r>
            <a:r>
              <a:rPr lang="en-US" sz="2200" i="1" dirty="0"/>
              <a:t>ECD</a:t>
            </a:r>
            <a:r>
              <a:rPr lang="ru-RU" sz="2200" dirty="0"/>
              <a:t> и </a:t>
            </a:r>
            <a:r>
              <a:rPr lang="en-US" sz="2200" i="1" dirty="0"/>
              <a:t>EBF</a:t>
            </a:r>
            <a:r>
              <a:rPr lang="ru-RU" sz="2200" dirty="0"/>
              <a:t> равны по первому признаку равенства треугольников. Следовательно, </a:t>
            </a:r>
            <a:r>
              <a:rPr lang="en-US" sz="2200" i="1" dirty="0"/>
              <a:t>BF</a:t>
            </a:r>
            <a:r>
              <a:rPr lang="ru-RU" sz="2200" i="1" dirty="0"/>
              <a:t> = </a:t>
            </a:r>
            <a:r>
              <a:rPr lang="en-US" sz="2200" i="1" dirty="0"/>
              <a:t>CD = AD</a:t>
            </a:r>
            <a:r>
              <a:rPr lang="ru-RU" sz="2200" dirty="0"/>
              <a:t>. Так как угол 2 ра­вен углу 2’, то прямые </a:t>
            </a:r>
            <a:r>
              <a:rPr lang="en-US" sz="2200" i="1" dirty="0"/>
              <a:t>AC</a:t>
            </a:r>
            <a:r>
              <a:rPr lang="ru-RU" sz="2200" dirty="0"/>
              <a:t> и </a:t>
            </a:r>
            <a:r>
              <a:rPr lang="en-US" sz="2200" i="1" dirty="0"/>
              <a:t>BF</a:t>
            </a:r>
            <a:r>
              <a:rPr lang="en-US" sz="2200" dirty="0"/>
              <a:t> </a:t>
            </a:r>
            <a:r>
              <a:rPr lang="ru-RU" sz="2200" dirty="0"/>
              <a:t> параллельны. Таким образом, стороны </a:t>
            </a:r>
            <a:r>
              <a:rPr lang="en-US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BF </a:t>
            </a:r>
            <a:r>
              <a:rPr lang="ru-RU" sz="2200" dirty="0"/>
              <a:t>четырёхугольника </a:t>
            </a:r>
            <a:r>
              <a:rPr lang="en-US" sz="2200" i="1" dirty="0"/>
              <a:t>ABFD </a:t>
            </a:r>
            <a:r>
              <a:rPr lang="ru-RU" sz="2200" dirty="0"/>
              <a:t>равны и параллельны. Следовательно, этот четырёхугольник – параллелограмм. Значит, стороны </a:t>
            </a:r>
            <a:r>
              <a:rPr lang="ru-RU" sz="2200" i="1" dirty="0"/>
              <a:t>АВ</a:t>
            </a:r>
            <a:r>
              <a:rPr lang="ru-RU" sz="2200" dirty="0"/>
              <a:t> и </a:t>
            </a:r>
            <a:r>
              <a:rPr lang="en-US" sz="2200" i="1" dirty="0"/>
              <a:t>DF </a:t>
            </a:r>
            <a:r>
              <a:rPr lang="ru-RU" sz="2200" dirty="0"/>
              <a:t>равны и</a:t>
            </a:r>
            <a:r>
              <a:rPr lang="ru-RU" sz="2000" dirty="0"/>
              <a:t> </a:t>
            </a:r>
            <a:r>
              <a:rPr lang="ru-RU" sz="2200" dirty="0"/>
              <a:t>параллельны. Средняя линия </a:t>
            </a:r>
            <a:r>
              <a:rPr lang="en-US" sz="2200" i="1" dirty="0"/>
              <a:t>DE</a:t>
            </a:r>
            <a:r>
              <a:rPr lang="ru-RU" sz="2200" dirty="0"/>
              <a:t> равна половине стороны </a:t>
            </a:r>
            <a:r>
              <a:rPr lang="en-US" sz="2200" i="1" dirty="0"/>
              <a:t>DF</a:t>
            </a:r>
            <a:r>
              <a:rPr lang="ru-RU" sz="2200" dirty="0"/>
              <a:t> и, следовательно, параллельна стороне </a:t>
            </a:r>
            <a:r>
              <a:rPr lang="en-US" sz="2200" i="1" dirty="0"/>
              <a:t>AB </a:t>
            </a:r>
            <a:r>
              <a:rPr lang="ru-RU" sz="2200" dirty="0"/>
              <a:t>и равна её половине.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5181C-A22F-215E-A783-251E5D670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817037"/>
            <a:ext cx="3528392" cy="294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301D1F-0FE9-0159-0490-AD80F95471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656" y="817037"/>
            <a:ext cx="4375385" cy="28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301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3.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en-US" i="1" dirty="0"/>
              <a:t>C</a:t>
            </a:r>
            <a:r>
              <a:rPr lang="ru-RU" i="1" dirty="0"/>
              <a:t>F </a:t>
            </a:r>
            <a:r>
              <a:rPr lang="ru-RU" dirty="0"/>
              <a:t>: </a:t>
            </a:r>
            <a:r>
              <a:rPr lang="ru-RU" i="1" dirty="0"/>
              <a:t>F</a:t>
            </a:r>
            <a:r>
              <a:rPr lang="en-US" i="1" dirty="0"/>
              <a:t>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426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91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DE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G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</a:p>
              <a:p>
                <a:pPr algn="ctr"/>
                <a:r>
                  <a:rPr lang="en-US" i="1" dirty="0"/>
                  <a:t>CF </a:t>
                </a:r>
                <a:r>
                  <a:rPr lang="en-US" dirty="0"/>
                  <a:t>: </a:t>
                </a:r>
                <a:r>
                  <a:rPr lang="en-US" i="1" dirty="0"/>
                  <a:t>FB</a:t>
                </a:r>
                <a:r>
                  <a:rPr lang="en-US" dirty="0"/>
                  <a:t> = </a:t>
                </a:r>
                <a:r>
                  <a:rPr lang="en-US" i="1" dirty="0"/>
                  <a:t>CE </a:t>
                </a:r>
                <a:r>
                  <a:rPr lang="en-US" dirty="0"/>
                  <a:t>: </a:t>
                </a:r>
                <a:r>
                  <a:rPr lang="en-US" i="1" dirty="0"/>
                  <a:t>EG = </a:t>
                </a:r>
                <a:r>
                  <a:rPr lang="en-US" dirty="0"/>
                  <a:t>2 : 1.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  <a:blipFill>
                <a:blip r:embed="rId3"/>
                <a:stretch>
                  <a:fillRect l="-1000" t="-2572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52133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3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42847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4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15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blipFill>
                <a:blip r:embed="rId4"/>
                <a:stretch>
                  <a:fillRect l="-1000" t="-2326" r="-1000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83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195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5*.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08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21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3078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45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Отношением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двух отрезков </a:t>
                </a:r>
                <a:r>
                  <a:rPr lang="en-US" i="1" dirty="0"/>
                  <a:t>AB</a:t>
                </a:r>
                <a:r>
                  <a:rPr lang="ru-RU" dirty="0"/>
                  <a:t> и </a:t>
                </a:r>
                <a:r>
                  <a:rPr lang="en-US" i="1" dirty="0"/>
                  <a:t>CD</a:t>
                </a:r>
                <a:r>
                  <a:rPr lang="ru-RU" dirty="0"/>
                  <a:t> называется длина отрезка </a:t>
                </a:r>
                <a:r>
                  <a:rPr lang="en-US" i="1" dirty="0"/>
                  <a:t>CD</a:t>
                </a:r>
                <a:r>
                  <a:rPr lang="ru-RU" dirty="0"/>
                  <a:t>, если за единичный отрезок принят отрезок </a:t>
                </a:r>
                <a:r>
                  <a:rPr lang="en-US" i="1" dirty="0"/>
                  <a:t>AB</a:t>
                </a:r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	Таким образом, отношение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dirty="0"/>
                  <a:t> есть число, показывающее, сколько раз отрезок </a:t>
                </a:r>
                <a:r>
                  <a:rPr lang="en-US" i="1" dirty="0"/>
                  <a:t>AB</a:t>
                </a:r>
                <a:r>
                  <a:rPr lang="ru-RU" dirty="0"/>
                  <a:t> и его части укладываются в отрезке </a:t>
                </a:r>
                <a:r>
                  <a:rPr lang="en-US" i="1" dirty="0"/>
                  <a:t>CD</a:t>
                </a:r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  <a:blipFill>
                <a:blip r:embed="rId3"/>
                <a:stretch>
                  <a:fillRect l="-1000" r="-100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отрезки,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  <a:blipFill>
                <a:blip r:embed="rId4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077072"/>
            <a:ext cx="4865352" cy="252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A17F5-6B2C-6F36-F0A0-6E800E763180}"/>
              </a:ext>
            </a:extLst>
          </p:cNvPr>
          <p:cNvSpPr txBox="1"/>
          <p:nvPr/>
        </p:nvSpPr>
        <p:spPr>
          <a:xfrm>
            <a:off x="9625" y="1822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Теорема о пропорциональных отрезках</a:t>
            </a:r>
          </a:p>
        </p:txBody>
      </p:sp>
    </p:spTree>
    <p:extLst>
      <p:ext uri="{BB962C8B-B14F-4D97-AF65-F5344CB8AC3E}">
        <p14:creationId xmlns:p14="http://schemas.microsoft.com/office/powerpoint/2010/main" val="140763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282946" cy="2584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Прямые, параллельные </a:t>
                </a:r>
                <a:r>
                  <a:rPr lang="ru-RU" i="1" dirty="0"/>
                  <a:t>ВD</a:t>
                </a:r>
                <a:r>
                  <a:rPr lang="ru-RU" dirty="0"/>
                  <a:t>, переводят равные отрезки на прямой </a:t>
                </a:r>
                <a:r>
                  <a:rPr lang="ru-RU" i="1" dirty="0"/>
                  <a:t>АC</a:t>
                </a:r>
                <a:r>
                  <a:rPr lang="ru-RU" dirty="0"/>
                  <a:t> в равные отрезки на прямой </a:t>
                </a:r>
                <a:r>
                  <a:rPr lang="ru-RU" i="1" dirty="0"/>
                  <a:t>АE</a:t>
                </a:r>
                <a:r>
                  <a:rPr lang="ru-RU" dirty="0"/>
                  <a:t>. Отрезку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отрезок </a:t>
                </a:r>
                <a:r>
                  <a:rPr lang="ru-RU" i="1" dirty="0"/>
                  <a:t>АD</a:t>
                </a:r>
                <a:r>
                  <a:rPr lang="ru-RU" dirty="0"/>
                  <a:t>. Одной десятой части отрезка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одна десятая часть отрезка </a:t>
                </a:r>
                <a:r>
                  <a:rPr lang="ru-RU" i="1" dirty="0"/>
                  <a:t>AD</a:t>
                </a:r>
                <a:r>
                  <a:rPr lang="ru-RU" dirty="0"/>
                  <a:t> и т. д. Таким образом, если отрезок </a:t>
                </a:r>
                <a:r>
                  <a:rPr lang="ru-RU" i="1" dirty="0"/>
                  <a:t>АB</a:t>
                </a:r>
                <a:r>
                  <a:rPr lang="ru-RU" dirty="0"/>
                  <a:t> и его части укладываются в отрезке </a:t>
                </a:r>
                <a:r>
                  <a:rPr lang="ru-RU" i="1" dirty="0"/>
                  <a:t>АC k</a:t>
                </a:r>
                <a:r>
                  <a:rPr lang="ru-RU" dirty="0"/>
                  <a:t> раз, то отрезок </a:t>
                </a:r>
                <a:r>
                  <a:rPr lang="ru-RU" i="1" dirty="0"/>
                  <a:t>AD</a:t>
                </a:r>
                <a:r>
                  <a:rPr lang="ru-RU" dirty="0"/>
                  <a:t> и его части будут укладываться в отрезке </a:t>
                </a:r>
                <a:r>
                  <a:rPr lang="ru-RU" i="1" dirty="0"/>
                  <a:t>АE</a:t>
                </a:r>
                <a:r>
                  <a:rPr lang="ru-RU" dirty="0"/>
                  <a:t> также </a:t>
                </a:r>
                <a:r>
                  <a:rPr lang="ru-RU" i="1" dirty="0"/>
                  <a:t>k</a:t>
                </a:r>
                <a:r>
                  <a:rPr lang="ru-RU" dirty="0"/>
                  <a:t> 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  <a:blipFill>
                <a:blip r:embed="rId4"/>
                <a:stretch>
                  <a:fillRect l="-1067" t="-1720" r="-1000"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838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Следствие.</a:t>
                </a:r>
                <a:r>
                  <a:rPr lang="ru-RU" b="1" dirty="0"/>
                  <a:t> </a:t>
                </a:r>
                <a:r>
                  <a:rPr lang="ru-RU" dirty="0"/>
                  <a:t>Если параллельные прямые пересекают стороны угла с вершиной </a:t>
                </a:r>
                <a:r>
                  <a:rPr lang="en-US" i="1" dirty="0"/>
                  <a:t>A </a:t>
                </a:r>
                <a:r>
                  <a:rPr lang="ru-RU" dirty="0"/>
                  <a:t>соответственно в точках </a:t>
                </a:r>
                <a:r>
                  <a:rPr lang="en-US" i="1" dirty="0"/>
                  <a:t>B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:r>
                  <a:rPr lang="en-US" i="1" dirty="0"/>
                  <a:t>E</a:t>
                </a:r>
                <a:r>
                  <a:rPr lang="en-US" dirty="0"/>
                  <a:t>, </a:t>
                </a:r>
                <a:r>
                  <a:rPr lang="ru-RU" dirty="0"/>
                  <a:t>то имеет место равенство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  <a:blipFill>
                <a:blip r:embed="rId3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Заметим, что в этом случае имеют место равенства</a:t>
                </a:r>
                <a:r>
                  <a:rPr lang="en-US" dirty="0"/>
                  <a:t> </a:t>
                </a:r>
                <a:r>
                  <a:rPr lang="en-US" i="1" dirty="0"/>
                  <a:t>AC = AB + BC </a:t>
                </a:r>
                <a:r>
                  <a:rPr lang="ru-RU" dirty="0"/>
                  <a:t>и </a:t>
                </a:r>
                <a:r>
                  <a:rPr lang="en-US" i="1" dirty="0"/>
                  <a:t>AE = AD + DE</a:t>
                </a:r>
                <a:r>
                  <a:rPr lang="en-US" dirty="0"/>
                  <a:t>.</a:t>
                </a:r>
                <a:r>
                  <a:rPr lang="ru-RU" dirty="0"/>
                  <a:t> Подставляя их в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получим равенство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из которого вытекает и требуемое равенство.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  <a:blipFill>
                <a:blip r:embed="rId4"/>
                <a:stretch>
                  <a:fillRect l="-1001" t="-2827" r="-1001" b="-7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346996"/>
            <a:ext cx="45873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8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0" y="24536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Б</a:t>
            </a:r>
            <a:r>
              <a:rPr lang="ru-RU" sz="2800" dirty="0">
                <a:cs typeface="Times New Roman" pitchFamily="18" charset="0"/>
              </a:rPr>
              <a:t>иссектриса угла треугольника делит противолежащую сторону на части, пропорциональные прилежащим сторонам</a:t>
            </a:r>
            <a:r>
              <a:rPr lang="ru-RU" sz="2800" dirty="0"/>
              <a:t>, т. е. </a:t>
            </a:r>
            <a:r>
              <a:rPr lang="ru-RU" sz="2800" dirty="0">
                <a:cs typeface="Times New Roman" pitchFamily="18" charset="0"/>
              </a:rPr>
              <a:t>если </a:t>
            </a:r>
            <a:r>
              <a:rPr lang="ru-RU" sz="2800" i="1" dirty="0">
                <a:cs typeface="Times New Roman" pitchFamily="18" charset="0"/>
              </a:rPr>
              <a:t>CD</a:t>
            </a:r>
            <a:r>
              <a:rPr lang="ru-RU" sz="2800" dirty="0">
                <a:cs typeface="Times New Roman" pitchFamily="18" charset="0"/>
              </a:rPr>
              <a:t> – биссектриса треугольника </a:t>
            </a:r>
            <a:r>
              <a:rPr lang="ru-RU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</a:t>
            </a:r>
            <a:r>
              <a:rPr lang="ru-RU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DB = AC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 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521997" cy="25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1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стороны треугольника и параллельна другой его стороне, то она проходит через середину третьей стороны этого треугольника.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6" y="45091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D </a:t>
            </a:r>
            <a:r>
              <a:rPr lang="ru-RU" dirty="0"/>
              <a:t>стороны </a:t>
            </a:r>
            <a:r>
              <a:rPr lang="en-US" i="1" dirty="0"/>
              <a:t>AC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треугольника </a:t>
            </a:r>
            <a:r>
              <a:rPr lang="en-US" i="1" dirty="0"/>
              <a:t>ABC</a:t>
            </a:r>
            <a:r>
              <a:rPr lang="ru-RU" dirty="0"/>
              <a:t>. Так как средняя линия </a:t>
            </a:r>
            <a:r>
              <a:rPr lang="en-US" i="1" dirty="0"/>
              <a:t>DE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8C73F-88DF-47FE-B719-E143019FB1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207" y="1277449"/>
            <a:ext cx="3751977" cy="30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080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80" r="-1000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223767" cy="32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91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4474"/>
            <a:ext cx="42719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>
                    <a:cs typeface="Times New Roman" pitchFamily="18" charset="0"/>
                  </a:rPr>
                  <a:t>Пусть для луча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выполняется равенство </a:t>
                </a:r>
                <a:r>
                  <a:rPr lang="ru-RU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DB = AC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BC</a:t>
                </a:r>
                <a:r>
                  <a:rPr lang="ru-RU" dirty="0">
                    <a:cs typeface="Times New Roman" pitchFamily="18" charset="0"/>
                  </a:rPr>
                  <a:t>. Проведем биссектрису </a:t>
                </a:r>
                <a:r>
                  <a:rPr lang="en-US" i="1" dirty="0">
                    <a:cs typeface="Times New Roman" pitchFamily="18" charset="0"/>
                  </a:rPr>
                  <a:t>CD’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Для точек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будут выполняться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этого следует, что точки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совпадают, т. е. луч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является биссектрисой угла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треугольника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blipFill>
                <a:blip r:embed="rId4"/>
                <a:stretch>
                  <a:fillRect l="-1008" t="-2273" r="-1008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sz="2800" dirty="0"/>
                  <a:t>. Биссектриса </a:t>
                </a:r>
                <a:r>
                  <a:rPr lang="en-US" sz="2800" i="1" dirty="0"/>
                  <a:t>CD </a:t>
                </a:r>
                <a:r>
                  <a:rPr lang="ru-RU" sz="2800" dirty="0"/>
                  <a:t>внешнего угла </a:t>
                </a:r>
                <a:r>
                  <a:rPr lang="en-US" sz="2800" i="1" dirty="0"/>
                  <a:t>C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 </a:t>
                </a:r>
                <a:r>
                  <a:rPr lang="ru-RU" sz="2800" dirty="0"/>
                  <a:t>делит продолжение противоположной стороны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на части, пропорциональные прилежащим сторонам</a:t>
                </a:r>
                <a:r>
                  <a:rPr lang="en-US" sz="2800" dirty="0"/>
                  <a:t>, </a:t>
                </a:r>
                <a:r>
                  <a:rPr lang="ru-RU" sz="2800" dirty="0"/>
                  <a:t>т.е.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  <a:blipFill>
                <a:blip r:embed="rId3"/>
                <a:stretch>
                  <a:fillRect l="-1400" t="-3354" r="-1333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6" y="2852936"/>
            <a:ext cx="55546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06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61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90872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1.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 биссектрису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16832"/>
            <a:ext cx="4629087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blipFill>
                <a:blip r:embed="rId4"/>
                <a:stretch>
                  <a:fillRect l="-1937" t="-1176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5DC79D61-EC54-F53B-F3DD-3E53A331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1691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2002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27783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</a:t>
            </a:r>
            <a:r>
              <a:rPr lang="en-US" dirty="0"/>
              <a:t> </a:t>
            </a:r>
            <a:r>
              <a:rPr lang="ru-RU" dirty="0"/>
              <a:t>площадь треугольника </a:t>
            </a:r>
            <a:r>
              <a:rPr lang="en-US" i="1" dirty="0"/>
              <a:t>ACC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78760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15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blipFill>
                <a:blip r:embed="rId4"/>
                <a:stretch>
                  <a:fillRect l="-193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3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57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A’  = bx</a:t>
                </a:r>
                <a:r>
                  <a:rPr lang="en-US" dirty="0"/>
                  <a:t>, </a:t>
                </a:r>
                <a:r>
                  <a:rPr lang="en-US" i="1" dirty="0"/>
                  <a:t>A’B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  <a:blipFill>
                <a:blip r:embed="rId3"/>
                <a:stretch>
                  <a:fillRect l="-1067" t="-188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71" y="2708920"/>
            <a:ext cx="4474307" cy="34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426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4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AC = </a:t>
                </a:r>
                <a:r>
                  <a:rPr lang="en-US" dirty="0"/>
                  <a:t>10, </a:t>
                </a:r>
                <a:r>
                  <a:rPr lang="en-US" i="1" dirty="0"/>
                  <a:t>AB = </a:t>
                </a:r>
                <a:r>
                  <a:rPr lang="en-US" dirty="0"/>
                  <a:t>8, </a:t>
                </a:r>
                <a:r>
                  <a:rPr lang="en-US" i="1" dirty="0"/>
                  <a:t>BC = </a:t>
                </a:r>
                <a:r>
                  <a:rPr lang="en-US" dirty="0"/>
                  <a:t>6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отношения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412776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blipFill>
                <a:blip r:embed="rId5"/>
                <a:stretch>
                  <a:fillRect l="-1937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31148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5</a:t>
            </a:r>
            <a:r>
              <a:rPr lang="ru-RU" sz="2800" dirty="0"/>
              <a:t>. 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CC</a:t>
            </a:r>
            <a:r>
              <a:rPr lang="en-US" sz="2800" baseline="-25000" dirty="0"/>
              <a:t>1</a:t>
            </a:r>
            <a:r>
              <a:rPr lang="en-US" sz="2800" dirty="0"/>
              <a:t> – </a:t>
            </a:r>
            <a:r>
              <a:rPr lang="ru-RU" sz="2800" dirty="0"/>
              <a:t>биссектрисы.</a:t>
            </a:r>
            <a:r>
              <a:rPr lang="en-US" sz="2800" dirty="0"/>
              <a:t> </a:t>
            </a:r>
            <a:r>
              <a:rPr lang="ru-RU" sz="2800" dirty="0"/>
              <a:t>Найдите</a:t>
            </a:r>
            <a:r>
              <a:rPr lang="en-US" sz="2800" dirty="0"/>
              <a:t> </a:t>
            </a:r>
            <a:r>
              <a:rPr lang="ru-RU" sz="2800" dirty="0"/>
              <a:t>площадь треугольника </a:t>
            </a:r>
            <a:r>
              <a:rPr lang="en-US" sz="2800" i="1" dirty="0"/>
              <a:t>AOB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744149"/>
            <a:ext cx="4310855" cy="3419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866B2-3D08-C6E7-430F-53333729318A}"/>
              </a:ext>
            </a:extLst>
          </p:cNvPr>
          <p:cNvSpPr txBox="1"/>
          <p:nvPr/>
        </p:nvSpPr>
        <p:spPr>
          <a:xfrm>
            <a:off x="539552" y="511385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en-US" dirty="0"/>
              <a:t> 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Иллюстрация </a:t>
            </a:r>
            <a:r>
              <a:rPr lang="ru-RU" sz="2800" dirty="0">
                <a:solidFill>
                  <a:srgbClr val="FF0000"/>
                </a:solidFill>
              </a:rPr>
              <a:t>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9574D-2242-5547-663E-8802D6E93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3705742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19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482683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	6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</a:t>
            </a:r>
            <a:r>
              <a:rPr lang="ru-RU" sz="2800" i="1" dirty="0"/>
              <a:t>=</a:t>
            </a:r>
            <a:r>
              <a:rPr lang="en-US" sz="2800" i="1" dirty="0"/>
              <a:t> BC = </a:t>
            </a:r>
            <a:r>
              <a:rPr lang="en-US" sz="2800" dirty="0"/>
              <a:t>5</a:t>
            </a:r>
            <a:r>
              <a:rPr lang="ru-RU" sz="2800" dirty="0"/>
              <a:t>, </a:t>
            </a:r>
            <a:r>
              <a:rPr lang="en-US" sz="2800" i="1" dirty="0"/>
              <a:t>AB </a:t>
            </a:r>
            <a:r>
              <a:rPr lang="ru-RU" sz="2800" i="1" dirty="0"/>
              <a:t>=</a:t>
            </a:r>
            <a:r>
              <a:rPr lang="en-US" sz="2800" i="1" dirty="0"/>
              <a:t>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ru-RU" sz="2800" spc="-40" dirty="0"/>
              <a:t>биссектрисы, проведённые из вершин </a:t>
            </a:r>
            <a:r>
              <a:rPr lang="en-US" sz="2800" i="1" spc="-40" dirty="0"/>
              <a:t>A </a:t>
            </a:r>
            <a:r>
              <a:rPr lang="ru-RU" sz="2800" spc="-40" dirty="0"/>
              <a:t>и </a:t>
            </a:r>
            <a:r>
              <a:rPr lang="en-US" sz="2800" i="1" spc="-40" dirty="0"/>
              <a:t>B</a:t>
            </a:r>
            <a:r>
              <a:rPr lang="en-US" sz="2800" spc="-40" dirty="0"/>
              <a:t>, </a:t>
            </a:r>
            <a:r>
              <a:rPr lang="ru-RU" sz="2800" spc="-40" dirty="0"/>
              <a:t>пересекаются в точке </a:t>
            </a:r>
            <a:r>
              <a:rPr lang="en-US" sz="2800" i="1" spc="-40" dirty="0"/>
              <a:t>O</a:t>
            </a:r>
            <a:r>
              <a:rPr lang="ru-RU" sz="2800" spc="-40" dirty="0"/>
              <a:t>. Найдите площадь </a:t>
            </a:r>
            <a:r>
              <a:rPr lang="ru-RU" sz="2800" spc="-40" dirty="0">
                <a:cs typeface="Times New Roman" pitchFamily="18" charset="0"/>
              </a:rPr>
              <a:t>треугольника </a:t>
            </a:r>
            <a:r>
              <a:rPr lang="en-US" sz="2800" i="1" spc="-40" dirty="0"/>
              <a:t>ABO</a:t>
            </a:r>
            <a:r>
              <a:rPr lang="en-US" sz="2800" spc="-40" dirty="0"/>
              <a:t>.</a:t>
            </a:r>
            <a:endParaRPr lang="en-US" sz="2800" spc="-4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4405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67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9380" name="Text Box 4"/>
              <p:cNvSpPr txBox="1">
                <a:spLocks noChangeArrowheads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делит сторону </a:t>
                </a:r>
                <a:r>
                  <a:rPr lang="en-US" i="1" dirty="0"/>
                  <a:t>BC </a:t>
                </a:r>
                <a:r>
                  <a:rPr lang="ru-RU" dirty="0"/>
                  <a:t>в отношении 6:5. Проведём среднюю линию </a:t>
                </a:r>
                <a:r>
                  <a:rPr lang="en-US" i="1" dirty="0"/>
                  <a:t>DG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ABE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3:5,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=3:8.</m:t>
                    </m:r>
                  </m:oMath>
                </a14:m>
                <a:r>
                  <a:rPr lang="ru-RU" dirty="0"/>
                  <a:t>Следовательно, </a:t>
                </a:r>
                <a:r>
                  <a:rPr lang="en-US" i="1" dirty="0"/>
                  <a:t>OD = </a:t>
                </a:r>
                <a:r>
                  <a:rPr lang="en-US" dirty="0"/>
                  <a:t>1,5. </a:t>
                </a:r>
                <a:r>
                  <a:rPr lang="ru-RU" dirty="0"/>
                  <a:t>Значит, площадь треугольника </a:t>
                </a:r>
                <a:r>
                  <a:rPr lang="en-US" i="1" dirty="0"/>
                  <a:t>ABO </a:t>
                </a:r>
                <a:r>
                  <a:rPr lang="ru-RU" dirty="0"/>
                  <a:t>равна 4,5</a:t>
                </a:r>
                <a:r>
                  <a:rPr lang="ru-RU" i="1" dirty="0"/>
                  <a:t>.</a:t>
                </a:r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93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blipFill>
                <a:blip r:embed="rId3" cstate="print"/>
                <a:stretch>
                  <a:fillRect l="-1075" r="-1007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6393" y="2204864"/>
            <a:ext cx="5256584" cy="38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05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7.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  <a:blipFill>
                <a:blip r:embed="rId3"/>
                <a:stretch>
                  <a:fillRect l="-1333" t="-4151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72816"/>
            <a:ext cx="3734321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98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 =BD</a:t>
                </a:r>
                <a:r>
                  <a:rPr lang="en-US" dirty="0"/>
                  <a:t>.</a:t>
                </a:r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8224C-1E82-9AC4-E32D-A1596ACF5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610479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97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57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sz="2800" dirty="0"/>
              <a:t>8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</a:t>
            </a:r>
            <a:r>
              <a:rPr lang="ru-RU" sz="2800" b="1" dirty="0"/>
              <a:t> 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AFE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73911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3397D2D-A45D-5BFD-6965-0B7C1E07861D}"/>
                  </a:ext>
                </a:extLst>
              </p:cNvPr>
              <p:cNvSpPr/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AFE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ABD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3397D2D-A45D-5BFD-6965-0B7C1E078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9.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  <a:blipFill>
                <a:blip r:embed="rId3"/>
                <a:stretch>
                  <a:fillRect l="-1333" t="-5641" r="-1333" b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00808"/>
            <a:ext cx="3734321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6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D = bx</a:t>
                </a:r>
                <a:r>
                  <a:rPr lang="en-US" dirty="0"/>
                  <a:t>, </a:t>
                </a:r>
                <a:r>
                  <a:rPr lang="en-US" i="1" dirty="0"/>
                  <a:t>DB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D9EB3-222F-B678-47A2-62AADAE8EB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655" y="2852936"/>
            <a:ext cx="368668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31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1</a:t>
            </a:r>
            <a:r>
              <a:rPr lang="en-US" sz="2800" dirty="0"/>
              <a:t>0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 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CDF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77967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8D6F3B5-2A4F-3DBE-64C3-D07E143D56E4}"/>
                  </a:ext>
                </a:extLst>
              </p:cNvPr>
              <p:cNvSpPr/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CDF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BCE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8D6F3B5-2A4F-3DBE-64C3-D07E143D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  <a:blipFill>
                <a:blip r:embed="rId4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биссектрисы </a:t>
                </a:r>
                <a:r>
                  <a:rPr lang="en-US" i="1" dirty="0"/>
                  <a:t>CD =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ru-RU" dirty="0"/>
                  <a:t> этого треугольника имеет место формула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где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7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Умножим первое равенство на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dirty="0">
                    <a:cs typeface="Times New Roman" pitchFamily="18" charset="0"/>
                  </a:rPr>
                  <a:t>, а второе – на 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Вычтем из первого полученного равенства второе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учтём равенство углов </a:t>
                </a:r>
                <a:r>
                  <a:rPr lang="en-US" sz="2000" i="1" dirty="0">
                    <a:cs typeface="Times New Roman" pitchFamily="18" charset="0"/>
                  </a:rPr>
                  <a:t>ACC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:r>
                  <a:rPr lang="en-US" sz="2000" i="1" dirty="0">
                    <a:cs typeface="Times New Roman" pitchFamily="18" charset="0"/>
                  </a:rPr>
                  <a:t>BCC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. 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Воспользуемся равенством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c”</a:t>
                </a:r>
                <a:r>
                  <a:rPr lang="ru-RU" sz="2000" dirty="0">
                    <a:cs typeface="Times New Roman" pitchFamily="18" charset="0"/>
                  </a:rPr>
                  <a:t>, получим равенство 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 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20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Из которого в случае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следует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В случае </a:t>
                </a:r>
                <a:r>
                  <a:rPr lang="en-US" sz="2000" i="1" dirty="0">
                    <a:cs typeface="Times New Roman" pitchFamily="18" charset="0"/>
                  </a:rPr>
                  <a:t>a = b </a:t>
                </a:r>
                <a:r>
                  <a:rPr lang="ru-RU" sz="2000" dirty="0">
                    <a:cs typeface="Times New Roman" pitchFamily="18" charset="0"/>
                  </a:rPr>
                  <a:t>требуемое равенство легко доказывается с помощью теоремы Пифагора.</a:t>
                </a: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blipFill>
                <a:blip r:embed="rId4" cstate="print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0" y="1671591"/>
            <a:ext cx="2939364" cy="25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sz="2200" dirty="0"/>
                  <a:t>Применим теорему косинусов к треугольникам </a:t>
                </a:r>
                <a:r>
                  <a:rPr lang="en-US" sz="2200" i="1" dirty="0"/>
                  <a:t>ACC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и </a:t>
                </a:r>
                <a:r>
                  <a:rPr lang="en-US" sz="2200" i="1" dirty="0"/>
                  <a:t>BCC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. </a:t>
                </a:r>
                <a:r>
                  <a:rPr lang="ru-RU" sz="2200" dirty="0"/>
                  <a:t>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blipFill>
                <a:blip r:embed="rId6" cstate="print"/>
                <a:stretch>
                  <a:fillRect l="-1272" t="-635" r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898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3" y="188640"/>
            <a:ext cx="8923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Упражнения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5" y="1861861"/>
            <a:ext cx="3608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98A0F3D-EB87-A060-F490-C1C75CF2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788481"/>
            <a:ext cx="89231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8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</a:t>
            </a:r>
            <a:r>
              <a:rPr lang="ru-RU" sz="2800" spc="-40" dirty="0"/>
              <a:t>Катеты прямоугольного треугольника равны 3</a:t>
            </a:r>
            <a:r>
              <a:rPr lang="ru-RU" sz="2800" i="1" spc="-40" dirty="0"/>
              <a:t> </a:t>
            </a:r>
            <a:r>
              <a:rPr lang="ru-RU" sz="2800" spc="-40" dirty="0"/>
              <a:t>и 4. </a:t>
            </a:r>
            <a:r>
              <a:rPr lang="ru-RU" sz="2800" dirty="0"/>
              <a:t>Найдите биссектрису, проведённую из вершины прямого угла.</a:t>
            </a:r>
            <a:endParaRPr lang="ru-RU" sz="28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C8BA-9FF3-D05A-D7E5-CE2748995306}"/>
                  </a:ext>
                </a:extLst>
              </p:cNvPr>
              <p:cNvSpPr txBox="1"/>
              <p:nvPr/>
            </p:nvSpPr>
            <p:spPr>
              <a:xfrm>
                <a:off x="-13705" y="4919974"/>
                <a:ext cx="9123145" cy="11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D </a:t>
                </a:r>
                <a:r>
                  <a:rPr lang="ru-RU" dirty="0"/>
                  <a:t>делит гипотенузу </a:t>
                </a:r>
                <a:r>
                  <a:rPr lang="en-US" i="1" dirty="0"/>
                  <a:t>AB </a:t>
                </a:r>
                <a:r>
                  <a:rPr lang="ru-RU" dirty="0"/>
                  <a:t>в отношении 4:3. 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C8BA-9FF3-D05A-D7E5-CE274899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919974"/>
                <a:ext cx="9123145" cy="1149545"/>
              </a:xfrm>
              <a:prstGeom prst="rect">
                <a:avLst/>
              </a:prstGeom>
              <a:blipFill>
                <a:blip r:embed="rId3"/>
                <a:stretch>
                  <a:fillRect l="-1070" r="-1003" b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3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средние линии треугольника </a:t>
            </a:r>
            <a:r>
              <a:rPr lang="en-US" i="1" dirty="0"/>
              <a:t>ABC</a:t>
            </a:r>
            <a:r>
              <a:rPr lang="ru-RU" dirty="0"/>
              <a:t>, изображенного на рисунке.</a:t>
            </a:r>
          </a:p>
        </p:txBody>
      </p:sp>
      <p:pic>
        <p:nvPicPr>
          <p:cNvPr id="2437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7407"/>
            <a:ext cx="2960855" cy="29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1954496-7486-4DEB-B9DD-9060B6D97BAF}"/>
              </a:ext>
            </a:extLst>
          </p:cNvPr>
          <p:cNvGrpSpPr/>
          <p:nvPr/>
        </p:nvGrpSpPr>
        <p:grpSpPr>
          <a:xfrm>
            <a:off x="251520" y="1934881"/>
            <a:ext cx="5653570" cy="3107912"/>
            <a:chOff x="251520" y="1934881"/>
            <a:chExt cx="5653570" cy="31079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A122F1-6411-4A3C-8430-DFCBC3E7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1934881"/>
              <a:ext cx="3205298" cy="30782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1520" y="4581128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807D569A-C651-0E52-0BB2-FA9D46F33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602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31512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2</a:t>
            </a:r>
            <a:r>
              <a:rPr lang="ru-RU" sz="2800" dirty="0"/>
              <a:t>. В треугольнике </a:t>
            </a:r>
            <a:r>
              <a:rPr lang="en-US" sz="2800" i="1" dirty="0"/>
              <a:t>ABC AB = </a:t>
            </a:r>
            <a:r>
              <a:rPr lang="en-US" sz="2800" dirty="0"/>
              <a:t>6, </a:t>
            </a:r>
            <a:r>
              <a:rPr lang="en-US" sz="2800" i="1" dirty="0"/>
              <a:t>BC = </a:t>
            </a:r>
            <a:r>
              <a:rPr lang="en-US" sz="2800" dirty="0"/>
              <a:t>7, </a:t>
            </a:r>
            <a:r>
              <a:rPr lang="en-US" sz="2800" i="1" dirty="0"/>
              <a:t>AC = </a:t>
            </a:r>
            <a:r>
              <a:rPr lang="en-US" sz="2800" dirty="0"/>
              <a:t>8</a:t>
            </a:r>
            <a:r>
              <a:rPr lang="ru-RU" sz="2800" dirty="0"/>
              <a:t>. Найдите биссектрису</a:t>
            </a:r>
            <a:r>
              <a:rPr lang="en-US" sz="2800" dirty="0"/>
              <a:t>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ru-RU" sz="2800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83640"/>
            <a:ext cx="32773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997F0-73B7-65E1-E3BC-0D0AC2C65048}"/>
                  </a:ext>
                </a:extLst>
              </p:cNvPr>
              <p:cNvSpPr txBox="1"/>
              <p:nvPr/>
            </p:nvSpPr>
            <p:spPr>
              <a:xfrm>
                <a:off x="-13705" y="5054069"/>
                <a:ext cx="926622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Воспользуемся формулой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г</m:t>
                    </m:r>
                    <m:r>
                      <m:rPr>
                        <m:nor/>
                      </m:rPr>
                      <a:rPr lang="ru-RU"/>
                      <m:t>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 нашем случае </a:t>
                </a:r>
                <a:r>
                  <a:rPr lang="en-US" i="1" dirty="0"/>
                  <a:t>b = </a:t>
                </a:r>
                <a:r>
                  <a:rPr lang="en-US" dirty="0"/>
                  <a:t>8, </a:t>
                </a:r>
                <a:r>
                  <a:rPr lang="en-US" i="1" dirty="0"/>
                  <a:t>c = </a:t>
                </a:r>
                <a:r>
                  <a:rPr lang="en-US" dirty="0"/>
                  <a:t>6, </a:t>
                </a:r>
                <a:r>
                  <a:rPr lang="en-US" i="1" dirty="0"/>
                  <a:t>a’ = </a:t>
                </a:r>
                <a:r>
                  <a:rPr lang="en-US" dirty="0"/>
                  <a:t>3, </a:t>
                </a:r>
                <a:r>
                  <a:rPr lang="en-US" i="1" dirty="0"/>
                  <a:t>c” = </a:t>
                </a:r>
                <a:r>
                  <a:rPr lang="en-US" dirty="0"/>
                  <a:t>4.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a</a:t>
                </a:r>
                <a:r>
                  <a:rPr lang="en-US" i="1" dirty="0"/>
                  <a:t> = </a:t>
                </a:r>
                <a:r>
                  <a:rPr lang="en-US" dirty="0"/>
                  <a:t>6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997F0-73B7-65E1-E3BC-0D0AC2C6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5054069"/>
                <a:ext cx="9266225" cy="1261884"/>
              </a:xfrm>
              <a:prstGeom prst="rect">
                <a:avLst/>
              </a:prstGeom>
              <a:blipFill>
                <a:blip r:embed="rId3"/>
                <a:stretch>
                  <a:fillRect l="-1053" r="-987"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8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-1" y="188640"/>
                <a:ext cx="911481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en-US" sz="2800" dirty="0">
                    <a:cs typeface="Times New Roman" pitchFamily="18" charset="0"/>
                  </a:rPr>
                  <a:t>3</a:t>
                </a:r>
                <a:r>
                  <a:rPr lang="ru-RU" sz="2800" dirty="0">
                    <a:cs typeface="Times New Roman" pitchFamily="18" charset="0"/>
                  </a:rPr>
                  <a:t>. В треугольнике </a:t>
                </a:r>
                <a:r>
                  <a:rPr lang="en-US" sz="2800" i="1" dirty="0">
                    <a:cs typeface="Times New Roman" pitchFamily="18" charset="0"/>
                  </a:rPr>
                  <a:t>ABC </a:t>
                </a:r>
                <a:r>
                  <a:rPr lang="ru-RU" sz="2800" dirty="0">
                    <a:cs typeface="Times New Roman" pitchFamily="18" charset="0"/>
                  </a:rPr>
                  <a:t>известно, что </a:t>
                </a:r>
                <a:r>
                  <a:rPr lang="en-US" sz="2800" i="1" dirty="0">
                    <a:cs typeface="Times New Roman" pitchFamily="18" charset="0"/>
                  </a:rPr>
                  <a:t>AC = </a:t>
                </a:r>
                <a:r>
                  <a:rPr lang="en-US" sz="2800" dirty="0">
                    <a:cs typeface="Times New Roman" pitchFamily="18" charset="0"/>
                  </a:rPr>
                  <a:t>4, </a:t>
                </a:r>
                <a:r>
                  <a:rPr lang="en-US" sz="2800" i="1" dirty="0">
                    <a:cs typeface="Times New Roman" pitchFamily="18" charset="0"/>
                  </a:rPr>
                  <a:t>BC </a:t>
                </a:r>
                <a:r>
                  <a:rPr lang="en-US" sz="2800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=120°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Найдите биссектрису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88640"/>
                <a:ext cx="9114817" cy="954107"/>
              </a:xfrm>
              <a:prstGeom prst="rect">
                <a:avLst/>
              </a:prstGeom>
              <a:blipFill>
                <a:blip r:embed="rId2"/>
                <a:stretch>
                  <a:fillRect t="-7051" r="-1338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05" y="1844824"/>
            <a:ext cx="63019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FB9C05-1148-9875-4059-3C3CFB486CA8}"/>
                  </a:ext>
                </a:extLst>
              </p:cNvPr>
              <p:cNvSpPr txBox="1"/>
              <p:nvPr/>
            </p:nvSpPr>
            <p:spPr>
              <a:xfrm>
                <a:off x="-13705" y="4653136"/>
                <a:ext cx="9123145" cy="151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FB9C05-1148-9875-4059-3C3CFB486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653136"/>
                <a:ext cx="9123145" cy="1517210"/>
              </a:xfrm>
              <a:prstGeom prst="rect">
                <a:avLst/>
              </a:prstGeom>
              <a:blipFill>
                <a:blip r:embed="rId4"/>
                <a:stretch>
                  <a:fillRect l="-1070" r="-1003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6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8842" y="12576"/>
                <a:ext cx="912515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en-US" sz="2800" dirty="0">
                    <a:cs typeface="Times New Roman" pitchFamily="18" charset="0"/>
                  </a:rPr>
                  <a:t>4</a:t>
                </a:r>
                <a:r>
                  <a:rPr lang="ru-RU" sz="2800" dirty="0">
                    <a:cs typeface="Times New Roman" pitchFamily="18" charset="0"/>
                  </a:rPr>
                  <a:t>. В треугольнике </a:t>
                </a:r>
                <a:r>
                  <a:rPr lang="en-US" sz="2800" i="1" dirty="0">
                    <a:cs typeface="Times New Roman" pitchFamily="18" charset="0"/>
                  </a:rPr>
                  <a:t>ABC </a:t>
                </a:r>
                <a:r>
                  <a:rPr lang="ru-RU" sz="2800" dirty="0">
                    <a:cs typeface="Times New Roman" pitchFamily="18" charset="0"/>
                  </a:rPr>
                  <a:t>известно, что </a:t>
                </a:r>
                <a:r>
                  <a:rPr lang="en-US" sz="2800" i="1" dirty="0">
                    <a:cs typeface="Times New Roman" pitchFamily="18" charset="0"/>
                  </a:rPr>
                  <a:t>AC = </a:t>
                </a:r>
                <a:r>
                  <a:rPr lang="en-US" sz="2800" dirty="0">
                    <a:cs typeface="Times New Roman" pitchFamily="18" charset="0"/>
                  </a:rPr>
                  <a:t>4, </a:t>
                </a:r>
                <a:r>
                  <a:rPr lang="en-US" sz="2800" i="1" dirty="0">
                    <a:cs typeface="Times New Roman" pitchFamily="18" charset="0"/>
                  </a:rPr>
                  <a:t>BC </a:t>
                </a:r>
                <a:r>
                  <a:rPr lang="en-US" sz="2800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=60°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Найдите биссектрису </a:t>
                </a:r>
                <a:r>
                  <a:rPr lang="en-US" sz="2800" i="1" dirty="0">
                    <a:cs typeface="Times New Roman" pitchFamily="18" charset="0"/>
                  </a:rPr>
                  <a:t>CD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42" y="12576"/>
                <a:ext cx="9125157" cy="954107"/>
              </a:xfrm>
              <a:prstGeom prst="rect">
                <a:avLst/>
              </a:prstGeom>
              <a:blipFill>
                <a:blip r:embed="rId2"/>
                <a:stretch>
                  <a:fillRect t="-6369" r="-140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775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D27952-99CB-65C9-C9B9-3B8D694EE223}"/>
                  </a:ext>
                </a:extLst>
              </p:cNvPr>
              <p:cNvSpPr txBox="1"/>
              <p:nvPr/>
            </p:nvSpPr>
            <p:spPr>
              <a:xfrm>
                <a:off x="-13705" y="4509120"/>
                <a:ext cx="9123145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D27952-99CB-65C9-C9B9-3B8D694E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509120"/>
                <a:ext cx="9123145" cy="1719830"/>
              </a:xfrm>
              <a:prstGeom prst="rect">
                <a:avLst/>
              </a:prstGeom>
              <a:blipFill>
                <a:blip r:embed="rId4"/>
                <a:stretch>
                  <a:fillRect l="-1070" r="-1003" b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6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7373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</a:t>
            </a:r>
            <a:r>
              <a:rPr lang="ru-RU" sz="2800" dirty="0"/>
              <a:t>Докажите, что отрезки, соединяющие вершины тетраэдра с </a:t>
            </a:r>
            <a:r>
              <a:rPr lang="ru-RU" sz="2800" dirty="0" err="1"/>
              <a:t>центроидами</a:t>
            </a:r>
            <a:r>
              <a:rPr lang="ru-RU" sz="2800" dirty="0"/>
              <a:t> (точки пересечения медиан) противоположных граней, пересекаются в одной точке, называемой </a:t>
            </a:r>
            <a:r>
              <a:rPr lang="ru-RU" sz="2800" dirty="0" err="1"/>
              <a:t>центроидом</a:t>
            </a:r>
            <a:r>
              <a:rPr lang="ru-RU" sz="2800" dirty="0"/>
              <a:t> тетраэдра. Найдите отношение, в котором они делятся точкой пересечения.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068960"/>
            <a:ext cx="3384154" cy="331236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F4847A8-72FD-78C3-2DED-DB5C3488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Примеры стереометрических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3112985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Text Box 3"/>
              <p:cNvSpPr txBox="1">
                <a:spLocks noChangeArrowheads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</a:t>
                </a:r>
                <a:r>
                  <a:rPr lang="ru-RU" dirty="0"/>
                  <a:t>усть </a:t>
                </a:r>
                <a:r>
                  <a:rPr lang="en-US" i="1" dirty="0"/>
                  <a:t>ABCD</a:t>
                </a:r>
                <a:r>
                  <a:rPr lang="ru-RU" dirty="0"/>
                  <a:t> – тетраэдр,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baseline="-25000" dirty="0"/>
                  <a:t>2</a:t>
                </a:r>
                <a:r>
                  <a:rPr lang="ru-RU" dirty="0"/>
                  <a:t> – </a:t>
                </a:r>
                <a:r>
                  <a:rPr lang="ru-RU" dirty="0" err="1"/>
                  <a:t>центроиды</a:t>
                </a:r>
                <a:r>
                  <a:rPr lang="ru-RU" dirty="0"/>
                  <a:t> соответствующих граней,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– середина </a:t>
                </a:r>
                <a:r>
                  <a:rPr lang="en-US" i="1" dirty="0"/>
                  <a:t>BC</a:t>
                </a:r>
                <a:r>
                  <a:rPr lang="ru-RU" dirty="0"/>
                  <a:t>, </a:t>
                </a:r>
                <a:r>
                  <a:rPr lang="en-US" i="1" dirty="0"/>
                  <a:t>O</a:t>
                </a:r>
                <a:r>
                  <a:rPr lang="ru-RU" dirty="0"/>
                  <a:t> – точка пересечения </a:t>
                </a:r>
                <a:r>
                  <a:rPr lang="en-US" i="1" dirty="0"/>
                  <a:t>AA</a:t>
                </a:r>
                <a:r>
                  <a:rPr lang="ru-RU" baseline="-25000" dirty="0"/>
                  <a:t>2</a:t>
                </a:r>
                <a:r>
                  <a:rPr lang="ru-RU" dirty="0"/>
                  <a:t> и </a:t>
                </a:r>
                <a:r>
                  <a:rPr lang="en-US" i="1" dirty="0"/>
                  <a:t>DD</a:t>
                </a:r>
                <a:r>
                  <a:rPr lang="ru-RU" baseline="-25000" dirty="0"/>
                  <a:t>2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2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DA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Следовательно,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𝐷𝑂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624" y="3189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158" y="5698705"/>
            <a:ext cx="9147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В таком же отношении делят отрезок </a:t>
            </a:r>
            <a:r>
              <a:rPr lang="en-US" i="1" dirty="0"/>
              <a:t>DD</a:t>
            </a:r>
            <a:r>
              <a:rPr lang="ru-RU" baseline="-25000" dirty="0"/>
              <a:t>2</a:t>
            </a:r>
            <a:r>
              <a:rPr lang="ru-RU" dirty="0"/>
              <a:t> прямые </a:t>
            </a:r>
            <a:r>
              <a:rPr lang="en-US" i="1" dirty="0"/>
              <a:t>BB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CC</a:t>
            </a:r>
            <a:r>
              <a:rPr lang="ru-RU" baseline="-25000" dirty="0"/>
              <a:t>2</a:t>
            </a:r>
            <a:r>
              <a:rPr lang="ru-RU" dirty="0"/>
              <a:t>. Следовательно, они также проходят через точку </a:t>
            </a:r>
            <a:r>
              <a:rPr lang="en-US" i="1" dirty="0"/>
              <a:t>O</a:t>
            </a:r>
            <a:r>
              <a:rPr lang="ru-RU" dirty="0"/>
              <a:t> и делятся в ней в отношении 3:1, считая от вершин.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1E46BF-425C-58B0-35A0-15A53ECFF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450143"/>
            <a:ext cx="3321729" cy="32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90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Для тетраэдра, рёбра которого равны 1, найдите радиусы вписанной и описанной сфер.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4386AF-43DE-17B3-1AED-4B016D23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075429"/>
            <a:ext cx="3290132" cy="3217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Решение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Высота тетраэдра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Центры вписанной и описанной сфер находятся в </a:t>
                </a:r>
                <a:r>
                  <a:rPr lang="ru-RU" altLang="ru-RU" sz="2800" dirty="0" err="1">
                    <a:cs typeface="Times New Roman" panose="02020603050405020304" pitchFamily="18" charset="0"/>
                  </a:rPr>
                  <a:t>центроиде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тетраэдра. Следовательно, радиус вписанной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, а радиус описанной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blipFill>
                <a:blip r:embed="rId4"/>
                <a:stretch>
                  <a:fillRect l="-1333" r="-1333" b="-2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3. Через вершину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середины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рёбер </a:t>
            </a:r>
            <a:r>
              <a:rPr lang="en-US" altLang="ru-RU" i="1" dirty="0">
                <a:cs typeface="Times New Roman" panose="02020603050405020304" pitchFamily="18" charset="0"/>
              </a:rPr>
              <a:t>SB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SD </a:t>
            </a:r>
            <a:r>
              <a:rPr lang="ru-RU" altLang="ru-RU" dirty="0">
                <a:cs typeface="Times New Roman" panose="02020603050405020304" pitchFamily="18" charset="0"/>
              </a:rPr>
              <a:t>правильной четырёхугольной пирамиды </a:t>
            </a:r>
            <a:r>
              <a:rPr lang="en-US" altLang="ru-RU" i="1" dirty="0">
                <a:cs typeface="Times New Roman" panose="02020603050405020304" pitchFamily="18" charset="0"/>
              </a:rPr>
              <a:t>SABCD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cs typeface="Times New Roman" panose="02020603050405020304" pitchFamily="18" charset="0"/>
              </a:rPr>
              <a:t>рёбра которой равны 1, проведено сечение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Найдите его площадь.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. Опустим высоту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отрезком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Через точку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проведём прямую, параллельную прямой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ребром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CF = FC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EC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= 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Из прямоугольного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находим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Площадь сечения равна половине произведения диагоналей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, т. е.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blipFill>
                <a:blip r:embed="rId3"/>
                <a:stretch>
                  <a:fillRect l="-667" r="-667" b="-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5673B-52F8-EA55-A1FA-F9FEADE3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7" y="1333188"/>
            <a:ext cx="3293982" cy="2585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98DC0-10E7-F57A-9A4D-7A0A84F9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297537"/>
            <a:ext cx="3339395" cy="26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6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3819665</TotalTime>
  <Words>5570</Words>
  <Application>Microsoft Office PowerPoint</Application>
  <PresentationFormat>Экран (4:3)</PresentationFormat>
  <Paragraphs>358</Paragraphs>
  <Slides>96</Slides>
  <Notes>91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0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358</cp:revision>
  <dcterms:created xsi:type="dcterms:W3CDTF">2008-04-30T05:51:18Z</dcterms:created>
  <dcterms:modified xsi:type="dcterms:W3CDTF">2023-05-10T12:32:03Z</dcterms:modified>
</cp:coreProperties>
</file>