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1073" r:id="rId2"/>
    <p:sldId id="447" r:id="rId3"/>
    <p:sldId id="1164" r:id="rId4"/>
    <p:sldId id="1228" r:id="rId5"/>
    <p:sldId id="1174" r:id="rId6"/>
    <p:sldId id="317" r:id="rId7"/>
    <p:sldId id="1177" r:id="rId8"/>
    <p:sldId id="1178" r:id="rId9"/>
    <p:sldId id="1146" r:id="rId10"/>
    <p:sldId id="1198" r:id="rId11"/>
    <p:sldId id="1197" r:id="rId12"/>
    <p:sldId id="1203" r:id="rId13"/>
    <p:sldId id="1196" r:id="rId14"/>
    <p:sldId id="1181" r:id="rId15"/>
    <p:sldId id="1044" r:id="rId16"/>
    <p:sldId id="1201" r:id="rId17"/>
    <p:sldId id="1047" r:id="rId18"/>
    <p:sldId id="1048" r:id="rId19"/>
    <p:sldId id="277" r:id="rId20"/>
    <p:sldId id="1049" r:id="rId21"/>
    <p:sldId id="1051" r:id="rId22"/>
    <p:sldId id="1207" r:id="rId23"/>
    <p:sldId id="1200" r:id="rId24"/>
    <p:sldId id="1204" r:id="rId25"/>
    <p:sldId id="1205" r:id="rId26"/>
    <p:sldId id="483" r:id="rId27"/>
    <p:sldId id="1208" r:id="rId28"/>
    <p:sldId id="1058" r:id="rId29"/>
    <p:sldId id="491" r:id="rId30"/>
    <p:sldId id="498" r:id="rId31"/>
    <p:sldId id="355" r:id="rId32"/>
    <p:sldId id="494" r:id="rId33"/>
    <p:sldId id="495" r:id="rId34"/>
    <p:sldId id="1151" r:id="rId35"/>
    <p:sldId id="1165" r:id="rId36"/>
    <p:sldId id="338" r:id="rId37"/>
    <p:sldId id="451" r:id="rId38"/>
    <p:sldId id="1195" r:id="rId39"/>
    <p:sldId id="1209" r:id="rId40"/>
    <p:sldId id="1218" r:id="rId41"/>
    <p:sldId id="1190" r:id="rId42"/>
    <p:sldId id="1031" r:id="rId43"/>
    <p:sldId id="1032" r:id="rId44"/>
    <p:sldId id="913" r:id="rId45"/>
    <p:sldId id="1219" r:id="rId46"/>
    <p:sldId id="1220" r:id="rId47"/>
    <p:sldId id="1221" r:id="rId48"/>
    <p:sldId id="1222" r:id="rId49"/>
    <p:sldId id="1224" r:id="rId50"/>
    <p:sldId id="460" r:id="rId51"/>
    <p:sldId id="555" r:id="rId52"/>
    <p:sldId id="554" r:id="rId53"/>
    <p:sldId id="551" r:id="rId54"/>
    <p:sldId id="351" r:id="rId55"/>
    <p:sldId id="1223" r:id="rId56"/>
    <p:sldId id="448" r:id="rId57"/>
    <p:sldId id="459" r:id="rId58"/>
    <p:sldId id="1225" r:id="rId59"/>
    <p:sldId id="1226" r:id="rId60"/>
    <p:sldId id="549" r:id="rId61"/>
    <p:sldId id="1227" r:id="rId62"/>
    <p:sldId id="453" r:id="rId63"/>
    <p:sldId id="454" r:id="rId64"/>
    <p:sldId id="455" r:id="rId65"/>
    <p:sldId id="265" r:id="rId66"/>
    <p:sldId id="319" r:id="rId67"/>
    <p:sldId id="332" r:id="rId68"/>
    <p:sldId id="331" r:id="rId69"/>
    <p:sldId id="558" r:id="rId70"/>
    <p:sldId id="321" r:id="rId71"/>
    <p:sldId id="559" r:id="rId72"/>
    <p:sldId id="282" r:id="rId73"/>
    <p:sldId id="287" r:id="rId74"/>
    <p:sldId id="291" r:id="rId75"/>
    <p:sldId id="292" r:id="rId76"/>
    <p:sldId id="302" r:id="rId77"/>
    <p:sldId id="256" r:id="rId78"/>
    <p:sldId id="547" r:id="rId79"/>
    <p:sldId id="543" r:id="rId80"/>
    <p:sldId id="542" r:id="rId81"/>
    <p:sldId id="295" r:id="rId82"/>
    <p:sldId id="544" r:id="rId83"/>
    <p:sldId id="293" r:id="rId84"/>
    <p:sldId id="294" r:id="rId85"/>
    <p:sldId id="546" r:id="rId86"/>
    <p:sldId id="296" r:id="rId87"/>
    <p:sldId id="786" r:id="rId88"/>
    <p:sldId id="784" r:id="rId89"/>
    <p:sldId id="787" r:id="rId9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149" autoAdjust="0"/>
  </p:normalViewPr>
  <p:slideViewPr>
    <p:cSldViewPr>
      <p:cViewPr varScale="1">
        <p:scale>
          <a:sx n="100" d="100"/>
          <a:sy n="100" d="100"/>
        </p:scale>
        <p:origin x="2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781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6FC285-1269-40C2-A225-AED6A7FB8F7C}" type="slidenum">
              <a:rPr lang="ru-RU" sz="1200" smtClean="0"/>
              <a:pPr eaLnBrk="1" hangingPunct="1"/>
              <a:t>14</a:t>
            </a:fld>
            <a:endParaRPr lang="ru-RU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277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3A8DD32-FFDC-43B9-8F18-7203DBCA4D9D}" type="slidenum">
              <a:rPr lang="ru-RU" sz="1200" smtClean="0"/>
              <a:pPr eaLnBrk="1" hangingPunct="1"/>
              <a:t>15</a:t>
            </a:fld>
            <a:endParaRPr lang="ru-RU" sz="120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9288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97092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9785122E-5E34-43BF-8707-CED47F4A9F53}" type="slidenum">
              <a:rPr lang="ru-RU" sz="1200"/>
              <a:pPr eaLnBrk="1" hangingPunct="1"/>
              <a:t>17</a:t>
            </a:fld>
            <a:endParaRPr lang="ru-RU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38892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73915190-E989-43D8-8653-016D99E5B88F}" type="slidenum">
              <a:rPr lang="ru-RU" sz="1200"/>
              <a:pPr eaLnBrk="1" hangingPunct="1"/>
              <a:t>18</a:t>
            </a:fld>
            <a:endParaRPr lang="ru-RU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8910516-4700-E422-3357-7E9F1834B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193CAB-0CD2-47E9-97E7-CF494FB22F35}" type="slidenum">
              <a:rPr lang="ru-RU" altLang="ru-RU" sz="1200"/>
              <a:pPr eaLnBrk="1" hangingPunct="1"/>
              <a:t>19</a:t>
            </a:fld>
            <a:endParaRPr lang="ru-RU" altLang="ru-RU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58E52C9-093A-7E45-501C-ED6BC9DB4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1D68230-273B-84D2-027D-04531F856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D9F8C795-4358-41BE-A450-5C5958D78F28}" type="slidenum">
              <a:rPr lang="ru-RU" sz="1200"/>
              <a:pPr eaLnBrk="1" hangingPunct="1"/>
              <a:t>20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084225D5-C1BB-43EF-974A-ED9F6082D4EF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90635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3A8DD32-FFDC-43B9-8F18-7203DBCA4D9D}" type="slidenum">
              <a:rPr lang="ru-RU" sz="1200" smtClean="0"/>
              <a:pPr eaLnBrk="1" hangingPunct="1"/>
              <a:t>23</a:t>
            </a:fld>
            <a:endParaRPr lang="ru-RU" sz="120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8106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8BCC1D-E597-4621-A0F4-F16EDEFA8BCB}" type="slidenum">
              <a:rPr lang="ru-RU" sz="1200" smtClean="0"/>
              <a:pPr eaLnBrk="1" hangingPunct="1"/>
              <a:t>3</a:t>
            </a:fld>
            <a:endParaRPr 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26225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0B850C7B-5550-4F98-A77D-38D25B809A2B}" type="slidenum">
              <a:rPr lang="ru-RU" sz="1200"/>
              <a:pPr eaLnBrk="1" hangingPunct="1"/>
              <a:t>24</a:t>
            </a:fld>
            <a:endParaRPr 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40209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3686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5E7C986B-AFBE-4057-BF60-21C2ED23D59E}" type="slidenum">
              <a:rPr lang="ru-RU" sz="1200"/>
              <a:pPr eaLnBrk="1" hangingPunct="1"/>
              <a:t>26</a:t>
            </a:fld>
            <a:endParaRPr lang="ru-RU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8345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2CAC0850-0E51-4ACD-811F-F9030AD8A433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33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6567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2CAC0850-0E51-4ACD-811F-F9030AD8A433}" type="slidenum">
              <a:rPr lang="ru-RU" sz="1200"/>
              <a:pPr eaLnBrk="1" hangingPunct="1"/>
              <a:t>29</a:t>
            </a:fld>
            <a:endParaRPr lang="ru-RU" sz="1200"/>
          </a:p>
        </p:txBody>
      </p:sp>
      <p:sp>
        <p:nvSpPr>
          <p:cNvPr id="33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4F89BA8B-C52E-40B6-8FCF-9A79F24D68F9}" type="slidenum">
              <a:rPr lang="ru-RU" sz="1200"/>
              <a:pPr eaLnBrk="1" hangingPunct="1"/>
              <a:t>30</a:t>
            </a:fld>
            <a:endParaRPr lang="ru-RU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51741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9CE52E-86C6-8BBD-5EB3-90A3C44B5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4D5FF-4094-423C-B5CC-71F796E29C5A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27D68374-6E4F-7699-E01E-74BA1E7BF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FC6EFC5-C5EE-A004-C67C-1EC3C824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0B379DC7-38AE-4D6E-9F6D-838EBF2956EF}" type="slidenum">
              <a:rPr lang="ru-RU" sz="1200"/>
              <a:pPr eaLnBrk="1" hangingPunct="1"/>
              <a:t>32</a:t>
            </a:fld>
            <a:endParaRPr lang="ru-RU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0B379DC7-38AE-4D6E-9F6D-838EBF2956EF}" type="slidenum">
              <a:rPr lang="ru-RU" sz="1200"/>
              <a:pPr eaLnBrk="1" hangingPunct="1"/>
              <a:t>33</a:t>
            </a:fld>
            <a:endParaRPr lang="ru-RU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8BCC1D-E597-4621-A0F4-F16EDEFA8BCB}" type="slidenum">
              <a:rPr lang="ru-RU" sz="1200" smtClean="0"/>
              <a:pPr eaLnBrk="1" hangingPunct="1"/>
              <a:t>4</a:t>
            </a:fld>
            <a:endParaRPr 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04563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9692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A6C7A35-D4CA-4BF0-9EA2-C6F3256BB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E1440-408F-4164-86D6-C3D90FF68D2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BEB111-1F5A-461E-92AF-9ECEDC512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729D83-2278-4C6A-B643-22BE1883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76602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572E7DD-7852-47AB-BDCA-B168DF61B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30E87A8-60D3-4295-86BC-6A405722F146}" type="slidenum">
              <a:rPr lang="ru-RU" altLang="ru-RU" sz="1200"/>
              <a:pPr eaLnBrk="1" hangingPunct="1"/>
              <a:t>36</a:t>
            </a:fld>
            <a:endParaRPr lang="ru-RU" altLang="ru-RU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A4660F2-79EA-4D71-BCBC-5F89140B44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7600085-D002-4437-B858-A808A8C02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5175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A6C7A35-D4CA-4BF0-9EA2-C6F3256BB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E1440-408F-4164-86D6-C3D90FF68D2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BEB111-1F5A-461E-92AF-9ECEDC512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729D83-2278-4C6A-B643-22BE1883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542452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39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06559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19888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A6C7A35-D4CA-4BF0-9EA2-C6F3256BB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E1440-408F-4164-86D6-C3D90FF68D2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BEB111-1F5A-461E-92AF-9ECEDC512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729D83-2278-4C6A-B643-22BE1883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35831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6842072-454A-483A-9EE1-9ACFB2A39CCF}" type="slidenum">
              <a:rPr lang="ru-RU" altLang="ru-RU" sz="1200"/>
              <a:pPr eaLnBrk="1" hangingPunct="1"/>
              <a:t>42</a:t>
            </a:fld>
            <a:endParaRPr lang="ru-RU" altLang="ru-RU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25964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D1973FF-3B76-4D79-BFCD-8A0D3B9F9D9B}" type="slidenum">
              <a:rPr lang="ru-RU" altLang="ru-RU" sz="1200"/>
              <a:pPr eaLnBrk="1" hangingPunct="1"/>
              <a:t>43</a:t>
            </a:fld>
            <a:endParaRPr lang="ru-RU" altLang="ru-RU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0597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0563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6F06566-A15F-29B6-FBF7-D9AC70950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004142E-4979-4350-9A8A-1E592FC1D812}" type="slidenum">
              <a:rPr lang="ru-RU" altLang="ru-RU" sz="1200" smtClean="0"/>
              <a:pPr eaLnBrk="1" hangingPunct="1"/>
              <a:t>6</a:t>
            </a:fld>
            <a:endParaRPr lang="ru-RU" altLang="ru-RU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37299AA1-1A33-A9BC-121A-F65DB63B7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87E68765-AA94-C624-CBD1-229A5194E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86521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34772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004988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165753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66726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8EABB57-99B9-6635-57F7-63C4ACDAC1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D19A1E19-4BFE-48B8-A8BF-897451ED848D}" type="slidenum">
              <a:rPr lang="ru-RU" altLang="ru-RU" sz="1200"/>
              <a:pPr algn="r" eaLnBrk="1" hangingPunct="1"/>
              <a:t>49</a:t>
            </a:fld>
            <a:endParaRPr lang="ru-RU" altLang="ru-RU" sz="12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4A5C042B-9D6D-10D6-643F-5B6CE67FAC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 w="12700" cap="flat"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28E62DCB-A625-EC02-A88A-E794A24D9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 altLang="ru-RU" sz="1400"/>
              <a:t>В режиме слайдов рисунки и формулировки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50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112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51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918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52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75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53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776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54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6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41268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55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83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56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154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57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4227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58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449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59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313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60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487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D300DC1-48CE-4165-93E1-EDC687B576BE}" type="slidenum">
              <a:rPr lang="ru-RU" sz="1200"/>
              <a:pPr algn="r" eaLnBrk="1" hangingPunct="1"/>
              <a:t>61</a:t>
            </a:fld>
            <a:endParaRPr lang="ru-RU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32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62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002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63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7078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37359B1-B1F7-4096-BE6F-827BDEBA2208}" type="slidenum">
              <a:rPr lang="ru-RU" sz="1200"/>
              <a:pPr algn="r" eaLnBrk="1" hangingPunct="1"/>
              <a:t>64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ru-RU"/>
              <a:t>В режиме слайдов рисунки и формулировки появляются после кликанья мышкой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1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15430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994F7D5D-76D4-C662-101C-740E121D6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6FD4C6B-B94C-4EF2-B077-C2E18F3D3B63}" type="slidenum">
              <a:rPr lang="ru-RU" altLang="ru-RU" sz="1200"/>
              <a:pPr eaLnBrk="1" hangingPunct="1"/>
              <a:t>65</a:t>
            </a:fld>
            <a:endParaRPr lang="ru-RU" altLang="ru-RU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40959A9-B32D-DBC1-473F-3BE287DA1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CD253440-3D57-ED06-757F-EA185E3C0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FCF76F6-9951-5027-4191-E8EC9B70D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25006-5FB7-4DCE-8002-0958A29B6B19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42A72C74-7799-AECD-634D-3714A28B0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BDF960F-026A-1AA4-935E-481E92A8A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формулировки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7E01DB6-16A7-8D1E-BC69-68376E8B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ABFCE61-D715-4ECA-B70B-905B6C02181C}" type="slidenum">
              <a:rPr lang="ru-RU" altLang="ru-RU" sz="1200"/>
              <a:pPr eaLnBrk="1" hangingPunct="1"/>
              <a:t>67</a:t>
            </a:fld>
            <a:endParaRPr lang="ru-RU" altLang="ru-RU" sz="1200"/>
          </a:p>
        </p:txBody>
      </p:sp>
      <p:sp>
        <p:nvSpPr>
          <p:cNvPr id="75779" name="Rectangle 1026">
            <a:extLst>
              <a:ext uri="{FF2B5EF4-FFF2-40B4-BE49-F238E27FC236}">
                <a16:creationId xmlns:a16="http://schemas.microsoft.com/office/drawing/2014/main" id="{43990654-83F2-9063-CA1E-94B343C87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1027">
            <a:extLst>
              <a:ext uri="{FF2B5EF4-FFF2-40B4-BE49-F238E27FC236}">
                <a16:creationId xmlns:a16="http://schemas.microsoft.com/office/drawing/2014/main" id="{978F54DE-A846-8A21-83DD-A33858400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179C4322-E1D8-6959-9CA3-E594C8432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F0D171-A372-4328-9750-1EE6B98B8717}" type="slidenum">
              <a:rPr lang="ru-RU" altLang="ru-RU" sz="1200"/>
              <a:pPr eaLnBrk="1" hangingPunct="1"/>
              <a:t>68</a:t>
            </a:fld>
            <a:endParaRPr lang="ru-RU" altLang="ru-RU" sz="1200"/>
          </a:p>
        </p:txBody>
      </p:sp>
      <p:sp>
        <p:nvSpPr>
          <p:cNvPr id="78851" name="Rectangle 1026">
            <a:extLst>
              <a:ext uri="{FF2B5EF4-FFF2-40B4-BE49-F238E27FC236}">
                <a16:creationId xmlns:a16="http://schemas.microsoft.com/office/drawing/2014/main" id="{008747C5-2037-3052-BD01-05492A664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1027">
            <a:extLst>
              <a:ext uri="{FF2B5EF4-FFF2-40B4-BE49-F238E27FC236}">
                <a16:creationId xmlns:a16="http://schemas.microsoft.com/office/drawing/2014/main" id="{20D23DB1-749D-A469-0D24-7B4527035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179C4322-E1D8-6959-9CA3-E594C8432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F0D171-A372-4328-9750-1EE6B98B8717}" type="slidenum">
              <a:rPr lang="ru-RU" altLang="ru-RU" sz="1200"/>
              <a:pPr eaLnBrk="1" hangingPunct="1"/>
              <a:t>69</a:t>
            </a:fld>
            <a:endParaRPr lang="ru-RU" altLang="ru-RU" sz="1200"/>
          </a:p>
        </p:txBody>
      </p:sp>
      <p:sp>
        <p:nvSpPr>
          <p:cNvPr id="78851" name="Rectangle 1026">
            <a:extLst>
              <a:ext uri="{FF2B5EF4-FFF2-40B4-BE49-F238E27FC236}">
                <a16:creationId xmlns:a16="http://schemas.microsoft.com/office/drawing/2014/main" id="{008747C5-2037-3052-BD01-05492A664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1027">
            <a:extLst>
              <a:ext uri="{FF2B5EF4-FFF2-40B4-BE49-F238E27FC236}">
                <a16:creationId xmlns:a16="http://schemas.microsoft.com/office/drawing/2014/main" id="{20D23DB1-749D-A469-0D24-7B4527035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825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4F0EDBB-B911-F91E-8A7C-FB92406656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8FDAA-F192-48B2-BEAE-9B90E1DE5AE9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B07465B3-D34A-62B7-6D9E-8BCE05EFD9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298BBF0-B7BA-F5B9-5058-AA275B05F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формулировки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179C4322-E1D8-6959-9CA3-E594C8432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F0D171-A372-4328-9750-1EE6B98B8717}" type="slidenum">
              <a:rPr lang="ru-RU" altLang="ru-RU" sz="1200"/>
              <a:pPr eaLnBrk="1" hangingPunct="1"/>
              <a:t>71</a:t>
            </a:fld>
            <a:endParaRPr lang="ru-RU" altLang="ru-RU" sz="1200"/>
          </a:p>
        </p:txBody>
      </p:sp>
      <p:sp>
        <p:nvSpPr>
          <p:cNvPr id="78851" name="Rectangle 1026">
            <a:extLst>
              <a:ext uri="{FF2B5EF4-FFF2-40B4-BE49-F238E27FC236}">
                <a16:creationId xmlns:a16="http://schemas.microsoft.com/office/drawing/2014/main" id="{008747C5-2037-3052-BD01-05492A664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1027">
            <a:extLst>
              <a:ext uri="{FF2B5EF4-FFF2-40B4-BE49-F238E27FC236}">
                <a16:creationId xmlns:a16="http://schemas.microsoft.com/office/drawing/2014/main" id="{20D23DB1-749D-A469-0D24-7B4527035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52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A628EA08-FBC3-D9D0-55E3-C32FAA5FC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006B50-01F3-4E76-B330-EC0A128CF68E}" type="slidenum">
              <a:rPr lang="ru-RU" altLang="ru-RU" sz="1200"/>
              <a:pPr eaLnBrk="1" hangingPunct="1"/>
              <a:t>72</a:t>
            </a:fld>
            <a:endParaRPr lang="ru-RU" altLang="ru-RU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66850641-89BB-67BB-ED61-548A9B093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BA1B51C3-3F26-7ED2-DDDC-EDEE5814C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2731D58-6A23-6E62-696B-7DE0B1AAD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F1C80E0-8DBE-45BC-946F-1E4A31E4FC07}" type="slidenum">
              <a:rPr lang="ru-RU" altLang="ru-RU" sz="1200"/>
              <a:pPr eaLnBrk="1" hangingPunct="1"/>
              <a:t>73</a:t>
            </a:fld>
            <a:endParaRPr lang="ru-RU" altLang="ru-RU" sz="12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05783882-06D8-D672-6D02-7575B617D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CE57086B-6C42-CCE2-2546-D7D2F9E6C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630CE158-F201-286A-6D57-9DBC7BCD0C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2DCE509-917A-4D9E-91EF-8868F38BE244}" type="slidenum">
              <a:rPr lang="ru-RU" altLang="ru-RU" sz="1200"/>
              <a:pPr eaLnBrk="1" hangingPunct="1"/>
              <a:t>74</a:t>
            </a:fld>
            <a:endParaRPr lang="ru-RU" altLang="ru-RU" sz="120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D744A753-6A46-3ADD-0D1D-ECF824779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34486B46-0CD4-CE5D-75B6-068E230D5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336482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D2E701A0-C629-71D3-973A-22CB3BBEB5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6519393-44B7-4141-B152-7FA56676393C}" type="slidenum">
              <a:rPr lang="ru-RU" altLang="ru-RU" sz="1200"/>
              <a:pPr eaLnBrk="1" hangingPunct="1"/>
              <a:t>75</a:t>
            </a:fld>
            <a:endParaRPr lang="ru-RU" altLang="ru-RU" sz="120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C988EA47-C82D-B29E-AA51-5E7EA7C5A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A95660AB-9090-AE37-2B87-C9F5710F8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слайдов формулировки появляются после кликанья мышкой</a:t>
            </a:r>
          </a:p>
          <a:p>
            <a:pPr eaLnBrk="1" hangingPunct="1"/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AD25F89A-53FC-8947-714A-EEDADE82F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E42A71-7410-4831-AD56-3B2F846973A6}" type="slidenum">
              <a:rPr lang="ru-RU" altLang="ru-RU" sz="1200"/>
              <a:pPr eaLnBrk="1" hangingPunct="1"/>
              <a:t>76</a:t>
            </a:fld>
            <a:endParaRPr lang="ru-RU" altLang="ru-RU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EE3327B2-ECA2-DF95-9E69-A4EDAEEC1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8ECFC036-747C-C1A2-CF83-D0DEA90B6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>
                <a:latin typeface="Times New Roman" panose="02020603050405020304" pitchFamily="18" charset="0"/>
              </a:rPr>
              <a:t>В режиме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3CC23D-0AC8-4459-9498-9302E791C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A806A-1857-4045-B14B-1C9F2B6CADB5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540036D-B44E-4E68-B54B-F0E385650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E9D41E4-1BEB-4EC0-A6DF-09DDDFD8C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4505CC-FC3B-429B-972C-CF6A9852C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FD9CB-5757-46D8-B722-217D098C3827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F14AB6C-F69C-4D05-8B39-6832DFFFB0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279EA8D-006A-4D7D-BFFB-BC763A76C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формулировки появляются после кликанья мышкой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52973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874608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4505CC-FC3B-429B-972C-CF6A9852C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FD9CB-5757-46D8-B722-217D098C3827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F14AB6C-F69C-4D05-8B39-6832DFFFB0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279EA8D-006A-4D7D-BFFB-BC763A76C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формулировки появляются после кликанья мышкой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54308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014577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793394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722955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4837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778223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85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279429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772337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87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636783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88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38324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E380AA-1477-437C-84DA-8D32E4BBB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0D838-1131-4E6E-A223-D54724658BA7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041E00E-17E6-4598-B21A-0C22185F8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9CA6DC-5BB5-433A-981D-67B2D0AC9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2912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322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56" y="0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3722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44083">
              <a:defRPr/>
            </a:pP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ED678-C70D-5A3B-E78F-68FABCB26631}"/>
              </a:ext>
            </a:extLst>
          </p:cNvPr>
          <p:cNvSpPr txBox="1"/>
          <p:nvPr/>
        </p:nvSpPr>
        <p:spPr>
          <a:xfrm>
            <a:off x="611560" y="2002212"/>
            <a:ext cx="77520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</a:rPr>
              <a:t>Введение основных понятий геометрии</a:t>
            </a:r>
            <a:endParaRPr lang="en-US" sz="48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сайт: </a:t>
            </a:r>
            <a:r>
              <a:rPr lang="en-US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vasmirnov.ru</a:t>
            </a:r>
            <a:r>
              <a:rPr lang="ru-RU" sz="36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</a:rPr>
              <a:t>эл. почта: 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v-a-smirnov@mail.ru</a:t>
            </a:r>
            <a:endParaRPr lang="ru-RU" sz="3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2699792" y="206864"/>
            <a:ext cx="63367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Смирнов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14F6B-D993-5B6E-8B16-51CAC188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82" y="4670497"/>
            <a:ext cx="1854802" cy="13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4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6896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К формулировкам определений основных понятий  мы будем предъявлять следующие требования. </a:t>
            </a:r>
          </a:p>
          <a:p>
            <a:pPr algn="just"/>
            <a:r>
              <a:rPr lang="ru-RU" sz="2800" dirty="0"/>
              <a:t>	Они должны быть: </a:t>
            </a:r>
          </a:p>
          <a:p>
            <a:pPr algn="just"/>
            <a:r>
              <a:rPr lang="ru-RU" sz="2800" dirty="0"/>
              <a:t>	1) общепринятыми в геометрии как науке;</a:t>
            </a:r>
          </a:p>
          <a:p>
            <a:pPr algn="just"/>
            <a:r>
              <a:rPr lang="ru-RU" sz="2800" dirty="0"/>
              <a:t>	2) строгими математическими;</a:t>
            </a:r>
          </a:p>
          <a:p>
            <a:pPr algn="just"/>
            <a:r>
              <a:rPr lang="ru-RU" sz="2800" dirty="0"/>
              <a:t>	3) согласованными друг с другом;</a:t>
            </a:r>
          </a:p>
          <a:p>
            <a:pPr algn="just"/>
            <a:r>
              <a:rPr lang="ru-RU" sz="2800" dirty="0"/>
              <a:t>	4) доступными для учащихся; </a:t>
            </a:r>
          </a:p>
          <a:p>
            <a:pPr algn="just"/>
            <a:r>
              <a:rPr lang="ru-RU" sz="2800" dirty="0"/>
              <a:t>	5) по возможности, не содержать обозначений, поскольку обозначения могут быть разными;</a:t>
            </a:r>
          </a:p>
          <a:p>
            <a:pPr algn="just"/>
            <a:r>
              <a:rPr lang="ru-RU" sz="2800" dirty="0"/>
              <a:t>	6) удобными для воспроизведения учащимися, проведения доказательств и решения задач.</a:t>
            </a:r>
          </a:p>
        </p:txBody>
      </p:sp>
    </p:spTree>
    <p:extLst>
      <p:ext uri="{BB962C8B-B14F-4D97-AF65-F5344CB8AC3E}">
        <p14:creationId xmlns:p14="http://schemas.microsoft.com/office/powerpoint/2010/main" val="151905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689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Знание определений основных понятий, умение их воспроизвести, относится к основным результатам обучения.</a:t>
            </a:r>
          </a:p>
          <a:p>
            <a:pPr algn="just"/>
            <a:r>
              <a:rPr lang="ru-RU" dirty="0"/>
              <a:t>	Достижение этих результатов необходимо не только для будущих математиков, физиков, химиков и других естественно-научных профессий, но и для гуманитарных профессий, поскольку каждая наука имеет свои основные понятия, определения которых нужно знать и уметь с ними работать.</a:t>
            </a:r>
          </a:p>
          <a:p>
            <a:pPr algn="just"/>
            <a:r>
              <a:rPr lang="ru-RU" dirty="0"/>
              <a:t>	К сожалению, знание определений не требуется при сдаче ОГЭ и ЕГЭ по математике. Это не означает, что этот результат обучения можно игнорировать. Он существенным образом влияет не только на качество геометрического, но и на всё образование учащихся.</a:t>
            </a:r>
          </a:p>
          <a:p>
            <a:pPr algn="just"/>
            <a:r>
              <a:rPr lang="ru-RU" dirty="0"/>
              <a:t>	Именно эти знания и умения требуются от студентов на первых курсах университетов, и именно это вызывает наибольшие трудности в обучении. </a:t>
            </a:r>
          </a:p>
        </p:txBody>
      </p:sp>
    </p:spTree>
    <p:extLst>
      <p:ext uri="{BB962C8B-B14F-4D97-AF65-F5344CB8AC3E}">
        <p14:creationId xmlns:p14="http://schemas.microsoft.com/office/powerpoint/2010/main" val="347386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11663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Точки и прямые относятся к неопределяемым понятиям и задаются аксиомами.</a:t>
            </a:r>
          </a:p>
          <a:p>
            <a:pPr algn="just"/>
            <a:r>
              <a:rPr lang="ru-RU" sz="2800" dirty="0"/>
              <a:t>	Первой из них является следующая аксиома.</a:t>
            </a:r>
            <a:endParaRPr lang="ru-RU" sz="2800" kern="0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F300A22-0696-81B9-E2FF-A7C3D54E7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8829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/>
              <a:t>	</a:t>
            </a:r>
            <a:r>
              <a:rPr lang="ru-RU" sz="2800" i="1" dirty="0">
                <a:solidFill>
                  <a:srgbClr val="FF0000"/>
                </a:solidFill>
              </a:rPr>
              <a:t>Через любые две точки проходит единственная  прямая</a:t>
            </a:r>
            <a:r>
              <a:rPr lang="ru-RU" sz="2800" i="1" dirty="0"/>
              <a:t>.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26472-7D2B-F6FF-F36B-701DEEF36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852936"/>
            <a:ext cx="3744416" cy="8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Определение отрезка в учебнике Л. С. Атанасяна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BBE5C-1F05-D8D7-1CE5-AA877D4F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8306959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5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 Box 23">
            <a:extLst>
              <a:ext uri="{FF2B5EF4-FFF2-40B4-BE49-F238E27FC236}">
                <a16:creationId xmlns:a16="http://schemas.microsoft.com/office/drawing/2014/main" id="{4B9506CD-14BD-8C10-7C7D-E66268CB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88" y="260648"/>
            <a:ext cx="89786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charset="0"/>
              </a:rPr>
              <a:t>	</a:t>
            </a:r>
            <a:r>
              <a:rPr lang="ru-RU" sz="2800" dirty="0">
                <a:cs typeface="Times New Roman" charset="0"/>
              </a:rPr>
              <a:t>Определение отрезка в нашем учебнике опирается на следующую аксиому.</a:t>
            </a:r>
            <a:r>
              <a:rPr lang="ru-RU" sz="2800" dirty="0">
                <a:solidFill>
                  <a:srgbClr val="FF0000"/>
                </a:solidFill>
                <a:cs typeface="Times New Roman" charset="0"/>
              </a:rPr>
              <a:t>	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1DFB05E8-BAAC-0FB7-7054-7EE9CBB6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9" y="1340768"/>
            <a:ext cx="897862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ru-RU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точка на прямой разбивает эту прямую на две части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При этом, если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две точки принадлежат разным частям, то говорят также, что они лежат по разные стороны от данной точки, а сама данная точка лежит между этими точками.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Если две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точки принадлежат одной части, то говорят также, что они лежат по одну сторону от данной точки.</a:t>
            </a:r>
            <a:r>
              <a:rPr lang="ru-RU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032"/>
          <p:cNvSpPr txBox="1">
            <a:spLocks noChangeArrowheads="1"/>
          </p:cNvSpPr>
          <p:nvPr/>
        </p:nvSpPr>
        <p:spPr bwMode="auto">
          <a:xfrm>
            <a:off x="0" y="0"/>
            <a:ext cx="8991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3300"/>
                </a:solidFill>
              </a:rPr>
              <a:t>Отрезком </a:t>
            </a:r>
            <a:r>
              <a:rPr lang="ru-RU" sz="2800" dirty="0"/>
              <a:t>называется фигура</a:t>
            </a:r>
            <a:r>
              <a:rPr lang="ru-RU" sz="2800" dirty="0">
                <a:cs typeface="Times New Roman" charset="0"/>
              </a:rPr>
              <a:t>, образованная двумя точками прямой, и всеми точками, лежащими между ними</a:t>
            </a:r>
            <a:r>
              <a:rPr lang="ru-RU" sz="2800" dirty="0"/>
              <a:t>. </a:t>
            </a:r>
            <a:r>
              <a:rPr lang="ru-RU" sz="2800" dirty="0">
                <a:cs typeface="Times New Roman" charset="0"/>
              </a:rPr>
              <a:t>При этом сами две данные точки называются</a:t>
            </a:r>
            <a:r>
              <a:rPr lang="ru-RU" sz="2800" dirty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charset="0"/>
              </a:rPr>
              <a:t>концами отрезка.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076" name="Picture 1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06" y="2493121"/>
            <a:ext cx="24145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5" name="Text Box 1037"/>
          <p:cNvSpPr txBox="1">
            <a:spLocks noChangeArrowheads="1"/>
          </p:cNvSpPr>
          <p:nvPr/>
        </p:nvSpPr>
        <p:spPr bwMode="auto">
          <a:xfrm>
            <a:off x="0" y="3645024"/>
            <a:ext cx="91085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ru-RU" sz="2800" dirty="0"/>
              <a:t>Отрезок обозначается указанием его концов,</a:t>
            </a:r>
            <a:r>
              <a:rPr lang="en-US" sz="2800" dirty="0"/>
              <a:t> </a:t>
            </a:r>
            <a:r>
              <a:rPr lang="ru-RU" sz="2800" dirty="0"/>
              <a:t>например, отрезок с концами </a:t>
            </a:r>
            <a:r>
              <a:rPr lang="en-US" sz="2800" i="1" dirty="0"/>
              <a:t>A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ru-RU" sz="2800" dirty="0"/>
              <a:t> обозначается</a:t>
            </a:r>
            <a:r>
              <a:rPr lang="ru-RU" sz="2800" i="1" dirty="0"/>
              <a:t> </a:t>
            </a:r>
            <a:r>
              <a:rPr lang="en-US" sz="2800" i="1" dirty="0"/>
              <a:t>AB</a:t>
            </a:r>
            <a:r>
              <a:rPr lang="en-US" sz="2800" dirty="0"/>
              <a:t>.</a:t>
            </a:r>
            <a:endParaRPr lang="ru-RU" sz="2800" dirty="0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9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Равенство отрезков в учебнике Л. С. Атанасяна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BE7362-A7AB-F91E-C2FE-1A3425057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1" y="1268760"/>
            <a:ext cx="8805607" cy="37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052"/>
          <p:cNvSpPr txBox="1">
            <a:spLocks noChangeArrowheads="1"/>
          </p:cNvSpPr>
          <p:nvPr/>
        </p:nvSpPr>
        <p:spPr bwMode="auto">
          <a:xfrm>
            <a:off x="0" y="-4243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В нашем учебнике для определения равенства отрезков водится операция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откладывания данного отрезка</a:t>
            </a:r>
            <a:r>
              <a:rPr lang="ru-RU" dirty="0">
                <a:cs typeface="Times New Roman" charset="0"/>
              </a:rPr>
              <a:t> на данном луче от его вершины. </a:t>
            </a:r>
          </a:p>
        </p:txBody>
      </p:sp>
      <p:sp>
        <p:nvSpPr>
          <p:cNvPr id="2052" name="Text Box 2055"/>
          <p:cNvSpPr txBox="1">
            <a:spLocks noChangeArrowheads="1"/>
          </p:cNvSpPr>
          <p:nvPr/>
        </p:nvSpPr>
        <p:spPr bwMode="auto">
          <a:xfrm>
            <a:off x="0" y="110972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В качестве аксиомы принимается следующее свойство.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 	</a:t>
            </a:r>
            <a:r>
              <a:rPr lang="ru-RU" i="1" dirty="0">
                <a:solidFill>
                  <a:srgbClr val="FF3300"/>
                </a:solidFill>
                <a:cs typeface="Times New Roman" charset="0"/>
              </a:rPr>
              <a:t>На любом луче от его начала можно отложить только один отрезок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, </a:t>
            </a:r>
            <a:r>
              <a:rPr lang="ru-RU" i="1" dirty="0">
                <a:solidFill>
                  <a:srgbClr val="FF3300"/>
                </a:solidFill>
                <a:cs typeface="Times New Roman" charset="0"/>
              </a:rPr>
              <a:t>равный данному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.</a:t>
            </a:r>
          </a:p>
        </p:txBody>
      </p:sp>
      <p:sp>
        <p:nvSpPr>
          <p:cNvPr id="2053" name="Text Box 2056"/>
          <p:cNvSpPr txBox="1">
            <a:spLocks noChangeArrowheads="1"/>
          </p:cNvSpPr>
          <p:nvPr/>
        </p:nvSpPr>
        <p:spPr bwMode="auto">
          <a:xfrm>
            <a:off x="0" y="341645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Равенство отрезков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записывается в виде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i="1" dirty="0"/>
              <a:t> </a:t>
            </a:r>
            <a:r>
              <a:rPr lang="ru-RU" i="1" dirty="0">
                <a:cs typeface="Times New Roman" charset="0"/>
              </a:rPr>
              <a:t>=</a:t>
            </a:r>
            <a:r>
              <a:rPr lang="ru-RU" i="1" dirty="0"/>
              <a:t>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. Оно означает, что если один из этих отрезков, например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, отложить на луче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от точки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, то получим отрезок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p:sp>
        <p:nvSpPr>
          <p:cNvPr id="2054" name="Text Box 2058"/>
          <p:cNvSpPr txBox="1">
            <a:spLocks noChangeArrowheads="1"/>
          </p:cNvSpPr>
          <p:nvPr/>
        </p:nvSpPr>
        <p:spPr bwMode="auto">
          <a:xfrm>
            <a:off x="0" y="4664289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Если при откладывании отрезка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на луче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от точки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точка 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dirty="0">
                <a:cs typeface="Times New Roman" charset="0"/>
              </a:rPr>
              <a:t> переходит в точку </a:t>
            </a:r>
            <a:r>
              <a:rPr lang="en-US" i="1" dirty="0">
                <a:cs typeface="Times New Roman" charset="0"/>
              </a:rPr>
              <a:t>B</a:t>
            </a:r>
            <a:r>
              <a:rPr lang="ru-RU" i="1" dirty="0">
                <a:cs typeface="Times New Roman" charset="0"/>
              </a:rPr>
              <a:t>'</a:t>
            </a:r>
            <a:r>
              <a:rPr lang="ru-RU" dirty="0">
                <a:cs typeface="Times New Roman" charset="0"/>
              </a:rPr>
              <a:t>, лежащую между точками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, то говорят, что отрезок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меньше</a:t>
            </a:r>
            <a:r>
              <a:rPr lang="ru-RU" dirty="0">
                <a:cs typeface="Times New Roman" charset="0"/>
              </a:rPr>
              <a:t> отрезка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и обозначают </a:t>
            </a:r>
            <a:r>
              <a:rPr lang="ru-RU" i="1" dirty="0">
                <a:cs typeface="Times New Roman" charset="0"/>
              </a:rPr>
              <a:t>АВ &lt; 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. Говорят также, что отрезок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больше</a:t>
            </a:r>
            <a:r>
              <a:rPr lang="ru-RU" dirty="0">
                <a:cs typeface="Times New Roman" charset="0"/>
              </a:rPr>
              <a:t> отрезка </a:t>
            </a:r>
            <a:r>
              <a:rPr lang="ru-RU" i="1" dirty="0">
                <a:cs typeface="Times New Roman" charset="0"/>
              </a:rPr>
              <a:t>АВ </a:t>
            </a:r>
            <a:r>
              <a:rPr lang="ru-RU" dirty="0">
                <a:cs typeface="Times New Roman" charset="0"/>
              </a:rPr>
              <a:t>и</a:t>
            </a:r>
            <a:r>
              <a:rPr lang="ru-RU" dirty="0"/>
              <a:t> </a:t>
            </a:r>
            <a:r>
              <a:rPr lang="ru-RU" dirty="0">
                <a:cs typeface="Times New Roman" charset="0"/>
              </a:rPr>
              <a:t>обозначают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ru-RU" i="1" dirty="0">
                <a:cs typeface="Times New Roman" charset="0"/>
              </a:rPr>
              <a:t> &gt; </a:t>
            </a:r>
            <a:r>
              <a:rPr lang="en-US" i="1" dirty="0">
                <a:cs typeface="Times New Roman" charset="0"/>
              </a:rPr>
              <a:t>AB</a:t>
            </a:r>
            <a:r>
              <a:rPr lang="ru-RU" dirty="0">
                <a:cs typeface="Times New Roman" charset="0"/>
              </a:rPr>
              <a:t>.</a:t>
            </a:r>
            <a:endParaRPr lang="ru-RU" dirty="0"/>
          </a:p>
        </p:txBody>
      </p:sp>
      <p:sp>
        <p:nvSpPr>
          <p:cNvPr id="2" name="Text Box 2052">
            <a:extLst>
              <a:ext uri="{FF2B5EF4-FFF2-40B4-BE49-F238E27FC236}">
                <a16:creationId xmlns:a16="http://schemas.microsoft.com/office/drawing/2014/main" id="{DACD0CA8-2ED8-F7CF-C6F5-F6FAEEEF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6434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 Получающийся при этом отрезок называется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равным</a:t>
            </a:r>
            <a:r>
              <a:rPr lang="ru-RU" dirty="0">
                <a:cs typeface="Times New Roman" charset="0"/>
              </a:rPr>
              <a:t> исходному отрезку. </a:t>
            </a: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0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Если на отрезке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между точками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В</a:t>
            </a:r>
            <a:r>
              <a:rPr lang="ru-RU" dirty="0">
                <a:cs typeface="Times New Roman" charset="0"/>
              </a:rPr>
              <a:t> взять какую-либо точку </a:t>
            </a:r>
            <a:r>
              <a:rPr lang="ru-RU" i="1" dirty="0">
                <a:cs typeface="Times New Roman" charset="0"/>
              </a:rPr>
              <a:t>С</a:t>
            </a:r>
            <a:r>
              <a:rPr lang="ru-RU" dirty="0">
                <a:cs typeface="Times New Roman" charset="0"/>
              </a:rPr>
              <a:t>, то образуется два новых отрезка </a:t>
            </a:r>
            <a:r>
              <a:rPr lang="ru-RU" i="1" dirty="0">
                <a:cs typeface="Times New Roman" charset="0"/>
              </a:rPr>
              <a:t>АС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СВ</a:t>
            </a:r>
            <a:r>
              <a:rPr lang="ru-RU" dirty="0">
                <a:cs typeface="Times New Roman" charset="0"/>
              </a:rPr>
              <a:t>. Отрезок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называется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суммой</a:t>
            </a:r>
            <a:r>
              <a:rPr lang="ru-RU" b="1" i="1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отрезков </a:t>
            </a:r>
            <a:r>
              <a:rPr lang="ru-RU" i="1" dirty="0">
                <a:cs typeface="Times New Roman" charset="0"/>
              </a:rPr>
              <a:t>АС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СВ</a:t>
            </a:r>
            <a:r>
              <a:rPr lang="ru-RU" dirty="0">
                <a:cs typeface="Times New Roman" charset="0"/>
              </a:rPr>
              <a:t> и обозначается </a:t>
            </a:r>
            <a:r>
              <a:rPr lang="ru-RU" i="1" dirty="0">
                <a:cs typeface="Times New Roman" charset="0"/>
              </a:rPr>
              <a:t>АВ = АС + СВ</a:t>
            </a:r>
            <a:r>
              <a:rPr lang="ru-RU" dirty="0">
                <a:cs typeface="Times New Roman" charset="0"/>
              </a:rPr>
              <a:t>. Каждый из отрезков </a:t>
            </a:r>
            <a:r>
              <a:rPr lang="ru-RU" i="1" dirty="0">
                <a:cs typeface="Times New Roman" charset="0"/>
              </a:rPr>
              <a:t>АС</a:t>
            </a:r>
            <a:r>
              <a:rPr lang="ru-RU" dirty="0">
                <a:cs typeface="Times New Roman" charset="0"/>
              </a:rPr>
              <a:t> и </a:t>
            </a:r>
            <a:r>
              <a:rPr lang="ru-RU" i="1" dirty="0">
                <a:cs typeface="Times New Roman" charset="0"/>
              </a:rPr>
              <a:t>СВ</a:t>
            </a:r>
            <a:r>
              <a:rPr lang="ru-RU" dirty="0">
                <a:cs typeface="Times New Roman" charset="0"/>
              </a:rPr>
              <a:t> называется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разностью</a:t>
            </a:r>
            <a:r>
              <a:rPr lang="ru-RU" dirty="0">
                <a:cs typeface="Times New Roman" charset="0"/>
              </a:rPr>
              <a:t> отрезка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 и</a:t>
            </a:r>
            <a:r>
              <a:rPr lang="ru-RU" dirty="0"/>
              <a:t> </a:t>
            </a:r>
            <a:r>
              <a:rPr lang="ru-RU" dirty="0">
                <a:cs typeface="Times New Roman" charset="0"/>
              </a:rPr>
              <a:t>другого отрезка, обозначается </a:t>
            </a:r>
            <a:r>
              <a:rPr lang="ru-RU" i="1" dirty="0">
                <a:cs typeface="Times New Roman" charset="0"/>
              </a:rPr>
              <a:t>АС = АВ - СВ</a:t>
            </a:r>
            <a:r>
              <a:rPr lang="ru-RU" dirty="0">
                <a:cs typeface="Times New Roman" charset="0"/>
              </a:rPr>
              <a:t>,</a:t>
            </a:r>
            <a:r>
              <a:rPr lang="ru-RU" i="1" dirty="0">
                <a:cs typeface="Times New Roman" charset="0"/>
              </a:rPr>
              <a:t> СВ = АВ -</a:t>
            </a:r>
            <a:r>
              <a:rPr lang="ru-RU" dirty="0">
                <a:cs typeface="Times New Roman" charset="0"/>
              </a:rPr>
              <a:t> </a:t>
            </a:r>
            <a:r>
              <a:rPr lang="ru-RU" i="1" dirty="0">
                <a:cs typeface="Times New Roman" charset="0"/>
              </a:rPr>
              <a:t>АС</a:t>
            </a:r>
            <a:r>
              <a:rPr lang="ru-RU" dirty="0">
                <a:cs typeface="Times New Roman" charset="0"/>
              </a:rPr>
              <a:t>.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0" y="5486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Аналогичным образом поступают для вычитания из</a:t>
            </a:r>
            <a:r>
              <a:rPr lang="ru-RU" dirty="0"/>
              <a:t> </a:t>
            </a:r>
            <a:r>
              <a:rPr lang="ru-RU" dirty="0">
                <a:cs typeface="Times New Roman" charset="0"/>
              </a:rPr>
              <a:t>большего отрезка меньшего. </a:t>
            </a:r>
          </a:p>
        </p:txBody>
      </p:sp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23399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835" name="Group 11"/>
          <p:cNvGrpSpPr>
            <a:grpSpLocks/>
          </p:cNvGrpSpPr>
          <p:nvPr/>
        </p:nvGrpSpPr>
        <p:grpSpPr bwMode="auto">
          <a:xfrm>
            <a:off x="0" y="3048000"/>
            <a:ext cx="9144000" cy="2397125"/>
            <a:chOff x="0" y="1920"/>
            <a:chExt cx="5760" cy="1510"/>
          </a:xfrm>
        </p:grpSpPr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0" y="1920"/>
              <a:ext cx="5760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>
                  <a:cs typeface="Times New Roman" charset="0"/>
                </a:rPr>
                <a:t>	Чтобы сложить два произвольных отрезка </a:t>
              </a:r>
              <a:r>
                <a:rPr lang="ru-RU" i="1" dirty="0">
                  <a:cs typeface="Times New Roman" charset="0"/>
                </a:rPr>
                <a:t>АВ</a:t>
              </a:r>
              <a:r>
                <a:rPr lang="ru-RU" dirty="0">
                  <a:cs typeface="Times New Roman" charset="0"/>
                </a:rPr>
                <a:t> и </a:t>
              </a:r>
              <a:r>
                <a:rPr lang="en-US" i="1" dirty="0">
                  <a:cs typeface="Times New Roman" charset="0"/>
                </a:rPr>
                <a:t>CD</a:t>
              </a:r>
              <a:r>
                <a:rPr lang="ru-RU" dirty="0">
                  <a:cs typeface="Times New Roman" charset="0"/>
                </a:rPr>
                <a:t>, продолжим отрезок </a:t>
              </a:r>
              <a:r>
                <a:rPr lang="ru-RU" i="1" dirty="0">
                  <a:cs typeface="Times New Roman" charset="0"/>
                </a:rPr>
                <a:t>АВ</a:t>
              </a:r>
              <a:r>
                <a:rPr lang="ru-RU" dirty="0">
                  <a:cs typeface="Times New Roman" charset="0"/>
                </a:rPr>
                <a:t> за точку </a:t>
              </a:r>
              <a:r>
                <a:rPr lang="ru-RU" i="1" dirty="0">
                  <a:cs typeface="Times New Roman" charset="0"/>
                </a:rPr>
                <a:t>В</a:t>
              </a:r>
              <a:r>
                <a:rPr lang="ru-RU" dirty="0">
                  <a:cs typeface="Times New Roman" charset="0"/>
                </a:rPr>
                <a:t> и на этом продолжении отложим отрезок </a:t>
              </a:r>
              <a:r>
                <a:rPr lang="ru-RU" i="1" dirty="0">
                  <a:cs typeface="Times New Roman" charset="0"/>
                </a:rPr>
                <a:t>ВЕ</a:t>
              </a:r>
              <a:r>
                <a:rPr lang="ru-RU" dirty="0">
                  <a:cs typeface="Times New Roman" charset="0"/>
                </a:rPr>
                <a:t>, равный </a:t>
              </a:r>
              <a:r>
                <a:rPr lang="ru-RU" dirty="0"/>
                <a:t>отрезку </a:t>
              </a:r>
              <a:r>
                <a:rPr lang="en-US" i="1" dirty="0">
                  <a:cs typeface="Times New Roman" charset="0"/>
                </a:rPr>
                <a:t>CD</a:t>
              </a:r>
              <a:r>
                <a:rPr lang="ru-RU" dirty="0">
                  <a:cs typeface="Times New Roman" charset="0"/>
                </a:rPr>
                <a:t>. Отрезок </a:t>
              </a:r>
              <a:r>
                <a:rPr lang="ru-RU" i="1" dirty="0">
                  <a:cs typeface="Times New Roman" charset="0"/>
                </a:rPr>
                <a:t>АЕ</a:t>
              </a:r>
              <a:r>
                <a:rPr lang="ru-RU" dirty="0">
                  <a:cs typeface="Times New Roman" charset="0"/>
                </a:rPr>
                <a:t> </a:t>
              </a:r>
              <a:r>
                <a:rPr lang="ru-RU" dirty="0"/>
                <a:t>будет</a:t>
              </a:r>
              <a:r>
                <a:rPr lang="ru-RU" dirty="0">
                  <a:cs typeface="Times New Roman" charset="0"/>
                </a:rPr>
                <a:t> сумм</a:t>
              </a:r>
              <a:r>
                <a:rPr lang="ru-RU" dirty="0"/>
                <a:t>ой</a:t>
              </a:r>
              <a:r>
                <a:rPr lang="ru-RU" dirty="0">
                  <a:cs typeface="Times New Roman" charset="0"/>
                </a:rPr>
                <a:t> отрезков </a:t>
              </a:r>
              <a:r>
                <a:rPr lang="ru-RU" i="1" dirty="0">
                  <a:cs typeface="Times New Roman" charset="0"/>
                </a:rPr>
                <a:t>АВ</a:t>
              </a:r>
              <a:r>
                <a:rPr lang="ru-RU" dirty="0">
                  <a:cs typeface="Times New Roman" charset="0"/>
                </a:rPr>
                <a:t> и </a:t>
              </a:r>
              <a:r>
                <a:rPr lang="en-US" i="1" dirty="0">
                  <a:cs typeface="Times New Roman" charset="0"/>
                </a:rPr>
                <a:t>CD</a:t>
              </a:r>
              <a:r>
                <a:rPr lang="ru-RU" dirty="0">
                  <a:cs typeface="Times New Roman" charset="0"/>
                </a:rPr>
                <a:t>, </a:t>
              </a:r>
              <a:r>
                <a:rPr lang="ru-RU" i="1" dirty="0">
                  <a:cs typeface="Times New Roman" charset="0"/>
                </a:rPr>
                <a:t>АЕ = АВ + </a:t>
              </a:r>
              <a:r>
                <a:rPr lang="en-US" i="1" dirty="0">
                  <a:cs typeface="Times New Roman" charset="0"/>
                </a:rPr>
                <a:t>CD</a:t>
              </a:r>
              <a:r>
                <a:rPr lang="ru-RU" dirty="0">
                  <a:cs typeface="Times New Roman" charset="0"/>
                </a:rPr>
                <a:t>. </a:t>
              </a:r>
            </a:p>
          </p:txBody>
        </p:sp>
        <p:pic>
          <p:nvPicPr>
            <p:cNvPr id="308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832"/>
              <a:ext cx="1494" cy="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1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C8A080-E904-C773-EC67-7AF007D87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rgbClr val="FF3300"/>
                </a:solidFill>
              </a:rPr>
              <a:t>Операции над отрезками используются в следующей теореме.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F328DDC1-87AB-1CCB-35B2-E4BA86019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FF0000"/>
                </a:solidFill>
              </a:rPr>
              <a:t>	Теорема. </a:t>
            </a:r>
            <a:r>
              <a:rPr lang="ru-RU" altLang="ru-RU" dirty="0"/>
              <a:t>Каждая сторона треугольника меньше суммы двух других сторон.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2052" name="Picture 24">
            <a:extLst>
              <a:ext uri="{FF2B5EF4-FFF2-40B4-BE49-F238E27FC236}">
                <a16:creationId xmlns:a16="http://schemas.microsoft.com/office/drawing/2014/main" id="{E2957F05-4AC9-5248-5BC0-B36E8ECC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01737"/>
            <a:ext cx="2395437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332" name="Group 36">
            <a:extLst>
              <a:ext uri="{FF2B5EF4-FFF2-40B4-BE49-F238E27FC236}">
                <a16:creationId xmlns:a16="http://schemas.microsoft.com/office/drawing/2014/main" id="{D6337291-6BF0-1801-E8DA-8AADA7630740}"/>
              </a:ext>
            </a:extLst>
          </p:cNvPr>
          <p:cNvGrpSpPr>
            <a:grpSpLocks/>
          </p:cNvGrpSpPr>
          <p:nvPr/>
        </p:nvGrpSpPr>
        <p:grpSpPr bwMode="auto">
          <a:xfrm>
            <a:off x="0" y="1201737"/>
            <a:ext cx="9144000" cy="5699125"/>
            <a:chOff x="0" y="757"/>
            <a:chExt cx="5760" cy="3590"/>
          </a:xfrm>
        </p:grpSpPr>
        <p:pic>
          <p:nvPicPr>
            <p:cNvPr id="2054" name="Picture 25">
              <a:extLst>
                <a:ext uri="{FF2B5EF4-FFF2-40B4-BE49-F238E27FC236}">
                  <a16:creationId xmlns:a16="http://schemas.microsoft.com/office/drawing/2014/main" id="{AB675637-6637-7457-2459-0BCE9784B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" y="757"/>
              <a:ext cx="2544" cy="1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5" name="Text Box 27">
                  <a:extLst>
                    <a:ext uri="{FF2B5EF4-FFF2-40B4-BE49-F238E27FC236}">
                      <a16:creationId xmlns:a16="http://schemas.microsoft.com/office/drawing/2014/main" id="{0AA82DC7-3FBF-0007-101E-37D6A4EF44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1962"/>
                  <a:ext cx="5760" cy="23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 eaLnBrk="1" hangingPunct="1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3300"/>
                      </a:solidFill>
                      <a:cs typeface="Times New Roman" panose="02020603050405020304" pitchFamily="18" charset="0"/>
                    </a:rPr>
                    <a:t>	Доказательство.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Рассмотрим треугольник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Отложим на продолжении стороны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АВ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отрезок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ВD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равный стороне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ВС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Треугольник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ВDC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- равнобедренный. Поэтому </a:t>
                  </a:r>
                  <a14:m>
                    <m:oMath xmlns:m="http://schemas.openxmlformats.org/officeDocument/2006/math"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1 = </a:t>
                  </a:r>
                  <a14:m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2.  Угол 2 составляет часть угла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ACD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 Следовательно, </a:t>
                  </a:r>
                  <a14:m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2 &lt; </a:t>
                  </a:r>
                  <a14:m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</m:oMath>
                  </a14:m>
                  <a:r>
                    <a:rPr lang="ru-RU" altLang="ru-RU" i="1" dirty="0">
                      <a:cs typeface="Times New Roman" panose="02020603050405020304" pitchFamily="18" charset="0"/>
                    </a:rPr>
                    <a:t>ACD.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Таким образом, в треугольнике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ACD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угол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C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 больше угла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D.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Воспользуемся тем, что в треугольнике против большего угла лежит большая сторона. Получим неравенство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AD &gt; AC.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Но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AD = AB + BD = AB + BC.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Следовательно, имеем неравенство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AB + BC &gt; AC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 или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AC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&lt;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AB + BC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,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означающее, что сторона </a:t>
                  </a:r>
                  <a:r>
                    <a:rPr lang="ru-RU" altLang="ru-RU" i="1" dirty="0">
                      <a:cs typeface="Times New Roman" panose="02020603050405020304" pitchFamily="18" charset="0"/>
                    </a:rPr>
                    <a:t>AC 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треугольника меньше суммы двух других сторон. </a:t>
                  </a:r>
                </a:p>
              </p:txBody>
            </p:sp>
          </mc:Choice>
          <mc:Fallback xmlns="">
            <p:sp>
              <p:nvSpPr>
                <p:cNvPr id="2055" name="Text Box 27">
                  <a:extLst>
                    <a:ext uri="{FF2B5EF4-FFF2-40B4-BE49-F238E27FC236}">
                      <a16:creationId xmlns:a16="http://schemas.microsoft.com/office/drawing/2014/main" id="{0AA82DC7-3FBF-0007-101E-37D6A4EF44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1962"/>
                  <a:ext cx="5760" cy="2385"/>
                </a:xfrm>
                <a:prstGeom prst="rect">
                  <a:avLst/>
                </a:prstGeom>
                <a:blipFill>
                  <a:blip r:embed="rId5"/>
                  <a:stretch>
                    <a:fillRect l="-1000" t="-1288" r="-1000" b="-273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Авторский сайт: </a:t>
            </a:r>
            <a:r>
              <a:rPr lang="en-US" sz="2800" dirty="0">
                <a:solidFill>
                  <a:srgbClr val="FF0000"/>
                </a:solidFill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55895-AF42-F1DD-86A0-07588A1EA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92504"/>
            <a:ext cx="7180280" cy="63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3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39608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dirty="0"/>
              <a:t>1. На рисунке у</a:t>
            </a:r>
            <a:r>
              <a:rPr lang="ru-RU" dirty="0">
                <a:cs typeface="Times New Roman" charset="0"/>
              </a:rPr>
              <a:t>кажите равные отрезки.</a:t>
            </a:r>
            <a:r>
              <a:rPr lang="ru-RU" dirty="0"/>
              <a:t>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12" y="975519"/>
            <a:ext cx="2341623" cy="230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4597" y="342021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2. От вершины </a:t>
            </a:r>
            <a:r>
              <a:rPr lang="en-US" i="1" dirty="0">
                <a:cs typeface="Times New Roman" charset="0"/>
              </a:rPr>
              <a:t>C </a:t>
            </a:r>
            <a:r>
              <a:rPr lang="ru-RU" dirty="0">
                <a:cs typeface="Times New Roman" charset="0"/>
              </a:rPr>
              <a:t>луча </a:t>
            </a:r>
            <a:r>
              <a:rPr lang="en-US" i="1" dirty="0">
                <a:cs typeface="Times New Roman" charset="0"/>
              </a:rPr>
              <a:t>CE </a:t>
            </a:r>
            <a:r>
              <a:rPr lang="ru-RU" dirty="0">
                <a:cs typeface="Times New Roman" charset="0"/>
              </a:rPr>
              <a:t>отложите отрезок </a:t>
            </a:r>
            <a:r>
              <a:rPr lang="en-US" i="1" dirty="0">
                <a:cs typeface="Times New Roman" charset="0"/>
              </a:rPr>
              <a:t>CD</a:t>
            </a:r>
            <a:r>
              <a:rPr lang="ru-RU" dirty="0">
                <a:cs typeface="Times New Roman" charset="0"/>
              </a:rPr>
              <a:t>, равный отрезку </a:t>
            </a:r>
            <a:r>
              <a:rPr lang="en-US" i="1" dirty="0">
                <a:cs typeface="Times New Roman" charset="0"/>
              </a:rPr>
              <a:t>AB</a:t>
            </a:r>
            <a:r>
              <a:rPr lang="ru-RU" dirty="0">
                <a:cs typeface="Times New Roman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2" y="4365104"/>
            <a:ext cx="2250913" cy="2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00" y="4361905"/>
            <a:ext cx="2257803" cy="22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55" y="4347051"/>
            <a:ext cx="2262236" cy="223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3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-19251" y="11663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3. Изобразите отрезок, равный сумме отрезков </a:t>
            </a:r>
            <a:r>
              <a:rPr lang="en-US" i="1" dirty="0">
                <a:cs typeface="Times New Roman" charset="0"/>
              </a:rPr>
              <a:t>AB </a:t>
            </a:r>
            <a:r>
              <a:rPr lang="ru-RU" dirty="0">
                <a:cs typeface="Times New Roman" charset="0"/>
              </a:rPr>
              <a:t>и </a:t>
            </a:r>
            <a:r>
              <a:rPr lang="en-US" i="1" dirty="0">
                <a:cs typeface="Times New Roman" charset="0"/>
              </a:rPr>
              <a:t>CD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9251" y="339211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4. Изобразите отрезок, равный разности отрезков </a:t>
            </a:r>
            <a:r>
              <a:rPr lang="en-US" i="1" dirty="0">
                <a:cs typeface="Times New Roman" charset="0"/>
              </a:rPr>
              <a:t>AB </a:t>
            </a:r>
            <a:r>
              <a:rPr lang="ru-RU" dirty="0">
                <a:cs typeface="Times New Roman" charset="0"/>
              </a:rPr>
              <a:t>и </a:t>
            </a:r>
            <a:r>
              <a:rPr lang="en-US" i="1" dirty="0">
                <a:cs typeface="Times New Roman" charset="0"/>
              </a:rPr>
              <a:t>CD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20" y="806012"/>
            <a:ext cx="2391224" cy="23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37" y="806012"/>
            <a:ext cx="2367452" cy="233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21" y="4199801"/>
            <a:ext cx="2391224" cy="23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38" y="4199801"/>
            <a:ext cx="2391224" cy="23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94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Определение луча в учебнике Л. 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A31C64-F7AC-4968-2687-4B27BE97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1" y="1268760"/>
            <a:ext cx="879477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8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0" y="1019893"/>
            <a:ext cx="9144000" cy="2409826"/>
            <a:chOff x="192" y="-1308"/>
            <a:chExt cx="5568" cy="1518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92" y="-1308"/>
              <a:ext cx="5568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	</a:t>
              </a:r>
              <a:r>
                <a:rPr lang="ru-RU" sz="2800" dirty="0">
                  <a:solidFill>
                    <a:srgbClr val="FF3300"/>
                  </a:solidFill>
                </a:rPr>
                <a:t>Л</a:t>
              </a:r>
              <a:r>
                <a:rPr lang="ru-RU" sz="2800" dirty="0">
                  <a:solidFill>
                    <a:srgbClr val="FF3300"/>
                  </a:solidFill>
                  <a:cs typeface="Times New Roman" charset="0"/>
                </a:rPr>
                <a:t>учом</a:t>
              </a:r>
              <a:r>
                <a:rPr lang="ru-RU" sz="2800" dirty="0">
                  <a:cs typeface="Times New Roman" charset="0"/>
                </a:rPr>
                <a:t>, или</a:t>
              </a:r>
              <a:r>
                <a:rPr lang="ru-RU" sz="2800" dirty="0">
                  <a:solidFill>
                    <a:schemeClr val="accent1"/>
                  </a:solidFill>
                  <a:cs typeface="Times New Roman" charset="0"/>
                </a:rPr>
                <a:t> </a:t>
              </a:r>
              <a:r>
                <a:rPr lang="ru-RU" sz="2800" dirty="0">
                  <a:solidFill>
                    <a:srgbClr val="FF3300"/>
                  </a:solidFill>
                  <a:cs typeface="Times New Roman" charset="0"/>
                </a:rPr>
                <a:t>полупрямой</a:t>
              </a:r>
              <a:r>
                <a:rPr lang="ru-RU" sz="2800" dirty="0">
                  <a:cs typeface="Times New Roman" charset="0"/>
                </a:rPr>
                <a:t>, называется фигура, образованная точкой прямой, и всеми точками этой прямой, лежащими от неё по</a:t>
              </a:r>
              <a:r>
                <a:rPr lang="ru-RU" sz="2800" dirty="0"/>
                <a:t> </a:t>
              </a:r>
              <a:r>
                <a:rPr lang="ru-RU" sz="2800" dirty="0">
                  <a:cs typeface="Times New Roman" charset="0"/>
                </a:rPr>
                <a:t>одну сторону. При этом сама данная точка называется</a:t>
              </a:r>
              <a:r>
                <a:rPr lang="ru-RU" sz="2800" dirty="0">
                  <a:solidFill>
                    <a:schemeClr val="accent1"/>
                  </a:solidFill>
                  <a:cs typeface="Times New Roman" charset="0"/>
                </a:rPr>
                <a:t> </a:t>
              </a:r>
              <a:r>
                <a:rPr lang="ru-RU" sz="2800" dirty="0">
                  <a:solidFill>
                    <a:srgbClr val="FF3300"/>
                  </a:solidFill>
                  <a:cs typeface="Times New Roman" charset="0"/>
                </a:rPr>
                <a:t>началом</a:t>
              </a:r>
              <a:r>
                <a:rPr lang="ru-RU" sz="2800" dirty="0">
                  <a:cs typeface="Times New Roman" charset="0"/>
                </a:rPr>
                <a:t>, или</a:t>
              </a:r>
              <a:r>
                <a:rPr lang="ru-RU" sz="2800" dirty="0">
                  <a:solidFill>
                    <a:schemeClr val="accent1"/>
                  </a:solidFill>
                  <a:cs typeface="Times New Roman" charset="0"/>
                </a:rPr>
                <a:t> </a:t>
              </a:r>
              <a:r>
                <a:rPr lang="ru-RU" sz="2800" dirty="0">
                  <a:solidFill>
                    <a:srgbClr val="FF3300"/>
                  </a:solidFill>
                  <a:cs typeface="Times New Roman" charset="0"/>
                </a:rPr>
                <a:t>вершиной</a:t>
              </a:r>
              <a:r>
                <a:rPr lang="ru-RU" sz="2800" dirty="0">
                  <a:solidFill>
                    <a:schemeClr val="accent1"/>
                  </a:solidFill>
                  <a:cs typeface="Times New Roman" charset="0"/>
                </a:rPr>
                <a:t> </a:t>
              </a:r>
              <a:r>
                <a:rPr lang="ru-RU" sz="2800" dirty="0">
                  <a:cs typeface="Times New Roman" charset="0"/>
                </a:rPr>
                <a:t>луча.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-89"/>
              <a:ext cx="187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656D8-C99E-EC9B-01F5-02249FED3B25}"/>
              </a:ext>
            </a:extLst>
          </p:cNvPr>
          <p:cNvSpPr txBox="1"/>
          <p:nvPr/>
        </p:nvSpPr>
        <p:spPr>
          <a:xfrm>
            <a:off x="0" y="1100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Определение луча в нашем учебнике</a:t>
            </a:r>
          </a:p>
        </p:txBody>
      </p:sp>
    </p:spTree>
    <p:extLst>
      <p:ext uri="{BB962C8B-B14F-4D97-AF65-F5344CB8AC3E}">
        <p14:creationId xmlns:p14="http://schemas.microsoft.com/office/powerpoint/2010/main" val="1379753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5"/>
          <p:cNvSpPr txBox="1">
            <a:spLocks noChangeArrowheads="1"/>
          </p:cNvSpPr>
          <p:nvPr/>
        </p:nvSpPr>
        <p:spPr bwMode="auto">
          <a:xfrm>
            <a:off x="19251" y="106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 Понятия полуплоскости в учебнике Л.С. Атанасяна и др. нет. В нашем учебнике определение полуплоскости использует следующую аксиому.</a:t>
            </a:r>
          </a:p>
        </p:txBody>
      </p:sp>
      <p:sp>
        <p:nvSpPr>
          <p:cNvPr id="2052" name="Text Box 50"/>
          <p:cNvSpPr txBox="1">
            <a:spLocks noChangeArrowheads="1"/>
          </p:cNvSpPr>
          <p:nvPr/>
        </p:nvSpPr>
        <p:spPr bwMode="auto">
          <a:xfrm>
            <a:off x="0" y="120178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Каждая прямая на плоскости</a:t>
            </a:r>
            <a:r>
              <a:rPr lang="ru-RU" b="1" i="1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разбивает эту</a:t>
            </a:r>
            <a:r>
              <a:rPr lang="ru-RU" b="1" i="1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плоскость на</a:t>
            </a:r>
            <a:r>
              <a:rPr lang="ru-RU" dirty="0"/>
              <a:t> 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две части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.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При этом если две точки принадлежат разным частям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 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то отрезок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соединяющий эти точки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пересекается с</a:t>
            </a:r>
            <a:r>
              <a:rPr lang="ru-RU" dirty="0"/>
              <a:t> 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прямой. Если две точки принадлежат одной части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то отрезок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соединяющий эти точки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 не пересекается с прямой.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>
            <a:off x="19251" y="5487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i="1" dirty="0">
                <a:solidFill>
                  <a:srgbClr val="FF0000"/>
                </a:solidFill>
              </a:rPr>
              <a:t>	Полуплоскостью </a:t>
            </a:r>
            <a:r>
              <a:rPr lang="ru-RU" dirty="0"/>
              <a:t>называется фигура, образованная данной прямой, и всеми точками, лежащими от неё по одну сторону.</a:t>
            </a:r>
          </a:p>
        </p:txBody>
      </p:sp>
      <p:pic>
        <p:nvPicPr>
          <p:cNvPr id="2056" name="Picture 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6894513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6206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Определение угла в учебнике Л.С.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5D818C-8BEF-B1EC-A50D-502E11E6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59989"/>
            <a:ext cx="7370876" cy="39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6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536" y="464017"/>
            <a:ext cx="91364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i="1" dirty="0">
                <a:solidFill>
                  <a:srgbClr val="FF0000"/>
                </a:solidFill>
              </a:rPr>
              <a:t>	Углом</a:t>
            </a:r>
            <a:r>
              <a:rPr lang="ru-RU" b="1" i="1" dirty="0"/>
              <a:t> </a:t>
            </a:r>
            <a:r>
              <a:rPr lang="ru-RU" dirty="0"/>
              <a:t>называется фигура, образованная двумя лучами с общей вершиной и одной из частей плоскости, ограниченной этими лучами. Общая вершина лучей называется </a:t>
            </a:r>
            <a:r>
              <a:rPr lang="ru-RU" i="1" dirty="0">
                <a:solidFill>
                  <a:srgbClr val="FF0000"/>
                </a:solidFill>
              </a:rPr>
              <a:t>вершиной угла</a:t>
            </a:r>
            <a:r>
              <a:rPr lang="ru-RU" dirty="0"/>
              <a:t>, а сами лучи - </a:t>
            </a:r>
            <a:r>
              <a:rPr lang="ru-RU" i="1" dirty="0">
                <a:solidFill>
                  <a:srgbClr val="FF0000"/>
                </a:solidFill>
              </a:rPr>
              <a:t>сторонами угла</a:t>
            </a:r>
            <a:r>
              <a:rPr lang="ru-RU" dirty="0"/>
              <a:t>.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-2089" y="4930158"/>
            <a:ext cx="91364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ru-RU" dirty="0"/>
              <a:t>	Угол на рисунке а) является пересечением, а угол на рисунке б) – объединением соответствующих полуплоскостей.</a:t>
            </a:r>
            <a:r>
              <a:rPr lang="en-US" dirty="0"/>
              <a:t>	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E38FB-8429-33D8-C55C-6019711EAD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229" y="2288858"/>
            <a:ext cx="2905530" cy="2362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23E02B-BF32-3630-9CC5-EBEA726132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027575"/>
            <a:ext cx="2836167" cy="2491440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1702E-A8D1-DA12-2752-73E2A9030454}"/>
              </a:ext>
            </a:extLst>
          </p:cNvPr>
          <p:cNvSpPr txBox="1"/>
          <p:nvPr/>
        </p:nvSpPr>
        <p:spPr>
          <a:xfrm>
            <a:off x="0" y="-153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Определение угла в нашем учебнике</a:t>
            </a:r>
          </a:p>
        </p:txBody>
      </p:sp>
    </p:spTree>
    <p:extLst>
      <p:ext uri="{BB962C8B-B14F-4D97-AF65-F5344CB8AC3E}">
        <p14:creationId xmlns:p14="http://schemas.microsoft.com/office/powerpoint/2010/main" val="1580240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Определение равенства углов в учебнике Л.С. Атанасяна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E1BF3-38EC-A18F-D1DA-B27712A57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49756"/>
            <a:ext cx="6239111" cy="52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Text Box 27"/>
              <p:cNvSpPr txBox="1">
                <a:spLocks noChangeArrowheads="1"/>
              </p:cNvSpPr>
              <p:nvPr/>
            </p:nvSpPr>
            <p:spPr bwMode="auto">
              <a:xfrm>
                <a:off x="0" y="2937295"/>
                <a:ext cx="899160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/>
                  <a:t>	Равенство углов </a:t>
                </a:r>
                <a:r>
                  <a:rPr lang="ru-RU" i="1" dirty="0"/>
                  <a:t>А</a:t>
                </a:r>
                <a:r>
                  <a:rPr lang="en-US" i="1" dirty="0"/>
                  <a:t>BC</a:t>
                </a:r>
                <a:r>
                  <a:rPr lang="ru-RU" dirty="0"/>
                  <a:t> и </a:t>
                </a:r>
                <a:r>
                  <a:rPr lang="en-US" i="1" dirty="0"/>
                  <a:t>DEF</a:t>
                </a:r>
                <a:r>
                  <a:rPr lang="ru-RU" dirty="0"/>
                  <a:t> записывается в виде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</m:oMath>
                </a14:m>
                <a:r>
                  <a:rPr lang="ru-RU" i="1" dirty="0"/>
                  <a:t>А</a:t>
                </a:r>
                <a:r>
                  <a:rPr lang="en-US" i="1" dirty="0"/>
                  <a:t>BC </a:t>
                </a:r>
                <a:r>
                  <a:rPr lang="ru-RU" dirty="0"/>
                  <a:t>=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en-US" i="1" dirty="0"/>
                  <a:t>DEF</a:t>
                </a:r>
                <a:r>
                  <a:rPr lang="ru-RU" dirty="0"/>
                  <a:t>. Оно означает, что если один из этих углов, например </a:t>
                </a:r>
                <a:r>
                  <a:rPr lang="ru-RU" i="1" dirty="0"/>
                  <a:t>АОВ</a:t>
                </a:r>
                <a:r>
                  <a:rPr lang="ru-RU" dirty="0"/>
                  <a:t>, отложить от луча </a:t>
                </a:r>
                <a:r>
                  <a:rPr lang="en-US" i="1" dirty="0"/>
                  <a:t>ED</a:t>
                </a:r>
                <a:r>
                  <a:rPr lang="ru-RU" dirty="0"/>
                  <a:t> в сторону, определяемую лучом </a:t>
                </a:r>
                <a:r>
                  <a:rPr lang="en-US" i="1" dirty="0"/>
                  <a:t>EF</a:t>
                </a:r>
                <a:r>
                  <a:rPr lang="ru-RU" dirty="0"/>
                  <a:t>, то получим угол </a:t>
                </a:r>
                <a:r>
                  <a:rPr lang="en-US" i="1" dirty="0"/>
                  <a:t>DEF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2058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937295"/>
                <a:ext cx="8991600" cy="1569660"/>
              </a:xfrm>
              <a:prstGeom prst="rect">
                <a:avLst/>
              </a:prstGeom>
              <a:blipFill>
                <a:blip r:embed="rId3"/>
                <a:stretch>
                  <a:fillRect l="-1017" t="-3113" r="-1017" b="-81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58" name="Text Box 30"/>
          <p:cNvSpPr txBox="1">
            <a:spLocks noChangeArrowheads="1"/>
          </p:cNvSpPr>
          <p:nvPr/>
        </p:nvSpPr>
        <p:spPr bwMode="auto">
          <a:xfrm>
            <a:off x="0" y="166279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charset="0"/>
              </a:rPr>
              <a:t>	В качестве аксиом принимаются следующие свойства.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charset="0"/>
              </a:rPr>
              <a:t> 	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От любого луча на плоскости в заданную сторону можно отложить только один угол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, </a:t>
            </a:r>
            <a:r>
              <a:rPr lang="ru-RU" i="1" dirty="0">
                <a:solidFill>
                  <a:srgbClr val="FF0000"/>
                </a:solidFill>
                <a:cs typeface="Times New Roman" charset="0"/>
              </a:rPr>
              <a:t>равный данному</a:t>
            </a:r>
            <a:r>
              <a:rPr lang="ru-RU" dirty="0">
                <a:solidFill>
                  <a:srgbClr val="FF0000"/>
                </a:solidFill>
                <a:cs typeface="Times New Roman" charset="0"/>
              </a:rPr>
              <a:t>. 	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09285"/>
            <a:ext cx="4099198" cy="198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0B08E175-224F-CC2B-81C3-9921835FC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899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	</a:t>
            </a:r>
            <a:r>
              <a:rPr lang="ru-RU" dirty="0">
                <a:cs typeface="Times New Roman" charset="0"/>
              </a:rPr>
              <a:t> В нашем учебнике для определения равенства углов используется операция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откладывания данного угла</a:t>
            </a:r>
            <a:r>
              <a:rPr lang="ru-RU" i="1" dirty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в ту или другую сторону от данного луча. Получающийся при этом угол называется  </a:t>
            </a:r>
            <a:r>
              <a:rPr lang="ru-RU" dirty="0">
                <a:solidFill>
                  <a:srgbClr val="FF3300"/>
                </a:solidFill>
                <a:cs typeface="Times New Roman" charset="0"/>
              </a:rPr>
              <a:t>равным</a:t>
            </a:r>
            <a:r>
              <a:rPr lang="ru-RU" dirty="0">
                <a:cs typeface="Times New Roman" charset="0"/>
              </a:rPr>
              <a:t> исходному углу</a:t>
            </a:r>
            <a:r>
              <a:rPr lang="ru-RU" i="1" dirty="0">
                <a:cs typeface="Times New Roman" charset="0"/>
              </a:rPr>
              <a:t>.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133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Text Box 7"/>
              <p:cNvSpPr txBox="1">
                <a:spLocks noChangeArrowheads="1"/>
              </p:cNvSpPr>
              <p:nvPr/>
            </p:nvSpPr>
            <p:spPr bwMode="auto">
              <a:xfrm>
                <a:off x="-9625" y="0"/>
                <a:ext cx="89916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>
                    <a:cs typeface="Times New Roman" charset="0"/>
                  </a:rPr>
                  <a:t>	</a:t>
                </a:r>
                <a:r>
                  <a:rPr lang="ru-RU" dirty="0"/>
                  <a:t> Говорят, что угол </a:t>
                </a:r>
                <a:r>
                  <a:rPr lang="ru-RU" i="1" dirty="0"/>
                  <a:t>А</a:t>
                </a:r>
                <a:r>
                  <a:rPr lang="en-US" i="1" dirty="0"/>
                  <a:t>BC</a:t>
                </a:r>
                <a:r>
                  <a:rPr lang="en-US" dirty="0"/>
                  <a:t> </a:t>
                </a:r>
                <a:r>
                  <a:rPr lang="ru-RU" i="1" dirty="0">
                    <a:solidFill>
                      <a:srgbClr val="FF0000"/>
                    </a:solidFill>
                  </a:rPr>
                  <a:t>меньше</a:t>
                </a:r>
                <a:r>
                  <a:rPr lang="ru-RU" b="1" i="1" dirty="0"/>
                  <a:t> </a:t>
                </a:r>
                <a:r>
                  <a:rPr lang="ru-RU" dirty="0"/>
                  <a:t> угла </a:t>
                </a:r>
                <a:r>
                  <a:rPr lang="en-US" i="1" dirty="0"/>
                  <a:t>DEF</a:t>
                </a:r>
                <a:r>
                  <a:rPr lang="ru-RU" dirty="0"/>
                  <a:t> и обозначают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en-US" i="1" dirty="0"/>
                  <a:t>ABC</a:t>
                </a:r>
                <a:r>
                  <a:rPr lang="ru-RU" dirty="0"/>
                  <a:t> &lt;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en-US" i="1" dirty="0"/>
                  <a:t>DEF</a:t>
                </a:r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ru-RU" dirty="0"/>
                  <a:t>если при откладывании угла </a:t>
                </a:r>
                <a:r>
                  <a:rPr lang="en-US" i="1" dirty="0"/>
                  <a:t>ABC</a:t>
                </a:r>
                <a:r>
                  <a:rPr lang="ru-RU" dirty="0"/>
                  <a:t> от луча </a:t>
                </a:r>
                <a:r>
                  <a:rPr lang="en-US" i="1" dirty="0"/>
                  <a:t>ED</a:t>
                </a:r>
                <a:r>
                  <a:rPr lang="ru-RU" dirty="0"/>
                  <a:t> луч </a:t>
                </a:r>
                <a:r>
                  <a:rPr lang="en-US" i="1" dirty="0"/>
                  <a:t>BC</a:t>
                </a:r>
                <a:r>
                  <a:rPr lang="ru-RU" dirty="0"/>
                  <a:t> переходит в луч </a:t>
                </a:r>
                <a:r>
                  <a:rPr lang="en-US" i="1" dirty="0"/>
                  <a:t>EF</a:t>
                </a:r>
                <a:r>
                  <a:rPr lang="ru-RU" i="1" dirty="0"/>
                  <a:t>'</a:t>
                </a:r>
                <a:r>
                  <a:rPr lang="ru-RU" dirty="0"/>
                  <a:t>, лежащий внутри угла </a:t>
                </a:r>
                <a:r>
                  <a:rPr lang="en-US" i="1" dirty="0"/>
                  <a:t>DEF</a:t>
                </a:r>
                <a:r>
                  <a:rPr lang="ru-RU" dirty="0"/>
                  <a:t>.</a:t>
                </a:r>
                <a:r>
                  <a:rPr lang="ru-RU" dirty="0"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5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0"/>
                <a:ext cx="8991600" cy="1200329"/>
              </a:xfrm>
              <a:prstGeom prst="rect">
                <a:avLst/>
              </a:prstGeom>
              <a:blipFill>
                <a:blip r:embed="rId3"/>
                <a:stretch>
                  <a:fillRect l="-1017" t="-4061" r="-1085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-9625" y="1200329"/>
                <a:ext cx="89916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dirty="0">
                    <a:cs typeface="Times New Roman" charset="0"/>
                  </a:rPr>
                  <a:t>	</a:t>
                </a:r>
                <a:r>
                  <a:rPr lang="ru-RU" dirty="0"/>
                  <a:t> Говорят также, что угол </a:t>
                </a:r>
                <a:r>
                  <a:rPr lang="en-US" i="1" dirty="0"/>
                  <a:t>DEF</a:t>
                </a:r>
                <a:r>
                  <a:rPr lang="en-US" dirty="0"/>
                  <a:t> </a:t>
                </a:r>
                <a:r>
                  <a:rPr lang="ru-RU" i="1" dirty="0">
                    <a:solidFill>
                      <a:srgbClr val="FF0000"/>
                    </a:solidFill>
                  </a:rPr>
                  <a:t>больше</a:t>
                </a:r>
                <a:r>
                  <a:rPr lang="ru-RU" dirty="0"/>
                  <a:t>  угла </a:t>
                </a:r>
                <a:r>
                  <a:rPr lang="en-US" i="1" dirty="0"/>
                  <a:t>ABC</a:t>
                </a:r>
                <a:r>
                  <a:rPr lang="ru-RU" dirty="0"/>
                  <a:t> и обозначают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en-US" i="1" dirty="0"/>
                  <a:t>DEF</a:t>
                </a:r>
                <a:r>
                  <a:rPr lang="ru-RU" dirty="0"/>
                  <a:t> &gt;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en-US" i="1" dirty="0"/>
                  <a:t>ABC</a:t>
                </a:r>
                <a:r>
                  <a:rPr lang="ru-RU" dirty="0"/>
                  <a:t>.</a:t>
                </a:r>
              </a:p>
              <a:p>
                <a:pPr algn="just"/>
                <a:r>
                  <a:rPr lang="ru-RU" b="1" i="1" dirty="0"/>
                  <a:t>	</a:t>
                </a:r>
                <a:endParaRPr lang="ru-RU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1200329"/>
                <a:ext cx="8991600" cy="1200329"/>
              </a:xfrm>
              <a:prstGeom prst="rect">
                <a:avLst/>
              </a:prstGeom>
              <a:blipFill>
                <a:blip r:embed="rId4"/>
                <a:stretch>
                  <a:fillRect l="-1017" t="-4061" r="-10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511615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2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0" y="16793"/>
            <a:ext cx="91440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800" dirty="0"/>
              <a:t>	</a:t>
            </a:r>
            <a:r>
              <a:rPr lang="ru-RU" dirty="0"/>
              <a:t>Имеется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два основных подхода к построению систематического школьного курса геометрии. </a:t>
            </a:r>
          </a:p>
          <a:p>
            <a:pPr algn="just" eaLnBrk="1" hangingPunct="1"/>
            <a:r>
              <a:rPr lang="ru-RU" dirty="0">
                <a:cs typeface="Times New Roman" panose="02020603050405020304" pitchFamily="18" charset="0"/>
              </a:rPr>
              <a:t>	 1. Подход, при котором допускаются нестрогие описания основных понятий, использующие рисунок, и нестрогие рассуждения, использующие перегибания листа бумаги, наложение и др.</a:t>
            </a:r>
          </a:p>
          <a:p>
            <a:pPr algn="just" eaLnBrk="1" hangingPunct="1"/>
            <a:r>
              <a:rPr 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2. Подход построенный на научной основе, при котором формулируются аксиомы геометрии, даются строгие математические определения основных понятий, основанных на аксиомах, приводятся строгие математические доказательства.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Первый подход реализован в учебниках геометрии Л.С. Атанасяна и др. </a:t>
            </a:r>
          </a:p>
          <a:p>
            <a:pPr algn="just" eaLnBrk="1" hangingPunct="1"/>
            <a:r>
              <a:rPr lang="ru-RU" dirty="0">
                <a:latin typeface="+mj-lt"/>
                <a:cs typeface="Times New Roman" panose="02020603050405020304" pitchFamily="18" charset="0"/>
              </a:rPr>
              <a:t>	Второй подход использовался в учебниках геометрии А.Н. Колмогорова и др., А.Д. Александрова и др., А.В. Погорелова. </a:t>
            </a:r>
          </a:p>
          <a:p>
            <a:pPr algn="just" eaLnBrk="1" hangingPunct="1"/>
            <a:r>
              <a:rPr lang="ru-RU" dirty="0">
                <a:latin typeface="+mj-lt"/>
                <a:cs typeface="Times New Roman" panose="02020603050405020304" pitchFamily="18" charset="0"/>
              </a:rPr>
              <a:t>	В наших учебниках геометрии мы также придерживаемся второго подхода.</a:t>
            </a:r>
            <a:endParaRPr lang="ru-RU" dirty="0"/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99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5780" name="Text Box 4"/>
              <p:cNvSpPr txBox="1">
                <a:spLocks noChangeArrowheads="1"/>
              </p:cNvSpPr>
              <p:nvPr/>
            </p:nvSpPr>
            <p:spPr bwMode="auto">
              <a:xfrm>
                <a:off x="0" y="5288340"/>
                <a:ext cx="914400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>
                    <a:cs typeface="Times New Roman" charset="0"/>
                  </a:rPr>
                  <a:t>	Чтобы вычесть из большего </a:t>
                </a:r>
                <a:r>
                  <a:rPr lang="ru-RU" dirty="0"/>
                  <a:t>угла</a:t>
                </a:r>
                <a:r>
                  <a:rPr lang="ru-RU" dirty="0">
                    <a:cs typeface="Times New Roman" charset="0"/>
                  </a:rPr>
                  <a:t> </a:t>
                </a:r>
                <a:r>
                  <a:rPr lang="en-US" i="1" dirty="0">
                    <a:cs typeface="Times New Roman" charset="0"/>
                  </a:rPr>
                  <a:t>AOE </a:t>
                </a:r>
                <a:r>
                  <a:rPr lang="ru-RU" dirty="0">
                    <a:cs typeface="Times New Roman" charset="0"/>
                  </a:rPr>
                  <a:t>меньший угол </a:t>
                </a:r>
                <a:r>
                  <a:rPr lang="en-US" i="1" dirty="0">
                    <a:cs typeface="Times New Roman" charset="0"/>
                  </a:rPr>
                  <a:t>CPD</a:t>
                </a:r>
                <a:r>
                  <a:rPr lang="en-US" dirty="0">
                    <a:cs typeface="Times New Roman" charset="0"/>
                  </a:rPr>
                  <a:t>, </a:t>
                </a:r>
                <a:r>
                  <a:rPr lang="ru-RU" dirty="0">
                    <a:cs typeface="Times New Roman" charset="0"/>
                  </a:rPr>
                  <a:t>угол </a:t>
                </a:r>
                <a:r>
                  <a:rPr lang="en-US" i="1" dirty="0">
                    <a:cs typeface="Times New Roman" charset="0"/>
                  </a:rPr>
                  <a:t>CPD </a:t>
                </a:r>
                <a:r>
                  <a:rPr lang="ru-RU" dirty="0">
                    <a:cs typeface="Times New Roman" charset="0"/>
                  </a:rPr>
                  <a:t>откладывают от луча </a:t>
                </a:r>
                <a:r>
                  <a:rPr lang="en-US" i="1" dirty="0">
                    <a:cs typeface="Times New Roman" charset="0"/>
                  </a:rPr>
                  <a:t>OA </a:t>
                </a:r>
                <a:r>
                  <a:rPr lang="ru-RU" dirty="0">
                    <a:cs typeface="Times New Roman" charset="0"/>
                  </a:rPr>
                  <a:t>в сторону луча </a:t>
                </a:r>
                <a:r>
                  <a:rPr lang="en-US" i="1" dirty="0">
                    <a:cs typeface="Times New Roman" charset="0"/>
                  </a:rPr>
                  <a:t>OE</a:t>
                </a:r>
                <a:r>
                  <a:rPr lang="ru-RU" dirty="0">
                    <a:cs typeface="Times New Roman" charset="0"/>
                  </a:rPr>
                  <a:t>. При этом луч </a:t>
                </a:r>
                <a:r>
                  <a:rPr lang="en-US" i="1" dirty="0">
                    <a:cs typeface="Times New Roman" charset="0"/>
                  </a:rPr>
                  <a:t>PD </a:t>
                </a:r>
                <a:r>
                  <a:rPr lang="ru-RU" dirty="0">
                    <a:cs typeface="Times New Roman" charset="0"/>
                  </a:rPr>
                  <a:t>перейдёт в луч </a:t>
                </a:r>
                <a:r>
                  <a:rPr lang="en-US" i="1" dirty="0">
                    <a:cs typeface="Times New Roman" charset="0"/>
                  </a:rPr>
                  <a:t>OB</a:t>
                </a:r>
                <a:r>
                  <a:rPr lang="ru-RU" dirty="0">
                    <a:cs typeface="Times New Roman" charset="0"/>
                  </a:rPr>
                  <a:t>, лежащий внутри угла </a:t>
                </a:r>
                <a:r>
                  <a:rPr lang="en-US" i="1" dirty="0">
                    <a:cs typeface="Times New Roman" charset="0"/>
                  </a:rPr>
                  <a:t>AOE</a:t>
                </a:r>
                <a:r>
                  <a:rPr lang="ru-RU" dirty="0">
                    <a:cs typeface="Times New Roman" charset="0"/>
                  </a:rPr>
                  <a:t>. Угол </a:t>
                </a:r>
                <a:r>
                  <a:rPr lang="en-US" i="1" dirty="0">
                    <a:cs typeface="Times New Roman" charset="0"/>
                  </a:rPr>
                  <a:t>BOE </a:t>
                </a:r>
                <a:r>
                  <a:rPr lang="ru-RU" dirty="0">
                    <a:cs typeface="Times New Roman" charset="0"/>
                  </a:rPr>
                  <a:t>будет разностью углов </a:t>
                </a:r>
                <a:r>
                  <a:rPr lang="en-US" i="1" dirty="0">
                    <a:cs typeface="Times New Roman" charset="0"/>
                  </a:rPr>
                  <a:t>AOE </a:t>
                </a:r>
                <a:r>
                  <a:rPr lang="ru-RU" dirty="0">
                    <a:cs typeface="Times New Roman" charset="0"/>
                  </a:rPr>
                  <a:t>и </a:t>
                </a:r>
                <a:r>
                  <a:rPr lang="en-US" i="1" dirty="0">
                    <a:cs typeface="Times New Roman" charset="0"/>
                  </a:rPr>
                  <a:t>CPD</a:t>
                </a:r>
                <a:r>
                  <a:rPr lang="en-US" dirty="0"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</m:oMath>
                </a14:m>
                <a:r>
                  <a:rPr lang="en-US" i="1" dirty="0">
                    <a:cs typeface="Times New Roman" charset="0"/>
                  </a:rPr>
                  <a:t>BOE</a:t>
                </a:r>
                <a:r>
                  <a:rPr lang="ru-RU" i="1" dirty="0">
                    <a:cs typeface="Times New Roman" charset="0"/>
                  </a:rPr>
                  <a:t> =</a:t>
                </a:r>
                <a:r>
                  <a:rPr lang="ru-RU" i="1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А</a:t>
                </a:r>
                <a:r>
                  <a:rPr lang="en-US" i="1" dirty="0">
                    <a:cs typeface="Times New Roman" charset="0"/>
                  </a:rPr>
                  <a:t>OE</a:t>
                </a:r>
                <a:r>
                  <a:rPr lang="ru-RU" i="1" dirty="0">
                    <a:cs typeface="Times New Roman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С</a:t>
                </a:r>
                <a:r>
                  <a:rPr lang="en-US" i="1" dirty="0">
                    <a:cs typeface="Times New Roman" charset="0"/>
                  </a:rPr>
                  <a:t>PD</a:t>
                </a:r>
                <a:r>
                  <a:rPr lang="en-US" dirty="0">
                    <a:cs typeface="Times New Roman" charset="0"/>
                  </a:rPr>
                  <a:t>. </a:t>
                </a:r>
                <a:endParaRPr lang="ru-RU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578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88340"/>
                <a:ext cx="9144000" cy="1569660"/>
              </a:xfrm>
              <a:prstGeom prst="rect">
                <a:avLst/>
              </a:prstGeom>
              <a:blipFill>
                <a:blip r:embed="rId3" cstate="print"/>
                <a:stretch>
                  <a:fillRect l="-1000" t="-3113" r="-1000" b="-81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0" y="3760203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Чтобы сложить два угла, например </a:t>
            </a:r>
            <a:r>
              <a:rPr lang="ru-RU" i="1" dirty="0">
                <a:cs typeface="Times New Roman" charset="0"/>
              </a:rPr>
              <a:t>АОВ</a:t>
            </a:r>
            <a:r>
              <a:rPr lang="ru-RU" dirty="0">
                <a:cs typeface="Times New Roman" charset="0"/>
              </a:rPr>
              <a:t> и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i="1" dirty="0">
                <a:cs typeface="Times New Roman" charset="0"/>
              </a:rPr>
              <a:t>О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, отложим угол </a:t>
            </a:r>
            <a:r>
              <a:rPr lang="en-US" i="1" dirty="0">
                <a:cs typeface="Times New Roman" charset="0"/>
              </a:rPr>
              <a:t>CO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 от луча </a:t>
            </a:r>
            <a:r>
              <a:rPr lang="ru-RU" i="1" dirty="0">
                <a:cs typeface="Times New Roman" charset="0"/>
              </a:rPr>
              <a:t>ОВ</a:t>
            </a:r>
            <a:r>
              <a:rPr lang="ru-RU" dirty="0">
                <a:cs typeface="Times New Roman" charset="0"/>
              </a:rPr>
              <a:t> так, чтобы точки </a:t>
            </a:r>
            <a:r>
              <a:rPr lang="en-US" i="1" dirty="0">
                <a:cs typeface="Times New Roman" charset="0"/>
              </a:rPr>
              <a:t>A</a:t>
            </a:r>
            <a:r>
              <a:rPr lang="ru-RU" dirty="0">
                <a:cs typeface="Times New Roman" charset="0"/>
              </a:rPr>
              <a:t> и 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 находились по разные стороны от прямой </a:t>
            </a:r>
            <a:r>
              <a:rPr lang="ru-RU" i="1" dirty="0">
                <a:cs typeface="Times New Roman" charset="0"/>
              </a:rPr>
              <a:t>ОВ</a:t>
            </a:r>
            <a:r>
              <a:rPr lang="ru-RU" dirty="0">
                <a:cs typeface="Times New Roman" charset="0"/>
              </a:rPr>
              <a:t>. Обозначим </a:t>
            </a:r>
            <a:r>
              <a:rPr lang="ru-RU" i="1" dirty="0">
                <a:cs typeface="Times New Roman" charset="0"/>
              </a:rPr>
              <a:t>ОЕ</a:t>
            </a:r>
            <a:r>
              <a:rPr lang="ru-RU" dirty="0">
                <a:cs typeface="Times New Roman" charset="0"/>
              </a:rPr>
              <a:t> луч, в который перейдет луч </a:t>
            </a:r>
            <a:r>
              <a:rPr lang="ru-RU" i="1" dirty="0">
                <a:cs typeface="Times New Roman" charset="0"/>
              </a:rPr>
              <a:t>О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. Тогда угол </a:t>
            </a:r>
            <a:r>
              <a:rPr lang="ru-RU" i="1" dirty="0">
                <a:cs typeface="Times New Roman" charset="0"/>
              </a:rPr>
              <a:t>АОЕ</a:t>
            </a:r>
            <a:r>
              <a:rPr lang="ru-RU" dirty="0">
                <a:cs typeface="Times New Roman" charset="0"/>
              </a:rPr>
              <a:t> даст сумму углов </a:t>
            </a:r>
            <a:r>
              <a:rPr lang="ru-RU" i="1" dirty="0">
                <a:cs typeface="Times New Roman" charset="0"/>
              </a:rPr>
              <a:t>АОВ</a:t>
            </a:r>
            <a:r>
              <a:rPr lang="ru-RU" dirty="0">
                <a:cs typeface="Times New Roman" charset="0"/>
              </a:rPr>
              <a:t> и </a:t>
            </a:r>
            <a:r>
              <a:rPr lang="en-US" i="1" dirty="0">
                <a:cs typeface="Times New Roman" charset="0"/>
              </a:rPr>
              <a:t>C</a:t>
            </a:r>
            <a:r>
              <a:rPr lang="ru-RU" i="1" dirty="0">
                <a:cs typeface="Times New Roman" charset="0"/>
              </a:rPr>
              <a:t>О</a:t>
            </a:r>
            <a:r>
              <a:rPr lang="ru-RU" baseline="-30000" dirty="0">
                <a:cs typeface="Times New Roman" charset="0"/>
              </a:rPr>
              <a:t>1</a:t>
            </a:r>
            <a:r>
              <a:rPr lang="en-US" i="1" dirty="0">
                <a:cs typeface="Times New Roman" charset="0"/>
              </a:rPr>
              <a:t>D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Text Box 3"/>
              <p:cNvSpPr txBox="1">
                <a:spLocks noChangeArrowheads="1"/>
              </p:cNvSpPr>
              <p:nvPr/>
            </p:nvSpPr>
            <p:spPr bwMode="auto">
              <a:xfrm>
                <a:off x="35496" y="0"/>
                <a:ext cx="9107488" cy="1938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>
                    <a:cs typeface="Times New Roman" charset="0"/>
                  </a:rPr>
                  <a:t>	Если внутри угла </a:t>
                </a:r>
                <a:r>
                  <a:rPr lang="ru-RU" i="1" dirty="0">
                    <a:cs typeface="Times New Roman" charset="0"/>
                  </a:rPr>
                  <a:t>АОВ</a:t>
                </a:r>
                <a:r>
                  <a:rPr lang="ru-RU" dirty="0">
                    <a:cs typeface="Times New Roman" charset="0"/>
                  </a:rPr>
                  <a:t> провести луч </a:t>
                </a:r>
                <a:r>
                  <a:rPr lang="ru-RU" i="1" dirty="0">
                    <a:cs typeface="Times New Roman" charset="0"/>
                  </a:rPr>
                  <a:t>ОС</a:t>
                </a:r>
                <a:r>
                  <a:rPr lang="ru-RU" dirty="0">
                    <a:cs typeface="Times New Roman" charset="0"/>
                  </a:rPr>
                  <a:t>, то образуется два новых угла  </a:t>
                </a:r>
                <a:r>
                  <a:rPr lang="ru-RU" i="1" dirty="0">
                    <a:cs typeface="Times New Roman" charset="0"/>
                  </a:rPr>
                  <a:t>АОС </a:t>
                </a:r>
                <a:r>
                  <a:rPr lang="ru-RU" dirty="0">
                    <a:cs typeface="Times New Roman" charset="0"/>
                  </a:rPr>
                  <a:t>и </a:t>
                </a:r>
                <a:r>
                  <a:rPr lang="ru-RU" i="1" dirty="0">
                    <a:cs typeface="Times New Roman" charset="0"/>
                  </a:rPr>
                  <a:t>СОВ</a:t>
                </a:r>
                <a:r>
                  <a:rPr lang="ru-RU" dirty="0">
                    <a:cs typeface="Times New Roman" charset="0"/>
                  </a:rPr>
                  <a:t>.  Угол </a:t>
                </a:r>
                <a:r>
                  <a:rPr lang="ru-RU" i="1" dirty="0">
                    <a:cs typeface="Times New Roman" charset="0"/>
                  </a:rPr>
                  <a:t>АОВ</a:t>
                </a:r>
                <a:r>
                  <a:rPr lang="ru-RU" dirty="0">
                    <a:cs typeface="Times New Roman" charset="0"/>
                  </a:rPr>
                  <a:t> называется </a:t>
                </a:r>
                <a:r>
                  <a:rPr lang="ru-RU" dirty="0">
                    <a:solidFill>
                      <a:srgbClr val="FF3300"/>
                    </a:solidFill>
                    <a:cs typeface="Times New Roman" charset="0"/>
                  </a:rPr>
                  <a:t>суммой</a:t>
                </a:r>
                <a:r>
                  <a:rPr lang="ru-RU" i="1" dirty="0">
                    <a:cs typeface="Times New Roman" charset="0"/>
                  </a:rPr>
                  <a:t> </a:t>
                </a:r>
                <a:r>
                  <a:rPr lang="ru-RU" dirty="0">
                    <a:cs typeface="Times New Roman" charset="0"/>
                  </a:rPr>
                  <a:t>углов  </a:t>
                </a:r>
                <a:r>
                  <a:rPr lang="ru-RU" i="1" dirty="0">
                    <a:cs typeface="Times New Roman" charset="0"/>
                  </a:rPr>
                  <a:t>АОС  </a:t>
                </a:r>
                <a:r>
                  <a:rPr lang="ru-RU" dirty="0">
                    <a:cs typeface="Times New Roman" charset="0"/>
                  </a:rPr>
                  <a:t>и  </a:t>
                </a:r>
                <a:r>
                  <a:rPr lang="ru-RU" i="1" dirty="0">
                    <a:cs typeface="Times New Roman" charset="0"/>
                  </a:rPr>
                  <a:t>СОВ</a:t>
                </a:r>
                <a:r>
                  <a:rPr lang="ru-RU" dirty="0">
                    <a:cs typeface="Times New Roman" charset="0"/>
                  </a:rPr>
                  <a:t>  и обозначается </a:t>
                </a:r>
                <a:r>
                  <a:rPr lang="ru-RU" i="1" dirty="0">
                    <a:cs typeface="Times New Roman" charset="0"/>
                  </a:rPr>
                  <a:t>АОВ = А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С + С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В</a:t>
                </a:r>
                <a:r>
                  <a:rPr lang="ru-RU" dirty="0">
                    <a:cs typeface="Times New Roman" charset="0"/>
                  </a:rPr>
                  <a:t>.  Каждый из углов </a:t>
                </a:r>
                <a:r>
                  <a:rPr lang="ru-RU" i="1" dirty="0">
                    <a:cs typeface="Times New Roman" charset="0"/>
                  </a:rPr>
                  <a:t>АОС</a:t>
                </a:r>
                <a:r>
                  <a:rPr lang="ru-RU" dirty="0">
                    <a:cs typeface="Times New Roman" charset="0"/>
                  </a:rPr>
                  <a:t> и </a:t>
                </a:r>
                <a:r>
                  <a:rPr lang="ru-RU" i="1" dirty="0">
                    <a:cs typeface="Times New Roman" charset="0"/>
                  </a:rPr>
                  <a:t>СОВ</a:t>
                </a:r>
                <a:r>
                  <a:rPr lang="ru-RU" dirty="0">
                    <a:cs typeface="Times New Roman" charset="0"/>
                  </a:rPr>
                  <a:t> называется </a:t>
                </a:r>
                <a:r>
                  <a:rPr lang="ru-RU" dirty="0">
                    <a:solidFill>
                      <a:srgbClr val="FF3300"/>
                    </a:solidFill>
                    <a:cs typeface="Times New Roman" charset="0"/>
                  </a:rPr>
                  <a:t>разностью</a:t>
                </a:r>
                <a:r>
                  <a:rPr lang="ru-RU" dirty="0">
                    <a:cs typeface="Times New Roman" charset="0"/>
                  </a:rPr>
                  <a:t> угла  </a:t>
                </a:r>
                <a:r>
                  <a:rPr lang="ru-RU" i="1" dirty="0">
                    <a:cs typeface="Times New Roman" charset="0"/>
                  </a:rPr>
                  <a:t>АОВ</a:t>
                </a:r>
                <a:r>
                  <a:rPr lang="ru-RU" dirty="0">
                    <a:cs typeface="Times New Roman" charset="0"/>
                  </a:rPr>
                  <a:t>  и другого угла,  обозначается </a:t>
                </a:r>
                <a:r>
                  <a:rPr lang="ru-RU" dirty="0"/>
                  <a:t>	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А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С =</a:t>
                </a:r>
                <a:r>
                  <a:rPr lang="ru-RU" i="1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А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В -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С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В</a:t>
                </a:r>
                <a:r>
                  <a:rPr lang="ru-RU" dirty="0">
                    <a:cs typeface="Times New Roman" charset="0"/>
                  </a:rPr>
                  <a:t>,</a:t>
                </a:r>
                <a:r>
                  <a:rPr lang="ru-RU" i="1" dirty="0"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С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В =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 </m:t>
                    </m:r>
                  </m:oMath>
                </a14:m>
                <a:r>
                  <a:rPr lang="ru-RU" i="1" dirty="0">
                    <a:cs typeface="Times New Roman" charset="0"/>
                  </a:rPr>
                  <a:t>А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В -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</m:oMath>
                </a14:m>
                <a:r>
                  <a:rPr lang="ru-RU" i="1" dirty="0"/>
                  <a:t> </a:t>
                </a:r>
                <a:r>
                  <a:rPr lang="ru-RU" i="1" dirty="0">
                    <a:cs typeface="Times New Roman" charset="0"/>
                  </a:rPr>
                  <a:t>А</a:t>
                </a:r>
                <a:r>
                  <a:rPr lang="en-US" i="1" dirty="0">
                    <a:cs typeface="Times New Roman" charset="0"/>
                  </a:rPr>
                  <a:t>O</a:t>
                </a:r>
                <a:r>
                  <a:rPr lang="ru-RU" i="1" dirty="0">
                    <a:cs typeface="Times New Roman" charset="0"/>
                  </a:rPr>
                  <a:t>С</a:t>
                </a:r>
                <a:r>
                  <a:rPr lang="ru-RU" dirty="0">
                    <a:cs typeface="Times New Roma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0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0"/>
                <a:ext cx="9107488" cy="1938338"/>
              </a:xfrm>
              <a:prstGeom prst="rect">
                <a:avLst/>
              </a:prstGeom>
              <a:blipFill>
                <a:blip r:embed="rId4" cstate="print"/>
                <a:stretch>
                  <a:fillRect l="-1071" t="-2516" r="-1004" b="-62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62138"/>
            <a:ext cx="2052638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657F8-C24D-4866-F05B-76C8CF0691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2175201"/>
            <a:ext cx="1962424" cy="15527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6D9A9-F0A4-67C0-CA6E-68C6C9B549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7128" y="1970548"/>
            <a:ext cx="2052638" cy="1826603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63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050">
            <a:extLst>
              <a:ext uri="{FF2B5EF4-FFF2-40B4-BE49-F238E27FC236}">
                <a16:creationId xmlns:a16="http://schemas.microsoft.com/office/drawing/2014/main" id="{4BA091F7-C259-D71F-989A-500D9B498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369"/>
            <a:ext cx="9144000" cy="457200"/>
          </a:xfrm>
        </p:spPr>
        <p:txBody>
          <a:bodyPr/>
          <a:lstStyle/>
          <a:p>
            <a:r>
              <a:rPr lang="ru-RU" altLang="ru-RU" sz="2400" dirty="0">
                <a:solidFill>
                  <a:srgbClr val="FF3300"/>
                </a:solidFill>
              </a:rPr>
              <a:t>Операции над углами используются в следующей теореме.</a:t>
            </a:r>
          </a:p>
        </p:txBody>
      </p:sp>
      <p:sp>
        <p:nvSpPr>
          <p:cNvPr id="249859" name="Text Box 2051">
            <a:extLst>
              <a:ext uri="{FF2B5EF4-FFF2-40B4-BE49-F238E27FC236}">
                <a16:creationId xmlns:a16="http://schemas.microsoft.com/office/drawing/2014/main" id="{7FF9FBD0-9E1C-187F-4920-16A061C84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972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Теорема.</a:t>
            </a:r>
            <a:r>
              <a:rPr lang="ru-RU" alt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Сумма углов треугольника равна 180</a:t>
            </a:r>
            <a:r>
              <a:rPr lang="ru-RU" altLang="ru-RU" baseline="30000" dirty="0"/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9870" name="Picture 2062">
            <a:extLst>
              <a:ext uri="{FF2B5EF4-FFF2-40B4-BE49-F238E27FC236}">
                <a16:creationId xmlns:a16="http://schemas.microsoft.com/office/drawing/2014/main" id="{7B69A209-C6CA-C63E-B40D-36373271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2952328" cy="19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72" name="Text Box 2064">
            <a:extLst>
              <a:ext uri="{FF2B5EF4-FFF2-40B4-BE49-F238E27FC236}">
                <a16:creationId xmlns:a16="http://schemas.microsoft.com/office/drawing/2014/main" id="{37A9C520-27B6-6789-032F-6A59995E5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1393"/>
            <a:ext cx="899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Доказательство.</a:t>
            </a:r>
            <a:r>
              <a:rPr lang="ru-RU" altLang="ru-RU" dirty="0">
                <a:cs typeface="Times New Roman" panose="02020603050405020304" pitchFamily="18" charset="0"/>
              </a:rPr>
              <a:t> Для треугольника </a:t>
            </a:r>
            <a:r>
              <a:rPr lang="ru-RU" altLang="ru-RU" i="1" dirty="0">
                <a:cs typeface="Times New Roman" panose="02020603050405020304" pitchFamily="18" charset="0"/>
              </a:rPr>
              <a:t>АВС</a:t>
            </a:r>
            <a:r>
              <a:rPr lang="ru-RU" altLang="ru-RU" dirty="0">
                <a:cs typeface="Times New Roman" panose="02020603050405020304" pitchFamily="18" charset="0"/>
              </a:rPr>
              <a:t> через вершину </a:t>
            </a:r>
            <a:r>
              <a:rPr lang="ru-RU" altLang="ru-RU" i="1" dirty="0">
                <a:cs typeface="Times New Roman" panose="02020603050405020304" pitchFamily="18" charset="0"/>
              </a:rPr>
              <a:t>С</a:t>
            </a:r>
            <a:r>
              <a:rPr lang="ru-RU" altLang="ru-RU" dirty="0">
                <a:cs typeface="Times New Roman" panose="02020603050405020304" pitchFamily="18" charset="0"/>
              </a:rPr>
              <a:t> проведём прямую, параллельную </a:t>
            </a:r>
            <a:r>
              <a:rPr lang="ru-RU" altLang="ru-RU" i="1" dirty="0">
                <a:cs typeface="Times New Roman" panose="02020603050405020304" pitchFamily="18" charset="0"/>
              </a:rPr>
              <a:t>АВ</a:t>
            </a:r>
            <a:r>
              <a:rPr lang="ru-RU" altLang="ru-RU" dirty="0">
                <a:cs typeface="Times New Roman" panose="02020603050405020304" pitchFamily="18" charset="0"/>
              </a:rPr>
              <a:t>. Тогда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1 =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4,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2 =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5, как внутренние накрест лежащие углы.  </a:t>
            </a:r>
            <a:r>
              <a:rPr lang="ru-RU" altLang="ru-RU" dirty="0"/>
              <a:t>С</a:t>
            </a:r>
            <a:r>
              <a:rPr lang="ru-RU" altLang="ru-RU" dirty="0">
                <a:cs typeface="Times New Roman" panose="02020603050405020304" pitchFamily="18" charset="0"/>
              </a:rPr>
              <a:t>ледовательно,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1 +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2 +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3 =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4 +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5 +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ru-RU" altLang="ru-RU" dirty="0">
                <a:cs typeface="Times New Roman" panose="02020603050405020304" pitchFamily="18" charset="0"/>
              </a:rPr>
              <a:t>3 = 180.</a:t>
            </a:r>
            <a:r>
              <a:rPr lang="ru-RU" altLang="ru-RU" dirty="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1. Среди углов, изображенных на рисунке, укажите равные углы.</a:t>
            </a:r>
            <a:r>
              <a:rPr lang="ru-RU" dirty="0"/>
              <a:t> </a:t>
            </a:r>
          </a:p>
        </p:txBody>
      </p:sp>
      <p:pic>
        <p:nvPicPr>
          <p:cNvPr id="1536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22329"/>
            <a:ext cx="2095872" cy="20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3" y="335699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2. </a:t>
            </a:r>
            <a:r>
              <a:rPr lang="ru-RU" dirty="0">
                <a:cs typeface="Times New Roman" charset="0"/>
              </a:rPr>
              <a:t>Расположите номера в порядке возрастания  величины соответствующих углов.</a:t>
            </a:r>
            <a:r>
              <a:rPr lang="ru-RU" dirty="0"/>
              <a:t>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4" y="4187989"/>
            <a:ext cx="2184936" cy="21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43B0C63-5D66-D7DC-40E7-5546C6869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1349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12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32906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charset="0"/>
              </a:rPr>
              <a:t>	3. От луча </a:t>
            </a:r>
            <a:r>
              <a:rPr lang="en-US" i="1" dirty="0">
                <a:cs typeface="Times New Roman" charset="0"/>
              </a:rPr>
              <a:t>PQ </a:t>
            </a:r>
            <a:r>
              <a:rPr lang="ru-RU" dirty="0">
                <a:cs typeface="Times New Roman" charset="0"/>
              </a:rPr>
              <a:t>отложите  угол </a:t>
            </a:r>
            <a:r>
              <a:rPr lang="en-US" i="1" dirty="0">
                <a:cs typeface="Times New Roman" charset="0"/>
              </a:rPr>
              <a:t>QPR</a:t>
            </a:r>
            <a:r>
              <a:rPr lang="ru-RU" dirty="0">
                <a:cs typeface="Times New Roman" charset="0"/>
              </a:rPr>
              <a:t>, равный углу </a:t>
            </a:r>
            <a:r>
              <a:rPr lang="en-US" i="1" dirty="0">
                <a:cs typeface="Times New Roman" charset="0"/>
              </a:rPr>
              <a:t>AOB</a:t>
            </a:r>
            <a:r>
              <a:rPr lang="ru-RU" dirty="0">
                <a:cs typeface="Times New Roman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2112640" cy="20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74" y="1179637"/>
            <a:ext cx="2112640" cy="20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55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C5164-3898-C36F-3869-BE8599FB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24744"/>
            <a:ext cx="8422686" cy="52848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Определение ломаной и многоугольника в учебнике Л.С. Атанасяна и др.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66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3B89D39A-C302-B052-DDB7-2D3E1D1FB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67345"/>
            <a:ext cx="9133952" cy="53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400" kern="0" dirty="0">
                <a:solidFill>
                  <a:srgbClr val="FF0000"/>
                </a:solidFill>
              </a:rPr>
              <a:t>Определение ломаной и многоугольника в нашем учебнике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7A08C-6174-EB94-1999-51FB2C50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" y="877288"/>
            <a:ext cx="7073775" cy="2407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3435B-BBE0-ECC8-E1CA-8F167D0E2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" y="3367344"/>
            <a:ext cx="7034103" cy="1219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EDD41-89B3-72BD-263C-259F74742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877287"/>
            <a:ext cx="1922909" cy="1782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8EA6D2-3B20-1304-2FAF-DCFBA7657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629" y="2780928"/>
            <a:ext cx="1852843" cy="17516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5F2FB-D628-D770-FE5C-2DA16FE91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4698640"/>
            <a:ext cx="4032448" cy="18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32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>
            <a:extLst>
              <a:ext uri="{FF2B5EF4-FFF2-40B4-BE49-F238E27FC236}">
                <a16:creationId xmlns:a16="http://schemas.microsoft.com/office/drawing/2014/main" id="{3E91E250-DC22-FF4B-CBF2-C3888582D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60" y="260648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solidFill>
                  <a:schemeClr val="accent1"/>
                </a:solidFill>
              </a:rPr>
              <a:t> 	</a:t>
            </a:r>
            <a:r>
              <a:rPr lang="ru-RU" dirty="0"/>
              <a:t> Одним из важнейших свойств простой замкнутой ломаной является следующая теорема.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	Теорема </a:t>
            </a:r>
            <a:r>
              <a:rPr lang="ru-RU" dirty="0" err="1">
                <a:solidFill>
                  <a:srgbClr val="FF0000"/>
                </a:solidFill>
              </a:rPr>
              <a:t>Жордана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/>
              <a:t>Всякая простая замкнутая ломаная разбивает плоскость на две области – внутреннюю и внешнюю.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	Если луч с вершиной в данной точке, не принадлежащей ломаной, пересекает ломаную в нечётном числе точек, то точка принадлежит внутренней области, а если в чётном числе точек, то точка принадлежит внешней области. </a:t>
            </a:r>
            <a:endParaRPr lang="ru-RU" alt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15AB30-B709-A516-19C6-2CB0EF6D4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44" y="3933056"/>
            <a:ext cx="2808312" cy="23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7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70A749-9D29-9246-88CD-A2D922AC5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9" y="404664"/>
            <a:ext cx="883766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1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C47D3F-48B3-665A-DFED-10F266336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653136"/>
            <a:ext cx="4029637" cy="18957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5CFD0-8843-D69A-9E04-BB61A3FDA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908"/>
            <a:ext cx="9144000" cy="41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8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Определение выпуклого многоугольника </a:t>
            </a:r>
          </a:p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в учебнике Л.С. Атанасяна и др.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6D572C-BBE6-DE8C-4955-B9BA30D1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59" y="1162431"/>
            <a:ext cx="7224281" cy="45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3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0" y="16793"/>
            <a:ext cx="9144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800" dirty="0"/>
              <a:t>	Учебник геометрии, построенный на научной основе:</a:t>
            </a:r>
          </a:p>
          <a:p>
            <a:pPr algn="just" eaLnBrk="1" hangingPunct="1"/>
            <a:r>
              <a:rPr lang="ru-RU" sz="2800" dirty="0"/>
              <a:t>	- позволяет сформировать представления учащихся о строении геометрии как науки;</a:t>
            </a:r>
          </a:p>
          <a:p>
            <a:pPr algn="just" eaLnBrk="1" hangingPunct="1"/>
            <a:r>
              <a:rPr lang="ru-RU" sz="2800" dirty="0"/>
              <a:t>	- даёт возможность учащимся познакомиться с математическими определениями, формулировками и доказательствами свойств и теорем;</a:t>
            </a:r>
          </a:p>
          <a:p>
            <a:pPr algn="just" eaLnBrk="1" hangingPunct="1"/>
            <a:r>
              <a:rPr lang="ru-RU" sz="2800" dirty="0"/>
              <a:t>	- способствует развитию логического мышления учащихся, что является одной из основных целей обучения геометрии.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31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Теорема о сумме углов выпуклого многоугольника </a:t>
            </a:r>
          </a:p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в учебнике Л.С. Атанасяна и др.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0F3BD-AA5A-E5AF-C446-C9E2F48A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190" y="1002530"/>
            <a:ext cx="5797619" cy="5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0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619CC-ECB7-087C-C314-083822ED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2" y="0"/>
            <a:ext cx="8161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73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-29183" y="8825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Теорема.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Сумма углов выпуклого </a:t>
            </a:r>
            <a:r>
              <a:rPr lang="en-US" altLang="ru-RU" sz="2800" i="1" dirty="0">
                <a:cs typeface="Times New Roman" panose="02020603050405020304" pitchFamily="18" charset="0"/>
              </a:rPr>
              <a:t>n</a:t>
            </a:r>
            <a:r>
              <a:rPr lang="ru-RU" altLang="ru-RU" sz="2800" dirty="0">
                <a:cs typeface="Times New Roman" panose="02020603050405020304" pitchFamily="18" charset="0"/>
              </a:rPr>
              <a:t>-угольника равна 180</a:t>
            </a:r>
            <a:r>
              <a:rPr lang="en-US" altLang="ru-RU" sz="2800" baseline="30000" dirty="0">
                <a:cs typeface="Times New Roman" panose="02020603050405020304" pitchFamily="18" charset="0"/>
              </a:rPr>
              <a:t>o</a:t>
            </a:r>
            <a:r>
              <a:rPr lang="ru-RU" altLang="ru-RU" sz="2800" dirty="0">
                <a:cs typeface="Times New Roman" panose="02020603050405020304" pitchFamily="18" charset="0"/>
              </a:rPr>
              <a:t>(</a:t>
            </a:r>
            <a:r>
              <a:rPr lang="en-US" altLang="ru-RU" sz="2800" i="1" dirty="0">
                <a:cs typeface="Times New Roman" panose="02020603050405020304" pitchFamily="18" charset="0"/>
              </a:rPr>
              <a:t>n</a:t>
            </a:r>
            <a:r>
              <a:rPr lang="ru-RU" altLang="ru-RU" sz="2800" dirty="0">
                <a:cs typeface="Times New Roman" panose="02020603050405020304" pitchFamily="18" charset="0"/>
              </a:rPr>
              <a:t>-2).</a:t>
            </a:r>
          </a:p>
        </p:txBody>
      </p:sp>
      <p:pic>
        <p:nvPicPr>
          <p:cNvPr id="205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85" y="1583821"/>
            <a:ext cx="2957463" cy="253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4118789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Доказательство.</a:t>
            </a:r>
            <a:r>
              <a:rPr lang="ru-RU" altLang="ru-RU" dirty="0">
                <a:cs typeface="Times New Roman" panose="02020603050405020304" pitchFamily="18" charset="0"/>
              </a:rPr>
              <a:t> Из какой-нибудь вершины выпуклого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 проведем все его диагонали. Из выпуклости многоугольника следует, что эти диагонали содержатся в многоугольнике.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 разобьется на </a:t>
            </a:r>
            <a:r>
              <a:rPr lang="en-US" altLang="ru-RU" i="1" dirty="0">
                <a:cs typeface="Times New Roman" panose="02020603050405020304" pitchFamily="18" charset="0"/>
              </a:rPr>
              <a:t>n</a:t>
            </a:r>
            <a:r>
              <a:rPr lang="ru-RU" altLang="ru-RU" i="1" dirty="0">
                <a:cs typeface="Times New Roman" panose="02020603050405020304" pitchFamily="18" charset="0"/>
              </a:rPr>
              <a:t>-</a:t>
            </a:r>
            <a:r>
              <a:rPr lang="ru-RU" altLang="ru-RU" dirty="0">
                <a:cs typeface="Times New Roman" panose="02020603050405020304" pitchFamily="18" charset="0"/>
              </a:rPr>
              <a:t>2 треугольника. В каждом треугольнике сумма углов равна 180</a:t>
            </a:r>
            <a:r>
              <a:rPr lang="ru-RU" altLang="ru-RU" baseline="30000" dirty="0"/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, и эти углы составляют углы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угольника. Значит, сумма углов выпуклого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 равна 180</a:t>
            </a:r>
            <a:r>
              <a:rPr lang="ru-RU" altLang="ru-RU" baseline="30000" dirty="0"/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en-US" altLang="ru-RU" i="1" dirty="0">
                <a:cs typeface="Times New Roman" panose="02020603050405020304" pitchFamily="18" charset="0"/>
              </a:rPr>
              <a:t>n</a:t>
            </a:r>
            <a:r>
              <a:rPr lang="ru-RU" altLang="ru-RU" i="1" dirty="0">
                <a:cs typeface="Times New Roman" panose="02020603050405020304" pitchFamily="18" charset="0"/>
              </a:rPr>
              <a:t>-</a:t>
            </a:r>
            <a:r>
              <a:rPr lang="ru-RU" altLang="ru-RU" dirty="0">
                <a:cs typeface="Times New Roman" panose="02020603050405020304" pitchFamily="18" charset="0"/>
              </a:rPr>
              <a:t>2).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7964B8B-5542-875A-CC1E-6C38BF47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Теорема о сумме углов выпуклого многоугольника </a:t>
            </a:r>
          </a:p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в нашем учебнике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2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Второй способ доказательства</a:t>
            </a:r>
          </a:p>
        </p:txBody>
      </p:sp>
      <p:sp>
        <p:nvSpPr>
          <p:cNvPr id="3076" name="Text Box 1029"/>
          <p:cNvSpPr txBox="1">
            <a:spLocks noChangeArrowheads="1"/>
          </p:cNvSpPr>
          <p:nvPr/>
        </p:nvSpPr>
        <p:spPr bwMode="auto">
          <a:xfrm>
            <a:off x="0" y="635989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Доказательство</a:t>
            </a:r>
            <a:r>
              <a:rPr lang="ru-RU" altLang="ru-RU" dirty="0">
                <a:solidFill>
                  <a:srgbClr val="FF3300"/>
                </a:solidFill>
              </a:rPr>
              <a:t> 2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Пусть </a:t>
            </a:r>
            <a:r>
              <a:rPr lang="en-US" altLang="ru-RU" i="1" dirty="0"/>
              <a:t>O</a:t>
            </a:r>
            <a:r>
              <a:rPr lang="ru-RU" altLang="ru-RU" dirty="0">
                <a:cs typeface="Times New Roman" panose="02020603050405020304" pitchFamily="18" charset="0"/>
              </a:rPr>
              <a:t> как</a:t>
            </a:r>
            <a:r>
              <a:rPr lang="ru-RU" altLang="ru-RU" dirty="0"/>
              <a:t>ая</a:t>
            </a:r>
            <a:r>
              <a:rPr lang="ru-RU" altLang="ru-RU" dirty="0">
                <a:cs typeface="Times New Roman" panose="02020603050405020304" pitchFamily="18" charset="0"/>
              </a:rPr>
              <a:t>-нибудь </a:t>
            </a:r>
            <a:r>
              <a:rPr lang="ru-RU" altLang="ru-RU" dirty="0"/>
              <a:t>внутренняя точка</a:t>
            </a:r>
            <a:r>
              <a:rPr lang="en-US" altLang="ru-RU" i="1" dirty="0"/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выпуклого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 </a:t>
            </a:r>
            <a:r>
              <a:rPr lang="ru-RU" altLang="ru-RU" dirty="0"/>
              <a:t> </a:t>
            </a:r>
            <a:r>
              <a:rPr lang="en-US" altLang="ru-RU" i="1" dirty="0"/>
              <a:t>A</a:t>
            </a:r>
            <a:r>
              <a:rPr lang="en-US" altLang="ru-RU" baseline="-25000" dirty="0"/>
              <a:t>1</a:t>
            </a:r>
            <a:r>
              <a:rPr lang="en-US" altLang="ru-RU" dirty="0"/>
              <a:t>…</a:t>
            </a:r>
            <a:r>
              <a:rPr lang="en-US" altLang="ru-RU" i="1" dirty="0"/>
              <a:t>A</a:t>
            </a:r>
            <a:r>
              <a:rPr lang="en-US" altLang="ru-RU" i="1" baseline="-25000" dirty="0"/>
              <a:t>n</a:t>
            </a:r>
            <a:r>
              <a:rPr lang="en-US" altLang="ru-RU" dirty="0"/>
              <a:t>. </a:t>
            </a:r>
            <a:r>
              <a:rPr lang="ru-RU" altLang="ru-RU" dirty="0"/>
              <a:t>Соединим её с вершинами этого многоугольника</a:t>
            </a:r>
            <a:r>
              <a:rPr lang="ru-RU" altLang="ru-RU" dirty="0">
                <a:cs typeface="Times New Roman" panose="02020603050405020304" pitchFamily="18" charset="0"/>
              </a:rPr>
              <a:t>. Из выпуклости многоугольника следует, что отрезки </a:t>
            </a:r>
            <a:r>
              <a:rPr lang="en-US" altLang="ru-RU" i="1" dirty="0">
                <a:cs typeface="Times New Roman" panose="02020603050405020304" pitchFamily="18" charset="0"/>
              </a:rPr>
              <a:t>OA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dirty="0">
                <a:cs typeface="Times New Roman" panose="02020603050405020304" pitchFamily="18" charset="0"/>
              </a:rPr>
              <a:t>, …, </a:t>
            </a:r>
            <a:r>
              <a:rPr lang="en-US" altLang="ru-RU" i="1" dirty="0" err="1">
                <a:cs typeface="Times New Roman" panose="02020603050405020304" pitchFamily="18" charset="0"/>
              </a:rPr>
              <a:t>OA</a:t>
            </a:r>
            <a:r>
              <a:rPr lang="en-US" altLang="ru-RU" i="1" baseline="-25000" dirty="0" err="1">
                <a:cs typeface="Times New Roman" panose="02020603050405020304" pitchFamily="18" charset="0"/>
              </a:rPr>
              <a:t>n</a:t>
            </a:r>
            <a:r>
              <a:rPr lang="en-US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содержатся в многоугольнике.</a:t>
            </a:r>
            <a:r>
              <a:rPr lang="en-US" altLang="ru-RU" i="1" dirty="0">
                <a:cs typeface="Times New Roman" panose="02020603050405020304" pitchFamily="18" charset="0"/>
              </a:rPr>
              <a:t> n-</a:t>
            </a:r>
            <a:r>
              <a:rPr lang="ru-RU" altLang="ru-RU" dirty="0">
                <a:cs typeface="Times New Roman" panose="02020603050405020304" pitchFamily="18" charset="0"/>
              </a:rPr>
              <a:t>угольник разобьется на </a:t>
            </a:r>
            <a:r>
              <a:rPr lang="en-US" altLang="ru-RU" i="1" dirty="0">
                <a:cs typeface="Times New Roman" panose="02020603050405020304" pitchFamily="18" charset="0"/>
              </a:rPr>
              <a:t>n</a:t>
            </a:r>
            <a:r>
              <a:rPr lang="ru-RU" altLang="ru-RU" dirty="0">
                <a:cs typeface="Times New Roman" panose="02020603050405020304" pitchFamily="18" charset="0"/>
              </a:rPr>
              <a:t> треугольник</a:t>
            </a:r>
            <a:r>
              <a:rPr lang="ru-RU" altLang="ru-RU" dirty="0"/>
              <a:t>ов</a:t>
            </a:r>
            <a:r>
              <a:rPr lang="ru-RU" altLang="ru-RU" dirty="0">
                <a:cs typeface="Times New Roman" panose="02020603050405020304" pitchFamily="18" charset="0"/>
              </a:rPr>
              <a:t>. В каждом треугольнике сумма углов равна 180</a:t>
            </a:r>
            <a:r>
              <a:rPr lang="ru-RU" altLang="ru-RU" baseline="30000" dirty="0"/>
              <a:t>о</a:t>
            </a:r>
            <a:r>
              <a:rPr lang="ru-RU" altLang="ru-RU" dirty="0"/>
              <a:t>.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Э</a:t>
            </a:r>
            <a:r>
              <a:rPr lang="ru-RU" altLang="ru-RU" dirty="0">
                <a:cs typeface="Times New Roman" panose="02020603050405020304" pitchFamily="18" charset="0"/>
              </a:rPr>
              <a:t>ти углы составляют углы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</a:t>
            </a:r>
            <a:r>
              <a:rPr lang="ru-RU" altLang="ru-RU" dirty="0"/>
              <a:t> и еще 360</a:t>
            </a:r>
            <a:r>
              <a:rPr lang="ru-RU" altLang="ru-RU" baseline="30000" dirty="0"/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. Значит, сумма углов выпуклого </a:t>
            </a:r>
            <a:r>
              <a:rPr lang="en-US" altLang="ru-RU" i="1" dirty="0">
                <a:cs typeface="Times New Roman" panose="02020603050405020304" pitchFamily="18" charset="0"/>
              </a:rPr>
              <a:t>n-</a:t>
            </a:r>
            <a:r>
              <a:rPr lang="ru-RU" altLang="ru-RU" dirty="0">
                <a:cs typeface="Times New Roman" panose="02020603050405020304" pitchFamily="18" charset="0"/>
              </a:rPr>
              <a:t>угольника равна 180</a:t>
            </a:r>
            <a:r>
              <a:rPr lang="ru-RU" altLang="ru-RU" baseline="30000" dirty="0"/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en-US" altLang="ru-RU" i="1" dirty="0">
                <a:cs typeface="Times New Roman" panose="02020603050405020304" pitchFamily="18" charset="0"/>
              </a:rPr>
              <a:t>n</a:t>
            </a:r>
            <a:r>
              <a:rPr lang="ru-RU" altLang="ru-RU" i="1" dirty="0">
                <a:cs typeface="Times New Roman" panose="02020603050405020304" pitchFamily="18" charset="0"/>
              </a:rPr>
              <a:t>-</a:t>
            </a:r>
            <a:r>
              <a:rPr lang="ru-RU" altLang="ru-RU" dirty="0">
                <a:cs typeface="Times New Roman" panose="02020603050405020304" pitchFamily="18" charset="0"/>
              </a:rPr>
              <a:t>2). </a:t>
            </a:r>
          </a:p>
        </p:txBody>
      </p:sp>
      <p:pic>
        <p:nvPicPr>
          <p:cNvPr id="3077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2704927" cy="241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045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Аксиома параллельности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в учебнике Л.С. Атанасяна и др.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71" y="980728"/>
            <a:ext cx="6585495" cy="16797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2" y="3658193"/>
            <a:ext cx="8681435" cy="102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A4A7B-7214-1D36-15B0-2A731844D9C8}"/>
              </a:ext>
            </a:extLst>
          </p:cNvPr>
          <p:cNvSpPr txBox="1"/>
          <p:nvPr/>
        </p:nvSpPr>
        <p:spPr>
          <a:xfrm>
            <a:off x="0" y="28067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Правильная аксиома параллельности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EEA25-7C78-20D5-17C3-9FEBD7EEFD80}"/>
              </a:ext>
            </a:extLst>
          </p:cNvPr>
          <p:cNvSpPr txBox="1"/>
          <p:nvPr/>
        </p:nvSpPr>
        <p:spPr>
          <a:xfrm>
            <a:off x="0" y="477450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ru-RU" dirty="0"/>
              <a:t>	Существование прямой, параллельной данной, следует из признака параллельности.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3903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Определение равенства фигур</a:t>
            </a:r>
          </a:p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в учебнике Л.С. Атанасяна и др.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0AA4E-B739-08A7-50BE-1DC483BB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63" y="1395128"/>
            <a:ext cx="7154273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3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1"/>
            <a:ext cx="9133952" cy="60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Определение равенства фигур в нашем учебнике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E174C-9647-3B09-55AB-86352E2E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08" y="1216995"/>
            <a:ext cx="7883184" cy="399835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4B9777A-8C6D-369C-AF4C-06BBEE66F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548680"/>
            <a:ext cx="9133952" cy="60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400" kern="0" dirty="0">
                <a:solidFill>
                  <a:schemeClr val="tx1"/>
                </a:solidFill>
              </a:rPr>
              <a:t>В седьмом классе определяется равенство треугольников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1886132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72B682-CF2A-971E-3B1C-2422F0D6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" y="14510"/>
            <a:ext cx="913395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 kern="0" dirty="0">
                <a:solidFill>
                  <a:srgbClr val="FF0000"/>
                </a:solidFill>
              </a:rPr>
              <a:t>Равенство произвольных фигур определяется с использованием движения</a:t>
            </a:r>
            <a:endParaRPr lang="ru-RU" altLang="ru-RU" sz="2400" kern="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4C01E-327B-069F-D4EC-29484A23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18852"/>
            <a:ext cx="8600537" cy="29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5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35446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К основным понятиям геометрии 10-11 классов, которые мы сегодня рассмотрим, отнесём следующие понятия: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точка;</a:t>
            </a:r>
          </a:p>
          <a:p>
            <a:pPr algn="just"/>
            <a:r>
              <a:rPr lang="ru-RU" altLang="ru-RU" sz="2800" kern="0" dirty="0"/>
              <a:t>	- прямая;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плоскость;</a:t>
            </a:r>
          </a:p>
          <a:p>
            <a:pPr algn="just"/>
            <a:r>
              <a:rPr lang="ru-RU" altLang="ru-RU" sz="2800" kern="0" dirty="0"/>
              <a:t>	- пространство;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многогранник;</a:t>
            </a:r>
          </a:p>
          <a:p>
            <a:pPr algn="just"/>
            <a:r>
              <a:rPr lang="ru-RU" altLang="ru-RU" sz="2800" kern="0" dirty="0"/>
              <a:t>	</a:t>
            </a:r>
            <a:r>
              <a:rPr lang="ru-RU" altLang="ru-RU" sz="2800" kern="0" dirty="0">
                <a:solidFill>
                  <a:schemeClr val="tx1"/>
                </a:solidFill>
              </a:rPr>
              <a:t>- </a:t>
            </a:r>
            <a:r>
              <a:rPr lang="ru-RU" altLang="ru-RU" sz="2800" kern="0" dirty="0"/>
              <a:t>т</a:t>
            </a:r>
            <a:r>
              <a:rPr lang="ru-RU" altLang="ru-RU" sz="2800" kern="0" dirty="0">
                <a:solidFill>
                  <a:schemeClr val="tx1"/>
                </a:solidFill>
              </a:rPr>
              <a:t>етраэдр;</a:t>
            </a:r>
          </a:p>
          <a:p>
            <a:pPr algn="just"/>
            <a:r>
              <a:rPr lang="ru-RU" altLang="ru-RU" sz="2800" kern="0" dirty="0"/>
              <a:t>	- куб;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</a:t>
            </a:r>
            <a:r>
              <a:rPr lang="ru-RU" altLang="ru-RU" sz="2800" kern="0" dirty="0"/>
              <a:t>- параллелепипед;</a:t>
            </a:r>
          </a:p>
          <a:p>
            <a:pPr algn="just"/>
            <a:r>
              <a:rPr lang="ru-RU" altLang="ru-RU" sz="2800" kern="0" dirty="0"/>
              <a:t>	- призма;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пирамида.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1072742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7AF37199-AF20-DC71-3866-B5586EDB24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0"/>
            <a:ext cx="9036496" cy="706436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ru-RU" altLang="ru-RU" sz="2400" dirty="0">
                <a:solidFill>
                  <a:srgbClr val="FF3300"/>
                </a:solidFill>
              </a:rPr>
              <a:t>Точки, прямые, плоскости и пространство относятся к неопределяемым понятиям и задаются аксиомами</a:t>
            </a:r>
          </a:p>
        </p:txBody>
      </p:sp>
      <p:graphicFrame>
        <p:nvGraphicFramePr>
          <p:cNvPr id="92171" name="Group 11">
            <a:extLst>
              <a:ext uri="{FF2B5EF4-FFF2-40B4-BE49-F238E27FC236}">
                <a16:creationId xmlns:a16="http://schemas.microsoft.com/office/drawing/2014/main" id="{E9706722-BEAE-EA22-20FE-FEBFF9D4AAE7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762000"/>
          <a:ext cx="8534400" cy="5867402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368322947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10272468"/>
                    </a:ext>
                  </a:extLst>
                </a:gridCol>
              </a:tblGrid>
              <a:tr h="1173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437624"/>
                  </a:ext>
                </a:extLst>
              </a:tr>
              <a:tr h="1173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041091"/>
                  </a:ext>
                </a:extLst>
              </a:tr>
              <a:tr h="1174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097876"/>
                  </a:ext>
                </a:extLst>
              </a:tr>
              <a:tr h="1173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547465"/>
                  </a:ext>
                </a:extLst>
              </a:tr>
              <a:tr h="1173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13961"/>
                  </a:ext>
                </a:extLst>
              </a:tr>
            </a:tbl>
          </a:graphicData>
        </a:graphic>
      </p:graphicFrame>
      <p:sp>
        <p:nvSpPr>
          <p:cNvPr id="3092" name="Rectangle 20">
            <a:extLst>
              <a:ext uri="{FF2B5EF4-FFF2-40B4-BE49-F238E27FC236}">
                <a16:creationId xmlns:a16="http://schemas.microsoft.com/office/drawing/2014/main" id="{9A3A6D59-C71C-B0AE-DC67-4D1B03A89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14400"/>
            <a:ext cx="556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Через любые две точки пространства проходит единственная прямая</a:t>
            </a:r>
            <a:endParaRPr lang="ru-RU" altLang="ru-RU" dirty="0">
              <a:latin typeface="Times New Roman Cyr" panose="02020603050405020304" pitchFamily="18" charset="0"/>
            </a:endParaRPr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5A6E2BC6-7334-6417-4F7E-B906D440D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05000"/>
            <a:ext cx="563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Через любые три точки пространства, не принадлежащие одной прямой, проходит единственная плоскость</a:t>
            </a:r>
            <a:endParaRPr lang="ru-RU" altLang="ru-RU" dirty="0">
              <a:latin typeface="Times New Roman Cyr" panose="02020603050405020304" pitchFamily="18" charset="0"/>
            </a:endParaRP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DDE1E496-52E3-6F04-B910-7DD615640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200400"/>
            <a:ext cx="563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Если две плоскости имеют общую точку, то они пересекаются по прямой</a:t>
            </a:r>
            <a:endParaRPr lang="ru-RU" altLang="ru-RU" dirty="0">
              <a:latin typeface="Times New Roman Cyr" panose="02020603050405020304" pitchFamily="18" charset="0"/>
            </a:endParaRP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18B37881-9EF5-D90B-15F0-93D4BED4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267200"/>
            <a:ext cx="533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Существуют по крайней мере четыре точки, не принадлежащие одной плоскости</a:t>
            </a:r>
            <a:endParaRPr lang="ru-RU" altLang="ru-RU" dirty="0">
              <a:latin typeface="Times New Roman Cyr" panose="02020603050405020304" pitchFamily="18" charset="0"/>
            </a:endParaRPr>
          </a:p>
        </p:txBody>
      </p:sp>
      <p:pic>
        <p:nvPicPr>
          <p:cNvPr id="3096" name="Picture 24">
            <a:extLst>
              <a:ext uri="{FF2B5EF4-FFF2-40B4-BE49-F238E27FC236}">
                <a16:creationId xmlns:a16="http://schemas.microsoft.com/office/drawing/2014/main" id="{607846D4-92D8-5F4A-098F-27BFEC7A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17653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>
            <a:extLst>
              <a:ext uri="{FF2B5EF4-FFF2-40B4-BE49-F238E27FC236}">
                <a16:creationId xmlns:a16="http://schemas.microsoft.com/office/drawing/2014/main" id="{EF854F30-6B19-7AD7-DDBD-DCEB0982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308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F130B9B4-8D40-630F-C9B7-BA17204B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19621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7">
            <a:extLst>
              <a:ext uri="{FF2B5EF4-FFF2-40B4-BE49-F238E27FC236}">
                <a16:creationId xmlns:a16="http://schemas.microsoft.com/office/drawing/2014/main" id="{39271B5C-F270-0A30-A693-587397CE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189071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0" name="Picture 40">
            <a:extLst>
              <a:ext uri="{FF2B5EF4-FFF2-40B4-BE49-F238E27FC236}">
                <a16:creationId xmlns:a16="http://schemas.microsoft.com/office/drawing/2014/main" id="{A1F33F11-3AD6-2061-AD34-3299AFAC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2255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3">
            <a:extLst>
              <a:ext uri="{FF2B5EF4-FFF2-40B4-BE49-F238E27FC236}">
                <a16:creationId xmlns:a16="http://schemas.microsoft.com/office/drawing/2014/main" id="{B81D74FE-D48D-7870-2642-4F00AF7C4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562600"/>
            <a:ext cx="533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/>
              <a:t>На любой плоскости выполняются все аксиомы планиметрии</a:t>
            </a:r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9"/>
            <a:ext cx="2887077" cy="36724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39" y="1701157"/>
            <a:ext cx="2898788" cy="36720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00808"/>
            <a:ext cx="2887078" cy="3672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0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 издательства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1126102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-19251" y="116632"/>
            <a:ext cx="9144000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sz="2200" dirty="0">
                <a:solidFill>
                  <a:srgbClr val="FF0000"/>
                </a:solidFill>
              </a:rPr>
              <a:t>Федеральная рабочая программа | Математика (углублённый уровень)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F99630-F671-18F8-D9BB-630842DF8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636384"/>
            <a:ext cx="6735434" cy="610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16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1FAEB8-6990-C519-81E3-9C4EC821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48" y="0"/>
            <a:ext cx="6833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8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-19251" y="26064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sz="2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Тематическое планирование 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6A1346-5CF3-7F3F-64C6-AB18A6C2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728"/>
            <a:ext cx="9144000" cy="34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just"/>
            <a:r>
              <a:rPr lang="ru-RU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в стереометрию …………………………………… 23 ч</a:t>
            </a:r>
          </a:p>
          <a:p>
            <a:pPr marR="55880" indent="349250" algn="just"/>
            <a:r>
              <a:rPr lang="ru-RU" dirty="0"/>
              <a:t>Взаимное расположение прямых в пространстве …………… 6 ч</a:t>
            </a:r>
          </a:p>
          <a:p>
            <a:pPr marR="55880" indent="349250" algn="just"/>
            <a:r>
              <a:rPr lang="ru-RU" dirty="0"/>
              <a:t>Параллельность прямых и плоскостей в пространстве ……... 8 ч</a:t>
            </a:r>
          </a:p>
          <a:p>
            <a:pPr marR="55880" indent="349250" algn="just"/>
            <a:r>
              <a:rPr lang="ru-RU" dirty="0"/>
              <a:t>Перпендикулярность прямых и плоскостей в пространстве . 25 ч</a:t>
            </a:r>
          </a:p>
          <a:p>
            <a:pPr marR="55880" indent="349250" algn="just"/>
            <a:r>
              <a:rPr lang="ru-RU" dirty="0"/>
              <a:t>Углы и расстояния …………………………………………….. 16 ч</a:t>
            </a:r>
          </a:p>
          <a:p>
            <a:pPr marR="55880" indent="349250" algn="just"/>
            <a:r>
              <a:rPr lang="ru-RU" dirty="0">
                <a:solidFill>
                  <a:srgbClr val="FF0000"/>
                </a:solidFill>
              </a:rPr>
              <a:t>Многогранники ………………………………………………… 7 ч</a:t>
            </a:r>
          </a:p>
          <a:p>
            <a:pPr marR="55880" indent="349250" algn="just"/>
            <a:r>
              <a:rPr lang="ru-RU" dirty="0"/>
              <a:t>Векторы в пространстве ……………………………………… 12 ч</a:t>
            </a:r>
          </a:p>
          <a:p>
            <a:pPr marR="55880" indent="349250" algn="just"/>
            <a:r>
              <a:rPr lang="ru-RU" dirty="0"/>
              <a:t>Повторение, обобщение и систематизация знаний ………….  5 ч</a:t>
            </a:r>
          </a:p>
          <a:p>
            <a:pPr marR="55880" indent="349250" algn="just"/>
            <a:r>
              <a:rPr lang="ru-RU" dirty="0">
                <a:latin typeface="Times New Roman Cyr" charset="-52"/>
              </a:rPr>
              <a:t>Итого …………………………………………………………. 102 ч</a:t>
            </a:r>
          </a:p>
        </p:txBody>
      </p:sp>
    </p:spTree>
    <p:extLst>
      <p:ext uri="{BB962C8B-B14F-4D97-AF65-F5344CB8AC3E}">
        <p14:creationId xmlns:p14="http://schemas.microsoft.com/office/powerpoint/2010/main" val="3938178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26064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sz="28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раздела «Многогранники» (7 часов)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16B24-43F1-D7FC-7BDA-7B5E339D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" y="908720"/>
            <a:ext cx="9108591" cy="55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10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4572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ru-RU" sz="2800" dirty="0">
                <a:solidFill>
                  <a:srgbClr val="FF3300"/>
                </a:solidFill>
              </a:rPr>
              <a:t>Учебник Л.С.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815C80-DA87-8226-964C-99EB52CB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5" y="665907"/>
            <a:ext cx="7573432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43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D155C8-4FE3-ED77-94BB-FE021AC0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1" y="404664"/>
            <a:ext cx="8957737" cy="53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9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486EA8-2D9D-F4DC-CCE5-19B9B1D30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05" y="332656"/>
            <a:ext cx="869567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2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55B47-6301-06AC-105F-493DFE0B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022"/>
            <a:ext cx="9111306" cy="47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8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-19251" y="-18122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многогранника в учебнике Л. 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EB7C92-F974-B10A-9198-1A6A8F5C7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7895639" cy="1301746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C4BF6FB9-67FD-9E70-99D6-9EF2674D2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251" y="2204864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многогранника в нашем учебнике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6A0F37-75CF-0ED3-3617-EBEC6C9BF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02" y="2935016"/>
            <a:ext cx="8459395" cy="14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9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289B4C-7B41-227E-98BF-D7524BF9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476672"/>
            <a:ext cx="4966365" cy="63950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1D671A-A25F-D741-F92E-0529CBEA8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925" y="2219464"/>
            <a:ext cx="3210373" cy="1857634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7C05E1CD-7DE3-610B-7AAC-2459F4C8E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475" y="692696"/>
            <a:ext cx="4001273" cy="11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just"/>
            <a:r>
              <a:rPr lang="ru-RU" sz="22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Фигуры, которые подходят под это определение, но не являются многогранниками.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014418-EFB1-4217-E2D9-9BF1E99E7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823" y="4221088"/>
            <a:ext cx="3067478" cy="1991003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7BEAFD63-8F6D-51FC-B822-00E26C451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251" y="-18122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тела</a:t>
            </a:r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учебнике Л. С. Атанасяна и др.</a:t>
            </a:r>
          </a:p>
        </p:txBody>
      </p:sp>
    </p:spTree>
    <p:extLst>
      <p:ext uri="{BB962C8B-B14F-4D97-AF65-F5344CB8AC3E}">
        <p14:creationId xmlns:p14="http://schemas.microsoft.com/office/powerpoint/2010/main" val="325256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01D6431F-DFD3-B874-2BCB-D1F0765E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5775"/>
            <a:ext cx="9144000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000" dirty="0"/>
              <a:t>1. Преемственность. Опора на традиции отечественного геометрического образования, заложенные ещё в учебнике А.П. </a:t>
            </a:r>
            <a:r>
              <a:rPr lang="ru-RU" altLang="ru-RU" sz="2000" dirty="0" err="1"/>
              <a:t>Киселева</a:t>
            </a:r>
            <a:r>
              <a:rPr lang="ru-RU" altLang="ru-RU" sz="2000" dirty="0"/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2. Наглядность. Развитие геометрических представлений. Наличие большого числа рисунков, заданий на изображение геометрических фигур, проведение дополнительных построений.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3. Научность. Развитие логического мышления.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4. Доступность. Учёт возрастных и индивидуальных особенностей учащихся.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5. Систематичность и последовательность. Расположение материала от частного к общему, от простого к сложному.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6. Включение в содержание учебника исторического материала.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7. Наличие дополнительного научно-популярного материала (со звёздочкой), для привлечение школьников к исследовательской и проектной деятельностям.</a:t>
            </a:r>
          </a:p>
          <a:p>
            <a:pPr algn="just">
              <a:spcBef>
                <a:spcPct val="0"/>
              </a:spcBef>
              <a:buNone/>
            </a:pPr>
            <a:r>
              <a:rPr lang="ru-RU" altLang="ru-RU" sz="2000" dirty="0"/>
              <a:t>	8. Практическая направленность. Наличие примеров и задач с практическим содержанием.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9. Ориентация на достижение результатов обучения, подготовку к ОГЭ и ЕГЭ по математике.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	10. Использование компьютерных программ для моделирования геометрических фигур.</a:t>
            </a:r>
          </a:p>
        </p:txBody>
      </p:sp>
      <p:sp>
        <p:nvSpPr>
          <p:cNvPr id="27651" name="TextBox 3">
            <a:extLst>
              <a:ext uri="{FF2B5EF4-FFF2-40B4-BE49-F238E27FC236}">
                <a16:creationId xmlns:a16="http://schemas.microsoft.com/office/drawing/2014/main" id="{89B7D881-3CF8-A591-1D7B-B293B9ABF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Особенности УМК по геометрии И.М. Смирновой и В.А. Смирнова</a:t>
            </a:r>
          </a:p>
        </p:txBody>
      </p:sp>
    </p:spTree>
    <p:extLst>
      <p:ext uri="{BB962C8B-B14F-4D97-AF65-F5344CB8AC3E}">
        <p14:creationId xmlns:p14="http://schemas.microsoft.com/office/powerpoint/2010/main" val="2483453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-19251" y="-18122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призмы в учебнике Л. С. Атанасяна и др.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C74170-9054-F283-E66B-83CCB88F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1" y="424161"/>
            <a:ext cx="9144000" cy="64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9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-19251" y="-18122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R="55880" indent="349250" algn="ctr"/>
            <a:r>
              <a:rPr lang="ru-RU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пирамиды в учебнике Л. 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38A87-8E41-1206-D709-64CD78890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4" y="692696"/>
            <a:ext cx="8773749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415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99E17-22F8-0128-9407-2BBB99EEB78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Определения основных многогранников в наших учебниках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EB818-EF0A-14D1-701D-A1F196F19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81957"/>
            <a:ext cx="8579302" cy="601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4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80455A-635C-5917-FF83-2EC13D1C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632"/>
            <a:ext cx="783541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66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773B2-EEE9-EDE3-9BB7-801C9987B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176"/>
            <a:ext cx="7026346" cy="5472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B8F580-1373-90A2-7F61-B008462BD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925827"/>
            <a:ext cx="1947483" cy="53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880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48EC6DC4-3DE5-6CBA-E08B-2B98A4A4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ru-RU" dirty="0"/>
              <a:t>	</a:t>
            </a:r>
            <a:r>
              <a:rPr lang="ru-RU" altLang="ru-RU" dirty="0"/>
              <a:t>На рисунках показаны несколько изображений куба.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20FC6A17-0497-99DB-1200-19B22346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7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На рисунке а) мы смотрим на куб сверху и справа; б) сверху и слева; в) снизу и справа; г) снизу и слева.</a:t>
            </a:r>
            <a:r>
              <a:rPr lang="ru-RU" altLang="ru-RU" dirty="0"/>
              <a:t> 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6C8F3295-789D-8AD9-0D59-A55478E8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815013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050">
            <a:extLst>
              <a:ext uri="{FF2B5EF4-FFF2-40B4-BE49-F238E27FC236}">
                <a16:creationId xmlns:a16="http://schemas.microsoft.com/office/drawing/2014/main" id="{ECE6FF6B-3A1A-05A2-0ACA-CD7C98B0A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r>
              <a:rPr lang="ru-RU" altLang="ru-RU" sz="280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124931" name="Text Box 2051">
            <a:extLst>
              <a:ext uri="{FF2B5EF4-FFF2-40B4-BE49-F238E27FC236}">
                <a16:creationId xmlns:a16="http://schemas.microsoft.com/office/drawing/2014/main" id="{B6CCAE6E-B597-7DE7-F384-26728752F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куб</a:t>
            </a:r>
            <a:r>
              <a:rPr lang="ru-RU" altLang="ru-RU" dirty="0"/>
              <a:t> на клетчатой бумаге</a:t>
            </a:r>
            <a:r>
              <a:rPr lang="ru-RU" altLang="ru-RU" dirty="0">
                <a:cs typeface="Times New Roman" panose="02020603050405020304" pitchFamily="18" charset="0"/>
              </a:rPr>
              <a:t>, аналогично данному на рисунке.</a:t>
            </a:r>
            <a:r>
              <a:rPr lang="ru-RU" altLang="ru-RU" dirty="0"/>
              <a:t> </a:t>
            </a:r>
          </a:p>
        </p:txBody>
      </p:sp>
      <p:pic>
        <p:nvPicPr>
          <p:cNvPr id="124934" name="Picture 2054">
            <a:extLst>
              <a:ext uri="{FF2B5EF4-FFF2-40B4-BE49-F238E27FC236}">
                <a16:creationId xmlns:a16="http://schemas.microsoft.com/office/drawing/2014/main" id="{571AF7E6-A5AF-23C6-2C48-F2A8E24F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47990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12B059D0-0ED8-6F30-8619-DD3C7704E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2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4339" name="Text Box 1027">
            <a:extLst>
              <a:ext uri="{FF2B5EF4-FFF2-40B4-BE49-F238E27FC236}">
                <a16:creationId xmlns:a16="http://schemas.microsoft.com/office/drawing/2014/main" id="{7C849601-0A10-9D35-2A11-DC863A382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2288"/>
            <a:ext cx="8686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На рисунке изображены четыре вершины куба. Изобразите  весь куб.</a:t>
            </a:r>
            <a:r>
              <a:rPr lang="ru-RU" altLang="ru-RU" dirty="0"/>
              <a:t> 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58AF7297-36F6-BA7C-7DBC-E85C7E8A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662113"/>
            <a:ext cx="427672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B06DAE7-A28A-24D7-1D3D-16EFCACCE49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62113"/>
            <a:ext cx="6405563" cy="4129087"/>
            <a:chOff x="304800" y="1662112"/>
            <a:chExt cx="6405563" cy="4129088"/>
          </a:xfrm>
        </p:grpSpPr>
        <p:sp>
          <p:nvSpPr>
            <p:cNvPr id="14342" name="Text Box 1030">
              <a:extLst>
                <a:ext uri="{FF2B5EF4-FFF2-40B4-BE49-F238E27FC236}">
                  <a16:creationId xmlns:a16="http://schemas.microsoft.com/office/drawing/2014/main" id="{9AAE1EB2-5D41-401F-3673-3C584309B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334000"/>
              <a:ext cx="2667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  <a:r>
                <a:rPr lang="en-US" altLang="ru-RU"/>
                <a:t> </a:t>
              </a:r>
              <a:endParaRPr lang="ru-RU" altLang="ru-RU"/>
            </a:p>
          </p:txBody>
        </p:sp>
        <p:pic>
          <p:nvPicPr>
            <p:cNvPr id="14343" name="Picture 3">
              <a:extLst>
                <a:ext uri="{FF2B5EF4-FFF2-40B4-BE49-F238E27FC236}">
                  <a16:creationId xmlns:a16="http://schemas.microsoft.com/office/drawing/2014/main" id="{A6B79567-DE08-A865-A37A-90838C2D9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638" y="1662112"/>
              <a:ext cx="4276725" cy="3533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A9B189D-5A1C-D99B-8EE8-AE8FBD4B7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3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7411" name="Text Box 1027">
            <a:extLst>
              <a:ext uri="{FF2B5EF4-FFF2-40B4-BE49-F238E27FC236}">
                <a16:creationId xmlns:a16="http://schemas.microsoft.com/office/drawing/2014/main" id="{53F6E015-3DEF-B18A-1B11-EDAD2911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Сколько у куба имеется вершин (В), рёбер (Р), граней (Г)</a:t>
            </a:r>
            <a:r>
              <a:rPr lang="en-US" altLang="ru-RU" dirty="0"/>
              <a:t>?</a:t>
            </a:r>
            <a:endParaRPr lang="ru-RU" altLang="ru-RU" dirty="0"/>
          </a:p>
        </p:txBody>
      </p:sp>
      <p:sp>
        <p:nvSpPr>
          <p:cNvPr id="197638" name="Text Box 1030">
            <a:extLst>
              <a:ext uri="{FF2B5EF4-FFF2-40B4-BE49-F238E27FC236}">
                <a16:creationId xmlns:a16="http://schemas.microsoft.com/office/drawing/2014/main" id="{51658F00-2A9C-1D35-CD77-05F1BA01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75795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</a:t>
            </a:r>
            <a:r>
              <a:rPr lang="en-US" altLang="ru-RU" dirty="0"/>
              <a:t> </a:t>
            </a:r>
            <a:r>
              <a:rPr lang="ru-RU" altLang="ru-RU" dirty="0"/>
              <a:t>В = 8, Р = 12, Г = 6</a:t>
            </a:r>
            <a:r>
              <a:rPr lang="en-US" altLang="ru-RU" dirty="0"/>
              <a:t>.</a:t>
            </a:r>
            <a:endParaRPr lang="ru-RU" altLang="ru-RU" dirty="0"/>
          </a:p>
        </p:txBody>
      </p:sp>
      <p:pic>
        <p:nvPicPr>
          <p:cNvPr id="17413" name="Picture 1032">
            <a:extLst>
              <a:ext uri="{FF2B5EF4-FFF2-40B4-BE49-F238E27FC236}">
                <a16:creationId xmlns:a16="http://schemas.microsoft.com/office/drawing/2014/main" id="{71AB4EF0-0F40-B1FA-9689-B992FB73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3430588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A9B189D-5A1C-D99B-8EE8-AE8FBD4B7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4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7411" name="Text Box 1027">
            <a:extLst>
              <a:ext uri="{FF2B5EF4-FFF2-40B4-BE49-F238E27FC236}">
                <a16:creationId xmlns:a16="http://schemas.microsoft.com/office/drawing/2014/main" id="{53F6E015-3DEF-B18A-1B11-EDAD2911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Сколько имеется путей длины 3 по рёбрам единичного куба из вершины </a:t>
            </a:r>
            <a:r>
              <a:rPr lang="en-US" altLang="ru-RU" i="1" dirty="0"/>
              <a:t>A </a:t>
            </a:r>
            <a:r>
              <a:rPr lang="ru-RU" altLang="ru-RU" dirty="0"/>
              <a:t>в вершину </a:t>
            </a:r>
            <a:r>
              <a:rPr lang="en-US" altLang="ru-RU" i="1" dirty="0"/>
              <a:t>C</a:t>
            </a:r>
            <a:r>
              <a:rPr lang="en-US" altLang="ru-RU" baseline="-25000" dirty="0"/>
              <a:t>1</a:t>
            </a:r>
            <a:r>
              <a:rPr lang="en-US" altLang="ru-RU" dirty="0"/>
              <a:t>?</a:t>
            </a:r>
            <a:endParaRPr lang="ru-RU" altLang="ru-RU" dirty="0"/>
          </a:p>
        </p:txBody>
      </p:sp>
      <p:sp>
        <p:nvSpPr>
          <p:cNvPr id="197638" name="Text Box 1030">
            <a:extLst>
              <a:ext uri="{FF2B5EF4-FFF2-40B4-BE49-F238E27FC236}">
                <a16:creationId xmlns:a16="http://schemas.microsoft.com/office/drawing/2014/main" id="{51658F00-2A9C-1D35-CD77-05F1BA01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Ответ.</a:t>
            </a:r>
            <a:r>
              <a:rPr lang="en-US" altLang="ru-RU"/>
              <a:t> 6.</a:t>
            </a:r>
            <a:endParaRPr lang="ru-RU" altLang="ru-RU"/>
          </a:p>
        </p:txBody>
      </p:sp>
      <p:pic>
        <p:nvPicPr>
          <p:cNvPr id="17413" name="Picture 1032">
            <a:extLst>
              <a:ext uri="{FF2B5EF4-FFF2-40B4-BE49-F238E27FC236}">
                <a16:creationId xmlns:a16="http://schemas.microsoft.com/office/drawing/2014/main" id="{71AB4EF0-0F40-B1FA-9689-B992FB73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3430588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0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D01F7E3-DD55-D926-3FCE-DB38545D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7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BBA161-0AF3-DFC0-1E31-F9A9F85E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0050"/>
            <a:ext cx="4556446" cy="6214958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D79645C-8A30-6661-E696-5B638A3DE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914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8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F0AAF-B789-69E8-5A16-F8DACA0D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347" y="417775"/>
            <a:ext cx="4279762" cy="621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4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7AE44E9-677A-D849-9558-69DE6A0A3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5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29027" name="Text Box 3">
            <a:extLst>
              <a:ext uri="{FF2B5EF4-FFF2-40B4-BE49-F238E27FC236}">
                <a16:creationId xmlns:a16="http://schemas.microsoft.com/office/drawing/2014/main" id="{E74F6A14-0845-BE9A-0417-A6CBE5ABB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258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прямоугольный параллелепипед</a:t>
            </a:r>
            <a:r>
              <a:rPr lang="ru-RU" altLang="ru-RU" dirty="0"/>
              <a:t> на клетчатой бумаге</a:t>
            </a:r>
            <a:r>
              <a:rPr lang="ru-RU" altLang="ru-RU" dirty="0">
                <a:cs typeface="Times New Roman" panose="02020603050405020304" pitchFamily="18" charset="0"/>
              </a:rPr>
              <a:t>, аналогично данному на рисунке.</a:t>
            </a:r>
            <a:r>
              <a:rPr lang="ru-RU" altLang="ru-RU" dirty="0"/>
              <a:t> </a:t>
            </a:r>
          </a:p>
        </p:txBody>
      </p:sp>
      <p:pic>
        <p:nvPicPr>
          <p:cNvPr id="129030" name="Picture 6">
            <a:extLst>
              <a:ext uri="{FF2B5EF4-FFF2-40B4-BE49-F238E27FC236}">
                <a16:creationId xmlns:a16="http://schemas.microsoft.com/office/drawing/2014/main" id="{A0484F1C-4A52-AA78-980A-7AE8E0E4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47990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A9B189D-5A1C-D99B-8EE8-AE8FBD4B7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6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17411" name="Text Box 1027">
            <a:extLst>
              <a:ext uri="{FF2B5EF4-FFF2-40B4-BE49-F238E27FC236}">
                <a16:creationId xmlns:a16="http://schemas.microsoft.com/office/drawing/2014/main" id="{53F6E015-3DEF-B18A-1B11-EDAD2911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Сколько у параллелепипеда имеется вершин (В), рёбер (Р), граней (Г)</a:t>
            </a:r>
            <a:r>
              <a:rPr lang="en-US" altLang="ru-RU" dirty="0"/>
              <a:t>?</a:t>
            </a:r>
            <a:endParaRPr lang="ru-RU" altLang="ru-RU" dirty="0"/>
          </a:p>
        </p:txBody>
      </p:sp>
      <p:sp>
        <p:nvSpPr>
          <p:cNvPr id="197638" name="Text Box 1030">
            <a:extLst>
              <a:ext uri="{FF2B5EF4-FFF2-40B4-BE49-F238E27FC236}">
                <a16:creationId xmlns:a16="http://schemas.microsoft.com/office/drawing/2014/main" id="{51658F00-2A9C-1D35-CD77-05F1BA01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75795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</a:t>
            </a:r>
            <a:r>
              <a:rPr lang="en-US" altLang="ru-RU" dirty="0"/>
              <a:t> </a:t>
            </a:r>
            <a:r>
              <a:rPr lang="ru-RU" altLang="ru-RU" dirty="0"/>
              <a:t>В = 8, Р = 12, Г = 6</a:t>
            </a:r>
            <a:r>
              <a:rPr lang="en-US" altLang="ru-RU" dirty="0"/>
              <a:t>.</a:t>
            </a:r>
            <a:endParaRPr lang="ru-RU" altLang="ru-RU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46BFF23-AC5D-EB6A-FD30-2B9099EE4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28665"/>
            <a:ext cx="47990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44B0566-52F7-92A9-8407-152C2934C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7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766EBD3F-8A89-FECE-DA9F-203B3AC25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</a:t>
            </a:r>
            <a:r>
              <a:rPr lang="ru-RU" altLang="ru-RU" dirty="0"/>
              <a:t>правильную </a:t>
            </a:r>
            <a:r>
              <a:rPr lang="ru-RU" altLang="ru-RU" dirty="0">
                <a:cs typeface="Times New Roman" panose="02020603050405020304" pitchFamily="18" charset="0"/>
              </a:rPr>
              <a:t>шестиугольную призму</a:t>
            </a:r>
            <a:r>
              <a:rPr lang="ru-RU" altLang="ru-RU" dirty="0"/>
              <a:t> на клетчатой бумаге</a:t>
            </a:r>
            <a:r>
              <a:rPr lang="ru-RU" altLang="ru-RU" dirty="0">
                <a:cs typeface="Times New Roman" panose="02020603050405020304" pitchFamily="18" charset="0"/>
              </a:rPr>
              <a:t>, аналогично данной на рисунке.</a:t>
            </a:r>
            <a:r>
              <a:rPr lang="ru-RU" altLang="ru-RU" dirty="0"/>
              <a:t> 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DBCB7C48-8E8D-EF94-ECA5-EFBE55A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49593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925DD50-7375-BEA6-FCAA-F6E0AA7A6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2800" dirty="0">
                <a:solidFill>
                  <a:srgbClr val="FF3300"/>
                </a:solidFill>
              </a:rPr>
              <a:t>8</a:t>
            </a:r>
            <a:endParaRPr lang="ru-RU" altLang="ru-RU" sz="2800" dirty="0">
              <a:solidFill>
                <a:srgbClr val="FF3300"/>
              </a:solidFill>
            </a:endParaRP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7B331AF9-4C21-5BC5-7539-4637996B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Сколько вершин (В), ребер (Р) и граней (Г) имеет:</a:t>
            </a:r>
          </a:p>
        </p:txBody>
      </p:sp>
      <p:sp>
        <p:nvSpPr>
          <p:cNvPr id="152580" name="Text Box 4">
            <a:extLst>
              <a:ext uri="{FF2B5EF4-FFF2-40B4-BE49-F238E27FC236}">
                <a16:creationId xmlns:a16="http://schemas.microsoft.com/office/drawing/2014/main" id="{6AD90B8C-8AB1-DC87-312F-0B6B269B0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002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а) В = 6, Р = 9, Г = 5.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46E4A438-8A7A-1A4E-9E28-9B4D141DE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а) </a:t>
            </a:r>
            <a:r>
              <a:rPr lang="ru-RU" altLang="ru-RU"/>
              <a:t>треугольная призма?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152582" name="Text Box 6">
            <a:extLst>
              <a:ext uri="{FF2B5EF4-FFF2-40B4-BE49-F238E27FC236}">
                <a16:creationId xmlns:a16="http://schemas.microsoft.com/office/drawing/2014/main" id="{7B561036-3753-CD52-9CB5-ED345D954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б) В = 8, Р = 12, Г = 6.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2583" name="Text Box 7">
            <a:extLst>
              <a:ext uri="{FF2B5EF4-FFF2-40B4-BE49-F238E27FC236}">
                <a16:creationId xmlns:a16="http://schemas.microsoft.com/office/drawing/2014/main" id="{E1CCB284-3234-83AE-6F75-E8B9CAA49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590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в) В = 10, Р = 15, Г = 7.</a:t>
            </a:r>
            <a:endParaRPr lang="ru-RU" altLang="ru-RU">
              <a:cs typeface="Times New Roman" panose="02020603050405020304" pitchFamily="18" charset="0"/>
            </a:endParaRPr>
          </a:p>
        </p:txBody>
      </p:sp>
      <p:sp>
        <p:nvSpPr>
          <p:cNvPr id="152584" name="Text Box 8">
            <a:extLst>
              <a:ext uri="{FF2B5EF4-FFF2-40B4-BE49-F238E27FC236}">
                <a16:creationId xmlns:a16="http://schemas.microsoft.com/office/drawing/2014/main" id="{05FA8F0D-DA93-64A1-3B0A-7E2DEBCD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124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г) В = 12, Р = 18, Г = 8.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2585" name="Text Box 9">
            <a:extLst>
              <a:ext uri="{FF2B5EF4-FFF2-40B4-BE49-F238E27FC236}">
                <a16:creationId xmlns:a16="http://schemas.microsoft.com/office/drawing/2014/main" id="{48DBE18D-0FFF-53CF-F416-DE19C4F1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б) </a:t>
            </a:r>
            <a:r>
              <a:rPr lang="ru-RU" altLang="ru-RU"/>
              <a:t>четырехугольная призма?</a:t>
            </a:r>
            <a:r>
              <a:rPr lang="ru-RU" altLang="ru-RU"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152586" name="Text Box 10">
            <a:extLst>
              <a:ext uri="{FF2B5EF4-FFF2-40B4-BE49-F238E27FC236}">
                <a16:creationId xmlns:a16="http://schemas.microsoft.com/office/drawing/2014/main" id="{6D1A516F-D051-6406-02D2-D745E9EC7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67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в) </a:t>
            </a:r>
            <a:r>
              <a:rPr lang="ru-RU" altLang="ru-RU"/>
              <a:t>пятиугольная призма?</a:t>
            </a:r>
            <a:r>
              <a:rPr lang="ru-RU" altLang="ru-RU"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152587" name="Text Box 11">
            <a:extLst>
              <a:ext uri="{FF2B5EF4-FFF2-40B4-BE49-F238E27FC236}">
                <a16:creationId xmlns:a16="http://schemas.microsoft.com/office/drawing/2014/main" id="{740D174D-B2BB-D06B-77C9-41338912C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004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г) </a:t>
            </a:r>
            <a:r>
              <a:rPr lang="ru-RU" altLang="ru-RU"/>
              <a:t>шестиугольная призма</a:t>
            </a:r>
            <a:r>
              <a:rPr lang="ru-RU" altLang="ru-RU">
                <a:cs typeface="Times New Roman" panose="02020603050405020304" pitchFamily="18" charset="0"/>
              </a:rPr>
              <a:t>? 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autoUpdateAnimBg="0"/>
      <p:bldP spid="152581" grpId="0" autoUpdateAnimBg="0"/>
      <p:bldP spid="152582" grpId="0" autoUpdateAnimBg="0"/>
      <p:bldP spid="152583" grpId="0" autoUpdateAnimBg="0"/>
      <p:bldP spid="152584" grpId="0" autoUpdateAnimBg="0"/>
      <p:bldP spid="152585" grpId="0" autoUpdateAnimBg="0"/>
      <p:bldP spid="152586" grpId="0" autoUpdateAnimBg="0"/>
      <p:bldP spid="152587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B52C9C9-BF2E-E983-3540-CA151D975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BB93B731-59CE-D5A7-7741-135F0DC1E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41065"/>
            <a:ext cx="883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</a:t>
            </a:r>
            <a:r>
              <a:rPr lang="ru-RU" altLang="ru-RU" dirty="0"/>
              <a:t>правильную </a:t>
            </a:r>
            <a:r>
              <a:rPr lang="ru-RU" altLang="ru-RU" dirty="0">
                <a:cs typeface="Times New Roman" panose="02020603050405020304" pitchFamily="18" charset="0"/>
              </a:rPr>
              <a:t>четырёхугольную пирамиду</a:t>
            </a:r>
            <a:r>
              <a:rPr lang="ru-RU" altLang="ru-RU" dirty="0"/>
              <a:t> на клетчатой бумаге</a:t>
            </a:r>
            <a:r>
              <a:rPr lang="ru-RU" altLang="ru-RU" dirty="0">
                <a:cs typeface="Times New Roman" panose="02020603050405020304" pitchFamily="18" charset="0"/>
              </a:rPr>
              <a:t>, аналогично данной на рисунке.</a:t>
            </a:r>
            <a:r>
              <a:rPr lang="ru-RU" altLang="ru-RU" dirty="0"/>
              <a:t> </a:t>
            </a:r>
          </a:p>
        </p:txBody>
      </p:sp>
      <p:pic>
        <p:nvPicPr>
          <p:cNvPr id="50180" name="Picture 7">
            <a:extLst>
              <a:ext uri="{FF2B5EF4-FFF2-40B4-BE49-F238E27FC236}">
                <a16:creationId xmlns:a16="http://schemas.microsoft.com/office/drawing/2014/main" id="{3D643C0A-66F9-A1BE-57F0-43CCFD19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1988840"/>
            <a:ext cx="479742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4C1EB8F-5512-1E5E-ED1B-3FA7E9463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03C10E67-D791-D002-3643-93C9A6722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7240"/>
            <a:ext cx="883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</a:t>
            </a:r>
            <a:r>
              <a:rPr lang="ru-RU" altLang="ru-RU" dirty="0"/>
              <a:t>правильную шести</a:t>
            </a:r>
            <a:r>
              <a:rPr lang="ru-RU" altLang="ru-RU" dirty="0">
                <a:cs typeface="Times New Roman" panose="02020603050405020304" pitchFamily="18" charset="0"/>
              </a:rPr>
              <a:t>угольную пирамиду</a:t>
            </a:r>
            <a:r>
              <a:rPr lang="ru-RU" altLang="ru-RU" dirty="0"/>
              <a:t> на клетчатой бумаге</a:t>
            </a:r>
            <a:r>
              <a:rPr lang="ru-RU" altLang="ru-RU" dirty="0">
                <a:cs typeface="Times New Roman" panose="02020603050405020304" pitchFamily="18" charset="0"/>
              </a:rPr>
              <a:t>, аналогично данной на рисунке.</a:t>
            </a:r>
            <a:r>
              <a:rPr lang="ru-RU" altLang="ru-RU" dirty="0"/>
              <a:t> 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92DAD073-3BEB-2771-DB79-008AAD08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49593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ECC1B15-0666-8288-ACDA-041925255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3300"/>
                </a:solidFill>
              </a:rPr>
              <a:t>Упражнение 11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EE6F7809-8698-FB15-C429-9A3FC4954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/>
              <a:t>Сколько вершин (В), ребер (Р) и граней (Г) имеет:</a:t>
            </a:r>
          </a:p>
        </p:txBody>
      </p:sp>
      <p:sp>
        <p:nvSpPr>
          <p:cNvPr id="183300" name="Text Box 4">
            <a:extLst>
              <a:ext uri="{FF2B5EF4-FFF2-40B4-BE49-F238E27FC236}">
                <a16:creationId xmlns:a16="http://schemas.microsoft.com/office/drawing/2014/main" id="{F7C41346-1C6D-3CC0-4539-F98E7BA46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002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а) В = 4, Р = 6, Г = 4.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6B2A277C-FB15-0255-B06C-6A79D1F1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а) </a:t>
            </a:r>
            <a:r>
              <a:rPr lang="ru-RU" altLang="ru-RU"/>
              <a:t>треугольная пирамида?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endParaRPr lang="ru-RU" altLang="ru-RU"/>
          </a:p>
        </p:txBody>
      </p:sp>
      <p:sp>
        <p:nvSpPr>
          <p:cNvPr id="183302" name="Text Box 6">
            <a:extLst>
              <a:ext uri="{FF2B5EF4-FFF2-40B4-BE49-F238E27FC236}">
                <a16:creationId xmlns:a16="http://schemas.microsoft.com/office/drawing/2014/main" id="{BF52DE4D-2DCB-7083-6791-BADC20976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133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б) В = 5, Р = 8, Г = 5.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3303" name="Text Box 7">
            <a:extLst>
              <a:ext uri="{FF2B5EF4-FFF2-40B4-BE49-F238E27FC236}">
                <a16:creationId xmlns:a16="http://schemas.microsoft.com/office/drawing/2014/main" id="{8EC605DA-A62C-64B1-4763-78E578A0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6670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в) В = 6, Р = 10, Г = 6.</a:t>
            </a:r>
            <a:endParaRPr lang="ru-RU" altLang="ru-RU">
              <a:cs typeface="Times New Roman" panose="02020603050405020304" pitchFamily="18" charset="0"/>
            </a:endParaRP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4029D30D-FCB6-50E3-2CA1-DA23604D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00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г) В = 7, Р = 12, Г = 7.</a:t>
            </a:r>
            <a:r>
              <a:rPr lang="ru-RU" altLang="ru-RU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3305" name="Text Box 9">
            <a:extLst>
              <a:ext uri="{FF2B5EF4-FFF2-40B4-BE49-F238E27FC236}">
                <a16:creationId xmlns:a16="http://schemas.microsoft.com/office/drawing/2014/main" id="{4FBC1F4F-7866-146E-CF85-1FBD25269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б) </a:t>
            </a:r>
            <a:r>
              <a:rPr lang="ru-RU" altLang="ru-RU"/>
              <a:t>четырехугольная пирамида?</a:t>
            </a:r>
            <a:r>
              <a:rPr lang="ru-RU" altLang="ru-RU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3306" name="Text Box 10">
            <a:extLst>
              <a:ext uri="{FF2B5EF4-FFF2-40B4-BE49-F238E27FC236}">
                <a16:creationId xmlns:a16="http://schemas.microsoft.com/office/drawing/2014/main" id="{396BC9C7-61B9-1B8E-14B4-28031BC66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67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в) </a:t>
            </a:r>
            <a:r>
              <a:rPr lang="ru-RU" altLang="ru-RU"/>
              <a:t>пятиугольная пирамида?</a:t>
            </a:r>
            <a:r>
              <a:rPr lang="ru-RU" altLang="ru-RU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3307" name="Text Box 11">
            <a:extLst>
              <a:ext uri="{FF2B5EF4-FFF2-40B4-BE49-F238E27FC236}">
                <a16:creationId xmlns:a16="http://schemas.microsoft.com/office/drawing/2014/main" id="{8CB8B967-7D6A-12C4-C73D-8832453CF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00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г) </a:t>
            </a:r>
            <a:r>
              <a:rPr lang="ru-RU" altLang="ru-RU"/>
              <a:t>шестиугольная пирамида</a:t>
            </a:r>
            <a:r>
              <a:rPr lang="ru-RU" altLang="ru-RU"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 autoUpdateAnimBg="0"/>
      <p:bldP spid="183301" grpId="0" autoUpdateAnimBg="0"/>
      <p:bldP spid="183302" grpId="0" autoUpdateAnimBg="0"/>
      <p:bldP spid="183303" grpId="0" autoUpdateAnimBg="0"/>
      <p:bldP spid="183304" grpId="0" autoUpdateAnimBg="0"/>
      <p:bldP spid="183305" grpId="0" autoUpdateAnimBg="0"/>
      <p:bldP spid="183306" grpId="0" autoUpdateAnimBg="0"/>
      <p:bldP spid="183307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4DFF9F-2244-42C5-9191-24FDA9244CB6}"/>
              </a:ext>
            </a:extLst>
          </p:cNvPr>
          <p:cNvSpPr txBox="1"/>
          <p:nvPr/>
        </p:nvSpPr>
        <p:spPr>
          <a:xfrm>
            <a:off x="323528" y="220418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Моделирование многогранников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в компьютерной программе </a:t>
            </a:r>
            <a:r>
              <a:rPr lang="en-US" sz="3600" dirty="0">
                <a:solidFill>
                  <a:srgbClr val="FF0000"/>
                </a:solidFill>
              </a:rPr>
              <a:t>GeoGebra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162EA276-305D-472F-9FF8-9F4C25714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6" y="30181"/>
            <a:ext cx="91151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20955" indent="450215" algn="just"/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получения тетраэдра в панели инструментов, расположенной в верхней части экрана программы, нужно выбрать инструмент «Тетраэдр» и отметить две точки (вершины тетраэдра).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179734-1E8D-483A-969D-AE1EE798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12776"/>
            <a:ext cx="7240497" cy="52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9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116632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«Развёртка» позволяет </a:t>
            </a:r>
            <a:r>
              <a:rPr lang="ru-RU" dirty="0">
                <a:ea typeface="Times New Roman" panose="02020603050405020304" pitchFamily="18" charset="0"/>
              </a:rPr>
              <a:t>получить развёртку тетраэдра.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53691D-9BA1-4F51-AE7E-C0FBD4666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" y="1124744"/>
            <a:ext cx="782478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4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D01F7E3-DD55-D926-3FCE-DB38545DF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5" y="0"/>
            <a:ext cx="464908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dirty="0"/>
              <a:t>9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80EA2-C1B2-2DF0-0114-1274EB31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" y="836712"/>
            <a:ext cx="4312655" cy="3885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A7FEC4-AE20-DEDB-A2C1-5E7D1DF1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27" y="819096"/>
            <a:ext cx="4662180" cy="39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30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162EA276-305D-472F-9FF8-9F4C25714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6" y="200014"/>
            <a:ext cx="91151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20955" indent="450215" algn="just"/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получения куба в панели инструментов, расположенной в верхней части экрана программы, нужно выбрать инструмент «Куб» и отметить две точки (вершины куба).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22977D-CB76-4F40-837E-7ACB76A0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700808"/>
            <a:ext cx="703834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911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116632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«Развёртка» позволяет </a:t>
            </a:r>
            <a:r>
              <a:rPr lang="ru-RU" dirty="0">
                <a:ea typeface="Times New Roman" panose="02020603050405020304" pitchFamily="18" charset="0"/>
              </a:rPr>
              <a:t>получить развёртку куба.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68088F-0B69-4672-AFBE-DE5E0AA3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10" y="1235232"/>
            <a:ext cx="8259487" cy="47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1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«Призма» позволяет получить модель призмы в пространстве. На рисунке показана правильная шестиугольная призма.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её получения сначала нужно построить правильный шестиугольник (основание призмы). </a:t>
            </a:r>
          </a:p>
          <a:p>
            <a:pPr marR="179705" indent="449580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нажмём левой кнопкой мыши на окошко с надписью «Вид» и выберем строчку с надписью «Полотно». Получим разделение рабочего окна на две части для плоских фигур (левая часть) и пространственных фигур (правая часть). В левой части построим правильный шестиугольник, как это делалось на плоскости. При этом правильный шестиугольник появится и в правой части окна.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55291E-15BC-4CCF-B4F1-450D100C69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38988"/>
            <a:ext cx="4768421" cy="34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028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Закроем левое окно, нажав левой кнопкой мыши на крестик в правом верхнем углу.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Выбрав инструмент «Призма», нажмем левой кнопкой мыши сначала на построенный правильный шестиугольник, а затем на какую-нибудь точку оси аппликат. Получим правильную шестиугольную призму.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E6958B-7DA7-4468-B935-F0930922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973690"/>
            <a:ext cx="6251798" cy="47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153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«Развёртка» позволяет получить развёртку призмы.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08BFB2-1914-4517-9895-C0D0475C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1124744"/>
            <a:ext cx="799288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65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261E737-220E-4DEC-A16D-F5EC925D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238486"/>
            <a:ext cx="91636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«Пирамида» позволяет получить модель пирамиды в пространстве. Для этого нужно сначала построить или указать многоугольник (основание пирамиды), а затем указать её вершину. На рисунке показана четырёхугольная пирамида.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8586A-DF6B-4F6F-99E2-354B9F481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31" y="2075404"/>
            <a:ext cx="6143938" cy="45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97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705CF-1B7D-4FE0-A214-E51B94C6C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24744"/>
            <a:ext cx="8035016" cy="5148572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A28ADC94-CF2A-42FC-9FEF-684CD8CF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 «Развёртка» позволяет получить развёртку пирамиды.</a:t>
            </a:r>
          </a:p>
        </p:txBody>
      </p:sp>
    </p:spTree>
    <p:extLst>
      <p:ext uri="{BB962C8B-B14F-4D97-AF65-F5344CB8AC3E}">
        <p14:creationId xmlns:p14="http://schemas.microsoft.com/office/powerpoint/2010/main" val="9770209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A28ADC94-CF2A-42FC-9FEF-684CD8CF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получения октаэдра </a:t>
            </a:r>
            <a:r>
              <a:rPr lang="ru-RU" dirty="0">
                <a:ea typeface="Times New Roman" panose="02020603050405020304" pitchFamily="18" charset="0"/>
              </a:rPr>
              <a:t>нужно отметить две точки, например </a:t>
            </a:r>
            <a:r>
              <a:rPr lang="en-US" dirty="0">
                <a:ea typeface="Times New Roman" panose="02020603050405020304" pitchFamily="18" charset="0"/>
              </a:rPr>
              <a:t>A </a:t>
            </a:r>
            <a:r>
              <a:rPr lang="ru-RU" dirty="0">
                <a:ea typeface="Times New Roman" panose="02020603050405020304" pitchFamily="18" charset="0"/>
              </a:rPr>
              <a:t>и </a:t>
            </a:r>
            <a:r>
              <a:rPr lang="en-US" dirty="0">
                <a:ea typeface="Times New Roman" panose="02020603050405020304" pitchFamily="18" charset="0"/>
              </a:rPr>
              <a:t>B</a:t>
            </a:r>
            <a:r>
              <a:rPr lang="ru-RU" dirty="0">
                <a:ea typeface="Times New Roman" panose="02020603050405020304" pitchFamily="18" charset="0"/>
              </a:rPr>
              <a:t>, и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строке «Ввод» написать: </a:t>
            </a:r>
            <a:r>
              <a:rPr lang="ru-RU" dirty="0">
                <a:ea typeface="Times New Roman" panose="02020603050405020304" pitchFamily="18" charset="0"/>
              </a:rPr>
              <a:t>Октаэдр(</a:t>
            </a:r>
            <a:r>
              <a:rPr lang="en-US" dirty="0">
                <a:ea typeface="Times New Roman" panose="02020603050405020304" pitchFamily="18" charset="0"/>
              </a:rPr>
              <a:t>A,B)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B15D1-4E89-D161-CEFE-22C10C41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3" y="1141040"/>
            <a:ext cx="5959376" cy="52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57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A28ADC94-CF2A-42FC-9FEF-684CD8CF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получения икосаэдра </a:t>
            </a:r>
            <a:r>
              <a:rPr lang="ru-RU" dirty="0">
                <a:ea typeface="Times New Roman" panose="02020603050405020304" pitchFamily="18" charset="0"/>
              </a:rPr>
              <a:t>нужно отметить две точки, например </a:t>
            </a:r>
            <a:r>
              <a:rPr lang="en-US" dirty="0">
                <a:ea typeface="Times New Roman" panose="02020603050405020304" pitchFamily="18" charset="0"/>
              </a:rPr>
              <a:t>A </a:t>
            </a:r>
            <a:r>
              <a:rPr lang="ru-RU" dirty="0">
                <a:ea typeface="Times New Roman" panose="02020603050405020304" pitchFamily="18" charset="0"/>
              </a:rPr>
              <a:t>и </a:t>
            </a:r>
            <a:r>
              <a:rPr lang="en-US" dirty="0">
                <a:ea typeface="Times New Roman" panose="02020603050405020304" pitchFamily="18" charset="0"/>
              </a:rPr>
              <a:t>B</a:t>
            </a:r>
            <a:r>
              <a:rPr lang="ru-RU" dirty="0">
                <a:ea typeface="Times New Roman" panose="02020603050405020304" pitchFamily="18" charset="0"/>
              </a:rPr>
              <a:t>, и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строке «Ввод» написать: Икос</a:t>
            </a:r>
            <a:r>
              <a:rPr lang="ru-RU" dirty="0">
                <a:ea typeface="Times New Roman" panose="02020603050405020304" pitchFamily="18" charset="0"/>
              </a:rPr>
              <a:t>аэдр(</a:t>
            </a:r>
            <a:r>
              <a:rPr lang="en-US" dirty="0">
                <a:ea typeface="Times New Roman" panose="02020603050405020304" pitchFamily="18" charset="0"/>
              </a:rPr>
              <a:t>A,B)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DACBB-FAD8-F58C-FED9-721C81C4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9" y="838331"/>
            <a:ext cx="616267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61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A28ADC94-CF2A-42FC-9FEF-684CD8CF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665" y="7334"/>
            <a:ext cx="91636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179705" algn="just">
              <a:tabLst>
                <a:tab pos="-3330575" algn="l"/>
              </a:tabLst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получения икосаэдра </a:t>
            </a:r>
            <a:r>
              <a:rPr lang="ru-RU" dirty="0">
                <a:ea typeface="Times New Roman" panose="02020603050405020304" pitchFamily="18" charset="0"/>
              </a:rPr>
              <a:t>нужно отметить две точки, например </a:t>
            </a:r>
            <a:r>
              <a:rPr lang="en-US" dirty="0">
                <a:ea typeface="Times New Roman" panose="02020603050405020304" pitchFamily="18" charset="0"/>
              </a:rPr>
              <a:t>A </a:t>
            </a:r>
            <a:r>
              <a:rPr lang="ru-RU" dirty="0">
                <a:ea typeface="Times New Roman" panose="02020603050405020304" pitchFamily="18" charset="0"/>
              </a:rPr>
              <a:t>и </a:t>
            </a:r>
            <a:r>
              <a:rPr lang="en-US" dirty="0">
                <a:ea typeface="Times New Roman" panose="02020603050405020304" pitchFamily="18" charset="0"/>
              </a:rPr>
              <a:t>B</a:t>
            </a:r>
            <a:r>
              <a:rPr lang="ru-RU" dirty="0">
                <a:ea typeface="Times New Roman" panose="02020603050405020304" pitchFamily="18" charset="0"/>
              </a:rPr>
              <a:t>, и</a:t>
            </a: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строке «Ввод» написать: </a:t>
            </a:r>
            <a:r>
              <a:rPr lang="ru-RU" dirty="0">
                <a:ea typeface="Times New Roman" panose="02020603050405020304" pitchFamily="18" charset="0"/>
              </a:rPr>
              <a:t>Додекаэдр(</a:t>
            </a:r>
            <a:r>
              <a:rPr lang="en-US" dirty="0">
                <a:ea typeface="Times New Roman" panose="02020603050405020304" pitchFamily="18" charset="0"/>
              </a:rPr>
              <a:t>A,B)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63DE71-941C-4F7E-7359-54B5FAB28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567" y="980728"/>
            <a:ext cx="65532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438A77-E37B-9AA1-6113-18DC26C8FFD6}"/>
              </a:ext>
            </a:extLst>
          </p:cNvPr>
          <p:cNvSpPr txBox="1"/>
          <p:nvPr/>
        </p:nvSpPr>
        <p:spPr>
          <a:xfrm>
            <a:off x="0" y="35446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/>
              <a:t>К основным понятиям геометрии 7-9 классов, которые мы сегодня рассмотрим, отнесём: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точку;</a:t>
            </a:r>
          </a:p>
          <a:p>
            <a:pPr algn="just"/>
            <a:r>
              <a:rPr lang="ru-RU" altLang="ru-RU" sz="2800" kern="0" dirty="0"/>
              <a:t>	- прямую;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</a:t>
            </a:r>
            <a:r>
              <a:rPr lang="ru-RU" altLang="ru-RU" sz="2800" kern="0" dirty="0"/>
              <a:t>- отрезок;</a:t>
            </a:r>
          </a:p>
          <a:p>
            <a:pPr algn="just"/>
            <a:r>
              <a:rPr lang="ru-RU" altLang="ru-RU" sz="2800" kern="0" dirty="0"/>
              <a:t>	- равенство отрезков, операции над отрезками;</a:t>
            </a:r>
          </a:p>
          <a:p>
            <a:pPr algn="just"/>
            <a:r>
              <a:rPr lang="ru-RU" altLang="ru-RU" sz="2800" kern="0" dirty="0">
                <a:solidFill>
                  <a:schemeClr val="tx1"/>
                </a:solidFill>
              </a:rPr>
              <a:t>	- луч;</a:t>
            </a:r>
          </a:p>
          <a:p>
            <a:pPr algn="just"/>
            <a:r>
              <a:rPr lang="ru-RU" altLang="ru-RU" sz="2800" kern="0" dirty="0"/>
              <a:t>	- полуплоскость;</a:t>
            </a:r>
          </a:p>
          <a:p>
            <a:pPr algn="just"/>
            <a:r>
              <a:rPr lang="ru-RU" altLang="ru-RU" sz="2800" kern="0" dirty="0"/>
              <a:t>	- угол;</a:t>
            </a:r>
          </a:p>
          <a:p>
            <a:pPr algn="just"/>
            <a:r>
              <a:rPr lang="ru-RU" altLang="ru-RU" sz="2800" kern="0" dirty="0"/>
              <a:t>	- равенство углов, операции над углами;</a:t>
            </a:r>
          </a:p>
          <a:p>
            <a:pPr algn="just"/>
            <a:r>
              <a:rPr lang="ru-RU" altLang="ru-RU" sz="2800" kern="0" dirty="0"/>
              <a:t>	</a:t>
            </a:r>
            <a:r>
              <a:rPr lang="ru-RU" altLang="ru-RU" sz="2800" kern="0" dirty="0">
                <a:solidFill>
                  <a:schemeClr val="tx1"/>
                </a:solidFill>
              </a:rPr>
              <a:t>- ломаную;</a:t>
            </a:r>
          </a:p>
          <a:p>
            <a:pPr algn="just"/>
            <a:r>
              <a:rPr lang="ru-RU" altLang="ru-RU" sz="2800" kern="0" dirty="0"/>
              <a:t>	- </a:t>
            </a:r>
            <a:r>
              <a:rPr lang="ru-RU" altLang="ru-RU" sz="2800" kern="0" dirty="0">
                <a:solidFill>
                  <a:schemeClr val="tx1"/>
                </a:solidFill>
              </a:rPr>
              <a:t>многоугольник;</a:t>
            </a:r>
          </a:p>
          <a:p>
            <a:pPr algn="just"/>
            <a:r>
              <a:rPr lang="ru-RU" altLang="ru-RU" sz="2800" kern="0" dirty="0"/>
              <a:t>	-</a:t>
            </a:r>
            <a:r>
              <a:rPr lang="ru-RU" altLang="ru-RU" sz="2800" kern="0" dirty="0">
                <a:solidFill>
                  <a:schemeClr val="tx1"/>
                </a:solidFill>
              </a:rPr>
              <a:t> выпуклый многоугольник</a:t>
            </a:r>
            <a:r>
              <a:rPr lang="ru-RU" altLang="ru-RU" sz="2800" kern="0" dirty="0"/>
              <a:t>;</a:t>
            </a:r>
          </a:p>
          <a:p>
            <a:pPr algn="just"/>
            <a:r>
              <a:rPr lang="ru-RU" sz="2800" kern="0" dirty="0"/>
              <a:t>	- параллельность, аксиому параллельности;</a:t>
            </a:r>
          </a:p>
          <a:p>
            <a:pPr algn="just"/>
            <a:r>
              <a:rPr lang="ru-RU" sz="2800" kern="0" dirty="0"/>
              <a:t>	- равенство фигур.	</a:t>
            </a:r>
          </a:p>
        </p:txBody>
      </p:sp>
    </p:spTree>
    <p:extLst>
      <p:ext uri="{BB962C8B-B14F-4D97-AF65-F5344CB8AC3E}">
        <p14:creationId xmlns:p14="http://schemas.microsoft.com/office/powerpoint/2010/main" val="2315017717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3821708</TotalTime>
  <Words>4275</Words>
  <Application>Microsoft Office PowerPoint</Application>
  <PresentationFormat>Экран (4:3)</PresentationFormat>
  <Paragraphs>419</Paragraphs>
  <Slides>89</Slides>
  <Notes>84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4" baseType="lpstr">
      <vt:lpstr>Arial</vt:lpstr>
      <vt:lpstr>Cambria Math</vt:lpstr>
      <vt:lpstr>Times New Roman</vt:lpstr>
      <vt:lpstr>Times New Roman Cyr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Операции над отрезками используются в следующей теореме.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Операции над углами используются в следующей теореме.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Второй способ доказательства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Точки, прямые, плоскости и пространство относятся к неопределяемым понятиям и задаются аксиомами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Учебник Л.С. Атанасяна и др.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486</cp:revision>
  <dcterms:created xsi:type="dcterms:W3CDTF">2008-04-30T05:51:18Z</dcterms:created>
  <dcterms:modified xsi:type="dcterms:W3CDTF">2024-10-10T12:12:41Z</dcterms:modified>
</cp:coreProperties>
</file>