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9"/>
  </p:notesMasterIdLst>
  <p:sldIdLst>
    <p:sldId id="1073" r:id="rId2"/>
    <p:sldId id="1264" r:id="rId3"/>
    <p:sldId id="1177" r:id="rId4"/>
    <p:sldId id="1270" r:id="rId5"/>
    <p:sldId id="447" r:id="rId6"/>
    <p:sldId id="1269" r:id="rId7"/>
    <p:sldId id="803" r:id="rId8"/>
    <p:sldId id="355" r:id="rId9"/>
    <p:sldId id="405" r:id="rId10"/>
    <p:sldId id="1272" r:id="rId11"/>
    <p:sldId id="412" r:id="rId12"/>
    <p:sldId id="431" r:id="rId13"/>
    <p:sldId id="1271" r:id="rId14"/>
    <p:sldId id="1231" r:id="rId15"/>
    <p:sldId id="356" r:id="rId16"/>
    <p:sldId id="379" r:id="rId17"/>
    <p:sldId id="380" r:id="rId18"/>
    <p:sldId id="382" r:id="rId19"/>
    <p:sldId id="383" r:id="rId20"/>
    <p:sldId id="384" r:id="rId21"/>
    <p:sldId id="1238" r:id="rId22"/>
    <p:sldId id="385" r:id="rId23"/>
    <p:sldId id="381" r:id="rId24"/>
    <p:sldId id="386" r:id="rId25"/>
    <p:sldId id="387" r:id="rId26"/>
    <p:sldId id="1236" r:id="rId27"/>
    <p:sldId id="1243" r:id="rId28"/>
    <p:sldId id="1234" r:id="rId29"/>
    <p:sldId id="1242" r:id="rId30"/>
    <p:sldId id="1237" r:id="rId31"/>
    <p:sldId id="461" r:id="rId32"/>
    <p:sldId id="752" r:id="rId33"/>
    <p:sldId id="403" r:id="rId34"/>
    <p:sldId id="396" r:id="rId35"/>
    <p:sldId id="406" r:id="rId36"/>
    <p:sldId id="397" r:id="rId37"/>
    <p:sldId id="398" r:id="rId38"/>
    <p:sldId id="399" r:id="rId39"/>
    <p:sldId id="808" r:id="rId40"/>
    <p:sldId id="400" r:id="rId41"/>
    <p:sldId id="401" r:id="rId42"/>
    <p:sldId id="402" r:id="rId43"/>
    <p:sldId id="754" r:id="rId44"/>
    <p:sldId id="755" r:id="rId45"/>
    <p:sldId id="756" r:id="rId46"/>
    <p:sldId id="757" r:id="rId47"/>
    <p:sldId id="758" r:id="rId48"/>
    <p:sldId id="759" r:id="rId49"/>
    <p:sldId id="760" r:id="rId50"/>
    <p:sldId id="761" r:id="rId51"/>
    <p:sldId id="764" r:id="rId52"/>
    <p:sldId id="765" r:id="rId53"/>
    <p:sldId id="766" r:id="rId54"/>
    <p:sldId id="767" r:id="rId55"/>
    <p:sldId id="768" r:id="rId56"/>
    <p:sldId id="769" r:id="rId57"/>
    <p:sldId id="770" r:id="rId58"/>
    <p:sldId id="771" r:id="rId59"/>
    <p:sldId id="772" r:id="rId60"/>
    <p:sldId id="773" r:id="rId61"/>
    <p:sldId id="774" r:id="rId62"/>
    <p:sldId id="775" r:id="rId63"/>
    <p:sldId id="776" r:id="rId64"/>
    <p:sldId id="777" r:id="rId65"/>
    <p:sldId id="778" r:id="rId66"/>
    <p:sldId id="779" r:id="rId67"/>
    <p:sldId id="780" r:id="rId68"/>
    <p:sldId id="781" r:id="rId69"/>
    <p:sldId id="782" r:id="rId70"/>
    <p:sldId id="389" r:id="rId71"/>
    <p:sldId id="390" r:id="rId72"/>
    <p:sldId id="391" r:id="rId73"/>
    <p:sldId id="392" r:id="rId74"/>
    <p:sldId id="407" r:id="rId75"/>
    <p:sldId id="783" r:id="rId76"/>
    <p:sldId id="799" r:id="rId77"/>
    <p:sldId id="805" r:id="rId78"/>
    <p:sldId id="784" r:id="rId79"/>
    <p:sldId id="800" r:id="rId80"/>
    <p:sldId id="785" r:id="rId81"/>
    <p:sldId id="786" r:id="rId82"/>
    <p:sldId id="787" r:id="rId83"/>
    <p:sldId id="788" r:id="rId84"/>
    <p:sldId id="789" r:id="rId85"/>
    <p:sldId id="793" r:id="rId86"/>
    <p:sldId id="794" r:id="rId87"/>
    <p:sldId id="797" r:id="rId88"/>
    <p:sldId id="1267" r:id="rId89"/>
    <p:sldId id="1268" r:id="rId90"/>
    <p:sldId id="795" r:id="rId91"/>
    <p:sldId id="1265" r:id="rId92"/>
    <p:sldId id="1033" r:id="rId93"/>
    <p:sldId id="1034" r:id="rId94"/>
    <p:sldId id="796" r:id="rId95"/>
    <p:sldId id="1048" r:id="rId96"/>
    <p:sldId id="1054" r:id="rId97"/>
    <p:sldId id="1266" r:id="rId9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0929"/>
  </p:normalViewPr>
  <p:slideViewPr>
    <p:cSldViewPr>
      <p:cViewPr varScale="1">
        <p:scale>
          <a:sx n="95" d="100"/>
          <a:sy n="95" d="100"/>
        </p:scale>
        <p:origin x="3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55D47-3F0E-46BA-8362-A2F89A8971DB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0E677-96DE-486E-98D3-2C44A094E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37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AB71BA4-97CC-49EF-AE33-1055246951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6C50E9-B10E-47A2-B386-FF1724351E09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302082" name="Rectangle 2">
            <a:extLst>
              <a:ext uri="{FF2B5EF4-FFF2-40B4-BE49-F238E27FC236}">
                <a16:creationId xmlns:a16="http://schemas.microsoft.com/office/drawing/2014/main" id="{6E121D19-14A7-42F3-B275-EA41D75CDA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2083" name="Rectangle 3">
            <a:extLst>
              <a:ext uri="{FF2B5EF4-FFF2-40B4-BE49-F238E27FC236}">
                <a16:creationId xmlns:a16="http://schemas.microsoft.com/office/drawing/2014/main" id="{8DEA09B5-4AD0-4308-A363-E2DF3C639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98370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ACF5BF-B455-46C9-B4AE-AD8851CF26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FED1A-4B0E-465D-92E4-92FBA96B88CD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250882" name="Rectangle 1026">
            <a:extLst>
              <a:ext uri="{FF2B5EF4-FFF2-40B4-BE49-F238E27FC236}">
                <a16:creationId xmlns:a16="http://schemas.microsoft.com/office/drawing/2014/main" id="{7D0C2E08-E657-44AE-BA94-BEB515B1CD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1027">
            <a:extLst>
              <a:ext uri="{FF2B5EF4-FFF2-40B4-BE49-F238E27FC236}">
                <a16:creationId xmlns:a16="http://schemas.microsoft.com/office/drawing/2014/main" id="{813504F1-B5D4-41BE-9283-7DA90B241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88905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ACF5BF-B455-46C9-B4AE-AD8851CF26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FED1A-4B0E-465D-92E4-92FBA96B88CD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250882" name="Rectangle 1026">
            <a:extLst>
              <a:ext uri="{FF2B5EF4-FFF2-40B4-BE49-F238E27FC236}">
                <a16:creationId xmlns:a16="http://schemas.microsoft.com/office/drawing/2014/main" id="{7D0C2E08-E657-44AE-BA94-BEB515B1CD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1027">
            <a:extLst>
              <a:ext uri="{FF2B5EF4-FFF2-40B4-BE49-F238E27FC236}">
                <a16:creationId xmlns:a16="http://schemas.microsoft.com/office/drawing/2014/main" id="{813504F1-B5D4-41BE-9283-7DA90B241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48916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1A5E10-CAF3-40CF-91E2-E2FCF2F6C6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98526C-4C89-4B85-B2D8-54017F5F452F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44066BC5-47D1-4DC8-8A84-AA3DE79CEA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2B46BB5A-6D5A-40F1-933F-5F19CDE5F1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7F2EC9F-09EC-42C6-82F9-D3E5264BD4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87065F-6374-4313-AC8C-DD1C2C819282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300034" name="Rectangle 2">
            <a:extLst>
              <a:ext uri="{FF2B5EF4-FFF2-40B4-BE49-F238E27FC236}">
                <a16:creationId xmlns:a16="http://schemas.microsoft.com/office/drawing/2014/main" id="{4511F0CC-5DE9-4FD8-B6E4-751054CC3D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0035" name="Rectangle 3">
            <a:extLst>
              <a:ext uri="{FF2B5EF4-FFF2-40B4-BE49-F238E27FC236}">
                <a16:creationId xmlns:a16="http://schemas.microsoft.com/office/drawing/2014/main" id="{0D0F75DC-41F3-48E8-B268-4F832951BB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AB71BA4-97CC-49EF-AE33-1055246951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6C50E9-B10E-47A2-B386-FF1724351E09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302082" name="Rectangle 2">
            <a:extLst>
              <a:ext uri="{FF2B5EF4-FFF2-40B4-BE49-F238E27FC236}">
                <a16:creationId xmlns:a16="http://schemas.microsoft.com/office/drawing/2014/main" id="{6E121D19-14A7-42F3-B275-EA41D75CDA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2083" name="Rectangle 3">
            <a:extLst>
              <a:ext uri="{FF2B5EF4-FFF2-40B4-BE49-F238E27FC236}">
                <a16:creationId xmlns:a16="http://schemas.microsoft.com/office/drawing/2014/main" id="{8DEA09B5-4AD0-4308-A363-E2DF3C639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784DB63-1DD9-4A86-B084-D6B2152870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2B0D65-1096-4AB8-9145-A1E37F45D75C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306178" name="Rectangle 2">
            <a:extLst>
              <a:ext uri="{FF2B5EF4-FFF2-40B4-BE49-F238E27FC236}">
                <a16:creationId xmlns:a16="http://schemas.microsoft.com/office/drawing/2014/main" id="{8BF805C8-F67F-4981-B563-483C670022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6179" name="Rectangle 3">
            <a:extLst>
              <a:ext uri="{FF2B5EF4-FFF2-40B4-BE49-F238E27FC236}">
                <a16:creationId xmlns:a16="http://schemas.microsoft.com/office/drawing/2014/main" id="{EEF8014E-7B70-4815-968B-792C29EF88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BAB413-672D-46BD-9173-1AA3424F8D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BB226-E426-4EA8-BCC8-044D9DE538C5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308226" name="Rectangle 2">
            <a:extLst>
              <a:ext uri="{FF2B5EF4-FFF2-40B4-BE49-F238E27FC236}">
                <a16:creationId xmlns:a16="http://schemas.microsoft.com/office/drawing/2014/main" id="{9632C8AA-935C-452D-9577-D7849C2E69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27" name="Rectangle 3">
            <a:extLst>
              <a:ext uri="{FF2B5EF4-FFF2-40B4-BE49-F238E27FC236}">
                <a16:creationId xmlns:a16="http://schemas.microsoft.com/office/drawing/2014/main" id="{31AC432E-B82B-457B-BEBE-92E4503BF7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CCB6E6-1C12-4CB9-B313-6E4EFEA0EF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57754D-6233-4420-8A2D-7C6C69963F69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310274" name="Rectangle 2">
            <a:extLst>
              <a:ext uri="{FF2B5EF4-FFF2-40B4-BE49-F238E27FC236}">
                <a16:creationId xmlns:a16="http://schemas.microsoft.com/office/drawing/2014/main" id="{1F18E750-4BCB-4F45-8C64-C12C7D302B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0275" name="Rectangle 3">
            <a:extLst>
              <a:ext uri="{FF2B5EF4-FFF2-40B4-BE49-F238E27FC236}">
                <a16:creationId xmlns:a16="http://schemas.microsoft.com/office/drawing/2014/main" id="{5353BC76-CAC1-4F2D-A68C-0308C077B3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CCB6E6-1C12-4CB9-B313-6E4EFEA0EF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57754D-6233-4420-8A2D-7C6C69963F69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310274" name="Rectangle 2">
            <a:extLst>
              <a:ext uri="{FF2B5EF4-FFF2-40B4-BE49-F238E27FC236}">
                <a16:creationId xmlns:a16="http://schemas.microsoft.com/office/drawing/2014/main" id="{1F18E750-4BCB-4F45-8C64-C12C7D302B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0275" name="Rectangle 3">
            <a:extLst>
              <a:ext uri="{FF2B5EF4-FFF2-40B4-BE49-F238E27FC236}">
                <a16:creationId xmlns:a16="http://schemas.microsoft.com/office/drawing/2014/main" id="{5353BC76-CAC1-4F2D-A68C-0308C077B3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31876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520352-18FA-4577-9413-E3F01C5E90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2455CE-FD0F-4003-9C0F-48A593CD926C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312322" name="Rectangle 2">
            <a:extLst>
              <a:ext uri="{FF2B5EF4-FFF2-40B4-BE49-F238E27FC236}">
                <a16:creationId xmlns:a16="http://schemas.microsoft.com/office/drawing/2014/main" id="{13CF8D07-17D1-4D35-84E2-CFC4D3CB83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2323" name="Rectangle 3">
            <a:extLst>
              <a:ext uri="{FF2B5EF4-FFF2-40B4-BE49-F238E27FC236}">
                <a16:creationId xmlns:a16="http://schemas.microsoft.com/office/drawing/2014/main" id="{0C8234FB-B866-4090-B294-5DAFD23DC5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5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095199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EC1DB52-17DE-4B54-A4F8-F437CDDAA6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D98E49-A79B-4C5C-B12A-D551E43EE229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304130" name="Rectangle 2">
            <a:extLst>
              <a:ext uri="{FF2B5EF4-FFF2-40B4-BE49-F238E27FC236}">
                <a16:creationId xmlns:a16="http://schemas.microsoft.com/office/drawing/2014/main" id="{8F592354-6829-417A-8CD7-9051B6410D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39C82510-1842-41CF-A483-37BA7621D8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B202F68-8A2C-464C-8CB5-F7368ABCC9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8A2A4-65FA-406B-92CC-A5702F21FF19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314370" name="Rectangle 2">
            <a:extLst>
              <a:ext uri="{FF2B5EF4-FFF2-40B4-BE49-F238E27FC236}">
                <a16:creationId xmlns:a16="http://schemas.microsoft.com/office/drawing/2014/main" id="{F5800143-7532-4875-9FEF-B402A7E4FF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4371" name="Rectangle 3">
            <a:extLst>
              <a:ext uri="{FF2B5EF4-FFF2-40B4-BE49-F238E27FC236}">
                <a16:creationId xmlns:a16="http://schemas.microsoft.com/office/drawing/2014/main" id="{461ED85B-F945-4594-8A1E-BB7210DAF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499230-247F-4DD7-8EE3-763658AEFC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B1B916-013C-4525-8C3A-08FD954356C6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546C6E20-F94C-4DC6-9F2E-005BA403EB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C5AC559D-77F5-4A8E-8C4B-165131DF5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499230-247F-4DD7-8EE3-763658AEFC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B1B916-013C-4525-8C3A-08FD954356C6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546C6E20-F94C-4DC6-9F2E-005BA403EB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C5AC559D-77F5-4A8E-8C4B-165131DF5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371951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499230-247F-4DD7-8EE3-763658AEFC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B1B916-013C-4525-8C3A-08FD954356C6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546C6E20-F94C-4DC6-9F2E-005BA403EB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C5AC559D-77F5-4A8E-8C4B-165131DF5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562700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499230-247F-4DD7-8EE3-763658AEFC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B1B916-013C-4525-8C3A-08FD954356C6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546C6E20-F94C-4DC6-9F2E-005BA403EB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C5AC559D-77F5-4A8E-8C4B-165131DF5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403084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499230-247F-4DD7-8EE3-763658AEFC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B1B916-013C-4525-8C3A-08FD954356C6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546C6E20-F94C-4DC6-9F2E-005BA403EB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C5AC559D-77F5-4A8E-8C4B-165131DF5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549765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499230-247F-4DD7-8EE3-763658AEFC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B1B916-013C-4525-8C3A-08FD954356C6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546C6E20-F94C-4DC6-9F2E-005BA403EB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C5AC559D-77F5-4A8E-8C4B-165131DF5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778110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1CF90CB6-FC18-4257-B4AA-7852E1308B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76665D7-C71E-42A9-9AE1-D39925944916}" type="slidenum">
              <a:rPr lang="ru-RU" altLang="ru-RU"/>
              <a:pPr>
                <a:spcBef>
                  <a:spcPct val="0"/>
                </a:spcBef>
              </a:pPr>
              <a:t>31</a:t>
            </a:fld>
            <a:endParaRPr lang="ru-RU" altLang="ru-RU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2DEE7894-3D58-4445-86F3-B8D247A1E5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DDBBEE9E-835D-4BC4-B864-2B47F60B3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466835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4CECCEE-F280-45A0-82E7-E2E0EE9D34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BC909-4F5C-431B-8B39-A241B05E2A0A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CED6B075-2871-45AE-B3B2-F7F122A1D4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60772B2A-1B6E-4F05-8AB0-2E0094DB9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ACF5BF-B455-46C9-B4AE-AD8851CF26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FED1A-4B0E-465D-92E4-92FBA96B88CD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250882" name="Rectangle 1026">
            <a:extLst>
              <a:ext uri="{FF2B5EF4-FFF2-40B4-BE49-F238E27FC236}">
                <a16:creationId xmlns:a16="http://schemas.microsoft.com/office/drawing/2014/main" id="{7D0C2E08-E657-44AE-BA94-BEB515B1CD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1027">
            <a:extLst>
              <a:ext uri="{FF2B5EF4-FFF2-40B4-BE49-F238E27FC236}">
                <a16:creationId xmlns:a16="http://schemas.microsoft.com/office/drawing/2014/main" id="{813504F1-B5D4-41BE-9283-7DA90B241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881925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4CECCEE-F280-45A0-82E7-E2E0EE9D34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DBC909-4F5C-431B-8B39-A241B05E2A0A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CED6B075-2871-45AE-B3B2-F7F122A1D4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60772B2A-1B6E-4F05-8AB0-2E0094DB9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621389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6C86F79-7663-4A43-AAB1-5810C48FCF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7A0871-396E-45EA-BEA0-E26CDCC49166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440322" name="Rectangle 2">
            <a:extLst>
              <a:ext uri="{FF2B5EF4-FFF2-40B4-BE49-F238E27FC236}">
                <a16:creationId xmlns:a16="http://schemas.microsoft.com/office/drawing/2014/main" id="{596D37B1-4ED5-42F4-B9A8-ADB0A48E98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23" name="Rectangle 3">
            <a:extLst>
              <a:ext uri="{FF2B5EF4-FFF2-40B4-BE49-F238E27FC236}">
                <a16:creationId xmlns:a16="http://schemas.microsoft.com/office/drawing/2014/main" id="{288275A9-F6C2-4B5F-8764-F3AB98A8D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6C86F79-7663-4A43-AAB1-5810C48FCF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7A0871-396E-45EA-BEA0-E26CDCC49166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440322" name="Rectangle 2">
            <a:extLst>
              <a:ext uri="{FF2B5EF4-FFF2-40B4-BE49-F238E27FC236}">
                <a16:creationId xmlns:a16="http://schemas.microsoft.com/office/drawing/2014/main" id="{596D37B1-4ED5-42F4-B9A8-ADB0A48E98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23" name="Rectangle 3">
            <a:extLst>
              <a:ext uri="{FF2B5EF4-FFF2-40B4-BE49-F238E27FC236}">
                <a16:creationId xmlns:a16="http://schemas.microsoft.com/office/drawing/2014/main" id="{288275A9-F6C2-4B5F-8764-F3AB98A8D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605710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21FB54E-147B-4945-8264-EBA2463985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38CB2A-FDB1-4686-9366-4F360B5B4E4B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442370" name="Rectangle 2">
            <a:extLst>
              <a:ext uri="{FF2B5EF4-FFF2-40B4-BE49-F238E27FC236}">
                <a16:creationId xmlns:a16="http://schemas.microsoft.com/office/drawing/2014/main" id="{47895F9D-3C13-4A7C-9F7F-598E4A7700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2371" name="Rectangle 3">
            <a:extLst>
              <a:ext uri="{FF2B5EF4-FFF2-40B4-BE49-F238E27FC236}">
                <a16:creationId xmlns:a16="http://schemas.microsoft.com/office/drawing/2014/main" id="{D0141FB5-4689-407D-B88F-45B8C96FCF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CACB0AF-CD91-4DFD-B577-06AB568145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DF10F7-716B-490B-B4FC-77289EBDE2CB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444418" name="Rectangle 2">
            <a:extLst>
              <a:ext uri="{FF2B5EF4-FFF2-40B4-BE49-F238E27FC236}">
                <a16:creationId xmlns:a16="http://schemas.microsoft.com/office/drawing/2014/main" id="{625622C2-28B5-476F-A8B9-1CFB54CAA8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4419" name="Rectangle 3">
            <a:extLst>
              <a:ext uri="{FF2B5EF4-FFF2-40B4-BE49-F238E27FC236}">
                <a16:creationId xmlns:a16="http://schemas.microsoft.com/office/drawing/2014/main" id="{15386E28-A03E-4274-B550-575C2A6E36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489825-6996-462C-BBAD-C4A7613A13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5863B3-33C8-4AB1-8CBC-23371C2CBD89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446466" name="Rectangle 2">
            <a:extLst>
              <a:ext uri="{FF2B5EF4-FFF2-40B4-BE49-F238E27FC236}">
                <a16:creationId xmlns:a16="http://schemas.microsoft.com/office/drawing/2014/main" id="{51CD90D1-A2C6-47D3-BD7A-95C78A2384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6467" name="Rectangle 3">
            <a:extLst>
              <a:ext uri="{FF2B5EF4-FFF2-40B4-BE49-F238E27FC236}">
                <a16:creationId xmlns:a16="http://schemas.microsoft.com/office/drawing/2014/main" id="{3670C71A-26AE-42AB-907F-022E151BF7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489825-6996-462C-BBAD-C4A7613A13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5863B3-33C8-4AB1-8CBC-23371C2CBD89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446466" name="Rectangle 2">
            <a:extLst>
              <a:ext uri="{FF2B5EF4-FFF2-40B4-BE49-F238E27FC236}">
                <a16:creationId xmlns:a16="http://schemas.microsoft.com/office/drawing/2014/main" id="{51CD90D1-A2C6-47D3-BD7A-95C78A2384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6467" name="Rectangle 3">
            <a:extLst>
              <a:ext uri="{FF2B5EF4-FFF2-40B4-BE49-F238E27FC236}">
                <a16:creationId xmlns:a16="http://schemas.microsoft.com/office/drawing/2014/main" id="{3670C71A-26AE-42AB-907F-022E151BF7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292765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7DEBBDB-3713-479D-B827-7C5D6EF74D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0FB4E1-6E73-42D5-87FB-7AF5AAF690BE}" type="slidenum">
              <a:rPr lang="ru-RU" altLang="ru-RU"/>
              <a:pPr/>
              <a:t>40</a:t>
            </a:fld>
            <a:endParaRPr lang="ru-RU" altLang="ru-RU"/>
          </a:p>
        </p:txBody>
      </p:sp>
      <p:sp>
        <p:nvSpPr>
          <p:cNvPr id="450562" name="Rectangle 2">
            <a:extLst>
              <a:ext uri="{FF2B5EF4-FFF2-40B4-BE49-F238E27FC236}">
                <a16:creationId xmlns:a16="http://schemas.microsoft.com/office/drawing/2014/main" id="{8A0DF258-5ADF-44BA-ABFE-990C718F73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63" name="Rectangle 3">
            <a:extLst>
              <a:ext uri="{FF2B5EF4-FFF2-40B4-BE49-F238E27FC236}">
                <a16:creationId xmlns:a16="http://schemas.microsoft.com/office/drawing/2014/main" id="{3ECB9D7F-1FFF-4C9E-8F55-FB475B189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D94F61C-5EC3-4946-8497-0FFE18C535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5C6E43-B434-42A4-9212-D3970EE64F83}" type="slidenum">
              <a:rPr lang="ru-RU" altLang="ru-RU"/>
              <a:pPr/>
              <a:t>41</a:t>
            </a:fld>
            <a:endParaRPr lang="ru-RU" altLang="ru-RU"/>
          </a:p>
        </p:txBody>
      </p:sp>
      <p:sp>
        <p:nvSpPr>
          <p:cNvPr id="452610" name="Rectangle 2">
            <a:extLst>
              <a:ext uri="{FF2B5EF4-FFF2-40B4-BE49-F238E27FC236}">
                <a16:creationId xmlns:a16="http://schemas.microsoft.com/office/drawing/2014/main" id="{32048876-D21A-40F0-9B91-7494F97EEB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2611" name="Rectangle 3">
            <a:extLst>
              <a:ext uri="{FF2B5EF4-FFF2-40B4-BE49-F238E27FC236}">
                <a16:creationId xmlns:a16="http://schemas.microsoft.com/office/drawing/2014/main" id="{BDA56C43-2ABE-4DFB-B0AC-E578E38A99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EB8690D-323A-4528-B207-B8A63C8BE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ADC744-011B-47E5-A645-B9F8C7EA2B07}" type="slidenum">
              <a:rPr lang="ru-RU" altLang="ru-RU"/>
              <a:pPr/>
              <a:t>42</a:t>
            </a:fld>
            <a:endParaRPr lang="ru-RU" altLang="ru-RU"/>
          </a:p>
        </p:txBody>
      </p:sp>
      <p:sp>
        <p:nvSpPr>
          <p:cNvPr id="454658" name="Rectangle 2">
            <a:extLst>
              <a:ext uri="{FF2B5EF4-FFF2-40B4-BE49-F238E27FC236}">
                <a16:creationId xmlns:a16="http://schemas.microsoft.com/office/drawing/2014/main" id="{D4120CEE-5381-4E10-80DA-AFC1E6FECB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4659" name="Rectangle 3">
            <a:extLst>
              <a:ext uri="{FF2B5EF4-FFF2-40B4-BE49-F238E27FC236}">
                <a16:creationId xmlns:a16="http://schemas.microsoft.com/office/drawing/2014/main" id="{782325D3-56FF-48E2-A87A-43DB728CC2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ACF5BF-B455-46C9-B4AE-AD8851CF26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FED1A-4B0E-465D-92E4-92FBA96B88CD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50882" name="Rectangle 1026">
            <a:extLst>
              <a:ext uri="{FF2B5EF4-FFF2-40B4-BE49-F238E27FC236}">
                <a16:creationId xmlns:a16="http://schemas.microsoft.com/office/drawing/2014/main" id="{7D0C2E08-E657-44AE-BA94-BEB515B1CD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1027">
            <a:extLst>
              <a:ext uri="{FF2B5EF4-FFF2-40B4-BE49-F238E27FC236}">
                <a16:creationId xmlns:a16="http://schemas.microsoft.com/office/drawing/2014/main" id="{813504F1-B5D4-41BE-9283-7DA90B241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771019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103AE81-62DB-4DFF-8738-E4875516B0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6D0754-92AA-4DC3-965E-331E31B6486D}" type="slidenum">
              <a:rPr lang="ru-RU" altLang="ru-RU"/>
              <a:pPr/>
              <a:t>43</a:t>
            </a:fld>
            <a:endParaRPr lang="ru-RU" altLang="ru-RU"/>
          </a:p>
        </p:txBody>
      </p:sp>
      <p:sp>
        <p:nvSpPr>
          <p:cNvPr id="360450" name="Rectangle 2">
            <a:extLst>
              <a:ext uri="{FF2B5EF4-FFF2-40B4-BE49-F238E27FC236}">
                <a16:creationId xmlns:a16="http://schemas.microsoft.com/office/drawing/2014/main" id="{D2D738A2-DCBA-4012-B039-CBC3D717B3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451" name="Rectangle 3">
            <a:extLst>
              <a:ext uri="{FF2B5EF4-FFF2-40B4-BE49-F238E27FC236}">
                <a16:creationId xmlns:a16="http://schemas.microsoft.com/office/drawing/2014/main" id="{5E8E39B3-7B01-48B8-AB1A-E61ECB0A31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649075D-48BB-4E9D-A13C-814C8F9DF7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DDB6A6-7D06-4C72-AE2A-78A0061E35B2}" type="slidenum">
              <a:rPr lang="ru-RU" altLang="ru-RU"/>
              <a:pPr/>
              <a:t>44</a:t>
            </a:fld>
            <a:endParaRPr lang="ru-RU" altLang="ru-RU"/>
          </a:p>
        </p:txBody>
      </p:sp>
      <p:sp>
        <p:nvSpPr>
          <p:cNvPr id="362498" name="Rectangle 2">
            <a:extLst>
              <a:ext uri="{FF2B5EF4-FFF2-40B4-BE49-F238E27FC236}">
                <a16:creationId xmlns:a16="http://schemas.microsoft.com/office/drawing/2014/main" id="{2EC26A5D-A845-4C3E-BF42-45039C43C7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E06F875C-D203-48A1-AF5B-D92582AF82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55A199F-7D57-4059-B234-234F982D7B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446275-FDEB-4BD2-BAC6-2437A31399AE}" type="slidenum">
              <a:rPr lang="ru-RU" altLang="ru-RU"/>
              <a:pPr/>
              <a:t>45</a:t>
            </a:fld>
            <a:endParaRPr lang="ru-RU" altLang="ru-RU"/>
          </a:p>
        </p:txBody>
      </p:sp>
      <p:sp>
        <p:nvSpPr>
          <p:cNvPr id="368642" name="Rectangle 2">
            <a:extLst>
              <a:ext uri="{FF2B5EF4-FFF2-40B4-BE49-F238E27FC236}">
                <a16:creationId xmlns:a16="http://schemas.microsoft.com/office/drawing/2014/main" id="{42F59E55-58DF-44CA-B0F0-5C82C4C018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43" name="Rectangle 3">
            <a:extLst>
              <a:ext uri="{FF2B5EF4-FFF2-40B4-BE49-F238E27FC236}">
                <a16:creationId xmlns:a16="http://schemas.microsoft.com/office/drawing/2014/main" id="{DB341446-2117-4D26-901F-66E61C3FB0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3D55C87-8559-40D8-9BE7-1D0FA11ABE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0F0E43-5DC5-44EC-8F72-8D92A1F44D33}" type="slidenum">
              <a:rPr lang="ru-RU" altLang="ru-RU"/>
              <a:pPr/>
              <a:t>46</a:t>
            </a:fld>
            <a:endParaRPr lang="ru-RU" altLang="ru-RU"/>
          </a:p>
        </p:txBody>
      </p:sp>
      <p:sp>
        <p:nvSpPr>
          <p:cNvPr id="370690" name="Rectangle 2">
            <a:extLst>
              <a:ext uri="{FF2B5EF4-FFF2-40B4-BE49-F238E27FC236}">
                <a16:creationId xmlns:a16="http://schemas.microsoft.com/office/drawing/2014/main" id="{8DC68EFF-7013-4ACD-991B-06249EA0B1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691" name="Rectangle 3">
            <a:extLst>
              <a:ext uri="{FF2B5EF4-FFF2-40B4-BE49-F238E27FC236}">
                <a16:creationId xmlns:a16="http://schemas.microsoft.com/office/drawing/2014/main" id="{5AB259C0-7A4D-455B-8848-4E455281C4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CB74781-A4C4-4CFA-A770-B85DE14EF2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A19DAF-0DED-4B30-9EDE-731D5A770410}" type="slidenum">
              <a:rPr lang="ru-RU" altLang="ru-RU"/>
              <a:pPr/>
              <a:t>47</a:t>
            </a:fld>
            <a:endParaRPr lang="ru-RU" altLang="ru-RU"/>
          </a:p>
        </p:txBody>
      </p:sp>
      <p:sp>
        <p:nvSpPr>
          <p:cNvPr id="372738" name="Rectangle 2">
            <a:extLst>
              <a:ext uri="{FF2B5EF4-FFF2-40B4-BE49-F238E27FC236}">
                <a16:creationId xmlns:a16="http://schemas.microsoft.com/office/drawing/2014/main" id="{DD696DDF-4845-4D9A-BD7D-7D177D135E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2739" name="Rectangle 3">
            <a:extLst>
              <a:ext uri="{FF2B5EF4-FFF2-40B4-BE49-F238E27FC236}">
                <a16:creationId xmlns:a16="http://schemas.microsoft.com/office/drawing/2014/main" id="{0503DDFD-F71B-4A23-8771-67A421F1D3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9CFD406-2B24-419E-9D27-73CCD4EBD8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A34A28-471F-427C-80EB-9C97528D2C83}" type="slidenum">
              <a:rPr lang="ru-RU" altLang="ru-RU"/>
              <a:pPr/>
              <a:t>48</a:t>
            </a:fld>
            <a:endParaRPr lang="ru-RU" altLang="ru-RU"/>
          </a:p>
        </p:txBody>
      </p:sp>
      <p:sp>
        <p:nvSpPr>
          <p:cNvPr id="374786" name="Rectangle 2">
            <a:extLst>
              <a:ext uri="{FF2B5EF4-FFF2-40B4-BE49-F238E27FC236}">
                <a16:creationId xmlns:a16="http://schemas.microsoft.com/office/drawing/2014/main" id="{5202E56E-E505-4051-80F9-7E8489A4C5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4787" name="Rectangle 3">
            <a:extLst>
              <a:ext uri="{FF2B5EF4-FFF2-40B4-BE49-F238E27FC236}">
                <a16:creationId xmlns:a16="http://schemas.microsoft.com/office/drawing/2014/main" id="{F2C5B35C-F98F-4D3B-9767-33814C4E7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110A03B-4466-4C23-86CB-A4BF4E5D69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CE89F7-71BE-4FA7-8062-DA585B2AA655}" type="slidenum">
              <a:rPr lang="ru-RU" altLang="ru-RU"/>
              <a:pPr/>
              <a:t>49</a:t>
            </a:fld>
            <a:endParaRPr lang="ru-RU" altLang="ru-RU"/>
          </a:p>
        </p:txBody>
      </p:sp>
      <p:sp>
        <p:nvSpPr>
          <p:cNvPr id="378882" name="Rectangle 2">
            <a:extLst>
              <a:ext uri="{FF2B5EF4-FFF2-40B4-BE49-F238E27FC236}">
                <a16:creationId xmlns:a16="http://schemas.microsoft.com/office/drawing/2014/main" id="{80AA6CF4-E3BD-42B3-80C6-9C0FAC7FE7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883" name="Rectangle 3">
            <a:extLst>
              <a:ext uri="{FF2B5EF4-FFF2-40B4-BE49-F238E27FC236}">
                <a16:creationId xmlns:a16="http://schemas.microsoft.com/office/drawing/2014/main" id="{7F9F2C23-B487-480C-BE64-A2DA6457B5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DA9EBB9-9668-42AE-9155-F131052E01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66B88F-AA5E-4036-B855-4DEFBBF66204}" type="slidenum">
              <a:rPr lang="ru-RU" altLang="ru-RU"/>
              <a:pPr/>
              <a:t>50</a:t>
            </a:fld>
            <a:endParaRPr lang="ru-RU" altLang="ru-RU"/>
          </a:p>
        </p:txBody>
      </p:sp>
      <p:sp>
        <p:nvSpPr>
          <p:cNvPr id="380930" name="Rectangle 2">
            <a:extLst>
              <a:ext uri="{FF2B5EF4-FFF2-40B4-BE49-F238E27FC236}">
                <a16:creationId xmlns:a16="http://schemas.microsoft.com/office/drawing/2014/main" id="{6491597D-9FCA-4331-8C47-1F308419A5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0931" name="Rectangle 3">
            <a:extLst>
              <a:ext uri="{FF2B5EF4-FFF2-40B4-BE49-F238E27FC236}">
                <a16:creationId xmlns:a16="http://schemas.microsoft.com/office/drawing/2014/main" id="{48A37A12-BCDE-4837-AA0E-4713BFE8E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438BD68-5BE3-415D-B468-0D1086B706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44A55-0118-4642-B515-1C8C27B6739D}" type="slidenum">
              <a:rPr lang="ru-RU" altLang="ru-RU"/>
              <a:pPr/>
              <a:t>51</a:t>
            </a:fld>
            <a:endParaRPr lang="ru-RU" altLang="ru-RU"/>
          </a:p>
        </p:txBody>
      </p:sp>
      <p:sp>
        <p:nvSpPr>
          <p:cNvPr id="387074" name="Rectangle 2">
            <a:extLst>
              <a:ext uri="{FF2B5EF4-FFF2-40B4-BE49-F238E27FC236}">
                <a16:creationId xmlns:a16="http://schemas.microsoft.com/office/drawing/2014/main" id="{324905CC-E346-4601-A63C-F03A3FF077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7075" name="Rectangle 3">
            <a:extLst>
              <a:ext uri="{FF2B5EF4-FFF2-40B4-BE49-F238E27FC236}">
                <a16:creationId xmlns:a16="http://schemas.microsoft.com/office/drawing/2014/main" id="{EC0C970D-026B-4A08-8C01-E33339ED29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0BF3588-12BC-4C38-A322-A6E354B216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4B86DA-1EBE-4D46-BD5C-A0DA1A208E57}" type="slidenum">
              <a:rPr lang="ru-RU" altLang="ru-RU"/>
              <a:pPr/>
              <a:t>52</a:t>
            </a:fld>
            <a:endParaRPr lang="ru-RU" altLang="ru-RU"/>
          </a:p>
        </p:txBody>
      </p:sp>
      <p:sp>
        <p:nvSpPr>
          <p:cNvPr id="389122" name="Rectangle 2">
            <a:extLst>
              <a:ext uri="{FF2B5EF4-FFF2-40B4-BE49-F238E27FC236}">
                <a16:creationId xmlns:a16="http://schemas.microsoft.com/office/drawing/2014/main" id="{CE03ABC3-A3F0-404A-9A73-E4361E45DE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23" name="Rectangle 3">
            <a:extLst>
              <a:ext uri="{FF2B5EF4-FFF2-40B4-BE49-F238E27FC236}">
                <a16:creationId xmlns:a16="http://schemas.microsoft.com/office/drawing/2014/main" id="{736E3BFB-E5BF-46C0-9572-C01430FDCD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ACF5BF-B455-46C9-B4AE-AD8851CF26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FED1A-4B0E-465D-92E4-92FBA96B88CD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250882" name="Rectangle 1026">
            <a:extLst>
              <a:ext uri="{FF2B5EF4-FFF2-40B4-BE49-F238E27FC236}">
                <a16:creationId xmlns:a16="http://schemas.microsoft.com/office/drawing/2014/main" id="{7D0C2E08-E657-44AE-BA94-BEB515B1CD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1027">
            <a:extLst>
              <a:ext uri="{FF2B5EF4-FFF2-40B4-BE49-F238E27FC236}">
                <a16:creationId xmlns:a16="http://schemas.microsoft.com/office/drawing/2014/main" id="{813504F1-B5D4-41BE-9283-7DA90B241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158887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D7EA029-BDCA-4BF1-96A4-777F398F7B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FF4122-8CDC-4D02-A7B5-BCB07F3500CA}" type="slidenum">
              <a:rPr lang="ru-RU" altLang="ru-RU"/>
              <a:pPr/>
              <a:t>53</a:t>
            </a:fld>
            <a:endParaRPr lang="ru-RU" altLang="ru-RU"/>
          </a:p>
        </p:txBody>
      </p:sp>
      <p:sp>
        <p:nvSpPr>
          <p:cNvPr id="391170" name="Rectangle 2">
            <a:extLst>
              <a:ext uri="{FF2B5EF4-FFF2-40B4-BE49-F238E27FC236}">
                <a16:creationId xmlns:a16="http://schemas.microsoft.com/office/drawing/2014/main" id="{9D904271-BD69-4E90-823E-C07C68A6AD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1171" name="Rectangle 3">
            <a:extLst>
              <a:ext uri="{FF2B5EF4-FFF2-40B4-BE49-F238E27FC236}">
                <a16:creationId xmlns:a16="http://schemas.microsoft.com/office/drawing/2014/main" id="{563411FE-4C3F-4DA2-BBA1-00556078E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B660FF2-1800-44E9-8304-FC33755399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FD22E1-A7C2-4B77-BD5D-D5B4605FA01B}" type="slidenum">
              <a:rPr lang="ru-RU" altLang="ru-RU"/>
              <a:pPr/>
              <a:t>54</a:t>
            </a:fld>
            <a:endParaRPr lang="ru-RU" altLang="ru-RU"/>
          </a:p>
        </p:txBody>
      </p:sp>
      <p:sp>
        <p:nvSpPr>
          <p:cNvPr id="393218" name="Rectangle 2">
            <a:extLst>
              <a:ext uri="{FF2B5EF4-FFF2-40B4-BE49-F238E27FC236}">
                <a16:creationId xmlns:a16="http://schemas.microsoft.com/office/drawing/2014/main" id="{B1B9DE81-65B8-4269-8334-E71EC02BD3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3219" name="Rectangle 3">
            <a:extLst>
              <a:ext uri="{FF2B5EF4-FFF2-40B4-BE49-F238E27FC236}">
                <a16:creationId xmlns:a16="http://schemas.microsoft.com/office/drawing/2014/main" id="{C8475079-10B6-4542-8805-D706A6E481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8C67340-BA59-4552-B4CA-A5B51F810E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312DF-5C00-413F-89CB-C286CB466A99}" type="slidenum">
              <a:rPr lang="ru-RU" altLang="ru-RU"/>
              <a:pPr/>
              <a:t>55</a:t>
            </a:fld>
            <a:endParaRPr lang="ru-RU" altLang="ru-RU"/>
          </a:p>
        </p:txBody>
      </p:sp>
      <p:sp>
        <p:nvSpPr>
          <p:cNvPr id="395266" name="Rectangle 2">
            <a:extLst>
              <a:ext uri="{FF2B5EF4-FFF2-40B4-BE49-F238E27FC236}">
                <a16:creationId xmlns:a16="http://schemas.microsoft.com/office/drawing/2014/main" id="{EAAB5F27-F00C-4E68-958D-FBF71AB807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7" name="Rectangle 3">
            <a:extLst>
              <a:ext uri="{FF2B5EF4-FFF2-40B4-BE49-F238E27FC236}">
                <a16:creationId xmlns:a16="http://schemas.microsoft.com/office/drawing/2014/main" id="{7EFDDE58-29D0-4C79-A5A2-86CF56E9B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B948A3E-720A-4D34-8423-4DE3F3B91B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11892B-7E6C-4EF8-B94A-3A418BB26386}" type="slidenum">
              <a:rPr lang="ru-RU" altLang="ru-RU"/>
              <a:pPr/>
              <a:t>56</a:t>
            </a:fld>
            <a:endParaRPr lang="ru-RU" altLang="ru-RU"/>
          </a:p>
        </p:txBody>
      </p:sp>
      <p:sp>
        <p:nvSpPr>
          <p:cNvPr id="397314" name="Rectangle 2">
            <a:extLst>
              <a:ext uri="{FF2B5EF4-FFF2-40B4-BE49-F238E27FC236}">
                <a16:creationId xmlns:a16="http://schemas.microsoft.com/office/drawing/2014/main" id="{CCC1EA3A-6842-4318-A309-B8468A59F9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7315" name="Rectangle 3">
            <a:extLst>
              <a:ext uri="{FF2B5EF4-FFF2-40B4-BE49-F238E27FC236}">
                <a16:creationId xmlns:a16="http://schemas.microsoft.com/office/drawing/2014/main" id="{231461EB-8375-45E3-97BC-8DEFB30078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FF58EB9-331E-424C-A646-C0220DE614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DBA99-476D-44A6-8785-712DBFE1D14F}" type="slidenum">
              <a:rPr lang="ru-RU" altLang="ru-RU"/>
              <a:pPr/>
              <a:t>57</a:t>
            </a:fld>
            <a:endParaRPr lang="ru-RU" altLang="ru-RU"/>
          </a:p>
        </p:txBody>
      </p:sp>
      <p:sp>
        <p:nvSpPr>
          <p:cNvPr id="399362" name="Rectangle 2">
            <a:extLst>
              <a:ext uri="{FF2B5EF4-FFF2-40B4-BE49-F238E27FC236}">
                <a16:creationId xmlns:a16="http://schemas.microsoft.com/office/drawing/2014/main" id="{5C180D41-F9FD-4360-A646-CAA9BF62C9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63" name="Rectangle 3">
            <a:extLst>
              <a:ext uri="{FF2B5EF4-FFF2-40B4-BE49-F238E27FC236}">
                <a16:creationId xmlns:a16="http://schemas.microsoft.com/office/drawing/2014/main" id="{E75B501D-A173-4371-B1D9-DBF813861B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F8F5A89-B548-4EAC-B18E-CB43CD31FC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C66410-7D53-4444-9499-2B5E1B32613D}" type="slidenum">
              <a:rPr lang="ru-RU" altLang="ru-RU"/>
              <a:pPr/>
              <a:t>58</a:t>
            </a:fld>
            <a:endParaRPr lang="ru-RU" altLang="ru-RU"/>
          </a:p>
        </p:txBody>
      </p:sp>
      <p:sp>
        <p:nvSpPr>
          <p:cNvPr id="401410" name="Rectangle 2">
            <a:extLst>
              <a:ext uri="{FF2B5EF4-FFF2-40B4-BE49-F238E27FC236}">
                <a16:creationId xmlns:a16="http://schemas.microsoft.com/office/drawing/2014/main" id="{BA03314F-EC45-4B9E-B011-FDDCDA659B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1411" name="Rectangle 3">
            <a:extLst>
              <a:ext uri="{FF2B5EF4-FFF2-40B4-BE49-F238E27FC236}">
                <a16:creationId xmlns:a16="http://schemas.microsoft.com/office/drawing/2014/main" id="{254BF6B0-CDBC-4980-A4F9-FFEFB42A2E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09D4DF-F0C2-4CD6-81D9-0865FC9415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67B045-30BB-4AC9-8387-F2ACEED28B4F}" type="slidenum">
              <a:rPr lang="ru-RU" altLang="ru-RU"/>
              <a:pPr/>
              <a:t>59</a:t>
            </a:fld>
            <a:endParaRPr lang="ru-RU" altLang="ru-RU"/>
          </a:p>
        </p:txBody>
      </p:sp>
      <p:sp>
        <p:nvSpPr>
          <p:cNvPr id="403458" name="Rectangle 2">
            <a:extLst>
              <a:ext uri="{FF2B5EF4-FFF2-40B4-BE49-F238E27FC236}">
                <a16:creationId xmlns:a16="http://schemas.microsoft.com/office/drawing/2014/main" id="{020ED4A3-19C9-4148-959D-A628E9720B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3459" name="Rectangle 3">
            <a:extLst>
              <a:ext uri="{FF2B5EF4-FFF2-40B4-BE49-F238E27FC236}">
                <a16:creationId xmlns:a16="http://schemas.microsoft.com/office/drawing/2014/main" id="{04C27268-6D42-495F-8152-BF308FEB7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EF45FFC-2E7F-410B-9E4E-C3938886BF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59F999-EBE0-4264-BB75-884AD9268CEC}" type="slidenum">
              <a:rPr lang="ru-RU" altLang="ru-RU"/>
              <a:pPr/>
              <a:t>60</a:t>
            </a:fld>
            <a:endParaRPr lang="ru-RU" altLang="ru-RU"/>
          </a:p>
        </p:txBody>
      </p:sp>
      <p:sp>
        <p:nvSpPr>
          <p:cNvPr id="405506" name="Rectangle 2">
            <a:extLst>
              <a:ext uri="{FF2B5EF4-FFF2-40B4-BE49-F238E27FC236}">
                <a16:creationId xmlns:a16="http://schemas.microsoft.com/office/drawing/2014/main" id="{1B1AB2E1-DB55-4397-BCF4-34EA22422A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5507" name="Rectangle 3">
            <a:extLst>
              <a:ext uri="{FF2B5EF4-FFF2-40B4-BE49-F238E27FC236}">
                <a16:creationId xmlns:a16="http://schemas.microsoft.com/office/drawing/2014/main" id="{2776329C-54A7-4050-B3EE-D7E73C7EFE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1D7CA0A-1DEA-471B-A742-899C68A75D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EBE261-71E9-44A7-A82E-5FB65166D1EF}" type="slidenum">
              <a:rPr lang="ru-RU" altLang="ru-RU"/>
              <a:pPr/>
              <a:t>61</a:t>
            </a:fld>
            <a:endParaRPr lang="ru-RU" altLang="ru-RU"/>
          </a:p>
        </p:txBody>
      </p:sp>
      <p:sp>
        <p:nvSpPr>
          <p:cNvPr id="407554" name="Rectangle 2">
            <a:extLst>
              <a:ext uri="{FF2B5EF4-FFF2-40B4-BE49-F238E27FC236}">
                <a16:creationId xmlns:a16="http://schemas.microsoft.com/office/drawing/2014/main" id="{695B44E5-A835-4A2E-9674-35E8C74F8E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7555" name="Rectangle 3">
            <a:extLst>
              <a:ext uri="{FF2B5EF4-FFF2-40B4-BE49-F238E27FC236}">
                <a16:creationId xmlns:a16="http://schemas.microsoft.com/office/drawing/2014/main" id="{CC6C51BB-6B54-4235-A1E5-D0D0F649AE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A5DB5AA-4098-4468-82DC-205C10E390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C2F003-2A39-4666-ADE9-577FFB22AB06}" type="slidenum">
              <a:rPr lang="ru-RU" altLang="ru-RU"/>
              <a:pPr/>
              <a:t>62</a:t>
            </a:fld>
            <a:endParaRPr lang="ru-RU" altLang="ru-RU"/>
          </a:p>
        </p:txBody>
      </p:sp>
      <p:sp>
        <p:nvSpPr>
          <p:cNvPr id="409602" name="Rectangle 2">
            <a:extLst>
              <a:ext uri="{FF2B5EF4-FFF2-40B4-BE49-F238E27FC236}">
                <a16:creationId xmlns:a16="http://schemas.microsoft.com/office/drawing/2014/main" id="{F9DE5677-16FF-4E00-BEC7-F25A395EB1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03" name="Rectangle 3">
            <a:extLst>
              <a:ext uri="{FF2B5EF4-FFF2-40B4-BE49-F238E27FC236}">
                <a16:creationId xmlns:a16="http://schemas.microsoft.com/office/drawing/2014/main" id="{295276CD-F45C-48CF-9137-B56B71B59B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C305456-F89E-40B8-83D1-BCE282A255CC}" type="slidenum">
              <a:rPr lang="ru-RU" altLang="ru-RU" sz="1200"/>
              <a:pPr eaLnBrk="1" hangingPunct="1"/>
              <a:t>9</a:t>
            </a:fld>
            <a:endParaRPr lang="ru-RU" altLang="ru-RU" sz="1200"/>
          </a:p>
        </p:txBody>
      </p:sp>
      <p:sp>
        <p:nvSpPr>
          <p:cNvPr id="296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2174842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0CE8B47-E305-442C-9127-003A2572E1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4A1CF0-851F-41E1-907C-54510FA9E6FF}" type="slidenum">
              <a:rPr lang="ru-RU" altLang="ru-RU"/>
              <a:pPr/>
              <a:t>63</a:t>
            </a:fld>
            <a:endParaRPr lang="ru-RU" altLang="ru-RU"/>
          </a:p>
        </p:txBody>
      </p:sp>
      <p:sp>
        <p:nvSpPr>
          <p:cNvPr id="411650" name="Rectangle 2">
            <a:extLst>
              <a:ext uri="{FF2B5EF4-FFF2-40B4-BE49-F238E27FC236}">
                <a16:creationId xmlns:a16="http://schemas.microsoft.com/office/drawing/2014/main" id="{169CD086-8340-4673-9EDD-DD4AD8900F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1651" name="Rectangle 3">
            <a:extLst>
              <a:ext uri="{FF2B5EF4-FFF2-40B4-BE49-F238E27FC236}">
                <a16:creationId xmlns:a16="http://schemas.microsoft.com/office/drawing/2014/main" id="{3A9B445A-3257-4FCD-A238-81A241B87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0190407-DA70-49C2-9331-60E604F943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A58342-DCBA-4242-8923-9EDB4C6B804E}" type="slidenum">
              <a:rPr lang="ru-RU" altLang="ru-RU"/>
              <a:pPr/>
              <a:t>64</a:t>
            </a:fld>
            <a:endParaRPr lang="ru-RU" altLang="ru-RU"/>
          </a:p>
        </p:txBody>
      </p:sp>
      <p:sp>
        <p:nvSpPr>
          <p:cNvPr id="413698" name="Rectangle 2">
            <a:extLst>
              <a:ext uri="{FF2B5EF4-FFF2-40B4-BE49-F238E27FC236}">
                <a16:creationId xmlns:a16="http://schemas.microsoft.com/office/drawing/2014/main" id="{4C26C0D5-E50F-4037-BBD5-F745F5F876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3699" name="Rectangle 3">
            <a:extLst>
              <a:ext uri="{FF2B5EF4-FFF2-40B4-BE49-F238E27FC236}">
                <a16:creationId xmlns:a16="http://schemas.microsoft.com/office/drawing/2014/main" id="{69661B39-896D-4E7D-A4F1-D0FC986816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B69F04D-847F-49E9-A095-AB7AB558C9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9B4C1B-157B-48EA-ADA1-90674DFCB1A1}" type="slidenum">
              <a:rPr lang="ru-RU" altLang="ru-RU"/>
              <a:pPr/>
              <a:t>65</a:t>
            </a:fld>
            <a:endParaRPr lang="ru-RU" altLang="ru-RU"/>
          </a:p>
        </p:txBody>
      </p:sp>
      <p:sp>
        <p:nvSpPr>
          <p:cNvPr id="415746" name="Rectangle 2">
            <a:extLst>
              <a:ext uri="{FF2B5EF4-FFF2-40B4-BE49-F238E27FC236}">
                <a16:creationId xmlns:a16="http://schemas.microsoft.com/office/drawing/2014/main" id="{1BB08FA3-9217-4932-ACB2-A165CBCB42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5747" name="Rectangle 3">
            <a:extLst>
              <a:ext uri="{FF2B5EF4-FFF2-40B4-BE49-F238E27FC236}">
                <a16:creationId xmlns:a16="http://schemas.microsoft.com/office/drawing/2014/main" id="{7F197686-A32E-4EB9-B74D-8B683E240B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757AD7E-D7C6-4C11-9D71-DAD4BBC70A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8B0F02-B8A3-4326-8377-CA72147CBD2B}" type="slidenum">
              <a:rPr lang="ru-RU" altLang="ru-RU"/>
              <a:pPr/>
              <a:t>66</a:t>
            </a:fld>
            <a:endParaRPr lang="ru-RU" altLang="ru-RU"/>
          </a:p>
        </p:txBody>
      </p:sp>
      <p:sp>
        <p:nvSpPr>
          <p:cNvPr id="417794" name="Rectangle 2">
            <a:extLst>
              <a:ext uri="{FF2B5EF4-FFF2-40B4-BE49-F238E27FC236}">
                <a16:creationId xmlns:a16="http://schemas.microsoft.com/office/drawing/2014/main" id="{0F121276-F659-4871-BA1A-B5FA132CA6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7795" name="Rectangle 3">
            <a:extLst>
              <a:ext uri="{FF2B5EF4-FFF2-40B4-BE49-F238E27FC236}">
                <a16:creationId xmlns:a16="http://schemas.microsoft.com/office/drawing/2014/main" id="{2CE1A6A9-4C89-4EFC-9CF7-C81F05559D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6A93DA7-1639-46F0-8A5D-546D23D01D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989342-032E-4C83-8FA9-761610B64E20}" type="slidenum">
              <a:rPr lang="ru-RU" altLang="ru-RU"/>
              <a:pPr/>
              <a:t>67</a:t>
            </a:fld>
            <a:endParaRPr lang="ru-RU" altLang="ru-RU"/>
          </a:p>
        </p:txBody>
      </p:sp>
      <p:sp>
        <p:nvSpPr>
          <p:cNvPr id="419842" name="Rectangle 2">
            <a:extLst>
              <a:ext uri="{FF2B5EF4-FFF2-40B4-BE49-F238E27FC236}">
                <a16:creationId xmlns:a16="http://schemas.microsoft.com/office/drawing/2014/main" id="{E545384F-A300-4A56-8C54-07FF28D69A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43" name="Rectangle 3">
            <a:extLst>
              <a:ext uri="{FF2B5EF4-FFF2-40B4-BE49-F238E27FC236}">
                <a16:creationId xmlns:a16="http://schemas.microsoft.com/office/drawing/2014/main" id="{D275E514-4800-414A-9175-B778F2A11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965AA79-6554-4E10-BB22-DAB7445042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75202A-CC68-4A7C-9610-A82176A72396}" type="slidenum">
              <a:rPr lang="ru-RU" altLang="ru-RU"/>
              <a:pPr/>
              <a:t>68</a:t>
            </a:fld>
            <a:endParaRPr lang="ru-RU" altLang="ru-RU"/>
          </a:p>
        </p:txBody>
      </p:sp>
      <p:sp>
        <p:nvSpPr>
          <p:cNvPr id="421890" name="Rectangle 2">
            <a:extLst>
              <a:ext uri="{FF2B5EF4-FFF2-40B4-BE49-F238E27FC236}">
                <a16:creationId xmlns:a16="http://schemas.microsoft.com/office/drawing/2014/main" id="{EC949343-0286-47B6-BF9F-50C6E8068E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1891" name="Rectangle 3">
            <a:extLst>
              <a:ext uri="{FF2B5EF4-FFF2-40B4-BE49-F238E27FC236}">
                <a16:creationId xmlns:a16="http://schemas.microsoft.com/office/drawing/2014/main" id="{7FCE0D68-C091-4ADF-B2C1-428EA55CDB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789AAB1-B1B9-4BB6-96EC-28085A1A1B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D86BD6-CDB1-47CD-9441-67022BB381D6}" type="slidenum">
              <a:rPr lang="ru-RU" altLang="ru-RU"/>
              <a:pPr/>
              <a:t>69</a:t>
            </a:fld>
            <a:endParaRPr lang="ru-RU" altLang="ru-RU"/>
          </a:p>
        </p:txBody>
      </p:sp>
      <p:sp>
        <p:nvSpPr>
          <p:cNvPr id="423938" name="Rectangle 2">
            <a:extLst>
              <a:ext uri="{FF2B5EF4-FFF2-40B4-BE49-F238E27FC236}">
                <a16:creationId xmlns:a16="http://schemas.microsoft.com/office/drawing/2014/main" id="{D338A9C7-598E-43B7-9D41-779C35CF69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3939" name="Rectangle 3">
            <a:extLst>
              <a:ext uri="{FF2B5EF4-FFF2-40B4-BE49-F238E27FC236}">
                <a16:creationId xmlns:a16="http://schemas.microsoft.com/office/drawing/2014/main" id="{34F40C58-D16B-419B-ABE4-72D94EECE5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5A7EADA-032E-4435-88F3-3D80A55472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238E26-88C7-4A98-AC30-DEC8FE677B06}" type="slidenum">
              <a:rPr lang="ru-RU" altLang="ru-RU"/>
              <a:pPr/>
              <a:t>70</a:t>
            </a:fld>
            <a:endParaRPr lang="ru-RU" altLang="ru-RU"/>
          </a:p>
        </p:txBody>
      </p:sp>
      <p:sp>
        <p:nvSpPr>
          <p:cNvPr id="425986" name="Rectangle 2">
            <a:extLst>
              <a:ext uri="{FF2B5EF4-FFF2-40B4-BE49-F238E27FC236}">
                <a16:creationId xmlns:a16="http://schemas.microsoft.com/office/drawing/2014/main" id="{08D8F70C-78AA-42B6-8886-7A4F6E54BD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7" name="Rectangle 3">
            <a:extLst>
              <a:ext uri="{FF2B5EF4-FFF2-40B4-BE49-F238E27FC236}">
                <a16:creationId xmlns:a16="http://schemas.microsoft.com/office/drawing/2014/main" id="{EF00EE57-063C-4251-8413-2E4A65BC87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94B00E0-95ED-4863-8CC2-86A380159F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2878F8-A972-4088-BA23-F50B5A477454}" type="slidenum">
              <a:rPr lang="ru-RU" altLang="ru-RU"/>
              <a:pPr/>
              <a:t>71</a:t>
            </a:fld>
            <a:endParaRPr lang="ru-RU" altLang="ru-RU"/>
          </a:p>
        </p:txBody>
      </p:sp>
      <p:sp>
        <p:nvSpPr>
          <p:cNvPr id="428034" name="Rectangle 2">
            <a:extLst>
              <a:ext uri="{FF2B5EF4-FFF2-40B4-BE49-F238E27FC236}">
                <a16:creationId xmlns:a16="http://schemas.microsoft.com/office/drawing/2014/main" id="{5CD16D49-227E-41E3-8E87-A685E0B37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8035" name="Rectangle 3">
            <a:extLst>
              <a:ext uri="{FF2B5EF4-FFF2-40B4-BE49-F238E27FC236}">
                <a16:creationId xmlns:a16="http://schemas.microsoft.com/office/drawing/2014/main" id="{48C68C32-5ECF-4042-9B52-10B712A050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7F6EFD0-117A-4D8E-8E84-A0A1B571D1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F042D-D553-415B-9BDB-7C7EAFC26F62}" type="slidenum">
              <a:rPr lang="ru-RU" altLang="ru-RU"/>
              <a:pPr/>
              <a:t>72</a:t>
            </a:fld>
            <a:endParaRPr lang="ru-RU" altLang="ru-RU"/>
          </a:p>
        </p:txBody>
      </p:sp>
      <p:sp>
        <p:nvSpPr>
          <p:cNvPr id="430082" name="Rectangle 2">
            <a:extLst>
              <a:ext uri="{FF2B5EF4-FFF2-40B4-BE49-F238E27FC236}">
                <a16:creationId xmlns:a16="http://schemas.microsoft.com/office/drawing/2014/main" id="{0323D7C4-CD57-4504-B9C9-8509175DB3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083" name="Rectangle 3">
            <a:extLst>
              <a:ext uri="{FF2B5EF4-FFF2-40B4-BE49-F238E27FC236}">
                <a16:creationId xmlns:a16="http://schemas.microsoft.com/office/drawing/2014/main" id="{02C824BD-29BC-4B7B-AFE1-DF2A6F8CB3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D9BA8D9-717D-47FD-98E7-D1E0CF9F82FC}" type="slidenum">
              <a:rPr lang="ru-RU" altLang="ru-RU" sz="1200"/>
              <a:pPr eaLnBrk="1" hangingPunct="1"/>
              <a:t>10</a:t>
            </a:fld>
            <a:endParaRPr lang="ru-RU" alt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1531656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7DF1FA8-6D65-4D85-A133-F3F7DAC243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A39C1F-B4E1-46BF-BD95-F9FAB922D22D}" type="slidenum">
              <a:rPr lang="ru-RU" altLang="ru-RU"/>
              <a:pPr/>
              <a:t>73</a:t>
            </a:fld>
            <a:endParaRPr lang="ru-RU" altLang="ru-RU"/>
          </a:p>
        </p:txBody>
      </p:sp>
      <p:sp>
        <p:nvSpPr>
          <p:cNvPr id="432130" name="Rectangle 2">
            <a:extLst>
              <a:ext uri="{FF2B5EF4-FFF2-40B4-BE49-F238E27FC236}">
                <a16:creationId xmlns:a16="http://schemas.microsoft.com/office/drawing/2014/main" id="{F3559758-ED57-4D0F-9D81-46515ADAD7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1" name="Rectangle 3">
            <a:extLst>
              <a:ext uri="{FF2B5EF4-FFF2-40B4-BE49-F238E27FC236}">
                <a16:creationId xmlns:a16="http://schemas.microsoft.com/office/drawing/2014/main" id="{E2BBEE0B-D5FD-4366-8E40-7B6430E8F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034383D-2D0A-4C92-B6DC-80F990413E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52D843-9156-4580-A5AA-CA2FBCDAC04C}" type="slidenum">
              <a:rPr lang="ru-RU" altLang="ru-RU"/>
              <a:pPr/>
              <a:t>74</a:t>
            </a:fld>
            <a:endParaRPr lang="ru-RU" altLang="ru-RU"/>
          </a:p>
        </p:txBody>
      </p:sp>
      <p:sp>
        <p:nvSpPr>
          <p:cNvPr id="438274" name="Rectangle 2">
            <a:extLst>
              <a:ext uri="{FF2B5EF4-FFF2-40B4-BE49-F238E27FC236}">
                <a16:creationId xmlns:a16="http://schemas.microsoft.com/office/drawing/2014/main" id="{5B666936-C541-4EFF-A8D9-F1C91C3959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8275" name="Rectangle 3">
            <a:extLst>
              <a:ext uri="{FF2B5EF4-FFF2-40B4-BE49-F238E27FC236}">
                <a16:creationId xmlns:a16="http://schemas.microsoft.com/office/drawing/2014/main" id="{ED583EED-746A-4CCE-99B9-48C82E62FE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7671392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759FBA-5D70-402F-91FE-6DFA3FC44A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76B53-2564-4767-8247-EB6F151D7CBE}" type="slidenum">
              <a:rPr lang="ru-RU" altLang="ru-RU"/>
              <a:pPr/>
              <a:t>75</a:t>
            </a:fld>
            <a:endParaRPr lang="ru-RU" altLang="ru-RU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20EC145D-6DD0-4890-93EB-FCCBAEAC37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7B46CCD4-32FE-4EE7-AC41-2FC5759B3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759FBA-5D70-402F-91FE-6DFA3FC44A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76B53-2564-4767-8247-EB6F151D7CBE}" type="slidenum">
              <a:rPr lang="ru-RU" altLang="ru-RU"/>
              <a:pPr/>
              <a:t>76</a:t>
            </a:fld>
            <a:endParaRPr lang="ru-RU" altLang="ru-RU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20EC145D-6DD0-4890-93EB-FCCBAEAC37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7B46CCD4-32FE-4EE7-AC41-2FC5759B3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33995143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759FBA-5D70-402F-91FE-6DFA3FC44A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76B53-2564-4767-8247-EB6F151D7CBE}" type="slidenum">
              <a:rPr lang="ru-RU" altLang="ru-RU"/>
              <a:pPr/>
              <a:t>77</a:t>
            </a:fld>
            <a:endParaRPr lang="ru-RU" altLang="ru-RU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20EC145D-6DD0-4890-93EB-FCCBAEAC37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7B46CCD4-32FE-4EE7-AC41-2FC5759B3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607146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759FBA-5D70-402F-91FE-6DFA3FC44A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76B53-2564-4767-8247-EB6F151D7CBE}" type="slidenum">
              <a:rPr lang="ru-RU" altLang="ru-RU"/>
              <a:pPr/>
              <a:t>78</a:t>
            </a:fld>
            <a:endParaRPr lang="ru-RU" altLang="ru-RU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20EC145D-6DD0-4890-93EB-FCCBAEAC37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7B46CCD4-32FE-4EE7-AC41-2FC5759B3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/>
              <a:t>В режиме слайдов ответы появляются после </a:t>
            </a:r>
            <a:r>
              <a:rPr lang="ru-RU" altLang="ru-RU" dirty="0" err="1"/>
              <a:t>кликанья</a:t>
            </a:r>
            <a:r>
              <a:rPr lang="ru-RU" alt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2206666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6759FBA-5D70-402F-91FE-6DFA3FC44A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76B53-2564-4767-8247-EB6F151D7CBE}" type="slidenum">
              <a:rPr lang="ru-RU" altLang="ru-RU"/>
              <a:pPr/>
              <a:t>79</a:t>
            </a:fld>
            <a:endParaRPr lang="ru-RU" altLang="ru-RU"/>
          </a:p>
        </p:txBody>
      </p:sp>
      <p:sp>
        <p:nvSpPr>
          <p:cNvPr id="252930" name="Rectangle 2">
            <a:extLst>
              <a:ext uri="{FF2B5EF4-FFF2-40B4-BE49-F238E27FC236}">
                <a16:creationId xmlns:a16="http://schemas.microsoft.com/office/drawing/2014/main" id="{20EC145D-6DD0-4890-93EB-FCCBAEAC37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7B46CCD4-32FE-4EE7-AC41-2FC5759B30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3709554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FD3A062-AC9B-4968-9258-CCF7E9431A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C3DFE-D95B-40D0-BACC-9DCDFA27B00A}" type="slidenum">
              <a:rPr lang="ru-RU" altLang="ru-RU"/>
              <a:pPr/>
              <a:t>80</a:t>
            </a:fld>
            <a:endParaRPr lang="ru-RU" altLang="ru-RU"/>
          </a:p>
        </p:txBody>
      </p:sp>
      <p:sp>
        <p:nvSpPr>
          <p:cNvPr id="375810" name="Rectangle 3074">
            <a:extLst>
              <a:ext uri="{FF2B5EF4-FFF2-40B4-BE49-F238E27FC236}">
                <a16:creationId xmlns:a16="http://schemas.microsoft.com/office/drawing/2014/main" id="{8C882D52-5FF8-4CB8-9770-689ADA1389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5811" name="Rectangle 3075">
            <a:extLst>
              <a:ext uri="{FF2B5EF4-FFF2-40B4-BE49-F238E27FC236}">
                <a16:creationId xmlns:a16="http://schemas.microsoft.com/office/drawing/2014/main" id="{2C3AC8A9-6FA3-4922-8E23-474673A8B5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696BB93-FDF9-44C7-A61D-DC5EB1B117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3A2A5D-C57D-433C-A0ED-DB9E396CCB28}" type="slidenum">
              <a:rPr lang="ru-RU" altLang="ru-RU"/>
              <a:pPr/>
              <a:t>81</a:t>
            </a:fld>
            <a:endParaRPr lang="ru-RU" altLang="ru-RU"/>
          </a:p>
        </p:txBody>
      </p:sp>
      <p:sp>
        <p:nvSpPr>
          <p:cNvPr id="340994" name="Rectangle 2">
            <a:extLst>
              <a:ext uri="{FF2B5EF4-FFF2-40B4-BE49-F238E27FC236}">
                <a16:creationId xmlns:a16="http://schemas.microsoft.com/office/drawing/2014/main" id="{5BA82465-E7C5-4D97-BAFD-33601F74B0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>
            <a:extLst>
              <a:ext uri="{FF2B5EF4-FFF2-40B4-BE49-F238E27FC236}">
                <a16:creationId xmlns:a16="http://schemas.microsoft.com/office/drawing/2014/main" id="{20704457-4E43-40F2-B5C1-B729B2BAF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/>
              <a:t>В режиме слайдов ответы появляются после </a:t>
            </a:r>
            <a:r>
              <a:rPr lang="ru-RU" altLang="ru-RU" dirty="0" err="1"/>
              <a:t>кликанья</a:t>
            </a:r>
            <a:r>
              <a:rPr lang="ru-RU" altLang="ru-RU" dirty="0"/>
              <a:t> мышкой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CE940BC-2D56-4B86-A68E-618893D62C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40C0F-C2B7-410F-8D02-34AB15D4CC4D}" type="slidenum">
              <a:rPr lang="ru-RU" altLang="ru-RU"/>
              <a:pPr/>
              <a:t>82</a:t>
            </a:fld>
            <a:endParaRPr lang="ru-RU" altLang="ru-RU"/>
          </a:p>
        </p:txBody>
      </p:sp>
      <p:sp>
        <p:nvSpPr>
          <p:cNvPr id="343042" name="Rectangle 2">
            <a:extLst>
              <a:ext uri="{FF2B5EF4-FFF2-40B4-BE49-F238E27FC236}">
                <a16:creationId xmlns:a16="http://schemas.microsoft.com/office/drawing/2014/main" id="{700D2D06-D6F8-4D19-8AC4-665FDE5A16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3043" name="Rectangle 3">
            <a:extLst>
              <a:ext uri="{FF2B5EF4-FFF2-40B4-BE49-F238E27FC236}">
                <a16:creationId xmlns:a16="http://schemas.microsoft.com/office/drawing/2014/main" id="{D3D1B225-07A9-44A4-82F1-33DB86E853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777836F-7941-40A2-B0DA-E2730F932BE5}" type="slidenum">
              <a:rPr lang="ru-RU" altLang="ru-RU" sz="1200"/>
              <a:pPr eaLnBrk="1" hangingPunct="1"/>
              <a:t>11</a:t>
            </a:fld>
            <a:endParaRPr lang="ru-RU" altLang="ru-RU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6297758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86DA178-50C2-4611-86CC-85A9DD9C1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3378D5-C2A8-4B47-A8ED-64869423647F}" type="slidenum">
              <a:rPr lang="ru-RU" altLang="ru-RU"/>
              <a:pPr/>
              <a:t>83</a:t>
            </a:fld>
            <a:endParaRPr lang="ru-RU" altLang="ru-RU"/>
          </a:p>
        </p:txBody>
      </p:sp>
      <p:sp>
        <p:nvSpPr>
          <p:cNvPr id="345090" name="Rectangle 2">
            <a:extLst>
              <a:ext uri="{FF2B5EF4-FFF2-40B4-BE49-F238E27FC236}">
                <a16:creationId xmlns:a16="http://schemas.microsoft.com/office/drawing/2014/main" id="{25872D2A-718D-4577-8B2A-F51975BE5B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5091" name="Rectangle 3">
            <a:extLst>
              <a:ext uri="{FF2B5EF4-FFF2-40B4-BE49-F238E27FC236}">
                <a16:creationId xmlns:a16="http://schemas.microsoft.com/office/drawing/2014/main" id="{ED34361A-57CC-4ECA-8CE1-979E72F13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9DA986-7F59-4DCA-AD08-479B28B520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697EE-52F9-4D06-B749-781A397F066D}" type="slidenum">
              <a:rPr lang="ru-RU" altLang="ru-RU"/>
              <a:pPr/>
              <a:t>84</a:t>
            </a:fld>
            <a:endParaRPr lang="ru-RU" altLang="ru-RU"/>
          </a:p>
        </p:txBody>
      </p:sp>
      <p:sp>
        <p:nvSpPr>
          <p:cNvPr id="300034" name="Rectangle 2">
            <a:extLst>
              <a:ext uri="{FF2B5EF4-FFF2-40B4-BE49-F238E27FC236}">
                <a16:creationId xmlns:a16="http://schemas.microsoft.com/office/drawing/2014/main" id="{831669CA-D1C6-494F-A376-844BCD3C1C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0035" name="Rectangle 3">
            <a:extLst>
              <a:ext uri="{FF2B5EF4-FFF2-40B4-BE49-F238E27FC236}">
                <a16:creationId xmlns:a16="http://schemas.microsoft.com/office/drawing/2014/main" id="{0C88CBDA-F2C5-4237-948D-879F0C9E2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DDE7DFD-402D-4C50-9C09-DBECF404BC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39401-5257-4483-9254-7662444BFCC0}" type="slidenum">
              <a:rPr lang="ru-RU" altLang="ru-RU"/>
              <a:pPr/>
              <a:t>85</a:t>
            </a:fld>
            <a:endParaRPr lang="ru-RU" altLang="ru-RU"/>
          </a:p>
        </p:txBody>
      </p:sp>
      <p:sp>
        <p:nvSpPr>
          <p:cNvPr id="314370" name="Rectangle 2">
            <a:extLst>
              <a:ext uri="{FF2B5EF4-FFF2-40B4-BE49-F238E27FC236}">
                <a16:creationId xmlns:a16="http://schemas.microsoft.com/office/drawing/2014/main" id="{516D3CFC-937B-48EE-980D-804947FA8C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4371" name="Rectangle 3">
            <a:extLst>
              <a:ext uri="{FF2B5EF4-FFF2-40B4-BE49-F238E27FC236}">
                <a16:creationId xmlns:a16="http://schemas.microsoft.com/office/drawing/2014/main" id="{74CB2D4B-3641-48CC-AB7A-00958B7A24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5211917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8040AA-2663-4210-9BEA-EE70B2169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C0BC52-9A88-4006-AC69-F41823345E6E}" type="slidenum">
              <a:rPr lang="ru-RU" altLang="ru-RU"/>
              <a:pPr/>
              <a:t>86</a:t>
            </a:fld>
            <a:endParaRPr lang="ru-RU" altLang="ru-RU"/>
          </a:p>
        </p:txBody>
      </p:sp>
      <p:sp>
        <p:nvSpPr>
          <p:cNvPr id="316418" name="Rectangle 2">
            <a:extLst>
              <a:ext uri="{FF2B5EF4-FFF2-40B4-BE49-F238E27FC236}">
                <a16:creationId xmlns:a16="http://schemas.microsoft.com/office/drawing/2014/main" id="{A24FC199-E9C1-44F6-99A1-A98CE45023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0557A4C1-6D6A-4B08-AB29-724FDE68FB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2190C38-BEF2-4EA1-B8C6-6A26BB6C5F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4B2031-702D-4D1A-8C23-8E185FCE8EE9}" type="slidenum">
              <a:rPr lang="ru-RU" altLang="ru-RU"/>
              <a:pPr/>
              <a:t>87</a:t>
            </a:fld>
            <a:endParaRPr lang="ru-RU" altLang="ru-RU"/>
          </a:p>
        </p:txBody>
      </p:sp>
      <p:sp>
        <p:nvSpPr>
          <p:cNvPr id="334850" name="Rectangle 2">
            <a:extLst>
              <a:ext uri="{FF2B5EF4-FFF2-40B4-BE49-F238E27FC236}">
                <a16:creationId xmlns:a16="http://schemas.microsoft.com/office/drawing/2014/main" id="{C8960A4B-37A3-4C64-8396-CD0A5727A2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id="{0D3D20BA-3AAE-4C5C-9E98-2CEBAFBEBF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3237791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2190C38-BEF2-4EA1-B8C6-6A26BB6C5F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4B2031-702D-4D1A-8C23-8E185FCE8EE9}" type="slidenum">
              <a:rPr lang="ru-RU" altLang="ru-RU"/>
              <a:pPr/>
              <a:t>88</a:t>
            </a:fld>
            <a:endParaRPr lang="ru-RU" altLang="ru-RU"/>
          </a:p>
        </p:txBody>
      </p:sp>
      <p:sp>
        <p:nvSpPr>
          <p:cNvPr id="334850" name="Rectangle 2">
            <a:extLst>
              <a:ext uri="{FF2B5EF4-FFF2-40B4-BE49-F238E27FC236}">
                <a16:creationId xmlns:a16="http://schemas.microsoft.com/office/drawing/2014/main" id="{C8960A4B-37A3-4C64-8396-CD0A5727A2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id="{0D3D20BA-3AAE-4C5C-9E98-2CEBAFBEBF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5607205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2190C38-BEF2-4EA1-B8C6-6A26BB6C5F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4B2031-702D-4D1A-8C23-8E185FCE8EE9}" type="slidenum">
              <a:rPr lang="ru-RU" altLang="ru-RU"/>
              <a:pPr/>
              <a:t>89</a:t>
            </a:fld>
            <a:endParaRPr lang="ru-RU" altLang="ru-RU"/>
          </a:p>
        </p:txBody>
      </p:sp>
      <p:sp>
        <p:nvSpPr>
          <p:cNvPr id="334850" name="Rectangle 2">
            <a:extLst>
              <a:ext uri="{FF2B5EF4-FFF2-40B4-BE49-F238E27FC236}">
                <a16:creationId xmlns:a16="http://schemas.microsoft.com/office/drawing/2014/main" id="{C8960A4B-37A3-4C64-8396-CD0A5727A2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id="{0D3D20BA-3AAE-4C5C-9E98-2CEBAFBEBF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764573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1DA8E5D-60DC-4C16-B4F9-2A0843A73B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A23E3-9958-473D-9BBF-6D2ECD6C9088}" type="slidenum">
              <a:rPr lang="ru-RU" altLang="ru-RU"/>
              <a:pPr/>
              <a:t>90</a:t>
            </a:fld>
            <a:endParaRPr lang="ru-RU" altLang="ru-RU"/>
          </a:p>
        </p:txBody>
      </p:sp>
      <p:sp>
        <p:nvSpPr>
          <p:cNvPr id="318466" name="Rectangle 2">
            <a:extLst>
              <a:ext uri="{FF2B5EF4-FFF2-40B4-BE49-F238E27FC236}">
                <a16:creationId xmlns:a16="http://schemas.microsoft.com/office/drawing/2014/main" id="{D0181D1F-4D1F-4680-BE31-DC3C9F4905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8467" name="Rectangle 3">
            <a:extLst>
              <a:ext uri="{FF2B5EF4-FFF2-40B4-BE49-F238E27FC236}">
                <a16:creationId xmlns:a16="http://schemas.microsoft.com/office/drawing/2014/main" id="{872A0AEB-1275-41D5-BA28-B93824AC80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1DA8E5D-60DC-4C16-B4F9-2A0843A73B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A23E3-9958-473D-9BBF-6D2ECD6C9088}" type="slidenum">
              <a:rPr lang="ru-RU" altLang="ru-RU"/>
              <a:pPr/>
              <a:t>91</a:t>
            </a:fld>
            <a:endParaRPr lang="ru-RU" altLang="ru-RU"/>
          </a:p>
        </p:txBody>
      </p:sp>
      <p:sp>
        <p:nvSpPr>
          <p:cNvPr id="318466" name="Rectangle 2">
            <a:extLst>
              <a:ext uri="{FF2B5EF4-FFF2-40B4-BE49-F238E27FC236}">
                <a16:creationId xmlns:a16="http://schemas.microsoft.com/office/drawing/2014/main" id="{D0181D1F-4D1F-4680-BE31-DC3C9F4905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8467" name="Rectangle 3">
            <a:extLst>
              <a:ext uri="{FF2B5EF4-FFF2-40B4-BE49-F238E27FC236}">
                <a16:creationId xmlns:a16="http://schemas.microsoft.com/office/drawing/2014/main" id="{872A0AEB-1275-41D5-BA28-B93824AC80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3177701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D1973FF-3B76-4D79-BFCD-8A0D3B9F9D9B}" type="slidenum">
              <a:rPr lang="ru-RU" altLang="ru-RU" sz="1200"/>
              <a:pPr eaLnBrk="1" hangingPunct="1"/>
              <a:t>92</a:t>
            </a:fld>
            <a:endParaRPr lang="ru-RU" altLang="ru-RU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11687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D425BAB-3D52-4693-B595-49A09F011638}" type="slidenum">
              <a:rPr lang="ru-RU" altLang="ru-RU" sz="1200"/>
              <a:pPr eaLnBrk="1" hangingPunct="1"/>
              <a:t>12</a:t>
            </a:fld>
            <a:endParaRPr lang="ru-RU" altLang="ru-RU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5997260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D1973FF-3B76-4D79-BFCD-8A0D3B9F9D9B}" type="slidenum">
              <a:rPr lang="ru-RU" altLang="ru-RU" sz="1200"/>
              <a:pPr eaLnBrk="1" hangingPunct="1"/>
              <a:t>93</a:t>
            </a:fld>
            <a:endParaRPr lang="ru-RU" altLang="ru-RU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415894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8FF51B-7C8C-4794-A06F-4C8F340F88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AC3C9-5B90-44A5-B780-9782BBF9006D}" type="slidenum">
              <a:rPr lang="ru-RU" altLang="ru-RU"/>
              <a:pPr/>
              <a:t>94</a:t>
            </a:fld>
            <a:endParaRPr lang="ru-RU" altLang="ru-RU"/>
          </a:p>
        </p:txBody>
      </p:sp>
      <p:sp>
        <p:nvSpPr>
          <p:cNvPr id="336898" name="Rectangle 2">
            <a:extLst>
              <a:ext uri="{FF2B5EF4-FFF2-40B4-BE49-F238E27FC236}">
                <a16:creationId xmlns:a16="http://schemas.microsoft.com/office/drawing/2014/main" id="{42C33BF7-72DA-4B9A-B8A2-D80CB2BDC0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6899" name="Rectangle 3">
            <a:extLst>
              <a:ext uri="{FF2B5EF4-FFF2-40B4-BE49-F238E27FC236}">
                <a16:creationId xmlns:a16="http://schemas.microsoft.com/office/drawing/2014/main" id="{418F77EF-0B9B-4D50-857A-F02CF510A8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0B16410-C995-43DC-8846-EA8B7CC1A3F7}" type="slidenum">
              <a:rPr lang="ru-RU" altLang="ru-RU" sz="1200"/>
              <a:pPr eaLnBrk="1" hangingPunct="1"/>
              <a:t>95</a:t>
            </a:fld>
            <a:endParaRPr lang="ru-RU" alt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8490643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0B16410-C995-43DC-8846-EA8B7CC1A3F7}" type="slidenum">
              <a:rPr lang="ru-RU" altLang="ru-RU" sz="1200"/>
              <a:pPr eaLnBrk="1" hangingPunct="1"/>
              <a:t>96</a:t>
            </a:fld>
            <a:endParaRPr lang="ru-RU" alt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55824612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0B16410-C995-43DC-8846-EA8B7CC1A3F7}" type="slidenum">
              <a:rPr lang="ru-RU" altLang="ru-RU" sz="1200"/>
              <a:pPr eaLnBrk="1" hangingPunct="1"/>
              <a:t>97</a:t>
            </a:fld>
            <a:endParaRPr lang="ru-RU" altLang="ru-R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3787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F3E6E-ACD7-4C5B-9184-CBB2281A20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24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8AC7E-C8D9-46BB-8CC3-843BC5F61A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64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C8890-0A13-48A7-B2DB-748B03F976E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46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68F22-11BA-4D0E-A233-0C76300652A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04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3D0DD-2DE3-4F4B-BE87-B98054DC04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00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406AD-5F0B-40F1-934D-680F7324E3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80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F0CA0-C365-4FE2-9BD4-31B8A5299E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83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83536-8292-48C2-844E-10611AD0EA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18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1DA6B-3281-4421-9C24-6F83840074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1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A880D-9C5E-481E-8043-7B6D0815C1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87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4A6CE-B59D-408F-8555-410423B014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60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9B32B0-1281-4E1A-B4F3-60148745A6E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530.png"/><Relationship Id="rId4" Type="http://schemas.openxmlformats.org/officeDocument/2006/relationships/image" Target="../media/image86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5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7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1.png"/><Relationship Id="rId4" Type="http://schemas.openxmlformats.org/officeDocument/2006/relationships/image" Target="../media/image1020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90.png"/><Relationship Id="rId4" Type="http://schemas.openxmlformats.org/officeDocument/2006/relationships/image" Target="../media/image116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20.png"/><Relationship Id="rId4" Type="http://schemas.openxmlformats.org/officeDocument/2006/relationships/image" Target="../media/image1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769"/>
            <a:ext cx="5005754" cy="63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3779228" y="652097"/>
            <a:ext cx="5364773" cy="603691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ru-RU" altLang="ru-RU" sz="3323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237312"/>
            <a:ext cx="9144000" cy="3722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defTabSz="844083">
              <a:defRPr/>
            </a:pP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28.11.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846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DED678-C70D-5A3B-E78F-68FABCB26631}"/>
              </a:ext>
            </a:extLst>
          </p:cNvPr>
          <p:cNvSpPr txBox="1"/>
          <p:nvPr/>
        </p:nvSpPr>
        <p:spPr>
          <a:xfrm>
            <a:off x="143508" y="2054322"/>
            <a:ext cx="8856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accent6"/>
                </a:solidFill>
                <a:effectLst/>
              </a:rPr>
              <a:t>Параллельность. </a:t>
            </a:r>
            <a:endParaRPr lang="en-US" sz="4400" dirty="0">
              <a:solidFill>
                <a:schemeClr val="accent6"/>
              </a:solidFill>
              <a:effectLst/>
            </a:endParaRPr>
          </a:p>
          <a:p>
            <a:pPr algn="ctr"/>
            <a:r>
              <a:rPr lang="ru-RU" sz="4400" dirty="0">
                <a:solidFill>
                  <a:schemeClr val="accent6"/>
                </a:solidFill>
                <a:effectLst/>
              </a:rPr>
              <a:t>Сумма углов многоугольника</a:t>
            </a:r>
          </a:p>
          <a:p>
            <a:pPr algn="ctr"/>
            <a:r>
              <a:rPr lang="ru-RU" sz="36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сайт: </a:t>
            </a:r>
            <a:r>
              <a:rPr lang="en-US" sz="36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vasmirnov.ru</a:t>
            </a:r>
            <a:r>
              <a:rPr lang="ru-RU" sz="3600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ru-RU" sz="3600" dirty="0">
                <a:solidFill>
                  <a:schemeClr val="accent2"/>
                </a:solidFill>
                <a:latin typeface="+mj-lt"/>
              </a:rPr>
              <a:t>эл. почта: </a:t>
            </a:r>
            <a:r>
              <a:rPr lang="en-US" sz="3600" dirty="0">
                <a:solidFill>
                  <a:schemeClr val="accent2"/>
                </a:solidFill>
                <a:latin typeface="+mj-lt"/>
              </a:rPr>
              <a:t>v-a-smirnov@mail.ru</a:t>
            </a:r>
            <a:endParaRPr lang="ru-RU" sz="4400" dirty="0">
              <a:solidFill>
                <a:schemeClr val="accent6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02A440-64B1-F950-2942-AE488527113C}"/>
              </a:ext>
            </a:extLst>
          </p:cNvPr>
          <p:cNvSpPr/>
          <p:nvPr/>
        </p:nvSpPr>
        <p:spPr>
          <a:xfrm>
            <a:off x="2755093" y="140510"/>
            <a:ext cx="63367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 А. Смирнов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физ.-мат. наук, профессор,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элементарной математики и теории чисел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Московского педагогического </a:t>
            </a:r>
          </a:p>
          <a:p>
            <a:pPr algn="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университета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614F6B-D993-5B6E-8B16-51CAC1887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782" y="4670497"/>
            <a:ext cx="1854802" cy="133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64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sz="2800" dirty="0">
                <a:solidFill>
                  <a:srgbClr val="FF0000"/>
                </a:solidFill>
              </a:rPr>
              <a:t>Теорема 1. </a:t>
            </a:r>
            <a:r>
              <a:rPr lang="ru-RU" altLang="ru-RU" sz="2800" dirty="0"/>
              <a:t>В произвольном треугольнике против большей стороны</a:t>
            </a:r>
            <a:r>
              <a:rPr lang="en-US" altLang="ru-RU" sz="2800" dirty="0"/>
              <a:t> </a:t>
            </a:r>
            <a:r>
              <a:rPr lang="ru-RU" altLang="ru-RU" sz="2800" dirty="0"/>
              <a:t>лежит больший угол.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4412"/>
            <a:ext cx="2960688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8212"/>
            <a:ext cx="2960688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79" name="Text Box 21"/>
              <p:cNvSpPr txBox="1">
                <a:spLocks noChangeArrowheads="1"/>
              </p:cNvSpPr>
              <p:nvPr/>
            </p:nvSpPr>
            <p:spPr bwMode="auto">
              <a:xfrm>
                <a:off x="0" y="3861048"/>
                <a:ext cx="9144000" cy="2678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	</a:t>
                </a:r>
                <a:r>
                  <a:rPr lang="ru-RU" altLang="ru-RU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Доказательство.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Пусть в треугольнике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АВС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сторона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АВ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больше стороны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АС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. Докажем, что угол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С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больше угла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В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. Для этого отложим на луче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АВ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отрезок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AD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равный стороне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АС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. Треугольник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АСD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- равнобедренный. Следовательно,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1 = </a:t>
                </a:r>
                <a14:m>
                  <m:oMath xmlns:m="http://schemas.openxmlformats.org/officeDocument/2006/math">
                    <m:r>
                      <a:rPr lang="en-US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2. Угол 1 составляет часть угла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С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. Поэтому </a:t>
                </a:r>
                <a14:m>
                  <m:oMath xmlns:m="http://schemas.openxmlformats.org/officeDocument/2006/math">
                    <m:r>
                      <a:rPr lang="en-US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1 &lt; </a:t>
                </a:r>
                <a14:m>
                  <m:oMath xmlns:m="http://schemas.openxmlformats.org/officeDocument/2006/math">
                    <m:r>
                      <a:rPr lang="en-US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ru-RU" altLang="ru-RU" i="1" dirty="0">
                    <a:cs typeface="Times New Roman" panose="02020603050405020304" pitchFamily="18" charset="0"/>
                  </a:rPr>
                  <a:t>C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. С другой стороны, угол 2 является внешним углом треугольника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ВСD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. Поэтому </a:t>
                </a:r>
                <a14:m>
                  <m:oMath xmlns:m="http://schemas.openxmlformats.org/officeDocument/2006/math">
                    <m:r>
                      <a:rPr lang="en-US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2 &gt; </a:t>
                </a:r>
                <a14:m>
                  <m:oMath xmlns:m="http://schemas.openxmlformats.org/officeDocument/2006/math">
                    <m:r>
                      <a:rPr lang="en-US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ru-RU" altLang="ru-RU" i="1" dirty="0">
                    <a:cs typeface="Times New Roman" panose="02020603050405020304" pitchFamily="18" charset="0"/>
                  </a:rPr>
                  <a:t>B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. Следовательно, имеем </a:t>
                </a:r>
                <a14:m>
                  <m:oMath xmlns:m="http://schemas.openxmlformats.org/officeDocument/2006/math">
                    <m:r>
                      <a:rPr lang="en-US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ru-RU" altLang="ru-RU" i="1" dirty="0">
                    <a:cs typeface="Times New Roman" panose="02020603050405020304" pitchFamily="18" charset="0"/>
                  </a:rPr>
                  <a:t>C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&gt; </a:t>
                </a:r>
                <a14:m>
                  <m:oMath xmlns:m="http://schemas.openxmlformats.org/officeDocument/2006/math">
                    <m:r>
                      <a:rPr lang="en-US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1 = </a:t>
                </a:r>
                <a14:m>
                  <m:oMath xmlns:m="http://schemas.openxmlformats.org/officeDocument/2006/math">
                    <m:r>
                      <a:rPr lang="en-US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2 &gt; </a:t>
                </a:r>
                <a14:m>
                  <m:oMath xmlns:m="http://schemas.openxmlformats.org/officeDocument/2006/math">
                    <m:r>
                      <a:rPr lang="en-US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ru-RU" altLang="ru-RU" i="1" dirty="0">
                    <a:cs typeface="Times New Roman" panose="02020603050405020304" pitchFamily="18" charset="0"/>
                  </a:rPr>
                  <a:t>B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079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861048"/>
                <a:ext cx="9144000" cy="2678113"/>
              </a:xfrm>
              <a:prstGeom prst="rect">
                <a:avLst/>
              </a:prstGeom>
              <a:blipFill>
                <a:blip r:embed="rId5"/>
                <a:stretch>
                  <a:fillRect l="-1000" t="-1818" r="-1000" b="-4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6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260648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sz="2800" dirty="0">
                <a:solidFill>
                  <a:srgbClr val="FF0000"/>
                </a:solidFill>
              </a:rPr>
              <a:t>Теорема 2. </a:t>
            </a:r>
            <a:r>
              <a:rPr lang="ru-RU" altLang="ru-RU" sz="2800" dirty="0"/>
              <a:t>В произвольном треугольнике против большего угла лежит большая сторона?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0" y="3717032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dirty="0">
                <a:solidFill>
                  <a:srgbClr val="FF0000"/>
                </a:solidFill>
              </a:rPr>
              <a:t>Доказательство. </a:t>
            </a:r>
            <a:r>
              <a:rPr lang="ru-RU" altLang="ru-RU" dirty="0"/>
              <a:t>Пусть в треугольнике </a:t>
            </a:r>
            <a:r>
              <a:rPr lang="en-US" altLang="ru-RU" i="1" dirty="0"/>
              <a:t>ABC </a:t>
            </a:r>
            <a:r>
              <a:rPr lang="ru-RU" altLang="ru-RU" dirty="0"/>
              <a:t>угол </a:t>
            </a:r>
            <a:r>
              <a:rPr lang="en-US" altLang="ru-RU" i="1" dirty="0"/>
              <a:t>A </a:t>
            </a:r>
            <a:r>
              <a:rPr lang="ru-RU" altLang="ru-RU" dirty="0"/>
              <a:t>больше угла </a:t>
            </a:r>
            <a:r>
              <a:rPr lang="en-US" altLang="ru-RU" i="1" dirty="0"/>
              <a:t>B</a:t>
            </a:r>
            <a:r>
              <a:rPr lang="en-US" altLang="ru-RU" dirty="0"/>
              <a:t>. </a:t>
            </a:r>
            <a:r>
              <a:rPr lang="ru-RU" altLang="ru-RU" dirty="0"/>
              <a:t>Сторона </a:t>
            </a:r>
            <a:r>
              <a:rPr lang="en-US" altLang="ru-RU" i="1" dirty="0"/>
              <a:t>BC </a:t>
            </a:r>
            <a:r>
              <a:rPr lang="ru-RU" altLang="ru-RU" dirty="0"/>
              <a:t>не может равняться стороне </a:t>
            </a:r>
            <a:r>
              <a:rPr lang="en-US" altLang="ru-RU" i="1" dirty="0"/>
              <a:t>AC</a:t>
            </a:r>
            <a:r>
              <a:rPr lang="ru-RU" altLang="ru-RU" dirty="0"/>
              <a:t>, так как в этом случае угол </a:t>
            </a:r>
            <a:r>
              <a:rPr lang="en-US" altLang="ru-RU" i="1" dirty="0"/>
              <a:t>A </a:t>
            </a:r>
            <a:r>
              <a:rPr lang="ru-RU" altLang="ru-RU" dirty="0"/>
              <a:t>равнялся бы углу </a:t>
            </a:r>
            <a:r>
              <a:rPr lang="en-US" altLang="ru-RU" i="1" dirty="0"/>
              <a:t>B</a:t>
            </a:r>
            <a:r>
              <a:rPr lang="ru-RU" altLang="ru-RU" dirty="0"/>
              <a:t>. Сторона </a:t>
            </a:r>
            <a:r>
              <a:rPr lang="en-US" altLang="ru-RU" i="1" dirty="0"/>
              <a:t>BC </a:t>
            </a:r>
            <a:r>
              <a:rPr lang="ru-RU" altLang="ru-RU" dirty="0"/>
              <a:t>не может быть меньше стороны </a:t>
            </a:r>
            <a:r>
              <a:rPr lang="en-US" altLang="ru-RU" i="1" dirty="0"/>
              <a:t>AC</a:t>
            </a:r>
            <a:r>
              <a:rPr lang="ru-RU" altLang="ru-RU" dirty="0"/>
              <a:t>, так как в этом случае угол </a:t>
            </a:r>
            <a:r>
              <a:rPr lang="en-US" altLang="ru-RU" i="1" dirty="0"/>
              <a:t>A </a:t>
            </a:r>
            <a:r>
              <a:rPr lang="ru-RU" altLang="ru-RU" dirty="0"/>
              <a:t>был бы меньше угла </a:t>
            </a:r>
            <a:r>
              <a:rPr lang="en-US" altLang="ru-RU" i="1" dirty="0"/>
              <a:t>B</a:t>
            </a:r>
            <a:r>
              <a:rPr lang="ru-RU" altLang="ru-RU" dirty="0"/>
              <a:t>. Следовательно, сторона </a:t>
            </a:r>
            <a:r>
              <a:rPr lang="en-US" altLang="ru-RU" i="1" dirty="0"/>
              <a:t>BC </a:t>
            </a:r>
            <a:r>
              <a:rPr lang="ru-RU" altLang="ru-RU" dirty="0"/>
              <a:t>больше стороны </a:t>
            </a:r>
            <a:r>
              <a:rPr lang="en-US" altLang="ru-RU" i="1" dirty="0"/>
              <a:t>AC</a:t>
            </a:r>
            <a:r>
              <a:rPr lang="ru-RU" altLang="ru-RU" i="1" dirty="0"/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3F8D0D-F34C-AACD-A962-4C9E95E1D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401509"/>
            <a:ext cx="3191320" cy="20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7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116632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0000"/>
                </a:solidFill>
              </a:rPr>
              <a:t>	Теорема 3. </a:t>
            </a:r>
            <a:r>
              <a:rPr lang="ru-RU" altLang="ru-RU" sz="2800" dirty="0"/>
              <a:t>Каждая сторона треугольника меньше суммы двух других сторон.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205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19" y="1148015"/>
            <a:ext cx="2558107" cy="186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54974"/>
            <a:ext cx="3963988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55" name="Text Box 27"/>
              <p:cNvSpPr txBox="1">
                <a:spLocks noChangeArrowheads="1"/>
              </p:cNvSpPr>
              <p:nvPr/>
            </p:nvSpPr>
            <p:spPr bwMode="auto">
              <a:xfrm>
                <a:off x="0" y="3114675"/>
                <a:ext cx="9144000" cy="38369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	Доказательство.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Рассмотрим треугольник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АВС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. Отложим на продолжении стороны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АВ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отрезок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ВD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равный стороне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ВС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. Треугольник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ВDC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- равнобедренный. Поэтому </a:t>
                </a:r>
                <a14:m>
                  <m:oMath xmlns:m="http://schemas.openxmlformats.org/officeDocument/2006/math"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1=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2. Угол 2 составляет часть угла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ACD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. Следовательно, </a:t>
                </a:r>
                <a14:m>
                  <m:oMath xmlns:m="http://schemas.openxmlformats.org/officeDocument/2006/math"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2 &lt; </a:t>
                </a:r>
                <a14:m>
                  <m:oMath xmlns:m="http://schemas.openxmlformats.org/officeDocument/2006/math"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ru-RU" altLang="ru-RU" i="1" dirty="0">
                    <a:cs typeface="Times New Roman" panose="02020603050405020304" pitchFamily="18" charset="0"/>
                  </a:rPr>
                  <a:t>ACD.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Таким образом, в треугольнике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ACD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угол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C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больше угла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D.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Воспользуемся тем, что в треугольнике против большего угла лежит большая сторона. Получим неравенство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AD &gt; AC.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Но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AD=AB+BD=AB+BC.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Следовательно, имеем неравенство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AB+BC &gt; AC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или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AC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&lt;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AB + BC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означающее, что сторона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AC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треугольника меньше суммы двух других сторон. </a:t>
                </a:r>
              </a:p>
            </p:txBody>
          </p:sp>
        </mc:Choice>
        <mc:Fallback xmlns="">
          <p:sp>
            <p:nvSpPr>
              <p:cNvPr id="2055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114675"/>
                <a:ext cx="9144000" cy="3836988"/>
              </a:xfrm>
              <a:prstGeom prst="rect">
                <a:avLst/>
              </a:prstGeom>
              <a:blipFill>
                <a:blip r:embed="rId5"/>
                <a:stretch>
                  <a:fillRect l="-1000" t="-1272" r="-1000" b="-14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3553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9" name="Text Box 3">
            <a:extLst>
              <a:ext uri="{FF2B5EF4-FFF2-40B4-BE49-F238E27FC236}">
                <a16:creationId xmlns:a16="http://schemas.microsoft.com/office/drawing/2014/main" id="{B8628A0F-83AD-4D70-AA38-556A5A95A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54326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Теорема.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(Признак параллельности двух прямых.) Если при пересечении двух прямых третьей прямой, внутренние накрест лежащие углы равны, то эти две прямые параллельны.</a:t>
            </a:r>
          </a:p>
        </p:txBody>
      </p:sp>
      <p:sp>
        <p:nvSpPr>
          <p:cNvPr id="249860" name="Text Box 4">
            <a:extLst>
              <a:ext uri="{FF2B5EF4-FFF2-40B4-BE49-F238E27FC236}">
                <a16:creationId xmlns:a16="http://schemas.microsoft.com/office/drawing/2014/main" id="{04CD6207-3607-4FC9-BBAC-CA10BD34B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1012"/>
            <a:ext cx="9144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Доказательство.</a:t>
            </a:r>
            <a:r>
              <a:rPr lang="ru-RU" altLang="ru-RU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Пусть прямые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пересекаются прямой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точках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соответственно и образуют равные внутренние накрест лежащие углы. Предположим, что прямые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 параллельны и. пересекаются в некоторой точке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По теореме о внешнем угле треугольника, в</a:t>
            </a:r>
            <a:r>
              <a:rPr lang="ru-RU" dirty="0">
                <a:ea typeface="Times New Roman" panose="02020603050405020304" pitchFamily="18" charset="0"/>
              </a:rPr>
              <a:t>нешний угол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треугольника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АВС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a typeface="Times New Roman" panose="02020603050405020304" pitchFamily="18" charset="0"/>
              </a:rPr>
              <a:t>при вершине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должен быть больше внутреннего угла при вершине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что противоречит условию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равенства этих углов. Значит, прямые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 могут пересекать­ся, т. е. они параллельны.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B81793F-66C3-D433-352E-DC4DC9926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43769"/>
            <a:ext cx="3430590" cy="2067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37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0" name="Text Box 4">
            <a:extLst>
              <a:ext uri="{FF2B5EF4-FFF2-40B4-BE49-F238E27FC236}">
                <a16:creationId xmlns:a16="http://schemas.microsoft.com/office/drawing/2014/main" id="{04CD6207-3607-4FC9-BBAC-CA10BD34B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0603"/>
            <a:ext cx="876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Следствие 1.</a:t>
            </a:r>
            <a:r>
              <a:rPr lang="ru-RU" altLang="ru-RU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Если при пересечении двух прямых третьей прямой соответственные углы равны, то эти две прямые параллельны.</a:t>
            </a:r>
          </a:p>
        </p:txBody>
      </p:sp>
      <p:sp>
        <p:nvSpPr>
          <p:cNvPr id="249866" name="Text Box 10">
            <a:extLst>
              <a:ext uri="{FF2B5EF4-FFF2-40B4-BE49-F238E27FC236}">
                <a16:creationId xmlns:a16="http://schemas.microsoft.com/office/drawing/2014/main" id="{BE69FC06-D331-45E8-AF2C-EB521A1A0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916832"/>
            <a:ext cx="8763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Следствие 2. </a:t>
            </a:r>
            <a:r>
              <a:rPr lang="ru-RU" altLang="ru-RU" dirty="0">
                <a:cs typeface="Times New Roman" panose="02020603050405020304" pitchFamily="18" charset="0"/>
              </a:rPr>
              <a:t>Если при пересечении двух прямых третьей прямой внутренние односторонние углы составляют в сумме 180</a:t>
            </a:r>
            <a:r>
              <a:rPr lang="en-US" altLang="ru-RU" baseline="30000" dirty="0">
                <a:cs typeface="Times New Roman" panose="02020603050405020304" pitchFamily="18" charset="0"/>
              </a:rPr>
              <a:t>o</a:t>
            </a:r>
            <a:r>
              <a:rPr lang="ru-RU" altLang="ru-RU" dirty="0">
                <a:cs typeface="Times New Roman" panose="02020603050405020304" pitchFamily="18" charset="0"/>
              </a:rPr>
              <a:t>, то эти две прямые параллельны.</a:t>
            </a:r>
          </a:p>
        </p:txBody>
      </p:sp>
      <p:sp>
        <p:nvSpPr>
          <p:cNvPr id="249867" name="Text Box 11">
            <a:extLst>
              <a:ext uri="{FF2B5EF4-FFF2-40B4-BE49-F238E27FC236}">
                <a16:creationId xmlns:a16="http://schemas.microsoft.com/office/drawing/2014/main" id="{C5A3C14C-1944-4DE4-BFC5-19954EB29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429000"/>
            <a:ext cx="8763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Следствие 3.</a:t>
            </a:r>
            <a:r>
              <a:rPr lang="ru-RU" altLang="ru-RU" b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Если две прямые перпендикулярны третьей прямой, то эти две прямые параллельны.</a:t>
            </a:r>
          </a:p>
        </p:txBody>
      </p:sp>
    </p:spTree>
    <p:extLst>
      <p:ext uri="{BB962C8B-B14F-4D97-AF65-F5344CB8AC3E}">
        <p14:creationId xmlns:p14="http://schemas.microsoft.com/office/powerpoint/2010/main" val="4211712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6FBDB4BF-8A7D-488E-BDF4-C590C1AA79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355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Аксиома параллельных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BD4AC4-4A30-41A9-91CC-7A7407402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888460"/>
            <a:ext cx="5702076" cy="1495428"/>
          </a:xfrm>
          <a:prstGeom prst="rect">
            <a:avLst/>
          </a:prstGeom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A937648F-0385-4BAB-99B4-33AEA6A0A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620" y="4572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ru-RU" altLang="ru-RU" sz="2400" kern="0" dirty="0">
                <a:solidFill>
                  <a:srgbClr val="FF3300"/>
                </a:solidFill>
              </a:rPr>
              <a:t>Учебник Л.С. Атанасяна и др.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336065C-A97D-4B12-B2B5-4CA0C5C1C548}"/>
              </a:ext>
            </a:extLst>
          </p:cNvPr>
          <p:cNvGrpSpPr/>
          <p:nvPr/>
        </p:nvGrpSpPr>
        <p:grpSpPr>
          <a:xfrm>
            <a:off x="685800" y="2594895"/>
            <a:ext cx="7772400" cy="1418360"/>
            <a:chOff x="685800" y="2594895"/>
            <a:chExt cx="7772400" cy="141836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AFF29E72-382E-41BE-A621-DC132996F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5624" y="3149159"/>
              <a:ext cx="6792751" cy="864096"/>
            </a:xfrm>
            <a:prstGeom prst="rect">
              <a:avLst/>
            </a:prstGeom>
          </p:spPr>
        </p:pic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EE494851-565E-4664-9F19-8B7460A586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" y="2594895"/>
              <a:ext cx="7772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9pPr>
            </a:lstStyle>
            <a:p>
              <a:r>
                <a:rPr lang="ru-RU" altLang="ru-RU" sz="2400" kern="0" dirty="0">
                  <a:solidFill>
                    <a:srgbClr val="FF3300"/>
                  </a:solidFill>
                </a:rPr>
                <a:t>Учебник А.В. Погорелова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C3788C0-8C48-4094-8655-3BF0BC8D8614}"/>
              </a:ext>
            </a:extLst>
          </p:cNvPr>
          <p:cNvGrpSpPr/>
          <p:nvPr/>
        </p:nvGrpSpPr>
        <p:grpSpPr>
          <a:xfrm>
            <a:off x="323528" y="4476765"/>
            <a:ext cx="8610600" cy="1295400"/>
            <a:chOff x="323528" y="4476765"/>
            <a:chExt cx="8610600" cy="1295400"/>
          </a:xfrm>
        </p:grpSpPr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A33265E1-A522-4CD9-A562-966784E403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6928" y="4476765"/>
              <a:ext cx="7772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Times New Roman" charset="0"/>
                </a:defRPr>
              </a:lvl9pPr>
            </a:lstStyle>
            <a:p>
              <a:r>
                <a:rPr lang="ru-RU" altLang="ru-RU" sz="2800" kern="0" dirty="0">
                  <a:solidFill>
                    <a:srgbClr val="FF3300"/>
                  </a:solidFill>
                </a:rPr>
                <a:t>Наш учебник</a:t>
              </a:r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622FE6D5-F444-4301-9AD7-04BD5E7B5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528" y="4941168"/>
              <a:ext cx="86106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cs typeface="Times New Roman" panose="02020603050405020304" pitchFamily="18" charset="0"/>
                </a:rPr>
                <a:t>	Через точку, не принадлежащую данной прямой, проходит не более одной прямой, параллельной данной.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>
            <a:extLst>
              <a:ext uri="{FF2B5EF4-FFF2-40B4-BE49-F238E27FC236}">
                <a16:creationId xmlns:a16="http://schemas.microsoft.com/office/drawing/2014/main" id="{3D3184C4-35E2-49EC-837C-44D32EACB1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История параллельных</a:t>
            </a:r>
          </a:p>
        </p:txBody>
      </p:sp>
      <p:sp>
        <p:nvSpPr>
          <p:cNvPr id="299016" name="Text Box 8">
            <a:extLst>
              <a:ext uri="{FF2B5EF4-FFF2-40B4-BE49-F238E27FC236}">
                <a16:creationId xmlns:a16="http://schemas.microsoft.com/office/drawing/2014/main" id="{9B834D1A-BE03-41B1-99BA-1269536AC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Вопрос о количестве прямых, проходящих через данную точку и параллельных данной прямой, имеет давнюю и интересную историю. Среди аксиом в "Началах" Евклида пятый по счету постулат по своему содержанию совпадает с аксиомой параллельности: "Через точку, взятую вне данной прямой, можно провести не более одной прямой, параллельной этой прямой".</a:t>
            </a:r>
          </a:p>
        </p:txBody>
      </p:sp>
      <p:sp>
        <p:nvSpPr>
          <p:cNvPr id="299017" name="Text Box 9">
            <a:extLst>
              <a:ext uri="{FF2B5EF4-FFF2-40B4-BE49-F238E27FC236}">
                <a16:creationId xmlns:a16="http://schemas.microsoft.com/office/drawing/2014/main" id="{4ED3A54B-0F41-43AC-93CA-54B06EAFF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90800"/>
            <a:ext cx="91440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На протяжении двух тысячелетий после Евклида математики пытались доказать этот постулат, однако все их попытки заканчивались неудачей, рано</a:t>
            </a:r>
            <a:r>
              <a:rPr lang="ru-RU" altLang="ru-RU" sz="2200" b="1" dirty="0"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cs typeface="Times New Roman" panose="02020603050405020304" pitchFamily="18" charset="0"/>
              </a:rPr>
              <a:t>или поздно в их рассуждениях обнаруживались ошибки. Лишь в 1826 году великий русский геометр Н. И. Лобачевский (1792-1856), профессор Казанского университета, предположил, что этот постулат нельзя логически вывести из других постулатов (аксиом) Евклида, т.е. нельзя доказать. Поэтому его можно взять или в качестве аксиомы, или в качестве аксиомы</a:t>
            </a:r>
            <a:r>
              <a:rPr lang="ru-RU" altLang="ru-RU" sz="2200" b="1" dirty="0"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cs typeface="Times New Roman" panose="02020603050405020304" pitchFamily="18" charset="0"/>
              </a:rPr>
              <a:t>может быть взято другое свойство о</a:t>
            </a:r>
            <a:r>
              <a:rPr lang="ru-RU" altLang="ru-RU" sz="2200" b="1" dirty="0"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cs typeface="Times New Roman" panose="02020603050405020304" pitchFamily="18" charset="0"/>
              </a:rPr>
              <a:t>существовании нескольких прямых, проходящих через данную точку и параллельных данной прямой. Положив в основу геометрии эту новую аксиому параллельности, Лобачевский создал совершенно новую – неевклидову геометрию, которая была названа геометрией Лобачевского.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>
            <a:extLst>
              <a:ext uri="{FF2B5EF4-FFF2-40B4-BE49-F238E27FC236}">
                <a16:creationId xmlns:a16="http://schemas.microsoft.com/office/drawing/2014/main" id="{B65E10AB-FA8F-47C7-BC9F-37713FB252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Н. И. Лобачевский</a:t>
            </a:r>
          </a:p>
        </p:txBody>
      </p:sp>
      <p:sp>
        <p:nvSpPr>
          <p:cNvPr id="301059" name="Text Box 3">
            <a:extLst>
              <a:ext uri="{FF2B5EF4-FFF2-40B4-BE49-F238E27FC236}">
                <a16:creationId xmlns:a16="http://schemas.microsoft.com/office/drawing/2014/main" id="{0608A66B-CDC8-4935-B8DA-F08B71BDD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09600"/>
            <a:ext cx="56388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dirty="0">
                <a:cs typeface="Times New Roman" panose="02020603050405020304" pitchFamily="18" charset="0"/>
              </a:rPr>
              <a:t>	Идеи Лобачевского были настолько оригинальны и настолько противоречили так называемому здравому смыслу, что их не поняли даже крупные математики того времени. Несмотря на это, Лобачевский не отказался от своих идей. Он не только был убежден в логической непротиворечивости новой геометрии, но и твердо верил в ее применимость к исследованию реального пространства. Признание геометрии Лобачевского пришло только после его смерти. Работы Лобачевского были переведены на другие языки и изучались математиками всего мира. </a:t>
            </a:r>
          </a:p>
        </p:txBody>
      </p:sp>
      <p:sp>
        <p:nvSpPr>
          <p:cNvPr id="301061" name="Text Box 5">
            <a:extLst>
              <a:ext uri="{FF2B5EF4-FFF2-40B4-BE49-F238E27FC236}">
                <a16:creationId xmlns:a16="http://schemas.microsoft.com/office/drawing/2014/main" id="{60260CD8-9F8E-4F15-9C55-358DA69A7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0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200" dirty="0"/>
              <a:t>	</a:t>
            </a:r>
            <a:r>
              <a:rPr lang="ru-RU" altLang="ru-RU" sz="2200" dirty="0">
                <a:cs typeface="Times New Roman" panose="02020603050405020304" pitchFamily="18" charset="0"/>
              </a:rPr>
              <a:t>В настоящее время геометрия Лобачевского является</a:t>
            </a:r>
            <a:r>
              <a:rPr lang="ru-RU" altLang="ru-RU" sz="2200" b="1" dirty="0">
                <a:cs typeface="Times New Roman" panose="02020603050405020304" pitchFamily="18" charset="0"/>
              </a:rPr>
              <a:t> </a:t>
            </a:r>
            <a:r>
              <a:rPr lang="ru-RU" altLang="ru-RU" sz="2200" dirty="0">
                <a:cs typeface="Times New Roman" panose="02020603050405020304" pitchFamily="18" charset="0"/>
              </a:rPr>
              <a:t>неотъемлемой частью современной математики и находит применение во многих областях человеческого знания, способствует более глубокому пониманию окружающего нас мира.</a:t>
            </a:r>
          </a:p>
        </p:txBody>
      </p:sp>
      <p:pic>
        <p:nvPicPr>
          <p:cNvPr id="301062" name="Picture 6">
            <a:extLst>
              <a:ext uri="{FF2B5EF4-FFF2-40B4-BE49-F238E27FC236}">
                <a16:creationId xmlns:a16="http://schemas.microsoft.com/office/drawing/2014/main" id="{D54609E0-6528-41F2-94C2-DEFA2488F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3519488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>
            <a:extLst>
              <a:ext uri="{FF2B5EF4-FFF2-40B4-BE49-F238E27FC236}">
                <a16:creationId xmlns:a16="http://schemas.microsoft.com/office/drawing/2014/main" id="{3CB328C1-3F3E-4721-8657-98F082AC0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305155" name="Text Box 3">
            <a:extLst>
              <a:ext uri="{FF2B5EF4-FFF2-40B4-BE49-F238E27FC236}">
                <a16:creationId xmlns:a16="http://schemas.microsoft.com/office/drawing/2014/main" id="{68B120E3-B848-4B0C-9026-2C1D6C931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45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Через точку </a:t>
            </a:r>
            <a:r>
              <a:rPr lang="en-US" altLang="ru-RU" sz="3200" i="1">
                <a:cs typeface="Times New Roman" panose="02020603050405020304" pitchFamily="18" charset="0"/>
              </a:rPr>
              <a:t>C </a:t>
            </a:r>
            <a:r>
              <a:rPr lang="ru-RU" altLang="ru-RU" sz="3200">
                <a:cs typeface="Times New Roman" panose="02020603050405020304" pitchFamily="18" charset="0"/>
              </a:rPr>
              <a:t>проведите прямую, параллельную прямой </a:t>
            </a:r>
            <a:r>
              <a:rPr lang="en-US" altLang="ru-RU" sz="3200" i="1">
                <a:cs typeface="Times New Roman" panose="02020603050405020304" pitchFamily="18" charset="0"/>
              </a:rPr>
              <a:t>AB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  <a:r>
              <a:rPr lang="ru-RU" altLang="ru-RU" sz="3200"/>
              <a:t> </a:t>
            </a:r>
          </a:p>
        </p:txBody>
      </p:sp>
      <p:pic>
        <p:nvPicPr>
          <p:cNvPr id="305158" name="Picture 6">
            <a:extLst>
              <a:ext uri="{FF2B5EF4-FFF2-40B4-BE49-F238E27FC236}">
                <a16:creationId xmlns:a16="http://schemas.microsoft.com/office/drawing/2014/main" id="{4BBD0699-2EF3-43A6-BF36-E5BD7310F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09800"/>
            <a:ext cx="312102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5160" name="Group 8">
            <a:extLst>
              <a:ext uri="{FF2B5EF4-FFF2-40B4-BE49-F238E27FC236}">
                <a16:creationId xmlns:a16="http://schemas.microsoft.com/office/drawing/2014/main" id="{8554B77D-7C7C-4A43-B01B-C8D3AD115E08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209800"/>
            <a:ext cx="5410200" cy="3081338"/>
            <a:chOff x="384" y="1392"/>
            <a:chExt cx="3408" cy="1941"/>
          </a:xfrm>
        </p:grpSpPr>
        <p:sp>
          <p:nvSpPr>
            <p:cNvPr id="305156" name="Text Box 4">
              <a:extLst>
                <a:ext uri="{FF2B5EF4-FFF2-40B4-BE49-F238E27FC236}">
                  <a16:creationId xmlns:a16="http://schemas.microsoft.com/office/drawing/2014/main" id="{C0ED4B03-D61A-446C-8263-BEF78A6A7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928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>
                  <a:solidFill>
                    <a:schemeClr val="accent1"/>
                  </a:solidFill>
                </a:rPr>
                <a:t> </a:t>
              </a:r>
              <a:endParaRPr lang="ru-RU" altLang="ru-RU" sz="3200"/>
            </a:p>
          </p:txBody>
        </p:sp>
        <p:pic>
          <p:nvPicPr>
            <p:cNvPr id="305159" name="Picture 7">
              <a:extLst>
                <a:ext uri="{FF2B5EF4-FFF2-40B4-BE49-F238E27FC236}">
                  <a16:creationId xmlns:a16="http://schemas.microsoft.com/office/drawing/2014/main" id="{F1772CA2-2163-456D-8726-6AD351686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392"/>
              <a:ext cx="1968" cy="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>
            <a:extLst>
              <a:ext uri="{FF2B5EF4-FFF2-40B4-BE49-F238E27FC236}">
                <a16:creationId xmlns:a16="http://schemas.microsoft.com/office/drawing/2014/main" id="{C84AF726-8DB7-4F6E-B356-8484F249CC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307203" name="Text Box 3">
            <a:extLst>
              <a:ext uri="{FF2B5EF4-FFF2-40B4-BE49-F238E27FC236}">
                <a16:creationId xmlns:a16="http://schemas.microsoft.com/office/drawing/2014/main" id="{3F9C2169-DE65-4EB5-8606-7E3089C6A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45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Через точку </a:t>
            </a:r>
            <a:r>
              <a:rPr lang="en-US" altLang="ru-RU" sz="3200" i="1">
                <a:cs typeface="Times New Roman" panose="02020603050405020304" pitchFamily="18" charset="0"/>
              </a:rPr>
              <a:t>C </a:t>
            </a:r>
            <a:r>
              <a:rPr lang="ru-RU" altLang="ru-RU" sz="3200">
                <a:cs typeface="Times New Roman" panose="02020603050405020304" pitchFamily="18" charset="0"/>
              </a:rPr>
              <a:t>проведите прямую, параллельную прямой </a:t>
            </a:r>
            <a:r>
              <a:rPr lang="en-US" altLang="ru-RU" sz="3200" i="1">
                <a:cs typeface="Times New Roman" panose="02020603050405020304" pitchFamily="18" charset="0"/>
              </a:rPr>
              <a:t>AB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  <a:r>
              <a:rPr lang="ru-RU" altLang="ru-RU" sz="3200"/>
              <a:t> </a:t>
            </a:r>
          </a:p>
        </p:txBody>
      </p:sp>
      <p:pic>
        <p:nvPicPr>
          <p:cNvPr id="307206" name="Picture 6">
            <a:extLst>
              <a:ext uri="{FF2B5EF4-FFF2-40B4-BE49-F238E27FC236}">
                <a16:creationId xmlns:a16="http://schemas.microsoft.com/office/drawing/2014/main" id="{D3024A02-EF50-484A-BDF2-82892F7FA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09800"/>
            <a:ext cx="3132138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08" name="Group 8">
            <a:extLst>
              <a:ext uri="{FF2B5EF4-FFF2-40B4-BE49-F238E27FC236}">
                <a16:creationId xmlns:a16="http://schemas.microsoft.com/office/drawing/2014/main" id="{ECEC164B-96FD-481F-BFE5-70B7A39397DB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2209800"/>
            <a:ext cx="5486400" cy="3081338"/>
            <a:chOff x="384" y="1392"/>
            <a:chExt cx="3456" cy="1941"/>
          </a:xfrm>
        </p:grpSpPr>
        <p:sp>
          <p:nvSpPr>
            <p:cNvPr id="307204" name="Text Box 4">
              <a:extLst>
                <a:ext uri="{FF2B5EF4-FFF2-40B4-BE49-F238E27FC236}">
                  <a16:creationId xmlns:a16="http://schemas.microsoft.com/office/drawing/2014/main" id="{35820D27-EB47-425A-9766-63E56AA7CA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928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>
                  <a:solidFill>
                    <a:schemeClr val="accent1"/>
                  </a:solidFill>
                </a:rPr>
                <a:t> </a:t>
              </a:r>
              <a:endParaRPr lang="ru-RU" altLang="ru-RU" sz="3200"/>
            </a:p>
          </p:txBody>
        </p:sp>
        <p:pic>
          <p:nvPicPr>
            <p:cNvPr id="307207" name="Picture 7">
              <a:extLst>
                <a:ext uri="{FF2B5EF4-FFF2-40B4-BE49-F238E27FC236}">
                  <a16:creationId xmlns:a16="http://schemas.microsoft.com/office/drawing/2014/main" id="{7438F607-AE71-4B1D-8F7C-38D1A01B60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392"/>
              <a:ext cx="1968" cy="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ADCE69-F032-30DB-0BBF-A8749A63AB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1" y="1642874"/>
            <a:ext cx="2808311" cy="357225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1C8616-9C6D-89BC-CE45-CEB174E34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149" y="1643222"/>
            <a:ext cx="2819702" cy="35718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B3557A-CEC6-FEF9-3AFC-CE35EC5F0A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786" y="1642874"/>
            <a:ext cx="2808312" cy="35722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30B98C-D269-8F86-9F2C-7CF7CEED6902}"/>
              </a:ext>
            </a:extLst>
          </p:cNvPr>
          <p:cNvSpPr txBox="1"/>
          <p:nvPr/>
        </p:nvSpPr>
        <p:spPr>
          <a:xfrm>
            <a:off x="0" y="11663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Наши новые учебники геометрии издательства «Просвещение»</a:t>
            </a:r>
          </a:p>
        </p:txBody>
      </p:sp>
    </p:spTree>
    <p:extLst>
      <p:ext uri="{BB962C8B-B14F-4D97-AF65-F5344CB8AC3E}">
        <p14:creationId xmlns:p14="http://schemas.microsoft.com/office/powerpoint/2010/main" val="851120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>
            <a:extLst>
              <a:ext uri="{FF2B5EF4-FFF2-40B4-BE49-F238E27FC236}">
                <a16:creationId xmlns:a16="http://schemas.microsoft.com/office/drawing/2014/main" id="{819A9EBD-9175-4F67-8CE4-529ABFF4B7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309251" name="Text Box 3">
            <a:extLst>
              <a:ext uri="{FF2B5EF4-FFF2-40B4-BE49-F238E27FC236}">
                <a16:creationId xmlns:a16="http://schemas.microsoft.com/office/drawing/2014/main" id="{A5C1BE69-A1D4-4F58-AB18-51E97E02F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45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Через точку </a:t>
            </a:r>
            <a:r>
              <a:rPr lang="en-US" altLang="ru-RU" sz="3200" i="1">
                <a:cs typeface="Times New Roman" panose="02020603050405020304" pitchFamily="18" charset="0"/>
              </a:rPr>
              <a:t>C </a:t>
            </a:r>
            <a:r>
              <a:rPr lang="ru-RU" altLang="ru-RU" sz="3200">
                <a:cs typeface="Times New Roman" panose="02020603050405020304" pitchFamily="18" charset="0"/>
              </a:rPr>
              <a:t>проведите прямую, параллельную прямой </a:t>
            </a:r>
            <a:r>
              <a:rPr lang="en-US" altLang="ru-RU" sz="3200" i="1">
                <a:cs typeface="Times New Roman" panose="02020603050405020304" pitchFamily="18" charset="0"/>
              </a:rPr>
              <a:t>AB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  <a:r>
              <a:rPr lang="ru-RU" altLang="ru-RU" sz="3200"/>
              <a:t> </a:t>
            </a:r>
          </a:p>
        </p:txBody>
      </p:sp>
      <p:pic>
        <p:nvPicPr>
          <p:cNvPr id="309254" name="Picture 6">
            <a:extLst>
              <a:ext uri="{FF2B5EF4-FFF2-40B4-BE49-F238E27FC236}">
                <a16:creationId xmlns:a16="http://schemas.microsoft.com/office/drawing/2014/main" id="{F4023A8D-D617-4FE6-BC32-794F48A6B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800"/>
            <a:ext cx="312102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9256" name="Group 8">
            <a:extLst>
              <a:ext uri="{FF2B5EF4-FFF2-40B4-BE49-F238E27FC236}">
                <a16:creationId xmlns:a16="http://schemas.microsoft.com/office/drawing/2014/main" id="{345EB7D3-C451-4F42-8F7D-55FD153D5B5B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209800"/>
            <a:ext cx="5410200" cy="3081338"/>
            <a:chOff x="336" y="1392"/>
            <a:chExt cx="3408" cy="1941"/>
          </a:xfrm>
        </p:grpSpPr>
        <p:sp>
          <p:nvSpPr>
            <p:cNvPr id="309252" name="Text Box 4">
              <a:extLst>
                <a:ext uri="{FF2B5EF4-FFF2-40B4-BE49-F238E27FC236}">
                  <a16:creationId xmlns:a16="http://schemas.microsoft.com/office/drawing/2014/main" id="{35F673CE-662B-4303-B06A-F50DB70B61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928"/>
              <a:ext cx="13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>
                  <a:solidFill>
                    <a:schemeClr val="accent1"/>
                  </a:solidFill>
                </a:rPr>
                <a:t> </a:t>
              </a:r>
              <a:endParaRPr lang="ru-RU" altLang="ru-RU" sz="3200"/>
            </a:p>
          </p:txBody>
        </p:sp>
        <p:pic>
          <p:nvPicPr>
            <p:cNvPr id="309255" name="Picture 7">
              <a:extLst>
                <a:ext uri="{FF2B5EF4-FFF2-40B4-BE49-F238E27FC236}">
                  <a16:creationId xmlns:a16="http://schemas.microsoft.com/office/drawing/2014/main" id="{9AC0B943-BA0B-445E-8BE2-12BF49ACF2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392"/>
              <a:ext cx="1968" cy="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1" name="Text Box 3">
            <a:extLst>
              <a:ext uri="{FF2B5EF4-FFF2-40B4-BE49-F238E27FC236}">
                <a16:creationId xmlns:a16="http://schemas.microsoft.com/office/drawing/2014/main" id="{A5C1BE69-A1D4-4F58-AB18-51E97E02F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474"/>
            <a:ext cx="892574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В компьютерной программе </a:t>
            </a:r>
            <a:r>
              <a:rPr lang="en-US" altLang="ru-RU" dirty="0">
                <a:cs typeface="Times New Roman" panose="02020603050405020304" pitchFamily="18" charset="0"/>
              </a:rPr>
              <a:t>GeoGebra </a:t>
            </a:r>
            <a:r>
              <a:rPr lang="ru-RU" altLang="ru-RU" dirty="0">
                <a:cs typeface="Times New Roman" panose="02020603050405020304" pitchFamily="18" charset="0"/>
              </a:rPr>
              <a:t>прямую, проходящую через данную точку, параллельную данной прямой, можно получить с помощью инструмента «Параллельная прямая».</a:t>
            </a:r>
            <a:endParaRPr lang="ru-RU" alt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FB5885-02B6-B9DD-61B8-0E185593C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963" y="1484784"/>
            <a:ext cx="5487318" cy="512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39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78FD8A20-E136-4293-8ACA-2B4891E03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311299" name="Text Box 3">
            <a:extLst>
              <a:ext uri="{FF2B5EF4-FFF2-40B4-BE49-F238E27FC236}">
                <a16:creationId xmlns:a16="http://schemas.microsoft.com/office/drawing/2014/main" id="{B51E0E0C-5ACB-4DA7-8FCE-35CA13C48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Укажите пары параллельных прямых.</a:t>
            </a:r>
            <a:r>
              <a:rPr lang="ru-RU" altLang="ru-RU" sz="3200"/>
              <a:t> </a:t>
            </a:r>
          </a:p>
        </p:txBody>
      </p:sp>
      <p:sp>
        <p:nvSpPr>
          <p:cNvPr id="311300" name="Text Box 4">
            <a:extLst>
              <a:ext uri="{FF2B5EF4-FFF2-40B4-BE49-F238E27FC236}">
                <a16:creationId xmlns:a16="http://schemas.microsoft.com/office/drawing/2014/main" id="{9E038397-D571-48C3-B593-EB3999B90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81600"/>
            <a:ext cx="822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 i="1">
                <a:cs typeface="Times New Roman" panose="02020603050405020304" pitchFamily="18" charset="0"/>
              </a:rPr>
              <a:t>a </a:t>
            </a:r>
            <a:r>
              <a:rPr lang="ru-RU" altLang="ru-RU" sz="3200">
                <a:cs typeface="Times New Roman" panose="02020603050405020304" pitchFamily="18" charset="0"/>
              </a:rPr>
              <a:t>и </a:t>
            </a:r>
            <a:r>
              <a:rPr lang="en-US" altLang="ru-RU" sz="3200" i="1">
                <a:cs typeface="Times New Roman" panose="02020603050405020304" pitchFamily="18" charset="0"/>
              </a:rPr>
              <a:t>f</a:t>
            </a:r>
            <a:r>
              <a:rPr lang="ru-RU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 i="1">
                <a:cs typeface="Times New Roman" panose="02020603050405020304" pitchFamily="18" charset="0"/>
              </a:rPr>
              <a:t>b </a:t>
            </a:r>
            <a:r>
              <a:rPr lang="ru-RU" altLang="ru-RU" sz="3200">
                <a:cs typeface="Times New Roman" panose="02020603050405020304" pitchFamily="18" charset="0"/>
              </a:rPr>
              <a:t>и </a:t>
            </a:r>
            <a:r>
              <a:rPr lang="en-US" altLang="ru-RU" sz="3200" i="1">
                <a:cs typeface="Times New Roman" panose="02020603050405020304" pitchFamily="18" charset="0"/>
              </a:rPr>
              <a:t>e</a:t>
            </a:r>
            <a:r>
              <a:rPr lang="ru-RU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 i="1">
                <a:cs typeface="Times New Roman" panose="02020603050405020304" pitchFamily="18" charset="0"/>
              </a:rPr>
              <a:t>c </a:t>
            </a:r>
            <a:r>
              <a:rPr lang="ru-RU" altLang="ru-RU" sz="3200">
                <a:cs typeface="Times New Roman" panose="02020603050405020304" pitchFamily="18" charset="0"/>
              </a:rPr>
              <a:t>и </a:t>
            </a:r>
            <a:r>
              <a:rPr lang="en-US" altLang="ru-RU" sz="3200" i="1">
                <a:cs typeface="Times New Roman" panose="02020603050405020304" pitchFamily="18" charset="0"/>
              </a:rPr>
              <a:t>g</a:t>
            </a:r>
            <a:r>
              <a:rPr lang="ru-RU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 i="1">
                <a:cs typeface="Times New Roman" panose="02020603050405020304" pitchFamily="18" charset="0"/>
              </a:rPr>
              <a:t>d </a:t>
            </a:r>
            <a:r>
              <a:rPr lang="ru-RU" altLang="ru-RU" sz="3200">
                <a:cs typeface="Times New Roman" panose="02020603050405020304" pitchFamily="18" charset="0"/>
              </a:rPr>
              <a:t>и </a:t>
            </a:r>
            <a:r>
              <a:rPr lang="en-US" altLang="ru-RU" sz="3200" i="1">
                <a:cs typeface="Times New Roman" panose="02020603050405020304" pitchFamily="18" charset="0"/>
              </a:rPr>
              <a:t>h</a:t>
            </a:r>
            <a:r>
              <a:rPr lang="ru-RU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 i="1">
                <a:cs typeface="Times New Roman" panose="02020603050405020304" pitchFamily="18" charset="0"/>
              </a:rPr>
              <a:t>p </a:t>
            </a:r>
            <a:r>
              <a:rPr lang="ru-RU" altLang="ru-RU" sz="3200">
                <a:cs typeface="Times New Roman" panose="02020603050405020304" pitchFamily="18" charset="0"/>
              </a:rPr>
              <a:t>и </a:t>
            </a:r>
            <a:r>
              <a:rPr lang="en-US" altLang="ru-RU" sz="3200" i="1">
                <a:cs typeface="Times New Roman" panose="02020603050405020304" pitchFamily="18" charset="0"/>
              </a:rPr>
              <a:t>q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11302" name="Picture 6">
            <a:extLst>
              <a:ext uri="{FF2B5EF4-FFF2-40B4-BE49-F238E27FC236}">
                <a16:creationId xmlns:a16="http://schemas.microsoft.com/office/drawing/2014/main" id="{1DB56917-A60E-4511-9AFC-D14B8CA58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3121025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>
            <a:extLst>
              <a:ext uri="{FF2B5EF4-FFF2-40B4-BE49-F238E27FC236}">
                <a16:creationId xmlns:a16="http://schemas.microsoft.com/office/drawing/2014/main" id="{39E42D8C-7AFD-41B7-A019-0F5E624FA5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303107" name="Text Box 3">
            <a:extLst>
              <a:ext uri="{FF2B5EF4-FFF2-40B4-BE49-F238E27FC236}">
                <a16:creationId xmlns:a16="http://schemas.microsoft.com/office/drawing/2014/main" id="{8FC6F2A7-FB54-4A18-89D1-7D622D48D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45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Какие прямые на рисунке параллельны?</a:t>
            </a:r>
            <a:r>
              <a:rPr lang="ru-RU" altLang="ru-RU" sz="3200"/>
              <a:t> </a:t>
            </a:r>
          </a:p>
        </p:txBody>
      </p:sp>
      <p:sp>
        <p:nvSpPr>
          <p:cNvPr id="303108" name="Text Box 4">
            <a:extLst>
              <a:ext uri="{FF2B5EF4-FFF2-40B4-BE49-F238E27FC236}">
                <a16:creationId xmlns:a16="http://schemas.microsoft.com/office/drawing/2014/main" id="{22692237-BE82-4D86-8DD4-6CE5EAEF1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054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 i="1"/>
              <a:t>c </a:t>
            </a:r>
            <a:r>
              <a:rPr lang="ru-RU" altLang="ru-RU" sz="3200"/>
              <a:t>и </a:t>
            </a:r>
            <a:r>
              <a:rPr lang="en-US" altLang="ru-RU" sz="3200" i="1"/>
              <a:t>d</a:t>
            </a:r>
            <a:r>
              <a:rPr lang="ru-RU" altLang="ru-RU" sz="3200"/>
              <a:t>.</a:t>
            </a:r>
          </a:p>
        </p:txBody>
      </p:sp>
      <p:pic>
        <p:nvPicPr>
          <p:cNvPr id="303109" name="Picture 5">
            <a:extLst>
              <a:ext uri="{FF2B5EF4-FFF2-40B4-BE49-F238E27FC236}">
                <a16:creationId xmlns:a16="http://schemas.microsoft.com/office/drawing/2014/main" id="{E6E62AF5-D911-450A-BDF9-30661FDAE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81200"/>
            <a:ext cx="4092575" cy="259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3F6B5604-15B9-4CD8-9BAE-2345DD029E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313348" name="Text Box 4">
            <a:extLst>
              <a:ext uri="{FF2B5EF4-FFF2-40B4-BE49-F238E27FC236}">
                <a16:creationId xmlns:a16="http://schemas.microsoft.com/office/drawing/2014/main" id="{E367F40C-7303-4A4D-BFC7-9B6869951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382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величину суммы углов </a:t>
            </a:r>
            <a:r>
              <a:rPr lang="en-US" altLang="ru-RU" sz="3200" i="1" dirty="0">
                <a:cs typeface="Times New Roman" panose="02020603050405020304" pitchFamily="18" charset="0"/>
              </a:rPr>
              <a:t>ABC </a:t>
            </a:r>
            <a:r>
              <a:rPr lang="ru-RU" altLang="ru-RU" sz="3200" dirty="0">
                <a:cs typeface="Times New Roman" panose="02020603050405020304" pitchFamily="18" charset="0"/>
              </a:rPr>
              <a:t>и </a:t>
            </a:r>
            <a:r>
              <a:rPr lang="en-US" altLang="ru-RU" sz="3200" i="1" dirty="0">
                <a:cs typeface="Times New Roman" panose="02020603050405020304" pitchFamily="18" charset="0"/>
              </a:rPr>
              <a:t>BCD</a:t>
            </a:r>
            <a:r>
              <a:rPr lang="ru-RU" altLang="ru-RU" sz="3200" dirty="0">
                <a:cs typeface="Times New Roman" panose="02020603050405020304" pitchFamily="18" charset="0"/>
              </a:rPr>
              <a:t>, изображённых на рисунке. </a:t>
            </a:r>
          </a:p>
        </p:txBody>
      </p:sp>
      <p:sp>
        <p:nvSpPr>
          <p:cNvPr id="313351" name="Text Box 7">
            <a:extLst>
              <a:ext uri="{FF2B5EF4-FFF2-40B4-BE49-F238E27FC236}">
                <a16:creationId xmlns:a16="http://schemas.microsoft.com/office/drawing/2014/main" id="{BAA2C9CB-A449-4362-93C7-7D27E5C25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18</a:t>
            </a:r>
            <a:r>
              <a:rPr lang="en-US" altLang="ru-RU" sz="3200"/>
              <a:t>0</a:t>
            </a:r>
            <a:r>
              <a:rPr lang="en-US" altLang="ru-RU" sz="3200" baseline="30000"/>
              <a:t>o</a:t>
            </a:r>
            <a:r>
              <a:rPr lang="ru-RU" altLang="ru-RU" sz="3200"/>
              <a:t>.</a:t>
            </a:r>
          </a:p>
        </p:txBody>
      </p:sp>
      <p:pic>
        <p:nvPicPr>
          <p:cNvPr id="313355" name="Picture 11">
            <a:extLst>
              <a:ext uri="{FF2B5EF4-FFF2-40B4-BE49-F238E27FC236}">
                <a16:creationId xmlns:a16="http://schemas.microsoft.com/office/drawing/2014/main" id="{1B578E50-4992-41AF-A119-3124E873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312102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5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>
            <a:extLst>
              <a:ext uri="{FF2B5EF4-FFF2-40B4-BE49-F238E27FC236}">
                <a16:creationId xmlns:a16="http://schemas.microsoft.com/office/drawing/2014/main" id="{2FB0052C-9398-4014-BBDE-74F2CBC76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315395" name="Text Box 3">
            <a:extLst>
              <a:ext uri="{FF2B5EF4-FFF2-40B4-BE49-F238E27FC236}">
                <a16:creationId xmlns:a16="http://schemas.microsoft.com/office/drawing/2014/main" id="{FCD48654-B51B-402A-A6E9-3D40A2A63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382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Проведите луч </a:t>
            </a:r>
            <a:r>
              <a:rPr lang="en-US" altLang="ru-RU" sz="3200" i="1" dirty="0">
                <a:cs typeface="Times New Roman" panose="02020603050405020304" pitchFamily="18" charset="0"/>
              </a:rPr>
              <a:t>CD</a:t>
            </a:r>
            <a:r>
              <a:rPr lang="ru-RU" altLang="ru-RU" sz="3200" dirty="0">
                <a:cs typeface="Times New Roman" panose="02020603050405020304" pitchFamily="18" charset="0"/>
              </a:rPr>
              <a:t>, для которого сумма углов </a:t>
            </a:r>
            <a:r>
              <a:rPr lang="en-US" altLang="ru-RU" sz="3200" i="1" dirty="0">
                <a:cs typeface="Times New Roman" panose="02020603050405020304" pitchFamily="18" charset="0"/>
              </a:rPr>
              <a:t>ABC </a:t>
            </a:r>
            <a:r>
              <a:rPr lang="ru-RU" altLang="ru-RU" sz="3200" dirty="0">
                <a:cs typeface="Times New Roman" panose="02020603050405020304" pitchFamily="18" charset="0"/>
              </a:rPr>
              <a:t>и </a:t>
            </a:r>
            <a:r>
              <a:rPr lang="en-US" altLang="ru-RU" sz="3200" i="1" dirty="0">
                <a:cs typeface="Times New Roman" panose="02020603050405020304" pitchFamily="18" charset="0"/>
              </a:rPr>
              <a:t>BCD </a:t>
            </a:r>
            <a:r>
              <a:rPr lang="ru-RU" altLang="ru-RU" sz="3200" dirty="0">
                <a:cs typeface="Times New Roman" panose="02020603050405020304" pitchFamily="18" charset="0"/>
              </a:rPr>
              <a:t>равна 180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15398" name="Picture 6">
            <a:extLst>
              <a:ext uri="{FF2B5EF4-FFF2-40B4-BE49-F238E27FC236}">
                <a16:creationId xmlns:a16="http://schemas.microsoft.com/office/drawing/2014/main" id="{432F03BE-A33E-4B48-BC29-1B06D4A46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33600"/>
            <a:ext cx="312102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5400" name="Group 8">
            <a:extLst>
              <a:ext uri="{FF2B5EF4-FFF2-40B4-BE49-F238E27FC236}">
                <a16:creationId xmlns:a16="http://schemas.microsoft.com/office/drawing/2014/main" id="{74C434A7-E172-4CC5-8027-91D0D3004BB3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163763"/>
            <a:ext cx="5562600" cy="3094037"/>
            <a:chOff x="480" y="1344"/>
            <a:chExt cx="3504" cy="1949"/>
          </a:xfrm>
        </p:grpSpPr>
        <p:sp>
          <p:nvSpPr>
            <p:cNvPr id="315396" name="Text Box 4">
              <a:extLst>
                <a:ext uri="{FF2B5EF4-FFF2-40B4-BE49-F238E27FC236}">
                  <a16:creationId xmlns:a16="http://schemas.microsoft.com/office/drawing/2014/main" id="{2703137B-EC94-4DA0-BD37-6488A80B8D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928"/>
              <a:ext cx="14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/>
            </a:p>
          </p:txBody>
        </p:sp>
        <p:pic>
          <p:nvPicPr>
            <p:cNvPr id="315399" name="Picture 7">
              <a:extLst>
                <a:ext uri="{FF2B5EF4-FFF2-40B4-BE49-F238E27FC236}">
                  <a16:creationId xmlns:a16="http://schemas.microsoft.com/office/drawing/2014/main" id="{26584676-2B13-4CD8-8183-F1556F21AE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344"/>
              <a:ext cx="1968" cy="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>
            <a:extLst>
              <a:ext uri="{FF2B5EF4-FFF2-40B4-BE49-F238E27FC236}">
                <a16:creationId xmlns:a16="http://schemas.microsoft.com/office/drawing/2014/main" id="{2FB0052C-9398-4014-BBDE-74F2CBC76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315395" name="Text Box 3">
            <a:extLst>
              <a:ext uri="{FF2B5EF4-FFF2-40B4-BE49-F238E27FC236}">
                <a16:creationId xmlns:a16="http://schemas.microsoft.com/office/drawing/2014/main" id="{FCD48654-B51B-402A-A6E9-3D40A2A63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672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Докажите, что если некоторая прямая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пересекает одну из двух параллельных прямых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то она пересекает и другую.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315396" name="Text Box 4">
            <a:extLst>
              <a:ext uri="{FF2B5EF4-FFF2-40B4-BE49-F238E27FC236}">
                <a16:creationId xmlns:a16="http://schemas.microsoft.com/office/drawing/2014/main" id="{2703137B-EC94-4DA0-BD37-6488A80B8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70457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Ответ.</a:t>
            </a:r>
            <a:r>
              <a:rPr lang="en-US" altLang="ru-RU" dirty="0">
                <a:solidFill>
                  <a:srgbClr val="FF3300"/>
                </a:solidFill>
              </a:rPr>
              <a:t> </a:t>
            </a:r>
            <a:r>
              <a:rPr lang="ru-RU" altLang="ru-RU" dirty="0"/>
              <a:t>Пусть прямые </a:t>
            </a:r>
            <a:r>
              <a:rPr lang="en-US" altLang="ru-RU" i="1" dirty="0"/>
              <a:t>a </a:t>
            </a:r>
            <a:r>
              <a:rPr lang="ru-RU" altLang="ru-RU" dirty="0"/>
              <a:t>и </a:t>
            </a:r>
            <a:r>
              <a:rPr lang="en-US" altLang="ru-RU" i="1" dirty="0"/>
              <a:t>b </a:t>
            </a:r>
            <a:r>
              <a:rPr lang="ru-RU" altLang="ru-RU" dirty="0"/>
              <a:t>параллельны, прямая </a:t>
            </a:r>
            <a:r>
              <a:rPr lang="en-US" altLang="ru-RU" i="1" dirty="0"/>
              <a:t>c </a:t>
            </a:r>
            <a:r>
              <a:rPr lang="ru-RU" altLang="ru-RU" dirty="0"/>
              <a:t>пересекает прямую </a:t>
            </a:r>
            <a:r>
              <a:rPr lang="en-US" altLang="ru-RU" i="1" dirty="0"/>
              <a:t>a</a:t>
            </a:r>
            <a:r>
              <a:rPr lang="ru-RU" altLang="ru-RU" i="1" dirty="0"/>
              <a:t> </a:t>
            </a:r>
            <a:r>
              <a:rPr lang="ru-RU" altLang="ru-RU" dirty="0"/>
              <a:t>в точке </a:t>
            </a:r>
            <a:r>
              <a:rPr lang="en-US" altLang="ru-RU" i="1" dirty="0"/>
              <a:t>A.</a:t>
            </a:r>
            <a:r>
              <a:rPr lang="en-US" altLang="ru-RU" dirty="0"/>
              <a:t> </a:t>
            </a:r>
            <a:r>
              <a:rPr lang="ru-RU" altLang="ru-RU" dirty="0"/>
              <a:t>Если бы</a:t>
            </a:r>
            <a:r>
              <a:rPr lang="en-US" altLang="ru-RU" dirty="0"/>
              <a:t> </a:t>
            </a:r>
            <a:r>
              <a:rPr lang="ru-RU" altLang="ru-RU" dirty="0"/>
              <a:t>прямая </a:t>
            </a:r>
            <a:r>
              <a:rPr lang="en-US" altLang="ru-RU" i="1" dirty="0"/>
              <a:t>c </a:t>
            </a:r>
            <a:r>
              <a:rPr lang="ru-RU" altLang="ru-RU" dirty="0"/>
              <a:t>не пересекала прямую </a:t>
            </a:r>
            <a:r>
              <a:rPr lang="en-US" altLang="ru-RU" i="1" dirty="0"/>
              <a:t>b</a:t>
            </a:r>
            <a:r>
              <a:rPr lang="ru-RU" altLang="ru-RU" dirty="0"/>
              <a:t>, то через точку </a:t>
            </a:r>
            <a:r>
              <a:rPr lang="en-US" altLang="ru-RU" i="1" dirty="0"/>
              <a:t>A</a:t>
            </a:r>
            <a:r>
              <a:rPr lang="en-US" altLang="ru-RU" dirty="0"/>
              <a:t> </a:t>
            </a:r>
            <a:r>
              <a:rPr lang="ru-RU" altLang="ru-RU" dirty="0"/>
              <a:t>проходило бы две прямые, параллельные прямой </a:t>
            </a:r>
            <a:r>
              <a:rPr lang="en-US" altLang="ru-RU" i="1" dirty="0"/>
              <a:t>b</a:t>
            </a:r>
            <a:r>
              <a:rPr lang="ru-RU" altLang="ru-RU" dirty="0"/>
              <a:t>, что противоречит аксиоме параллельных. Следовательно, прямая </a:t>
            </a:r>
            <a:r>
              <a:rPr lang="en-US" altLang="ru-RU" i="1" dirty="0"/>
              <a:t>c </a:t>
            </a:r>
            <a:r>
              <a:rPr lang="ru-RU" altLang="ru-RU" dirty="0"/>
              <a:t>пересекает прямую </a:t>
            </a:r>
            <a:r>
              <a:rPr lang="en-US" altLang="ru-RU" i="1" dirty="0"/>
              <a:t>b</a:t>
            </a:r>
            <a:r>
              <a:rPr lang="ru-RU" altLang="ru-RU" dirty="0"/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C71A65-82C4-F1CB-63F9-6863C991B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628800"/>
            <a:ext cx="3848637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7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>
            <a:extLst>
              <a:ext uri="{FF2B5EF4-FFF2-40B4-BE49-F238E27FC236}">
                <a16:creationId xmlns:a16="http://schemas.microsoft.com/office/drawing/2014/main" id="{2FB0052C-9398-4014-BBDE-74F2CBC76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315395" name="Text Box 3">
            <a:extLst>
              <a:ext uri="{FF2B5EF4-FFF2-40B4-BE49-F238E27FC236}">
                <a16:creationId xmlns:a16="http://schemas.microsoft.com/office/drawing/2014/main" id="{FCD48654-B51B-402A-A6E9-3D40A2A63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672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Докажите, что если прямая перпендикулярна одной из двух параллельных прямых, то она перпендикулярна и другой.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315396" name="Text Box 4">
            <a:extLst>
              <a:ext uri="{FF2B5EF4-FFF2-40B4-BE49-F238E27FC236}">
                <a16:creationId xmlns:a16="http://schemas.microsoft.com/office/drawing/2014/main" id="{2703137B-EC94-4DA0-BD37-6488A80B8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80999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Ответ.</a:t>
            </a:r>
            <a:r>
              <a:rPr lang="en-US" altLang="ru-RU" dirty="0">
                <a:solidFill>
                  <a:srgbClr val="FF3300"/>
                </a:solidFill>
              </a:rPr>
              <a:t> </a:t>
            </a:r>
            <a:r>
              <a:rPr lang="ru-RU" altLang="ru-RU" dirty="0"/>
              <a:t>Пусть прямая </a:t>
            </a:r>
            <a:r>
              <a:rPr lang="en-US" altLang="ru-RU" i="1" dirty="0"/>
              <a:t>c </a:t>
            </a:r>
            <a:r>
              <a:rPr lang="ru-RU" altLang="ru-RU" dirty="0"/>
              <a:t>перпендикулярна прямой </a:t>
            </a:r>
            <a:r>
              <a:rPr lang="en-US" altLang="ru-RU" i="1" dirty="0"/>
              <a:t>a.</a:t>
            </a:r>
            <a:r>
              <a:rPr lang="en-US" altLang="ru-RU" dirty="0"/>
              <a:t> </a:t>
            </a:r>
            <a:r>
              <a:rPr lang="ru-RU" altLang="ru-RU" dirty="0"/>
              <a:t>Тогда углы между этими прямыми равны 90</a:t>
            </a:r>
            <a:r>
              <a:rPr lang="ru-RU" altLang="ru-RU" baseline="30000" dirty="0"/>
              <a:t>о</a:t>
            </a:r>
            <a:r>
              <a:rPr lang="ru-RU" altLang="ru-RU" dirty="0"/>
              <a:t>. Если прямая </a:t>
            </a:r>
            <a:r>
              <a:rPr lang="en-US" altLang="ru-RU" i="1" dirty="0"/>
              <a:t>b </a:t>
            </a:r>
            <a:r>
              <a:rPr lang="ru-RU" altLang="ru-RU" dirty="0"/>
              <a:t>параллельна прямой </a:t>
            </a:r>
            <a:r>
              <a:rPr lang="en-US" altLang="ru-RU" i="1" dirty="0"/>
              <a:t>a</a:t>
            </a:r>
            <a:r>
              <a:rPr lang="ru-RU" altLang="ru-RU" dirty="0"/>
              <a:t>, то углы, образованные прямыми </a:t>
            </a:r>
            <a:r>
              <a:rPr lang="en-US" altLang="ru-RU" i="1" dirty="0"/>
              <a:t>b </a:t>
            </a:r>
            <a:r>
              <a:rPr lang="ru-RU" altLang="ru-RU" dirty="0"/>
              <a:t>и </a:t>
            </a:r>
            <a:r>
              <a:rPr lang="en-US" altLang="ru-RU" i="1" dirty="0"/>
              <a:t>c </a:t>
            </a:r>
            <a:r>
              <a:rPr lang="ru-RU" altLang="ru-RU" dirty="0"/>
              <a:t>также равны 90</a:t>
            </a:r>
            <a:r>
              <a:rPr lang="ru-RU" altLang="ru-RU" baseline="30000" dirty="0"/>
              <a:t>о</a:t>
            </a:r>
            <a:r>
              <a:rPr lang="ru-RU" altLang="ru-RU" dirty="0"/>
              <a:t>, значит, прямые </a:t>
            </a:r>
            <a:r>
              <a:rPr lang="en-US" altLang="ru-RU" i="1" dirty="0"/>
              <a:t>b </a:t>
            </a:r>
            <a:r>
              <a:rPr lang="ru-RU" altLang="ru-RU" dirty="0"/>
              <a:t>и </a:t>
            </a:r>
            <a:r>
              <a:rPr lang="en-US" altLang="ru-RU" i="1" dirty="0"/>
              <a:t>c </a:t>
            </a:r>
            <a:r>
              <a:rPr lang="ru-RU" altLang="ru-RU" dirty="0"/>
              <a:t>перпендикулярны.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3A3EE2-E4AA-4C3E-B567-692E6800F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1777629"/>
            <a:ext cx="3315163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8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>
            <a:extLst>
              <a:ext uri="{FF2B5EF4-FFF2-40B4-BE49-F238E27FC236}">
                <a16:creationId xmlns:a16="http://schemas.microsoft.com/office/drawing/2014/main" id="{2FB0052C-9398-4014-BBDE-74F2CBC76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r>
              <a:rPr lang="ru-RU" altLang="ru-RU" sz="3600" dirty="0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315395" name="Text Box 3">
            <a:extLst>
              <a:ext uri="{FF2B5EF4-FFF2-40B4-BE49-F238E27FC236}">
                <a16:creationId xmlns:a16="http://schemas.microsoft.com/office/drawing/2014/main" id="{FCD48654-B51B-402A-A6E9-3D40A2A63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672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Докажите, что биссектрисы внутренних накрест лежащих углов, образованных двумя параллельными прямыми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</a:rPr>
              <a:t>a</a:t>
            </a:r>
            <a:r>
              <a:rPr lang="en-US" dirty="0">
                <a:ea typeface="Times New Roman" panose="02020603050405020304" pitchFamily="18" charset="0"/>
              </a:rPr>
              <a:t>,</a:t>
            </a:r>
            <a:r>
              <a:rPr lang="ru-RU" dirty="0"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секущей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параллельны, т. е. лежат на па­раллельных прямых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315396" name="Text Box 4">
            <a:extLst>
              <a:ext uri="{FF2B5EF4-FFF2-40B4-BE49-F238E27FC236}">
                <a16:creationId xmlns:a16="http://schemas.microsoft.com/office/drawing/2014/main" id="{2703137B-EC94-4DA0-BD37-6488A80B8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41168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Ответ.</a:t>
            </a:r>
            <a:r>
              <a:rPr lang="en-US" altLang="ru-RU" dirty="0">
                <a:solidFill>
                  <a:srgbClr val="FF3300"/>
                </a:solidFill>
              </a:rPr>
              <a:t> </a:t>
            </a:r>
            <a:r>
              <a:rPr lang="ru-RU" altLang="ru-RU" dirty="0"/>
              <a:t>Из равенства внутренних накрест лежащих углов при следует равенство углов, образованные прямыми </a:t>
            </a:r>
            <a:r>
              <a:rPr lang="en-US" altLang="ru-RU" i="1" dirty="0"/>
              <a:t>d</a:t>
            </a:r>
            <a:r>
              <a:rPr lang="en-US" altLang="ru-RU" dirty="0"/>
              <a:t>, </a:t>
            </a:r>
            <a:r>
              <a:rPr lang="en-US" altLang="ru-RU" i="1" dirty="0"/>
              <a:t>e</a:t>
            </a:r>
            <a:r>
              <a:rPr lang="ru-RU" altLang="ru-RU" dirty="0"/>
              <a:t> и секущей </a:t>
            </a:r>
            <a:r>
              <a:rPr lang="en-US" altLang="ru-RU" i="1" dirty="0"/>
              <a:t>c</a:t>
            </a:r>
            <a:r>
              <a:rPr lang="ru-RU" altLang="ru-RU" dirty="0"/>
              <a:t>. Следовательно, прямые </a:t>
            </a:r>
            <a:r>
              <a:rPr lang="en-US" altLang="ru-RU" i="1" dirty="0"/>
              <a:t>d </a:t>
            </a:r>
            <a:r>
              <a:rPr lang="ru-RU" altLang="ru-RU" dirty="0"/>
              <a:t>и </a:t>
            </a:r>
            <a:r>
              <a:rPr lang="en-US" altLang="ru-RU" i="1" dirty="0"/>
              <a:t>e </a:t>
            </a:r>
            <a:r>
              <a:rPr lang="ru-RU" altLang="ru-RU" dirty="0"/>
              <a:t>параллельны.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E2361A-E570-F938-6C84-A34CA1E9A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2015043"/>
            <a:ext cx="3334932" cy="266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>
            <a:extLst>
              <a:ext uri="{FF2B5EF4-FFF2-40B4-BE49-F238E27FC236}">
                <a16:creationId xmlns:a16="http://schemas.microsoft.com/office/drawing/2014/main" id="{2FB0052C-9398-4014-BBDE-74F2CBC76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11</a:t>
            </a:r>
          </a:p>
        </p:txBody>
      </p:sp>
      <p:sp>
        <p:nvSpPr>
          <p:cNvPr id="315395" name="Text Box 3">
            <a:extLst>
              <a:ext uri="{FF2B5EF4-FFF2-40B4-BE49-F238E27FC236}">
                <a16:creationId xmlns:a16="http://schemas.microsoft.com/office/drawing/2014/main" id="{FCD48654-B51B-402A-A6E9-3D40A2A63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672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Докажите, что биссектрисы внутренних односторонних углов, образованных двумя параллельными прямыми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</a:rPr>
              <a:t>a</a:t>
            </a:r>
            <a:r>
              <a:rPr lang="en-US" dirty="0">
                <a:ea typeface="Times New Roman" panose="02020603050405020304" pitchFamily="18" charset="0"/>
              </a:rPr>
              <a:t>,</a:t>
            </a:r>
            <a:r>
              <a:rPr lang="ru-RU" dirty="0"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секущей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пер­пендикулярны, т. е. лежат на перпендикулярных прямых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a typeface="Times New Roman" panose="02020603050405020304" pitchFamily="18" charset="0"/>
              </a:rPr>
              <a:t>e</a:t>
            </a:r>
            <a:r>
              <a:rPr lang="en-US" dirty="0">
                <a:ea typeface="Times New Roman" panose="02020603050405020304" pitchFamily="18" charset="0"/>
              </a:rPr>
              <a:t>, </a:t>
            </a:r>
            <a:r>
              <a:rPr lang="en-US" i="1" dirty="0">
                <a:ea typeface="Times New Roman" panose="02020603050405020304" pitchFamily="18" charset="0"/>
              </a:rPr>
              <a:t>f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83314C-634A-5D5C-C854-215419C21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971" y="1950913"/>
            <a:ext cx="3820058" cy="338184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85C175F6-0397-78BB-1AF0-CBDF312FB234}"/>
              </a:ext>
            </a:extLst>
          </p:cNvPr>
          <p:cNvGrpSpPr/>
          <p:nvPr/>
        </p:nvGrpSpPr>
        <p:grpSpPr>
          <a:xfrm>
            <a:off x="0" y="1950913"/>
            <a:ext cx="9144000" cy="4732978"/>
            <a:chOff x="0" y="1950913"/>
            <a:chExt cx="9144000" cy="4732978"/>
          </a:xfrm>
        </p:grpSpPr>
        <p:sp>
          <p:nvSpPr>
            <p:cNvPr id="315396" name="Text Box 4">
              <a:extLst>
                <a:ext uri="{FF2B5EF4-FFF2-40B4-BE49-F238E27FC236}">
                  <a16:creationId xmlns:a16="http://schemas.microsoft.com/office/drawing/2014/main" id="{2703137B-EC94-4DA0-BD37-6488A80B8D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483562"/>
              <a:ext cx="91440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Ответ.</a:t>
              </a:r>
              <a:r>
                <a:rPr lang="en-US" altLang="ru-RU" dirty="0">
                  <a:solidFill>
                    <a:srgbClr val="FF3300"/>
                  </a:solidFill>
                </a:rPr>
                <a:t> </a:t>
              </a:r>
              <a:r>
                <a:rPr lang="ru-RU" altLang="ru-RU" dirty="0"/>
                <a:t>Прямая </a:t>
              </a:r>
              <a:r>
                <a:rPr lang="en-US" altLang="ru-RU" i="1" dirty="0"/>
                <a:t>f </a:t>
              </a:r>
              <a:r>
                <a:rPr lang="ru-RU" altLang="ru-RU" dirty="0"/>
                <a:t>перпендикулярна прямой </a:t>
              </a:r>
              <a:r>
                <a:rPr lang="en-US" altLang="ru-RU" i="1" dirty="0"/>
                <a:t>d</a:t>
              </a:r>
              <a:r>
                <a:rPr lang="en-US" altLang="ru-RU" dirty="0"/>
                <a:t>, </a:t>
              </a:r>
              <a:r>
                <a:rPr lang="ru-RU" altLang="ru-RU" dirty="0"/>
                <a:t>содержащей биссектрису угла между прямыми </a:t>
              </a:r>
              <a:r>
                <a:rPr lang="en-US" altLang="ru-RU" i="1" dirty="0"/>
                <a:t>a </a:t>
              </a:r>
              <a:r>
                <a:rPr lang="ru-RU" altLang="ru-RU" dirty="0"/>
                <a:t>и </a:t>
              </a:r>
              <a:r>
                <a:rPr lang="en-US" altLang="ru-RU" i="1" dirty="0"/>
                <a:t>c</a:t>
              </a:r>
              <a:r>
                <a:rPr lang="ru-RU" altLang="ru-RU" dirty="0"/>
                <a:t>.</a:t>
              </a:r>
              <a:r>
                <a:rPr lang="en-US" altLang="ru-RU" i="1" dirty="0"/>
                <a:t> </a:t>
              </a:r>
              <a:r>
                <a:rPr lang="ru-RU" altLang="ru-RU" dirty="0"/>
                <a:t>Прямая </a:t>
              </a:r>
              <a:r>
                <a:rPr lang="en-US" altLang="ru-RU" i="1" dirty="0"/>
                <a:t>e </a:t>
              </a:r>
              <a:r>
                <a:rPr lang="ru-RU" altLang="ru-RU" dirty="0"/>
                <a:t>параллельна прямой </a:t>
              </a:r>
              <a:r>
                <a:rPr lang="en-US" altLang="ru-RU" i="1" dirty="0"/>
                <a:t>d</a:t>
              </a:r>
              <a:r>
                <a:rPr lang="en-US" altLang="ru-RU" dirty="0"/>
                <a:t>.</a:t>
              </a:r>
              <a:r>
                <a:rPr lang="en-US" altLang="ru-RU" i="1" dirty="0"/>
                <a:t> </a:t>
              </a:r>
              <a:r>
                <a:rPr lang="ru-RU" altLang="ru-RU" dirty="0"/>
                <a:t>Следовательно, прямые </a:t>
              </a:r>
              <a:r>
                <a:rPr lang="en-US" altLang="ru-RU" i="1" dirty="0"/>
                <a:t>e </a:t>
              </a:r>
              <a:r>
                <a:rPr lang="ru-RU" altLang="ru-RU" dirty="0"/>
                <a:t>и </a:t>
              </a:r>
              <a:r>
                <a:rPr lang="en-US" altLang="ru-RU" i="1" dirty="0"/>
                <a:t>f </a:t>
              </a:r>
              <a:r>
                <a:rPr lang="ru-RU" altLang="ru-RU" dirty="0"/>
                <a:t>перпендикулярны.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BE165CD-00B0-A293-A9CD-AD98A4203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3814" y="1950913"/>
              <a:ext cx="4058215" cy="33818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871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CD01F7E3-DD55-D926-3FCE-DB38545DF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696" y="0"/>
            <a:ext cx="464908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000" dirty="0"/>
              <a:t>7 класс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7441F4-FBDA-2D3B-00D3-6183C3C4A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145" y="359456"/>
            <a:ext cx="5488144" cy="64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942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>
            <a:extLst>
              <a:ext uri="{FF2B5EF4-FFF2-40B4-BE49-F238E27FC236}">
                <a16:creationId xmlns:a16="http://schemas.microsoft.com/office/drawing/2014/main" id="{2FB0052C-9398-4014-BBDE-74F2CBC76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12</a:t>
            </a:r>
          </a:p>
        </p:txBody>
      </p:sp>
      <p:sp>
        <p:nvSpPr>
          <p:cNvPr id="315395" name="Text Box 3">
            <a:extLst>
              <a:ext uri="{FF2B5EF4-FFF2-40B4-BE49-F238E27FC236}">
                <a16:creationId xmlns:a16="http://schemas.microsoft.com/office/drawing/2014/main" id="{FCD48654-B51B-402A-A6E9-3D40A2A63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672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Укажите способ построения прямой, параллельной данной прямой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проходящей через данную точку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 помощью циркуля и линейки.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5F1531-23F9-E458-C3DA-DF88FE1BB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812671"/>
            <a:ext cx="3610479" cy="2829320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7CD6947-A9EF-775D-11A8-EBAA45F46B9B}"/>
              </a:ext>
            </a:extLst>
          </p:cNvPr>
          <p:cNvGrpSpPr/>
          <p:nvPr/>
        </p:nvGrpSpPr>
        <p:grpSpPr>
          <a:xfrm>
            <a:off x="0" y="1790416"/>
            <a:ext cx="9144000" cy="4590912"/>
            <a:chOff x="0" y="1790416"/>
            <a:chExt cx="9144000" cy="4590912"/>
          </a:xfrm>
        </p:grpSpPr>
        <p:sp>
          <p:nvSpPr>
            <p:cNvPr id="315396" name="Text Box 4">
              <a:extLst>
                <a:ext uri="{FF2B5EF4-FFF2-40B4-BE49-F238E27FC236}">
                  <a16:creationId xmlns:a16="http://schemas.microsoft.com/office/drawing/2014/main" id="{2703137B-EC94-4DA0-BD37-6488A80B8D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180999"/>
              <a:ext cx="9144000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Ответ.</a:t>
              </a:r>
              <a:r>
                <a:rPr lang="en-US" altLang="ru-RU" dirty="0">
                  <a:solidFill>
                    <a:srgbClr val="FF3300"/>
                  </a:solidFill>
                </a:rPr>
                <a:t> </a:t>
              </a:r>
              <a:r>
                <a:rPr lang="ru-RU" altLang="ru-RU" dirty="0"/>
                <a:t>Через точку </a:t>
              </a:r>
              <a:r>
                <a:rPr lang="en-US" altLang="ru-RU" i="1" dirty="0"/>
                <a:t>A </a:t>
              </a:r>
              <a:r>
                <a:rPr lang="ru-RU" altLang="ru-RU" dirty="0"/>
                <a:t>проведём прямую </a:t>
              </a:r>
              <a:r>
                <a:rPr lang="en-US" altLang="ru-RU" i="1" dirty="0"/>
                <a:t>c</a:t>
              </a:r>
              <a:r>
                <a:rPr lang="en-US" altLang="ru-RU" dirty="0"/>
                <a:t>,</a:t>
              </a:r>
              <a:r>
                <a:rPr lang="en-US" altLang="ru-RU" i="1" dirty="0"/>
                <a:t> </a:t>
              </a:r>
              <a:r>
                <a:rPr lang="ru-RU" altLang="ru-RU" dirty="0"/>
                <a:t>перпендикулярную прямой </a:t>
              </a:r>
              <a:r>
                <a:rPr lang="en-US" altLang="ru-RU" i="1" dirty="0"/>
                <a:t>b</a:t>
              </a:r>
              <a:r>
                <a:rPr lang="ru-RU" altLang="ru-RU" dirty="0"/>
                <a:t>. Через точку </a:t>
              </a:r>
              <a:r>
                <a:rPr lang="en-US" altLang="ru-RU" i="1" dirty="0"/>
                <a:t>A </a:t>
              </a:r>
              <a:r>
                <a:rPr lang="ru-RU" altLang="ru-RU" dirty="0"/>
                <a:t>проведём прямую </a:t>
              </a:r>
              <a:r>
                <a:rPr lang="en-US" altLang="ru-RU" i="1" dirty="0"/>
                <a:t>a</a:t>
              </a:r>
              <a:r>
                <a:rPr lang="en-US" altLang="ru-RU" dirty="0"/>
                <a:t>,</a:t>
              </a:r>
              <a:r>
                <a:rPr lang="en-US" altLang="ru-RU" i="1" dirty="0"/>
                <a:t> </a:t>
              </a:r>
              <a:r>
                <a:rPr lang="ru-RU" altLang="ru-RU" dirty="0"/>
                <a:t>перпендикулярную прямой </a:t>
              </a:r>
              <a:r>
                <a:rPr lang="en-US" altLang="ru-RU" i="1" dirty="0"/>
                <a:t>c</a:t>
              </a:r>
              <a:r>
                <a:rPr lang="ru-RU" altLang="ru-RU" dirty="0"/>
                <a:t>. Прямая </a:t>
              </a:r>
              <a:r>
                <a:rPr lang="en-US" altLang="ru-RU" i="1" dirty="0"/>
                <a:t>a </a:t>
              </a:r>
              <a:r>
                <a:rPr lang="ru-RU" altLang="ru-RU" dirty="0"/>
                <a:t>будет искомой прямой, параллельной прямой </a:t>
              </a:r>
              <a:r>
                <a:rPr lang="en-US" altLang="ru-RU" i="1" dirty="0"/>
                <a:t>b</a:t>
              </a:r>
              <a:r>
                <a:rPr lang="ru-RU" altLang="ru-RU" dirty="0"/>
                <a:t>.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99C81BB-A214-A084-4B36-486D7F58C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5389" y="1790416"/>
              <a:ext cx="3662874" cy="29115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23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AD68434F-1F15-4D9D-82FB-8F8352B039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3968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r>
              <a:rPr lang="ru-RU" altLang="ru-RU" sz="3600" dirty="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76803" name="Text Box 3">
            <a:extLst>
              <a:ext uri="{FF2B5EF4-FFF2-40B4-BE49-F238E27FC236}">
                <a16:creationId xmlns:a16="http://schemas.microsoft.com/office/drawing/2014/main" id="{F7021E30-448C-4C71-A9C7-7038F5028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113" y="341144"/>
            <a:ext cx="91440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ru-RU" sz="2800" dirty="0"/>
              <a:t>	</a:t>
            </a:r>
            <a:r>
              <a:rPr lang="ru-RU" altLang="ru-RU" sz="2800" dirty="0"/>
              <a:t>Параллельны ли: а) вертикальные; б) горизонтальные  полоски на рисунке? </a:t>
            </a:r>
            <a:endParaRPr lang="ru-RU" altLang="ru-RU" sz="3600" dirty="0"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C5E1C7-7377-42F5-816B-A5A59083E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6255246"/>
            <a:ext cx="47164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dirty="0">
                <a:solidFill>
                  <a:srgbClr val="FF0000"/>
                </a:solidFill>
              </a:rPr>
              <a:t>Ответ.</a:t>
            </a:r>
            <a:r>
              <a:rPr lang="ru-RU" altLang="ru-RU" sz="2800" dirty="0"/>
              <a:t> а), б) Да. </a:t>
            </a:r>
          </a:p>
        </p:txBody>
      </p:sp>
      <p:pic>
        <p:nvPicPr>
          <p:cNvPr id="76805" name="Picture 2">
            <a:extLst>
              <a:ext uri="{FF2B5EF4-FFF2-40B4-BE49-F238E27FC236}">
                <a16:creationId xmlns:a16="http://schemas.microsoft.com/office/drawing/2014/main" id="{E73BF540-3228-49E6-9343-A0409DD57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2060575"/>
            <a:ext cx="5260975" cy="261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7D50BF-2DDB-2E6D-4EF3-DC2DFAD46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53" y="1295251"/>
            <a:ext cx="8638493" cy="481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5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050">
            <a:extLst>
              <a:ext uri="{FF2B5EF4-FFF2-40B4-BE49-F238E27FC236}">
                <a16:creationId xmlns:a16="http://schemas.microsoft.com/office/drawing/2014/main" id="{1ECC75B8-DF56-4499-AC16-E1192F0216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56792"/>
            <a:ext cx="7772400" cy="1268760"/>
          </a:xfrm>
        </p:spPr>
        <p:txBody>
          <a:bodyPr/>
          <a:lstStyle/>
          <a:p>
            <a:r>
              <a:rPr lang="ru-RU" altLang="ru-RU" dirty="0">
                <a:solidFill>
                  <a:srgbClr val="FF3300"/>
                </a:solidFill>
              </a:rPr>
              <a:t>Сумма углов треугольника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6" name="Text Box 2058">
            <a:extLst>
              <a:ext uri="{FF2B5EF4-FFF2-40B4-BE49-F238E27FC236}">
                <a16:creationId xmlns:a16="http://schemas.microsoft.com/office/drawing/2014/main" id="{CECA6D0D-C881-4A32-9E8F-3C08EE895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102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Следствие.</a:t>
            </a:r>
            <a:r>
              <a:rPr lang="ru-RU" altLang="ru-RU" sz="2800" b="1" dirty="0">
                <a:solidFill>
                  <a:srgbClr val="FF33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Сумма острых углов прямоугольного треугольника равна 90</a:t>
            </a:r>
            <a:r>
              <a:rPr lang="ru-RU" altLang="ru-RU" sz="2800" baseline="30000" dirty="0"/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9859" name="Text Box 2051">
            <a:extLst>
              <a:ext uri="{FF2B5EF4-FFF2-40B4-BE49-F238E27FC236}">
                <a16:creationId xmlns:a16="http://schemas.microsoft.com/office/drawing/2014/main" id="{7EC1534D-4E09-4861-8294-947AB3C5F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-36959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	Теорема.</a:t>
            </a:r>
            <a:r>
              <a:rPr lang="ru-RU" altLang="ru-RU" sz="32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Сумма углов треугольника равна 180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AD595E3-7D25-928E-7438-804812EFF8D3}"/>
              </a:ext>
            </a:extLst>
          </p:cNvPr>
          <p:cNvGrpSpPr/>
          <p:nvPr/>
        </p:nvGrpSpPr>
        <p:grpSpPr>
          <a:xfrm>
            <a:off x="0" y="888837"/>
            <a:ext cx="8991600" cy="4318163"/>
            <a:chOff x="0" y="888837"/>
            <a:chExt cx="8991600" cy="4318163"/>
          </a:xfrm>
        </p:grpSpPr>
        <p:pic>
          <p:nvPicPr>
            <p:cNvPr id="249870" name="Picture 2062">
              <a:extLst>
                <a:ext uri="{FF2B5EF4-FFF2-40B4-BE49-F238E27FC236}">
                  <a16:creationId xmlns:a16="http://schemas.microsoft.com/office/drawing/2014/main" id="{9CC675F6-1B6E-4014-B333-C9AAE4F336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2971800"/>
              <a:ext cx="3302000" cy="2235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9872" name="Text Box 2064">
              <a:extLst>
                <a:ext uri="{FF2B5EF4-FFF2-40B4-BE49-F238E27FC236}">
                  <a16:creationId xmlns:a16="http://schemas.microsoft.com/office/drawing/2014/main" id="{42C385F7-1652-4043-8D82-9C733A0C12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888837"/>
              <a:ext cx="8991600" cy="2246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3300"/>
                  </a:solidFill>
                  <a:cs typeface="Times New Roman" panose="02020603050405020304" pitchFamily="18" charset="0"/>
                </a:rPr>
                <a:t>	Доказательство.</a:t>
              </a:r>
              <a:r>
                <a:rPr lang="ru-RU" altLang="ru-RU" sz="2800" dirty="0">
                  <a:cs typeface="Times New Roman" panose="02020603050405020304" pitchFamily="18" charset="0"/>
                </a:rPr>
                <a:t> Для треугольника </a:t>
              </a:r>
              <a:r>
                <a:rPr lang="ru-RU" altLang="ru-RU" sz="2800" i="1" dirty="0">
                  <a:cs typeface="Times New Roman" panose="02020603050405020304" pitchFamily="18" charset="0"/>
                </a:rPr>
                <a:t>АВС</a:t>
              </a:r>
              <a:r>
                <a:rPr lang="ru-RU" altLang="ru-RU" sz="2800" dirty="0">
                  <a:cs typeface="Times New Roman" panose="02020603050405020304" pitchFamily="18" charset="0"/>
                </a:rPr>
                <a:t> через вершину </a:t>
              </a:r>
              <a:r>
                <a:rPr lang="ru-RU" altLang="ru-RU" sz="2800" i="1" dirty="0">
                  <a:cs typeface="Times New Roman" panose="02020603050405020304" pitchFamily="18" charset="0"/>
                </a:rPr>
                <a:t>С</a:t>
              </a:r>
              <a:r>
                <a:rPr lang="ru-RU" altLang="ru-RU" sz="2800" dirty="0">
                  <a:cs typeface="Times New Roman" panose="02020603050405020304" pitchFamily="18" charset="0"/>
                </a:rPr>
                <a:t> проведем прямую, параллельную </a:t>
              </a:r>
              <a:r>
                <a:rPr lang="ru-RU" altLang="ru-RU" sz="2800" i="1" dirty="0">
                  <a:cs typeface="Times New Roman" panose="02020603050405020304" pitchFamily="18" charset="0"/>
                </a:rPr>
                <a:t>АВ</a:t>
              </a:r>
              <a:r>
                <a:rPr lang="ru-RU" altLang="ru-RU" sz="2800" dirty="0">
                  <a:cs typeface="Times New Roman" panose="02020603050405020304" pitchFamily="18" charset="0"/>
                </a:rPr>
                <a:t>. Тогда </a:t>
              </a:r>
              <a:r>
                <a:rPr lang="ru-RU" altLang="ru-RU" sz="2800" dirty="0">
                  <a:cs typeface="Times New Roman" panose="02020603050405020304" pitchFamily="18" charset="0"/>
                  <a:sym typeface="Symbol" panose="05050102010706020507" pitchFamily="18" charset="2"/>
                </a:rPr>
                <a:t></a:t>
              </a:r>
              <a:r>
                <a:rPr lang="ru-RU" altLang="ru-RU" sz="2800" dirty="0">
                  <a:cs typeface="Times New Roman" panose="02020603050405020304" pitchFamily="18" charset="0"/>
                </a:rPr>
                <a:t>1 = </a:t>
              </a:r>
              <a:r>
                <a:rPr lang="ru-RU" altLang="ru-RU" sz="2800" dirty="0">
                  <a:cs typeface="Times New Roman" panose="02020603050405020304" pitchFamily="18" charset="0"/>
                  <a:sym typeface="Symbol" panose="05050102010706020507" pitchFamily="18" charset="2"/>
                </a:rPr>
                <a:t></a:t>
              </a:r>
              <a:r>
                <a:rPr lang="ru-RU" altLang="ru-RU" sz="2800" dirty="0">
                  <a:cs typeface="Times New Roman" panose="02020603050405020304" pitchFamily="18" charset="0"/>
                </a:rPr>
                <a:t>4, </a:t>
              </a:r>
              <a:r>
                <a:rPr lang="ru-RU" altLang="ru-RU" sz="2800" dirty="0">
                  <a:cs typeface="Times New Roman" panose="02020603050405020304" pitchFamily="18" charset="0"/>
                  <a:sym typeface="Symbol" panose="05050102010706020507" pitchFamily="18" charset="2"/>
                </a:rPr>
                <a:t></a:t>
              </a:r>
              <a:r>
                <a:rPr lang="ru-RU" altLang="ru-RU" sz="2800" dirty="0">
                  <a:cs typeface="Times New Roman" panose="02020603050405020304" pitchFamily="18" charset="0"/>
                </a:rPr>
                <a:t>2 = </a:t>
              </a:r>
              <a:r>
                <a:rPr lang="ru-RU" altLang="ru-RU" sz="2800" dirty="0">
                  <a:cs typeface="Times New Roman" panose="02020603050405020304" pitchFamily="18" charset="0"/>
                  <a:sym typeface="Symbol" panose="05050102010706020507" pitchFamily="18" charset="2"/>
                </a:rPr>
                <a:t></a:t>
              </a:r>
              <a:r>
                <a:rPr lang="ru-RU" altLang="ru-RU" sz="2800" dirty="0">
                  <a:cs typeface="Times New Roman" panose="02020603050405020304" pitchFamily="18" charset="0"/>
                </a:rPr>
                <a:t>5, как внутренние накрест лежащие углы.  </a:t>
              </a:r>
              <a:r>
                <a:rPr lang="ru-RU" altLang="ru-RU" sz="2800" dirty="0"/>
                <a:t>С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ледовательно, </a:t>
              </a:r>
              <a:r>
                <a:rPr lang="ru-RU" altLang="ru-RU" sz="2800" dirty="0">
                  <a:cs typeface="Times New Roman" panose="02020603050405020304" pitchFamily="18" charset="0"/>
                  <a:sym typeface="Symbol" panose="05050102010706020507" pitchFamily="18" charset="2"/>
                </a:rPr>
                <a:t></a:t>
              </a:r>
              <a:r>
                <a:rPr lang="ru-RU" altLang="ru-RU" sz="2800" dirty="0">
                  <a:cs typeface="Times New Roman" panose="02020603050405020304" pitchFamily="18" charset="0"/>
                </a:rPr>
                <a:t>1 + </a:t>
              </a:r>
              <a:r>
                <a:rPr lang="ru-RU" altLang="ru-RU" sz="2800" dirty="0">
                  <a:cs typeface="Times New Roman" panose="02020603050405020304" pitchFamily="18" charset="0"/>
                  <a:sym typeface="Symbol" panose="05050102010706020507" pitchFamily="18" charset="2"/>
                </a:rPr>
                <a:t></a:t>
              </a:r>
              <a:r>
                <a:rPr lang="ru-RU" altLang="ru-RU" sz="2800" dirty="0">
                  <a:cs typeface="Times New Roman" panose="02020603050405020304" pitchFamily="18" charset="0"/>
                </a:rPr>
                <a:t>2 + </a:t>
              </a:r>
              <a:r>
                <a:rPr lang="ru-RU" altLang="ru-RU" sz="2800" dirty="0">
                  <a:cs typeface="Times New Roman" panose="02020603050405020304" pitchFamily="18" charset="0"/>
                  <a:sym typeface="Symbol" panose="05050102010706020507" pitchFamily="18" charset="2"/>
                </a:rPr>
                <a:t></a:t>
              </a:r>
              <a:r>
                <a:rPr lang="ru-RU" altLang="ru-RU" sz="2800" dirty="0">
                  <a:cs typeface="Times New Roman" panose="02020603050405020304" pitchFamily="18" charset="0"/>
                </a:rPr>
                <a:t>3 = </a:t>
              </a:r>
              <a:r>
                <a:rPr lang="ru-RU" altLang="ru-RU" sz="2800" dirty="0">
                  <a:cs typeface="Times New Roman" panose="02020603050405020304" pitchFamily="18" charset="0"/>
                  <a:sym typeface="Symbol" panose="05050102010706020507" pitchFamily="18" charset="2"/>
                </a:rPr>
                <a:t></a:t>
              </a:r>
              <a:r>
                <a:rPr lang="ru-RU" altLang="ru-RU" sz="2800" dirty="0">
                  <a:cs typeface="Times New Roman" panose="02020603050405020304" pitchFamily="18" charset="0"/>
                </a:rPr>
                <a:t>4 + </a:t>
              </a:r>
              <a:r>
                <a:rPr lang="ru-RU" altLang="ru-RU" sz="2800" dirty="0">
                  <a:cs typeface="Times New Roman" panose="02020603050405020304" pitchFamily="18" charset="0"/>
                  <a:sym typeface="Symbol" panose="05050102010706020507" pitchFamily="18" charset="2"/>
                </a:rPr>
                <a:t></a:t>
              </a:r>
              <a:r>
                <a:rPr lang="ru-RU" altLang="ru-RU" sz="2800" dirty="0">
                  <a:cs typeface="Times New Roman" panose="02020603050405020304" pitchFamily="18" charset="0"/>
                </a:rPr>
                <a:t>5 + </a:t>
              </a:r>
              <a:r>
                <a:rPr lang="ru-RU" altLang="ru-RU" sz="2800" dirty="0">
                  <a:cs typeface="Times New Roman" panose="02020603050405020304" pitchFamily="18" charset="0"/>
                  <a:sym typeface="Symbol" panose="05050102010706020507" pitchFamily="18" charset="2"/>
                </a:rPr>
                <a:t></a:t>
              </a:r>
              <a:r>
                <a:rPr lang="ru-RU" altLang="ru-RU" sz="2800" dirty="0">
                  <a:cs typeface="Times New Roman" panose="02020603050405020304" pitchFamily="18" charset="0"/>
                </a:rPr>
                <a:t>3 = 180</a:t>
              </a:r>
              <a:r>
                <a:rPr lang="ru-RU" altLang="ru-RU" sz="2800" baseline="30000" dirty="0">
                  <a:cs typeface="Times New Roman" panose="02020603050405020304" pitchFamily="18" charset="0"/>
                </a:rPr>
                <a:t>о</a:t>
              </a:r>
              <a:r>
                <a:rPr lang="ru-RU" altLang="ru-RU" sz="2800" dirty="0">
                  <a:cs typeface="Times New Roman" panose="02020603050405020304" pitchFamily="18" charset="0"/>
                </a:rPr>
                <a:t>.</a:t>
              </a:r>
              <a:r>
                <a:rPr lang="ru-RU" altLang="ru-RU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6351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Text Box 3">
            <a:extLst>
              <a:ext uri="{FF2B5EF4-FFF2-40B4-BE49-F238E27FC236}">
                <a16:creationId xmlns:a16="http://schemas.microsoft.com/office/drawing/2014/main" id="{9CE9C85A-A179-480E-BF43-24061EB38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Следствие 1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sz="28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Сумма острых углов прямоугольного треугольника равна 90</a:t>
            </a:r>
            <a:r>
              <a:rPr lang="ru-RU" altLang="ru-RU" sz="28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487D45-F339-45F4-823B-4EBDCFA7CE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5" y="1843276"/>
            <a:ext cx="3190204" cy="21954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23AF82-452A-4DBE-81C6-4FF99B9CA1AB}"/>
                  </a:ext>
                </a:extLst>
              </p:cNvPr>
              <p:cNvSpPr txBox="1"/>
              <p:nvPr/>
            </p:nvSpPr>
            <p:spPr>
              <a:xfrm>
                <a:off x="2411760" y="4437112"/>
                <a:ext cx="34563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+∠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=90°.</m:t>
                      </m:r>
                    </m:oMath>
                  </m:oMathPara>
                </a14:m>
                <a:endParaRPr lang="ru-RU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23AF82-452A-4DBE-81C6-4FF99B9CA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437112"/>
                <a:ext cx="345638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9" name="Text Box 3">
            <a:extLst>
              <a:ext uri="{FF2B5EF4-FFF2-40B4-BE49-F238E27FC236}">
                <a16:creationId xmlns:a16="http://schemas.microsoft.com/office/drawing/2014/main" id="{9CE9C85A-A179-480E-BF43-24061EB38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Следствие 2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sz="28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Внешний угол треугольника равен сумме двух внутренних, не смежных с ним.</a:t>
            </a:r>
          </a:p>
        </p:txBody>
      </p:sp>
      <p:pic>
        <p:nvPicPr>
          <p:cNvPr id="439305" name="Picture 9">
            <a:extLst>
              <a:ext uri="{FF2B5EF4-FFF2-40B4-BE49-F238E27FC236}">
                <a16:creationId xmlns:a16="http://schemas.microsoft.com/office/drawing/2014/main" id="{F0C0F3AB-C6C9-4333-A27D-EC9A52558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3473450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6308B7-B82F-47F0-BA79-3A4C233D586F}"/>
                  </a:ext>
                </a:extLst>
              </p:cNvPr>
              <p:cNvSpPr txBox="1"/>
              <p:nvPr/>
            </p:nvSpPr>
            <p:spPr>
              <a:xfrm>
                <a:off x="2699792" y="4262438"/>
                <a:ext cx="34563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4=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</m:t>
                      </m:r>
                      <m:r>
                        <a:rPr 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6308B7-B82F-47F0-BA79-3A4C233D5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262438"/>
                <a:ext cx="345638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17682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>
            <a:extLst>
              <a:ext uri="{FF2B5EF4-FFF2-40B4-BE49-F238E27FC236}">
                <a16:creationId xmlns:a16="http://schemas.microsoft.com/office/drawing/2014/main" id="{938836E6-8222-4490-B310-4B99580973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41347" name="Text Box 3">
            <a:extLst>
              <a:ext uri="{FF2B5EF4-FFF2-40B4-BE49-F238E27FC236}">
                <a16:creationId xmlns:a16="http://schemas.microsoft.com/office/drawing/2014/main" id="{6E2CC0C1-7108-467F-A9CB-3B898763C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Один острый угол прямоугольного треугольника на 32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 больше другого. Найдите больший острый угол. </a:t>
            </a:r>
          </a:p>
        </p:txBody>
      </p:sp>
      <p:sp>
        <p:nvSpPr>
          <p:cNvPr id="441348" name="Text Box 4">
            <a:extLst>
              <a:ext uri="{FF2B5EF4-FFF2-40B4-BE49-F238E27FC236}">
                <a16:creationId xmlns:a16="http://schemas.microsoft.com/office/drawing/2014/main" id="{61ECD1EE-615C-475A-A394-47FD630A9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450141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6</a:t>
            </a:r>
            <a:r>
              <a:rPr lang="ru-RU" altLang="ru-RU" sz="3200"/>
              <a:t>1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441350" name="Picture 6">
            <a:extLst>
              <a:ext uri="{FF2B5EF4-FFF2-40B4-BE49-F238E27FC236}">
                <a16:creationId xmlns:a16="http://schemas.microsoft.com/office/drawing/2014/main" id="{3DED38EA-8933-48EA-BC07-3BDFEE067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21341"/>
            <a:ext cx="3276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8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>
            <a:extLst>
              <a:ext uri="{FF2B5EF4-FFF2-40B4-BE49-F238E27FC236}">
                <a16:creationId xmlns:a16="http://schemas.microsoft.com/office/drawing/2014/main" id="{FE9BD02C-58D1-4914-8EBD-91087F12D2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43395" name="Text Box 3">
            <a:extLst>
              <a:ext uri="{FF2B5EF4-FFF2-40B4-BE49-F238E27FC236}">
                <a16:creationId xmlns:a16="http://schemas.microsoft.com/office/drawing/2014/main" id="{AC7A6310-3C2E-4C79-A409-A51055A23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Один острый угол прямоугольного треугольника в два раза больше другого. Найдите меньший острый угол.</a:t>
            </a:r>
          </a:p>
        </p:txBody>
      </p:sp>
      <p:sp>
        <p:nvSpPr>
          <p:cNvPr id="443396" name="Text Box 4">
            <a:extLst>
              <a:ext uri="{FF2B5EF4-FFF2-40B4-BE49-F238E27FC236}">
                <a16:creationId xmlns:a16="http://schemas.microsoft.com/office/drawing/2014/main" id="{B91C0959-747A-4634-9C50-1D2E5163A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609728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30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443397" name="Picture 5">
            <a:extLst>
              <a:ext uri="{FF2B5EF4-FFF2-40B4-BE49-F238E27FC236}">
                <a16:creationId xmlns:a16="http://schemas.microsoft.com/office/drawing/2014/main" id="{08863B9B-EE1E-4E46-AE31-C64ECC712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80928"/>
            <a:ext cx="3276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6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>
            <a:extLst>
              <a:ext uri="{FF2B5EF4-FFF2-40B4-BE49-F238E27FC236}">
                <a16:creationId xmlns:a16="http://schemas.microsoft.com/office/drawing/2014/main" id="{B3FE4B96-32B9-425A-92B5-F7D7A9B2AF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3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45443" name="Text Box 3">
            <a:extLst>
              <a:ext uri="{FF2B5EF4-FFF2-40B4-BE49-F238E27FC236}">
                <a16:creationId xmlns:a16="http://schemas.microsoft.com/office/drawing/2014/main" id="{819648F4-F147-482E-AB4E-2ABED1EAB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Два острых угла прямоугольного треугольника относятся как 2:3. Найдите больший острый угол.</a:t>
            </a:r>
          </a:p>
        </p:txBody>
      </p:sp>
      <p:sp>
        <p:nvSpPr>
          <p:cNvPr id="445444" name="Text Box 4">
            <a:extLst>
              <a:ext uri="{FF2B5EF4-FFF2-40B4-BE49-F238E27FC236}">
                <a16:creationId xmlns:a16="http://schemas.microsoft.com/office/drawing/2014/main" id="{639E6004-4A1E-4889-B63E-B0C2BB69E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441995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54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445445" name="Picture 5">
            <a:extLst>
              <a:ext uri="{FF2B5EF4-FFF2-40B4-BE49-F238E27FC236}">
                <a16:creationId xmlns:a16="http://schemas.microsoft.com/office/drawing/2014/main" id="{023C635B-449A-4CA0-B91E-685C2B95D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13195"/>
            <a:ext cx="3276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4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>
            <a:extLst>
              <a:ext uri="{FF2B5EF4-FFF2-40B4-BE49-F238E27FC236}">
                <a16:creationId xmlns:a16="http://schemas.microsoft.com/office/drawing/2014/main" id="{B3FE4B96-32B9-425A-92B5-F7D7A9B2AF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445443" name="Text Box 3">
            <a:extLst>
              <a:ext uri="{FF2B5EF4-FFF2-40B4-BE49-F238E27FC236}">
                <a16:creationId xmlns:a16="http://schemas.microsoft.com/office/drawing/2014/main" id="{819648F4-F147-482E-AB4E-2ABED1EAB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4" y="590620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Докажите, что в прямоугольном треугольнике катет, лежащий против угла в 30°, равен половине гипотенузы.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21CE881-8B05-D4C8-C192-18EAF7F6E460}"/>
              </a:ext>
            </a:extLst>
          </p:cNvPr>
          <p:cNvGrpSpPr/>
          <p:nvPr/>
        </p:nvGrpSpPr>
        <p:grpSpPr>
          <a:xfrm>
            <a:off x="-30207" y="1625432"/>
            <a:ext cx="9111686" cy="5072663"/>
            <a:chOff x="-30207" y="1625432"/>
            <a:chExt cx="9111686" cy="50726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5444" name="Text Box 4">
                  <a:extLst>
                    <a:ext uri="{FF2B5EF4-FFF2-40B4-BE49-F238E27FC236}">
                      <a16:creationId xmlns:a16="http://schemas.microsoft.com/office/drawing/2014/main" id="{639E6004-4A1E-4889-B63E-B0C2BB69EE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30207" y="4596686"/>
                  <a:ext cx="9111686" cy="210140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dirty="0">
                      <a:solidFill>
                        <a:srgbClr val="FF0000"/>
                      </a:solidFill>
                    </a:rPr>
                    <a:t>	Решение. </a:t>
                  </a:r>
                  <a:r>
                    <a:rPr lang="ru-RU" dirty="0"/>
                    <a:t>Пусть в прямоугольном треугольнике </a:t>
                  </a:r>
                  <a:r>
                    <a:rPr lang="en-US" i="1" dirty="0"/>
                    <a:t>ABC </a:t>
                  </a:r>
                  <a14:m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=90°</m:t>
                      </m:r>
                    </m:oMath>
                  </a14:m>
                  <a:r>
                    <a:rPr lang="ru-RU" dirty="0"/>
                    <a:t>, </a:t>
                  </a:r>
                  <a14:m>
                    <m:oMath xmlns:m="http://schemas.openxmlformats.org/officeDocument/2006/math">
                      <m:r>
                        <a:rPr lang="ru-RU" i="1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=30°</m:t>
                      </m:r>
                    </m:oMath>
                  </a14:m>
                  <a:r>
                    <a:rPr lang="ru-RU" dirty="0"/>
                    <a:t>. Рассмотрим прямоугольный треугольник </a:t>
                  </a:r>
                  <a:r>
                    <a:rPr lang="en-US" i="1" dirty="0"/>
                    <a:t>ADC</a:t>
                  </a:r>
                  <a:r>
                    <a:rPr lang="ru-RU" dirty="0"/>
                    <a:t>, равный треугольнику </a:t>
                  </a:r>
                  <a:r>
                    <a:rPr lang="en-US" i="1" dirty="0"/>
                    <a:t>ABC</a:t>
                  </a:r>
                  <a:r>
                    <a:rPr lang="ru-RU" dirty="0"/>
                    <a:t>. Углы треугольника </a:t>
                  </a:r>
                  <a:r>
                    <a:rPr lang="en-US" i="1" dirty="0"/>
                    <a:t>ABD </a:t>
                  </a:r>
                  <a:r>
                    <a:rPr lang="ru-RU" dirty="0"/>
                    <a:t>равны 60</a:t>
                  </a:r>
                  <a:r>
                    <a:rPr lang="ru-RU" baseline="30000" dirty="0"/>
                    <a:t>о</a:t>
                  </a:r>
                  <a:r>
                    <a:rPr lang="ru-RU" dirty="0"/>
                    <a:t>. Следовательно, этот треугольник равносторонний. Отрезок </a:t>
                  </a:r>
                  <a:r>
                    <a:rPr lang="en-US" i="1" dirty="0"/>
                    <a:t>AC </a:t>
                  </a:r>
                  <a:r>
                    <a:rPr lang="ru-RU" dirty="0"/>
                    <a:t>является его медианой. Значит, </a:t>
                  </a:r>
                  <a:r>
                    <a:rPr lang="en-US" i="1" dirty="0"/>
                    <a:t>BC</a:t>
                  </a:r>
                  <a:r>
                    <a:rPr lang="ru-RU" i="1" dirty="0"/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𝐵𝐷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𝐴𝐵</m:t>
                      </m:r>
                    </m:oMath>
                  </a14:m>
                  <a:r>
                    <a:rPr lang="ru-RU" i="1" dirty="0"/>
                    <a:t>.</a:t>
                  </a:r>
                  <a:endParaRPr lang="ru-RU" altLang="ru-RU" sz="3200" dirty="0"/>
                </a:p>
              </p:txBody>
            </p:sp>
          </mc:Choice>
          <mc:Fallback xmlns="">
            <p:sp>
              <p:nvSpPr>
                <p:cNvPr id="445444" name="Text Box 4">
                  <a:extLst>
                    <a:ext uri="{FF2B5EF4-FFF2-40B4-BE49-F238E27FC236}">
                      <a16:creationId xmlns:a16="http://schemas.microsoft.com/office/drawing/2014/main" id="{639E6004-4A1E-4889-B63E-B0C2BB69EE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30207" y="4596686"/>
                  <a:ext cx="9111686" cy="2101409"/>
                </a:xfrm>
                <a:prstGeom prst="rect">
                  <a:avLst/>
                </a:prstGeom>
                <a:blipFill>
                  <a:blip r:embed="rId3"/>
                  <a:stretch>
                    <a:fillRect l="-1003" t="-2319" r="-1070" b="-144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EC0DE1E-A5DC-4A97-BC2E-53222EFB4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7187" y="1625432"/>
              <a:ext cx="2924583" cy="29245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017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>
            <a:extLst>
              <a:ext uri="{FF2B5EF4-FFF2-40B4-BE49-F238E27FC236}">
                <a16:creationId xmlns:a16="http://schemas.microsoft.com/office/drawing/2014/main" id="{B65E10AB-FA8F-47C7-BC9F-37713FB252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Наше пособие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068C16-304D-5435-E997-C57F8D836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62579"/>
            <a:ext cx="4429250" cy="60645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4DA071-F0F7-916D-7462-548B4A225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308" y="733339"/>
            <a:ext cx="4329942" cy="609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22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>
            <a:extLst>
              <a:ext uri="{FF2B5EF4-FFF2-40B4-BE49-F238E27FC236}">
                <a16:creationId xmlns:a16="http://schemas.microsoft.com/office/drawing/2014/main" id="{D98E79B9-9040-408A-A6ED-A7C004FCFD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449539" name="Text Box 3">
            <a:extLst>
              <a:ext uri="{FF2B5EF4-FFF2-40B4-BE49-F238E27FC236}">
                <a16:creationId xmlns:a16="http://schemas.microsoft.com/office/drawing/2014/main" id="{8F960F4D-B8F5-4BEB-90F7-EE63E4DA8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382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A </a:t>
            </a:r>
            <a:r>
              <a:rPr lang="ru-RU" altLang="ru-RU" sz="3200" dirty="0"/>
              <a:t>равен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40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en-US" altLang="ru-RU" sz="3200" dirty="0"/>
              <a:t>,</a:t>
            </a:r>
            <a:r>
              <a:rPr lang="ru-RU" altLang="ru-RU" sz="3200" dirty="0"/>
              <a:t> </a:t>
            </a:r>
            <a:r>
              <a:rPr lang="en-US" altLang="ru-RU" sz="3200" i="1" dirty="0"/>
              <a:t>AC = BC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</a:t>
            </a:r>
            <a:r>
              <a:rPr lang="ru-RU" altLang="ru-RU" sz="3200" dirty="0"/>
              <a:t>угол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49540" name="Text Box 4">
            <a:extLst>
              <a:ext uri="{FF2B5EF4-FFF2-40B4-BE49-F238E27FC236}">
                <a16:creationId xmlns:a16="http://schemas.microsoft.com/office/drawing/2014/main" id="{B3ED2247-E889-4D7B-BBC6-0C94F1BA1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150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100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449541" name="Picture 5">
            <a:extLst>
              <a:ext uri="{FF2B5EF4-FFF2-40B4-BE49-F238E27FC236}">
                <a16:creationId xmlns:a16="http://schemas.microsoft.com/office/drawing/2014/main" id="{A3EA37FB-87B9-4546-BB03-5CD4A4F25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2724150"/>
            <a:ext cx="3611563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9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40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>
            <a:extLst>
              <a:ext uri="{FF2B5EF4-FFF2-40B4-BE49-F238E27FC236}">
                <a16:creationId xmlns:a16="http://schemas.microsoft.com/office/drawing/2014/main" id="{329E815C-3B7E-4D5F-8156-24CAC94F9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451587" name="Text Box 3">
            <a:extLst>
              <a:ext uri="{FF2B5EF4-FFF2-40B4-BE49-F238E27FC236}">
                <a16:creationId xmlns:a16="http://schemas.microsoft.com/office/drawing/2014/main" id="{BC619197-DD1B-4C2C-B048-ED08F3A4F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38200"/>
            <a:ext cx="906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угол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C </a:t>
            </a:r>
            <a:r>
              <a:rPr lang="ru-RU" altLang="ru-RU" sz="3200" dirty="0"/>
              <a:t>равен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dirty="0">
                <a:cs typeface="Times New Roman" panose="02020603050405020304" pitchFamily="18" charset="0"/>
              </a:rPr>
              <a:t>12</a:t>
            </a:r>
            <a:r>
              <a:rPr lang="ru-RU" altLang="ru-RU" sz="3200" dirty="0"/>
              <a:t>0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en-US" altLang="ru-RU" sz="3200" dirty="0"/>
              <a:t>,</a:t>
            </a:r>
            <a:r>
              <a:rPr lang="ru-RU" altLang="ru-RU" sz="3200" dirty="0"/>
              <a:t> </a:t>
            </a:r>
            <a:r>
              <a:rPr lang="en-US" altLang="ru-RU" sz="3200" i="1" dirty="0"/>
              <a:t>AC = BC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</a:t>
            </a:r>
            <a:r>
              <a:rPr lang="ru-RU" altLang="ru-RU" sz="3200" dirty="0"/>
              <a:t>угол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51588" name="Text Box 4">
            <a:extLst>
              <a:ext uri="{FF2B5EF4-FFF2-40B4-BE49-F238E27FC236}">
                <a16:creationId xmlns:a16="http://schemas.microsoft.com/office/drawing/2014/main" id="{ECFA4FD1-0FFE-4CDE-811C-938C2B22D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9530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30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451589" name="Picture 5">
            <a:extLst>
              <a:ext uri="{FF2B5EF4-FFF2-40B4-BE49-F238E27FC236}">
                <a16:creationId xmlns:a16="http://schemas.microsoft.com/office/drawing/2014/main" id="{9C36108F-43B5-4E30-BAE8-72E09ACCD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2871788"/>
            <a:ext cx="3611563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1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8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>
            <a:extLst>
              <a:ext uri="{FF2B5EF4-FFF2-40B4-BE49-F238E27FC236}">
                <a16:creationId xmlns:a16="http://schemas.microsoft.com/office/drawing/2014/main" id="{A06A4606-9990-4A4A-9394-97498E7883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453635" name="Text Box 3">
            <a:extLst>
              <a:ext uri="{FF2B5EF4-FFF2-40B4-BE49-F238E27FC236}">
                <a16:creationId xmlns:a16="http://schemas.microsoft.com/office/drawing/2014/main" id="{2A04F17B-A40D-45C9-BF5E-B46B3FDD4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458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О</a:t>
            </a:r>
            <a:r>
              <a:rPr lang="ru-RU" altLang="ru-RU" sz="3200" dirty="0">
                <a:cs typeface="Times New Roman" panose="02020603050405020304" pitchFamily="18" charset="0"/>
              </a:rPr>
              <a:t>дин из углов </a:t>
            </a:r>
            <a:r>
              <a:rPr lang="ru-RU" altLang="ru-RU" sz="3200" dirty="0"/>
              <a:t>равнобедренного треугольника </a:t>
            </a:r>
            <a:r>
              <a:rPr lang="ru-RU" altLang="ru-RU" sz="3200" dirty="0">
                <a:cs typeface="Times New Roman" panose="02020603050405020304" pitchFamily="18" charset="0"/>
              </a:rPr>
              <a:t>равен 100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  <a:r>
              <a:rPr lang="ru-RU" altLang="ru-RU" sz="3200" dirty="0"/>
              <a:t> Найдите один из других его углов.</a:t>
            </a:r>
          </a:p>
        </p:txBody>
      </p:sp>
      <p:sp>
        <p:nvSpPr>
          <p:cNvPr id="453636" name="Text Box 4">
            <a:extLst>
              <a:ext uri="{FF2B5EF4-FFF2-40B4-BE49-F238E27FC236}">
                <a16:creationId xmlns:a16="http://schemas.microsoft.com/office/drawing/2014/main" id="{AC2E175F-798A-4303-ADB0-88796CBC0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038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40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6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>
            <a:extLst>
              <a:ext uri="{FF2B5EF4-FFF2-40B4-BE49-F238E27FC236}">
                <a16:creationId xmlns:a16="http://schemas.microsoft.com/office/drawing/2014/main" id="{A907BACE-373E-4707-826E-7901E14CDD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359427" name="Text Box 3">
            <a:extLst>
              <a:ext uri="{FF2B5EF4-FFF2-40B4-BE49-F238E27FC236}">
                <a16:creationId xmlns:a16="http://schemas.microsoft.com/office/drawing/2014/main" id="{DABEBC17-FA80-4956-8458-FD1D7F688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38200"/>
            <a:ext cx="8915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угол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 </a:t>
            </a:r>
            <a:r>
              <a:rPr lang="ru-RU" altLang="ru-RU" sz="3200" dirty="0"/>
              <a:t>равен 40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ru-RU" altLang="ru-RU" sz="3200" dirty="0"/>
              <a:t>внешний угол при вершине </a:t>
            </a:r>
            <a:r>
              <a:rPr lang="en-US" altLang="ru-RU" sz="3200" i="1" dirty="0">
                <a:cs typeface="Times New Roman" panose="02020603050405020304" pitchFamily="18" charset="0"/>
              </a:rPr>
              <a:t>B </a:t>
            </a:r>
            <a:r>
              <a:rPr lang="ru-RU" altLang="ru-RU" sz="3200" dirty="0"/>
              <a:t>равен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10</a:t>
            </a:r>
            <a:r>
              <a:rPr lang="ru-RU" altLang="ru-RU" sz="3200" dirty="0">
                <a:cs typeface="Times New Roman" panose="02020603050405020304" pitchFamily="18" charset="0"/>
              </a:rPr>
              <a:t>0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</a:t>
            </a:r>
            <a:r>
              <a:rPr lang="ru-RU" altLang="ru-RU" sz="3200" dirty="0"/>
              <a:t>угол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59428" name="Text Box 4">
            <a:extLst>
              <a:ext uri="{FF2B5EF4-FFF2-40B4-BE49-F238E27FC236}">
                <a16:creationId xmlns:a16="http://schemas.microsoft.com/office/drawing/2014/main" id="{FE8EACBE-C57A-43A7-9DEC-4F55D8049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150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60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59429" name="Picture 5">
            <a:extLst>
              <a:ext uri="{FF2B5EF4-FFF2-40B4-BE49-F238E27FC236}">
                <a16:creationId xmlns:a16="http://schemas.microsoft.com/office/drawing/2014/main" id="{F12E5998-6FBA-47E0-B0A2-30DA11086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38" y="2317750"/>
            <a:ext cx="392112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8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>
            <a:extLst>
              <a:ext uri="{FF2B5EF4-FFF2-40B4-BE49-F238E27FC236}">
                <a16:creationId xmlns:a16="http://schemas.microsoft.com/office/drawing/2014/main" id="{B9E639CE-8A5C-4C96-8C6A-1C4702E4E7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361475" name="Text Box 3">
            <a:extLst>
              <a:ext uri="{FF2B5EF4-FFF2-40B4-BE49-F238E27FC236}">
                <a16:creationId xmlns:a16="http://schemas.microsoft.com/office/drawing/2014/main" id="{E7681EFF-BD75-4C40-8CEA-D36A14A2F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3820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угол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 </a:t>
            </a:r>
            <a:r>
              <a:rPr lang="ru-RU" altLang="ru-RU" sz="3200" dirty="0"/>
              <a:t>равен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40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/>
              <a:t>.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Внешний угол при вершине </a:t>
            </a:r>
            <a:r>
              <a:rPr lang="en-US" altLang="ru-RU" sz="3200" i="1" dirty="0">
                <a:cs typeface="Times New Roman" panose="02020603050405020304" pitchFamily="18" charset="0"/>
              </a:rPr>
              <a:t>B </a:t>
            </a:r>
            <a:r>
              <a:rPr lang="ru-RU" altLang="ru-RU" sz="3200" dirty="0"/>
              <a:t>равен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7</a:t>
            </a:r>
            <a:r>
              <a:rPr lang="ru-RU" altLang="ru-RU" sz="3200" dirty="0">
                <a:cs typeface="Times New Roman" panose="02020603050405020304" pitchFamily="18" charset="0"/>
              </a:rPr>
              <a:t>0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</a:t>
            </a:r>
            <a:r>
              <a:rPr lang="ru-RU" altLang="ru-RU" sz="3200" dirty="0"/>
              <a:t> угол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1476" name="Text Box 4">
            <a:extLst>
              <a:ext uri="{FF2B5EF4-FFF2-40B4-BE49-F238E27FC236}">
                <a16:creationId xmlns:a16="http://schemas.microsoft.com/office/drawing/2014/main" id="{CA8D97DE-2287-4A17-A049-11BB336F8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150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3</a:t>
            </a:r>
            <a:r>
              <a:rPr lang="en-US" altLang="ru-RU" sz="3200"/>
              <a:t>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61477" name="Picture 5">
            <a:extLst>
              <a:ext uri="{FF2B5EF4-FFF2-40B4-BE49-F238E27FC236}">
                <a16:creationId xmlns:a16="http://schemas.microsoft.com/office/drawing/2014/main" id="{73153158-0FA2-4AFE-B262-46587C141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2874963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6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>
            <a:extLst>
              <a:ext uri="{FF2B5EF4-FFF2-40B4-BE49-F238E27FC236}">
                <a16:creationId xmlns:a16="http://schemas.microsoft.com/office/drawing/2014/main" id="{543F0E1D-B6F1-48DA-9624-F09AC3FE9A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367619" name="Text Box 3">
            <a:extLst>
              <a:ext uri="{FF2B5EF4-FFF2-40B4-BE49-F238E27FC236}">
                <a16:creationId xmlns:a16="http://schemas.microsoft.com/office/drawing/2014/main" id="{015BCEDF-C70C-434A-96C1-3CE9D0BC9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38200"/>
            <a:ext cx="899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 </a:t>
            </a:r>
            <a:r>
              <a:rPr lang="en-US" altLang="ru-RU" sz="3200" i="1" dirty="0"/>
              <a:t>AC = BC</a:t>
            </a:r>
            <a:r>
              <a:rPr lang="ru-RU" altLang="ru-RU" sz="3200" dirty="0"/>
              <a:t>, угол </a:t>
            </a:r>
            <a:r>
              <a:rPr lang="en-US" altLang="ru-RU" sz="3200" i="1" dirty="0"/>
              <a:t>C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en-US" altLang="ru-RU" sz="3200" dirty="0"/>
              <a:t>50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.</a:t>
            </a:r>
            <a:r>
              <a:rPr lang="ru-RU" altLang="ru-RU" sz="3200" dirty="0">
                <a:cs typeface="Times New Roman" panose="02020603050405020304" pitchFamily="18" charset="0"/>
              </a:rPr>
              <a:t> Найдите </a:t>
            </a:r>
            <a:r>
              <a:rPr lang="ru-RU" altLang="ru-RU" sz="3200" dirty="0"/>
              <a:t>внешний угол </a:t>
            </a:r>
            <a:r>
              <a:rPr lang="en-US" altLang="ru-RU" sz="3200" i="1" dirty="0"/>
              <a:t>CBD</a:t>
            </a:r>
            <a:r>
              <a:rPr lang="en-US" altLang="ru-RU" sz="3200" dirty="0"/>
              <a:t>.</a:t>
            </a:r>
            <a:endParaRPr lang="ru-RU" altLang="ru-RU" sz="3200" dirty="0"/>
          </a:p>
        </p:txBody>
      </p:sp>
      <p:sp>
        <p:nvSpPr>
          <p:cNvPr id="367620" name="Text Box 4">
            <a:extLst>
              <a:ext uri="{FF2B5EF4-FFF2-40B4-BE49-F238E27FC236}">
                <a16:creationId xmlns:a16="http://schemas.microsoft.com/office/drawing/2014/main" id="{144AA1D6-3A17-448C-BD8B-6E8FB7AD6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0292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115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67621" name="Picture 5">
            <a:extLst>
              <a:ext uri="{FF2B5EF4-FFF2-40B4-BE49-F238E27FC236}">
                <a16:creationId xmlns:a16="http://schemas.microsoft.com/office/drawing/2014/main" id="{0B2C5440-A843-45F2-BD76-20860A647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2403475"/>
            <a:ext cx="2960687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20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>
            <a:extLst>
              <a:ext uri="{FF2B5EF4-FFF2-40B4-BE49-F238E27FC236}">
                <a16:creationId xmlns:a16="http://schemas.microsoft.com/office/drawing/2014/main" id="{0BC489F8-CC90-48B3-B17E-7D9BE13CE4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11</a:t>
            </a:r>
          </a:p>
        </p:txBody>
      </p:sp>
      <p:sp>
        <p:nvSpPr>
          <p:cNvPr id="369667" name="Text Box 3">
            <a:extLst>
              <a:ext uri="{FF2B5EF4-FFF2-40B4-BE49-F238E27FC236}">
                <a16:creationId xmlns:a16="http://schemas.microsoft.com/office/drawing/2014/main" id="{C91FE074-1E95-4AF3-AD97-655662ADD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en-US" altLang="ru-RU" sz="3200" dirty="0">
                <a:cs typeface="Times New Roman" panose="02020603050405020304" pitchFamily="18" charset="0"/>
              </a:rPr>
              <a:t>  </a:t>
            </a:r>
            <a:r>
              <a:rPr lang="en-US" altLang="ru-RU" sz="3200" i="1" dirty="0">
                <a:cs typeface="Times New Roman" panose="02020603050405020304" pitchFamily="18" charset="0"/>
              </a:rPr>
              <a:t>AC = BC</a:t>
            </a:r>
            <a:r>
              <a:rPr lang="en-US" altLang="ru-RU" sz="3200" dirty="0">
                <a:cs typeface="Times New Roman" panose="02020603050405020304" pitchFamily="18" charset="0"/>
              </a:rPr>
              <a:t>. </a:t>
            </a:r>
            <a:r>
              <a:rPr lang="ru-RU" altLang="ru-RU" sz="3200" dirty="0"/>
              <a:t>Внешний угол при вершине </a:t>
            </a:r>
            <a:r>
              <a:rPr lang="en-US" altLang="ru-RU" sz="3200" i="1" dirty="0">
                <a:cs typeface="Times New Roman" panose="02020603050405020304" pitchFamily="18" charset="0"/>
              </a:rPr>
              <a:t>B </a:t>
            </a:r>
            <a:r>
              <a:rPr lang="ru-RU" altLang="ru-RU" sz="3200" dirty="0"/>
              <a:t>равен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12</a:t>
            </a:r>
            <a:r>
              <a:rPr lang="ru-RU" altLang="ru-RU" sz="3200" dirty="0">
                <a:cs typeface="Times New Roman" panose="02020603050405020304" pitchFamily="18" charset="0"/>
              </a:rPr>
              <a:t>0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</a:t>
            </a:r>
            <a:r>
              <a:rPr lang="ru-RU" altLang="ru-RU" sz="3200" dirty="0"/>
              <a:t>угол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69668" name="Text Box 4">
            <a:extLst>
              <a:ext uri="{FF2B5EF4-FFF2-40B4-BE49-F238E27FC236}">
                <a16:creationId xmlns:a16="http://schemas.microsoft.com/office/drawing/2014/main" id="{5B4E3FFF-63A3-4CE9-931E-420F4AD08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150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60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69669" name="Picture 5">
            <a:extLst>
              <a:ext uri="{FF2B5EF4-FFF2-40B4-BE49-F238E27FC236}">
                <a16:creationId xmlns:a16="http://schemas.microsoft.com/office/drawing/2014/main" id="{B3B5F266-03BD-41F0-8519-78883873A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3473450" cy="255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8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>
            <a:extLst>
              <a:ext uri="{FF2B5EF4-FFF2-40B4-BE49-F238E27FC236}">
                <a16:creationId xmlns:a16="http://schemas.microsoft.com/office/drawing/2014/main" id="{58EA70F2-9785-4A18-B799-6BCBF9D5D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12</a:t>
            </a:r>
          </a:p>
        </p:txBody>
      </p:sp>
      <p:sp>
        <p:nvSpPr>
          <p:cNvPr id="371715" name="Text Box 3">
            <a:extLst>
              <a:ext uri="{FF2B5EF4-FFF2-40B4-BE49-F238E27FC236}">
                <a16:creationId xmlns:a16="http://schemas.microsoft.com/office/drawing/2014/main" id="{D2EAED93-B975-4035-B6AC-BB7F93AA1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en-US" altLang="ru-RU" sz="3200" i="1" dirty="0">
                <a:cs typeface="Times New Roman" panose="02020603050405020304" pitchFamily="18" charset="0"/>
              </a:rPr>
              <a:t>ABC</a:t>
            </a:r>
            <a:r>
              <a:rPr lang="en-US" altLang="ru-RU" sz="3200" dirty="0">
                <a:cs typeface="Times New Roman" panose="02020603050405020304" pitchFamily="18" charset="0"/>
              </a:rPr>
              <a:t>  </a:t>
            </a:r>
            <a:r>
              <a:rPr lang="en-US" altLang="ru-RU" sz="3200" i="1" dirty="0">
                <a:cs typeface="Times New Roman" panose="02020603050405020304" pitchFamily="18" charset="0"/>
              </a:rPr>
              <a:t>AB = BC</a:t>
            </a:r>
            <a:r>
              <a:rPr lang="en-US" altLang="ru-RU" sz="3200" dirty="0">
                <a:cs typeface="Times New Roman" panose="02020603050405020304" pitchFamily="18" charset="0"/>
              </a:rPr>
              <a:t>. </a:t>
            </a:r>
            <a:r>
              <a:rPr lang="ru-RU" altLang="ru-RU" sz="3200" dirty="0"/>
              <a:t>Внешний угол при вершине </a:t>
            </a:r>
            <a:r>
              <a:rPr lang="en-US" altLang="ru-RU" sz="3200" i="1" dirty="0">
                <a:cs typeface="Times New Roman" panose="02020603050405020304" pitchFamily="18" charset="0"/>
              </a:rPr>
              <a:t>B </a:t>
            </a:r>
            <a:r>
              <a:rPr lang="ru-RU" altLang="ru-RU" sz="3200" dirty="0"/>
              <a:t>равен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1</a:t>
            </a:r>
            <a:r>
              <a:rPr lang="en-US" altLang="ru-RU" sz="3200" dirty="0"/>
              <a:t>4</a:t>
            </a:r>
            <a:r>
              <a:rPr lang="ru-RU" altLang="ru-RU" sz="3200" dirty="0">
                <a:cs typeface="Times New Roman" panose="02020603050405020304" pitchFamily="18" charset="0"/>
              </a:rPr>
              <a:t>0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</a:t>
            </a:r>
            <a:r>
              <a:rPr lang="ru-RU" altLang="ru-RU" sz="3200" dirty="0"/>
              <a:t>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1716" name="Text Box 4">
            <a:extLst>
              <a:ext uri="{FF2B5EF4-FFF2-40B4-BE49-F238E27FC236}">
                <a16:creationId xmlns:a16="http://schemas.microsoft.com/office/drawing/2014/main" id="{871F43AA-5A28-4BD6-8E19-4075AA0EE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0292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70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71717" name="Picture 5">
            <a:extLst>
              <a:ext uri="{FF2B5EF4-FFF2-40B4-BE49-F238E27FC236}">
                <a16:creationId xmlns:a16="http://schemas.microsoft.com/office/drawing/2014/main" id="{87040B8D-D592-45C0-804A-1A120E55F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275" y="2455863"/>
            <a:ext cx="3473450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6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>
            <a:extLst>
              <a:ext uri="{FF2B5EF4-FFF2-40B4-BE49-F238E27FC236}">
                <a16:creationId xmlns:a16="http://schemas.microsoft.com/office/drawing/2014/main" id="{C83898E8-785F-469F-B8F0-F725B2CD24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13</a:t>
            </a:r>
          </a:p>
        </p:txBody>
      </p:sp>
      <p:sp>
        <p:nvSpPr>
          <p:cNvPr id="373763" name="Text Box 3">
            <a:extLst>
              <a:ext uri="{FF2B5EF4-FFF2-40B4-BE49-F238E27FC236}">
                <a16:creationId xmlns:a16="http://schemas.microsoft.com/office/drawing/2014/main" id="{EC506013-03AC-4060-A632-29E099A99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3820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Один из внешних углов треугольника равен </a:t>
            </a:r>
            <a:r>
              <a:rPr lang="ru-RU" altLang="ru-RU" sz="3200" dirty="0"/>
              <a:t>8</a:t>
            </a:r>
            <a:r>
              <a:rPr lang="ru-RU" altLang="ru-RU" sz="3200" dirty="0">
                <a:cs typeface="Times New Roman" panose="02020603050405020304" pitchFamily="18" charset="0"/>
              </a:rPr>
              <a:t>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  <a:r>
              <a:rPr lang="ru-RU" altLang="ru-RU" sz="3200" dirty="0"/>
              <a:t>У</a:t>
            </a:r>
            <a:r>
              <a:rPr lang="ru-RU" altLang="ru-RU" sz="3200" dirty="0">
                <a:cs typeface="Times New Roman" panose="02020603050405020304" pitchFamily="18" charset="0"/>
              </a:rPr>
              <a:t>глы, не</a:t>
            </a:r>
            <a:r>
              <a:rPr lang="ru-RU" altLang="ru-RU" sz="3200" dirty="0"/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смежные с данным внешним углом, относятся как 2:3.</a:t>
            </a:r>
            <a:r>
              <a:rPr lang="ru-RU" altLang="ru-RU" sz="3200" dirty="0"/>
              <a:t> Найдите наибольший из них.</a:t>
            </a:r>
          </a:p>
        </p:txBody>
      </p:sp>
      <p:sp>
        <p:nvSpPr>
          <p:cNvPr id="373764" name="Text Box 4">
            <a:extLst>
              <a:ext uri="{FF2B5EF4-FFF2-40B4-BE49-F238E27FC236}">
                <a16:creationId xmlns:a16="http://schemas.microsoft.com/office/drawing/2014/main" id="{4E48020C-2E37-4DFB-9B19-E098DD6F7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0292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48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73765" name="Picture 5">
            <a:extLst>
              <a:ext uri="{FF2B5EF4-FFF2-40B4-BE49-F238E27FC236}">
                <a16:creationId xmlns:a16="http://schemas.microsoft.com/office/drawing/2014/main" id="{D2CA0AE3-F34A-49F6-99F0-9ECBED08C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90800"/>
            <a:ext cx="2874963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4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>
            <a:extLst>
              <a:ext uri="{FF2B5EF4-FFF2-40B4-BE49-F238E27FC236}">
                <a16:creationId xmlns:a16="http://schemas.microsoft.com/office/drawing/2014/main" id="{C51640D2-3DA3-47CF-A704-9A602F3638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14</a:t>
            </a:r>
          </a:p>
        </p:txBody>
      </p:sp>
      <p:sp>
        <p:nvSpPr>
          <p:cNvPr id="377859" name="Text Box 3">
            <a:extLst>
              <a:ext uri="{FF2B5EF4-FFF2-40B4-BE49-F238E27FC236}">
                <a16:creationId xmlns:a16="http://schemas.microsoft.com/office/drawing/2014/main" id="{2D493826-399B-47D8-8345-F577ED70A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Сумма двух углов треугольника и внешнего угла к третьему равна 30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. </a:t>
            </a:r>
            <a:r>
              <a:rPr lang="ru-RU" altLang="ru-RU" sz="3200" dirty="0"/>
              <a:t>Найдите этот третий угол.</a:t>
            </a:r>
            <a:endParaRPr lang="en-US" altLang="ru-RU" sz="3200" dirty="0"/>
          </a:p>
        </p:txBody>
      </p:sp>
      <p:sp>
        <p:nvSpPr>
          <p:cNvPr id="377860" name="Text Box 4">
            <a:extLst>
              <a:ext uri="{FF2B5EF4-FFF2-40B4-BE49-F238E27FC236}">
                <a16:creationId xmlns:a16="http://schemas.microsoft.com/office/drawing/2014/main" id="{E0A9AAC6-B7C6-433B-BC0B-CF25E4669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165</a:t>
            </a:r>
            <a:r>
              <a:rPr lang="en-US" altLang="ru-RU" sz="3200" baseline="30000"/>
              <a:t>o</a:t>
            </a:r>
            <a:r>
              <a:rPr lang="en-US" altLang="ru-RU" sz="3200"/>
              <a:t>.</a:t>
            </a:r>
            <a:endParaRPr lang="ru-RU" altLang="ru-RU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Авторский сайт: </a:t>
            </a:r>
            <a:r>
              <a:rPr lang="en-US" sz="2800" dirty="0">
                <a:solidFill>
                  <a:srgbClr val="FF0000"/>
                </a:solidFill>
              </a:rPr>
              <a:t>vasmirnov.ru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955895-AF42-F1DD-86A0-07588A1EA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92504"/>
            <a:ext cx="7180280" cy="636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04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>
            <a:extLst>
              <a:ext uri="{FF2B5EF4-FFF2-40B4-BE49-F238E27FC236}">
                <a16:creationId xmlns:a16="http://schemas.microsoft.com/office/drawing/2014/main" id="{3E8C629F-FB1B-4B2A-A61C-B8B672650D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15</a:t>
            </a:r>
          </a:p>
        </p:txBody>
      </p:sp>
      <p:sp>
        <p:nvSpPr>
          <p:cNvPr id="379907" name="Text Box 3">
            <a:extLst>
              <a:ext uri="{FF2B5EF4-FFF2-40B4-BE49-F238E27FC236}">
                <a16:creationId xmlns:a16="http://schemas.microsoft.com/office/drawing/2014/main" id="{9C66185C-80A8-4DE5-8073-59195C405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82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Углы треугольника относятся как 1:2:3.</a:t>
            </a:r>
            <a:r>
              <a:rPr lang="ru-RU" altLang="ru-RU" sz="3200" dirty="0">
                <a:cs typeface="Times New Roman" panose="02020603050405020304" pitchFamily="18" charset="0"/>
              </a:rPr>
              <a:t> Найдите </a:t>
            </a:r>
            <a:r>
              <a:rPr lang="en-US" altLang="ru-RU" sz="3200" dirty="0">
                <a:cs typeface="Times New Roman" panose="02020603050405020304" pitchFamily="18" charset="0"/>
              </a:rPr>
              <a:t>     </a:t>
            </a:r>
            <a:r>
              <a:rPr lang="ru-RU" altLang="ru-RU" sz="3200" dirty="0"/>
              <a:t>меньший из них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79908" name="Text Box 4">
            <a:extLst>
              <a:ext uri="{FF2B5EF4-FFF2-40B4-BE49-F238E27FC236}">
                <a16:creationId xmlns:a16="http://schemas.microsoft.com/office/drawing/2014/main" id="{B88F40FC-7E9F-4411-B397-59BC33442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038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3</a:t>
            </a:r>
            <a:r>
              <a:rPr lang="en-US" altLang="ru-RU" sz="3200"/>
              <a:t>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9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8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>
            <a:extLst>
              <a:ext uri="{FF2B5EF4-FFF2-40B4-BE49-F238E27FC236}">
                <a16:creationId xmlns:a16="http://schemas.microsoft.com/office/drawing/2014/main" id="{95CC6F12-FE06-4F6B-AC78-E82AA779A4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r>
              <a:rPr lang="ru-RU" altLang="ru-RU" sz="3600" dirty="0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386051" name="Text Box 3">
            <a:extLst>
              <a:ext uri="{FF2B5EF4-FFF2-40B4-BE49-F238E27FC236}">
                <a16:creationId xmlns:a16="http://schemas.microsoft.com/office/drawing/2014/main" id="{66AF4002-3B6B-45FD-957A-3613307E5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равен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dirty="0">
                <a:cs typeface="Times New Roman" panose="02020603050405020304" pitchFamily="18" charset="0"/>
              </a:rPr>
              <a:t>9</a:t>
            </a:r>
            <a:r>
              <a:rPr lang="ru-RU" altLang="ru-RU" sz="3200" dirty="0">
                <a:cs typeface="Times New Roman" panose="02020603050405020304" pitchFamily="18" charset="0"/>
              </a:rPr>
              <a:t>0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en-US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CH </a:t>
            </a:r>
            <a:r>
              <a:rPr lang="ru-RU" altLang="ru-RU" sz="3200" dirty="0"/>
              <a:t>– высота, угол </a:t>
            </a:r>
            <a:r>
              <a:rPr lang="en-US" altLang="ru-RU" sz="3200" i="1" dirty="0"/>
              <a:t>A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en-US" altLang="ru-RU" sz="3200" dirty="0"/>
              <a:t>35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.</a:t>
            </a:r>
            <a:r>
              <a:rPr lang="ru-RU" altLang="ru-RU" sz="3200" dirty="0"/>
              <a:t> Найдите угол </a:t>
            </a:r>
            <a:r>
              <a:rPr lang="en-US" altLang="ru-RU" sz="3200" i="1" dirty="0"/>
              <a:t>BCH</a:t>
            </a:r>
            <a:r>
              <a:rPr lang="en-US" altLang="ru-RU" sz="3200" dirty="0"/>
              <a:t>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386052" name="Text Box 4">
            <a:extLst>
              <a:ext uri="{FF2B5EF4-FFF2-40B4-BE49-F238E27FC236}">
                <a16:creationId xmlns:a16="http://schemas.microsoft.com/office/drawing/2014/main" id="{3E2B315A-C793-41E1-BDDE-2C094C172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76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35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86053" name="Picture 5">
            <a:extLst>
              <a:ext uri="{FF2B5EF4-FFF2-40B4-BE49-F238E27FC236}">
                <a16:creationId xmlns:a16="http://schemas.microsoft.com/office/drawing/2014/main" id="{C6DC5835-6A4C-4BAF-B157-9663D196D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2397125"/>
            <a:ext cx="3611563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2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>
            <a:extLst>
              <a:ext uri="{FF2B5EF4-FFF2-40B4-BE49-F238E27FC236}">
                <a16:creationId xmlns:a16="http://schemas.microsoft.com/office/drawing/2014/main" id="{A2B61A52-27AA-47C5-AB14-44DF691046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r>
              <a:rPr lang="ru-RU" altLang="ru-RU" sz="3600" dirty="0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388099" name="Text Box 3">
            <a:extLst>
              <a:ext uri="{FF2B5EF4-FFF2-40B4-BE49-F238E27FC236}">
                <a16:creationId xmlns:a16="http://schemas.microsoft.com/office/drawing/2014/main" id="{F33EF7D0-665F-419E-B820-0A2D5E6E3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83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угол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i="1" dirty="0">
                <a:cs typeface="Times New Roman" panose="02020603050405020304" pitchFamily="18" charset="0"/>
              </a:rPr>
              <a:t>А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dirty="0">
                <a:cs typeface="Times New Roman" panose="02020603050405020304" pitchFamily="18" charset="0"/>
              </a:rPr>
              <a:t>= </a:t>
            </a:r>
            <a:r>
              <a:rPr lang="ru-RU" altLang="ru-RU" sz="3200" dirty="0">
                <a:cs typeface="Times New Roman" panose="02020603050405020304" pitchFamily="18" charset="0"/>
              </a:rPr>
              <a:t>65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,</a:t>
            </a:r>
            <a:r>
              <a:rPr lang="ru-RU" altLang="ru-RU" sz="3200" dirty="0"/>
              <a:t> угол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i="1" dirty="0">
                <a:cs typeface="Times New Roman" panose="02020603050405020304" pitchFamily="18" charset="0"/>
              </a:rPr>
              <a:t>В</a:t>
            </a:r>
            <a:r>
              <a:rPr lang="en-US" altLang="ru-RU" sz="3200" i="1" dirty="0">
                <a:cs typeface="Times New Roman" panose="02020603050405020304" pitchFamily="18" charset="0"/>
              </a:rPr>
              <a:t> =</a:t>
            </a:r>
            <a:r>
              <a:rPr lang="ru-RU" altLang="ru-RU" sz="3200" dirty="0">
                <a:cs typeface="Times New Roman" panose="02020603050405020304" pitchFamily="18" charset="0"/>
              </a:rPr>
              <a:t> 73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/>
              <a:t>, </a:t>
            </a:r>
            <a:r>
              <a:rPr lang="en-US" altLang="ru-RU" sz="3200" i="1" dirty="0"/>
              <a:t>CH </a:t>
            </a:r>
            <a:r>
              <a:rPr lang="ru-RU" altLang="ru-RU" sz="3200" dirty="0"/>
              <a:t>– высота. 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</a:t>
            </a:r>
            <a:r>
              <a:rPr lang="ru-RU" altLang="ru-RU" sz="3200" dirty="0"/>
              <a:t>разность углов </a:t>
            </a:r>
            <a:r>
              <a:rPr lang="en-US" altLang="ru-RU" sz="3200" i="1" dirty="0"/>
              <a:t>ACH </a:t>
            </a:r>
            <a:r>
              <a:rPr lang="ru-RU" altLang="ru-RU" sz="3200" dirty="0"/>
              <a:t>и </a:t>
            </a:r>
            <a:r>
              <a:rPr lang="en-US" altLang="ru-RU" sz="3200" i="1" dirty="0"/>
              <a:t>BCH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8100" name="Text Box 4">
            <a:extLst>
              <a:ext uri="{FF2B5EF4-FFF2-40B4-BE49-F238E27FC236}">
                <a16:creationId xmlns:a16="http://schemas.microsoft.com/office/drawing/2014/main" id="{12542037-D00F-4067-B076-0E9501AC2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62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8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88101" name="Picture 5">
            <a:extLst>
              <a:ext uri="{FF2B5EF4-FFF2-40B4-BE49-F238E27FC236}">
                <a16:creationId xmlns:a16="http://schemas.microsoft.com/office/drawing/2014/main" id="{916022AF-ED39-442D-8629-987F0FDFA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2101850"/>
            <a:ext cx="301307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8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00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>
            <a:extLst>
              <a:ext uri="{FF2B5EF4-FFF2-40B4-BE49-F238E27FC236}">
                <a16:creationId xmlns:a16="http://schemas.microsoft.com/office/drawing/2014/main" id="{63EB25EA-9513-4B45-B6E0-76260757D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r>
              <a:rPr lang="ru-RU" altLang="ru-RU" sz="3600" dirty="0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390147" name="Text Box 3">
            <a:extLst>
              <a:ext uri="{FF2B5EF4-FFF2-40B4-BE49-F238E27FC236}">
                <a16:creationId xmlns:a16="http://schemas.microsoft.com/office/drawing/2014/main" id="{1E400CD6-C2FA-4DE6-AB68-2E26A094C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en-US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угол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i="1" dirty="0">
                <a:cs typeface="Times New Roman" panose="02020603050405020304" pitchFamily="18" charset="0"/>
              </a:rPr>
              <a:t>А</a:t>
            </a:r>
            <a:r>
              <a:rPr lang="en-US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/>
              <a:t>равен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dirty="0">
                <a:cs typeface="Times New Roman" panose="02020603050405020304" pitchFamily="18" charset="0"/>
              </a:rPr>
              <a:t>30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/>
              <a:t>CH </a:t>
            </a:r>
            <a:r>
              <a:rPr lang="ru-RU" altLang="ru-RU" sz="3200" dirty="0"/>
              <a:t>– высота</a:t>
            </a:r>
            <a:r>
              <a:rPr lang="en-US" altLang="ru-RU" sz="3200" dirty="0"/>
              <a:t>, </a:t>
            </a:r>
            <a:r>
              <a:rPr lang="ru-RU" altLang="ru-RU" sz="3200" dirty="0"/>
              <a:t>угол </a:t>
            </a:r>
            <a:r>
              <a:rPr lang="en-US" altLang="ru-RU" sz="3200" i="1" dirty="0"/>
              <a:t>BCH</a:t>
            </a:r>
            <a:r>
              <a:rPr lang="ru-RU" altLang="ru-RU" sz="3200" dirty="0"/>
              <a:t> равен</a:t>
            </a:r>
            <a:r>
              <a:rPr lang="en-US" altLang="ru-RU" sz="3200" dirty="0"/>
              <a:t> 20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. 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</a:t>
            </a:r>
            <a:r>
              <a:rPr lang="ru-RU" altLang="ru-RU" sz="3200" dirty="0"/>
              <a:t>угол </a:t>
            </a:r>
            <a:r>
              <a:rPr lang="en-US" altLang="ru-RU" sz="3200" i="1" dirty="0"/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0148" name="Text Box 4">
            <a:extLst>
              <a:ext uri="{FF2B5EF4-FFF2-40B4-BE49-F238E27FC236}">
                <a16:creationId xmlns:a16="http://schemas.microsoft.com/office/drawing/2014/main" id="{CB2BE502-6A45-425D-847E-843405683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62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40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90149" name="Picture 5">
            <a:extLst>
              <a:ext uri="{FF2B5EF4-FFF2-40B4-BE49-F238E27FC236}">
                <a16:creationId xmlns:a16="http://schemas.microsoft.com/office/drawing/2014/main" id="{FA1836D1-6C92-4613-AC77-30B1174F5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2208213"/>
            <a:ext cx="3525837" cy="244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0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8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>
            <a:extLst>
              <a:ext uri="{FF2B5EF4-FFF2-40B4-BE49-F238E27FC236}">
                <a16:creationId xmlns:a16="http://schemas.microsoft.com/office/drawing/2014/main" id="{F029BFB5-F7F6-4A4F-8E14-8FE6DAACF0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r>
              <a:rPr lang="ru-RU" altLang="ru-RU" sz="3600" dirty="0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392195" name="Text Box 3">
            <a:extLst>
              <a:ext uri="{FF2B5EF4-FFF2-40B4-BE49-F238E27FC236}">
                <a16:creationId xmlns:a16="http://schemas.microsoft.com/office/drawing/2014/main" id="{66D79928-725B-4D83-8008-4EED111AF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83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en-US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/>
              <a:t>AD </a:t>
            </a:r>
            <a:r>
              <a:rPr lang="ru-RU" altLang="ru-RU" sz="3200" dirty="0"/>
              <a:t>– биссектриса</a:t>
            </a:r>
            <a:r>
              <a:rPr lang="en-US" altLang="ru-RU" sz="3200" dirty="0"/>
              <a:t>,</a:t>
            </a:r>
            <a:r>
              <a:rPr lang="ru-RU" altLang="ru-RU" sz="3200" dirty="0"/>
              <a:t> угол </a:t>
            </a:r>
            <a:r>
              <a:rPr lang="en-US" altLang="ru-RU" sz="3200" i="1" dirty="0"/>
              <a:t>C</a:t>
            </a:r>
            <a:r>
              <a:rPr lang="ru-RU" altLang="ru-RU" sz="3200" dirty="0"/>
              <a:t> равен</a:t>
            </a:r>
            <a:r>
              <a:rPr lang="en-US" altLang="ru-RU" sz="3200" dirty="0"/>
              <a:t> 5</a:t>
            </a:r>
            <a:r>
              <a:rPr lang="ru-RU" altLang="ru-RU" sz="3200" dirty="0"/>
              <a:t>0</a:t>
            </a:r>
            <a:r>
              <a:rPr lang="en-US" altLang="ru-RU" sz="3200" baseline="30000" dirty="0"/>
              <a:t>o</a:t>
            </a:r>
            <a:r>
              <a:rPr lang="ru-RU" altLang="ru-RU" sz="3200" dirty="0"/>
              <a:t>, угол </a:t>
            </a:r>
            <a:r>
              <a:rPr lang="en-US" altLang="ru-RU" sz="3200" i="1" dirty="0"/>
              <a:t>CAD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en-US" altLang="ru-RU" sz="3200" dirty="0"/>
              <a:t>30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. 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</a:t>
            </a:r>
            <a:r>
              <a:rPr lang="ru-RU" altLang="ru-RU" sz="3200" dirty="0"/>
              <a:t>угол</a:t>
            </a:r>
            <a:r>
              <a:rPr lang="en-US" altLang="ru-RU" sz="3200" dirty="0"/>
              <a:t> </a:t>
            </a:r>
            <a:r>
              <a:rPr lang="en-US" altLang="ru-RU" sz="3200" i="1" dirty="0"/>
              <a:t>B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2196" name="Text Box 4">
            <a:extLst>
              <a:ext uri="{FF2B5EF4-FFF2-40B4-BE49-F238E27FC236}">
                <a16:creationId xmlns:a16="http://schemas.microsoft.com/office/drawing/2014/main" id="{D9698302-F165-4758-92B7-60BB6A3EF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62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70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92197" name="Picture 5">
            <a:extLst>
              <a:ext uri="{FF2B5EF4-FFF2-40B4-BE49-F238E27FC236}">
                <a16:creationId xmlns:a16="http://schemas.microsoft.com/office/drawing/2014/main" id="{F9447B20-99D6-415F-8857-83CB5A46A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12950"/>
            <a:ext cx="2895600" cy="283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6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>
            <a:extLst>
              <a:ext uri="{FF2B5EF4-FFF2-40B4-BE49-F238E27FC236}">
                <a16:creationId xmlns:a16="http://schemas.microsoft.com/office/drawing/2014/main" id="{E15FC493-C7E2-4399-A0D8-1FEBCDC351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20</a:t>
            </a:r>
          </a:p>
        </p:txBody>
      </p:sp>
      <p:sp>
        <p:nvSpPr>
          <p:cNvPr id="394243" name="Text Box 3">
            <a:extLst>
              <a:ext uri="{FF2B5EF4-FFF2-40B4-BE49-F238E27FC236}">
                <a16:creationId xmlns:a16="http://schemas.microsoft.com/office/drawing/2014/main" id="{F11764EB-5B17-430E-B5F9-190878067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en-US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/>
              <a:t>AD </a:t>
            </a:r>
            <a:r>
              <a:rPr lang="ru-RU" altLang="ru-RU" sz="3200" dirty="0"/>
              <a:t>– биссектриса</a:t>
            </a:r>
            <a:r>
              <a:rPr lang="en-US" altLang="ru-RU" sz="3200" dirty="0"/>
              <a:t>, </a:t>
            </a:r>
            <a:r>
              <a:rPr lang="ru-RU" altLang="ru-RU" sz="3200" dirty="0"/>
              <a:t>угол </a:t>
            </a:r>
            <a:r>
              <a:rPr lang="en-US" altLang="ru-RU" sz="3200" i="1" dirty="0"/>
              <a:t>C</a:t>
            </a:r>
            <a:r>
              <a:rPr lang="ru-RU" altLang="ru-RU" sz="3200" dirty="0"/>
              <a:t> равен</a:t>
            </a:r>
            <a:r>
              <a:rPr lang="en-US" altLang="ru-RU" sz="3200" dirty="0"/>
              <a:t> 3</a:t>
            </a:r>
            <a:r>
              <a:rPr lang="ru-RU" altLang="ru-RU" sz="3200" dirty="0"/>
              <a:t>0</a:t>
            </a:r>
            <a:r>
              <a:rPr lang="en-US" altLang="ru-RU" sz="3200" baseline="30000" dirty="0"/>
              <a:t>o</a:t>
            </a:r>
            <a:r>
              <a:rPr lang="ru-RU" altLang="ru-RU" sz="3200" dirty="0"/>
              <a:t>, угол </a:t>
            </a:r>
            <a:r>
              <a:rPr lang="en-US" altLang="ru-RU" sz="3200" i="1" dirty="0"/>
              <a:t>BAD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en-US" altLang="ru-RU" sz="3200" dirty="0"/>
              <a:t>20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. 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</a:t>
            </a:r>
            <a:r>
              <a:rPr lang="ru-RU" altLang="ru-RU" sz="3200" dirty="0"/>
              <a:t>угол </a:t>
            </a:r>
            <a:r>
              <a:rPr lang="en-US" altLang="ru-RU" sz="3200" i="1" dirty="0"/>
              <a:t>ADB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4244" name="Text Box 4">
            <a:extLst>
              <a:ext uri="{FF2B5EF4-FFF2-40B4-BE49-F238E27FC236}">
                <a16:creationId xmlns:a16="http://schemas.microsoft.com/office/drawing/2014/main" id="{DB25B910-EF9E-4809-A22F-FF83B6037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62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50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94245" name="Picture 5">
            <a:extLst>
              <a:ext uri="{FF2B5EF4-FFF2-40B4-BE49-F238E27FC236}">
                <a16:creationId xmlns:a16="http://schemas.microsoft.com/office/drawing/2014/main" id="{D69C86F5-3C01-4D92-97EC-0ED77D345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2144713"/>
            <a:ext cx="4017963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4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>
            <a:extLst>
              <a:ext uri="{FF2B5EF4-FFF2-40B4-BE49-F238E27FC236}">
                <a16:creationId xmlns:a16="http://schemas.microsoft.com/office/drawing/2014/main" id="{EB5B9C2E-DCDB-46DE-883C-74C4CB700D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21</a:t>
            </a:r>
          </a:p>
        </p:txBody>
      </p:sp>
      <p:sp>
        <p:nvSpPr>
          <p:cNvPr id="396291" name="Text Box 3">
            <a:extLst>
              <a:ext uri="{FF2B5EF4-FFF2-40B4-BE49-F238E27FC236}">
                <a16:creationId xmlns:a16="http://schemas.microsoft.com/office/drawing/2014/main" id="{94BAD957-0754-4154-9AB6-BBD7B1B7B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en-US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AC = BC</a:t>
            </a:r>
            <a:r>
              <a:rPr lang="en-US" altLang="ru-RU" sz="3200" dirty="0">
                <a:cs typeface="Times New Roman" panose="02020603050405020304" pitchFamily="18" charset="0"/>
              </a:rPr>
              <a:t>,</a:t>
            </a:r>
            <a:r>
              <a:rPr lang="en-US" altLang="ru-RU" sz="3200" i="1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/>
              <a:t>AD </a:t>
            </a:r>
            <a:r>
              <a:rPr lang="ru-RU" altLang="ru-RU" sz="3200" dirty="0"/>
              <a:t>–</a:t>
            </a:r>
            <a:r>
              <a:rPr lang="en-US" altLang="ru-RU" sz="3200" dirty="0"/>
              <a:t> </a:t>
            </a:r>
            <a:r>
              <a:rPr lang="ru-RU" altLang="ru-RU" sz="3200" dirty="0"/>
              <a:t>высота</a:t>
            </a:r>
            <a:r>
              <a:rPr lang="en-US" altLang="ru-RU" sz="3200" dirty="0"/>
              <a:t>, </a:t>
            </a:r>
            <a:r>
              <a:rPr lang="ru-RU" altLang="ru-RU" sz="3200" dirty="0"/>
              <a:t>угол </a:t>
            </a:r>
            <a:r>
              <a:rPr lang="en-US" altLang="ru-RU" sz="3200" i="1" dirty="0"/>
              <a:t>BAD</a:t>
            </a:r>
            <a:r>
              <a:rPr lang="ru-RU" altLang="ru-RU" sz="3200" dirty="0"/>
              <a:t> равен</a:t>
            </a:r>
            <a:r>
              <a:rPr lang="en-US" altLang="ru-RU" sz="3200" dirty="0"/>
              <a:t> 25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. 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</a:t>
            </a:r>
            <a:r>
              <a:rPr lang="ru-RU" altLang="ru-RU" sz="3200" dirty="0"/>
              <a:t>угол </a:t>
            </a:r>
            <a:r>
              <a:rPr lang="en-US" altLang="ru-RU" sz="3200" i="1" dirty="0"/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6292" name="Text Box 4">
            <a:extLst>
              <a:ext uri="{FF2B5EF4-FFF2-40B4-BE49-F238E27FC236}">
                <a16:creationId xmlns:a16="http://schemas.microsoft.com/office/drawing/2014/main" id="{0C34CB2C-AE24-440F-A54A-1D7E8AE91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62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50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96293" name="Picture 5">
            <a:extLst>
              <a:ext uri="{FF2B5EF4-FFF2-40B4-BE49-F238E27FC236}">
                <a16:creationId xmlns:a16="http://schemas.microsoft.com/office/drawing/2014/main" id="{99054965-0D5C-4FD3-8CF1-3E5801063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44688"/>
            <a:ext cx="2895600" cy="297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6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2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>
            <a:extLst>
              <a:ext uri="{FF2B5EF4-FFF2-40B4-BE49-F238E27FC236}">
                <a16:creationId xmlns:a16="http://schemas.microsoft.com/office/drawing/2014/main" id="{40B28D5C-2111-441D-9B28-2416F2749A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22</a:t>
            </a:r>
          </a:p>
        </p:txBody>
      </p:sp>
      <p:sp>
        <p:nvSpPr>
          <p:cNvPr id="398339" name="Text Box 3">
            <a:extLst>
              <a:ext uri="{FF2B5EF4-FFF2-40B4-BE49-F238E27FC236}">
                <a16:creationId xmlns:a16="http://schemas.microsoft.com/office/drawing/2014/main" id="{D43B5BAC-DFA0-4309-98B9-086B78186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en-US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/>
              <a:t>CD </a:t>
            </a:r>
            <a:r>
              <a:rPr lang="ru-RU" altLang="ru-RU" sz="3200" dirty="0"/>
              <a:t>–</a:t>
            </a:r>
            <a:r>
              <a:rPr lang="en-US" altLang="ru-RU" sz="3200" dirty="0"/>
              <a:t> </a:t>
            </a:r>
            <a:r>
              <a:rPr lang="ru-RU" altLang="ru-RU" sz="3200" dirty="0"/>
              <a:t>медиана</a:t>
            </a:r>
            <a:r>
              <a:rPr lang="en-US" altLang="ru-RU" sz="3200" dirty="0"/>
              <a:t>, </a:t>
            </a:r>
            <a:r>
              <a:rPr lang="ru-RU" altLang="ru-RU" sz="3200" dirty="0"/>
              <a:t>угол</a:t>
            </a:r>
            <a:r>
              <a:rPr lang="en-US" altLang="ru-RU" sz="3200" dirty="0"/>
              <a:t> </a:t>
            </a:r>
            <a:r>
              <a:rPr lang="en-US" altLang="ru-RU" sz="3200" i="1" dirty="0"/>
              <a:t>C</a:t>
            </a:r>
            <a:r>
              <a:rPr lang="ru-RU" altLang="ru-RU" sz="3200" dirty="0"/>
              <a:t> равен</a:t>
            </a:r>
            <a:r>
              <a:rPr lang="en-US" altLang="ru-RU" sz="3200" dirty="0"/>
              <a:t> 90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, </a:t>
            </a:r>
            <a:r>
              <a:rPr lang="ru-RU" altLang="ru-RU" sz="3200" dirty="0"/>
              <a:t>угол </a:t>
            </a:r>
            <a:r>
              <a:rPr lang="en-US" altLang="ru-RU" sz="3200" i="1" dirty="0"/>
              <a:t>B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en-US" altLang="ru-RU" sz="3200" dirty="0"/>
              <a:t>60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. 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 </a:t>
            </a:r>
            <a:r>
              <a:rPr lang="ru-RU" altLang="ru-RU" sz="3200" dirty="0"/>
              <a:t>угол</a:t>
            </a:r>
            <a:r>
              <a:rPr lang="en-US" altLang="ru-RU" sz="3200" dirty="0"/>
              <a:t> </a:t>
            </a:r>
            <a:r>
              <a:rPr lang="en-US" altLang="ru-RU" sz="3200" i="1" dirty="0"/>
              <a:t>ACD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8340" name="Text Box 4">
            <a:extLst>
              <a:ext uri="{FF2B5EF4-FFF2-40B4-BE49-F238E27FC236}">
                <a16:creationId xmlns:a16="http://schemas.microsoft.com/office/drawing/2014/main" id="{D9B98BD0-0E0D-40BC-A458-70B051295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530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30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398341" name="Picture 5">
            <a:extLst>
              <a:ext uri="{FF2B5EF4-FFF2-40B4-BE49-F238E27FC236}">
                <a16:creationId xmlns:a16="http://schemas.microsoft.com/office/drawing/2014/main" id="{90D4B8AD-06B3-49D3-9922-141517200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425" y="2460625"/>
            <a:ext cx="3611563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40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>
            <a:extLst>
              <a:ext uri="{FF2B5EF4-FFF2-40B4-BE49-F238E27FC236}">
                <a16:creationId xmlns:a16="http://schemas.microsoft.com/office/drawing/2014/main" id="{E250DA89-A574-44BC-8FEC-C6A38F1DBB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23</a:t>
            </a:r>
          </a:p>
        </p:txBody>
      </p:sp>
      <p:sp>
        <p:nvSpPr>
          <p:cNvPr id="400387" name="Text Box 3">
            <a:extLst>
              <a:ext uri="{FF2B5EF4-FFF2-40B4-BE49-F238E27FC236}">
                <a16:creationId xmlns:a16="http://schemas.microsoft.com/office/drawing/2014/main" id="{85F8003A-202D-4D35-B8AC-736DBBBC8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В треугольнике </a:t>
            </a:r>
            <a:r>
              <a:rPr lang="en-US" altLang="ru-RU" sz="3200" i="1" dirty="0"/>
              <a:t>ABC</a:t>
            </a:r>
            <a:r>
              <a:rPr lang="en-US" altLang="ru-RU" sz="3200" dirty="0"/>
              <a:t> </a:t>
            </a:r>
            <a:r>
              <a:rPr lang="ru-RU" altLang="ru-RU" sz="3200" dirty="0"/>
              <a:t>угол</a:t>
            </a:r>
            <a:r>
              <a:rPr lang="en-US" altLang="ru-RU" sz="3200" i="1" dirty="0"/>
              <a:t> A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en-US" altLang="ru-RU" sz="3200" dirty="0"/>
              <a:t>70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, </a:t>
            </a:r>
            <a:r>
              <a:rPr lang="en-US" altLang="ru-RU" sz="3200" i="1" dirty="0"/>
              <a:t>BD </a:t>
            </a:r>
            <a:r>
              <a:rPr lang="ru-RU" altLang="ru-RU" sz="3200" dirty="0"/>
              <a:t>и </a:t>
            </a:r>
            <a:r>
              <a:rPr lang="en-US" altLang="ru-RU" sz="3200" i="1" dirty="0"/>
              <a:t>CE </a:t>
            </a:r>
            <a:r>
              <a:rPr lang="ru-RU" altLang="ru-RU" sz="3200" dirty="0"/>
              <a:t>– высоты, пересекающиеся в точке </a:t>
            </a:r>
            <a:r>
              <a:rPr lang="en-US" altLang="ru-RU" sz="3200" i="1" dirty="0"/>
              <a:t>O</a:t>
            </a:r>
            <a:r>
              <a:rPr lang="en-US" altLang="ru-RU" sz="3200" dirty="0"/>
              <a:t>. </a:t>
            </a:r>
            <a:r>
              <a:rPr lang="ru-RU" altLang="ru-RU" sz="3200" dirty="0"/>
              <a:t>Найдите угол </a:t>
            </a:r>
            <a:r>
              <a:rPr lang="en-US" altLang="ru-RU" sz="3200" i="1" dirty="0"/>
              <a:t>DOE</a:t>
            </a:r>
            <a:r>
              <a:rPr lang="en-US" altLang="ru-RU" sz="3200" dirty="0"/>
              <a:t>.</a:t>
            </a:r>
          </a:p>
        </p:txBody>
      </p:sp>
      <p:sp>
        <p:nvSpPr>
          <p:cNvPr id="400388" name="Text Box 4">
            <a:extLst>
              <a:ext uri="{FF2B5EF4-FFF2-40B4-BE49-F238E27FC236}">
                <a16:creationId xmlns:a16="http://schemas.microsoft.com/office/drawing/2014/main" id="{92392129-A038-423E-87AE-96AA1CF68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110</a:t>
            </a:r>
            <a:r>
              <a:rPr lang="en-US" altLang="ru-RU" sz="3200" baseline="30000"/>
              <a:t>o</a:t>
            </a:r>
            <a:r>
              <a:rPr lang="en-US" altLang="ru-RU" sz="3200"/>
              <a:t>.</a:t>
            </a:r>
            <a:endParaRPr lang="ru-RU" altLang="ru-RU" sz="3200"/>
          </a:p>
        </p:txBody>
      </p:sp>
      <p:pic>
        <p:nvPicPr>
          <p:cNvPr id="400389" name="Picture 5">
            <a:extLst>
              <a:ext uri="{FF2B5EF4-FFF2-40B4-BE49-F238E27FC236}">
                <a16:creationId xmlns:a16="http://schemas.microsoft.com/office/drawing/2014/main" id="{F9D3ACCD-514F-408B-B286-28777FBA6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085975"/>
            <a:ext cx="289560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>
            <a:extLst>
              <a:ext uri="{FF2B5EF4-FFF2-40B4-BE49-F238E27FC236}">
                <a16:creationId xmlns:a16="http://schemas.microsoft.com/office/drawing/2014/main" id="{6AF4754A-C2A2-4665-B0D5-94EC05D9FA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24</a:t>
            </a:r>
          </a:p>
        </p:txBody>
      </p:sp>
      <p:sp>
        <p:nvSpPr>
          <p:cNvPr id="402435" name="Text Box 3">
            <a:extLst>
              <a:ext uri="{FF2B5EF4-FFF2-40B4-BE49-F238E27FC236}">
                <a16:creationId xmlns:a16="http://schemas.microsoft.com/office/drawing/2014/main" id="{A3DBF0AA-2578-44B8-A984-D7C72DB15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Два угла треугольника равны 60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 и 70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Как</a:t>
            </a:r>
            <a:r>
              <a:rPr lang="ru-RU" altLang="ru-RU" sz="3200" dirty="0"/>
              <a:t>ой</a:t>
            </a:r>
            <a:r>
              <a:rPr lang="ru-RU" altLang="ru-RU" sz="3200" dirty="0">
                <a:cs typeface="Times New Roman" panose="02020603050405020304" pitchFamily="18" charset="0"/>
              </a:rPr>
              <a:t> уг</a:t>
            </a:r>
            <a:r>
              <a:rPr lang="ru-RU" altLang="ru-RU" sz="3200" dirty="0"/>
              <a:t>ол</a:t>
            </a:r>
            <a:r>
              <a:rPr lang="ru-RU" altLang="ru-RU" sz="3200" dirty="0">
                <a:cs typeface="Times New Roman" panose="02020603050405020304" pitchFamily="18" charset="0"/>
              </a:rPr>
              <a:t> образуют между собой высоты, выходящие из вершин этих углов?</a:t>
            </a:r>
          </a:p>
        </p:txBody>
      </p:sp>
      <p:sp>
        <p:nvSpPr>
          <p:cNvPr id="402436" name="Text Box 4">
            <a:extLst>
              <a:ext uri="{FF2B5EF4-FFF2-40B4-BE49-F238E27FC236}">
                <a16:creationId xmlns:a16="http://schemas.microsoft.com/office/drawing/2014/main" id="{0E8E41D6-FB7E-4299-B442-A6C7076F6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5</a:t>
            </a:r>
            <a:r>
              <a:rPr lang="en-US" altLang="ru-RU" sz="3200"/>
              <a:t>0</a:t>
            </a:r>
            <a:r>
              <a:rPr lang="en-US" altLang="ru-RU" sz="3200" baseline="30000"/>
              <a:t>o</a:t>
            </a:r>
            <a:r>
              <a:rPr lang="en-US" altLang="ru-RU" sz="3200"/>
              <a:t>.</a:t>
            </a:r>
            <a:endParaRPr lang="ru-RU" altLang="ru-RU" sz="3200"/>
          </a:p>
        </p:txBody>
      </p:sp>
      <p:pic>
        <p:nvPicPr>
          <p:cNvPr id="402437" name="Picture 5">
            <a:extLst>
              <a:ext uri="{FF2B5EF4-FFF2-40B4-BE49-F238E27FC236}">
                <a16:creationId xmlns:a16="http://schemas.microsoft.com/office/drawing/2014/main" id="{EB364B42-18CF-4231-BB76-235934EE5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895600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948833-1D5B-4C72-9535-87A580DD2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3148"/>
            <a:ext cx="4334402" cy="36185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91B273-7497-452B-8D05-9B8FDF9D9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1205321"/>
            <a:ext cx="4606259" cy="38018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D384A28-745D-4E13-B212-8161E28A9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515" y="4709467"/>
            <a:ext cx="2305372" cy="21243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8DD4291-45D6-449D-A889-A2426BA5BB4A}"/>
              </a:ext>
            </a:extLst>
          </p:cNvPr>
          <p:cNvSpPr txBox="1"/>
          <p:nvPr/>
        </p:nvSpPr>
        <p:spPr>
          <a:xfrm>
            <a:off x="1835696" y="2888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Признак параллельности двух прямых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D0B24A-F4B2-4523-9917-FBC3F192C726}"/>
              </a:ext>
            </a:extLst>
          </p:cNvPr>
          <p:cNvSpPr txBox="1"/>
          <p:nvPr/>
        </p:nvSpPr>
        <p:spPr>
          <a:xfrm>
            <a:off x="1835696" y="46659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Учебник Л.С. Атанасяна и др.</a:t>
            </a:r>
          </a:p>
        </p:txBody>
      </p:sp>
    </p:spTree>
    <p:extLst>
      <p:ext uri="{BB962C8B-B14F-4D97-AF65-F5344CB8AC3E}">
        <p14:creationId xmlns:p14="http://schemas.microsoft.com/office/powerpoint/2010/main" val="16043324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>
            <a:extLst>
              <a:ext uri="{FF2B5EF4-FFF2-40B4-BE49-F238E27FC236}">
                <a16:creationId xmlns:a16="http://schemas.microsoft.com/office/drawing/2014/main" id="{66196E22-8FB6-4D5C-9080-78B04279D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r>
              <a:rPr lang="ru-RU" altLang="ru-RU" sz="3600" dirty="0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404483" name="Text Box 3">
            <a:extLst>
              <a:ext uri="{FF2B5EF4-FFF2-40B4-BE49-F238E27FC236}">
                <a16:creationId xmlns:a16="http://schemas.microsoft.com/office/drawing/2014/main" id="{8966D5D8-CCBF-4BBB-8E5C-D345C3FF4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38200"/>
            <a:ext cx="8153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В треугольнике </a:t>
            </a:r>
            <a:r>
              <a:rPr lang="en-US" altLang="ru-RU" sz="3200" i="1" dirty="0"/>
              <a:t>ABC </a:t>
            </a:r>
            <a:r>
              <a:rPr lang="ru-RU" altLang="ru-RU" sz="3200" dirty="0"/>
              <a:t>угол</a:t>
            </a:r>
            <a:r>
              <a:rPr lang="en-US" altLang="ru-RU" sz="3200" i="1" dirty="0"/>
              <a:t> C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en-US" altLang="ru-RU" sz="3200" dirty="0"/>
              <a:t>60</a:t>
            </a:r>
            <a:r>
              <a:rPr lang="en-US" altLang="ru-RU" sz="3200" baseline="30000" dirty="0"/>
              <a:t>o</a:t>
            </a:r>
            <a:r>
              <a:rPr lang="ru-RU" altLang="ru-RU" sz="3200" dirty="0"/>
              <a:t>,</a:t>
            </a:r>
            <a:r>
              <a:rPr lang="en-US" altLang="ru-RU" sz="3200" dirty="0"/>
              <a:t> </a:t>
            </a:r>
            <a:r>
              <a:rPr lang="en-US" altLang="ru-RU" sz="3200" i="1" dirty="0"/>
              <a:t>AD </a:t>
            </a:r>
            <a:r>
              <a:rPr lang="ru-RU" altLang="ru-RU" sz="3200" dirty="0"/>
              <a:t>и </a:t>
            </a:r>
            <a:r>
              <a:rPr lang="en-US" altLang="ru-RU" sz="3200" i="1" dirty="0"/>
              <a:t>BE </a:t>
            </a:r>
            <a:r>
              <a:rPr lang="ru-RU" altLang="ru-RU" sz="3200" dirty="0"/>
              <a:t>– биссектрисы, пересекающиеся в точке </a:t>
            </a:r>
            <a:r>
              <a:rPr lang="en-US" altLang="ru-RU" sz="3200" i="1" dirty="0"/>
              <a:t>O</a:t>
            </a:r>
            <a:r>
              <a:rPr lang="en-US" altLang="ru-RU" sz="3200" dirty="0"/>
              <a:t>. </a:t>
            </a:r>
            <a:r>
              <a:rPr lang="ru-RU" altLang="ru-RU" sz="3200" dirty="0"/>
              <a:t>Найдите угол </a:t>
            </a:r>
            <a:r>
              <a:rPr lang="en-US" altLang="ru-RU" sz="3200" i="1" dirty="0"/>
              <a:t>AOB</a:t>
            </a:r>
            <a:r>
              <a:rPr lang="en-US" altLang="ru-RU" sz="3200" dirty="0"/>
              <a:t>.</a:t>
            </a:r>
          </a:p>
        </p:txBody>
      </p:sp>
      <p:sp>
        <p:nvSpPr>
          <p:cNvPr id="404484" name="Text Box 4">
            <a:extLst>
              <a:ext uri="{FF2B5EF4-FFF2-40B4-BE49-F238E27FC236}">
                <a16:creationId xmlns:a16="http://schemas.microsoft.com/office/drawing/2014/main" id="{9718A83A-CE5B-4EA4-87CF-2794A246E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120</a:t>
            </a:r>
            <a:r>
              <a:rPr lang="en-US" altLang="ru-RU" sz="3200" baseline="30000"/>
              <a:t>o</a:t>
            </a:r>
            <a:r>
              <a:rPr lang="en-US" altLang="ru-RU" sz="3200"/>
              <a:t>.</a:t>
            </a:r>
            <a:endParaRPr lang="ru-RU" altLang="ru-RU" sz="3200"/>
          </a:p>
        </p:txBody>
      </p:sp>
      <p:pic>
        <p:nvPicPr>
          <p:cNvPr id="404485" name="Picture 5">
            <a:extLst>
              <a:ext uri="{FF2B5EF4-FFF2-40B4-BE49-F238E27FC236}">
                <a16:creationId xmlns:a16="http://schemas.microsoft.com/office/drawing/2014/main" id="{ACD42311-8D60-43F4-B11E-AA2C87594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0463"/>
            <a:ext cx="3044825" cy="244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4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>
            <a:extLst>
              <a:ext uri="{FF2B5EF4-FFF2-40B4-BE49-F238E27FC236}">
                <a16:creationId xmlns:a16="http://schemas.microsoft.com/office/drawing/2014/main" id="{D85BCDDF-A867-4EAC-A2C0-45FDF8BC20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r>
              <a:rPr lang="ru-RU" altLang="ru-RU" sz="3600" dirty="0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406531" name="Text Box 3">
            <a:extLst>
              <a:ext uri="{FF2B5EF4-FFF2-40B4-BE49-F238E27FC236}">
                <a16:creationId xmlns:a16="http://schemas.microsoft.com/office/drawing/2014/main" id="{8C6D8CDE-2528-4DE9-8E02-99E29A09D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915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Острый угол прямоугольного треугольника равен 30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уг</a:t>
            </a:r>
            <a:r>
              <a:rPr lang="ru-RU" altLang="ru-RU" sz="3200" dirty="0"/>
              <a:t>ол</a:t>
            </a:r>
            <a:r>
              <a:rPr lang="ru-RU" altLang="ru-RU" sz="3200" dirty="0">
                <a:cs typeface="Times New Roman" panose="02020603050405020304" pitchFamily="18" charset="0"/>
              </a:rPr>
              <a:t>, образованны</a:t>
            </a:r>
            <a:r>
              <a:rPr lang="ru-RU" altLang="ru-RU" sz="3200" dirty="0"/>
              <a:t>й</a:t>
            </a:r>
            <a:r>
              <a:rPr lang="ru-RU" altLang="ru-RU" sz="3200" dirty="0">
                <a:cs typeface="Times New Roman" panose="02020603050405020304" pitchFamily="18" charset="0"/>
              </a:rPr>
              <a:t> биссектрисами этого и прямого углов треугольника.</a:t>
            </a:r>
          </a:p>
        </p:txBody>
      </p:sp>
      <p:sp>
        <p:nvSpPr>
          <p:cNvPr id="406532" name="Text Box 4">
            <a:extLst>
              <a:ext uri="{FF2B5EF4-FFF2-40B4-BE49-F238E27FC236}">
                <a16:creationId xmlns:a16="http://schemas.microsoft.com/office/drawing/2014/main" id="{C4F86207-01D6-4A79-84F3-94C679EEB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60</a:t>
            </a:r>
            <a:r>
              <a:rPr lang="en-US" altLang="ru-RU" sz="3200" baseline="30000"/>
              <a:t>o</a:t>
            </a:r>
            <a:r>
              <a:rPr lang="en-US" altLang="ru-RU" sz="3200"/>
              <a:t>.</a:t>
            </a:r>
            <a:endParaRPr lang="ru-RU" altLang="ru-RU" sz="3200"/>
          </a:p>
        </p:txBody>
      </p:sp>
      <p:graphicFrame>
        <p:nvGraphicFramePr>
          <p:cNvPr id="406533" name="Object 5">
            <a:extLst>
              <a:ext uri="{FF2B5EF4-FFF2-40B4-BE49-F238E27FC236}">
                <a16:creationId xmlns:a16="http://schemas.microsoft.com/office/drawing/2014/main" id="{A86F51ED-008F-4E95-AF1E-F1A4B21A47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2743200"/>
          <a:ext cx="3852863" cy="197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Точечный рисунок" r:id="rId3" imgW="2676899" imgH="1371429" progId="Paint.Picture">
                  <p:embed/>
                </p:oleObj>
              </mc:Choice>
              <mc:Fallback>
                <p:oleObj name="Точечный рисунок" r:id="rId3" imgW="2676899" imgH="1371429" progId="Paint.Picture">
                  <p:embed/>
                  <p:pic>
                    <p:nvPicPr>
                      <p:cNvPr id="406533" name="Object 5">
                        <a:extLst>
                          <a:ext uri="{FF2B5EF4-FFF2-40B4-BE49-F238E27FC236}">
                            <a16:creationId xmlns:a16="http://schemas.microsoft.com/office/drawing/2014/main" id="{A86F51ED-008F-4E95-AF1E-F1A4B21A47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743200"/>
                        <a:ext cx="3852863" cy="197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6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6532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>
            <a:extLst>
              <a:ext uri="{FF2B5EF4-FFF2-40B4-BE49-F238E27FC236}">
                <a16:creationId xmlns:a16="http://schemas.microsoft.com/office/drawing/2014/main" id="{ABC14632-422A-473A-A07E-ADB219F85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r>
              <a:rPr lang="ru-RU" altLang="ru-RU" sz="3600" dirty="0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408579" name="Text Box 3">
            <a:extLst>
              <a:ext uri="{FF2B5EF4-FFF2-40B4-BE49-F238E27FC236}">
                <a16:creationId xmlns:a16="http://schemas.microsoft.com/office/drawing/2014/main" id="{FFE6BDDF-AE2F-4657-BB9A-48AFC580E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Найдите углы между биссектрисами острых углов прямоугольного треугольника.</a:t>
            </a:r>
          </a:p>
        </p:txBody>
      </p:sp>
      <p:sp>
        <p:nvSpPr>
          <p:cNvPr id="408580" name="Text Box 4">
            <a:extLst>
              <a:ext uri="{FF2B5EF4-FFF2-40B4-BE49-F238E27FC236}">
                <a16:creationId xmlns:a16="http://schemas.microsoft.com/office/drawing/2014/main" id="{6510DB3A-EB6C-471B-A9E3-6F9EF0841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4</a:t>
            </a:r>
            <a:r>
              <a:rPr lang="ru-RU" altLang="ru-RU" sz="3200"/>
              <a:t>5</a:t>
            </a:r>
            <a:r>
              <a:rPr lang="en-US" altLang="ru-RU" sz="3200" baseline="30000"/>
              <a:t>o</a:t>
            </a:r>
            <a:r>
              <a:rPr lang="en-US" altLang="ru-RU" sz="3200"/>
              <a:t>.</a:t>
            </a:r>
            <a:endParaRPr lang="ru-RU" altLang="ru-RU" sz="3200"/>
          </a:p>
        </p:txBody>
      </p:sp>
      <p:pic>
        <p:nvPicPr>
          <p:cNvPr id="408581" name="Picture 5">
            <a:extLst>
              <a:ext uri="{FF2B5EF4-FFF2-40B4-BE49-F238E27FC236}">
                <a16:creationId xmlns:a16="http://schemas.microsoft.com/office/drawing/2014/main" id="{48145A2E-EE58-41AF-8FFA-DAB3D26AB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2566988"/>
            <a:ext cx="3717925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0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>
            <a:extLst>
              <a:ext uri="{FF2B5EF4-FFF2-40B4-BE49-F238E27FC236}">
                <a16:creationId xmlns:a16="http://schemas.microsoft.com/office/drawing/2014/main" id="{CD5576C1-80F0-40CB-A40B-5B6BF450D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r>
              <a:rPr lang="ru-RU" altLang="ru-RU" sz="3600" dirty="0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410627" name="Text Box 3">
            <a:extLst>
              <a:ext uri="{FF2B5EF4-FFF2-40B4-BE49-F238E27FC236}">
                <a16:creationId xmlns:a16="http://schemas.microsoft.com/office/drawing/2014/main" id="{C89039E0-BC20-40A0-8D59-411B4D7C6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en-US" altLang="ru-RU" sz="3200" i="1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/>
              <a:t>CH </a:t>
            </a:r>
            <a:r>
              <a:rPr lang="ru-RU" altLang="ru-RU" sz="3200" dirty="0"/>
              <a:t>–</a:t>
            </a:r>
            <a:r>
              <a:rPr lang="en-US" altLang="ru-RU" sz="3200" dirty="0"/>
              <a:t> </a:t>
            </a:r>
            <a:r>
              <a:rPr lang="ru-RU" altLang="ru-RU" sz="3200" dirty="0"/>
              <a:t>высота</a:t>
            </a:r>
            <a:r>
              <a:rPr lang="en-US" altLang="ru-RU" sz="3200" dirty="0"/>
              <a:t>, </a:t>
            </a:r>
            <a:r>
              <a:rPr lang="en-US" altLang="ru-RU" sz="3200" i="1" dirty="0"/>
              <a:t>AD</a:t>
            </a:r>
            <a:r>
              <a:rPr lang="ru-RU" altLang="ru-RU" sz="3200" dirty="0"/>
              <a:t> – биссектриса,</a:t>
            </a:r>
            <a:r>
              <a:rPr lang="en-US" altLang="ru-RU" sz="3200" dirty="0"/>
              <a:t> </a:t>
            </a:r>
            <a:r>
              <a:rPr lang="ru-RU" altLang="ru-RU" sz="3200" dirty="0"/>
              <a:t>угол</a:t>
            </a:r>
            <a:r>
              <a:rPr lang="en-US" altLang="ru-RU" sz="3200" dirty="0"/>
              <a:t> </a:t>
            </a:r>
            <a:r>
              <a:rPr lang="en-US" altLang="ru-RU" sz="3200" i="1" dirty="0"/>
              <a:t>BAD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en-US" altLang="ru-RU" sz="3200" dirty="0"/>
              <a:t>25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. </a:t>
            </a:r>
            <a:r>
              <a:rPr lang="ru-RU" altLang="ru-RU" sz="3200" dirty="0">
                <a:cs typeface="Times New Roman" panose="02020603050405020304" pitchFamily="18" charset="0"/>
              </a:rPr>
              <a:t>Найдите</a:t>
            </a:r>
            <a:r>
              <a:rPr lang="ru-RU" altLang="ru-RU" sz="3200" dirty="0"/>
              <a:t> угол </a:t>
            </a:r>
            <a:r>
              <a:rPr lang="en-US" altLang="ru-RU" sz="3200" i="1" dirty="0"/>
              <a:t>AOC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0628" name="Text Box 4">
            <a:extLst>
              <a:ext uri="{FF2B5EF4-FFF2-40B4-BE49-F238E27FC236}">
                <a16:creationId xmlns:a16="http://schemas.microsoft.com/office/drawing/2014/main" id="{1435B6C0-0C51-40C2-81E7-B7231E75E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530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115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410629" name="Picture 5">
            <a:extLst>
              <a:ext uri="{FF2B5EF4-FFF2-40B4-BE49-F238E27FC236}">
                <a16:creationId xmlns:a16="http://schemas.microsoft.com/office/drawing/2014/main" id="{54F06507-0B44-4907-99ED-3D2270CC8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2092325"/>
            <a:ext cx="3044825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28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>
            <a:extLst>
              <a:ext uri="{FF2B5EF4-FFF2-40B4-BE49-F238E27FC236}">
                <a16:creationId xmlns:a16="http://schemas.microsoft.com/office/drawing/2014/main" id="{F6D22F33-6D28-42CF-9F56-34512BC278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r>
              <a:rPr lang="ru-RU" altLang="ru-RU" sz="3600" dirty="0">
                <a:solidFill>
                  <a:srgbClr val="FF3300"/>
                </a:solidFill>
              </a:rPr>
              <a:t>9</a:t>
            </a:r>
          </a:p>
        </p:txBody>
      </p:sp>
      <p:sp>
        <p:nvSpPr>
          <p:cNvPr id="412675" name="Text Box 3">
            <a:extLst>
              <a:ext uri="{FF2B5EF4-FFF2-40B4-BE49-F238E27FC236}">
                <a16:creationId xmlns:a16="http://schemas.microsoft.com/office/drawing/2014/main" id="{2AC3ED03-50F7-4DFA-81B7-3EC54A1FF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458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ru-RU" altLang="ru-RU" sz="3200" dirty="0">
                <a:cs typeface="Times New Roman" panose="02020603050405020304" pitchFamily="18" charset="0"/>
              </a:rPr>
              <a:t> угол </a:t>
            </a:r>
            <a:r>
              <a:rPr lang="ru-RU" altLang="ru-RU" sz="3200" i="1" dirty="0">
                <a:cs typeface="Times New Roman" panose="02020603050405020304" pitchFamily="18" charset="0"/>
              </a:rPr>
              <a:t>А</a:t>
            </a:r>
            <a:r>
              <a:rPr lang="ru-RU" altLang="ru-RU" sz="3200" dirty="0">
                <a:cs typeface="Times New Roman" panose="02020603050405020304" pitchFamily="18" charset="0"/>
              </a:rPr>
              <a:t> равен 48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, угол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 равен 56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. На продолжении стороны </a:t>
            </a:r>
            <a:r>
              <a:rPr lang="ru-RU" altLang="ru-RU" sz="3200" i="1" dirty="0">
                <a:cs typeface="Times New Roman" panose="02020603050405020304" pitchFamily="18" charset="0"/>
              </a:rPr>
              <a:t>А</a:t>
            </a:r>
            <a:r>
              <a:rPr lang="en-US" altLang="ru-RU" sz="3200" i="1" dirty="0">
                <a:cs typeface="Times New Roman" panose="02020603050405020304" pitchFamily="18" charset="0"/>
              </a:rPr>
              <a:t>B</a:t>
            </a:r>
            <a:r>
              <a:rPr lang="ru-RU" altLang="ru-RU" sz="3200" dirty="0">
                <a:cs typeface="Times New Roman" panose="02020603050405020304" pitchFamily="18" charset="0"/>
              </a:rPr>
              <a:t> отложен отрез</a:t>
            </a:r>
            <a:r>
              <a:rPr lang="ru-RU" altLang="ru-RU" sz="3200" dirty="0"/>
              <a:t>ок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/>
              <a:t>BD</a:t>
            </a:r>
            <a:r>
              <a:rPr lang="ru-RU" altLang="ru-RU" sz="3200" i="1" dirty="0">
                <a:cs typeface="Times New Roman" panose="02020603050405020304" pitchFamily="18" charset="0"/>
              </a:rPr>
              <a:t> = ВС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уг</a:t>
            </a:r>
            <a:r>
              <a:rPr lang="ru-RU" altLang="ru-RU" sz="3200" dirty="0"/>
              <a:t>ол </a:t>
            </a:r>
            <a:r>
              <a:rPr lang="en-US" altLang="ru-RU" sz="3200" i="1" dirty="0"/>
              <a:t>D</a:t>
            </a:r>
            <a:r>
              <a:rPr lang="ru-RU" altLang="ru-RU" sz="3200" dirty="0">
                <a:cs typeface="Times New Roman" panose="02020603050405020304" pitchFamily="18" charset="0"/>
              </a:rPr>
              <a:t> треугольника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BCD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12676" name="Text Box 4">
            <a:extLst>
              <a:ext uri="{FF2B5EF4-FFF2-40B4-BE49-F238E27FC236}">
                <a16:creationId xmlns:a16="http://schemas.microsoft.com/office/drawing/2014/main" id="{F72C2A59-1229-4EC6-A89C-37D1C2F8B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181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38</a:t>
            </a:r>
            <a:r>
              <a:rPr lang="ru-RU" altLang="ru-RU" sz="3200" baseline="30000"/>
              <a:t>о</a:t>
            </a:r>
            <a:r>
              <a:rPr lang="en-US" altLang="ru-RU" sz="3200"/>
              <a:t>.</a:t>
            </a:r>
            <a:endParaRPr lang="ru-RU" altLang="ru-RU" sz="3200"/>
          </a:p>
        </p:txBody>
      </p:sp>
      <p:pic>
        <p:nvPicPr>
          <p:cNvPr id="412677" name="Picture 5">
            <a:extLst>
              <a:ext uri="{FF2B5EF4-FFF2-40B4-BE49-F238E27FC236}">
                <a16:creationId xmlns:a16="http://schemas.microsoft.com/office/drawing/2014/main" id="{26EFBBA5-82F5-484D-9387-A6276E537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24200"/>
            <a:ext cx="41465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6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>
            <a:extLst>
              <a:ext uri="{FF2B5EF4-FFF2-40B4-BE49-F238E27FC236}">
                <a16:creationId xmlns:a16="http://schemas.microsoft.com/office/drawing/2014/main" id="{8615509E-644B-4368-A79B-2449938EC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30</a:t>
            </a:r>
          </a:p>
        </p:txBody>
      </p:sp>
      <p:sp>
        <p:nvSpPr>
          <p:cNvPr id="414723" name="Text Box 3">
            <a:extLst>
              <a:ext uri="{FF2B5EF4-FFF2-40B4-BE49-F238E27FC236}">
                <a16:creationId xmlns:a16="http://schemas.microsoft.com/office/drawing/2014/main" id="{4E99F8F0-C81A-4E47-A8B1-0999BBC12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458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треугольнике </a:t>
            </a:r>
            <a:r>
              <a:rPr lang="ru-RU" altLang="ru-RU" sz="3200" i="1" dirty="0">
                <a:cs typeface="Times New Roman" panose="02020603050405020304" pitchFamily="18" charset="0"/>
              </a:rPr>
              <a:t>АВС</a:t>
            </a:r>
            <a:r>
              <a:rPr lang="ru-RU" altLang="ru-RU" sz="3200" dirty="0">
                <a:cs typeface="Times New Roman" panose="02020603050405020304" pitchFamily="18" charset="0"/>
              </a:rPr>
              <a:t> угол </a:t>
            </a:r>
            <a:r>
              <a:rPr lang="ru-RU" altLang="ru-RU" sz="3200" i="1" dirty="0">
                <a:cs typeface="Times New Roman" panose="02020603050405020304" pitchFamily="18" charset="0"/>
              </a:rPr>
              <a:t>А</a:t>
            </a:r>
            <a:r>
              <a:rPr lang="ru-RU" altLang="ru-RU" sz="3200" dirty="0">
                <a:cs typeface="Times New Roman" panose="02020603050405020304" pitchFamily="18" charset="0"/>
              </a:rPr>
              <a:t> равен 48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, угол </a:t>
            </a:r>
            <a:r>
              <a:rPr lang="ru-RU" altLang="ru-RU" sz="3200" i="1" dirty="0">
                <a:cs typeface="Times New Roman" panose="02020603050405020304" pitchFamily="18" charset="0"/>
              </a:rPr>
              <a:t>В</a:t>
            </a:r>
            <a:r>
              <a:rPr lang="ru-RU" altLang="ru-RU" sz="3200" dirty="0">
                <a:cs typeface="Times New Roman" panose="02020603050405020304" pitchFamily="18" charset="0"/>
              </a:rPr>
              <a:t> равен 56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. На продолжении стороны </a:t>
            </a:r>
            <a:r>
              <a:rPr lang="ru-RU" altLang="ru-RU" sz="3200" i="1" dirty="0">
                <a:cs typeface="Times New Roman" panose="02020603050405020304" pitchFamily="18" charset="0"/>
              </a:rPr>
              <a:t>АС</a:t>
            </a:r>
            <a:r>
              <a:rPr lang="ru-RU" altLang="ru-RU" sz="3200" dirty="0">
                <a:cs typeface="Times New Roman" panose="02020603050405020304" pitchFamily="18" charset="0"/>
              </a:rPr>
              <a:t> отложены отрезки </a:t>
            </a:r>
            <a:r>
              <a:rPr lang="ru-RU" altLang="ru-RU" sz="3200" i="1" dirty="0">
                <a:cs typeface="Times New Roman" panose="02020603050405020304" pitchFamily="18" charset="0"/>
              </a:rPr>
              <a:t>СЕ = ВС</a:t>
            </a:r>
            <a:r>
              <a:rPr lang="ru-RU" altLang="ru-RU" sz="3200" dirty="0">
                <a:cs typeface="Times New Roman" panose="02020603050405020304" pitchFamily="18" charset="0"/>
              </a:rPr>
              <a:t> и </a:t>
            </a:r>
            <a:r>
              <a:rPr lang="en-US" altLang="ru-RU" sz="3200" i="1" dirty="0">
                <a:cs typeface="Times New Roman" panose="02020603050405020304" pitchFamily="18" charset="0"/>
              </a:rPr>
              <a:t>AD</a:t>
            </a:r>
            <a:r>
              <a:rPr lang="ru-RU" altLang="ru-RU" sz="3200" i="1" dirty="0">
                <a:cs typeface="Times New Roman" panose="02020603050405020304" pitchFamily="18" charset="0"/>
              </a:rPr>
              <a:t> =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ru-RU" altLang="ru-RU" sz="3200" dirty="0">
                <a:cs typeface="Times New Roman" panose="02020603050405020304" pitchFamily="18" charset="0"/>
              </a:rPr>
              <a:t>. Найдите углы треугольника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DEB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14724" name="Text Box 4">
            <a:extLst>
              <a:ext uri="{FF2B5EF4-FFF2-40B4-BE49-F238E27FC236}">
                <a16:creationId xmlns:a16="http://schemas.microsoft.com/office/drawing/2014/main" id="{41C7B2CA-561C-4598-A20F-D112C1484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181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24</a:t>
            </a:r>
            <a:r>
              <a:rPr lang="ru-RU" altLang="ru-RU" sz="3200" baseline="30000"/>
              <a:t>о</a:t>
            </a:r>
            <a:r>
              <a:rPr lang="ru-RU" altLang="ru-RU" sz="3200"/>
              <a:t>, </a:t>
            </a:r>
            <a:r>
              <a:rPr lang="en-US" altLang="ru-RU" sz="3200"/>
              <a:t>38</a:t>
            </a:r>
            <a:r>
              <a:rPr lang="ru-RU" altLang="ru-RU" sz="3200" baseline="30000"/>
              <a:t>о</a:t>
            </a:r>
            <a:r>
              <a:rPr lang="en-US" altLang="ru-RU" sz="3200"/>
              <a:t>, 118</a:t>
            </a:r>
            <a:r>
              <a:rPr lang="en-US" altLang="ru-RU" sz="3200" baseline="30000"/>
              <a:t>o</a:t>
            </a:r>
            <a:r>
              <a:rPr lang="en-US" altLang="ru-RU" sz="3200"/>
              <a:t>.</a:t>
            </a:r>
            <a:endParaRPr lang="ru-RU" altLang="ru-RU" sz="3200"/>
          </a:p>
        </p:txBody>
      </p:sp>
      <p:pic>
        <p:nvPicPr>
          <p:cNvPr id="414725" name="Picture 5">
            <a:extLst>
              <a:ext uri="{FF2B5EF4-FFF2-40B4-BE49-F238E27FC236}">
                <a16:creationId xmlns:a16="http://schemas.microsoft.com/office/drawing/2014/main" id="{BE32995D-0875-4F5B-AF4E-9DB443755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24200"/>
            <a:ext cx="4605338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4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>
            <a:extLst>
              <a:ext uri="{FF2B5EF4-FFF2-40B4-BE49-F238E27FC236}">
                <a16:creationId xmlns:a16="http://schemas.microsoft.com/office/drawing/2014/main" id="{4FDE5B2F-BC0A-4C95-9849-1E5583C627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31</a:t>
            </a:r>
          </a:p>
        </p:txBody>
      </p:sp>
      <p:sp>
        <p:nvSpPr>
          <p:cNvPr id="416771" name="Text Box 3">
            <a:extLst>
              <a:ext uri="{FF2B5EF4-FFF2-40B4-BE49-F238E27FC236}">
                <a16:creationId xmlns:a16="http://schemas.microsoft.com/office/drawing/2014/main" id="{4CB674B4-A1B0-4006-A9E8-57EEF2028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15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sp>
        <p:nvSpPr>
          <p:cNvPr id="416772" name="Text Box 4">
            <a:extLst>
              <a:ext uri="{FF2B5EF4-FFF2-40B4-BE49-F238E27FC236}">
                <a16:creationId xmlns:a16="http://schemas.microsoft.com/office/drawing/2014/main" id="{9901932A-0E05-4D3D-B01C-4F3802F48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Острые углы прямоугольного треугольника равны 30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 и 60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. Найдите угол между высотой и биссектрисой, проведенными из вершины прямого угла.</a:t>
            </a:r>
            <a:endParaRPr lang="en-US" altLang="ru-RU" sz="3200" dirty="0"/>
          </a:p>
        </p:txBody>
      </p:sp>
      <p:pic>
        <p:nvPicPr>
          <p:cNvPr id="416773" name="Picture 5">
            <a:extLst>
              <a:ext uri="{FF2B5EF4-FFF2-40B4-BE49-F238E27FC236}">
                <a16:creationId xmlns:a16="http://schemas.microsoft.com/office/drawing/2014/main" id="{33F551D2-F514-461D-B594-48EDC65FF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3611563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6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>
            <a:extLst>
              <a:ext uri="{FF2B5EF4-FFF2-40B4-BE49-F238E27FC236}">
                <a16:creationId xmlns:a16="http://schemas.microsoft.com/office/drawing/2014/main" id="{B08C1B9E-359F-4223-9D6A-FB16E5496F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32</a:t>
            </a:r>
          </a:p>
        </p:txBody>
      </p:sp>
      <p:sp>
        <p:nvSpPr>
          <p:cNvPr id="418819" name="Text Box 3">
            <a:extLst>
              <a:ext uri="{FF2B5EF4-FFF2-40B4-BE49-F238E27FC236}">
                <a16:creationId xmlns:a16="http://schemas.microsoft.com/office/drawing/2014/main" id="{274DA2A5-4066-46FA-857E-FB3D6B2B2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25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sp>
        <p:nvSpPr>
          <p:cNvPr id="418820" name="Text Box 4">
            <a:extLst>
              <a:ext uri="{FF2B5EF4-FFF2-40B4-BE49-F238E27FC236}">
                <a16:creationId xmlns:a16="http://schemas.microsoft.com/office/drawing/2014/main" id="{56864740-FBA4-4629-A23F-386A2FD27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прямоугольном треугольнике угол между высотой и биссектрисой, проведенными из вершины прямого угла, равен </a:t>
            </a:r>
            <a:r>
              <a:rPr lang="ru-RU" altLang="ru-RU" sz="3200" dirty="0"/>
              <a:t>2</a:t>
            </a:r>
            <a:r>
              <a:rPr lang="ru-RU" altLang="ru-RU" sz="3200" dirty="0">
                <a:cs typeface="Times New Roman" panose="02020603050405020304" pitchFamily="18" charset="0"/>
              </a:rPr>
              <a:t>0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  <a:r>
              <a:rPr lang="ru-RU" altLang="ru-RU" sz="3200" dirty="0"/>
              <a:t>Найдите меньший</a:t>
            </a:r>
            <a:r>
              <a:rPr lang="ru-RU" altLang="ru-RU" sz="3200" dirty="0">
                <a:cs typeface="Times New Roman" panose="02020603050405020304" pitchFamily="18" charset="0"/>
              </a:rPr>
              <a:t> остры</a:t>
            </a:r>
            <a:r>
              <a:rPr lang="ru-RU" altLang="ru-RU" sz="3200" dirty="0"/>
              <a:t>й</a:t>
            </a:r>
            <a:r>
              <a:rPr lang="ru-RU" altLang="ru-RU" sz="3200" dirty="0">
                <a:cs typeface="Times New Roman" panose="02020603050405020304" pitchFamily="18" charset="0"/>
              </a:rPr>
              <a:t> уг</a:t>
            </a:r>
            <a:r>
              <a:rPr lang="ru-RU" altLang="ru-RU" sz="3200" dirty="0"/>
              <a:t>ол</a:t>
            </a:r>
            <a:r>
              <a:rPr lang="ru-RU" altLang="ru-RU" sz="3200" dirty="0">
                <a:cs typeface="Times New Roman" panose="02020603050405020304" pitchFamily="18" charset="0"/>
              </a:rPr>
              <a:t> данного треугольника.</a:t>
            </a:r>
          </a:p>
        </p:txBody>
      </p:sp>
      <p:pic>
        <p:nvPicPr>
          <p:cNvPr id="418821" name="Picture 5">
            <a:extLst>
              <a:ext uri="{FF2B5EF4-FFF2-40B4-BE49-F238E27FC236}">
                <a16:creationId xmlns:a16="http://schemas.microsoft.com/office/drawing/2014/main" id="{F186E10A-B2D8-4999-A582-859917229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95600"/>
            <a:ext cx="3900488" cy="193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>
            <a:extLst>
              <a:ext uri="{FF2B5EF4-FFF2-40B4-BE49-F238E27FC236}">
                <a16:creationId xmlns:a16="http://schemas.microsoft.com/office/drawing/2014/main" id="{B4C44460-606D-43D0-BB95-B2F8E7F64C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33</a:t>
            </a:r>
          </a:p>
        </p:txBody>
      </p:sp>
      <p:sp>
        <p:nvSpPr>
          <p:cNvPr id="420867" name="Text Box 3">
            <a:extLst>
              <a:ext uri="{FF2B5EF4-FFF2-40B4-BE49-F238E27FC236}">
                <a16:creationId xmlns:a16="http://schemas.microsoft.com/office/drawing/2014/main" id="{63F144EC-54B6-46CF-9694-0D94AD049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38200"/>
            <a:ext cx="9067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Острые углы прямоугольного треугольника равны 25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 и 65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. Найдите угол между высотой и медианой, проведенными из вершины прямого угла.</a:t>
            </a:r>
            <a:endParaRPr lang="en-US" altLang="ru-RU" sz="3200" dirty="0"/>
          </a:p>
        </p:txBody>
      </p:sp>
      <p:sp>
        <p:nvSpPr>
          <p:cNvPr id="420868" name="Text Box 4">
            <a:extLst>
              <a:ext uri="{FF2B5EF4-FFF2-40B4-BE49-F238E27FC236}">
                <a16:creationId xmlns:a16="http://schemas.microsoft.com/office/drawing/2014/main" id="{71352290-1EF7-4868-B0CF-CB0C43F14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40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420869" name="Picture 5">
            <a:extLst>
              <a:ext uri="{FF2B5EF4-FFF2-40B4-BE49-F238E27FC236}">
                <a16:creationId xmlns:a16="http://schemas.microsoft.com/office/drawing/2014/main" id="{707222F2-BC2A-4E38-B32A-F6A6491AC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43200"/>
            <a:ext cx="3859213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0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8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>
            <a:extLst>
              <a:ext uri="{FF2B5EF4-FFF2-40B4-BE49-F238E27FC236}">
                <a16:creationId xmlns:a16="http://schemas.microsoft.com/office/drawing/2014/main" id="{99ECDC87-71F8-4371-A04E-DDFB073287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34</a:t>
            </a:r>
          </a:p>
        </p:txBody>
      </p:sp>
      <p:sp>
        <p:nvSpPr>
          <p:cNvPr id="422915" name="Text Box 3">
            <a:extLst>
              <a:ext uri="{FF2B5EF4-FFF2-40B4-BE49-F238E27FC236}">
                <a16:creationId xmlns:a16="http://schemas.microsoft.com/office/drawing/2014/main" id="{091261A1-BD2C-4FB1-94DD-2ED7E61EB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38200"/>
            <a:ext cx="90678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В прямоугольном треугольнике угол между высотой и медианой, проведенными из вершины прямого угла, равен 30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. Найдите больший из острых углов этого треугольника.</a:t>
            </a:r>
            <a:endParaRPr lang="en-US" altLang="ru-RU" sz="3200" dirty="0"/>
          </a:p>
        </p:txBody>
      </p:sp>
      <p:sp>
        <p:nvSpPr>
          <p:cNvPr id="422916" name="Text Box 4">
            <a:extLst>
              <a:ext uri="{FF2B5EF4-FFF2-40B4-BE49-F238E27FC236}">
                <a16:creationId xmlns:a16="http://schemas.microsoft.com/office/drawing/2014/main" id="{C5460E42-06A6-4663-A6C7-6F3ED093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60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422917" name="Picture 5">
            <a:extLst>
              <a:ext uri="{FF2B5EF4-FFF2-40B4-BE49-F238E27FC236}">
                <a16:creationId xmlns:a16="http://schemas.microsoft.com/office/drawing/2014/main" id="{E50D69DD-3907-4F53-8D70-065344564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859213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2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E35BC0-659F-4B27-A377-14C50EEAE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434" y="476672"/>
            <a:ext cx="6454959" cy="63813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37179C2-9AE0-4965-A01B-E0E536F7C708}"/>
              </a:ext>
            </a:extLst>
          </p:cNvPr>
          <p:cNvSpPr txBox="1"/>
          <p:nvPr/>
        </p:nvSpPr>
        <p:spPr>
          <a:xfrm>
            <a:off x="0" y="2888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	Случай перпендикулярных прямых, рассмотренный ранее, на который дана ссылка в теореме</a:t>
            </a:r>
          </a:p>
        </p:txBody>
      </p:sp>
    </p:spTree>
    <p:extLst>
      <p:ext uri="{BB962C8B-B14F-4D97-AF65-F5344CB8AC3E}">
        <p14:creationId xmlns:p14="http://schemas.microsoft.com/office/powerpoint/2010/main" val="17481615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>
            <a:extLst>
              <a:ext uri="{FF2B5EF4-FFF2-40B4-BE49-F238E27FC236}">
                <a16:creationId xmlns:a16="http://schemas.microsoft.com/office/drawing/2014/main" id="{218FC634-B246-45C1-9FCC-0D8DE1F9CE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35</a:t>
            </a:r>
          </a:p>
        </p:txBody>
      </p:sp>
      <p:sp>
        <p:nvSpPr>
          <p:cNvPr id="424963" name="Text Box 3">
            <a:extLst>
              <a:ext uri="{FF2B5EF4-FFF2-40B4-BE49-F238E27FC236}">
                <a16:creationId xmlns:a16="http://schemas.microsoft.com/office/drawing/2014/main" id="{D2F1EE1E-4461-4818-B705-05BB19245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20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sp>
        <p:nvSpPr>
          <p:cNvPr id="424964" name="Text Box 4">
            <a:extLst>
              <a:ext uri="{FF2B5EF4-FFF2-40B4-BE49-F238E27FC236}">
                <a16:creationId xmlns:a16="http://schemas.microsoft.com/office/drawing/2014/main" id="{7DE930B8-CBB7-4D61-9CB3-F3EE0A6A2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Острые углы прямоугольного треугольника равны 25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 и 65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. Найдите угол между биссектрисой и медианой, проведенными из вершины прямого угла.</a:t>
            </a:r>
            <a:endParaRPr lang="en-US" altLang="ru-RU" sz="3200" dirty="0"/>
          </a:p>
        </p:txBody>
      </p:sp>
      <p:pic>
        <p:nvPicPr>
          <p:cNvPr id="424965" name="Picture 5">
            <a:extLst>
              <a:ext uri="{FF2B5EF4-FFF2-40B4-BE49-F238E27FC236}">
                <a16:creationId xmlns:a16="http://schemas.microsoft.com/office/drawing/2014/main" id="{9842F864-053D-4825-83FC-AC8318D14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43200"/>
            <a:ext cx="3859213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4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3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>
            <a:extLst>
              <a:ext uri="{FF2B5EF4-FFF2-40B4-BE49-F238E27FC236}">
                <a16:creationId xmlns:a16="http://schemas.microsoft.com/office/drawing/2014/main" id="{5EF81F7F-E8FA-4439-BED6-E7E6E15779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36</a:t>
            </a:r>
          </a:p>
        </p:txBody>
      </p:sp>
      <p:sp>
        <p:nvSpPr>
          <p:cNvPr id="427011" name="Text Box 3">
            <a:extLst>
              <a:ext uri="{FF2B5EF4-FFF2-40B4-BE49-F238E27FC236}">
                <a16:creationId xmlns:a16="http://schemas.microsoft.com/office/drawing/2014/main" id="{230560BC-0050-426B-A04A-6CB8A0CB3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30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sp>
        <p:nvSpPr>
          <p:cNvPr id="427012" name="Text Box 4">
            <a:extLst>
              <a:ext uri="{FF2B5EF4-FFF2-40B4-BE49-F238E27FC236}">
                <a16:creationId xmlns:a16="http://schemas.microsoft.com/office/drawing/2014/main" id="{4EC96728-4F2C-4463-8FDA-53530201C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915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Угол между биссектрисой и медианой прямоугольного треугольника, проведенными из вершины прямого угла, равен 15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. Найдите меньший острый угол этого треугольника.</a:t>
            </a:r>
            <a:endParaRPr lang="en-US" altLang="ru-RU" sz="3200" dirty="0"/>
          </a:p>
        </p:txBody>
      </p:sp>
      <p:pic>
        <p:nvPicPr>
          <p:cNvPr id="427013" name="Picture 5">
            <a:extLst>
              <a:ext uri="{FF2B5EF4-FFF2-40B4-BE49-F238E27FC236}">
                <a16:creationId xmlns:a16="http://schemas.microsoft.com/office/drawing/2014/main" id="{02FE303B-8468-4EF8-9F8F-377B3B147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3859213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7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1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>
            <a:extLst>
              <a:ext uri="{FF2B5EF4-FFF2-40B4-BE49-F238E27FC236}">
                <a16:creationId xmlns:a16="http://schemas.microsoft.com/office/drawing/2014/main" id="{31916FAB-E03A-43B6-9E79-739D4C0935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37</a:t>
            </a:r>
          </a:p>
        </p:txBody>
      </p:sp>
      <p:sp>
        <p:nvSpPr>
          <p:cNvPr id="429059" name="Text Box 3">
            <a:extLst>
              <a:ext uri="{FF2B5EF4-FFF2-40B4-BE49-F238E27FC236}">
                <a16:creationId xmlns:a16="http://schemas.microsoft.com/office/drawing/2014/main" id="{0DEB20FA-41BA-463B-8AA6-45504D937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В треугольнике </a:t>
            </a:r>
            <a:r>
              <a:rPr lang="en-US" altLang="ru-RU" sz="3200" i="1" dirty="0"/>
              <a:t>ABC </a:t>
            </a:r>
            <a:r>
              <a:rPr lang="ru-RU" altLang="ru-RU" sz="3200" dirty="0"/>
              <a:t>угол </a:t>
            </a:r>
            <a:r>
              <a:rPr lang="en-US" altLang="ru-RU" sz="3200" i="1" dirty="0"/>
              <a:t>B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en-US" altLang="ru-RU" sz="3200" dirty="0"/>
              <a:t>4</a:t>
            </a:r>
            <a:r>
              <a:rPr lang="ru-RU" altLang="ru-RU" sz="3200" dirty="0"/>
              <a:t>5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, </a:t>
            </a:r>
            <a:r>
              <a:rPr lang="ru-RU" altLang="ru-RU" sz="3200" dirty="0"/>
              <a:t>угол</a:t>
            </a:r>
            <a:r>
              <a:rPr lang="en-US" altLang="ru-RU" sz="3200" dirty="0"/>
              <a:t> </a:t>
            </a:r>
            <a:r>
              <a:rPr lang="en-US" altLang="ru-RU" sz="3200" i="1" dirty="0"/>
              <a:t>C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ru-RU" altLang="ru-RU" sz="3200" dirty="0"/>
              <a:t>8</a:t>
            </a:r>
            <a:r>
              <a:rPr lang="en-US" altLang="ru-RU" sz="3200" dirty="0"/>
              <a:t>0</a:t>
            </a:r>
            <a:r>
              <a:rPr lang="en-US" altLang="ru-RU" sz="3200" baseline="30000" dirty="0"/>
              <a:t>o</a:t>
            </a:r>
            <a:r>
              <a:rPr lang="ru-RU" altLang="ru-RU" sz="3200" dirty="0"/>
              <a:t>,</a:t>
            </a:r>
            <a:r>
              <a:rPr lang="en-US" altLang="ru-RU" sz="3200" dirty="0"/>
              <a:t> </a:t>
            </a:r>
            <a:r>
              <a:rPr lang="en-US" altLang="ru-RU" sz="3200" i="1" dirty="0"/>
              <a:t>AD </a:t>
            </a:r>
            <a:r>
              <a:rPr lang="ru-RU" altLang="ru-RU" sz="3200" dirty="0"/>
              <a:t>– биссектриса, </a:t>
            </a:r>
            <a:r>
              <a:rPr lang="en-US" altLang="ru-RU" sz="3200" i="1" dirty="0"/>
              <a:t>AE = AC</a:t>
            </a:r>
            <a:r>
              <a:rPr lang="en-US" altLang="ru-RU" sz="3200" dirty="0"/>
              <a:t>. </a:t>
            </a:r>
            <a:r>
              <a:rPr lang="ru-RU" altLang="ru-RU" sz="3200" dirty="0"/>
              <a:t>Найдите угол </a:t>
            </a:r>
            <a:r>
              <a:rPr lang="en-US" altLang="ru-RU" sz="3200" i="1" dirty="0"/>
              <a:t>BDE</a:t>
            </a:r>
            <a:r>
              <a:rPr lang="en-US" altLang="ru-RU" sz="3200" dirty="0"/>
              <a:t>.</a:t>
            </a:r>
          </a:p>
        </p:txBody>
      </p:sp>
      <p:sp>
        <p:nvSpPr>
          <p:cNvPr id="429060" name="Text Box 4">
            <a:extLst>
              <a:ext uri="{FF2B5EF4-FFF2-40B4-BE49-F238E27FC236}">
                <a16:creationId xmlns:a16="http://schemas.microsoft.com/office/drawing/2014/main" id="{D71FC3FD-FBE7-4D78-AF69-D2F0A2038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35</a:t>
            </a:r>
            <a:r>
              <a:rPr lang="en-US" altLang="ru-RU" sz="3200" baseline="30000"/>
              <a:t>o</a:t>
            </a:r>
            <a:r>
              <a:rPr lang="en-US" altLang="ru-RU" sz="3200"/>
              <a:t>.</a:t>
            </a:r>
            <a:endParaRPr lang="ru-RU" altLang="ru-RU" sz="3200"/>
          </a:p>
        </p:txBody>
      </p:sp>
      <p:pic>
        <p:nvPicPr>
          <p:cNvPr id="429061" name="Picture 5">
            <a:extLst>
              <a:ext uri="{FF2B5EF4-FFF2-40B4-BE49-F238E27FC236}">
                <a16:creationId xmlns:a16="http://schemas.microsoft.com/office/drawing/2014/main" id="{B93EC093-E612-4C85-A2F1-08BDD824B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2133600"/>
            <a:ext cx="3825875" cy="259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9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60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>
            <a:extLst>
              <a:ext uri="{FF2B5EF4-FFF2-40B4-BE49-F238E27FC236}">
                <a16:creationId xmlns:a16="http://schemas.microsoft.com/office/drawing/2014/main" id="{CE70AE11-A38F-45EE-A854-C5760DBEFA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3</a:t>
            </a:r>
            <a:r>
              <a:rPr lang="ru-RU" altLang="ru-RU" sz="3600" dirty="0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431107" name="Text Box 3">
            <a:extLst>
              <a:ext uri="{FF2B5EF4-FFF2-40B4-BE49-F238E27FC236}">
                <a16:creationId xmlns:a16="http://schemas.microsoft.com/office/drawing/2014/main" id="{65D6A2DF-06A1-446B-A8DA-7B2B7A8DE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В треугольнике </a:t>
            </a:r>
            <a:r>
              <a:rPr lang="en-US" altLang="ru-RU" sz="3200" i="1" dirty="0"/>
              <a:t>ABC </a:t>
            </a:r>
            <a:r>
              <a:rPr lang="ru-RU" altLang="ru-RU" sz="3200" dirty="0"/>
              <a:t>угол </a:t>
            </a:r>
            <a:r>
              <a:rPr lang="en-US" altLang="ru-RU" sz="3200" i="1" dirty="0"/>
              <a:t>A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en-US" altLang="ru-RU" sz="3200" dirty="0"/>
              <a:t>30</a:t>
            </a:r>
            <a:r>
              <a:rPr lang="en-US" altLang="ru-RU" sz="3200" baseline="30000" dirty="0"/>
              <a:t>o</a:t>
            </a:r>
            <a:r>
              <a:rPr lang="en-US" altLang="ru-RU" sz="3200" dirty="0"/>
              <a:t>, </a:t>
            </a:r>
            <a:r>
              <a:rPr lang="ru-RU" altLang="ru-RU" sz="3200" dirty="0"/>
              <a:t>угол</a:t>
            </a:r>
            <a:r>
              <a:rPr lang="en-US" altLang="ru-RU" sz="3200" dirty="0"/>
              <a:t> </a:t>
            </a:r>
            <a:r>
              <a:rPr lang="en-US" altLang="ru-RU" sz="3200" i="1" dirty="0"/>
              <a:t>B </a:t>
            </a:r>
            <a:r>
              <a:rPr lang="ru-RU" altLang="ru-RU" sz="3200" dirty="0"/>
              <a:t>равен</a:t>
            </a:r>
            <a:r>
              <a:rPr lang="en-US" altLang="ru-RU" sz="3200" i="1" dirty="0"/>
              <a:t> </a:t>
            </a:r>
            <a:r>
              <a:rPr lang="en-US" altLang="ru-RU" sz="3200" dirty="0"/>
              <a:t>85</a:t>
            </a:r>
            <a:r>
              <a:rPr lang="en-US" altLang="ru-RU" sz="3200" baseline="30000" dirty="0"/>
              <a:t>o</a:t>
            </a:r>
            <a:r>
              <a:rPr lang="ru-RU" altLang="ru-RU" sz="3200" dirty="0"/>
              <a:t>,</a:t>
            </a:r>
            <a:r>
              <a:rPr lang="en-US" altLang="ru-RU" sz="3200" dirty="0"/>
              <a:t> </a:t>
            </a:r>
            <a:r>
              <a:rPr lang="en-US" altLang="ru-RU" sz="3200" i="1" dirty="0"/>
              <a:t>CD </a:t>
            </a:r>
            <a:r>
              <a:rPr lang="ru-RU" altLang="ru-RU" sz="3200" dirty="0"/>
              <a:t>– биссектриса</a:t>
            </a:r>
            <a:r>
              <a:rPr lang="en-US" altLang="ru-RU" sz="3200" dirty="0"/>
              <a:t> </a:t>
            </a:r>
            <a:r>
              <a:rPr lang="ru-RU" altLang="ru-RU" sz="3200" dirty="0"/>
              <a:t>внешнего угла, </a:t>
            </a:r>
            <a:r>
              <a:rPr lang="ru-RU" altLang="ru-RU" sz="3200" i="1" dirty="0"/>
              <a:t>С</a:t>
            </a:r>
            <a:r>
              <a:rPr lang="en-US" altLang="ru-RU" sz="3200" i="1" dirty="0"/>
              <a:t>E = BC</a:t>
            </a:r>
            <a:r>
              <a:rPr lang="en-US" altLang="ru-RU" sz="3200" dirty="0"/>
              <a:t>. </a:t>
            </a:r>
            <a:r>
              <a:rPr lang="ru-RU" altLang="ru-RU" sz="3200" dirty="0"/>
              <a:t>Найдите угол </a:t>
            </a:r>
            <a:r>
              <a:rPr lang="en-US" altLang="ru-RU" sz="3200" i="1" dirty="0"/>
              <a:t>BDE</a:t>
            </a:r>
            <a:r>
              <a:rPr lang="en-US" altLang="ru-RU" sz="3200" dirty="0"/>
              <a:t>.</a:t>
            </a:r>
          </a:p>
        </p:txBody>
      </p:sp>
      <p:sp>
        <p:nvSpPr>
          <p:cNvPr id="431108" name="Text Box 4">
            <a:extLst>
              <a:ext uri="{FF2B5EF4-FFF2-40B4-BE49-F238E27FC236}">
                <a16:creationId xmlns:a16="http://schemas.microsoft.com/office/drawing/2014/main" id="{83DC81A8-97B4-47F3-8AA3-0F75F715D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55</a:t>
            </a:r>
            <a:r>
              <a:rPr lang="en-US" altLang="ru-RU" sz="3200" baseline="30000"/>
              <a:t>o</a:t>
            </a:r>
            <a:r>
              <a:rPr lang="en-US" altLang="ru-RU" sz="3200"/>
              <a:t>.</a:t>
            </a:r>
            <a:endParaRPr lang="ru-RU" altLang="ru-RU" sz="3200"/>
          </a:p>
        </p:txBody>
      </p:sp>
      <p:pic>
        <p:nvPicPr>
          <p:cNvPr id="431109" name="Picture 5">
            <a:extLst>
              <a:ext uri="{FF2B5EF4-FFF2-40B4-BE49-F238E27FC236}">
                <a16:creationId xmlns:a16="http://schemas.microsoft.com/office/drawing/2014/main" id="{F380A375-D8AB-404F-8065-CADE6554E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508250"/>
            <a:ext cx="3803650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8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>
            <a:extLst>
              <a:ext uri="{FF2B5EF4-FFF2-40B4-BE49-F238E27FC236}">
                <a16:creationId xmlns:a16="http://schemas.microsoft.com/office/drawing/2014/main" id="{CFE69817-3C68-421A-B229-DCA7B8F58E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3</a:t>
            </a:r>
            <a:r>
              <a:rPr lang="ru-RU" altLang="ru-RU" sz="3600" dirty="0">
                <a:solidFill>
                  <a:srgbClr val="FF3300"/>
                </a:solidFill>
              </a:rPr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7251" name="Text Box 3">
                <a:extLst>
                  <a:ext uri="{FF2B5EF4-FFF2-40B4-BE49-F238E27FC236}">
                    <a16:creationId xmlns:a16="http://schemas.microsoft.com/office/drawing/2014/main" id="{E5C37BF3-EDB8-448B-816A-DC90CFBE7F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48600"/>
                <a:ext cx="9108504" cy="1446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sz="3200" dirty="0"/>
                  <a:t>	</a:t>
                </a:r>
                <a:r>
                  <a:rPr lang="ru-RU" altLang="ru-RU" sz="2800" dirty="0"/>
                  <a:t>Две окружности касаются внешним образом в точке </a:t>
                </a:r>
                <a:r>
                  <a:rPr lang="en-US" altLang="ru-RU" sz="2800" i="1" dirty="0"/>
                  <a:t>C</a:t>
                </a:r>
                <a:r>
                  <a:rPr lang="ru-RU" altLang="ru-RU" sz="2800" i="1" dirty="0"/>
                  <a:t>, </a:t>
                </a:r>
                <a:r>
                  <a:rPr lang="en-US" altLang="ru-RU" sz="2800" i="1" dirty="0"/>
                  <a:t>AB </a:t>
                </a:r>
                <a:r>
                  <a:rPr lang="ru-RU" altLang="ru-RU" sz="2800" dirty="0"/>
                  <a:t>– прямая, касающаяся этих окружностей в точках </a:t>
                </a:r>
                <a:r>
                  <a:rPr lang="en-US" altLang="ru-RU" sz="2800" i="1" dirty="0"/>
                  <a:t>A</a:t>
                </a:r>
                <a:r>
                  <a:rPr lang="ru-RU" altLang="ru-RU" sz="2800" i="1" dirty="0"/>
                  <a:t> </a:t>
                </a:r>
                <a:r>
                  <a:rPr lang="ru-RU" altLang="ru-RU" sz="2800" dirty="0"/>
                  <a:t>и</a:t>
                </a:r>
                <a:r>
                  <a:rPr lang="en-US" altLang="ru-RU" sz="2800" dirty="0"/>
                  <a:t> </a:t>
                </a:r>
                <a:r>
                  <a:rPr lang="en-US" altLang="ru-RU" sz="2800" i="1" dirty="0"/>
                  <a:t>B</a:t>
                </a:r>
                <a:r>
                  <a:rPr lang="ru-RU" altLang="ru-RU" sz="2800" dirty="0"/>
                  <a:t>. Докажите, что </a:t>
                </a:r>
                <a14:m>
                  <m:oMath xmlns:m="http://schemas.openxmlformats.org/officeDocument/2006/math">
                    <m:r>
                      <a:rPr lang="ru-RU" alt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altLang="ru-RU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=90°.</m:t>
                    </m:r>
                  </m:oMath>
                </a14:m>
                <a:endParaRPr lang="en-US" altLang="ru-RU" sz="2800" i="1" dirty="0"/>
              </a:p>
            </p:txBody>
          </p:sp>
        </mc:Choice>
        <mc:Fallback xmlns="">
          <p:sp>
            <p:nvSpPr>
              <p:cNvPr id="437251" name="Text Box 3">
                <a:extLst>
                  <a:ext uri="{FF2B5EF4-FFF2-40B4-BE49-F238E27FC236}">
                    <a16:creationId xmlns:a16="http://schemas.microsoft.com/office/drawing/2014/main" id="{E5C37BF3-EDB8-448B-816A-DC90CFBE7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48600"/>
                <a:ext cx="9108504" cy="1446550"/>
              </a:xfrm>
              <a:prstGeom prst="rect">
                <a:avLst/>
              </a:prstGeom>
              <a:blipFill>
                <a:blip r:embed="rId3"/>
                <a:stretch>
                  <a:fillRect l="-1339" t="-840" r="-1339" b="-105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6642A88-A768-4127-8209-8037CAC26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650" y="2134150"/>
            <a:ext cx="3115803" cy="2284922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7B0EED9-7502-400F-B3F4-BCBE928A54A8}"/>
              </a:ext>
            </a:extLst>
          </p:cNvPr>
          <p:cNvGrpSpPr/>
          <p:nvPr/>
        </p:nvGrpSpPr>
        <p:grpSpPr>
          <a:xfrm>
            <a:off x="0" y="2134150"/>
            <a:ext cx="9108504" cy="4723850"/>
            <a:chOff x="0" y="2134150"/>
            <a:chExt cx="9108504" cy="47238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7252" name="Text Box 4">
                  <a:extLst>
                    <a:ext uri="{FF2B5EF4-FFF2-40B4-BE49-F238E27FC236}">
                      <a16:creationId xmlns:a16="http://schemas.microsoft.com/office/drawing/2014/main" id="{BAEC23D5-D61C-4446-9E62-3101B1DB29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4611231"/>
                  <a:ext cx="9108504" cy="2246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en-US" altLang="ru-RU" sz="2800" dirty="0">
                      <a:solidFill>
                        <a:srgbClr val="FF3300"/>
                      </a:solidFill>
                    </a:rPr>
                    <a:t>	</a:t>
                  </a:r>
                  <a:r>
                    <a:rPr lang="ru-RU" altLang="ru-RU" sz="2800" dirty="0">
                      <a:solidFill>
                        <a:srgbClr val="FF3300"/>
                      </a:solidFill>
                    </a:rPr>
                    <a:t>Решение.</a:t>
                  </a:r>
                  <a:r>
                    <a:rPr lang="ru-RU" altLang="ru-RU" sz="2800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ru-RU" altLang="ru-RU" sz="2800" dirty="0"/>
                    <a:t>Через точку </a:t>
                  </a:r>
                  <a:r>
                    <a:rPr lang="en-US" altLang="ru-RU" sz="2800" i="1" dirty="0"/>
                    <a:t>C </a:t>
                  </a:r>
                  <a:r>
                    <a:rPr lang="ru-RU" altLang="ru-RU" sz="2800" dirty="0"/>
                    <a:t>проведём касательную к данным окружностям. Обозначим </a:t>
                  </a:r>
                  <a:r>
                    <a:rPr lang="en-US" altLang="ru-RU" sz="2800" i="1" dirty="0"/>
                    <a:t>D</a:t>
                  </a:r>
                  <a:r>
                    <a:rPr lang="ru-RU" altLang="ru-RU" sz="2800" dirty="0"/>
                    <a:t> её точку пересечения с прямой </a:t>
                  </a:r>
                  <a:r>
                    <a:rPr lang="en-US" altLang="ru-RU" sz="2800" i="1" dirty="0"/>
                    <a:t>AB</a:t>
                  </a:r>
                  <a:r>
                    <a:rPr lang="en-US" altLang="ru-RU" sz="2800" dirty="0"/>
                    <a:t>. </a:t>
                  </a:r>
                  <a:r>
                    <a:rPr lang="ru-RU" altLang="ru-RU" sz="2800" dirty="0"/>
                    <a:t>Тогда </a:t>
                  </a:r>
                  <a:r>
                    <a:rPr lang="en-US" altLang="ru-RU" sz="2800" i="1" dirty="0"/>
                    <a:t>AD = CD = BD</a:t>
                  </a:r>
                  <a:r>
                    <a:rPr lang="en-US" altLang="ru-RU" sz="2800" dirty="0"/>
                    <a:t>. </a:t>
                  </a:r>
                  <a:r>
                    <a:rPr lang="ru-RU" altLang="ru-RU" sz="2800" dirty="0"/>
                    <a:t>Значит, </a:t>
                  </a:r>
                  <a:r>
                    <a:rPr lang="en-US" altLang="ru-RU" sz="2800" i="1" dirty="0"/>
                    <a:t>CD </a:t>
                  </a:r>
                  <a:r>
                    <a:rPr lang="ru-RU" altLang="ru-RU" sz="2800" dirty="0"/>
                    <a:t>– медиана, равная половине стороны </a:t>
                  </a:r>
                  <a:r>
                    <a:rPr lang="en-US" altLang="ru-RU" sz="2800" i="1" dirty="0"/>
                    <a:t>AB </a:t>
                  </a:r>
                  <a:r>
                    <a:rPr lang="ru-RU" altLang="ru-RU" sz="2800" dirty="0"/>
                    <a:t>треугольника </a:t>
                  </a:r>
                  <a:r>
                    <a:rPr lang="en-US" altLang="ru-RU" sz="2800" i="1" dirty="0"/>
                    <a:t>ABC</a:t>
                  </a:r>
                  <a:r>
                    <a:rPr lang="ru-RU" altLang="ru-RU" sz="2800" dirty="0"/>
                    <a:t>. Следовательно, </a:t>
                  </a:r>
                  <a14:m>
                    <m:oMath xmlns:m="http://schemas.openxmlformats.org/officeDocument/2006/math"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=90°.</m:t>
                      </m:r>
                    </m:oMath>
                  </a14:m>
                  <a:endParaRPr lang="ru-RU" altLang="ru-RU" sz="2800" dirty="0"/>
                </a:p>
              </p:txBody>
            </p:sp>
          </mc:Choice>
          <mc:Fallback xmlns="">
            <p:sp>
              <p:nvSpPr>
                <p:cNvPr id="437252" name="Text Box 4">
                  <a:extLst>
                    <a:ext uri="{FF2B5EF4-FFF2-40B4-BE49-F238E27FC236}">
                      <a16:creationId xmlns:a16="http://schemas.microsoft.com/office/drawing/2014/main" id="{BAEC23D5-D61C-4446-9E62-3101B1DB29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4611231"/>
                  <a:ext cx="9108504" cy="2246769"/>
                </a:xfrm>
                <a:prstGeom prst="rect">
                  <a:avLst/>
                </a:prstGeom>
                <a:blipFill>
                  <a:blip r:embed="rId5"/>
                  <a:stretch>
                    <a:fillRect l="-1339" t="-2710" r="-1339" b="-650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BC54E232-636C-4F3D-AFA4-730DC65B6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10651" y="2134150"/>
              <a:ext cx="3115802" cy="2284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91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58100883-A2A2-41BA-A76C-2EFC3CE08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660" y="980728"/>
            <a:ext cx="8206680" cy="1692424"/>
          </a:xfrm>
        </p:spPr>
        <p:txBody>
          <a:bodyPr/>
          <a:lstStyle/>
          <a:p>
            <a:r>
              <a:rPr lang="ru-RU" altLang="ru-RU" dirty="0">
                <a:solidFill>
                  <a:srgbClr val="FF3300"/>
                </a:solidFill>
              </a:rPr>
              <a:t>Сумма углов многоугольника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120CB2-CEDA-480D-A393-5E4AAE3CB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94" y="883824"/>
            <a:ext cx="5144218" cy="31627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339F89-771F-44AB-9912-713C367B0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855" y="532538"/>
            <a:ext cx="2067213" cy="21338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D409F0-82A5-4235-925D-9C0AE1988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4077072"/>
            <a:ext cx="5172797" cy="20100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2B3AC0-1CCA-4954-8BE1-A72FE33657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144" y="2666436"/>
            <a:ext cx="2095792" cy="4039164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F3690612-0161-4667-92BE-9A48C1BFA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716"/>
            <a:ext cx="7772400" cy="4572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Учебник Л.С. Атанасяна и др.</a:t>
            </a:r>
          </a:p>
        </p:txBody>
      </p:sp>
    </p:spTree>
    <p:extLst>
      <p:ext uri="{BB962C8B-B14F-4D97-AF65-F5344CB8AC3E}">
        <p14:creationId xmlns:p14="http://schemas.microsoft.com/office/powerpoint/2010/main" val="38238276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1142C9-A643-4F78-955F-99964E178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692696"/>
            <a:ext cx="5201376" cy="43154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EEDAC8-E450-4367-87FC-7CD189FA2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692696"/>
            <a:ext cx="2229161" cy="46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5329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12" name="Text Box 8">
            <a:extLst>
              <a:ext uri="{FF2B5EF4-FFF2-40B4-BE49-F238E27FC236}">
                <a16:creationId xmlns:a16="http://schemas.microsoft.com/office/drawing/2014/main" id="{FD38BF65-C90F-47B4-8904-22C6EC42D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456971"/>
            <a:ext cx="8991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Многоугольник называется выпуклым, если вместе с любыми двумя своими точками он содержит и соединяющий их отрезок.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79394838-8AD9-4A43-AED5-5413C513B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63343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dirty="0"/>
              <a:t>На рисунках приведены примеры выпуклого и невыпуклого четырехугольника.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B35BD33A-60CD-410F-A29C-401295B1C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00" y="4537132"/>
            <a:ext cx="3168352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B98D006-2C95-4B55-8AD3-F5CBB04BE84A}"/>
              </a:ext>
            </a:extLst>
          </p:cNvPr>
          <p:cNvGrpSpPr/>
          <p:nvPr/>
        </p:nvGrpSpPr>
        <p:grpSpPr>
          <a:xfrm>
            <a:off x="76200" y="4308224"/>
            <a:ext cx="8991600" cy="2538019"/>
            <a:chOff x="76200" y="4308224"/>
            <a:chExt cx="9067800" cy="2538019"/>
          </a:xfrm>
        </p:grpSpPr>
        <p:sp>
          <p:nvSpPr>
            <p:cNvPr id="8" name="Text Box 7">
              <a:extLst>
                <a:ext uri="{FF2B5EF4-FFF2-40B4-BE49-F238E27FC236}">
                  <a16:creationId xmlns:a16="http://schemas.microsoft.com/office/drawing/2014/main" id="{07D1B047-D840-4C2C-9DBE-038E776D21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5522804"/>
              <a:ext cx="9067800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3200" dirty="0"/>
                <a:t>	</a:t>
              </a:r>
              <a:r>
                <a:rPr lang="ru-RU" altLang="ru-RU" dirty="0"/>
                <a:t>В</a:t>
              </a:r>
              <a:r>
                <a:rPr lang="ru-RU" altLang="ru-RU" dirty="0">
                  <a:cs typeface="Times New Roman" panose="02020603050405020304" pitchFamily="18" charset="0"/>
                </a:rPr>
                <a:t>ыпуклый многоугольник содержит все свои диагонали. Невыпуклый многоугольник может не содержать некоторые свои диагонали</a:t>
              </a:r>
              <a:r>
                <a:rPr lang="ru-RU" altLang="ru-RU" dirty="0"/>
                <a:t>. 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1E1A89A-CCDC-4096-B809-CD7F610C0A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4706" y="4308224"/>
              <a:ext cx="3384047" cy="1348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 Box 8">
            <a:extLst>
              <a:ext uri="{FF2B5EF4-FFF2-40B4-BE49-F238E27FC236}">
                <a16:creationId xmlns:a16="http://schemas.microsoft.com/office/drawing/2014/main" id="{60ABF4C4-656A-49A5-BDB5-B191EEBCD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0648"/>
            <a:ext cx="9121877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Фигу­ра, образованная простой замкнутой ломаной и ограниченной ею внутренней областью, называется многоугольником. Вершины ломаной назы­ваются вершинами многоугольника, стороны ломаной - сторонами многоу­гольника, а углы, образованные соседними сторонами, - углами многоу­гольника.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B3738C9-68E4-4397-8D4E-6217631329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716"/>
            <a:ext cx="7772400" cy="45720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Наш учебник</a:t>
            </a:r>
          </a:p>
        </p:txBody>
      </p:sp>
    </p:spTree>
    <p:extLst>
      <p:ext uri="{BB962C8B-B14F-4D97-AF65-F5344CB8AC3E}">
        <p14:creationId xmlns:p14="http://schemas.microsoft.com/office/powerpoint/2010/main" val="42685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13" name="Picture 9">
            <a:extLst>
              <a:ext uri="{FF2B5EF4-FFF2-40B4-BE49-F238E27FC236}">
                <a16:creationId xmlns:a16="http://schemas.microsoft.com/office/drawing/2014/main" id="{37BB1E56-6E34-4F92-A90E-EEE3C3CFC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05559"/>
            <a:ext cx="3173487" cy="272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1914" name="Text Box 10">
            <a:extLst>
              <a:ext uri="{FF2B5EF4-FFF2-40B4-BE49-F238E27FC236}">
                <a16:creationId xmlns:a16="http://schemas.microsoft.com/office/drawing/2014/main" id="{8D8BB928-9CDB-4981-9759-F7061284A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05064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Доказательство 1.</a:t>
            </a:r>
            <a:r>
              <a:rPr lang="ru-RU" altLang="ru-RU" dirty="0">
                <a:cs typeface="Times New Roman" panose="02020603050405020304" pitchFamily="18" charset="0"/>
              </a:rPr>
              <a:t> Из какой-нибудь вершины выпуклого </a:t>
            </a:r>
            <a:r>
              <a:rPr lang="en-US" altLang="ru-RU" i="1" dirty="0">
                <a:cs typeface="Times New Roman" panose="02020603050405020304" pitchFamily="18" charset="0"/>
              </a:rPr>
              <a:t>n-</a:t>
            </a:r>
            <a:r>
              <a:rPr lang="ru-RU" altLang="ru-RU" dirty="0">
                <a:cs typeface="Times New Roman" panose="02020603050405020304" pitchFamily="18" charset="0"/>
              </a:rPr>
              <a:t>угольника проведем все его диагонали. Из выпуклости данного 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dirty="0">
                <a:cs typeface="Times New Roman" panose="02020603050405020304" pitchFamily="18" charset="0"/>
              </a:rPr>
              <a:t>-угольника следует, что эти диагонали разбивают его на 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i="1" dirty="0">
                <a:cs typeface="Times New Roman" panose="02020603050405020304" pitchFamily="18" charset="0"/>
              </a:rPr>
              <a:t>-</a:t>
            </a:r>
            <a:r>
              <a:rPr lang="ru-RU" altLang="ru-RU" dirty="0">
                <a:cs typeface="Times New Roman" panose="02020603050405020304" pitchFamily="18" charset="0"/>
              </a:rPr>
              <a:t>2 треугольника. В каждом треугольнике сумма углов равна 180</a:t>
            </a:r>
            <a:r>
              <a:rPr lang="ru-RU" altLang="ru-RU" baseline="30000" dirty="0"/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, и эти углы составляют углы </a:t>
            </a:r>
            <a:r>
              <a:rPr lang="en-US" altLang="ru-RU" i="1" dirty="0">
                <a:cs typeface="Times New Roman" panose="02020603050405020304" pitchFamily="18" charset="0"/>
              </a:rPr>
              <a:t>n-</a:t>
            </a:r>
            <a:r>
              <a:rPr lang="ru-RU" altLang="ru-RU" dirty="0">
                <a:cs typeface="Times New Roman" panose="02020603050405020304" pitchFamily="18" charset="0"/>
              </a:rPr>
              <a:t>угольника. Следовательно, сумма углов </a:t>
            </a:r>
            <a:r>
              <a:rPr lang="en-US" altLang="ru-RU" i="1" dirty="0">
                <a:cs typeface="Times New Roman" panose="02020603050405020304" pitchFamily="18" charset="0"/>
              </a:rPr>
              <a:t>n-</a:t>
            </a:r>
            <a:r>
              <a:rPr lang="ru-RU" altLang="ru-RU" dirty="0">
                <a:cs typeface="Times New Roman" panose="02020603050405020304" pitchFamily="18" charset="0"/>
              </a:rPr>
              <a:t>угольника равна 180</a:t>
            </a:r>
            <a:r>
              <a:rPr lang="ru-RU" altLang="ru-RU" baseline="30000" dirty="0"/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(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i="1" dirty="0">
                <a:cs typeface="Times New Roman" panose="02020603050405020304" pitchFamily="18" charset="0"/>
              </a:rPr>
              <a:t>-</a:t>
            </a:r>
            <a:r>
              <a:rPr lang="ru-RU" altLang="ru-RU" dirty="0">
                <a:cs typeface="Times New Roman" panose="02020603050405020304" pitchFamily="18" charset="0"/>
              </a:rPr>
              <a:t>2). 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DEFC66B4-085D-4224-A3F6-960FD80CE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8759"/>
            <a:ext cx="8991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Теорема.</a:t>
            </a:r>
            <a:r>
              <a:rPr lang="ru-RU" altLang="ru-RU" sz="28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Сумма углов выпуклого </a:t>
            </a:r>
            <a:r>
              <a:rPr lang="en-US" altLang="ru-RU" sz="2800" i="1" dirty="0">
                <a:cs typeface="Times New Roman" panose="02020603050405020304" pitchFamily="18" charset="0"/>
              </a:rPr>
              <a:t>n</a:t>
            </a:r>
            <a:r>
              <a:rPr lang="ru-RU" altLang="ru-RU" sz="2800" dirty="0">
                <a:cs typeface="Times New Roman" panose="02020603050405020304" pitchFamily="18" charset="0"/>
              </a:rPr>
              <a:t>-угольника равна 180</a:t>
            </a:r>
            <a:r>
              <a:rPr lang="en-US" altLang="ru-RU" sz="28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2800" dirty="0">
                <a:cs typeface="Times New Roman" panose="02020603050405020304" pitchFamily="18" charset="0"/>
              </a:rPr>
              <a:t>(</a:t>
            </a:r>
            <a:r>
              <a:rPr lang="en-US" altLang="ru-RU" sz="2800" i="1" dirty="0">
                <a:cs typeface="Times New Roman" panose="02020603050405020304" pitchFamily="18" charset="0"/>
              </a:rPr>
              <a:t>n</a:t>
            </a:r>
            <a:r>
              <a:rPr lang="ru-RU" altLang="ru-RU" sz="2800" dirty="0">
                <a:cs typeface="Times New Roman" panose="02020603050405020304" pitchFamily="18" charset="0"/>
              </a:rPr>
              <a:t>-2).</a:t>
            </a:r>
          </a:p>
        </p:txBody>
      </p:sp>
    </p:spTree>
    <p:extLst>
      <p:ext uri="{BB962C8B-B14F-4D97-AF65-F5344CB8AC3E}">
        <p14:creationId xmlns:p14="http://schemas.microsoft.com/office/powerpoint/2010/main" val="3264353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60D0B24A-F4B2-4523-9917-FBC3F192C726}"/>
              </a:ext>
            </a:extLst>
          </p:cNvPr>
          <p:cNvSpPr txBox="1"/>
          <p:nvPr/>
        </p:nvSpPr>
        <p:spPr>
          <a:xfrm>
            <a:off x="1762502" y="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Учебник А.В. Погорелова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F0116D-ABC4-D69F-EDC5-E2C281805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408249"/>
            <a:ext cx="6624736" cy="643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8976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9" name="Text Box 1029">
            <a:extLst>
              <a:ext uri="{FF2B5EF4-FFF2-40B4-BE49-F238E27FC236}">
                <a16:creationId xmlns:a16="http://schemas.microsoft.com/office/drawing/2014/main" id="{FCDB1808-0E84-4BF7-AC38-C36B8822D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632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Доказательство</a:t>
            </a:r>
            <a:r>
              <a:rPr lang="ru-RU" altLang="ru-RU" dirty="0">
                <a:solidFill>
                  <a:srgbClr val="FF3300"/>
                </a:solidFill>
              </a:rPr>
              <a:t> 2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Пусть </a:t>
            </a:r>
            <a:r>
              <a:rPr lang="en-US" altLang="ru-RU" i="1" dirty="0"/>
              <a:t>O</a:t>
            </a:r>
            <a:r>
              <a:rPr lang="ru-RU" altLang="ru-RU" dirty="0">
                <a:cs typeface="Times New Roman" panose="02020603050405020304" pitchFamily="18" charset="0"/>
              </a:rPr>
              <a:t> как</a:t>
            </a:r>
            <a:r>
              <a:rPr lang="ru-RU" altLang="ru-RU" dirty="0"/>
              <a:t>ая</a:t>
            </a:r>
            <a:r>
              <a:rPr lang="ru-RU" altLang="ru-RU" dirty="0">
                <a:cs typeface="Times New Roman" panose="02020603050405020304" pitchFamily="18" charset="0"/>
              </a:rPr>
              <a:t>-нибудь </a:t>
            </a:r>
            <a:r>
              <a:rPr lang="ru-RU" altLang="ru-RU" dirty="0"/>
              <a:t>внутренняя точка</a:t>
            </a:r>
            <a:r>
              <a:rPr lang="en-US" altLang="ru-RU" i="1" dirty="0"/>
              <a:t> </a:t>
            </a:r>
            <a:r>
              <a:rPr lang="ru-RU" altLang="ru-RU" dirty="0">
                <a:cs typeface="Times New Roman" panose="02020603050405020304" pitchFamily="18" charset="0"/>
              </a:rPr>
              <a:t>выпуклого </a:t>
            </a:r>
            <a:r>
              <a:rPr lang="en-US" altLang="ru-RU" i="1" dirty="0">
                <a:cs typeface="Times New Roman" panose="02020603050405020304" pitchFamily="18" charset="0"/>
              </a:rPr>
              <a:t>n-</a:t>
            </a:r>
            <a:r>
              <a:rPr lang="ru-RU" altLang="ru-RU" dirty="0">
                <a:cs typeface="Times New Roman" panose="02020603050405020304" pitchFamily="18" charset="0"/>
              </a:rPr>
              <a:t>угольника </a:t>
            </a:r>
            <a:r>
              <a:rPr lang="ru-RU" altLang="ru-RU" dirty="0"/>
              <a:t> </a:t>
            </a:r>
            <a:r>
              <a:rPr lang="en-US" altLang="ru-RU" i="1" dirty="0"/>
              <a:t>A</a:t>
            </a:r>
            <a:r>
              <a:rPr lang="en-US" altLang="ru-RU" baseline="-25000" dirty="0"/>
              <a:t>1</a:t>
            </a:r>
            <a:r>
              <a:rPr lang="en-US" altLang="ru-RU" dirty="0"/>
              <a:t>…</a:t>
            </a:r>
            <a:r>
              <a:rPr lang="en-US" altLang="ru-RU" i="1" dirty="0"/>
              <a:t>A</a:t>
            </a:r>
            <a:r>
              <a:rPr lang="en-US" altLang="ru-RU" i="1" baseline="-25000" dirty="0"/>
              <a:t>n</a:t>
            </a:r>
            <a:r>
              <a:rPr lang="en-US" altLang="ru-RU" dirty="0"/>
              <a:t>. </a:t>
            </a:r>
            <a:r>
              <a:rPr lang="ru-RU" altLang="ru-RU" dirty="0"/>
              <a:t>Соединим её отрезками с вершинами этого многоугольника</a:t>
            </a:r>
            <a:r>
              <a:rPr lang="ru-RU" altLang="ru-RU" dirty="0">
                <a:cs typeface="Times New Roman" panose="02020603050405020304" pitchFamily="18" charset="0"/>
              </a:rPr>
              <a:t>. Из выпуклости данного 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dirty="0">
                <a:cs typeface="Times New Roman" panose="02020603050405020304" pitchFamily="18" charset="0"/>
              </a:rPr>
              <a:t>-угольника следует, что эти отрезки разбивают 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i="1" dirty="0">
                <a:cs typeface="Times New Roman" panose="02020603050405020304" pitchFamily="18" charset="0"/>
              </a:rPr>
              <a:t>-</a:t>
            </a:r>
            <a:r>
              <a:rPr lang="ru-RU" altLang="ru-RU" dirty="0">
                <a:cs typeface="Times New Roman" panose="02020603050405020304" pitchFamily="18" charset="0"/>
              </a:rPr>
              <a:t>угольник на </a:t>
            </a:r>
            <a:r>
              <a:rPr lang="en-US" altLang="ru-RU" i="1" dirty="0">
                <a:cs typeface="Times New Roman" panose="02020603050405020304" pitchFamily="18" charset="0"/>
              </a:rPr>
              <a:t>n </a:t>
            </a:r>
            <a:r>
              <a:rPr lang="ru-RU" altLang="ru-RU" dirty="0">
                <a:cs typeface="Times New Roman" panose="02020603050405020304" pitchFamily="18" charset="0"/>
              </a:rPr>
              <a:t>треугольник</a:t>
            </a:r>
            <a:r>
              <a:rPr lang="ru-RU" altLang="ru-RU" dirty="0"/>
              <a:t>ов</a:t>
            </a:r>
            <a:r>
              <a:rPr lang="ru-RU" altLang="ru-RU" dirty="0">
                <a:cs typeface="Times New Roman" panose="02020603050405020304" pitchFamily="18" charset="0"/>
              </a:rPr>
              <a:t>. В каждом треугольнике сумма углов равна 180</a:t>
            </a:r>
            <a:r>
              <a:rPr lang="ru-RU" altLang="ru-RU" baseline="30000" dirty="0"/>
              <a:t>о</a:t>
            </a:r>
            <a:r>
              <a:rPr lang="ru-RU" altLang="ru-RU" dirty="0"/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</a:t>
            </a:r>
            <a:r>
              <a:rPr lang="ru-RU" altLang="ru-RU" dirty="0"/>
              <a:t>Э</a:t>
            </a:r>
            <a:r>
              <a:rPr lang="ru-RU" altLang="ru-RU" dirty="0">
                <a:cs typeface="Times New Roman" panose="02020603050405020304" pitchFamily="18" charset="0"/>
              </a:rPr>
              <a:t>ти углы составляют углы </a:t>
            </a:r>
            <a:r>
              <a:rPr lang="en-US" altLang="ru-RU" i="1" dirty="0">
                <a:cs typeface="Times New Roman" panose="02020603050405020304" pitchFamily="18" charset="0"/>
              </a:rPr>
              <a:t>n-</a:t>
            </a:r>
            <a:r>
              <a:rPr lang="ru-RU" altLang="ru-RU" dirty="0">
                <a:cs typeface="Times New Roman" panose="02020603050405020304" pitchFamily="18" charset="0"/>
              </a:rPr>
              <a:t>угольника</a:t>
            </a:r>
            <a:r>
              <a:rPr lang="ru-RU" altLang="ru-RU" dirty="0"/>
              <a:t> и еще 360</a:t>
            </a:r>
            <a:r>
              <a:rPr lang="ru-RU" altLang="ru-RU" baseline="30000" dirty="0"/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. Следовательно, сумма углов </a:t>
            </a:r>
            <a:r>
              <a:rPr lang="en-US" altLang="ru-RU" i="1" dirty="0">
                <a:cs typeface="Times New Roman" panose="02020603050405020304" pitchFamily="18" charset="0"/>
              </a:rPr>
              <a:t>n-</a:t>
            </a:r>
            <a:r>
              <a:rPr lang="ru-RU" altLang="ru-RU" dirty="0">
                <a:cs typeface="Times New Roman" panose="02020603050405020304" pitchFamily="18" charset="0"/>
              </a:rPr>
              <a:t>угольника равна 180</a:t>
            </a:r>
            <a:r>
              <a:rPr lang="ru-RU" altLang="ru-RU" baseline="30000" dirty="0"/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(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i="1" dirty="0">
                <a:cs typeface="Times New Roman" panose="02020603050405020304" pitchFamily="18" charset="0"/>
              </a:rPr>
              <a:t>-</a:t>
            </a:r>
            <a:r>
              <a:rPr lang="ru-RU" altLang="ru-RU" dirty="0">
                <a:cs typeface="Times New Roman" panose="02020603050405020304" pitchFamily="18" charset="0"/>
              </a:rPr>
              <a:t>2). </a:t>
            </a:r>
          </a:p>
        </p:txBody>
      </p:sp>
      <p:pic>
        <p:nvPicPr>
          <p:cNvPr id="374790" name="Picture 1030">
            <a:extLst>
              <a:ext uri="{FF2B5EF4-FFF2-40B4-BE49-F238E27FC236}">
                <a16:creationId xmlns:a16="http://schemas.microsoft.com/office/drawing/2014/main" id="{B9DD17CE-31DA-4EDA-A182-C755BAFE1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193" y="3140968"/>
            <a:ext cx="3249613" cy="290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>
            <a:extLst>
              <a:ext uri="{FF2B5EF4-FFF2-40B4-BE49-F238E27FC236}">
                <a16:creationId xmlns:a16="http://schemas.microsoft.com/office/drawing/2014/main" id="{A1AAE47F-7877-4459-A381-2B7B10D9A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339971" name="Text Box 3">
            <a:extLst>
              <a:ext uri="{FF2B5EF4-FFF2-40B4-BE49-F238E27FC236}">
                <a16:creationId xmlns:a16="http://schemas.microsoft.com/office/drawing/2014/main" id="{5D212E0A-9222-4CBA-A4FF-EA6306EA5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838200"/>
            <a:ext cx="906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Чему равна сумма углов выпуклого: а) 4-угольника; б) 5-угольника; в) 6-угольника?</a:t>
            </a:r>
          </a:p>
        </p:txBody>
      </p:sp>
      <p:sp>
        <p:nvSpPr>
          <p:cNvPr id="339972" name="Text Box 4">
            <a:extLst>
              <a:ext uri="{FF2B5EF4-FFF2-40B4-BE49-F238E27FC236}">
                <a16:creationId xmlns:a16="http://schemas.microsoft.com/office/drawing/2014/main" id="{3EDAAFEF-50DF-4058-85EB-DC522C155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869160"/>
            <a:ext cx="342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а) 360</a:t>
            </a:r>
            <a:r>
              <a:rPr lang="ru-RU" altLang="ru-RU" sz="3200" baseline="30000"/>
              <a:t>о</a:t>
            </a:r>
            <a:r>
              <a:rPr lang="ru-RU" altLang="ru-RU" sz="3200"/>
              <a:t>; </a:t>
            </a:r>
          </a:p>
        </p:txBody>
      </p:sp>
      <p:sp>
        <p:nvSpPr>
          <p:cNvPr id="339973" name="Text Box 5">
            <a:extLst>
              <a:ext uri="{FF2B5EF4-FFF2-40B4-BE49-F238E27FC236}">
                <a16:creationId xmlns:a16="http://schemas.microsoft.com/office/drawing/2014/main" id="{E44E042C-0B82-49BE-9D68-FA2834874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4869160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/>
              <a:t>б) 540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; </a:t>
            </a:r>
            <a:endParaRPr lang="ru-RU" altLang="ru-RU" dirty="0"/>
          </a:p>
        </p:txBody>
      </p:sp>
      <p:sp>
        <p:nvSpPr>
          <p:cNvPr id="339974" name="Text Box 6">
            <a:extLst>
              <a:ext uri="{FF2B5EF4-FFF2-40B4-BE49-F238E27FC236}">
                <a16:creationId xmlns:a16="http://schemas.microsoft.com/office/drawing/2014/main" id="{13DF9EA6-0590-47DC-BDE4-59A764864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4869160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/>
              <a:t>в) 720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9879137-3EC2-4830-BD1C-193781DA7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412" y="2269648"/>
            <a:ext cx="5847224" cy="1829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9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2" grpId="0" autoUpdateAnimBg="0"/>
      <p:bldP spid="339973" grpId="0" autoUpdateAnimBg="0"/>
      <p:bldP spid="339974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>
            <a:extLst>
              <a:ext uri="{FF2B5EF4-FFF2-40B4-BE49-F238E27FC236}">
                <a16:creationId xmlns:a16="http://schemas.microsoft.com/office/drawing/2014/main" id="{DE60100E-AEAB-4866-B705-D06742CAFF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342019" name="Text Box 3">
            <a:extLst>
              <a:ext uri="{FF2B5EF4-FFF2-40B4-BE49-F238E27FC236}">
                <a16:creationId xmlns:a16="http://schemas.microsoft.com/office/drawing/2014/main" id="{16AA9418-DD6B-49DF-9217-1D820EC68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Чему равен внешний угол правильного: а) 3-угольника; б) 4-угольника; в) 5-угольника; г) 6-угольника?</a:t>
            </a:r>
          </a:p>
        </p:txBody>
      </p:sp>
      <p:sp>
        <p:nvSpPr>
          <p:cNvPr id="342020" name="Text Box 4">
            <a:extLst>
              <a:ext uri="{FF2B5EF4-FFF2-40B4-BE49-F238E27FC236}">
                <a16:creationId xmlns:a16="http://schemas.microsoft.com/office/drawing/2014/main" id="{B2EAD05C-05A6-4A92-AB9A-E5B83840D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373216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ru-RU" altLang="ru-RU" sz="3200" dirty="0"/>
              <a:t>а) 120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; </a:t>
            </a:r>
          </a:p>
        </p:txBody>
      </p:sp>
      <p:sp>
        <p:nvSpPr>
          <p:cNvPr id="342021" name="Text Box 5">
            <a:extLst>
              <a:ext uri="{FF2B5EF4-FFF2-40B4-BE49-F238E27FC236}">
                <a16:creationId xmlns:a16="http://schemas.microsoft.com/office/drawing/2014/main" id="{969C594B-FD0B-4419-8740-BCBAB71B4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5373216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/>
              <a:t>б) 90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;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endParaRPr lang="ru-RU" altLang="ru-RU" dirty="0"/>
          </a:p>
        </p:txBody>
      </p:sp>
      <p:sp>
        <p:nvSpPr>
          <p:cNvPr id="342022" name="Text Box 6">
            <a:extLst>
              <a:ext uri="{FF2B5EF4-FFF2-40B4-BE49-F238E27FC236}">
                <a16:creationId xmlns:a16="http://schemas.microsoft.com/office/drawing/2014/main" id="{EF373CA2-8673-48D7-8F1B-DD7C2F238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5362965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/>
              <a:t>в) 72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; </a:t>
            </a:r>
            <a:endParaRPr lang="ru-RU" altLang="ru-RU" dirty="0"/>
          </a:p>
        </p:txBody>
      </p:sp>
      <p:sp>
        <p:nvSpPr>
          <p:cNvPr id="342023" name="Text Box 7">
            <a:extLst>
              <a:ext uri="{FF2B5EF4-FFF2-40B4-BE49-F238E27FC236}">
                <a16:creationId xmlns:a16="http://schemas.microsoft.com/office/drawing/2014/main" id="{BD3E58DC-2DAD-4D13-BB91-7B7231916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553" y="5373216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/>
              <a:t>г) 60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72071A-C8E0-4DEA-8517-0A7407EAD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88" y="2696431"/>
            <a:ext cx="7567765" cy="175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0" grpId="0" autoUpdateAnimBg="0"/>
      <p:bldP spid="342021" grpId="0" autoUpdateAnimBg="0"/>
      <p:bldP spid="342022" grpId="0" autoUpdateAnimBg="0"/>
      <p:bldP spid="342023" grpId="0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>
            <a:extLst>
              <a:ext uri="{FF2B5EF4-FFF2-40B4-BE49-F238E27FC236}">
                <a16:creationId xmlns:a16="http://schemas.microsoft.com/office/drawing/2014/main" id="{1AAF7865-8E04-45D1-8A28-DF7D1478D0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5421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344067" name="Text Box 3">
            <a:extLst>
              <a:ext uri="{FF2B5EF4-FFF2-40B4-BE49-F238E27FC236}">
                <a16:creationId xmlns:a16="http://schemas.microsoft.com/office/drawing/2014/main" id="{0909B6A6-F71C-4820-8A7C-6194B8AE4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3721"/>
            <a:ext cx="8991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2800" dirty="0"/>
              <a:t>Докажите, что сумма внешних углов выпуклого </a:t>
            </a:r>
            <a:r>
              <a:rPr lang="en-US" altLang="ru-RU" sz="2800" i="1" dirty="0"/>
              <a:t>n</a:t>
            </a:r>
            <a:r>
              <a:rPr lang="ru-RU" altLang="ru-RU" sz="2800" dirty="0"/>
              <a:t>-угольника, взятых по одному при каждой вершине,  равна 360</a:t>
            </a:r>
            <a:r>
              <a:rPr lang="ru-RU" altLang="ru-RU" sz="2800" baseline="30000" dirty="0"/>
              <a:t>о</a:t>
            </a:r>
            <a:r>
              <a:rPr lang="ru-RU" altLang="ru-RU" sz="2800" dirty="0"/>
              <a:t>.</a:t>
            </a:r>
          </a:p>
        </p:txBody>
      </p:sp>
      <p:sp>
        <p:nvSpPr>
          <p:cNvPr id="344068" name="Text Box 4">
            <a:extLst>
              <a:ext uri="{FF2B5EF4-FFF2-40B4-BE49-F238E27FC236}">
                <a16:creationId xmlns:a16="http://schemas.microsoft.com/office/drawing/2014/main" id="{0E27ACC7-3348-4248-9B23-BD55D7C51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18789"/>
            <a:ext cx="899160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	Доказательство. </a:t>
            </a:r>
            <a:r>
              <a:rPr lang="ru-RU" altLang="ru-RU" dirty="0"/>
              <a:t>Внешний угол выпуклого многоугольника равен 180</a:t>
            </a:r>
            <a:r>
              <a:rPr lang="ru-RU" altLang="ru-RU" baseline="30000" dirty="0"/>
              <a:t>о</a:t>
            </a:r>
            <a:r>
              <a:rPr lang="ru-RU" altLang="ru-RU" dirty="0"/>
              <a:t> минус соответствующий внутренний угол. Следовательно, сумма внешних углов выпуклого </a:t>
            </a:r>
            <a:r>
              <a:rPr lang="en-US" altLang="ru-RU" i="1" dirty="0"/>
              <a:t>n</a:t>
            </a:r>
            <a:r>
              <a:rPr lang="ru-RU" altLang="ru-RU" i="1" dirty="0"/>
              <a:t>-</a:t>
            </a:r>
            <a:r>
              <a:rPr lang="ru-RU" altLang="ru-RU" dirty="0"/>
              <a:t>угольника, взятых по одному при каждой вершине,</a:t>
            </a:r>
            <a:r>
              <a:rPr lang="en-US" altLang="ru-RU" i="1" dirty="0"/>
              <a:t> </a:t>
            </a:r>
            <a:r>
              <a:rPr lang="ru-RU" altLang="ru-RU" dirty="0"/>
              <a:t>равна </a:t>
            </a:r>
            <a:r>
              <a:rPr lang="en-US" altLang="ru-RU" dirty="0"/>
              <a:t>180</a:t>
            </a:r>
            <a:r>
              <a:rPr lang="ru-RU" altLang="ru-RU" baseline="30000" dirty="0"/>
              <a:t>о</a:t>
            </a:r>
            <a:r>
              <a:rPr lang="en-US" altLang="ru-RU" i="1" dirty="0"/>
              <a:t>n </a:t>
            </a:r>
            <a:r>
              <a:rPr lang="ru-RU" altLang="ru-RU" dirty="0"/>
              <a:t>минус сумма внутренних углов. Так как сумма внутренних углов выпуклого </a:t>
            </a:r>
            <a:r>
              <a:rPr lang="en-US" altLang="ru-RU" i="1" dirty="0"/>
              <a:t>n</a:t>
            </a:r>
            <a:r>
              <a:rPr lang="ru-RU" altLang="ru-RU" dirty="0"/>
              <a:t>-угольника равна 180</a:t>
            </a:r>
            <a:r>
              <a:rPr lang="ru-RU" altLang="ru-RU" baseline="30000" dirty="0"/>
              <a:t>о</a:t>
            </a:r>
            <a:r>
              <a:rPr lang="ru-RU" altLang="ru-RU" dirty="0"/>
              <a:t>(</a:t>
            </a:r>
            <a:r>
              <a:rPr lang="en-US" altLang="ru-RU" i="1" dirty="0"/>
              <a:t>n</a:t>
            </a:r>
            <a:r>
              <a:rPr lang="ru-RU" altLang="ru-RU" dirty="0"/>
              <a:t>-2), то искомая сумма внешних углов будет равна </a:t>
            </a:r>
            <a:r>
              <a:rPr lang="en-US" altLang="ru-RU" dirty="0"/>
              <a:t>180</a:t>
            </a:r>
            <a:r>
              <a:rPr lang="ru-RU" altLang="ru-RU" baseline="30000" dirty="0"/>
              <a:t>о</a:t>
            </a:r>
            <a:r>
              <a:rPr lang="en-US" altLang="ru-RU" i="1" dirty="0"/>
              <a:t>n</a:t>
            </a:r>
            <a:r>
              <a:rPr lang="ru-RU" altLang="ru-RU" i="1" dirty="0"/>
              <a:t> - </a:t>
            </a:r>
            <a:r>
              <a:rPr lang="ru-RU" altLang="ru-RU" dirty="0"/>
              <a:t>180</a:t>
            </a:r>
            <a:r>
              <a:rPr lang="ru-RU" altLang="ru-RU" baseline="30000" dirty="0"/>
              <a:t>о</a:t>
            </a:r>
            <a:r>
              <a:rPr lang="ru-RU" altLang="ru-RU" dirty="0"/>
              <a:t>(</a:t>
            </a:r>
            <a:r>
              <a:rPr lang="en-US" altLang="ru-RU" i="1" dirty="0"/>
              <a:t>n</a:t>
            </a:r>
            <a:r>
              <a:rPr lang="ru-RU" altLang="ru-RU" dirty="0"/>
              <a:t>-2) = 360</a:t>
            </a:r>
            <a:r>
              <a:rPr lang="ru-RU" altLang="ru-RU" baseline="30000" dirty="0"/>
              <a:t>о</a:t>
            </a:r>
            <a:r>
              <a:rPr lang="ru-RU" altLang="ru-RU" dirty="0"/>
              <a:t>. </a:t>
            </a:r>
          </a:p>
        </p:txBody>
      </p:sp>
      <p:pic>
        <p:nvPicPr>
          <p:cNvPr id="344069" name="Picture 5">
            <a:extLst>
              <a:ext uri="{FF2B5EF4-FFF2-40B4-BE49-F238E27FC236}">
                <a16:creationId xmlns:a16="http://schemas.microsoft.com/office/drawing/2014/main" id="{C4463E8D-655B-4876-B58E-DE5711B7F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3240359" cy="26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8" grpId="0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>
            <a:extLst>
              <a:ext uri="{FF2B5EF4-FFF2-40B4-BE49-F238E27FC236}">
                <a16:creationId xmlns:a16="http://schemas.microsoft.com/office/drawing/2014/main" id="{6E974E60-73D8-4882-A4A3-99553FAB5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299011" name="Text Box 3">
            <a:extLst>
              <a:ext uri="{FF2B5EF4-FFF2-40B4-BE49-F238E27FC236}">
                <a16:creationId xmlns:a16="http://schemas.microsoft.com/office/drawing/2014/main" id="{02828BFC-B594-4F8C-B6CC-651D44AB6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Чему равны углы правильного: а) треугольника; б) четырехугольника; в) пятиугольника; г) шестиугольника</a:t>
            </a:r>
            <a:r>
              <a:rPr lang="ru-RU" altLang="ru-RU" sz="2800" dirty="0"/>
              <a:t>; д) восьмиугольника; е) десятиугольника; ж)</a:t>
            </a:r>
            <a:r>
              <a:rPr lang="en-US" altLang="ru-RU" sz="2800" dirty="0"/>
              <a:t> </a:t>
            </a:r>
            <a:r>
              <a:rPr lang="ru-RU" altLang="ru-RU" sz="2800" dirty="0" err="1"/>
              <a:t>двенадцатиугольника</a:t>
            </a:r>
            <a:r>
              <a:rPr lang="ru-RU" altLang="ru-RU" sz="2800" dirty="0">
                <a:cs typeface="Times New Roman" panose="02020603050405020304" pitchFamily="18" charset="0"/>
              </a:rPr>
              <a:t>?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299012" name="Text Box 4">
            <a:extLst>
              <a:ext uri="{FF2B5EF4-FFF2-40B4-BE49-F238E27FC236}">
                <a16:creationId xmlns:a16="http://schemas.microsoft.com/office/drawing/2014/main" id="{4618A870-4AED-443B-A49D-A32DC1DBE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62600"/>
            <a:ext cx="266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а) 60</a:t>
            </a:r>
            <a:r>
              <a:rPr lang="ru-RU" altLang="ru-RU" sz="3200" baseline="30000"/>
              <a:t>о</a:t>
            </a:r>
            <a:r>
              <a:rPr lang="ru-RU" altLang="ru-RU" sz="3200"/>
              <a:t>;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99013" name="Text Box 5">
            <a:extLst>
              <a:ext uri="{FF2B5EF4-FFF2-40B4-BE49-F238E27FC236}">
                <a16:creationId xmlns:a16="http://schemas.microsoft.com/office/drawing/2014/main" id="{C6093930-A928-4EDF-8B5E-17510F507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5626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б) 90</a:t>
            </a:r>
            <a:r>
              <a:rPr lang="ru-RU" altLang="ru-RU" sz="3200" baseline="30000"/>
              <a:t>о</a:t>
            </a:r>
            <a:r>
              <a:rPr lang="ru-RU" altLang="ru-RU" sz="3200"/>
              <a:t>; </a:t>
            </a:r>
            <a:endParaRPr lang="ru-RU" altLang="ru-RU"/>
          </a:p>
        </p:txBody>
      </p:sp>
      <p:sp>
        <p:nvSpPr>
          <p:cNvPr id="299014" name="Text Box 6">
            <a:extLst>
              <a:ext uri="{FF2B5EF4-FFF2-40B4-BE49-F238E27FC236}">
                <a16:creationId xmlns:a16="http://schemas.microsoft.com/office/drawing/2014/main" id="{6660D892-A50A-4FF0-A44E-2D7824BAF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5626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в) 108</a:t>
            </a:r>
            <a:r>
              <a:rPr lang="ru-RU" altLang="ru-RU" sz="3200" baseline="30000"/>
              <a:t>о</a:t>
            </a:r>
            <a:r>
              <a:rPr lang="ru-RU" altLang="ru-RU" sz="3200"/>
              <a:t>;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endParaRPr lang="ru-RU" altLang="ru-RU"/>
          </a:p>
        </p:txBody>
      </p:sp>
      <p:sp>
        <p:nvSpPr>
          <p:cNvPr id="299015" name="Text Box 7">
            <a:extLst>
              <a:ext uri="{FF2B5EF4-FFF2-40B4-BE49-F238E27FC236}">
                <a16:creationId xmlns:a16="http://schemas.microsoft.com/office/drawing/2014/main" id="{38746949-E100-4277-A9E4-049EC6231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56260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г) 120</a:t>
            </a:r>
            <a:r>
              <a:rPr lang="ru-RU" altLang="ru-RU" sz="3200" baseline="30000"/>
              <a:t>о</a:t>
            </a:r>
            <a:r>
              <a:rPr lang="ru-RU" altLang="ru-RU" sz="3200"/>
              <a:t>;</a:t>
            </a:r>
          </a:p>
        </p:txBody>
      </p:sp>
      <p:sp>
        <p:nvSpPr>
          <p:cNvPr id="299016" name="Text Box 8">
            <a:extLst>
              <a:ext uri="{FF2B5EF4-FFF2-40B4-BE49-F238E27FC236}">
                <a16:creationId xmlns:a16="http://schemas.microsoft.com/office/drawing/2014/main" id="{1A425035-F432-47AD-92DC-4A4B0CDE0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61722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д) 135</a:t>
            </a:r>
            <a:r>
              <a:rPr lang="ru-RU" altLang="ru-RU" sz="3200" baseline="30000"/>
              <a:t>о</a:t>
            </a:r>
            <a:r>
              <a:rPr lang="ru-RU" altLang="ru-RU" sz="3200"/>
              <a:t>;</a:t>
            </a:r>
          </a:p>
        </p:txBody>
      </p:sp>
      <p:sp>
        <p:nvSpPr>
          <p:cNvPr id="299017" name="Text Box 9">
            <a:extLst>
              <a:ext uri="{FF2B5EF4-FFF2-40B4-BE49-F238E27FC236}">
                <a16:creationId xmlns:a16="http://schemas.microsoft.com/office/drawing/2014/main" id="{EE67FCF0-4FBE-4F6F-AFA9-D87FC4452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61722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е) 144</a:t>
            </a:r>
            <a:r>
              <a:rPr lang="ru-RU" altLang="ru-RU" sz="3200" baseline="30000"/>
              <a:t>о</a:t>
            </a:r>
            <a:r>
              <a:rPr lang="ru-RU" altLang="ru-RU" sz="3200"/>
              <a:t>;</a:t>
            </a:r>
          </a:p>
        </p:txBody>
      </p:sp>
      <p:sp>
        <p:nvSpPr>
          <p:cNvPr id="299018" name="Text Box 10">
            <a:extLst>
              <a:ext uri="{FF2B5EF4-FFF2-40B4-BE49-F238E27FC236}">
                <a16:creationId xmlns:a16="http://schemas.microsoft.com/office/drawing/2014/main" id="{AE1D3171-4404-4681-B00F-6240EC7F3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172200"/>
            <a:ext cx="198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ж) 150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</a:p>
        </p:txBody>
      </p:sp>
      <p:pic>
        <p:nvPicPr>
          <p:cNvPr id="299021" name="Picture 13">
            <a:extLst>
              <a:ext uri="{FF2B5EF4-FFF2-40B4-BE49-F238E27FC236}">
                <a16:creationId xmlns:a16="http://schemas.microsoft.com/office/drawing/2014/main" id="{28479DD4-0D94-4AB3-85D4-0DAB44F4A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668" y="2487037"/>
            <a:ext cx="6316663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9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9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9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9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2" grpId="0" autoUpdateAnimBg="0"/>
      <p:bldP spid="299013" grpId="0" autoUpdateAnimBg="0"/>
      <p:bldP spid="299014" grpId="0" autoUpdateAnimBg="0"/>
      <p:bldP spid="299015" grpId="0" autoUpdateAnimBg="0"/>
      <p:bldP spid="299016" grpId="0" autoUpdateAnimBg="0"/>
      <p:bldP spid="299017" grpId="0" autoUpdateAnimBg="0"/>
      <p:bldP spid="299018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183255F2-7F72-4DD3-B674-B6F8B3414A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313347" name="Text Box 3">
            <a:extLst>
              <a:ext uri="{FF2B5EF4-FFF2-40B4-BE49-F238E27FC236}">
                <a16:creationId xmlns:a16="http://schemas.microsoft.com/office/drawing/2014/main" id="{34AFB86B-62CF-43F7-991E-47EC13377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45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Сумма углов выпуклого многоугольника равна 900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. Сколько у него сторон?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3348" name="Text Box 4">
            <a:extLst>
              <a:ext uri="{FF2B5EF4-FFF2-40B4-BE49-F238E27FC236}">
                <a16:creationId xmlns:a16="http://schemas.microsoft.com/office/drawing/2014/main" id="{21EDC2AA-E0FD-4BD5-95AD-B48E9486E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3434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en-US" altLang="ru-RU" sz="3200"/>
              <a:t>7.</a:t>
            </a:r>
            <a:endParaRPr lang="ru-RU" altLang="ru-RU" sz="3200"/>
          </a:p>
        </p:txBody>
      </p:sp>
    </p:spTree>
    <p:extLst>
      <p:ext uri="{BB962C8B-B14F-4D97-AF65-F5344CB8AC3E}">
        <p14:creationId xmlns:p14="http://schemas.microsoft.com/office/powerpoint/2010/main" val="163188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8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>
            <a:extLst>
              <a:ext uri="{FF2B5EF4-FFF2-40B4-BE49-F238E27FC236}">
                <a16:creationId xmlns:a16="http://schemas.microsoft.com/office/drawing/2014/main" id="{E6B2D917-3437-4691-ADF9-2A2D74E0BB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315395" name="Text Box 3">
            <a:extLst>
              <a:ext uri="{FF2B5EF4-FFF2-40B4-BE49-F238E27FC236}">
                <a16:creationId xmlns:a16="http://schemas.microsoft.com/office/drawing/2014/main" id="{7314334D-5AB1-4676-881C-7786AFA06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Сколько сторон имеет правильный многоугольник, если каждый из его внешних углов равен: а) 36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; б) 24</a:t>
            </a:r>
            <a:r>
              <a:rPr lang="en-US" altLang="ru-RU" sz="3200" baseline="300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315396" name="Text Box 4">
            <a:extLst>
              <a:ext uri="{FF2B5EF4-FFF2-40B4-BE49-F238E27FC236}">
                <a16:creationId xmlns:a16="http://schemas.microsoft.com/office/drawing/2014/main" id="{2514FD12-049B-4339-85E1-12E8F2499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3434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а) 10; </a:t>
            </a:r>
          </a:p>
        </p:txBody>
      </p:sp>
      <p:sp>
        <p:nvSpPr>
          <p:cNvPr id="315397" name="Text Box 5">
            <a:extLst>
              <a:ext uri="{FF2B5EF4-FFF2-40B4-BE49-F238E27FC236}">
                <a16:creationId xmlns:a16="http://schemas.microsoft.com/office/drawing/2014/main" id="{740F04E7-7007-49AE-A19E-CB55B49FA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800600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б) 15</a:t>
            </a:r>
            <a:r>
              <a:rPr lang="en-US" altLang="ru-RU" sz="3200"/>
              <a:t>.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6" grpId="0" autoUpdateAnimBg="0"/>
      <p:bldP spid="315397" grpId="0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>
            <a:extLst>
              <a:ext uri="{FF2B5EF4-FFF2-40B4-BE49-F238E27FC236}">
                <a16:creationId xmlns:a16="http://schemas.microsoft.com/office/drawing/2014/main" id="{393E6450-2657-409F-BD89-C3A8C6F70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7*</a:t>
            </a:r>
          </a:p>
        </p:txBody>
      </p:sp>
      <p:sp>
        <p:nvSpPr>
          <p:cNvPr id="333827" name="Text Box 3">
            <a:extLst>
              <a:ext uri="{FF2B5EF4-FFF2-40B4-BE49-F238E27FC236}">
                <a16:creationId xmlns:a16="http://schemas.microsoft.com/office/drawing/2014/main" id="{A02A6920-8877-48D5-B605-8F5041123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Какое наибольшее число острых углов может иметь выпуклый </a:t>
            </a:r>
            <a:r>
              <a:rPr lang="en-US" altLang="ru-RU" sz="3200" i="1" dirty="0"/>
              <a:t>n</a:t>
            </a:r>
            <a:r>
              <a:rPr lang="ru-RU" altLang="ru-RU" sz="3200" dirty="0"/>
              <a:t>-угольник?</a:t>
            </a:r>
            <a:endParaRPr lang="en-US" altLang="ru-RU" sz="3200" dirty="0">
              <a:solidFill>
                <a:schemeClr val="accent1"/>
              </a:solidFill>
            </a:endParaRPr>
          </a:p>
        </p:txBody>
      </p:sp>
      <p:sp>
        <p:nvSpPr>
          <p:cNvPr id="333828" name="Text Box 4">
            <a:extLst>
              <a:ext uri="{FF2B5EF4-FFF2-40B4-BE49-F238E27FC236}">
                <a16:creationId xmlns:a16="http://schemas.microsoft.com/office/drawing/2014/main" id="{0C28A7BC-BD8B-436E-91A1-DE8E399B3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00400"/>
            <a:ext cx="9144000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Решение.</a:t>
            </a:r>
            <a:r>
              <a:rPr lang="ru-RU" altLang="ru-RU" sz="2800" dirty="0">
                <a:solidFill>
                  <a:schemeClr val="accent1"/>
                </a:solidFill>
              </a:rPr>
              <a:t> </a:t>
            </a:r>
            <a:r>
              <a:rPr lang="ru-RU" altLang="ru-RU" sz="2800" dirty="0"/>
              <a:t>Так как сумма внешних углов выпуклого многоугольника равны 360</a:t>
            </a:r>
            <a:r>
              <a:rPr lang="ru-RU" altLang="ru-RU" sz="2800" baseline="30000" dirty="0"/>
              <a:t>о</a:t>
            </a:r>
            <a:r>
              <a:rPr lang="ru-RU" altLang="ru-RU" sz="2800" dirty="0"/>
              <a:t>, то у выпуклого многоугольника не может быть более трех тупых углов, следовательно, у него не может быть более трех внутренних острых углов.</a:t>
            </a:r>
          </a:p>
          <a:p>
            <a:pPr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Ответ.</a:t>
            </a:r>
            <a:r>
              <a:rPr lang="ru-RU" altLang="ru-RU" sz="2800" dirty="0"/>
              <a:t> 3.</a:t>
            </a:r>
          </a:p>
        </p:txBody>
      </p:sp>
    </p:spTree>
    <p:extLst>
      <p:ext uri="{BB962C8B-B14F-4D97-AF65-F5344CB8AC3E}">
        <p14:creationId xmlns:p14="http://schemas.microsoft.com/office/powerpoint/2010/main" val="417134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8" grpId="0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>
            <a:extLst>
              <a:ext uri="{FF2B5EF4-FFF2-40B4-BE49-F238E27FC236}">
                <a16:creationId xmlns:a16="http://schemas.microsoft.com/office/drawing/2014/main" id="{393E6450-2657-409F-BD89-C3A8C6F70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333827" name="Text Box 3">
            <a:extLst>
              <a:ext uri="{FF2B5EF4-FFF2-40B4-BE49-F238E27FC236}">
                <a16:creationId xmlns:a16="http://schemas.microsoft.com/office/drawing/2014/main" id="{A02A6920-8877-48D5-B605-8F5041123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Найдите угол между диагоналями </a:t>
            </a:r>
            <a:r>
              <a:rPr lang="en-US" altLang="ru-RU" sz="3200" i="1" dirty="0"/>
              <a:t>AC </a:t>
            </a:r>
            <a:r>
              <a:rPr lang="ru-RU" altLang="ru-RU" sz="3200" dirty="0"/>
              <a:t>и </a:t>
            </a:r>
            <a:r>
              <a:rPr lang="en-US" altLang="ru-RU" sz="3200" i="1" dirty="0"/>
              <a:t>BD</a:t>
            </a:r>
            <a:r>
              <a:rPr lang="ru-RU" altLang="ru-RU" sz="3200" dirty="0"/>
              <a:t> правильного шестиугольника </a:t>
            </a:r>
            <a:r>
              <a:rPr lang="en-US" altLang="ru-RU" sz="3200" i="1" dirty="0"/>
              <a:t>ABCDEF</a:t>
            </a:r>
            <a:r>
              <a:rPr lang="en-US" altLang="ru-RU" sz="3200" dirty="0"/>
              <a:t>.</a:t>
            </a:r>
            <a:endParaRPr lang="en-US" altLang="ru-RU" sz="3200" dirty="0">
              <a:solidFill>
                <a:schemeClr val="accent1"/>
              </a:solidFill>
            </a:endParaRPr>
          </a:p>
        </p:txBody>
      </p:sp>
      <p:sp>
        <p:nvSpPr>
          <p:cNvPr id="333828" name="Text Box 4">
            <a:extLst>
              <a:ext uri="{FF2B5EF4-FFF2-40B4-BE49-F238E27FC236}">
                <a16:creationId xmlns:a16="http://schemas.microsoft.com/office/drawing/2014/main" id="{0C28A7BC-BD8B-436E-91A1-DE8E399B3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27412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Ответ.</a:t>
            </a:r>
            <a:r>
              <a:rPr lang="ru-RU" altLang="ru-RU" sz="2800" dirty="0"/>
              <a:t> </a:t>
            </a:r>
            <a:r>
              <a:rPr lang="en-US" altLang="ru-RU" sz="2800" dirty="0"/>
              <a:t>60</a:t>
            </a:r>
            <a:r>
              <a:rPr lang="ru-RU" altLang="ru-RU" sz="2800" baseline="30000" dirty="0"/>
              <a:t>о</a:t>
            </a:r>
            <a:r>
              <a:rPr lang="ru-RU" altLang="ru-RU" sz="2800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6E4DE6-CBD8-9ECE-FAE9-FBAF63F79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234" y="2276846"/>
            <a:ext cx="3629532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9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8" grpId="0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>
            <a:extLst>
              <a:ext uri="{FF2B5EF4-FFF2-40B4-BE49-F238E27FC236}">
                <a16:creationId xmlns:a16="http://schemas.microsoft.com/office/drawing/2014/main" id="{393E6450-2657-409F-BD89-C3A8C6F70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333827" name="Text Box 3">
            <a:extLst>
              <a:ext uri="{FF2B5EF4-FFF2-40B4-BE49-F238E27FC236}">
                <a16:creationId xmlns:a16="http://schemas.microsoft.com/office/drawing/2014/main" id="{A02A6920-8877-48D5-B605-8F5041123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Найдите угол между диагоналями </a:t>
            </a:r>
            <a:r>
              <a:rPr lang="en-US" altLang="ru-RU" sz="3200" i="1" dirty="0"/>
              <a:t>AC </a:t>
            </a:r>
            <a:r>
              <a:rPr lang="ru-RU" altLang="ru-RU" sz="3200" dirty="0"/>
              <a:t>и </a:t>
            </a:r>
            <a:r>
              <a:rPr lang="en-US" altLang="ru-RU" sz="3200" i="1" dirty="0"/>
              <a:t>BD</a:t>
            </a:r>
            <a:r>
              <a:rPr lang="ru-RU" altLang="ru-RU" sz="3200" dirty="0"/>
              <a:t> правильного пятиугольника </a:t>
            </a:r>
            <a:r>
              <a:rPr lang="en-US" altLang="ru-RU" sz="3200" i="1" dirty="0"/>
              <a:t>ABCDE</a:t>
            </a:r>
            <a:r>
              <a:rPr lang="en-US" altLang="ru-RU" sz="3200" dirty="0"/>
              <a:t>.</a:t>
            </a:r>
            <a:endParaRPr lang="en-US" altLang="ru-RU" sz="3200" dirty="0">
              <a:solidFill>
                <a:schemeClr val="accent1"/>
              </a:solidFill>
            </a:endParaRPr>
          </a:p>
        </p:txBody>
      </p:sp>
      <p:sp>
        <p:nvSpPr>
          <p:cNvPr id="333828" name="Text Box 4">
            <a:extLst>
              <a:ext uri="{FF2B5EF4-FFF2-40B4-BE49-F238E27FC236}">
                <a16:creationId xmlns:a16="http://schemas.microsoft.com/office/drawing/2014/main" id="{0C28A7BC-BD8B-436E-91A1-DE8E399B3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27412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solidFill>
                  <a:srgbClr val="FF3300"/>
                </a:solidFill>
              </a:rPr>
              <a:t>Ответ.</a:t>
            </a:r>
            <a:r>
              <a:rPr lang="ru-RU" altLang="ru-RU" sz="2800" dirty="0"/>
              <a:t> 72</a:t>
            </a:r>
            <a:r>
              <a:rPr lang="ru-RU" altLang="ru-RU" sz="2800" baseline="30000" dirty="0"/>
              <a:t>о</a:t>
            </a:r>
            <a:r>
              <a:rPr lang="ru-RU" altLang="ru-RU" sz="2800" dirty="0"/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EE8500-A49E-9D0C-53AE-920F45AB6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234" y="2318214"/>
            <a:ext cx="3267531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2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0000"/>
                </a:solidFill>
              </a:rPr>
              <a:t>	</a:t>
            </a:r>
            <a:r>
              <a:rPr lang="ru-RU" altLang="ru-RU" sz="2800" dirty="0">
                <a:solidFill>
                  <a:srgbClr val="FF0000"/>
                </a:solidFill>
              </a:rPr>
              <a:t>Теорема. </a:t>
            </a:r>
            <a:r>
              <a:rPr lang="ru-RU" altLang="ru-RU" sz="2800" dirty="0"/>
              <a:t>Внешний угол произвольного треугольника</a:t>
            </a:r>
            <a:r>
              <a:rPr lang="en-US" altLang="ru-RU" sz="2800" dirty="0"/>
              <a:t> </a:t>
            </a:r>
            <a:r>
              <a:rPr lang="ru-RU" altLang="ru-RU" sz="2800" dirty="0"/>
              <a:t>больше каждого внутреннего, не смежного с ним.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205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380860"/>
            <a:ext cx="2755871" cy="228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37681"/>
            <a:ext cx="26035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55" name="Text Box 24"/>
              <p:cNvSpPr txBox="1">
                <a:spLocks noChangeArrowheads="1"/>
              </p:cNvSpPr>
              <p:nvPr/>
            </p:nvSpPr>
            <p:spPr bwMode="auto">
              <a:xfrm>
                <a:off x="0" y="3865381"/>
                <a:ext cx="9144000" cy="2832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	</a:t>
                </a:r>
                <a:r>
                  <a:rPr lang="ru-RU" altLang="ru-RU" sz="22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Доказательство.</a:t>
                </a:r>
                <a:r>
                  <a:rPr lang="ru-RU" altLang="ru-RU" sz="2200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sz="2200" dirty="0">
                    <a:cs typeface="Times New Roman" panose="02020603050405020304" pitchFamily="18" charset="0"/>
                  </a:rPr>
                  <a:t>Пусть </a:t>
                </a:r>
                <a:r>
                  <a:rPr lang="ru-RU" altLang="ru-RU" sz="2200" i="1" dirty="0">
                    <a:cs typeface="Times New Roman" panose="02020603050405020304" pitchFamily="18" charset="0"/>
                  </a:rPr>
                  <a:t>АВС</a:t>
                </a:r>
                <a:r>
                  <a:rPr lang="ru-RU" altLang="ru-RU" sz="2200" dirty="0">
                    <a:cs typeface="Times New Roman" panose="02020603050405020304" pitchFamily="18" charset="0"/>
                  </a:rPr>
                  <a:t> – произвольный треугольник. Рассмотрим, например, внешний угол </a:t>
                </a:r>
                <a:r>
                  <a:rPr lang="ru-RU" altLang="ru-RU" sz="2200" i="1" dirty="0">
                    <a:cs typeface="Times New Roman" panose="02020603050405020304" pitchFamily="18" charset="0"/>
                  </a:rPr>
                  <a:t>ВСD</a:t>
                </a:r>
                <a:r>
                  <a:rPr lang="ru-RU" altLang="ru-RU" sz="2200" dirty="0">
                    <a:cs typeface="Times New Roman" panose="02020603050405020304" pitchFamily="18" charset="0"/>
                  </a:rPr>
                  <a:t> и докажем, что он больше внутреннего угла </a:t>
                </a:r>
                <a:r>
                  <a:rPr lang="ru-RU" altLang="ru-RU" sz="2200" i="1" dirty="0">
                    <a:cs typeface="Times New Roman" panose="02020603050405020304" pitchFamily="18" charset="0"/>
                  </a:rPr>
                  <a:t>АВС</a:t>
                </a:r>
                <a:r>
                  <a:rPr lang="ru-RU" altLang="ru-RU" sz="2200" dirty="0">
                    <a:cs typeface="Times New Roman" panose="02020603050405020304" pitchFamily="18" charset="0"/>
                  </a:rPr>
                  <a:t>. Для этого через вершину </a:t>
                </a:r>
                <a:r>
                  <a:rPr lang="ru-RU" altLang="ru-RU" sz="2200" i="1" dirty="0">
                    <a:cs typeface="Times New Roman" panose="02020603050405020304" pitchFamily="18" charset="0"/>
                  </a:rPr>
                  <a:t>А </a:t>
                </a:r>
                <a:r>
                  <a:rPr lang="ru-RU" altLang="ru-RU" sz="2200" dirty="0">
                    <a:cs typeface="Times New Roman" panose="02020603050405020304" pitchFamily="18" charset="0"/>
                  </a:rPr>
                  <a:t>и середину </a:t>
                </a:r>
                <a:r>
                  <a:rPr lang="ru-RU" altLang="ru-RU" sz="2200" i="1" dirty="0">
                    <a:cs typeface="Times New Roman" panose="02020603050405020304" pitchFamily="18" charset="0"/>
                  </a:rPr>
                  <a:t>Е</a:t>
                </a:r>
                <a:r>
                  <a:rPr lang="ru-RU" altLang="ru-RU" sz="2200" dirty="0">
                    <a:cs typeface="Times New Roman" panose="02020603050405020304" pitchFamily="18" charset="0"/>
                  </a:rPr>
                  <a:t> стороны </a:t>
                </a:r>
                <a:r>
                  <a:rPr lang="ru-RU" altLang="ru-RU" sz="2200" i="1" dirty="0">
                    <a:cs typeface="Times New Roman" panose="02020603050405020304" pitchFamily="18" charset="0"/>
                  </a:rPr>
                  <a:t>ВС</a:t>
                </a:r>
                <a:r>
                  <a:rPr lang="ru-RU" altLang="ru-RU" sz="2200" dirty="0">
                    <a:cs typeface="Times New Roman" panose="02020603050405020304" pitchFamily="18" charset="0"/>
                  </a:rPr>
                  <a:t> проведем прямую и отложим на ней отрезок </a:t>
                </a:r>
                <a:r>
                  <a:rPr lang="ru-RU" altLang="ru-RU" sz="2200" i="1" dirty="0">
                    <a:cs typeface="Times New Roman" panose="02020603050405020304" pitchFamily="18" charset="0"/>
                  </a:rPr>
                  <a:t>EF</a:t>
                </a:r>
                <a:r>
                  <a:rPr lang="ru-RU" altLang="ru-RU" sz="2200" dirty="0">
                    <a:cs typeface="Times New Roman" panose="02020603050405020304" pitchFamily="18" charset="0"/>
                  </a:rPr>
                  <a:t>, равный </a:t>
                </a:r>
                <a:r>
                  <a:rPr lang="ru-RU" altLang="ru-RU" sz="2200" i="1" dirty="0">
                    <a:cs typeface="Times New Roman" panose="02020603050405020304" pitchFamily="18" charset="0"/>
                  </a:rPr>
                  <a:t>АЕ</a:t>
                </a:r>
                <a:r>
                  <a:rPr lang="ru-RU" altLang="ru-RU" sz="2200" dirty="0">
                    <a:cs typeface="Times New Roman" panose="02020603050405020304" pitchFamily="18" charset="0"/>
                  </a:rPr>
                  <a:t>. Треугольники </a:t>
                </a:r>
                <a:r>
                  <a:rPr lang="ru-RU" altLang="ru-RU" sz="2200" i="1" dirty="0">
                    <a:cs typeface="Times New Roman" panose="02020603050405020304" pitchFamily="18" charset="0"/>
                  </a:rPr>
                  <a:t>АВЕ</a:t>
                </a:r>
                <a:r>
                  <a:rPr lang="ru-RU" altLang="ru-RU" sz="2200" dirty="0">
                    <a:cs typeface="Times New Roman" panose="02020603050405020304" pitchFamily="18" charset="0"/>
                  </a:rPr>
                  <a:t> и </a:t>
                </a:r>
                <a:r>
                  <a:rPr lang="ru-RU" altLang="ru-RU" sz="2200" i="1" dirty="0">
                    <a:cs typeface="Times New Roman" panose="02020603050405020304" pitchFamily="18" charset="0"/>
                  </a:rPr>
                  <a:t>FCЕ</a:t>
                </a:r>
                <a:r>
                  <a:rPr lang="ru-RU" altLang="ru-RU" sz="2200" dirty="0">
                    <a:cs typeface="Times New Roman" panose="02020603050405020304" pitchFamily="18" charset="0"/>
                  </a:rPr>
                  <a:t> равны по первому признаку равенства треугольников (</a:t>
                </a:r>
                <a:r>
                  <a:rPr lang="ru-RU" altLang="ru-RU" sz="2200" i="1" dirty="0">
                    <a:cs typeface="Times New Roman" panose="02020603050405020304" pitchFamily="18" charset="0"/>
                  </a:rPr>
                  <a:t>ВЕ = СE</a:t>
                </a:r>
                <a:r>
                  <a:rPr lang="ru-RU" altLang="ru-RU" sz="2200" dirty="0">
                    <a:cs typeface="Times New Roman" panose="02020603050405020304" pitchFamily="18" charset="0"/>
                  </a:rPr>
                  <a:t>,</a:t>
                </a:r>
                <a:r>
                  <a:rPr lang="ru-RU" altLang="ru-RU" sz="2200" i="1" dirty="0">
                    <a:cs typeface="Times New Roman" panose="02020603050405020304" pitchFamily="18" charset="0"/>
                  </a:rPr>
                  <a:t> AE = FE</a:t>
                </a:r>
                <a:r>
                  <a:rPr lang="ru-RU" altLang="ru-RU" sz="2200" dirty="0">
                    <a:cs typeface="Times New Roman" panose="02020603050405020304" pitchFamily="18" charset="0"/>
                  </a:rPr>
                  <a:t>,</a:t>
                </a:r>
                <a:r>
                  <a:rPr lang="ru-RU" altLang="ru-RU" sz="2200" i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ru-RU" altLang="ru-RU" sz="2200" i="1" dirty="0">
                    <a:cs typeface="Times New Roman" panose="02020603050405020304" pitchFamily="18" charset="0"/>
                  </a:rPr>
                  <a:t>AEB = </a:t>
                </a:r>
                <a14:m>
                  <m:oMath xmlns:m="http://schemas.openxmlformats.org/officeDocument/2006/math">
                    <m:r>
                      <a:rPr lang="en-US" altLang="ru-RU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 </m:t>
                    </m:r>
                  </m:oMath>
                </a14:m>
                <a:r>
                  <a:rPr lang="ru-RU" altLang="ru-RU" sz="2200" i="1" dirty="0">
                    <a:cs typeface="Times New Roman" panose="02020603050405020304" pitchFamily="18" charset="0"/>
                  </a:rPr>
                  <a:t>FEC</a:t>
                </a:r>
                <a:r>
                  <a:rPr lang="ru-RU" altLang="ru-RU" sz="2200" dirty="0">
                    <a:cs typeface="Times New Roman" panose="02020603050405020304" pitchFamily="18" charset="0"/>
                  </a:rPr>
                  <a:t>). Следовательно, </a:t>
                </a:r>
                <a14:m>
                  <m:oMath xmlns:m="http://schemas.openxmlformats.org/officeDocument/2006/math">
                    <m:r>
                      <a:rPr lang="en-US" altLang="ru-RU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ru-RU" altLang="ru-RU" sz="2200" i="1" dirty="0">
                    <a:cs typeface="Times New Roman" panose="02020603050405020304" pitchFamily="18" charset="0"/>
                  </a:rPr>
                  <a:t>ABC = </a:t>
                </a:r>
                <a14:m>
                  <m:oMath xmlns:m="http://schemas.openxmlformats.org/officeDocument/2006/math">
                    <m:r>
                      <a:rPr lang="en-US" altLang="ru-RU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ru-RU" altLang="ru-RU" sz="2200" i="1" dirty="0">
                    <a:cs typeface="Times New Roman" panose="02020603050405020304" pitchFamily="18" charset="0"/>
                  </a:rPr>
                  <a:t>BCF</a:t>
                </a:r>
                <a:r>
                  <a:rPr lang="ru-RU" altLang="ru-RU" sz="2200" dirty="0">
                    <a:cs typeface="Times New Roman" panose="02020603050405020304" pitchFamily="18" charset="0"/>
                  </a:rPr>
                  <a:t>. Но вершина </a:t>
                </a:r>
                <a:r>
                  <a:rPr lang="ru-RU" altLang="ru-RU" sz="2200" i="1" dirty="0">
                    <a:cs typeface="Times New Roman" panose="02020603050405020304" pitchFamily="18" charset="0"/>
                  </a:rPr>
                  <a:t>F</a:t>
                </a:r>
                <a:r>
                  <a:rPr lang="ru-RU" altLang="ru-RU" sz="2200" dirty="0">
                    <a:cs typeface="Times New Roman" panose="02020603050405020304" pitchFamily="18" charset="0"/>
                  </a:rPr>
                  <a:t> лежит внутри угла </a:t>
                </a:r>
                <a:r>
                  <a:rPr lang="ru-RU" altLang="ru-RU" sz="2200" i="1" dirty="0">
                    <a:cs typeface="Times New Roman" panose="02020603050405020304" pitchFamily="18" charset="0"/>
                  </a:rPr>
                  <a:t>BCD</a:t>
                </a:r>
                <a:r>
                  <a:rPr lang="ru-RU" altLang="ru-RU" sz="2200" dirty="0">
                    <a:cs typeface="Times New Roman" panose="02020603050405020304" pitchFamily="18" charset="0"/>
                  </a:rPr>
                  <a:t>. Поэтому угол </a:t>
                </a:r>
                <a:r>
                  <a:rPr lang="ru-RU" altLang="ru-RU" sz="2200" i="1" dirty="0">
                    <a:cs typeface="Times New Roman" panose="02020603050405020304" pitchFamily="18" charset="0"/>
                  </a:rPr>
                  <a:t>BCF</a:t>
                </a:r>
                <a:r>
                  <a:rPr lang="ru-RU" altLang="ru-RU" sz="2200" dirty="0">
                    <a:cs typeface="Times New Roman" panose="02020603050405020304" pitchFamily="18" charset="0"/>
                  </a:rPr>
                  <a:t> составляет только часть угла </a:t>
                </a:r>
                <a:r>
                  <a:rPr lang="ru-RU" altLang="ru-RU" sz="2200" i="1" dirty="0">
                    <a:cs typeface="Times New Roman" panose="02020603050405020304" pitchFamily="18" charset="0"/>
                  </a:rPr>
                  <a:t>BCD</a:t>
                </a:r>
                <a:r>
                  <a:rPr lang="ru-RU" altLang="ru-RU" sz="2200" dirty="0">
                    <a:cs typeface="Times New Roman" panose="02020603050405020304" pitchFamily="18" charset="0"/>
                  </a:rPr>
                  <a:t>. Значит, </a:t>
                </a:r>
                <a14:m>
                  <m:oMath xmlns:m="http://schemas.openxmlformats.org/officeDocument/2006/math">
                    <m:r>
                      <a:rPr lang="en-US" altLang="ru-RU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ru-RU" altLang="ru-RU" sz="2200" i="1" dirty="0">
                    <a:cs typeface="Times New Roman" panose="02020603050405020304" pitchFamily="18" charset="0"/>
                  </a:rPr>
                  <a:t>BCD &gt; </a:t>
                </a:r>
                <a14:m>
                  <m:oMath xmlns:m="http://schemas.openxmlformats.org/officeDocument/2006/math">
                    <m:r>
                      <a:rPr lang="en-US" altLang="ru-RU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ru-RU" altLang="ru-RU" sz="2200" i="1" dirty="0">
                    <a:cs typeface="Times New Roman" panose="02020603050405020304" pitchFamily="18" charset="0"/>
                  </a:rPr>
                  <a:t>ABC</a:t>
                </a:r>
                <a:r>
                  <a:rPr lang="ru-RU" altLang="ru-RU" sz="2200" dirty="0">
                    <a:cs typeface="Times New Roman" panose="02020603050405020304" pitchFamily="18" charset="0"/>
                  </a:rPr>
                  <a:t>.</a:t>
                </a:r>
                <a:r>
                  <a:rPr lang="ru-RU" altLang="ru-RU" sz="2200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55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865381"/>
                <a:ext cx="9144000" cy="2832100"/>
              </a:xfrm>
              <a:prstGeom prst="rect">
                <a:avLst/>
              </a:prstGeom>
              <a:blipFill>
                <a:blip r:embed="rId5"/>
                <a:stretch>
                  <a:fillRect l="-867" t="-645" r="-867" b="-34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915265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>
            <a:extLst>
              <a:ext uri="{FF2B5EF4-FFF2-40B4-BE49-F238E27FC236}">
                <a16:creationId xmlns:a16="http://schemas.microsoft.com/office/drawing/2014/main" id="{6A593E60-8B26-406C-8341-624F60A5CB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317443" name="Text Box 3">
            <a:extLst>
              <a:ext uri="{FF2B5EF4-FFF2-40B4-BE49-F238E27FC236}">
                <a16:creationId xmlns:a16="http://schemas.microsoft.com/office/drawing/2014/main" id="{2D00F474-1394-4D3B-AD43-0B3771645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45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Найдите сумму углов </a:t>
            </a:r>
            <a:r>
              <a:rPr lang="ru-RU" altLang="ru-RU" sz="3200" dirty="0"/>
              <a:t>невыпуклого четырехугольника </a:t>
            </a:r>
            <a:r>
              <a:rPr lang="en-US" altLang="ru-RU" sz="3200" i="1" dirty="0"/>
              <a:t>ABCD</a:t>
            </a:r>
            <a:r>
              <a:rPr lang="ru-RU" altLang="ru-RU" sz="3200" i="1" dirty="0"/>
              <a:t>.</a:t>
            </a:r>
            <a:endParaRPr lang="en-US" altLang="ru-RU" sz="32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317447" name="Picture 7">
            <a:extLst>
              <a:ext uri="{FF2B5EF4-FFF2-40B4-BE49-F238E27FC236}">
                <a16:creationId xmlns:a16="http://schemas.microsoft.com/office/drawing/2014/main" id="{703F8DC5-59D5-4B15-9544-C5FA02335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2640013" cy="29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F9516A6-2A40-18D0-D1FF-42B0A886784B}"/>
              </a:ext>
            </a:extLst>
          </p:cNvPr>
          <p:cNvGrpSpPr/>
          <p:nvPr/>
        </p:nvGrpSpPr>
        <p:grpSpPr>
          <a:xfrm>
            <a:off x="609600" y="2009107"/>
            <a:ext cx="8001000" cy="3904331"/>
            <a:chOff x="609600" y="2009107"/>
            <a:chExt cx="8001000" cy="3904331"/>
          </a:xfrm>
        </p:grpSpPr>
        <p:sp>
          <p:nvSpPr>
            <p:cNvPr id="317444" name="Text Box 4">
              <a:extLst>
                <a:ext uri="{FF2B5EF4-FFF2-40B4-BE49-F238E27FC236}">
                  <a16:creationId xmlns:a16="http://schemas.microsoft.com/office/drawing/2014/main" id="{DCF293C1-9CFA-4FCE-9045-92A4F77613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5334000"/>
              <a:ext cx="8001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>
                  <a:solidFill>
                    <a:schemeClr val="accent1"/>
                  </a:solidFill>
                </a:rPr>
                <a:t> </a:t>
              </a:r>
              <a:r>
                <a:rPr lang="ru-RU" altLang="ru-RU" sz="3200"/>
                <a:t>360</a:t>
              </a:r>
              <a:r>
                <a:rPr lang="ru-RU" altLang="ru-RU" sz="3200" baseline="30000"/>
                <a:t>о</a:t>
              </a:r>
              <a:r>
                <a:rPr lang="en-US" altLang="ru-RU" sz="3200"/>
                <a:t>.</a:t>
              </a:r>
              <a:endParaRPr lang="ru-RU" altLang="ru-RU" sz="320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2C43DEC0-66D5-FBB9-015D-4AEF9A4FE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9832" y="2009107"/>
              <a:ext cx="3015439" cy="321971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>
            <a:extLst>
              <a:ext uri="{FF2B5EF4-FFF2-40B4-BE49-F238E27FC236}">
                <a16:creationId xmlns:a16="http://schemas.microsoft.com/office/drawing/2014/main" id="{6A593E60-8B26-406C-8341-624F60A5CB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11</a:t>
            </a:r>
          </a:p>
        </p:txBody>
      </p:sp>
      <p:sp>
        <p:nvSpPr>
          <p:cNvPr id="317443" name="Text Box 3">
            <a:extLst>
              <a:ext uri="{FF2B5EF4-FFF2-40B4-BE49-F238E27FC236}">
                <a16:creationId xmlns:a16="http://schemas.microsoft.com/office/drawing/2014/main" id="{2D00F474-1394-4D3B-AD43-0B3771645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838200"/>
            <a:ext cx="845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Найдите сумму углов </a:t>
            </a:r>
            <a:r>
              <a:rPr lang="ru-RU" altLang="ru-RU" sz="3200" dirty="0"/>
              <a:t>невыпуклого пятиугольника </a:t>
            </a:r>
            <a:r>
              <a:rPr lang="en-US" altLang="ru-RU" sz="3200" i="1" dirty="0"/>
              <a:t>ABCDE</a:t>
            </a:r>
            <a:r>
              <a:rPr lang="ru-RU" altLang="ru-RU" sz="3200" i="1" dirty="0"/>
              <a:t>.</a:t>
            </a:r>
            <a:endParaRPr lang="en-US" altLang="ru-RU" sz="32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F553CC-E3A2-8FE7-5629-89268B8C4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636912"/>
            <a:ext cx="3864048" cy="214202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C3637D6-A435-DAE2-FA7E-9155C295274E}"/>
              </a:ext>
            </a:extLst>
          </p:cNvPr>
          <p:cNvGrpSpPr/>
          <p:nvPr/>
        </p:nvGrpSpPr>
        <p:grpSpPr>
          <a:xfrm>
            <a:off x="609600" y="2610059"/>
            <a:ext cx="8001000" cy="3303379"/>
            <a:chOff x="609600" y="2610059"/>
            <a:chExt cx="8001000" cy="3303379"/>
          </a:xfrm>
        </p:grpSpPr>
        <p:sp>
          <p:nvSpPr>
            <p:cNvPr id="317444" name="Text Box 4">
              <a:extLst>
                <a:ext uri="{FF2B5EF4-FFF2-40B4-BE49-F238E27FC236}">
                  <a16:creationId xmlns:a16="http://schemas.microsoft.com/office/drawing/2014/main" id="{DCF293C1-9CFA-4FCE-9045-92A4F77613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5334000"/>
              <a:ext cx="8001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 dirty="0">
                  <a:solidFill>
                    <a:schemeClr val="accent1"/>
                  </a:solidFill>
                </a:rPr>
                <a:t> </a:t>
              </a:r>
              <a:r>
                <a:rPr lang="en-US" altLang="ru-RU" sz="3200" dirty="0"/>
                <a:t>54</a:t>
              </a:r>
              <a:r>
                <a:rPr lang="ru-RU" altLang="ru-RU" sz="3200" dirty="0"/>
                <a:t>0</a:t>
              </a:r>
              <a:r>
                <a:rPr lang="ru-RU" altLang="ru-RU" sz="3200" baseline="30000" dirty="0"/>
                <a:t>о</a:t>
              </a:r>
              <a:r>
                <a:rPr lang="en-US" altLang="ru-RU" sz="3200" dirty="0"/>
                <a:t>.</a:t>
              </a:r>
              <a:endParaRPr lang="ru-RU" altLang="ru-RU" sz="3200" dirty="0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E0E93061-ABC2-1B06-8083-BED21D0A4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3263" y="2610059"/>
              <a:ext cx="3862585" cy="21412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108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-31182"/>
            <a:ext cx="7772400" cy="457200"/>
          </a:xfrm>
        </p:spPr>
        <p:txBody>
          <a:bodyPr/>
          <a:lstStyle/>
          <a:p>
            <a:pPr eaLnBrk="1" hangingPunct="1"/>
            <a:r>
              <a:rPr lang="ru-RU" altLang="ru-RU" sz="2800" dirty="0">
                <a:solidFill>
                  <a:srgbClr val="FF3300"/>
                </a:solidFill>
              </a:rPr>
              <a:t>Сумма углов невыпуклого многоугольника</a:t>
            </a:r>
            <a:r>
              <a:rPr lang="en-US" altLang="ru-RU" sz="2800" dirty="0">
                <a:solidFill>
                  <a:srgbClr val="FF3300"/>
                </a:solidFill>
              </a:rPr>
              <a:t>*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sp>
        <p:nvSpPr>
          <p:cNvPr id="3075" name="Text Box 1027"/>
          <p:cNvSpPr txBox="1">
            <a:spLocks noChangeArrowheads="1"/>
          </p:cNvSpPr>
          <p:nvPr/>
        </p:nvSpPr>
        <p:spPr bwMode="auto">
          <a:xfrm>
            <a:off x="0" y="33265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Теорема.</a:t>
            </a:r>
            <a:r>
              <a:rPr lang="ru-RU" altLang="ru-RU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Сумма углов невыпуклого 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dirty="0">
                <a:cs typeface="Times New Roman" panose="02020603050405020304" pitchFamily="18" charset="0"/>
              </a:rPr>
              <a:t>-угольника равна 180</a:t>
            </a:r>
            <a:r>
              <a:rPr lang="en-US" altLang="ru-RU" baseline="30000" dirty="0">
                <a:cs typeface="Times New Roman" panose="02020603050405020304" pitchFamily="18" charset="0"/>
              </a:rPr>
              <a:t>o</a:t>
            </a:r>
            <a:r>
              <a:rPr lang="ru-RU" altLang="ru-RU" dirty="0">
                <a:cs typeface="Times New Roman" panose="02020603050405020304" pitchFamily="18" charset="0"/>
              </a:rPr>
              <a:t>(</a:t>
            </a:r>
            <a:r>
              <a:rPr lang="en-US" altLang="ru-RU" i="1" dirty="0">
                <a:cs typeface="Times New Roman" panose="02020603050405020304" pitchFamily="18" charset="0"/>
              </a:rPr>
              <a:t>n</a:t>
            </a:r>
            <a:r>
              <a:rPr lang="ru-RU" altLang="ru-RU" dirty="0">
                <a:cs typeface="Times New Roman" panose="02020603050405020304" pitchFamily="18" charset="0"/>
              </a:rPr>
              <a:t>-2).</a:t>
            </a:r>
          </a:p>
        </p:txBody>
      </p:sp>
      <p:sp>
        <p:nvSpPr>
          <p:cNvPr id="3076" name="Text Box 1029"/>
          <p:cNvSpPr txBox="1">
            <a:spLocks noChangeArrowheads="1"/>
          </p:cNvSpPr>
          <p:nvPr/>
        </p:nvSpPr>
        <p:spPr bwMode="auto">
          <a:xfrm>
            <a:off x="54272" y="3501008"/>
            <a:ext cx="637220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sz="2000" dirty="0"/>
              <a:t>Пусть </a:t>
            </a:r>
            <a:r>
              <a:rPr lang="ru-RU" sz="2000" i="1" dirty="0"/>
              <a:t>A’, A’’ </a:t>
            </a:r>
            <a:r>
              <a:rPr lang="ru-RU" sz="2000" dirty="0"/>
              <a:t>– соседние с ней вершины. Если отрезок </a:t>
            </a:r>
            <a:r>
              <a:rPr lang="ru-RU" sz="2000" i="1" dirty="0"/>
              <a:t>A’A’’</a:t>
            </a:r>
            <a:r>
              <a:rPr lang="ru-RU" sz="2000" dirty="0"/>
              <a:t> целиком содержится в многоугольнике </a:t>
            </a:r>
            <a:r>
              <a:rPr lang="ru-RU" sz="2000" i="1" dirty="0"/>
              <a:t>M</a:t>
            </a:r>
            <a:r>
              <a:rPr lang="ru-RU" sz="2000" dirty="0"/>
              <a:t>, то он является искомой диагональю. Если </a:t>
            </a:r>
            <a:r>
              <a:rPr lang="ru-RU" sz="2000" i="1" dirty="0"/>
              <a:t>A’A’’</a:t>
            </a:r>
            <a:r>
              <a:rPr lang="ru-RU" sz="2000" dirty="0"/>
              <a:t> не содержится целиком в </a:t>
            </a:r>
            <a:r>
              <a:rPr lang="ru-RU" sz="2000" i="1" dirty="0"/>
              <a:t>M</a:t>
            </a:r>
            <a:r>
              <a:rPr lang="ru-RU" sz="2000" dirty="0"/>
              <a:t>, то существуют вершины многоугольника </a:t>
            </a:r>
            <a:r>
              <a:rPr lang="ru-RU" sz="2000" i="1" dirty="0"/>
              <a:t>M, </a:t>
            </a:r>
            <a:r>
              <a:rPr lang="ru-RU" sz="2000" dirty="0"/>
              <a:t>содержащиеся в треугольнике </a:t>
            </a:r>
            <a:r>
              <a:rPr lang="ru-RU" sz="2000" i="1" dirty="0"/>
              <a:t>A’AA’’</a:t>
            </a:r>
            <a:r>
              <a:rPr lang="ru-RU" sz="2000" dirty="0"/>
              <a:t>. Выберем из них вершину </a:t>
            </a:r>
            <a:r>
              <a:rPr lang="ru-RU" sz="2000" i="1" dirty="0"/>
              <a:t>B</a:t>
            </a:r>
            <a:r>
              <a:rPr lang="ru-RU" sz="2000" dirty="0"/>
              <a:t>, наиболее удаленную от прямой </a:t>
            </a:r>
            <a:r>
              <a:rPr lang="ru-RU" sz="2000" i="1" dirty="0"/>
              <a:t>a</a:t>
            </a:r>
            <a:r>
              <a:rPr lang="ru-RU" sz="2000" dirty="0"/>
              <a:t>. Тогда отрезок </a:t>
            </a:r>
            <a:r>
              <a:rPr lang="ru-RU" sz="2000" i="1" dirty="0"/>
              <a:t>AB</a:t>
            </a:r>
            <a:r>
              <a:rPr lang="ru-RU" sz="2000" dirty="0"/>
              <a:t> будет целиком содержаться в многоугольнике и, следовательно, он является искомой диагональю.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0" y="1589046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 1</a:t>
            </a:r>
            <a:r>
              <a:rPr lang="en-US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*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dirty="0"/>
              <a:t>В каждом многоугольнике с числом сторон большим трёх можно провести диагональ, целиком в нем содержащуюся.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268" y="3778779"/>
            <a:ext cx="2717528" cy="2092642"/>
          </a:xfrm>
          <a:prstGeom prst="rect">
            <a:avLst/>
          </a:prstGeom>
        </p:spPr>
      </p:pic>
      <p:sp>
        <p:nvSpPr>
          <p:cNvPr id="9" name="Text Box 1027"/>
          <p:cNvSpPr txBox="1">
            <a:spLocks noChangeArrowheads="1"/>
          </p:cNvSpPr>
          <p:nvPr/>
        </p:nvSpPr>
        <p:spPr bwMode="auto">
          <a:xfrm>
            <a:off x="0" y="114277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Доказательство вытекает из следующих двух теорем.</a:t>
            </a:r>
          </a:p>
        </p:txBody>
      </p:sp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0" y="2799269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000" dirty="0">
                <a:solidFill>
                  <a:srgbClr val="FF3300"/>
                </a:solidFill>
                <a:cs typeface="Times New Roman" panose="02020603050405020304" pitchFamily="18" charset="0"/>
              </a:rPr>
              <a:t> Доказательство.</a:t>
            </a:r>
            <a:r>
              <a:rPr lang="ru-RU" altLang="ru-RU" sz="2000" dirty="0">
                <a:cs typeface="Times New Roman" panose="02020603050405020304" pitchFamily="18" charset="0"/>
              </a:rPr>
              <a:t> З</a:t>
            </a:r>
            <a:r>
              <a:rPr lang="ru-RU" sz="2000" dirty="0"/>
              <a:t>афиксируем какую-нибудь прямую </a:t>
            </a:r>
            <a:r>
              <a:rPr lang="ru-RU" sz="2000" i="1" dirty="0"/>
              <a:t>a</a:t>
            </a:r>
            <a:r>
              <a:rPr lang="ru-RU" sz="2000" dirty="0"/>
              <a:t>, и найдем вершину </a:t>
            </a:r>
            <a:r>
              <a:rPr lang="ru-RU" sz="2000" i="1" dirty="0"/>
              <a:t>A </a:t>
            </a:r>
            <a:r>
              <a:rPr lang="ru-RU" sz="2000" dirty="0"/>
              <a:t>многоугольника </a:t>
            </a:r>
            <a:r>
              <a:rPr lang="en-US" sz="2000" i="1" dirty="0"/>
              <a:t>M</a:t>
            </a:r>
            <a:r>
              <a:rPr lang="ru-RU" sz="2000" dirty="0"/>
              <a:t>, расстояние от которой до этой прямой наибольшее. 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42019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027"/>
          <p:cNvSpPr txBox="1">
            <a:spLocks noChangeArrowheads="1"/>
          </p:cNvSpPr>
          <p:nvPr/>
        </p:nvSpPr>
        <p:spPr bwMode="auto">
          <a:xfrm>
            <a:off x="0" y="-1416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Теорема 2</a:t>
            </a:r>
            <a:r>
              <a:rPr lang="en-US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*</a:t>
            </a:r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.</a:t>
            </a:r>
            <a:r>
              <a:rPr lang="ru-RU" altLang="ru-RU" b="1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dirty="0"/>
              <a:t>Любой </a:t>
            </a:r>
            <a:r>
              <a:rPr lang="en-US" i="1" dirty="0"/>
              <a:t>n-</a:t>
            </a:r>
            <a:r>
              <a:rPr lang="ru-RU" dirty="0"/>
              <a:t>угольник, проведением диагоналей можно разбить на </a:t>
            </a:r>
            <a:r>
              <a:rPr lang="en-US" i="1" dirty="0"/>
              <a:t>n-</a:t>
            </a:r>
            <a:r>
              <a:rPr lang="en-US" dirty="0"/>
              <a:t>2</a:t>
            </a:r>
            <a:r>
              <a:rPr lang="en-US" i="1" dirty="0"/>
              <a:t> </a:t>
            </a:r>
            <a:r>
              <a:rPr lang="ru-RU" dirty="0"/>
              <a:t>треугольника, вершинами которых являются вершины данного многоугольника.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sp>
        <p:nvSpPr>
          <p:cNvPr id="3076" name="Text Box 1029"/>
          <p:cNvSpPr txBox="1">
            <a:spLocks noChangeArrowheads="1"/>
          </p:cNvSpPr>
          <p:nvPr/>
        </p:nvSpPr>
        <p:spPr bwMode="auto">
          <a:xfrm>
            <a:off x="0" y="1260468"/>
            <a:ext cx="91440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dirty="0">
                <a:solidFill>
                  <a:srgbClr val="FF3300"/>
                </a:solidFill>
                <a:cs typeface="Times New Roman" panose="02020603050405020304" pitchFamily="18" charset="0"/>
              </a:rPr>
              <a:t>	</a:t>
            </a:r>
            <a:r>
              <a:rPr lang="ru-RU" altLang="ru-RU" sz="2200" dirty="0">
                <a:solidFill>
                  <a:srgbClr val="FF3300"/>
                </a:solidFill>
                <a:cs typeface="Times New Roman" panose="02020603050405020304" pitchFamily="18" charset="0"/>
              </a:rPr>
              <a:t>Доказательство.</a:t>
            </a:r>
            <a:r>
              <a:rPr lang="ru-RU" altLang="ru-RU" sz="2200" dirty="0">
                <a:cs typeface="Times New Roman" panose="02020603050405020304" pitchFamily="18" charset="0"/>
              </a:rPr>
              <a:t> </a:t>
            </a:r>
            <a:r>
              <a:rPr lang="ru-RU" sz="2200" dirty="0"/>
              <a:t>Если </a:t>
            </a:r>
            <a:r>
              <a:rPr lang="ru-RU" sz="2200" i="1" dirty="0"/>
              <a:t>n</a:t>
            </a:r>
            <a:r>
              <a:rPr lang="ru-RU" sz="2200" dirty="0"/>
              <a:t> = 3, то число треугольников равно 1. Предположим, что для всех </a:t>
            </a:r>
            <a:r>
              <a:rPr lang="ru-RU" sz="2200" i="1" dirty="0"/>
              <a:t>m &lt; n </a:t>
            </a:r>
            <a:r>
              <a:rPr lang="ru-RU" sz="2200" dirty="0"/>
              <a:t>мы доказали, что число треугольников, на которые разбиваются </a:t>
            </a:r>
            <a:r>
              <a:rPr lang="ru-RU" sz="2200" i="1" dirty="0"/>
              <a:t>m</a:t>
            </a:r>
            <a:r>
              <a:rPr lang="ru-RU" sz="2200" dirty="0"/>
              <a:t>-угольник, проведением диагоналей, равно </a:t>
            </a:r>
            <a:r>
              <a:rPr lang="ru-RU" sz="2200" i="1" dirty="0"/>
              <a:t>m – </a:t>
            </a:r>
            <a:r>
              <a:rPr lang="ru-RU" sz="2200" dirty="0"/>
              <a:t>2. Рассмотрим </a:t>
            </a:r>
            <a:r>
              <a:rPr lang="ru-RU" sz="2200" i="1" dirty="0"/>
              <a:t>n</a:t>
            </a:r>
            <a:r>
              <a:rPr lang="ru-RU" sz="2200" dirty="0"/>
              <a:t>-угольник, и проведем в нем диагональ. Она разобьет этот </a:t>
            </a:r>
            <a:r>
              <a:rPr lang="ru-RU" sz="2200" i="1" dirty="0"/>
              <a:t>n</a:t>
            </a:r>
            <a:r>
              <a:rPr lang="ru-RU" sz="2200" dirty="0"/>
              <a:t>-угольник на </a:t>
            </a:r>
            <a:r>
              <a:rPr lang="ru-RU" sz="2200" i="1" dirty="0"/>
              <a:t>k</a:t>
            </a:r>
            <a:r>
              <a:rPr lang="ru-RU" sz="2200" dirty="0"/>
              <a:t>-угольник и </a:t>
            </a:r>
            <a:r>
              <a:rPr lang="ru-RU" sz="2200" i="1" dirty="0"/>
              <a:t>n – k + </a:t>
            </a:r>
            <a:r>
              <a:rPr lang="ru-RU" sz="2200" dirty="0"/>
              <a:t>2</a:t>
            </a:r>
            <a:r>
              <a:rPr lang="ru-RU" sz="2200" i="1" dirty="0"/>
              <a:t>–</a:t>
            </a:r>
            <a:r>
              <a:rPr lang="ru-RU" sz="2200" dirty="0"/>
              <a:t>угольник. По предположению индукции, проведением диагоналей, </a:t>
            </a:r>
            <a:r>
              <a:rPr lang="ru-RU" sz="2200" i="1" dirty="0"/>
              <a:t>k</a:t>
            </a:r>
            <a:r>
              <a:rPr lang="ru-RU" sz="2200" dirty="0"/>
              <a:t>-угольник разбивается на </a:t>
            </a:r>
            <a:r>
              <a:rPr lang="ru-RU" sz="2200" i="1" dirty="0"/>
              <a:t>k –</a:t>
            </a:r>
            <a:r>
              <a:rPr lang="ru-RU" sz="2200" dirty="0"/>
              <a:t>2 треугольника, а </a:t>
            </a:r>
            <a:r>
              <a:rPr lang="ru-RU" sz="2200" i="1" dirty="0"/>
              <a:t>n</a:t>
            </a:r>
            <a:r>
              <a:rPr lang="en-US" sz="2200" i="1" dirty="0"/>
              <a:t> </a:t>
            </a:r>
            <a:r>
              <a:rPr lang="ru-RU" sz="2200" i="1" dirty="0"/>
              <a:t>– k + </a:t>
            </a:r>
            <a:r>
              <a:rPr lang="ru-RU" sz="2200" dirty="0"/>
              <a:t>2</a:t>
            </a:r>
            <a:r>
              <a:rPr lang="ru-RU" sz="2200" i="1" dirty="0"/>
              <a:t>–</a:t>
            </a:r>
            <a:r>
              <a:rPr lang="ru-RU" sz="2200" dirty="0"/>
              <a:t>угольник разбивается на </a:t>
            </a:r>
            <a:r>
              <a:rPr lang="ru-RU" sz="2200" i="1" dirty="0"/>
              <a:t>n – k </a:t>
            </a:r>
            <a:r>
              <a:rPr lang="ru-RU" sz="2200" dirty="0"/>
              <a:t>треугольника. Все вместе они дают разбиение </a:t>
            </a:r>
            <a:r>
              <a:rPr lang="ru-RU" sz="2200" i="1" dirty="0"/>
              <a:t>n</a:t>
            </a:r>
            <a:r>
              <a:rPr lang="ru-RU" sz="2200" dirty="0"/>
              <a:t>-угольника на</a:t>
            </a:r>
            <a:r>
              <a:rPr lang="ru-RU" sz="2200" i="1" dirty="0"/>
              <a:t> n – </a:t>
            </a:r>
            <a:r>
              <a:rPr lang="ru-RU" sz="2200" dirty="0"/>
              <a:t>2</a:t>
            </a:r>
            <a:r>
              <a:rPr lang="ru-RU" sz="2200" i="1" dirty="0"/>
              <a:t> </a:t>
            </a:r>
            <a:r>
              <a:rPr lang="ru-RU" sz="2200" dirty="0"/>
              <a:t>треугольника. Что и требовалось доказать.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4149080"/>
            <a:ext cx="3477110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5349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>
            <a:extLst>
              <a:ext uri="{FF2B5EF4-FFF2-40B4-BE49-F238E27FC236}">
                <a16:creationId xmlns:a16="http://schemas.microsoft.com/office/drawing/2014/main" id="{21BAC7C2-A343-4001-B1A2-BF4C3DF2CE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r>
              <a:rPr lang="ru-RU" altLang="ru-RU" sz="3600" dirty="0">
                <a:solidFill>
                  <a:srgbClr val="FF3300"/>
                </a:solidFill>
              </a:rPr>
              <a:t>2*</a:t>
            </a:r>
          </a:p>
        </p:txBody>
      </p:sp>
      <p:sp>
        <p:nvSpPr>
          <p:cNvPr id="335875" name="Text Box 3">
            <a:extLst>
              <a:ext uri="{FF2B5EF4-FFF2-40B4-BE49-F238E27FC236}">
                <a16:creationId xmlns:a16="http://schemas.microsoft.com/office/drawing/2014/main" id="{796588AA-77BF-41D4-8DC0-77056945B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Найдите сумму углов 1, 2, 3, 4, 5 пятиугольной звездочки, изображенной на рисунке.</a:t>
            </a:r>
            <a:endParaRPr lang="en-US" altLang="ru-RU" sz="3200" dirty="0"/>
          </a:p>
        </p:txBody>
      </p:sp>
      <p:pic>
        <p:nvPicPr>
          <p:cNvPr id="335883" name="Picture 11">
            <a:extLst>
              <a:ext uri="{FF2B5EF4-FFF2-40B4-BE49-F238E27FC236}">
                <a16:creationId xmlns:a16="http://schemas.microsoft.com/office/drawing/2014/main" id="{EE62CFF5-6182-48AC-A384-35A0A4387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5" y="2132856"/>
            <a:ext cx="2940050" cy="30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491AB2C-6C5B-4FB0-849F-8AEBF1FE6808}"/>
              </a:ext>
            </a:extLst>
          </p:cNvPr>
          <p:cNvGrpSpPr/>
          <p:nvPr/>
        </p:nvGrpSpPr>
        <p:grpSpPr>
          <a:xfrm>
            <a:off x="0" y="2073915"/>
            <a:ext cx="9144000" cy="4422938"/>
            <a:chOff x="0" y="2073915"/>
            <a:chExt cx="9144000" cy="4422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5876" name="Text Box 4">
                  <a:extLst>
                    <a:ext uri="{FF2B5EF4-FFF2-40B4-BE49-F238E27FC236}">
                      <a16:creationId xmlns:a16="http://schemas.microsoft.com/office/drawing/2014/main" id="{6A865C36-6625-4AEF-A7F5-C05F666F1A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5542746"/>
                  <a:ext cx="9144000" cy="9541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sz="2800" dirty="0">
                      <a:solidFill>
                        <a:srgbClr val="FF3300"/>
                      </a:solidFill>
                    </a:rPr>
                    <a:t>Решение.</a:t>
                  </a:r>
                  <a:r>
                    <a:rPr lang="ru-RU" altLang="ru-RU" sz="2800" dirty="0">
                      <a:solidFill>
                        <a:schemeClr val="accent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ru-RU" altLang="ru-RU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alt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3+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=180°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6=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5+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7,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7=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2+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a14:m>
                  <a:r>
                    <a:rPr lang="en-US" altLang="ru-RU" sz="2800" dirty="0"/>
                    <a:t>. </a:t>
                  </a:r>
                  <a:r>
                    <a:rPr lang="ru-RU" altLang="ru-RU" sz="2800" dirty="0"/>
                    <a:t>Следовательно, </a:t>
                  </a:r>
                  <a14:m>
                    <m:oMath xmlns:m="http://schemas.openxmlformats.org/officeDocument/2006/math"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2+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3+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4+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5=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180°</m:t>
                      </m:r>
                      <m:r>
                        <a:rPr lang="ru-RU" altLang="ru-RU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altLang="ru-RU" sz="2800" dirty="0"/>
                </a:p>
              </p:txBody>
            </p:sp>
          </mc:Choice>
          <mc:Fallback xmlns="">
            <p:sp>
              <p:nvSpPr>
                <p:cNvPr id="335876" name="Text Box 4">
                  <a:extLst>
                    <a:ext uri="{FF2B5EF4-FFF2-40B4-BE49-F238E27FC236}">
                      <a16:creationId xmlns:a16="http://schemas.microsoft.com/office/drawing/2014/main" id="{6A865C36-6625-4AEF-A7F5-C05F666F1A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5542746"/>
                  <a:ext cx="9144000" cy="954107"/>
                </a:xfrm>
                <a:prstGeom prst="rect">
                  <a:avLst/>
                </a:prstGeom>
                <a:blipFill>
                  <a:blip r:embed="rId4"/>
                  <a:stretch>
                    <a:fillRect l="-1333" t="-6369" b="-1656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79CC8E5E-5D8C-4D12-B9A0-077EDF373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23186" y="2073915"/>
              <a:ext cx="3084262" cy="329930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027"/>
          <p:cNvSpPr txBox="1">
            <a:spLocks noChangeArrowheads="1"/>
          </p:cNvSpPr>
          <p:nvPr/>
        </p:nvSpPr>
        <p:spPr bwMode="auto">
          <a:xfrm>
            <a:off x="0" y="-1416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Упражнение 13*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14" name="Text Box 1027"/>
          <p:cNvSpPr txBox="1">
            <a:spLocks noChangeArrowheads="1"/>
          </p:cNvSpPr>
          <p:nvPr/>
        </p:nvSpPr>
        <p:spPr bwMode="auto">
          <a:xfrm>
            <a:off x="0" y="463323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Чему равна сумма углов 1, 2, 3, 4 звёздчатого четырёхугольника?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484784"/>
            <a:ext cx="1944216" cy="2396645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35496" y="1501605"/>
            <a:ext cx="8820472" cy="3733719"/>
            <a:chOff x="35496" y="1501605"/>
            <a:chExt cx="8820472" cy="3733719"/>
          </a:xfrm>
        </p:grpSpPr>
        <p:sp>
          <p:nvSpPr>
            <p:cNvPr id="13" name="TextBox 12"/>
            <p:cNvSpPr txBox="1"/>
            <p:nvPr/>
          </p:nvSpPr>
          <p:spPr>
            <a:xfrm>
              <a:off x="35496" y="4281217"/>
              <a:ext cx="88204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800" dirty="0">
                  <a:solidFill>
                    <a:srgbClr val="FF0000"/>
                  </a:solidFill>
                </a:rPr>
                <a:t>	Ответ. </a:t>
              </a:r>
              <a:r>
                <a:rPr lang="ru-RU" sz="2800" dirty="0"/>
                <a:t>Сумма зависит от вида четырёхугольника и может меняться от 0</a:t>
              </a:r>
              <a:r>
                <a:rPr lang="ru-RU" sz="2800" baseline="30000" dirty="0"/>
                <a:t>о</a:t>
              </a:r>
              <a:r>
                <a:rPr lang="ru-RU" sz="2800" baseline="-25000" dirty="0"/>
                <a:t> </a:t>
              </a:r>
              <a:r>
                <a:rPr lang="ru-RU" sz="2800" dirty="0"/>
                <a:t>до 360</a:t>
              </a:r>
              <a:r>
                <a:rPr lang="ru-RU" sz="2800" baseline="30000" dirty="0"/>
                <a:t>о</a:t>
              </a:r>
              <a:r>
                <a:rPr lang="ru-RU" sz="2800" dirty="0"/>
                <a:t>.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2310" y="1501605"/>
              <a:ext cx="819730" cy="2295245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64088" y="1817218"/>
              <a:ext cx="2695951" cy="18481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369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027"/>
          <p:cNvSpPr txBox="1">
            <a:spLocks noChangeArrowheads="1"/>
          </p:cNvSpPr>
          <p:nvPr/>
        </p:nvSpPr>
        <p:spPr bwMode="auto">
          <a:xfrm>
            <a:off x="0" y="75929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sz="2800" dirty="0"/>
              <a:t>Найдите сумму углов звёздчатого многоугольника, изображённого на рисунке.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8" name="Text Box 1027">
            <a:extLst>
              <a:ext uri="{FF2B5EF4-FFF2-40B4-BE49-F238E27FC236}">
                <a16:creationId xmlns:a16="http://schemas.microsoft.com/office/drawing/2014/main" id="{3913A37C-B36C-5119-2349-B46772B9F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416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Упражнение 14*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DBFEE4-6096-7353-60FF-F0D8177B5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3718" y="1878359"/>
            <a:ext cx="3176564" cy="2561746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B27B0DEB-536A-9BDB-E970-9B0F9BCC0F93}"/>
              </a:ext>
            </a:extLst>
          </p:cNvPr>
          <p:cNvGrpSpPr/>
          <p:nvPr/>
        </p:nvGrpSpPr>
        <p:grpSpPr>
          <a:xfrm>
            <a:off x="0" y="1878358"/>
            <a:ext cx="9144000" cy="4375797"/>
            <a:chOff x="0" y="1878358"/>
            <a:chExt cx="9144000" cy="4375797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E8518FF3-36F8-8D4D-6BE4-640BE4054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3718" y="1878358"/>
              <a:ext cx="3176562" cy="256174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 Box 4">
                  <a:extLst>
                    <a:ext uri="{FF2B5EF4-FFF2-40B4-BE49-F238E27FC236}">
                      <a16:creationId xmlns:a16="http://schemas.microsoft.com/office/drawing/2014/main" id="{7E51C087-8FE8-5996-B7AE-2259BF75F7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4869160"/>
                  <a:ext cx="9144000" cy="13849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sz="2800" dirty="0">
                      <a:solidFill>
                        <a:srgbClr val="FF3300"/>
                      </a:solidFill>
                    </a:rPr>
                    <a:t>	Решение. </a:t>
                  </a:r>
                  <a14:m>
                    <m:oMath xmlns:m="http://schemas.openxmlformats.org/officeDocument/2006/math">
                      <m:r>
                        <a:rPr lang="ru-RU" altLang="ru-RU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alt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7+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72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0°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ru-RU" altLang="ru-RU" sz="2800" dirty="0"/>
                    <a:t> </a:t>
                  </a:r>
                  <a14:m>
                    <m:oMath xmlns:m="http://schemas.openxmlformats.org/officeDocument/2006/math"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0°−∠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8,</m:t>
                      </m:r>
                    </m:oMath>
                  </a14:m>
                  <a:r>
                    <a:rPr lang="ru-RU" altLang="ru-RU" sz="2800" dirty="0"/>
                    <a:t> </a:t>
                  </a:r>
                  <a14:m>
                    <m:oMath xmlns:m="http://schemas.openxmlformats.org/officeDocument/2006/math">
                      <m:r>
                        <a:rPr lang="ru-RU" altLang="ru-RU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8=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180°−∠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4−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5.</m:t>
                      </m:r>
                    </m:oMath>
                  </a14:m>
                  <a:r>
                    <a:rPr lang="ru-RU" altLang="ru-RU" sz="2800" dirty="0"/>
                    <a:t> </a:t>
                  </a:r>
                  <a:r>
                    <a:rPr lang="ru-RU" altLang="ru-RU" sz="2800" dirty="0">
                      <a:ea typeface="Cambria Math" panose="02040503050406030204" pitchFamily="18" charset="0"/>
                    </a:rPr>
                    <a:t>Следовательно,</a:t>
                  </a:r>
                </a:p>
                <a:p>
                  <a:pPr algn="just"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ru-RU" alt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∠1+∠2+∠3+∠4+∠5+∠6+∠7=540°</m:t>
                        </m:r>
                        <m:r>
                          <a:rPr lang="ru-RU" altLang="ru-RU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altLang="ru-RU" sz="2800" dirty="0"/>
                </a:p>
              </p:txBody>
            </p:sp>
          </mc:Choice>
          <mc:Fallback xmlns="">
            <p:sp>
              <p:nvSpPr>
                <p:cNvPr id="6" name="Text Box 4">
                  <a:extLst>
                    <a:ext uri="{FF2B5EF4-FFF2-40B4-BE49-F238E27FC236}">
                      <a16:creationId xmlns:a16="http://schemas.microsoft.com/office/drawing/2014/main" id="{7E51C087-8FE8-5996-B7AE-2259BF75F7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4869160"/>
                  <a:ext cx="9144000" cy="1384995"/>
                </a:xfrm>
                <a:prstGeom prst="rect">
                  <a:avLst/>
                </a:prstGeom>
                <a:blipFill>
                  <a:blip r:embed="rId5"/>
                  <a:stretch>
                    <a:fillRect t="-484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8566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027"/>
          <p:cNvSpPr txBox="1">
            <a:spLocks noChangeArrowheads="1"/>
          </p:cNvSpPr>
          <p:nvPr/>
        </p:nvSpPr>
        <p:spPr bwMode="auto">
          <a:xfrm>
            <a:off x="0" y="75929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sz="2800" dirty="0"/>
              <a:t>Найдите сумму углов звёздчатого многоугольника, изображённого на рисунке.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8" name="Text Box 1027">
            <a:extLst>
              <a:ext uri="{FF2B5EF4-FFF2-40B4-BE49-F238E27FC236}">
                <a16:creationId xmlns:a16="http://schemas.microsoft.com/office/drawing/2014/main" id="{3913A37C-B36C-5119-2349-B46772B9F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416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  <a:cs typeface="Times New Roman" panose="02020603050405020304" pitchFamily="18" charset="0"/>
              </a:rPr>
              <a:t>Упражнение 15*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5E7E922-9A0A-89D7-B808-D5D5856C8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2276872"/>
            <a:ext cx="3637470" cy="3096677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5CE71E4-855C-B4CF-9169-41ACFB5E0AE2}"/>
              </a:ext>
            </a:extLst>
          </p:cNvPr>
          <p:cNvGrpSpPr/>
          <p:nvPr/>
        </p:nvGrpSpPr>
        <p:grpSpPr>
          <a:xfrm>
            <a:off x="0" y="2349046"/>
            <a:ext cx="9144000" cy="4442161"/>
            <a:chOff x="0" y="2349046"/>
            <a:chExt cx="9144000" cy="4442161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3063BA7F-4222-EC3B-0D37-32E677163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20398" y="2349046"/>
              <a:ext cx="3564209" cy="295232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 Box 4">
                  <a:extLst>
                    <a:ext uri="{FF2B5EF4-FFF2-40B4-BE49-F238E27FC236}">
                      <a16:creationId xmlns:a16="http://schemas.microsoft.com/office/drawing/2014/main" id="{D924A0E7-6123-B9BE-12EE-5F5E1A3FEE2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5406212"/>
                  <a:ext cx="9144000" cy="13849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sz="2800" dirty="0">
                      <a:solidFill>
                        <a:srgbClr val="FF3300"/>
                      </a:solidFill>
                    </a:rPr>
                    <a:t>	Решение. </a:t>
                  </a:r>
                  <a14:m>
                    <m:oMath xmlns:m="http://schemas.openxmlformats.org/officeDocument/2006/math">
                      <m:r>
                        <a:rPr lang="ru-RU" altLang="ru-RU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altLang="ru-RU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1+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3+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5+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</m:t>
                      </m:r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0°</m:t>
                      </m:r>
                      <m:r>
                        <a:rPr lang="en-US" altLang="ru-R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ru-RU" altLang="ru-RU" sz="2800" dirty="0"/>
                    <a:t> </a:t>
                  </a:r>
                  <a14:m>
                    <m:oMath xmlns:m="http://schemas.openxmlformats.org/officeDocument/2006/math"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∠8=∠7+180°−∠9</m:t>
                      </m:r>
                    </m:oMath>
                  </a14:m>
                  <a:r>
                    <a:rPr lang="ru-RU" altLang="ru-RU" sz="2800" dirty="0"/>
                    <a:t>, </a:t>
                  </a:r>
                  <a14:m>
                    <m:oMath xmlns:m="http://schemas.openxmlformats.org/officeDocument/2006/math">
                      <m:r>
                        <a:rPr lang="ru-RU" altLang="ru-RU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∠9=360°−(∠2+∠4+∠6)</m:t>
                      </m:r>
                    </m:oMath>
                  </a14:m>
                  <a:r>
                    <a:rPr lang="ru-RU" altLang="ru-RU" sz="2800" dirty="0"/>
                    <a:t>. </a:t>
                  </a:r>
                  <a:r>
                    <a:rPr lang="ru-RU" altLang="ru-RU" sz="2800" dirty="0">
                      <a:ea typeface="Cambria Math" panose="02040503050406030204" pitchFamily="18" charset="0"/>
                    </a:rPr>
                    <a:t>Следовательно,</a:t>
                  </a:r>
                </a:p>
                <a:p>
                  <a:pPr algn="just"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ru-RU" altLang="ru-RU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∠1+∠2+∠3+∠4+∠5+∠6+∠7=540°</m:t>
                        </m:r>
                        <m:r>
                          <a:rPr lang="ru-RU" altLang="ru-RU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altLang="ru-RU" sz="2800" dirty="0"/>
                </a:p>
              </p:txBody>
            </p:sp>
          </mc:Choice>
          <mc:Fallback xmlns="">
            <p:sp>
              <p:nvSpPr>
                <p:cNvPr id="3" name="Text Box 4">
                  <a:extLst>
                    <a:ext uri="{FF2B5EF4-FFF2-40B4-BE49-F238E27FC236}">
                      <a16:creationId xmlns:a16="http://schemas.microsoft.com/office/drawing/2014/main" id="{D924A0E7-6123-B9BE-12EE-5F5E1A3FEE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5406212"/>
                  <a:ext cx="9144000" cy="1384995"/>
                </a:xfrm>
                <a:prstGeom prst="rect">
                  <a:avLst/>
                </a:prstGeom>
                <a:blipFill>
                  <a:blip r:embed="rId5"/>
                  <a:stretch>
                    <a:fillRect t="-484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9734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</TotalTime>
  <Words>5023</Words>
  <Application>Microsoft Office PowerPoint</Application>
  <PresentationFormat>Экран (4:3)</PresentationFormat>
  <Paragraphs>474</Paragraphs>
  <Slides>97</Slides>
  <Notes>94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97</vt:i4>
      </vt:variant>
    </vt:vector>
  </HeadingPairs>
  <TitlesOfParts>
    <vt:vector size="103" baseType="lpstr">
      <vt:lpstr>Arial</vt:lpstr>
      <vt:lpstr>Calibri</vt:lpstr>
      <vt:lpstr>Cambria Math</vt:lpstr>
      <vt:lpstr>Times New Roman</vt:lpstr>
      <vt:lpstr>Оформление по умолчанию</vt:lpstr>
      <vt:lpstr>Точечный рисунок</vt:lpstr>
      <vt:lpstr>Презентация PowerPoint</vt:lpstr>
      <vt:lpstr>Презентация PowerPoint</vt:lpstr>
      <vt:lpstr>Презентация PowerPoint</vt:lpstr>
      <vt:lpstr>Наше пособие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Аксиома параллельных</vt:lpstr>
      <vt:lpstr>История параллельных</vt:lpstr>
      <vt:lpstr>Н. И. Лобачевский</vt:lpstr>
      <vt:lpstr>Упражнение 1</vt:lpstr>
      <vt:lpstr>Упражнение 2</vt:lpstr>
      <vt:lpstr>Упражнение 3</vt:lpstr>
      <vt:lpstr>Презентация PowerPoint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Сумма углов треугольника</vt:lpstr>
      <vt:lpstr>Презентация PowerPoint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Упражнение 14</vt:lpstr>
      <vt:lpstr>Упражнение 15</vt:lpstr>
      <vt:lpstr>Упражнение 16</vt:lpstr>
      <vt:lpstr>Упражнение 17</vt:lpstr>
      <vt:lpstr>Упражнение 18</vt:lpstr>
      <vt:lpstr>Упражнение 19</vt:lpstr>
      <vt:lpstr>Упражнение 20</vt:lpstr>
      <vt:lpstr>Упражнение 21</vt:lpstr>
      <vt:lpstr>Упражнение 22</vt:lpstr>
      <vt:lpstr>Упражнение 23</vt:lpstr>
      <vt:lpstr>Упражнение 24</vt:lpstr>
      <vt:lpstr>Упражнение 25</vt:lpstr>
      <vt:lpstr>Упражнение 26</vt:lpstr>
      <vt:lpstr>Упражнение 27</vt:lpstr>
      <vt:lpstr>Упражнение 28</vt:lpstr>
      <vt:lpstr>Упражнение 29</vt:lpstr>
      <vt:lpstr>Упражнение 30</vt:lpstr>
      <vt:lpstr>Упражнение 31</vt:lpstr>
      <vt:lpstr>Упражнение 32</vt:lpstr>
      <vt:lpstr>Упражнение 33</vt:lpstr>
      <vt:lpstr>Упражнение 34</vt:lpstr>
      <vt:lpstr>Упражнение 35</vt:lpstr>
      <vt:lpstr>Упражнение 36</vt:lpstr>
      <vt:lpstr>Упражнение 37</vt:lpstr>
      <vt:lpstr>Упражнение 38</vt:lpstr>
      <vt:lpstr>Упражнение 39</vt:lpstr>
      <vt:lpstr>Сумма углов многоугольника</vt:lpstr>
      <vt:lpstr>Учебник Л.С. Атанасяна и др.</vt:lpstr>
      <vt:lpstr>Презентация PowerPoint</vt:lpstr>
      <vt:lpstr>Наш учебник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7*</vt:lpstr>
      <vt:lpstr>Упражнение 8</vt:lpstr>
      <vt:lpstr>Упражнение 9</vt:lpstr>
      <vt:lpstr>Упражнение 10</vt:lpstr>
      <vt:lpstr>Упражнение 11</vt:lpstr>
      <vt:lpstr>Сумма углов невыпуклого многоугольника*</vt:lpstr>
      <vt:lpstr>Презентация PowerPoint</vt:lpstr>
      <vt:lpstr>Упражнение 12*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</dc:creator>
  <cp:lastModifiedBy>Смирнов Владимир Алексеевич</cp:lastModifiedBy>
  <cp:revision>202</cp:revision>
  <dcterms:created xsi:type="dcterms:W3CDTF">2009-11-04T05:06:28Z</dcterms:created>
  <dcterms:modified xsi:type="dcterms:W3CDTF">2024-11-28T06:50:13Z</dcterms:modified>
</cp:coreProperties>
</file>