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sldIdLst>
    <p:sldId id="1073" r:id="rId2"/>
    <p:sldId id="1194" r:id="rId3"/>
    <p:sldId id="1208" r:id="rId4"/>
    <p:sldId id="303" r:id="rId5"/>
    <p:sldId id="1239" r:id="rId6"/>
    <p:sldId id="1209" r:id="rId7"/>
    <p:sldId id="1174" r:id="rId8"/>
    <p:sldId id="1222" r:id="rId9"/>
    <p:sldId id="1221" r:id="rId10"/>
    <p:sldId id="435" r:id="rId11"/>
    <p:sldId id="556" r:id="rId12"/>
    <p:sldId id="439" r:id="rId13"/>
    <p:sldId id="440" r:id="rId14"/>
    <p:sldId id="442" r:id="rId15"/>
    <p:sldId id="557" r:id="rId16"/>
    <p:sldId id="569" r:id="rId17"/>
    <p:sldId id="446" r:id="rId18"/>
    <p:sldId id="447" r:id="rId19"/>
    <p:sldId id="267" r:id="rId20"/>
    <p:sldId id="268" r:id="rId21"/>
    <p:sldId id="273" r:id="rId22"/>
    <p:sldId id="276" r:id="rId23"/>
    <p:sldId id="275" r:id="rId24"/>
    <p:sldId id="322" r:id="rId25"/>
    <p:sldId id="334" r:id="rId26"/>
    <p:sldId id="335" r:id="rId27"/>
    <p:sldId id="289" r:id="rId28"/>
    <p:sldId id="290" r:id="rId29"/>
    <p:sldId id="291" r:id="rId30"/>
    <p:sldId id="570" r:id="rId31"/>
    <p:sldId id="1236" r:id="rId32"/>
    <p:sldId id="571" r:id="rId33"/>
    <p:sldId id="1237" r:id="rId34"/>
    <p:sldId id="304" r:id="rId35"/>
    <p:sldId id="513" r:id="rId36"/>
    <p:sldId id="575" r:id="rId37"/>
    <p:sldId id="1184" r:id="rId38"/>
    <p:sldId id="514" r:id="rId39"/>
    <p:sldId id="516" r:id="rId40"/>
    <p:sldId id="576" r:id="rId41"/>
    <p:sldId id="1185" r:id="rId42"/>
    <p:sldId id="1186" r:id="rId43"/>
    <p:sldId id="1187" r:id="rId44"/>
    <p:sldId id="258" r:id="rId45"/>
    <p:sldId id="274" r:id="rId46"/>
    <p:sldId id="1195" r:id="rId47"/>
    <p:sldId id="1196" r:id="rId48"/>
    <p:sldId id="287" r:id="rId49"/>
    <p:sldId id="282" r:id="rId50"/>
    <p:sldId id="288" r:id="rId51"/>
    <p:sldId id="279" r:id="rId52"/>
    <p:sldId id="280" r:id="rId53"/>
    <p:sldId id="281" r:id="rId54"/>
    <p:sldId id="1197" r:id="rId55"/>
    <p:sldId id="285" r:id="rId56"/>
    <p:sldId id="286" r:id="rId57"/>
    <p:sldId id="1188" r:id="rId58"/>
    <p:sldId id="572" r:id="rId59"/>
    <p:sldId id="1211" r:id="rId60"/>
    <p:sldId id="1210" r:id="rId61"/>
    <p:sldId id="573" r:id="rId62"/>
    <p:sldId id="574" r:id="rId63"/>
    <p:sldId id="561" r:id="rId64"/>
    <p:sldId id="1190" r:id="rId65"/>
    <p:sldId id="1227" r:id="rId66"/>
    <p:sldId id="1192" r:id="rId67"/>
    <p:sldId id="1223" r:id="rId68"/>
    <p:sldId id="1191" r:id="rId69"/>
    <p:sldId id="1199" r:id="rId70"/>
    <p:sldId id="1198" r:id="rId71"/>
    <p:sldId id="1200" r:id="rId72"/>
    <p:sldId id="1231" r:id="rId73"/>
    <p:sldId id="1233" r:id="rId74"/>
    <p:sldId id="1232" r:id="rId75"/>
    <p:sldId id="1238" r:id="rId76"/>
    <p:sldId id="1204" r:id="rId77"/>
    <p:sldId id="1207" r:id="rId78"/>
    <p:sldId id="1205" r:id="rId79"/>
    <p:sldId id="1206" r:id="rId80"/>
    <p:sldId id="1235" r:id="rId81"/>
    <p:sldId id="1234" r:id="rId82"/>
    <p:sldId id="1189" r:id="rId83"/>
    <p:sldId id="567" r:id="rId84"/>
    <p:sldId id="562" r:id="rId85"/>
    <p:sldId id="568" r:id="rId86"/>
    <p:sldId id="1228" r:id="rId87"/>
    <p:sldId id="320" r:id="rId88"/>
    <p:sldId id="300" r:id="rId89"/>
    <p:sldId id="299" r:id="rId90"/>
    <p:sldId id="1212" r:id="rId91"/>
    <p:sldId id="305" r:id="rId92"/>
    <p:sldId id="1229" r:id="rId93"/>
    <p:sldId id="1213" r:id="rId94"/>
    <p:sldId id="1214" r:id="rId95"/>
    <p:sldId id="1215" r:id="rId96"/>
    <p:sldId id="1216" r:id="rId97"/>
    <p:sldId id="1217" r:id="rId98"/>
    <p:sldId id="1230" r:id="rId99"/>
    <p:sldId id="1182" r:id="rId100"/>
    <p:sldId id="1201" r:id="rId101"/>
    <p:sldId id="1183" r:id="rId102"/>
    <p:sldId id="1202" r:id="rId103"/>
    <p:sldId id="1203" r:id="rId104"/>
    <p:sldId id="256" r:id="rId105"/>
    <p:sldId id="1218" r:id="rId106"/>
    <p:sldId id="1219" r:id="rId107"/>
    <p:sldId id="293" r:id="rId108"/>
    <p:sldId id="266" r:id="rId109"/>
    <p:sldId id="1220" r:id="rId110"/>
    <p:sldId id="563" r:id="rId111"/>
    <p:sldId id="1193" r:id="rId1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5" autoAdjust="0"/>
    <p:restoredTop sz="90929"/>
  </p:normalViewPr>
  <p:slideViewPr>
    <p:cSldViewPr>
      <p:cViewPr varScale="1">
        <p:scale>
          <a:sx n="95" d="100"/>
          <a:sy n="95" d="100"/>
        </p:scale>
        <p:origin x="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FD9051-4E0E-429C-8F38-7BDC4F84EA9E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BE2F24-7E28-4A1B-AB59-8A9A4C7D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A6C7A35-D4CA-4BF0-9EA2-C6F3256BB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AE1440-408F-4164-86D6-C3D90FF68D26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1BEB111-1F5A-461E-92AF-9ECEDC512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4729D83-2278-4C6A-B643-22BE1883B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02023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F8AA0-7FDD-4D97-92C1-76EB350EDEDB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051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4464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7188A-256E-43F2-A2F8-664D5A81EB07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AE63193-F365-4E4C-8384-BEBDE1D5C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AB40CD-8CF9-4463-92D8-E722F36F14B5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0C92E4E-A1CB-47BD-BBAB-2814EEEB3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6A27E9E-40D7-41FC-BC22-07F1296FA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74AFF5C-6090-4DEC-A53C-9A293147F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9B05D1-D9EA-4E66-8DC9-0BAC1C5E0A85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5655AF-1436-4B90-A2BF-4793948B1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7AE1EB9-EA99-428D-BFCE-DC1EC9C5C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11470AF-7DAF-400F-B69B-641E54EB6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37FB27-9883-4C73-9A7E-77A76AE0FB3A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AA73841-DF9B-48BA-BCB1-CAB6E3D1E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CC1AF75-C46D-47D5-8783-3BE36EEB4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3CFDDF5-39E4-44BA-BD8B-17D0C6A76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B5F354-5EBE-4CFD-AA0C-9D08E7DDA658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8646C76-C537-4595-8B2D-2AC0AE5E9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AF6B1CD-D289-4348-9B3F-2CAD1302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180608B-2F49-4AA3-9A1E-06BCCBC64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B6086B-A64F-466B-9E86-3B0D590E67F9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327F863-9E01-472E-8BC3-5DB4CC9FA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41BB07B-53D2-44C6-B8D8-99DFA5E6D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A6C7A35-D4CA-4BF0-9EA2-C6F3256BB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AE1440-408F-4164-86D6-C3D90FF68D26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1BEB111-1F5A-461E-92AF-9ECEDC512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4729D83-2278-4C6A-B643-22BE1883B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1343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DDE96D-E88C-3B0F-8802-AFD3C69AC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A2C98-677C-49A7-9D29-60A86F0420E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1305F97-4798-E9DC-00A4-BA7993ABA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E8BFBEF-0234-AB9E-18CC-BA6E2BCD0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C7C819-E46F-513A-6BA7-152C310DA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3AB7F-9E34-45B5-8B2C-84EB769C2763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6A21ACA2-A058-185E-759B-21E2D53D5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45FA735E-B450-EFE3-8759-46DAF90D3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3B4784-9D8A-5613-A90B-80CBC8360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4D7E7-715B-4BD5-B746-54F895D5ECF0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E505A2B3-76DF-B6CA-E6BF-AADBFA822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46A89CE5-9924-CE4B-BEDD-6A2C506E7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BFB8F10-5795-49D7-83B4-F8523BBB8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0DB9BC-0B92-4C24-9243-9199B2D665BB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44756A-7A05-4298-BB2C-FF48F825D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CA5EBFA-6C25-4BC7-8D0C-CCC21BBF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2EE48D4-D91C-49D7-9573-F0EB8054E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B85F00-26C1-4DB1-9979-029E079E1399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652ACB1-10BF-4A71-90C5-FA9522652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21278E-9F86-48E0-B9B6-A0F7CFAB9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CFBAF54-DDAA-4F07-946D-F5140447B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BAED6D-2337-4DB2-8E64-30B1632E33F4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BC30007-36D7-4D27-A780-E42ACE313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37A885C-1593-4793-B5F5-9D0E8FBAB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B23BD-A384-4CA4-84D4-8CF0DA89ED36}" type="slidenum">
              <a:rPr lang="ru-RU"/>
              <a:pPr/>
              <a:t>35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B23BD-A384-4CA4-84D4-8CF0DA89ED36}" type="slidenum">
              <a:rPr lang="ru-RU"/>
              <a:pPr/>
              <a:t>36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8788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B23BD-A384-4CA4-84D4-8CF0DA89ED36}" type="slidenum">
              <a:rPr lang="ru-RU"/>
              <a:pPr/>
              <a:t>37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2712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CC672-BCDE-43AC-8C5F-AD7F74BE7B16}" type="slidenum">
              <a:rPr lang="ru-RU"/>
              <a:pPr/>
              <a:t>38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39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40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391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41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8262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42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52232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C1BDE-3630-401D-8B76-DF4E96715FCE}" type="slidenum">
              <a:rPr lang="ru-RU"/>
              <a:pPr/>
              <a:t>43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43785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B30867-93B8-2C6F-6D04-8635E1919C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0EF7557-53EE-47CC-B36B-1F20C0E31D3A}" type="slidenum">
              <a:rPr lang="ru-RU" altLang="ru-RU" sz="1200"/>
              <a:pPr algn="r" eaLnBrk="1" hangingPunct="1"/>
              <a:t>44</a:t>
            </a:fld>
            <a:endParaRPr lang="ru-RU" altLang="ru-RU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5CBF278-8086-CEFF-F9D4-F1860E9D9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932417F-DD14-2DB0-AF60-81B9A114C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96A078A-DE1D-42DD-0F80-0309C440A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0871045-2E62-468D-8457-273B7B7D855F}" type="slidenum">
              <a:rPr lang="ru-RU" altLang="ru-RU" sz="1200"/>
              <a:pPr algn="r" eaLnBrk="1" hangingPunct="1"/>
              <a:t>45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E19650D-0B8A-4709-F04F-A77CD3AA5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9D15A6F-A10B-002E-88C9-95EA21C5F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688F15F-25AB-31D3-9EC1-4926816950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CFC80E3-FBB8-4021-A52F-372D53531C90}" type="slidenum">
              <a:rPr lang="ru-RU" altLang="ru-RU" sz="1200"/>
              <a:pPr algn="r" eaLnBrk="1" hangingPunct="1"/>
              <a:t>46</a:t>
            </a:fld>
            <a:endParaRPr lang="ru-RU" altLang="ru-RU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431E6D2-F34F-1079-6B6F-C62AF7D95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9EFC4EE-842E-0141-060D-92B78A038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F75DE4E-28DA-6286-E91F-B8B8E2BAAE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5C4EAF6-07C3-42DD-AC3C-E389BB182449}" type="slidenum">
              <a:rPr lang="ru-RU" altLang="ru-RU" sz="1200"/>
              <a:pPr algn="r" eaLnBrk="1" hangingPunct="1"/>
              <a:t>47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2EF62D2-8C64-1F4E-646C-378D2BE09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8897B53-26E4-FD68-2C9D-40D961D45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00196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DF08C9D-48FA-8AB5-75A4-FD105437346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412C72B-ADB0-4B58-9C11-7009095E905C}" type="slidenum">
              <a:rPr lang="ru-RU" altLang="ru-RU" sz="1200"/>
              <a:pPr algn="r" eaLnBrk="1" hangingPunct="1"/>
              <a:t>48</a:t>
            </a:fld>
            <a:endParaRPr lang="ru-RU" altLang="ru-RU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DE62BBB-59B8-4A2A-86BE-196021AB0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68810DF-910C-4B8D-82E1-10CDB557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3E4C18D-DC82-7125-C67D-C0D79E60AE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8460991-1440-4C20-B05C-927C1F34DE1A}" type="slidenum">
              <a:rPr lang="ru-RU" altLang="ru-RU" sz="1200"/>
              <a:pPr algn="r" eaLnBrk="1" hangingPunct="1"/>
              <a:t>49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995E967-0E6F-DBAB-1A40-1E56E6F05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2B1D7F1-B71C-F6C7-F43A-AC77B096E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B71ADDC-AF0A-C9DD-E608-660277C4A8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48CB9CE-0A3A-4720-83B2-8E368A5B4FC8}" type="slidenum">
              <a:rPr lang="ru-RU" altLang="ru-RU" sz="1200"/>
              <a:pPr algn="r" eaLnBrk="1" hangingPunct="1"/>
              <a:t>50</a:t>
            </a:fld>
            <a:endParaRPr lang="ru-RU" altLang="ru-RU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13BB934-B5AE-FA62-344E-3111ED33C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06D25A9-5EDA-946B-BBC8-79B6D0B67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C5606BF-D338-CDD2-9801-9324AAF7F1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A70481F-5B0E-4E0A-A88E-FD9C63841D52}" type="slidenum">
              <a:rPr lang="ru-RU" altLang="ru-RU" sz="1200"/>
              <a:pPr algn="r" eaLnBrk="1" hangingPunct="1"/>
              <a:t>51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C9AFCF6-C7BA-E3F1-7E03-55ED9537D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54590AC-1178-FC4E-0CDC-C664B92A0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0CDAEC3-A6D0-5099-187F-0E749C0B61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3D520CA-B979-4FC4-AAA1-B71CC0CFADC1}" type="slidenum">
              <a:rPr lang="ru-RU" altLang="ru-RU" sz="1200"/>
              <a:pPr algn="r" eaLnBrk="1" hangingPunct="1"/>
              <a:t>52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3DE95CA-0777-D0F8-FD7E-62F9FFD5B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D579595-B735-551D-B6AF-4D0C5DD08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CAE1740-7AE3-7586-341D-DF459D7461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B82E903-2BE6-49DC-B917-2BDF7BB2CE52}" type="slidenum">
              <a:rPr lang="ru-RU" altLang="ru-RU" sz="1200"/>
              <a:pPr algn="r" eaLnBrk="1" hangingPunct="1"/>
              <a:t>53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409428A-A0D5-12D6-30F2-D1D80961C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8FE9AF7-F550-6CBD-4BCD-42A6D415B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F4E108F-D019-A77B-3D93-F7EEBDF7FD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008864E-A3B3-46B2-A0BE-39068D3C61B1}" type="slidenum">
              <a:rPr lang="ru-RU" altLang="ru-RU" sz="1200"/>
              <a:pPr algn="r" eaLnBrk="1" hangingPunct="1"/>
              <a:t>54</a:t>
            </a:fld>
            <a:endParaRPr lang="ru-RU" altLang="ru-RU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4A1252F-0FC9-8D0A-8CAE-6D8BEE85C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BA3F837-C738-34C8-F279-B74EED2E4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B7B59A7-3007-BBFA-86BE-3641FE35CD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0AABF5C-B37D-40E5-BDC1-799B3002DB48}" type="slidenum">
              <a:rPr lang="ru-RU" altLang="ru-RU" sz="1200"/>
              <a:pPr algn="r" eaLnBrk="1" hangingPunct="1"/>
              <a:t>55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7E70FD3-BDE8-24E7-E7F1-A086E5058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37A6F7C-F6BB-C198-C705-EA5058B60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A84CBD6-2C47-4D58-225F-305349A4F5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0665F53-7221-4198-A8BD-F80A5DB1167A}" type="slidenum">
              <a:rPr lang="ru-RU" altLang="ru-RU" sz="1200"/>
              <a:pPr algn="r" eaLnBrk="1" hangingPunct="1"/>
              <a:t>56</a:t>
            </a:fld>
            <a:endParaRPr lang="ru-RU" altLang="ru-RU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AFF5A39-EE6A-2555-F219-38FD5A082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CAF6CC7-DE55-6ABC-E3FB-6EC095A18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5DD8DFF-25EF-0AE2-34C0-87D9397714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79950B9-17B3-4DB0-A5BA-DC6BC92C9650}" type="slidenum">
              <a:rPr lang="ru-RU" altLang="ru-RU" sz="1200"/>
              <a:pPr algn="r" eaLnBrk="1" hangingPunct="1"/>
              <a:t>58</a:t>
            </a:fld>
            <a:endParaRPr lang="ru-RU" altLang="ru-RU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C036EB5-990E-2308-62E0-E1A62A9A5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E350492-A6CA-5997-9E51-5D8B48AA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54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2943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5DD8DFF-25EF-0AE2-34C0-87D9397714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79950B9-17B3-4DB0-A5BA-DC6BC92C9650}" type="slidenum">
              <a:rPr lang="ru-RU" altLang="ru-RU" sz="1200"/>
              <a:pPr algn="r" eaLnBrk="1" hangingPunct="1"/>
              <a:t>59</a:t>
            </a:fld>
            <a:endParaRPr lang="ru-RU" altLang="ru-RU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C036EB5-990E-2308-62E0-E1A62A9A5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E350492-A6CA-5997-9E51-5D8B48AA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7325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5DD8DFF-25EF-0AE2-34C0-87D9397714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79950B9-17B3-4DB0-A5BA-DC6BC92C9650}" type="slidenum">
              <a:rPr lang="ru-RU" altLang="ru-RU" sz="1200"/>
              <a:pPr algn="r" eaLnBrk="1" hangingPunct="1"/>
              <a:t>60</a:t>
            </a:fld>
            <a:endParaRPr lang="ru-RU" altLang="ru-RU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C036EB5-990E-2308-62E0-E1A62A9A5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E350492-A6CA-5997-9E51-5D8B48AA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8047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5DD8DFF-25EF-0AE2-34C0-87D9397714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79950B9-17B3-4DB0-A5BA-DC6BC92C9650}" type="slidenum">
              <a:rPr lang="ru-RU" altLang="ru-RU" sz="1200"/>
              <a:pPr algn="r" eaLnBrk="1" hangingPunct="1"/>
              <a:t>61</a:t>
            </a:fld>
            <a:endParaRPr lang="ru-RU" altLang="ru-RU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C036EB5-990E-2308-62E0-E1A62A9A5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E350492-A6CA-5997-9E51-5D8B48AA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2610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5DD8DFF-25EF-0AE2-34C0-87D9397714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79950B9-17B3-4DB0-A5BA-DC6BC92C9650}" type="slidenum">
              <a:rPr lang="ru-RU" altLang="ru-RU" sz="1200"/>
              <a:pPr algn="r" eaLnBrk="1" hangingPunct="1"/>
              <a:t>62</a:t>
            </a:fld>
            <a:endParaRPr lang="ru-RU" altLang="ru-RU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C036EB5-990E-2308-62E0-E1A62A9A5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E350492-A6CA-5997-9E51-5D8B48AA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ответ появляется после кликанья мышкой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2190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2360245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5666013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0694519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7340130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9511266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38845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69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1297575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7695571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42892976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6069514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8059152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6219337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BD1F9E-19A7-994D-535E-09D60C856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4D17A-1319-496E-84F4-07CB18AB3ED3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8FBC38BE-9D45-5C80-46A6-59770854F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F125EB3A-9FF0-F1DD-8F68-4120D7083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110522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3488297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2846275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407743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99074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7736359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1825817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8217620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7721629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E6D3E-0759-4A03-975E-25FF58153430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7017548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7E727D-C88B-44E4-A4F7-54B0F64D4677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41013039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7E727D-C88B-44E4-A4F7-54B0F64D4677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7352108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7E727D-C88B-44E4-A4F7-54B0F64D4677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72565357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BD1F9E-19A7-994D-535E-09D60C856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4D17A-1319-496E-84F4-07CB18AB3ED3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8FBC38BE-9D45-5C80-46A6-59770854F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F125EB3A-9FF0-F1DD-8F68-4120D7083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DA815A-3B00-75DD-C6FB-CB8A6C400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92953-B7AC-400E-9C80-A04C625CACE5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F85F51DC-1944-8277-C878-492C0F285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B6F16567-41CB-BE6D-1FA9-640BEE7DC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429CA0-DC29-91EF-7C5F-3D2266AC9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BFDF-B37E-4FEF-B0DC-AF922BCF95F7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2183B54-8B79-D736-D21D-4E16F6B47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552026D-4E88-233B-DFF4-8B56A843D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D94F87-EFCD-B13E-06AE-79892BFE3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A2728-BF15-47A3-979F-F533C44BF1F0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32ACA3B8-53BC-B925-68F4-6420AC91B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8F783CD-028E-F596-9258-69F7AE317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6D3D12-395B-62E6-C6FB-0D55077C1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4FA5B-E050-4314-971D-589B6ADE8FC0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F7CAAE67-DEE8-89CE-E4C2-ADBFEC18D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8CCB048-D6FD-E7BE-740D-A2BE1C35F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6D3D12-395B-62E6-C6FB-0D55077C1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4FA5B-E050-4314-971D-589B6ADE8FC0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F7CAAE67-DEE8-89CE-E4C2-ADBFEC18D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8CCB048-D6FD-E7BE-740D-A2BE1C35F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432390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BD1F9E-19A7-994D-535E-09D60C856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4D17A-1319-496E-84F4-07CB18AB3ED3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8FBC38BE-9D45-5C80-46A6-59770854FE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F125EB3A-9FF0-F1DD-8F68-4120D7083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629253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DA815A-3B00-75DD-C6FB-CB8A6C400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92953-B7AC-400E-9C80-A04C625CACE5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F85F51DC-1944-8277-C878-492C0F285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B6F16567-41CB-BE6D-1FA9-640BEE7DC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592448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429CA0-DC29-91EF-7C5F-3D2266AC9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BFDF-B37E-4FEF-B0DC-AF922BCF95F7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2183B54-8B79-D736-D21D-4E16F6B47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552026D-4E88-233B-DFF4-8B56A843D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966311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D94F87-EFCD-B13E-06AE-79892BFE3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A2728-BF15-47A3-979F-F533C44BF1F0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32ACA3B8-53BC-B925-68F4-6420AC91B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8F783CD-028E-F596-9258-69F7AE317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245173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6D3D12-395B-62E6-C6FB-0D55077C1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4FA5B-E050-4314-971D-589B6ADE8FC0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F7CAAE67-DEE8-89CE-E4C2-ADBFEC18D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8CCB048-D6FD-E7BE-740D-A2BE1C35F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127520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6D3D12-395B-62E6-C6FB-0D55077C1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4FA5B-E050-4314-971D-589B6ADE8FC0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F7CAAE67-DEE8-89CE-E4C2-ADBFEC18D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8CCB048-D6FD-E7BE-740D-A2BE1C35F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971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743CB5-1FC2-4484-941C-594BFE72B797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680ED85-E930-40A2-83C2-E31079EF1BD9}" type="slidenum">
              <a:rPr lang="ru-RU" sz="1200"/>
              <a:pPr eaLnBrk="1" hangingPunct="1"/>
              <a:t>99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  <a:latin typeface="Times New Roman" charset="0"/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99734942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680ED85-E930-40A2-83C2-E31079EF1BD9}" type="slidenum">
              <a:rPr lang="ru-RU" sz="1200"/>
              <a:pPr eaLnBrk="1" hangingPunct="1"/>
              <a:t>100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  <a:latin typeface="Times New Roman" charset="0"/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64371200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680ED85-E930-40A2-83C2-E31079EF1BD9}" type="slidenum">
              <a:rPr lang="ru-RU" sz="1200"/>
              <a:pPr eaLnBrk="1" hangingPunct="1"/>
              <a:t>101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  <a:latin typeface="Times New Roman" charset="0"/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19872627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680ED85-E930-40A2-83C2-E31079EF1BD9}" type="slidenum">
              <a:rPr lang="ru-RU" sz="1200"/>
              <a:pPr eaLnBrk="1" hangingPunct="1"/>
              <a:t>102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  <a:latin typeface="Times New Roman" charset="0"/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0752626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680ED85-E930-40A2-83C2-E31079EF1BD9}" type="slidenum">
              <a:rPr lang="ru-RU" sz="1200"/>
              <a:pPr eaLnBrk="1" hangingPunct="1"/>
              <a:t>103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accent1"/>
                </a:solidFill>
                <a:latin typeface="Times New Roman" charset="0"/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07082841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78A7E3-EBAF-57B3-2571-1722BFD13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7F2E8-D8B5-4500-93F2-840FD251576B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69634" name="Rectangle 7">
            <a:extLst>
              <a:ext uri="{FF2B5EF4-FFF2-40B4-BE49-F238E27FC236}">
                <a16:creationId xmlns:a16="http://schemas.microsoft.com/office/drawing/2014/main" id="{9D4331A1-7BAD-9D42-E289-D35FD54406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E064F0E-41E3-4A47-A849-09ECF830F70C}" type="slidenum">
              <a:rPr lang="ru-RU" altLang="ru-RU" sz="1200"/>
              <a:pPr algn="r"/>
              <a:t>105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C1C7C2F-39DB-FB33-377C-6557A9ABD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7EE614B-3DE8-69BA-08BE-EA972109F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4AB2F-94B6-46BD-9AAC-16ECFF892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15540D-BCB8-4F19-A7F8-958436CF8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56C990-CEFA-4DF0-9860-688FF1499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02B-467B-4602-A49A-33D081D0B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5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ACCB2-B760-4029-B8F5-37B18AFB5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65E28-DAEF-4539-A33F-7742198A1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9830AA-520E-4DD0-B5BD-9BFD3B0C6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6193-9614-4763-8124-41B27555EE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61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B6F1CE-6817-4043-9F32-AFD8ABA70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0C08D-45A1-4720-8292-0ED1E5FCE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9550D-EECA-444C-8DED-15791AA6B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3F41-BA6B-4E79-83C4-D31B63250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87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4A180-0E82-4B73-BBA4-9F4436E8F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087D3E-578F-4F61-AFB3-A3F84B47D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34E4C-883F-4138-A059-57DE15673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79D5-2922-4125-A385-096E1D438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D33DA-F2D2-4648-94C8-BCCF2231E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7AA02-9D73-4E27-A1BE-847D4EDEE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D115C-CEEF-486F-B4C8-F5EB5A303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2578-26FB-434C-9D09-FE636FB68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01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2D791-4C3D-4226-85BA-816A4B1AC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01BB4-04E7-4F6E-A6EE-5E7398480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22D92-A8CF-43B6-B3BB-EE8D2C2AE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D8BA-FAF5-4FDA-8453-A7CB56DFD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64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099B07-A3B2-45AD-8471-A0C0D5546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CF7286-D5D0-44E9-921F-A4A0A2579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051BF8-06D4-4A36-AFCA-DAB88F426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D1FE-4996-4466-8BC3-47BC3809DC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1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84CF4B-F98E-41A2-B556-646510FC7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8FD4CC-070E-4D22-A535-A5796F152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545952-FA41-4704-BE9B-85D6D859D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5555-047A-4182-83D2-16A513EECA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3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B7AD03-E61A-4D40-A02D-E6AEE4F11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932C9B-FECC-4769-8499-E758CCC14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73FC2D-F77E-4194-BEFB-8C174783D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E4E2-FB90-42F9-8CF8-4D6AD18CE3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13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DEA6F-6E87-46A7-AB3B-2138B212B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E8859-3F0A-4D99-A533-269030CA2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D1B7C-0C2E-4E2D-ACAD-5071B43AB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93D7-B8D1-432F-9F3C-DAF752AD6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98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0D722-D176-4F19-9004-3B72F14B3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B3A6D-FE32-40CE-B9C6-F9DB1614B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7B84E-2DA8-4C16-B878-BC826534C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96DE9-40B6-4416-BA75-15157B6C4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C34A98-7735-4044-A2C0-A29FCB79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2E92BC-9099-42BC-A81F-92AF042DF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438260-C399-4E7E-B35B-B10C7FDA46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8D9CC7-E675-47A5-BE05-48F0FDB41E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05FD64-2833-4EF9-9091-4F6987925F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EE2086F-05F7-4507-BE55-8D5DFB1A9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2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eb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12.11.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636912"/>
            <a:ext cx="88569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Комбинаторные задачи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1. Сколько прямых проходит через </a:t>
            </a:r>
            <a:r>
              <a:rPr lang="ru-RU" sz="2800" dirty="0"/>
              <a:t>различные пары из: а) </a:t>
            </a:r>
            <a:r>
              <a:rPr lang="ru-RU" sz="2800" dirty="0">
                <a:cs typeface="Times New Roman" pitchFamily="18" charset="0"/>
              </a:rPr>
              <a:t>тр</a:t>
            </a:r>
            <a:r>
              <a:rPr lang="ru-RU" sz="2800" dirty="0"/>
              <a:t>ёх; б) четырёх; в) пяти; г)* </a:t>
            </a:r>
            <a:r>
              <a:rPr lang="en-US" sz="2800" i="1" dirty="0"/>
              <a:t>n</a:t>
            </a:r>
            <a:r>
              <a:rPr lang="ru-RU" sz="2800" dirty="0">
                <a:cs typeface="Times New Roman" pitchFamily="18" charset="0"/>
              </a:rPr>
              <a:t> точ</a:t>
            </a:r>
            <a:r>
              <a:rPr lang="ru-RU" sz="2800" dirty="0"/>
              <a:t>ек, никакие три из которых не принадлежат 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63853"/>
            <a:ext cx="1793323" cy="1236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3" y="2451738"/>
            <a:ext cx="2016224" cy="145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458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088" y="2510400"/>
            <a:ext cx="1517458" cy="14895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E1A4827B-7C42-1B98-C4F7-423CFE6D7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45224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а) 3;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96CD8D9-D617-BDDA-84C9-6AFDCC729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458" y="5445224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б) 6;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2AFD21E-BAAC-278E-29A3-093D6A39F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4756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в) 10</a:t>
            </a:r>
          </a:p>
        </p:txBody>
      </p:sp>
    </p:spTree>
    <p:extLst>
      <p:ext uri="{BB962C8B-B14F-4D97-AF65-F5344CB8AC3E}">
        <p14:creationId xmlns:p14="http://schemas.microsoft.com/office/powerpoint/2010/main" val="3678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0" grpId="0" autoUpdateAnimBg="0"/>
      <p:bldP spid="11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394" y="140493"/>
            <a:ext cx="913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тетраэдров изображено на рисунке</a:t>
            </a:r>
            <a:r>
              <a:rPr lang="ru-RU" sz="2800" dirty="0">
                <a:cs typeface="Times New Roman" charset="0"/>
              </a:rPr>
              <a:t>?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83768" y="1196752"/>
            <a:ext cx="3954145" cy="4048760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D651BCD5-AFCF-FD6C-483C-D62B771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08181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33800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394" y="140493"/>
            <a:ext cx="913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кубов изображено на рисунке</a:t>
            </a:r>
            <a:r>
              <a:rPr lang="ru-RU" sz="2800" dirty="0">
                <a:cs typeface="Times New Roman" charset="0"/>
              </a:rPr>
              <a:t>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51BCD5-AFCF-FD6C-483C-D62B771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71529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5.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2C1B888-CFC4-C217-C901-36AB4C6004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7744" y="1412776"/>
          <a:ext cx="3903452" cy="381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514286" imgH="2457143" progId="PBrush">
                  <p:embed/>
                </p:oleObj>
              </mc:Choice>
              <mc:Fallback>
                <p:oleObj r:id="rId3" imgW="2514286" imgH="2457143" progId="PBrus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2C1B888-CFC4-C217-C901-36AB4C600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12776"/>
                        <a:ext cx="3903452" cy="3814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7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394" y="140493"/>
            <a:ext cx="913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октаэдров изображено на рисунке</a:t>
            </a:r>
            <a:r>
              <a:rPr lang="ru-RU" sz="2800" dirty="0">
                <a:cs typeface="Times New Roman" charset="0"/>
              </a:rPr>
              <a:t>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51BCD5-AFCF-FD6C-483C-D62B771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71529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3.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686A162-E5DC-C166-D5E8-B1BBBCA21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3768" y="1196752"/>
          <a:ext cx="381642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52898" imgH="1952898" progId="PBrush">
                  <p:embed/>
                </p:oleObj>
              </mc:Choice>
              <mc:Fallback>
                <p:oleObj r:id="rId3" imgW="1952898" imgH="1952898" progId="PBrus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686A162-E5DC-C166-D5E8-B1BBBCA21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196752"/>
                        <a:ext cx="3816424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0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394" y="140493"/>
            <a:ext cx="913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октаэдров изображено на рисунке</a:t>
            </a:r>
            <a:r>
              <a:rPr lang="ru-RU" sz="2800" dirty="0">
                <a:cs typeface="Times New Roman" charset="0"/>
              </a:rPr>
              <a:t>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51BCD5-AFCF-FD6C-483C-D62B771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71529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8B2FA-9A30-C0A6-159B-29FE44F2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3960440" cy="391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9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66386C-801C-637A-762D-186F6AAE7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Теорема Эйлера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EF333691-2BE6-30BF-75C4-22C41A35D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03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Рассмотрим известные нам многогранники и заполним следующую таблицу, в которой В </a:t>
            </a:r>
            <a:r>
              <a:rPr lang="ru-RU" altLang="ru-RU" i="1" dirty="0">
                <a:cs typeface="Times New Roman" panose="02020603050405020304" pitchFamily="18" charset="0"/>
              </a:rPr>
              <a:t>– </a:t>
            </a:r>
            <a:r>
              <a:rPr lang="ru-RU" altLang="ru-RU" dirty="0">
                <a:cs typeface="Times New Roman" panose="02020603050405020304" pitchFamily="18" charset="0"/>
              </a:rPr>
              <a:t>число вершин, Р</a:t>
            </a:r>
            <a:r>
              <a:rPr lang="ru-RU" altLang="ru-RU" i="1" dirty="0">
                <a:cs typeface="Times New Roman" panose="02020603050405020304" pitchFamily="18" charset="0"/>
              </a:rPr>
              <a:t> – </a:t>
            </a:r>
            <a:r>
              <a:rPr lang="ru-RU" altLang="ru-RU" dirty="0">
                <a:cs typeface="Times New Roman" panose="02020603050405020304" pitchFamily="18" charset="0"/>
              </a:rPr>
              <a:t>число рёбер, Г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– число граней многогранника.</a:t>
            </a:r>
          </a:p>
        </p:txBody>
      </p:sp>
      <p:graphicFrame>
        <p:nvGraphicFramePr>
          <p:cNvPr id="2118" name="Group 70">
            <a:extLst>
              <a:ext uri="{FF2B5EF4-FFF2-40B4-BE49-F238E27FC236}">
                <a16:creationId xmlns:a16="http://schemas.microsoft.com/office/drawing/2014/main" id="{D3BDEF22-BEBC-089E-13D7-08B003B72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76770"/>
              </p:ext>
            </p:extLst>
          </p:nvPr>
        </p:nvGraphicFramePr>
        <p:xfrm>
          <a:off x="914400" y="2348880"/>
          <a:ext cx="7239000" cy="4064001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33146317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8453309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114995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25757168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kumimoji="0" lang="en-US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многогранника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002592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Треугольная пирамида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636327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Четырехугольная пирамида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639850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Треугольная призма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356238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Четырехугольная призма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385001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n-</a:t>
                      </a: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угольная пирамида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6314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n-</a:t>
                      </a: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угольная призма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129407"/>
                  </a:ext>
                </a:extLst>
              </a:tr>
            </a:tbl>
          </a:graphicData>
        </a:graphic>
      </p:graphicFrame>
      <p:graphicFrame>
        <p:nvGraphicFramePr>
          <p:cNvPr id="2176" name="Group 128">
            <a:extLst>
              <a:ext uri="{FF2B5EF4-FFF2-40B4-BE49-F238E27FC236}">
                <a16:creationId xmlns:a16="http://schemas.microsoft.com/office/drawing/2014/main" id="{550B2C5C-C7B3-6249-5845-C67DA6D7A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09294"/>
              </p:ext>
            </p:extLst>
          </p:nvPr>
        </p:nvGraphicFramePr>
        <p:xfrm>
          <a:off x="5334000" y="2956903"/>
          <a:ext cx="2819400" cy="5794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12645405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1121691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3016405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036302"/>
                  </a:ext>
                </a:extLst>
              </a:tr>
            </a:tbl>
          </a:graphicData>
        </a:graphic>
      </p:graphicFrame>
      <p:graphicFrame>
        <p:nvGraphicFramePr>
          <p:cNvPr id="2181" name="Group 133">
            <a:extLst>
              <a:ext uri="{FF2B5EF4-FFF2-40B4-BE49-F238E27FC236}">
                <a16:creationId xmlns:a16="http://schemas.microsoft.com/office/drawing/2014/main" id="{4E8514E9-A0E4-F7EC-00DA-C764B91E6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31258"/>
              </p:ext>
            </p:extLst>
          </p:nvPr>
        </p:nvGraphicFramePr>
        <p:xfrm>
          <a:off x="5334000" y="3566503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63978537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699219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8024767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15816"/>
                  </a:ext>
                </a:extLst>
              </a:tr>
            </a:tbl>
          </a:graphicData>
        </a:graphic>
      </p:graphicFrame>
      <p:graphicFrame>
        <p:nvGraphicFramePr>
          <p:cNvPr id="2197" name="Group 149">
            <a:extLst>
              <a:ext uri="{FF2B5EF4-FFF2-40B4-BE49-F238E27FC236}">
                <a16:creationId xmlns:a16="http://schemas.microsoft.com/office/drawing/2014/main" id="{3B39F761-1174-D27F-1141-0779DAA69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68702"/>
              </p:ext>
            </p:extLst>
          </p:nvPr>
        </p:nvGraphicFramePr>
        <p:xfrm>
          <a:off x="5334000" y="4099903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89398461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07982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51592151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010604"/>
                  </a:ext>
                </a:extLst>
              </a:tr>
            </a:tbl>
          </a:graphicData>
        </a:graphic>
      </p:graphicFrame>
      <p:graphicFrame>
        <p:nvGraphicFramePr>
          <p:cNvPr id="2213" name="Group 165">
            <a:extLst>
              <a:ext uri="{FF2B5EF4-FFF2-40B4-BE49-F238E27FC236}">
                <a16:creationId xmlns:a16="http://schemas.microsoft.com/office/drawing/2014/main" id="{1398A23D-E20B-F6A1-118F-9B5D193EF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8289"/>
              </p:ext>
            </p:extLst>
          </p:nvPr>
        </p:nvGraphicFramePr>
        <p:xfrm>
          <a:off x="5334000" y="4633303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7299319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539692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77002151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536616"/>
                  </a:ext>
                </a:extLst>
              </a:tr>
            </a:tbl>
          </a:graphicData>
        </a:graphic>
      </p:graphicFrame>
      <p:graphicFrame>
        <p:nvGraphicFramePr>
          <p:cNvPr id="2229" name="Group 181">
            <a:extLst>
              <a:ext uri="{FF2B5EF4-FFF2-40B4-BE49-F238E27FC236}">
                <a16:creationId xmlns:a16="http://schemas.microsoft.com/office/drawing/2014/main" id="{45CDA8C6-9C31-EFAB-0BFE-7D9F22494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94035"/>
              </p:ext>
            </p:extLst>
          </p:nvPr>
        </p:nvGraphicFramePr>
        <p:xfrm>
          <a:off x="5334000" y="5242903"/>
          <a:ext cx="2819400" cy="5794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2965908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2921467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04545557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n+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n+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44433"/>
                  </a:ext>
                </a:extLst>
              </a:tr>
            </a:tbl>
          </a:graphicData>
        </a:graphic>
      </p:graphicFrame>
      <p:graphicFrame>
        <p:nvGraphicFramePr>
          <p:cNvPr id="2244" name="Group 196">
            <a:extLst>
              <a:ext uri="{FF2B5EF4-FFF2-40B4-BE49-F238E27FC236}">
                <a16:creationId xmlns:a16="http://schemas.microsoft.com/office/drawing/2014/main" id="{4AF904F0-E97F-BEAC-A8B2-F6096E644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90149"/>
              </p:ext>
            </p:extLst>
          </p:nvPr>
        </p:nvGraphicFramePr>
        <p:xfrm>
          <a:off x="5334000" y="5852503"/>
          <a:ext cx="2819400" cy="5810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01395989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935421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94831265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kumimoji="0" lang="ru-RU" altLang="ru-RU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n+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0467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2864D3FC-C430-CD3D-8813-FB2339B0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1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3200" dirty="0"/>
              <a:t>	Посчитайте число вершин (В), рёбер (Р) и граней (Г) для многогранников, изображённых на рисунке. Чему равно В – Р + Г?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A9935ADC-20FB-D17E-0501-A00EF0C6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а) В = 4, Р = 6, Г = 4; б) В = 8, Р = 12, Г = 6; в) В = 6, Р = 12, Г = 8; г) В = 20, Р = 30, Г = 12; д) В = 12, Р = 30, Г = 20.</a:t>
            </a:r>
          </a:p>
        </p:txBody>
      </p:sp>
      <p:pic>
        <p:nvPicPr>
          <p:cNvPr id="68613" name="Picture 6">
            <a:extLst>
              <a:ext uri="{FF2B5EF4-FFF2-40B4-BE49-F238E27FC236}">
                <a16:creationId xmlns:a16="http://schemas.microsoft.com/office/drawing/2014/main" id="{98C88E87-74D0-6400-3F3B-8012D0DE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92896"/>
            <a:ext cx="77692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F1131093-EF83-64D7-7888-4E9AC2FEC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950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 </a:t>
            </a:r>
            <a:r>
              <a:rPr lang="ru-RU" altLang="ru-RU" dirty="0" err="1"/>
              <a:t>приведенных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примеров</a:t>
            </a:r>
            <a:r>
              <a:rPr lang="ru-RU" altLang="ru-RU" dirty="0">
                <a:cs typeface="Times New Roman" panose="02020603050405020304" pitchFamily="18" charset="0"/>
              </a:rPr>
              <a:t> непосредственно видно, что для всех выбранных многогранников имеет место равенство </a:t>
            </a:r>
          </a:p>
          <a:p>
            <a:pPr algn="ctr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В - Р + Г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= 2. 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Оказывается, что это равенство справедливо не только для рассмотренных многогранников, но и для произвольного выпуклого многогранника. </a:t>
            </a:r>
            <a:endParaRPr lang="ru-RU" altLang="ru-RU" dirty="0"/>
          </a:p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Впервые это свойство выпуклых многогранников было доказано Леонардом Эйлером в 1752 году и получило название теоремы Эйлера.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73292C22-E2D5-94BC-EA11-1588F74E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8915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	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Теорема Эйлера.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Для любого выпуклого многогранника имеет место равенство</a:t>
            </a:r>
          </a:p>
          <a:p>
            <a:pPr algn="ctr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 - Р + Г = 2,</a:t>
            </a:r>
          </a:p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где В - число вершин, Р - число ребер и Г - число граней данного многогранника.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637EBC2-CE81-381F-11D4-147CAFC7D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Л. ЭЙЛЕР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2F7E7772-DDA3-9C11-06CA-86582A61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400"/>
            <a:ext cx="62484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>
                <a:cs typeface="Times New Roman" panose="02020603050405020304" pitchFamily="18" charset="0"/>
              </a:rPr>
              <a:t>Леонард Эйлер (1707-1783) - од</a:t>
            </a:r>
            <a:r>
              <a:rPr lang="ru-RU" altLang="ru-RU" sz="2200"/>
              <a:t>ин</a:t>
            </a:r>
            <a:r>
              <a:rPr lang="ru-RU" altLang="ru-RU" sz="2200">
                <a:cs typeface="Times New Roman" panose="02020603050405020304" pitchFamily="18" charset="0"/>
              </a:rPr>
              <a:t> из величайших математиков мира, работы которого оказали решающее влияние на развитие многих современных разделов математики. Эйлер долгое время жил и работал в России, был действительным членом Петербургской Академии наук, оказал большое влияние на развитие отечественной математической школы и в деле подготовки кадров ученых-математиков и педагогов в России. 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A260B54C-E49F-BDE8-D0CB-912A3062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>
                <a:cs typeface="Times New Roman" panose="02020603050405020304" pitchFamily="18" charset="0"/>
              </a:rPr>
              <a:t>Поражает своими размерами научное наследие ученого. При жизни им опубликовано 530 книг и статей, а сейчас их известно уже более 800. Причем последние 12 лет своей жизни Эйлер тяжело болел, ослеп и, несмотря на тяжелый недуг, продолжал работать и творить. </a:t>
            </a:r>
          </a:p>
          <a:p>
            <a:pPr algn="just">
              <a:spcBef>
                <a:spcPct val="50000"/>
              </a:spcBef>
            </a:pPr>
            <a:r>
              <a:rPr lang="ru-RU" altLang="ru-RU" sz="2200">
                <a:cs typeface="Times New Roman" panose="02020603050405020304" pitchFamily="18" charset="0"/>
              </a:rPr>
              <a:t>Все математики последующих поколений так или иначе учились у Эйлера, и недаром известный французский ученый П.С. Лаплас сказал: "Читайте Эйлера, он - учитель всех нас".</a:t>
            </a:r>
            <a:endParaRPr lang="ru-RU" altLang="ru-RU"/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E192BEE9-9420-9F60-8771-1D3AE367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7368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>
            <a:extLst>
              <a:ext uri="{FF2B5EF4-FFF2-40B4-BE49-F238E27FC236}">
                <a16:creationId xmlns:a16="http://schemas.microsoft.com/office/drawing/2014/main" id="{3BA6CA91-B3B8-E048-A452-09166D35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54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Гранями многогранника являются четыре треугольника и четыре шестиугольника. Сколько у него рёбер и вершин? </a:t>
            </a:r>
            <a:endParaRPr lang="ru-RU" alt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B901BF8-D649-8B3D-DCBE-5B3988D31AD7}"/>
              </a:ext>
            </a:extLst>
          </p:cNvPr>
          <p:cNvGrpSpPr/>
          <p:nvPr/>
        </p:nvGrpSpPr>
        <p:grpSpPr>
          <a:xfrm>
            <a:off x="533400" y="2242648"/>
            <a:ext cx="7391400" cy="3659776"/>
            <a:chOff x="533400" y="2242648"/>
            <a:chExt cx="7391400" cy="3659776"/>
          </a:xfrm>
        </p:grpSpPr>
        <p:sp>
          <p:nvSpPr>
            <p:cNvPr id="243716" name="Text Box 4">
              <a:extLst>
                <a:ext uri="{FF2B5EF4-FFF2-40B4-BE49-F238E27FC236}">
                  <a16:creationId xmlns:a16="http://schemas.microsoft.com/office/drawing/2014/main" id="{0F856669-2F6F-7793-3440-E282D6104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445224"/>
              <a:ext cx="5715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Ответ. 18 рёбер, 8 граней,  12 вершин </a:t>
              </a:r>
            </a:p>
          </p:txBody>
        </p:sp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6256FD92-E21A-C4A1-9954-9B78153EE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242648"/>
              <a:ext cx="6705600" cy="3027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Text Box 3">
            <a:extLst>
              <a:ext uri="{FF2B5EF4-FFF2-40B4-BE49-F238E27FC236}">
                <a16:creationId xmlns:a16="http://schemas.microsoft.com/office/drawing/2014/main" id="{FE48D1E8-CF50-99C1-ED3C-9AEC64998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Гранями многогранника являются </a:t>
            </a:r>
            <a:r>
              <a:rPr lang="ru-RU" altLang="ru-RU" sz="2800" dirty="0"/>
              <a:t>восемь</a:t>
            </a:r>
            <a:r>
              <a:rPr lang="ru-RU" altLang="ru-RU" sz="2800" dirty="0">
                <a:cs typeface="Times New Roman" panose="02020603050405020304" pitchFamily="18" charset="0"/>
              </a:rPr>
              <a:t> треугольник</a:t>
            </a:r>
            <a:r>
              <a:rPr lang="ru-RU" altLang="ru-RU" sz="2800" dirty="0"/>
              <a:t>ов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dirty="0"/>
              <a:t>шесть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четырёхугольников</a:t>
            </a:r>
            <a:r>
              <a:rPr lang="ru-RU" altLang="ru-RU" sz="2800" dirty="0">
                <a:cs typeface="Times New Roman" panose="02020603050405020304" pitchFamily="18" charset="0"/>
              </a:rPr>
              <a:t>. Сколько у него рёбер и вершин? </a:t>
            </a:r>
            <a:endParaRPr lang="ru-RU" alt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70102FF-22BF-E0AF-D7A9-4D14A4242D9D}"/>
              </a:ext>
            </a:extLst>
          </p:cNvPr>
          <p:cNvGrpSpPr/>
          <p:nvPr/>
        </p:nvGrpSpPr>
        <p:grpSpPr>
          <a:xfrm>
            <a:off x="533400" y="1666629"/>
            <a:ext cx="6077234" cy="4240260"/>
            <a:chOff x="533400" y="1666629"/>
            <a:chExt cx="6077234" cy="4240260"/>
          </a:xfrm>
        </p:grpSpPr>
        <p:sp>
          <p:nvSpPr>
            <p:cNvPr id="245764" name="Text Box 4">
              <a:extLst>
                <a:ext uri="{FF2B5EF4-FFF2-40B4-BE49-F238E27FC236}">
                  <a16:creationId xmlns:a16="http://schemas.microsoft.com/office/drawing/2014/main" id="{B8726C59-4F06-EF94-D902-8ED6BCA15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445224"/>
              <a:ext cx="5715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Ответ. 24 ребра, 14 граней, 12 вершин.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F2FE1EE-1A1B-6782-A7F4-09A79F0DF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3365" y="1666629"/>
              <a:ext cx="4077269" cy="35247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Решение 1.</a:t>
                </a:r>
                <a:r>
                  <a:rPr lang="ru-RU" sz="2200" dirty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>
                    <a:cs typeface="Times New Roman" pitchFamily="18" charset="0"/>
                  </a:rPr>
                  <a:t>Пусть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…,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en-US" sz="2200" i="1" baseline="-30000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точек, никакие три из которых не лежат на одной прямой. </a:t>
                </a:r>
                <a:r>
                  <a:rPr lang="ru-RU" sz="2200" dirty="0"/>
                  <a:t>Зафиксируем </a:t>
                </a:r>
                <a:r>
                  <a:rPr lang="ru-RU" sz="2200" dirty="0">
                    <a:cs typeface="Times New Roman" pitchFamily="18" charset="0"/>
                  </a:rPr>
                  <a:t>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. Так как число оставшихся точек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и через каждую из них и точку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 проходит одна прямая, то </a:t>
                </a:r>
                <a:r>
                  <a:rPr lang="ru-RU" sz="2200" dirty="0"/>
                  <a:t>через точку </a:t>
                </a:r>
                <a:r>
                  <a:rPr lang="en-US" sz="2200" i="1" dirty="0"/>
                  <a:t>A</a:t>
                </a:r>
                <a:r>
                  <a:rPr lang="en-US" sz="2200" baseline="-25000" dirty="0"/>
                  <a:t>1</a:t>
                </a:r>
                <a:r>
                  <a:rPr lang="ru-RU" sz="2200" baseline="-25000" dirty="0"/>
                  <a:t> </a:t>
                </a:r>
                <a:r>
                  <a:rPr lang="ru-RU" sz="2200" dirty="0"/>
                  <a:t>будет проходить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</a:t>
                </a:r>
                <a:r>
                  <a:rPr lang="ru-RU" sz="2200" dirty="0"/>
                  <a:t> прямая</a:t>
                </a:r>
                <a:r>
                  <a:rPr lang="ru-RU" sz="2200" dirty="0">
                    <a:cs typeface="Times New Roman" pitchFamily="18" charset="0"/>
                  </a:rPr>
                  <a:t>. Заметим, что рассуждения, проведенные для точки </a:t>
                </a:r>
                <a:r>
                  <a:rPr lang="en-US" sz="2200" i="1" dirty="0">
                    <a:cs typeface="Times New Roman" pitchFamily="18" charset="0"/>
                  </a:rPr>
                  <a:t>A</a:t>
                </a:r>
                <a:r>
                  <a:rPr lang="ru-RU" sz="2200" baseline="-30000" dirty="0">
                    <a:cs typeface="Times New Roman" pitchFamily="18" charset="0"/>
                  </a:rPr>
                  <a:t>1</a:t>
                </a:r>
                <a:r>
                  <a:rPr lang="ru-RU" sz="2200" dirty="0">
                    <a:cs typeface="Times New Roman" pitchFamily="18" charset="0"/>
                  </a:rPr>
                  <a:t>, справедливы для любой </a:t>
                </a:r>
                <a:r>
                  <a:rPr lang="ru-RU" sz="2200" dirty="0"/>
                  <a:t>другой </a:t>
                </a:r>
                <a:r>
                  <a:rPr lang="ru-RU" sz="2200" dirty="0">
                    <a:cs typeface="Times New Roman" pitchFamily="18" charset="0"/>
                  </a:rPr>
                  <a:t>точки. Поскольку всего </a:t>
                </a:r>
                <a:r>
                  <a:rPr lang="en-US" sz="2200" i="1" dirty="0"/>
                  <a:t>n</a:t>
                </a:r>
                <a:r>
                  <a:rPr lang="ru-RU" sz="2200" dirty="0"/>
                  <a:t> </a:t>
                </a:r>
                <a:r>
                  <a:rPr lang="ru-RU" sz="2200" dirty="0">
                    <a:cs typeface="Times New Roman" pitchFamily="18" charset="0"/>
                  </a:rPr>
                  <a:t>точек и через каждую из них проходит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 прямая, то число </a:t>
                </a:r>
                <a:r>
                  <a:rPr lang="ru-RU" sz="2200" dirty="0"/>
                  <a:t>прямых, </a:t>
                </a:r>
                <a:r>
                  <a:rPr lang="ru-RU" sz="2200" dirty="0">
                    <a:cs typeface="Times New Roman" pitchFamily="18" charset="0"/>
                  </a:rPr>
                  <a:t>посчитанных </a:t>
                </a:r>
                <a:r>
                  <a:rPr lang="ru-RU" sz="2200" dirty="0"/>
                  <a:t>для всех точек,</a:t>
                </a:r>
                <a:r>
                  <a:rPr lang="ru-RU" sz="2200" dirty="0">
                    <a:cs typeface="Times New Roman" pitchFamily="18" charset="0"/>
                  </a:rPr>
                  <a:t> будет равно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(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– 1). </a:t>
                </a:r>
                <a:r>
                  <a:rPr lang="ru-RU" sz="2200" dirty="0"/>
                  <a:t>При этом, поскольку одна прямая проходит через две точки, то </a:t>
                </a:r>
                <a:r>
                  <a:rPr lang="ru-RU" sz="2200" dirty="0">
                    <a:cs typeface="Times New Roman" pitchFamily="18" charset="0"/>
                  </a:rPr>
                  <a:t>каждую прямую посчита</a:t>
                </a:r>
                <a:r>
                  <a:rPr lang="ru-RU" sz="2200" dirty="0"/>
                  <a:t>ем</a:t>
                </a:r>
                <a:r>
                  <a:rPr lang="ru-RU" sz="2200" dirty="0">
                    <a:cs typeface="Times New Roman" pitchFamily="18" charset="0"/>
                  </a:rPr>
                  <a:t> дважды</a:t>
                </a:r>
                <a:r>
                  <a:rPr lang="ru-RU" sz="2200" dirty="0"/>
                  <a:t>, один раз как прямую, проходящую через одну точку, а другой – как прямую, проходящую через вторую точку.</a:t>
                </a:r>
                <a:r>
                  <a:rPr lang="ru-RU" sz="2200" dirty="0">
                    <a:cs typeface="Times New Roman" pitchFamily="18" charset="0"/>
                  </a:rPr>
                  <a:t> </a:t>
                </a:r>
                <a:r>
                  <a:rPr lang="ru-RU" sz="2200" dirty="0"/>
                  <a:t>Следовательно, </a:t>
                </a:r>
                <a:r>
                  <a:rPr lang="ru-RU" sz="2200" dirty="0">
                    <a:cs typeface="Times New Roman" pitchFamily="18" charset="0"/>
                  </a:rPr>
                  <a:t>число прямых, проходящих через различные пары из </a:t>
                </a:r>
                <a:r>
                  <a:rPr lang="en-US" sz="2200" i="1" dirty="0">
                    <a:cs typeface="Times New Roman" pitchFamily="18" charset="0"/>
                  </a:rPr>
                  <a:t>n</a:t>
                </a:r>
                <a:r>
                  <a:rPr lang="ru-RU" sz="2200" dirty="0">
                    <a:cs typeface="Times New Roman" pitchFamily="18" charset="0"/>
                  </a:rPr>
                  <a:t> данных точек, </a:t>
                </a:r>
                <a:r>
                  <a:rPr lang="ru-RU" sz="2200" dirty="0"/>
                  <a:t>будет </a:t>
                </a:r>
                <a:r>
                  <a:rPr lang="ru-RU" sz="2200" dirty="0">
                    <a:cs typeface="Times New Roman" pitchFamily="18" charset="0"/>
                  </a:rPr>
                  <a:t>равно 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200" dirty="0"/>
                  <a:t> 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" y="0"/>
                <a:ext cx="9144000" cy="4310062"/>
              </a:xfrm>
              <a:prstGeom prst="rect">
                <a:avLst/>
              </a:prstGeom>
              <a:blipFill>
                <a:blip r:embed="rId3"/>
                <a:stretch>
                  <a:fillRect l="-867" t="-990" r="-867" b="-1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72" y="3933056"/>
            <a:ext cx="30461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4850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4572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Сколько пятиугольных граней у многогранника, изображённого на рисунке?</a:t>
            </a:r>
            <a:r>
              <a:rPr lang="ru-RU" sz="2800" dirty="0">
                <a:cs typeface="Times New Roman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37945"/>
            <a:ext cx="3885906" cy="3980266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8720D04F-E1ED-633F-C566-8323E68F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5513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</a:t>
            </a:r>
            <a:r>
              <a:rPr lang="en-US" sz="3200" dirty="0"/>
              <a:t>1</a:t>
            </a:r>
            <a:r>
              <a:rPr lang="ru-RU" sz="32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5797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17904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Сколько пятиугольных граней у многогранника, изображённого на рисунке?</a:t>
            </a:r>
            <a:r>
              <a:rPr lang="ru-RU" sz="2800" dirty="0">
                <a:cs typeface="Times New Roman" charset="0"/>
              </a:rPr>
              <a:t> 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451007"/>
              </p:ext>
            </p:extLst>
          </p:nvPr>
        </p:nvGraphicFramePr>
        <p:xfrm>
          <a:off x="135674" y="1172256"/>
          <a:ext cx="4076286" cy="403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3924848" imgH="3885714" progId="Paint.Picture">
                  <p:embed/>
                </p:oleObj>
              </mc:Choice>
              <mc:Fallback>
                <p:oleObj name="Точечный рисунок" r:id="rId2" imgW="3924848" imgH="3885714" progId="Paint.Picture">
                  <p:embed/>
                  <p:pic>
                    <p:nvPicPr>
                      <p:cNvPr id="70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74" y="1172256"/>
                        <a:ext cx="4076286" cy="4036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55531C4F-E58D-95C8-B4A7-229A7F2FB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840974"/>
            <a:ext cx="493204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/>
              <a:t> Пусть Г</a:t>
            </a:r>
            <a:r>
              <a:rPr lang="ru-RU" altLang="ru-RU" sz="2800" baseline="-25000" dirty="0"/>
              <a:t>5</a:t>
            </a:r>
            <a:r>
              <a:rPr lang="ru-RU" altLang="ru-RU" sz="2800" dirty="0"/>
              <a:t> и Г</a:t>
            </a:r>
            <a:r>
              <a:rPr lang="ru-RU" altLang="ru-RU" sz="2800" baseline="-25000" dirty="0"/>
              <a:t>6</a:t>
            </a:r>
            <a:r>
              <a:rPr lang="ru-RU" altLang="ru-RU" sz="2800" dirty="0"/>
              <a:t> – число пятиугольных и шести-угольных граней соответствен-но. Тогда число граней Г равно Г</a:t>
            </a:r>
            <a:r>
              <a:rPr lang="ru-RU" altLang="ru-RU" sz="2800" baseline="-25000" dirty="0"/>
              <a:t>5</a:t>
            </a:r>
            <a:r>
              <a:rPr lang="ru-RU" altLang="ru-RU" sz="2800" dirty="0"/>
              <a:t> + Г</a:t>
            </a:r>
            <a:r>
              <a:rPr lang="ru-RU" altLang="ru-RU" sz="2800" baseline="-25000" dirty="0"/>
              <a:t>6</a:t>
            </a:r>
            <a:r>
              <a:rPr lang="ru-RU" altLang="ru-RU" sz="2800" dirty="0"/>
              <a:t>. Так как в каждой вершине сходится три ребра, то 3В = 2Р. Кроме того, 2Р = 5Г</a:t>
            </a:r>
            <a:r>
              <a:rPr lang="ru-RU" altLang="ru-RU" sz="2800" baseline="-25000" dirty="0"/>
              <a:t>5</a:t>
            </a:r>
            <a:r>
              <a:rPr lang="ru-RU" altLang="ru-RU" sz="2800" dirty="0"/>
              <a:t> + 6Г</a:t>
            </a:r>
            <a:r>
              <a:rPr lang="ru-RU" altLang="ru-RU" sz="2800" baseline="-25000" dirty="0"/>
              <a:t>6</a:t>
            </a:r>
            <a:r>
              <a:rPr lang="ru-RU" altLang="ru-RU" sz="2800" dirty="0"/>
              <a:t>. По теореме Эйлера </a:t>
            </a:r>
          </a:p>
          <a:p>
            <a:pPr algn="ctr">
              <a:spcBef>
                <a:spcPts val="0"/>
              </a:spcBef>
            </a:pPr>
            <a:r>
              <a:rPr lang="ru-RU" altLang="ru-RU" sz="2800" dirty="0"/>
              <a:t>6В – 6Р + 6Г = 12, </a:t>
            </a:r>
          </a:p>
          <a:p>
            <a:pPr>
              <a:spcBef>
                <a:spcPts val="0"/>
              </a:spcBef>
            </a:pPr>
            <a:r>
              <a:rPr lang="ru-RU" altLang="ru-RU" sz="2800" dirty="0"/>
              <a:t>значит, 6Г – 2Р = 12.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4754E8F-BCFA-FE74-474E-362BEA0FC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44351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	Следовательно, 6Г</a:t>
            </a:r>
            <a:r>
              <a:rPr lang="ru-RU" altLang="ru-RU" sz="2800" baseline="-25000" dirty="0"/>
              <a:t>5</a:t>
            </a:r>
            <a:r>
              <a:rPr lang="ru-RU" altLang="ru-RU" sz="2800" dirty="0"/>
              <a:t> + 6Г</a:t>
            </a:r>
            <a:r>
              <a:rPr lang="ru-RU" altLang="ru-RU" sz="2800" baseline="-25000" dirty="0"/>
              <a:t>6</a:t>
            </a:r>
            <a:r>
              <a:rPr lang="ru-RU" altLang="ru-RU" sz="2800" dirty="0"/>
              <a:t> – (5Г</a:t>
            </a:r>
            <a:r>
              <a:rPr lang="ru-RU" altLang="ru-RU" sz="2800" baseline="-25000" dirty="0"/>
              <a:t>5</a:t>
            </a:r>
            <a:r>
              <a:rPr lang="ru-RU" altLang="ru-RU" sz="2800" dirty="0"/>
              <a:t> + 6Г</a:t>
            </a:r>
            <a:r>
              <a:rPr lang="ru-RU" altLang="ru-RU" sz="2800" baseline="-25000" dirty="0"/>
              <a:t>6</a:t>
            </a:r>
            <a:r>
              <a:rPr lang="ru-RU" altLang="ru-RU" sz="2800" dirty="0"/>
              <a:t>) = 12, значит. Г</a:t>
            </a:r>
            <a:r>
              <a:rPr lang="ru-RU" altLang="ru-RU" sz="2800" baseline="-25000" dirty="0"/>
              <a:t>5</a:t>
            </a:r>
            <a:r>
              <a:rPr lang="ru-RU" altLang="ru-RU" sz="2800" dirty="0"/>
              <a:t> = 12. </a:t>
            </a:r>
          </a:p>
        </p:txBody>
      </p:sp>
    </p:spTree>
    <p:extLst>
      <p:ext uri="{BB962C8B-B14F-4D97-AF65-F5344CB8AC3E}">
        <p14:creationId xmlns:p14="http://schemas.microsoft.com/office/powerpoint/2010/main" val="29829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 2. </a:t>
                </a:r>
                <a:r>
                  <a:rPr lang="ru-RU" dirty="0"/>
                  <a:t>Выясним, на сколько увеличивается число прямых при добавлении новой точки к данным. Через две точки проходит одна прямая. Если к данным точкам добавляется третья точка, то к этой прямой добавляется две прямые, проходящие через третью точку и одну из двух данных. Аналогично, если добавить </a:t>
                </a:r>
                <a:r>
                  <a:rPr lang="en-US" i="1" dirty="0"/>
                  <a:t>n</a:t>
                </a:r>
                <a:r>
                  <a:rPr lang="ru-RU" dirty="0"/>
                  <a:t>-ю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к данным </a:t>
                </a:r>
                <a:r>
                  <a:rPr lang="en-US" i="1" dirty="0"/>
                  <a:t>n</a:t>
                </a:r>
                <a:r>
                  <a:rPr lang="ru-RU" dirty="0"/>
                  <a:t> – 1 точкам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то к числу прямых, проходящих через различные пары из точек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…,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ru-RU" baseline="-25000" dirty="0"/>
                  <a:t>-1</a:t>
                </a:r>
                <a:r>
                  <a:rPr lang="ru-RU" dirty="0"/>
                  <a:t>, добавится   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ru-RU" dirty="0"/>
                  <a:t>– 1 прямая, проходящих через точку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n</a:t>
                </a:r>
                <a:r>
                  <a:rPr lang="en-US" i="1" dirty="0"/>
                  <a:t> </a:t>
                </a:r>
                <a:r>
                  <a:rPr lang="ru-RU" dirty="0"/>
                  <a:t>и одну из точек. Таким образом, общее число прямых равно сумме 1 + 2 + … + </a:t>
                </a:r>
                <a:r>
                  <a:rPr lang="en-US" i="1" dirty="0"/>
                  <a:t>n</a:t>
                </a:r>
                <a:r>
                  <a:rPr lang="ru-RU" dirty="0"/>
                  <a:t> – 1. Эта сумма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𝑛</m:t>
                        </m:r>
                        <m:r>
                          <a:rPr lang="ru-RU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955057"/>
              </a:xfrm>
              <a:prstGeom prst="rect">
                <a:avLst/>
              </a:prstGeom>
              <a:blipFill>
                <a:blip r:embed="rId3"/>
                <a:stretch>
                  <a:fillRect l="-1000" t="-1233" r="-1067" b="-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60415"/>
            <a:ext cx="298132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4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Text Box 4"/>
              <p:cNvSpPr txBox="1">
                <a:spLocks noChangeArrowheads="1"/>
              </p:cNvSpPr>
              <p:nvPr/>
            </p:nvSpPr>
            <p:spPr bwMode="auto">
              <a:xfrm>
                <a:off x="-28575" y="5358"/>
                <a:ext cx="9144000" cy="3543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Полученная формула числа прямых имеет большое значение, в дальнейшем будет появляться при решении различных комбинаторных задач. Поскольку каждая прямая однозначно задается двумя точками, мы, по существу, вычислили, сколько различных пар можно составить из </a:t>
                </a:r>
                <a:r>
                  <a:rPr lang="en-US" i="1" dirty="0"/>
                  <a:t>n </a:t>
                </a:r>
                <a:r>
                  <a:rPr lang="ru-RU" dirty="0"/>
                  <a:t>элементов. При этом не имеет значение, какие это элементы. Число таких пар называется числом сочетаний из </a:t>
                </a:r>
                <a:r>
                  <a:rPr lang="en-US" i="1" dirty="0"/>
                  <a:t>n</a:t>
                </a:r>
                <a:r>
                  <a:rPr lang="ru-RU" dirty="0"/>
                  <a:t> элементов по два и обозначается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baseline="3000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baseline="30000" dirty="0"/>
                  <a:t>.</a:t>
                </a:r>
                <a:r>
                  <a:rPr lang="ru-RU" dirty="0"/>
                  <a:t> Например, если в классе 20 учеников, то число различных пар, которые можно образовать из учеников этого класса, равно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b>
                      <m:sup>
                        <m:r>
                          <a:rPr lang="en-US" i="1" baseline="3000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dirty="0"/>
                  <a:t> = 190.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7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8575" y="5358"/>
                <a:ext cx="9144000" cy="354372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377" r="-1067" b="-10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65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217" y="692696"/>
            <a:ext cx="91392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2. Какое наибольшее число точек попарных пересечений могут  иметь: а) три; б) четыре; в) пять; г)* </a:t>
            </a:r>
            <a:r>
              <a:rPr lang="en-US" sz="2800" i="1" dirty="0">
                <a:cs typeface="Times New Roman" pitchFamily="18" charset="0"/>
              </a:rPr>
              <a:t>n </a:t>
            </a:r>
            <a:r>
              <a:rPr lang="ru-RU" sz="2800" dirty="0">
                <a:cs typeface="Times New Roman" pitchFamily="18" charset="0"/>
              </a:rPr>
              <a:t>прямых?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A391F-6CB3-6EEC-E7C3-AB75914F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077691"/>
            <a:ext cx="3536447" cy="2748486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19AF20B4-CA89-6331-5DBF-725C96321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45224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а) 3;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397B2F6-FE14-E933-D585-8534AC50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458" y="5445224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б) 6;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973C5AE-FF22-E1FD-7746-5C06D53F4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4756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в) 10</a:t>
            </a:r>
          </a:p>
        </p:txBody>
      </p:sp>
    </p:spTree>
    <p:extLst>
      <p:ext uri="{BB962C8B-B14F-4D97-AF65-F5344CB8AC3E}">
        <p14:creationId xmlns:p14="http://schemas.microsoft.com/office/powerpoint/2010/main" val="36709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1663E7-8BB3-5DAE-6E34-2C3B56F1CD82}"/>
              </a:ext>
            </a:extLst>
          </p:cNvPr>
          <p:cNvGrpSpPr/>
          <p:nvPr/>
        </p:nvGrpSpPr>
        <p:grpSpPr>
          <a:xfrm>
            <a:off x="0" y="-16840"/>
            <a:ext cx="9144000" cy="6178302"/>
            <a:chOff x="0" y="-16840"/>
            <a:chExt cx="9144000" cy="6178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6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-16840"/>
                  <a:ext cx="9144000" cy="36020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dirty="0">
                      <a:solidFill>
                        <a:srgbClr val="FF3300"/>
                      </a:solidFill>
                    </a:rPr>
                    <a:t>Решение 1.</a:t>
                  </a:r>
                  <a:r>
                    <a:rPr lang="en-US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dirty="0">
                      <a:cs typeface="Times New Roman" pitchFamily="18" charset="0"/>
                    </a:rPr>
                    <a:t>Заметим, что наибольшее число точек попарных пересечений получается, если каждая прямая пересекается с каждой, при этом никакие три прямые не пересекаются в одной точке. В этом случае каждая прямая имеет </a:t>
                  </a:r>
                  <a:r>
                    <a:rPr lang="en-US" i="1" dirty="0">
                      <a:cs typeface="Times New Roman" pitchFamily="18" charset="0"/>
                    </a:rPr>
                    <a:t>n</a:t>
                  </a:r>
                  <a:r>
                    <a:rPr lang="ru-RU" dirty="0">
                      <a:cs typeface="Times New Roman" pitchFamily="18" charset="0"/>
                    </a:rPr>
                    <a:t> – 1 точку пересечения с остальными прямыми, и мы находимся в ситуации, аналогичной ситуации задачи </a:t>
                  </a:r>
                  <a:r>
                    <a:rPr lang="ru-RU" dirty="0"/>
                    <a:t>7</a:t>
                  </a:r>
                  <a:r>
                    <a:rPr lang="ru-RU" dirty="0">
                      <a:cs typeface="Times New Roman" pitchFamily="18" charset="0"/>
                    </a:rPr>
                    <a:t>. </a:t>
                  </a:r>
                  <a:r>
                    <a:rPr lang="ru-RU" dirty="0"/>
                    <a:t>Имеется</a:t>
                  </a:r>
                  <a:r>
                    <a:rPr lang="ru-RU" dirty="0">
                      <a:cs typeface="Times New Roman" pitchFamily="18" charset="0"/>
                    </a:rPr>
                    <a:t> </a:t>
                  </a:r>
                  <a:r>
                    <a:rPr lang="en-US" i="1" dirty="0">
                      <a:cs typeface="Times New Roman" pitchFamily="18" charset="0"/>
                    </a:rPr>
                    <a:t>n</a:t>
                  </a:r>
                  <a:r>
                    <a:rPr lang="ru-RU" dirty="0"/>
                    <a:t> прямых</a:t>
                  </a:r>
                  <a:r>
                    <a:rPr lang="ru-RU" dirty="0">
                      <a:cs typeface="Times New Roman" pitchFamily="18" charset="0"/>
                    </a:rPr>
                    <a:t> и на каждой прямой </a:t>
                  </a:r>
                  <a:r>
                    <a:rPr lang="en-US" i="1" dirty="0">
                      <a:cs typeface="Times New Roman" pitchFamily="18" charset="0"/>
                    </a:rPr>
                    <a:t>n </a:t>
                  </a:r>
                  <a:r>
                    <a:rPr lang="ru-RU" dirty="0">
                      <a:cs typeface="Times New Roman" pitchFamily="18" charset="0"/>
                    </a:rPr>
                    <a:t>– 1 точка</a:t>
                  </a:r>
                  <a:r>
                    <a:rPr lang="ru-RU" dirty="0"/>
                    <a:t>. При этом</a:t>
                  </a:r>
                  <a:r>
                    <a:rPr lang="ru-RU" dirty="0">
                      <a:cs typeface="Times New Roman" pitchFamily="18" charset="0"/>
                    </a:rPr>
                    <a:t>, </a:t>
                  </a:r>
                  <a:r>
                    <a:rPr lang="ru-RU" dirty="0"/>
                    <a:t>каждая точка принадлежит ровно двум прямым. Следовательно, </a:t>
                  </a:r>
                  <a:r>
                    <a:rPr lang="ru-RU" dirty="0">
                      <a:cs typeface="Times New Roman" pitchFamily="18" charset="0"/>
                    </a:rPr>
                    <a:t>число точек </a:t>
                  </a:r>
                  <a:r>
                    <a:rPr lang="ru-RU" dirty="0"/>
                    <a:t>попарных </a:t>
                  </a:r>
                  <a:r>
                    <a:rPr lang="ru-RU" dirty="0">
                      <a:cs typeface="Times New Roman" pitchFamily="18" charset="0"/>
                    </a:rPr>
                    <a:t>пересечени</a:t>
                  </a:r>
                  <a:r>
                    <a:rPr lang="ru-RU" dirty="0"/>
                    <a:t>й</a:t>
                  </a:r>
                  <a:r>
                    <a:rPr lang="ru-RU" dirty="0">
                      <a:cs typeface="Times New Roman" pitchFamily="18" charset="0"/>
                    </a:rPr>
                    <a:t> будет равно</a:t>
                  </a:r>
                  <a:r>
                    <a:rPr lang="ru-RU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6869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-16840"/>
                  <a:ext cx="9144000" cy="3602038"/>
                </a:xfrm>
                <a:prstGeom prst="rect">
                  <a:avLst/>
                </a:prstGeom>
                <a:blipFill>
                  <a:blip r:embed="rId3"/>
                  <a:stretch>
                    <a:fillRect l="-1000" t="-1354" r="-1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5736" y="3412976"/>
              <a:ext cx="3536447" cy="2748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4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DB1B8B7-F488-0DEA-2D08-6BF83F718F62}"/>
              </a:ext>
            </a:extLst>
          </p:cNvPr>
          <p:cNvGrpSpPr/>
          <p:nvPr/>
        </p:nvGrpSpPr>
        <p:grpSpPr>
          <a:xfrm>
            <a:off x="0" y="240482"/>
            <a:ext cx="9144000" cy="4856884"/>
            <a:chOff x="0" y="240482"/>
            <a:chExt cx="9144000" cy="4856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6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240482"/>
                  <a:ext cx="9144000" cy="2108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dirty="0">
                      <a:solidFill>
                        <a:srgbClr val="FF3300"/>
                      </a:solidFill>
                    </a:rPr>
                    <a:t>Решение 2.</a:t>
                  </a:r>
                  <a:r>
                    <a:rPr lang="en-US" dirty="0">
                      <a:solidFill>
                        <a:srgbClr val="FF3300"/>
                      </a:solidFill>
                    </a:rPr>
                    <a:t> </a:t>
                  </a:r>
                  <a:r>
                    <a:rPr lang="ru-RU" dirty="0"/>
                    <a:t>Можно было бы рассуждать и короче. Действительно, для того, чтобы подсчитать количество точек пересечения, достаточно подсчитать, количество пар прямых, которые можно образовать из данных </a:t>
                  </a:r>
                  <a:r>
                    <a:rPr lang="ru-RU" i="1" dirty="0"/>
                    <a:t>n </a:t>
                  </a:r>
                  <a:r>
                    <a:rPr lang="ru-RU" dirty="0"/>
                    <a:t>прямых. Как мы знаем, это число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/>
                    <a:t> . </a:t>
                  </a:r>
                  <a:endParaRPr 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6869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40482"/>
                  <a:ext cx="9144000" cy="2108398"/>
                </a:xfrm>
                <a:prstGeom prst="rect">
                  <a:avLst/>
                </a:prstGeom>
                <a:blipFill>
                  <a:blip r:embed="rId3"/>
                  <a:stretch>
                    <a:fillRect l="-1000" t="-2312" r="-1000" b="-173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7744" y="2348880"/>
              <a:ext cx="3536447" cy="2748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64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/>
              <a:t>	</a:t>
            </a:r>
            <a:r>
              <a:rPr lang="ru-RU" sz="2800" dirty="0"/>
              <a:t>3. На сколько частей разбивают плоскость: а) две; б) три; в) четыре; г)</a:t>
            </a:r>
            <a:r>
              <a:rPr lang="en-US" sz="2800" dirty="0"/>
              <a:t>*</a:t>
            </a:r>
            <a:r>
              <a:rPr lang="ru-RU" sz="2800" dirty="0"/>
              <a:t> </a:t>
            </a:r>
            <a:r>
              <a:rPr lang="en-US" sz="2800" i="1" dirty="0"/>
              <a:t>n</a:t>
            </a:r>
            <a:r>
              <a:rPr lang="ru-RU" sz="2800" dirty="0"/>
              <a:t> попарно пересекающихся прямых, никакие три из которых не пересекаются в одной точке?</a:t>
            </a:r>
            <a:r>
              <a:rPr lang="en-US" dirty="0"/>
              <a:t>	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446D19-3F13-822F-69E0-6ECD65267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70958"/>
            <a:ext cx="3600400" cy="279818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76E7BDBA-9280-EE27-A2DD-877B7B91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45224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а) 4;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EEB497B-6F8F-0D46-EEBB-C9B2F1E1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458" y="5445224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б) 7;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5E841661-BDD0-EAB4-5EE8-64FA35C0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5445224"/>
            <a:ext cx="14756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в) 11</a:t>
            </a:r>
          </a:p>
        </p:txBody>
      </p:sp>
    </p:spTree>
    <p:extLst>
      <p:ext uri="{BB962C8B-B14F-4D97-AF65-F5344CB8AC3E}">
        <p14:creationId xmlns:p14="http://schemas.microsoft.com/office/powerpoint/2010/main" val="38824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301D45-377B-25F1-D0A1-27DB3F16F331}"/>
              </a:ext>
            </a:extLst>
          </p:cNvPr>
          <p:cNvGrpSpPr/>
          <p:nvPr/>
        </p:nvGrpSpPr>
        <p:grpSpPr>
          <a:xfrm>
            <a:off x="19455" y="0"/>
            <a:ext cx="9144000" cy="6659237"/>
            <a:chOff x="19455" y="0"/>
            <a:chExt cx="9144000" cy="6659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/>
                  <a:r>
                    <a:rPr lang="ru-RU" sz="2800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Выясним, на сколько увеличивается число частей плоскости при добавлении новой прямой к данным. Количество частей плоскости, которые разбиваются на две части новой прямой, равно количеству частей новой прямой, на которые она разбивается точками пересечения с имеющимися прямыми. Каждая такая часть новой прямой разбивает соответствующую часть плоскости на две части. Поскольку </a:t>
                  </a:r>
                  <a:r>
                    <a:rPr lang="en-US" i="1" dirty="0"/>
                    <a:t>n</a:t>
                  </a:r>
                  <a:r>
                    <a:rPr lang="ru-RU" dirty="0"/>
                    <a:t>-я прямая пересекается с </a:t>
                  </a:r>
                  <a:r>
                    <a:rPr lang="en-US" i="1" dirty="0"/>
                    <a:t>n</a:t>
                  </a:r>
                  <a:r>
                    <a:rPr lang="ru-RU" dirty="0"/>
                    <a:t> – 1 прямой, то она разбивается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 частей и поэтому число частей плоскости увеличивается на </a:t>
                  </a:r>
                  <a:r>
                    <a:rPr lang="en-US" i="1" dirty="0"/>
                    <a:t>n</a:t>
                  </a:r>
                  <a:r>
                    <a:rPr lang="ru-RU" dirty="0"/>
                    <a:t>. Таким образом, общее число частей, на которые </a:t>
                  </a:r>
                  <a:r>
                    <a:rPr lang="en-US" i="1" dirty="0"/>
                    <a:t>n </a:t>
                  </a:r>
                  <a:r>
                    <a:rPr lang="ru-RU" dirty="0"/>
                    <a:t> прямых разбивают плоскость, равно 2 + 2 + 3 + … + </a:t>
                  </a:r>
                  <a:r>
                    <a:rPr lang="en-US" i="1" dirty="0"/>
                    <a:t>n</a:t>
                  </a:r>
                  <a:r>
                    <a:rPr lang="ru-RU" i="1" dirty="0"/>
                    <a:t> = </a:t>
                  </a:r>
                  <a:r>
                    <a:rPr lang="ru-RU" dirty="0"/>
                    <a:t>1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55" y="0"/>
                  <a:ext cx="9144000" cy="4385944"/>
                </a:xfrm>
                <a:prstGeom prst="rect">
                  <a:avLst/>
                </a:prstGeom>
                <a:blipFill>
                  <a:blip r:embed="rId3"/>
                  <a:stretch>
                    <a:fillRect l="-1000" r="-1067" b="-41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CFB6D1D-9C0F-13C6-5851-FCF7A9E5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768" y="3861048"/>
              <a:ext cx="3600400" cy="2798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94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6351F80F-7E7C-4869-8555-931E6BDF1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31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Сколько диагоналей имеет: </a:t>
            </a:r>
            <a:endParaRPr lang="en-US" altLang="ru-RU" sz="3200" dirty="0"/>
          </a:p>
          <a:p>
            <a:pPr algn="just" eaLnBrk="1" hangingPunct="1">
              <a:spcBef>
                <a:spcPts val="0"/>
              </a:spcBef>
            </a:pPr>
            <a:r>
              <a:rPr lang="ru-RU" altLang="ru-RU" sz="3200" dirty="0"/>
              <a:t>а) треугольник; б) четырёхугольник; в) пятиугольник; г) шестиугольник; д) </a:t>
            </a:r>
            <a:r>
              <a:rPr lang="en-US" altLang="ru-RU" sz="3200" i="1" dirty="0"/>
              <a:t>n-</a:t>
            </a:r>
            <a:r>
              <a:rPr lang="ru-RU" altLang="ru-RU" sz="3200" dirty="0"/>
              <a:t>угольник?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D8351863-2F91-44CE-80F0-2C19E8EF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611562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а) 0;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894502AF-3116-4EBA-9D76-763ABA18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54" y="4191000"/>
            <a:ext cx="1097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б) 2;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44C15427-B67E-43CF-AE98-63B3D8BA1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09" y="471422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в) 5;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7CE071BD-B0B8-4452-8FB9-7C6BAFCA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054" y="5236027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г) 9;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A0C4CC-2295-6B4B-3CA0-A656CD672F20}"/>
                  </a:ext>
                </a:extLst>
              </p:cNvPr>
              <p:cNvSpPr txBox="1"/>
              <p:nvPr/>
            </p:nvSpPr>
            <p:spPr>
              <a:xfrm>
                <a:off x="2049254" y="5725342"/>
                <a:ext cx="1944216" cy="72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</a:rPr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A0C4CC-2295-6B4B-3CA0-A656CD672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54" y="5725342"/>
                <a:ext cx="1944216" cy="720775"/>
              </a:xfrm>
              <a:prstGeom prst="rect">
                <a:avLst/>
              </a:prstGeom>
              <a:blipFill>
                <a:blip r:embed="rId3"/>
                <a:stretch>
                  <a:fillRect l="-6270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E32CE3-1DF6-97C1-A7F3-2484988D7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920" y="1958242"/>
            <a:ext cx="4001058" cy="380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  <p:bldP spid="28681" grpId="0" autoUpdateAnimBg="0"/>
      <p:bldP spid="28683" grpId="0" autoUpdateAnimBg="0"/>
      <p:bldP spid="28685" grpId="0" autoUpdateAnimBg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7FB39C-D660-F2F7-9B6C-A47D242D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9221"/>
            <a:ext cx="511248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59E837-75E0-AFDF-A67B-B4A00D844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" y="427577"/>
            <a:ext cx="420197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27A6F7EB-9813-4CEF-B13B-A83267FF5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Может ли многоугольник иметь ровно: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27932055-8231-4591-B366-DA25CC37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а) 10 диагоналей?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2B29E396-3F20-4FBB-933A-9B8D7816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нет;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E26A1646-2617-475B-A794-1261238A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95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20 диагоналей?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29F9D951-580F-4497-BB11-68669A87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да, 10-к;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90EE6E38-ED5E-48F1-9634-069C6CCD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в) 30 диагоналей?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56EBB47B-6C04-4FFC-80A6-5D979EE7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">
            <a:extLst>
              <a:ext uri="{FF2B5EF4-FFF2-40B4-BE49-F238E27FC236}">
                <a16:creationId xmlns:a16="http://schemas.microsoft.com/office/drawing/2014/main" id="{8CE12C50-E7A2-4D26-B23C-4679C26A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 dirty="0"/>
              <a:t>	</a:t>
            </a:r>
            <a:r>
              <a:rPr lang="ru-RU" altLang="ru-RU" sz="3600" dirty="0"/>
              <a:t>Существует ли многоугольник, число диагоналей которого равно числу его сторон?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0F94A1B0-0C06-4FE0-B453-9B9D211B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Да, пятиугольник.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594EF321-EC4C-4167-9D88-3CD7F4F4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 dirty="0">
                <a:cs typeface="Times New Roman" panose="02020603050405020304" pitchFamily="18" charset="0"/>
              </a:rPr>
              <a:t>	</a:t>
            </a:r>
            <a:r>
              <a:rPr lang="ru-RU" altLang="ru-RU" sz="3600" dirty="0">
                <a:cs typeface="Times New Roman" panose="02020603050405020304" pitchFamily="18" charset="0"/>
              </a:rPr>
              <a:t>Выпуклый многоугольник имеет 35 диагоналей. Сколько у него сторон?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D59A44-4DAD-4662-830F-6F55B82A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10</a:t>
            </a:r>
            <a:r>
              <a:rPr lang="ru-RU" altLang="ru-RU" sz="3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ED443714-4BB4-4947-AA7A-50AAA58D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"/>
            <a:ext cx="9144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 dirty="0">
                <a:cs typeface="Times New Roman" panose="02020603050405020304" pitchFamily="18" charset="0"/>
              </a:rPr>
              <a:t>	</a:t>
            </a:r>
            <a:r>
              <a:rPr lang="ru-RU" altLang="ru-RU" sz="3600" dirty="0">
                <a:cs typeface="Times New Roman" panose="02020603050405020304" pitchFamily="18" charset="0"/>
              </a:rPr>
              <a:t>На сколько треугольников делится выпуклый: а) 4-угольник; б) 5-угольник; в) 6-угольник; г)* </a:t>
            </a:r>
            <a:r>
              <a:rPr lang="en-US" altLang="ru-RU" sz="3600" i="1" dirty="0">
                <a:cs typeface="Times New Roman" panose="02020603050405020304" pitchFamily="18" charset="0"/>
              </a:rPr>
              <a:t>n</a:t>
            </a:r>
            <a:r>
              <a:rPr lang="ru-RU" altLang="ru-RU" sz="3600" dirty="0">
                <a:cs typeface="Times New Roman" panose="02020603050405020304" pitchFamily="18" charset="0"/>
              </a:rPr>
              <a:t>-угольник своими диагоналями, проведенными из одной вершины?</a:t>
            </a:r>
            <a:endParaRPr lang="ru-RU" altLang="ru-RU" sz="3600" dirty="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0F1EA2C9-851C-4FAD-BE40-943EEA45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1248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а) 2;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BB323A52-7E44-4E00-9EA2-48E315DED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661248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б) 3;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51480348-5C91-4EAE-BC07-EA28B01B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61248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в) 4;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0FD5CD9C-D980-4D4A-8941-912FF662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61248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г) </a:t>
            </a:r>
            <a:r>
              <a:rPr lang="en-US" altLang="ru-RU" sz="3600" i="1"/>
              <a:t>n-</a:t>
            </a:r>
            <a:r>
              <a:rPr lang="en-US" altLang="ru-RU" sz="3600"/>
              <a:t>2.</a:t>
            </a:r>
            <a:endParaRPr lang="ru-RU" altLang="ru-RU" sz="36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DB8DE6-3391-660A-C7B6-05E054BC1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222" y="2564904"/>
            <a:ext cx="3033578" cy="301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  <p:bldP spid="45062" grpId="0" autoUpdateAnimBg="0"/>
      <p:bldP spid="450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>
            <a:extLst>
              <a:ext uri="{FF2B5EF4-FFF2-40B4-BE49-F238E27FC236}">
                <a16:creationId xmlns:a16="http://schemas.microsoft.com/office/drawing/2014/main" id="{6021D8BD-AA6B-AD69-26E3-181D1F8F2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Сколько треугольников изображено на рисунке?</a:t>
            </a:r>
          </a:p>
        </p:txBody>
      </p:sp>
      <p:sp>
        <p:nvSpPr>
          <p:cNvPr id="143364" name="Text Box 4">
            <a:extLst>
              <a:ext uri="{FF2B5EF4-FFF2-40B4-BE49-F238E27FC236}">
                <a16:creationId xmlns:a16="http://schemas.microsoft.com/office/drawing/2014/main" id="{B29F27A0-FD86-852D-8152-F819EB297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76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35.</a:t>
            </a:r>
          </a:p>
        </p:txBody>
      </p:sp>
      <p:pic>
        <p:nvPicPr>
          <p:cNvPr id="143367" name="Picture 7">
            <a:extLst>
              <a:ext uri="{FF2B5EF4-FFF2-40B4-BE49-F238E27FC236}">
                <a16:creationId xmlns:a16="http://schemas.microsoft.com/office/drawing/2014/main" id="{5BD738E2-8C6D-9C44-0B7D-CD0B4CC0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>
            <a:extLst>
              <a:ext uri="{FF2B5EF4-FFF2-40B4-BE49-F238E27FC236}">
                <a16:creationId xmlns:a16="http://schemas.microsoft.com/office/drawing/2014/main" id="{0B15F3E7-6100-327E-3BBF-5457DFF9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/>
              <a:t>Сколько четырёхугольников изображено на рисунке?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2407CDDC-4408-2200-33C9-B3D28629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81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30.</a:t>
            </a:r>
          </a:p>
        </p:txBody>
      </p:sp>
      <p:pic>
        <p:nvPicPr>
          <p:cNvPr id="167941" name="Picture 5">
            <a:extLst>
              <a:ext uri="{FF2B5EF4-FFF2-40B4-BE49-F238E27FC236}">
                <a16:creationId xmlns:a16="http://schemas.microsoft.com/office/drawing/2014/main" id="{AD783CB9-51DF-D2AE-FE9D-607A2EE5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>
            <a:extLst>
              <a:ext uri="{FF2B5EF4-FFF2-40B4-BE49-F238E27FC236}">
                <a16:creationId xmlns:a16="http://schemas.microsoft.com/office/drawing/2014/main" id="{4EE8A745-7EC5-3F57-D6BC-6B5930A87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Сколько пятиугольников изображено на рисунке?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2DB027F5-90D9-1E77-68F9-176347A0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816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42.</a:t>
            </a:r>
          </a:p>
        </p:txBody>
      </p:sp>
      <p:pic>
        <p:nvPicPr>
          <p:cNvPr id="169989" name="Picture 5">
            <a:extLst>
              <a:ext uri="{FF2B5EF4-FFF2-40B4-BE49-F238E27FC236}">
                <a16:creationId xmlns:a16="http://schemas.microsoft.com/office/drawing/2014/main" id="{0E75AA2D-7EE8-23BE-A8C3-3DDE12F0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34AD3DC7-1724-4AC9-A045-BB4CC4F9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250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Приведите пример, когда общей частью (пересечением) двух треугольников является: а) треугольник; б) четырехугольник; в) пятиугольник; г) шестиугольник. 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205FC32-CDCF-41D3-AE28-47135DB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242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endParaRPr lang="ru-RU" altLang="ru-RU" sz="3600">
              <a:solidFill>
                <a:schemeClr val="accent1"/>
              </a:solidFill>
            </a:endParaRPr>
          </a:p>
        </p:txBody>
      </p:sp>
      <p:pic>
        <p:nvPicPr>
          <p:cNvPr id="73745" name="Picture 17">
            <a:extLst>
              <a:ext uri="{FF2B5EF4-FFF2-40B4-BE49-F238E27FC236}">
                <a16:creationId xmlns:a16="http://schemas.microsoft.com/office/drawing/2014/main" id="{4491DB17-7E6E-4BDB-8889-C6DEF37C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82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6" name="Picture 18">
            <a:extLst>
              <a:ext uri="{FF2B5EF4-FFF2-40B4-BE49-F238E27FC236}">
                <a16:creationId xmlns:a16="http://schemas.microsoft.com/office/drawing/2014/main" id="{66956442-6733-4E7B-BCCF-CF2A803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18272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7" name="Picture 19">
            <a:extLst>
              <a:ext uri="{FF2B5EF4-FFF2-40B4-BE49-F238E27FC236}">
                <a16:creationId xmlns:a16="http://schemas.microsoft.com/office/drawing/2014/main" id="{324E47E5-5ABF-4CD4-85F0-9CD77FA9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0415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8" name="Picture 20">
            <a:extLst>
              <a:ext uri="{FF2B5EF4-FFF2-40B4-BE49-F238E27FC236}">
                <a16:creationId xmlns:a16="http://schemas.microsoft.com/office/drawing/2014/main" id="{1ABF5D2E-F3D3-4CD8-AD65-14F8FE05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8478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4AAB789E-7F60-41C8-9E4D-AB2CCB0F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0805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	Может ли пересечением двух треугольников быть семиугольник?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11E5C6A7-E985-41C6-8715-0C49A744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	Приведите пример, когда общей частью (пересечением) треугольника и четырехугольника является восьмиугольник.</a:t>
            </a:r>
          </a:p>
        </p:txBody>
      </p:sp>
      <p:grpSp>
        <p:nvGrpSpPr>
          <p:cNvPr id="77831" name="Group 7">
            <a:extLst>
              <a:ext uri="{FF2B5EF4-FFF2-40B4-BE49-F238E27FC236}">
                <a16:creationId xmlns:a16="http://schemas.microsoft.com/office/drawing/2014/main" id="{4B1E4D79-8C7C-4B99-9163-F7B632CE10C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362200"/>
            <a:ext cx="4738688" cy="3924300"/>
            <a:chOff x="240" y="1536"/>
            <a:chExt cx="2985" cy="2472"/>
          </a:xfrm>
        </p:grpSpPr>
        <p:sp>
          <p:nvSpPr>
            <p:cNvPr id="25605" name="Text Box 4">
              <a:extLst>
                <a:ext uri="{FF2B5EF4-FFF2-40B4-BE49-F238E27FC236}">
                  <a16:creationId xmlns:a16="http://schemas.microsoft.com/office/drawing/2014/main" id="{DB404A15-5AD3-4C59-ADC1-6B0526209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>
                <a:solidFill>
                  <a:schemeClr val="accent1"/>
                </a:solidFill>
              </a:endParaRPr>
            </a:p>
          </p:txBody>
        </p:sp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20259E40-1B02-4770-9B11-73BC773D2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1737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CDF528-84B1-3639-5845-6EADB6C4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65" y="332656"/>
            <a:ext cx="4916440" cy="6378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7372F5-D7EA-BB31-D357-D7DD25E35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7" y="501653"/>
            <a:ext cx="4181783" cy="58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663A4B-C71B-552D-B404-607920E899D9}"/>
              </a:ext>
            </a:extLst>
          </p:cNvPr>
          <p:cNvSpPr txBox="1"/>
          <p:nvPr/>
        </p:nvSpPr>
        <p:spPr>
          <a:xfrm>
            <a:off x="9728" y="11663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800" dirty="0"/>
              <a:t>Какое наибольшее число точек попарных пересечений могут иметь: а) две; б) три; в) </a:t>
            </a:r>
            <a:r>
              <a:rPr lang="en-US" sz="2800" i="1" dirty="0"/>
              <a:t>n</a:t>
            </a:r>
            <a:r>
              <a:rPr lang="ru-RU" sz="2800" dirty="0"/>
              <a:t> окружностей?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2EC4DA-8F3A-9B17-98D5-EE5E5B5C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29" y="1844824"/>
            <a:ext cx="4391638" cy="1733792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B963953-A397-4D9E-1FAB-61B844316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а) 2.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2020B80-2115-4888-97F8-6A486542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632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/>
              <a:t>б) 6.</a:t>
            </a:r>
          </a:p>
        </p:txBody>
      </p:sp>
    </p:spTree>
    <p:extLst>
      <p:ext uri="{BB962C8B-B14F-4D97-AF65-F5344CB8AC3E}">
        <p14:creationId xmlns:p14="http://schemas.microsoft.com/office/powerpoint/2010/main" val="17509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13920-E14A-0482-1254-8C7600D2E98D}"/>
              </a:ext>
            </a:extLst>
          </p:cNvPr>
          <p:cNvSpPr txBox="1"/>
          <p:nvPr/>
        </p:nvSpPr>
        <p:spPr>
          <a:xfrm>
            <a:off x="18504" y="10639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</a:t>
            </a:r>
            <a:r>
              <a:rPr lang="ru-RU" sz="2800" dirty="0"/>
              <a:t> Наибольшее число точек попарных пересечений получается, если каждая окружность пересекается с каждой, и при этом никакие три окружности не пересекаются в одной точке. В этом случае каждая окружность имеет 2(</a:t>
            </a:r>
            <a:r>
              <a:rPr lang="ru-RU" sz="2800" i="1" dirty="0"/>
              <a:t>n</a:t>
            </a:r>
            <a:r>
              <a:rPr lang="ru-RU" sz="2800" dirty="0"/>
              <a:t> – 1) точку пересечения с остальными окружностями. Число точек попарных пересечений </a:t>
            </a:r>
            <a:r>
              <a:rPr lang="en-US" sz="2800" i="1" dirty="0"/>
              <a:t>n </a:t>
            </a:r>
            <a:r>
              <a:rPr lang="ru-RU" sz="2800" dirty="0"/>
              <a:t>окружностей будет равно </a:t>
            </a:r>
            <a:endParaRPr lang="en-US" sz="2800" dirty="0"/>
          </a:p>
          <a:p>
            <a:pPr algn="ctr"/>
            <a:r>
              <a:rPr lang="ru-RU" sz="2800" dirty="0"/>
              <a:t>2 + 4 + 6 +…+ </a:t>
            </a:r>
            <a:r>
              <a:rPr lang="en-US" sz="2800" dirty="0"/>
              <a:t>2(</a:t>
            </a:r>
            <a:r>
              <a:rPr lang="en-US" sz="2800" i="1" dirty="0"/>
              <a:t>n</a:t>
            </a:r>
            <a:r>
              <a:rPr lang="en-US" sz="2800" dirty="0"/>
              <a:t> – 1) = </a:t>
            </a:r>
            <a:r>
              <a:rPr lang="en-US" sz="2800" i="1" dirty="0"/>
              <a:t>n</a:t>
            </a:r>
            <a:r>
              <a:rPr lang="en-US" sz="2800" dirty="0"/>
              <a:t>(</a:t>
            </a:r>
            <a:r>
              <a:rPr lang="en-US" sz="2800" i="1" dirty="0"/>
              <a:t>n</a:t>
            </a:r>
            <a:r>
              <a:rPr lang="en-US" sz="2800" dirty="0"/>
              <a:t> – 1). </a:t>
            </a: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9019A3-468A-1BD9-C151-5E495059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72149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265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23EB0A-FF3A-DB0B-CCBF-016E27B7A19A}"/>
              </a:ext>
            </a:extLst>
          </p:cNvPr>
          <p:cNvSpPr txBox="1"/>
          <p:nvPr/>
        </p:nvSpPr>
        <p:spPr>
          <a:xfrm>
            <a:off x="0" y="1158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sz="2800" dirty="0"/>
              <a:t>На какое наибольшее число частей разбивают плоскость: а) две; б) три; в) </a:t>
            </a:r>
            <a:r>
              <a:rPr lang="en-US" sz="2800" i="1" dirty="0"/>
              <a:t>n</a:t>
            </a:r>
            <a:r>
              <a:rPr lang="ru-RU" sz="2800" dirty="0"/>
              <a:t> попарно пересекающихся окружностей?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E7A653-F01E-94C2-4D9B-B84757CF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29" y="1844824"/>
            <a:ext cx="4391638" cy="1733792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F0B5454-356F-CDEC-A1B5-9DA45522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а) 4.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36A71C0-18D1-0A09-6A25-F2D585BC2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632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/>
              <a:t>б) 8.</a:t>
            </a:r>
          </a:p>
        </p:txBody>
      </p:sp>
    </p:spTree>
    <p:extLst>
      <p:ext uri="{BB962C8B-B14F-4D97-AF65-F5344CB8AC3E}">
        <p14:creationId xmlns:p14="http://schemas.microsoft.com/office/powerpoint/2010/main" val="33676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B5EFD7-54CA-8584-9E10-30E796B8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7848351" cy="172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549DB-7A90-A7F6-67BF-473EE7EA6D63}"/>
              </a:ext>
            </a:extLst>
          </p:cNvPr>
          <p:cNvSpPr txBox="1"/>
          <p:nvPr/>
        </p:nvSpPr>
        <p:spPr>
          <a:xfrm>
            <a:off x="0" y="-3508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Выясним, на сколько увеличивается число частей плоскости при добавлении новой окружности к данным. Количество частей плоскости, которые разбиваются на две части новой окружностью, равно количеству дуг новой окружности, на которые она разбивается точками пересечения с имеющимися окружностями. Каждая такая дуга новой окружности разбивает соответствующую часть плоскости на две части. Поскольку </a:t>
            </a:r>
            <a:r>
              <a:rPr lang="en-US" i="1" dirty="0"/>
              <a:t>n</a:t>
            </a:r>
            <a:r>
              <a:rPr lang="ru-RU" dirty="0"/>
              <a:t>-я окружность пересекается с </a:t>
            </a:r>
            <a:r>
              <a:rPr lang="en-US" i="1" dirty="0"/>
              <a:t>n</a:t>
            </a:r>
            <a:r>
              <a:rPr lang="ru-RU" dirty="0"/>
              <a:t> – 1 окружностью, то она разбивается на 2(</a:t>
            </a:r>
            <a:r>
              <a:rPr lang="en-US" i="1" dirty="0"/>
              <a:t>n</a:t>
            </a:r>
            <a:r>
              <a:rPr lang="ru-RU" dirty="0"/>
              <a:t> – 1) дуг и поэтому число частей плоскости увеличивается на 2(</a:t>
            </a:r>
            <a:r>
              <a:rPr lang="en-US" i="1" dirty="0"/>
              <a:t>n</a:t>
            </a:r>
            <a:r>
              <a:rPr lang="ru-RU" dirty="0"/>
              <a:t> – 1). Таким образом, общее число частей, на которые </a:t>
            </a:r>
            <a:r>
              <a:rPr lang="en-US" i="1" dirty="0"/>
              <a:t>n </a:t>
            </a:r>
            <a:r>
              <a:rPr lang="en-US" dirty="0"/>
              <a:t> </a:t>
            </a:r>
            <a:r>
              <a:rPr lang="ru-RU" dirty="0"/>
              <a:t>окружностей разбивают плоскость, равно </a:t>
            </a:r>
            <a:endParaRPr lang="en-US" dirty="0"/>
          </a:p>
          <a:p>
            <a:pPr algn="ctr"/>
            <a:r>
              <a:rPr lang="ru-RU" dirty="0"/>
              <a:t>4 + 4 + 6 + … </a:t>
            </a:r>
            <a:r>
              <a:rPr lang="en-US" dirty="0"/>
              <a:t>+ 2(</a:t>
            </a:r>
            <a:r>
              <a:rPr lang="en-US" i="1" dirty="0"/>
              <a:t>n </a:t>
            </a:r>
            <a:r>
              <a:rPr lang="en-US" dirty="0"/>
              <a:t>– 1) = 2(2 + 2 + 3 + … + (</a:t>
            </a:r>
            <a:r>
              <a:rPr lang="en-US" i="1" dirty="0"/>
              <a:t>n</a:t>
            </a:r>
            <a:r>
              <a:rPr lang="en-US" dirty="0"/>
              <a:t> – 1)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dirty="0"/>
              <a:t>– 1) + 2.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59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451008C8-99C2-4732-8791-47CC63A8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Сколько ломаных длины 4, проходящих по сторонам сетки, состоящей из единичных квадратов, соединяет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 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C8A7D0BE-F4A9-4334-8536-299E240F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/>
              <a:t> 6.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A19F973A-DACA-41ED-89E9-5337391E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0" y="18864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/>
              <a:t>Сколько имеется кратчайших путей, проходящих по сторонам сетки, состоящей из единичных квадратов, соединяющих точки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ru-RU" sz="2800" dirty="0"/>
              <a:t>?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0097"/>
            <a:ext cx="27622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36632B-1BB3-10B0-162A-02E5C24483B7}"/>
              </a:ext>
            </a:extLst>
          </p:cNvPr>
          <p:cNvGrpSpPr/>
          <p:nvPr/>
        </p:nvGrpSpPr>
        <p:grpSpPr>
          <a:xfrm>
            <a:off x="791072" y="2200096"/>
            <a:ext cx="5035772" cy="2773481"/>
            <a:chOff x="791072" y="2200096"/>
            <a:chExt cx="5035772" cy="2773481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6A5E1132-B11D-C58F-FB4B-363C07098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072" y="4394139"/>
              <a:ext cx="2362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sz="3200" dirty="0"/>
                <a:t> 35.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B0A808D-C35E-0010-243E-0EAC8DE7E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069" y="2200096"/>
              <a:ext cx="2771775" cy="277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 Box 4">
            <a:extLst>
              <a:ext uri="{FF2B5EF4-FFF2-40B4-BE49-F238E27FC236}">
                <a16:creationId xmlns:a16="http://schemas.microsoft.com/office/drawing/2014/main" id="{DB27A5D9-DA56-C882-5DF5-109E6A176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Решение этой задачи связано с треугольником Паскаля.</a:t>
            </a:r>
          </a:p>
        </p:txBody>
      </p:sp>
    </p:spTree>
    <p:extLst>
      <p:ext uri="{BB962C8B-B14F-4D97-AF65-F5344CB8AC3E}">
        <p14:creationId xmlns:p14="http://schemas.microsoft.com/office/powerpoint/2010/main" val="9812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35B0C-AF6B-7F3F-E449-12189AEA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61567"/>
            <a:ext cx="4320480" cy="673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E3E1DB5-894B-8BFF-5967-2ABF68EB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880" y="116632"/>
            <a:ext cx="91534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+mj-lt"/>
              </a:rPr>
              <a:t>	Р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авнобедренный треугольник, по боковым сторонам которого стоят единицы и всякое число, кроме этих единиц, получается как сумма двух чисел, расположенных над данным числом, называется треугольником Паскаля. </a:t>
            </a:r>
            <a:endParaRPr lang="ru-RU" altLang="ru-RU" dirty="0">
              <a:latin typeface="+mj-lt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1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1    1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1    2    1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1    3    3    1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 1    4    6    4    1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 1    5   10   10   5   1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	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latin typeface="+mj-lt"/>
              </a:rPr>
              <a:t>	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Блез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Паскаль посвятил этому треугольнику "Трактат об арифметическом треугольнике", опубликованный в 1653 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6E837AC7-5709-D782-C24D-58FDB2041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400" y="5157192"/>
                <a:ext cx="9153400" cy="1407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 indent="228600" algn="just" eaLnBrk="0" hangingPunct="0"/>
                <a:r>
                  <a:rPr lang="en-US" dirty="0">
                    <a:latin typeface="+mj-lt"/>
                  </a:rPr>
                  <a:t>	</a:t>
                </a:r>
                <a:r>
                  <a:rPr lang="ru-RU" dirty="0">
                    <a:latin typeface="+mj-lt"/>
                  </a:rPr>
                  <a:t>Ч</a:t>
                </a:r>
                <a:r>
                  <a:rPr lang="ru-RU" dirty="0">
                    <a:effectLst/>
                    <a:latin typeface="+mj-lt"/>
                  </a:rPr>
                  <a:t>исло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dirty="0">
                    <a:effectLst/>
                    <a:latin typeface="+mj-lt"/>
                  </a:rPr>
                  <a:t>, стоящее на </a:t>
                </a:r>
                <a:r>
                  <a:rPr lang="ru-RU" i="1" dirty="0">
                    <a:effectLst/>
                    <a:latin typeface="+mj-lt"/>
                  </a:rPr>
                  <a:t>k</a:t>
                </a:r>
                <a:r>
                  <a:rPr lang="ru-RU" dirty="0">
                    <a:effectLst/>
                    <a:latin typeface="+mj-lt"/>
                  </a:rPr>
                  <a:t>-ом месте в </a:t>
                </a:r>
                <a:r>
                  <a:rPr lang="ru-RU" i="1" dirty="0">
                    <a:effectLst/>
                    <a:latin typeface="+mj-lt"/>
                  </a:rPr>
                  <a:t>n</a:t>
                </a:r>
                <a:r>
                  <a:rPr lang="ru-RU" dirty="0">
                    <a:effectLst/>
                    <a:latin typeface="+mj-lt"/>
                  </a:rPr>
                  <a:t>-ой строке треугольника Паскаля, начиная с нулевого места и нулевой строки</a:t>
                </a:r>
                <a:r>
                  <a:rPr lang="ru-RU" dirty="0">
                    <a:latin typeface="+mj-lt"/>
                  </a:rPr>
                  <a:t>,</a:t>
                </a:r>
                <a:r>
                  <a:rPr lang="ru-RU" dirty="0">
                    <a:effectLst/>
                    <a:latin typeface="+mj-lt"/>
                  </a:rPr>
                  <a:t> равно числу сочетаний из </a:t>
                </a:r>
                <a:r>
                  <a:rPr lang="en-US" i="1" dirty="0">
                    <a:effectLst/>
                    <a:latin typeface="+mj-lt"/>
                  </a:rPr>
                  <a:t>n </a:t>
                </a:r>
                <a:r>
                  <a:rPr lang="ru-RU" dirty="0">
                    <a:effectLst/>
                    <a:latin typeface="+mj-lt"/>
                  </a:rPr>
                  <a:t>по </a:t>
                </a:r>
                <a:r>
                  <a:rPr lang="en-US" i="1" dirty="0">
                    <a:effectLst/>
                    <a:latin typeface="+mj-lt"/>
                  </a:rPr>
                  <a:t>k</a:t>
                </a:r>
                <a:r>
                  <a:rPr lang="en-US" dirty="0">
                    <a:effectLst/>
                    <a:latin typeface="+mj-lt"/>
                  </a:rPr>
                  <a:t>, </a:t>
                </a:r>
                <a:r>
                  <a:rPr lang="ru-RU" dirty="0">
                    <a:effectLst/>
                    <a:latin typeface="+mj-lt"/>
                  </a:rPr>
                  <a:t>т. е.</a:t>
                </a:r>
                <a:r>
                  <a:rPr lang="en-US" dirty="0"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ru-RU" dirty="0">
                    <a:latin typeface="+mj-lt"/>
                  </a:rPr>
                  <a:t>.</a:t>
                </a:r>
                <a:endParaRPr lang="ru-RU" alt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6E837AC7-5709-D782-C24D-58FDB2041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400" y="5157192"/>
                <a:ext cx="9153400" cy="1407437"/>
              </a:xfrm>
              <a:prstGeom prst="rect">
                <a:avLst/>
              </a:prstGeom>
              <a:blipFill>
                <a:blip r:embed="rId3"/>
                <a:stretch>
                  <a:fillRect l="-999" t="-3030" r="-999" b="-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260648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/>
              <a:t>Сколько ломаных длины </a:t>
            </a:r>
            <a:r>
              <a:rPr lang="en-US" sz="2800" dirty="0"/>
              <a:t>6</a:t>
            </a:r>
            <a:r>
              <a:rPr lang="ru-RU" sz="2800" dirty="0"/>
              <a:t>, проходящих по сторонам сетки, состоящей из единичных квадратов, соединяет точки 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ru-RU" sz="2800" dirty="0"/>
              <a:t> </a:t>
            </a:r>
            <a:r>
              <a:rPr lang="en-US" sz="2800" i="1" dirty="0"/>
              <a:t>B </a:t>
            </a:r>
            <a:r>
              <a:rPr lang="ru-RU" sz="2800" dirty="0"/>
              <a:t>и </a:t>
            </a:r>
            <a:r>
              <a:rPr lang="en-US" sz="2800" i="1" dirty="0"/>
              <a:t>C</a:t>
            </a:r>
            <a:r>
              <a:rPr lang="ru-RU" sz="2800" dirty="0"/>
              <a:t>? 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</a:t>
            </a:r>
            <a:r>
              <a:rPr lang="en-US" sz="3200" dirty="0"/>
              <a:t>18</a:t>
            </a:r>
            <a:r>
              <a:rPr lang="ru-RU" sz="3200" dirty="0"/>
              <a:t>.</a:t>
            </a:r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2400" y="170846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/>
              <a:t>Сколько имеется путей из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ru-RU" sz="2800" dirty="0"/>
              <a:t> по отрезкам, изображенным на рисунке, в направлениях указанных стрелками? </a:t>
            </a: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" y="2572619"/>
            <a:ext cx="7685087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C052E40-D864-5590-F23D-BBEB61AE45F5}"/>
              </a:ext>
            </a:extLst>
          </p:cNvPr>
          <p:cNvGrpSpPr/>
          <p:nvPr/>
        </p:nvGrpSpPr>
        <p:grpSpPr>
          <a:xfrm>
            <a:off x="611560" y="2318381"/>
            <a:ext cx="7854624" cy="2859211"/>
            <a:chOff x="611560" y="2318381"/>
            <a:chExt cx="7854624" cy="2859211"/>
          </a:xfrm>
        </p:grpSpPr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E963A00E-F695-CE5D-6D6F-A30382D7C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4654372"/>
              <a:ext cx="23622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sz="2800" dirty="0"/>
                <a:t> 21.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7B475C-9402-5978-EC87-CB529619A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98" y="2318381"/>
              <a:ext cx="7685086" cy="1897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 Box 4">
            <a:extLst>
              <a:ext uri="{FF2B5EF4-FFF2-40B4-BE49-F238E27FC236}">
                <a16:creationId xmlns:a16="http://schemas.microsoft.com/office/drawing/2014/main" id="{5E70500A-D88A-6144-11A3-1FEB520C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89358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Решение этой задачи связано с числами Фибоначчи.</a:t>
            </a:r>
          </a:p>
        </p:txBody>
      </p:sp>
    </p:spTree>
    <p:extLst>
      <p:ext uri="{BB962C8B-B14F-4D97-AF65-F5344CB8AC3E}">
        <p14:creationId xmlns:p14="http://schemas.microsoft.com/office/powerpoint/2010/main" val="28625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E26F5-B7DD-80AC-1AED-6224FD19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32656"/>
            <a:ext cx="4548411" cy="63123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3521A-753B-9E1E-87F7-21F7DCED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3" y="332656"/>
            <a:ext cx="4221477" cy="63349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701C1A5-8D98-F836-5286-F6B753C3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" y="-5898"/>
            <a:ext cx="90153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effectLst/>
              </a:rPr>
              <a:t>Числа, выписанные в последовательность, первые два числа в которой равны 1, и каждое следующее число равно сумме двух предшествующих, называются числами Фибоначчи. Вот несколько первых из них: 1, 1, 2, 3, 5, 8, 13, 21, 34, 55, 89, …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A7EAE1-9FAC-7841-276A-A2C523EC9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5795"/>
            <a:ext cx="3134091" cy="52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-10160" y="188640"/>
            <a:ext cx="91092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  <a:effectLst/>
              </a:rPr>
              <a:t>Задача о кроликах. </a:t>
            </a:r>
            <a:r>
              <a:rPr lang="ru-RU" sz="2800" dirty="0">
                <a:effectLst/>
              </a:rPr>
              <a:t>Сколько пар кроликов рождается от одной новорожденной пары, если каждая пара кроликов каждый месяц, начиная со второго после своего рождения, производит на свет одну пару кроликов?</a:t>
            </a:r>
            <a:r>
              <a:rPr lang="ru-RU" sz="2800" b="1" dirty="0">
                <a:effectLst/>
              </a:rPr>
              <a:t>  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7553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FD45F85B-A3CE-D896-D225-79C0232C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" y="188640"/>
            <a:ext cx="908812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	</a:t>
            </a:r>
            <a:r>
              <a:rPr lang="ru-RU" b="1" dirty="0"/>
              <a:t> 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В первый месяц новых пар еще не родится, и будет одна пара кроликов. 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	Во второй месяц появится одна пара кроликов. Вместе с исходной они составят две пары. 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	В третий месяц первая пара даст одну пару кроликов, а родившаяся во втором месяце еще нет. Таким образом, в третьем месяце будет три пары, из которых в следующем месяце две смогут дать потомство. 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	В четвертом месяце родится две пары, и всего будет пять пар кроликов, из которых в следующем месяце три пары смогут дать потомство. 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	В пятом месяце родится три пары, и всего будет 8 пар кроликов, из которых в следующем месяце 5 смогут дать потомство.</a:t>
            </a:r>
          </a:p>
          <a:p>
            <a:pPr algn="just">
              <a:spcBef>
                <a:spcPts val="0"/>
              </a:spcBef>
            </a:pPr>
            <a:r>
              <a:rPr lang="ru-RU" dirty="0"/>
              <a:t>	Пусть количество пар кроликов в </a:t>
            </a:r>
            <a:r>
              <a:rPr lang="ru-RU" i="1" dirty="0"/>
              <a:t>n</a:t>
            </a:r>
            <a:r>
              <a:rPr lang="ru-RU" dirty="0"/>
              <a:t>-ом месяце равно </a:t>
            </a:r>
            <a:r>
              <a:rPr lang="ru-RU" i="1" dirty="0" err="1"/>
              <a:t>u</a:t>
            </a:r>
            <a:r>
              <a:rPr lang="ru-RU" i="1" baseline="-25000" dirty="0" err="1"/>
              <a:t>n</a:t>
            </a:r>
            <a:r>
              <a:rPr lang="ru-RU" dirty="0"/>
              <a:t>, а в </a:t>
            </a:r>
            <a:r>
              <a:rPr lang="ru-RU" i="1" dirty="0"/>
              <a:t>n-</a:t>
            </a:r>
            <a:r>
              <a:rPr lang="ru-RU" dirty="0"/>
              <a:t>1</a:t>
            </a:r>
            <a:r>
              <a:rPr lang="ru-RU" i="1" dirty="0"/>
              <a:t>-</a:t>
            </a:r>
            <a:r>
              <a:rPr lang="ru-RU" dirty="0"/>
              <a:t>ом месяце – </a:t>
            </a:r>
            <a:r>
              <a:rPr lang="ru-RU" i="1" dirty="0"/>
              <a:t>u</a:t>
            </a:r>
            <a:r>
              <a:rPr lang="ru-RU" i="1" baseline="-25000" dirty="0"/>
              <a:t>n-</a:t>
            </a:r>
            <a:r>
              <a:rPr lang="ru-RU" baseline="-25000" dirty="0"/>
              <a:t>1</a:t>
            </a:r>
            <a:r>
              <a:rPr lang="ru-RU" dirty="0"/>
              <a:t>. Тогда количество пар кроликов в </a:t>
            </a:r>
            <a:r>
              <a:rPr lang="ru-RU" i="1" dirty="0"/>
              <a:t>n+</a:t>
            </a:r>
            <a:r>
              <a:rPr lang="ru-RU" dirty="0"/>
              <a:t>1-ом месяце будет выражаться рекуррентной формулой </a:t>
            </a:r>
            <a:r>
              <a:rPr lang="ru-RU" i="1" dirty="0"/>
              <a:t>u</a:t>
            </a:r>
            <a:r>
              <a:rPr lang="ru-RU" i="1" baseline="-25000" dirty="0"/>
              <a:t>n+</a:t>
            </a:r>
            <a:r>
              <a:rPr lang="ru-RU" baseline="-25000" dirty="0"/>
              <a:t>1</a:t>
            </a:r>
            <a:r>
              <a:rPr lang="ru-RU" i="1" baseline="-25000" dirty="0"/>
              <a:t> </a:t>
            </a:r>
            <a:r>
              <a:rPr lang="ru-RU" i="1" dirty="0"/>
              <a:t>= </a:t>
            </a:r>
            <a:r>
              <a:rPr lang="ru-RU" i="1" dirty="0" err="1"/>
              <a:t>u</a:t>
            </a:r>
            <a:r>
              <a:rPr lang="ru-RU" i="1" baseline="-25000" dirty="0" err="1"/>
              <a:t>n</a:t>
            </a:r>
            <a:r>
              <a:rPr lang="ru-RU" i="1" dirty="0"/>
              <a:t> + u</a:t>
            </a:r>
            <a:r>
              <a:rPr lang="ru-RU" i="1" baseline="-25000" dirty="0"/>
              <a:t>n-</a:t>
            </a:r>
            <a:r>
              <a:rPr lang="ru-RU" baseline="-25000" dirty="0"/>
              <a:t>1</a:t>
            </a:r>
            <a:r>
              <a:rPr lang="ru-RU" i="1" dirty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921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-10160" y="5733256"/>
            <a:ext cx="9109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  <a:effectLst/>
              </a:rPr>
              <a:t>Ответ:</a:t>
            </a:r>
            <a:r>
              <a:rPr lang="ru-RU" dirty="0">
                <a:effectLst/>
              </a:rPr>
              <a:t> 89.</a:t>
            </a:r>
            <a:r>
              <a:rPr lang="ru-RU" b="1" dirty="0">
                <a:effectLst/>
              </a:rPr>
              <a:t>  </a:t>
            </a:r>
            <a:endParaRPr lang="ru-RU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D45F85B-A3CE-D896-D225-79C0232C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" y="188640"/>
            <a:ext cx="90881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800" dirty="0">
                <a:effectLst/>
              </a:rPr>
              <a:t>Сколькими способами человек может подняться на 10-ю ступеньку лестницы, если он может наступать на каждую ступеньку или шагать через одну ступеньку?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99DF49-B3B1-A452-ABAF-9FCD3F07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155" y="1728550"/>
            <a:ext cx="3867690" cy="3400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DBF76-2A85-69A4-AB83-56F7DB88C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866" y="1728550"/>
            <a:ext cx="5177259" cy="46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D8DC59-9180-A1D2-6973-C7E74F104E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Принцип Дирихле</a:t>
            </a:r>
          </a:p>
        </p:txBody>
      </p:sp>
      <p:sp>
        <p:nvSpPr>
          <p:cNvPr id="2051" name="Text Box 22">
            <a:extLst>
              <a:ext uri="{FF2B5EF4-FFF2-40B4-BE49-F238E27FC236}">
                <a16:creationId xmlns:a16="http://schemas.microsoft.com/office/drawing/2014/main" id="{51B45C1C-F9F5-4412-D873-81909A100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 наиболее простой формулировке принцип Дирихле утверждает: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 	Если в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 клетках сидит более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 кроликов, то хотя бы в одной клетке сидит более одного кролика.	</a:t>
            </a:r>
          </a:p>
        </p:txBody>
      </p:sp>
      <p:sp>
        <p:nvSpPr>
          <p:cNvPr id="7389" name="Text Box 221">
            <a:extLst>
              <a:ext uri="{FF2B5EF4-FFF2-40B4-BE49-F238E27FC236}">
                <a16:creationId xmlns:a16="http://schemas.microsoft.com/office/drawing/2014/main" id="{F556C6E9-7C43-3D1E-EA0B-F0FF42269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8839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	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Д</a:t>
            </a:r>
            <a:r>
              <a:rPr lang="ru-RU" altLang="ru-RU">
                <a:solidFill>
                  <a:srgbClr val="FF3300"/>
                </a:solidFill>
              </a:rPr>
              <a:t>оказательство.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Е</a:t>
            </a:r>
            <a:r>
              <a:rPr lang="ru-RU" altLang="ru-RU">
                <a:cs typeface="Times New Roman" panose="02020603050405020304" pitchFamily="18" charset="0"/>
              </a:rPr>
              <a:t>сли бы в каждой клетке сидело не более одного кролика, то тогда в </a:t>
            </a:r>
            <a:r>
              <a:rPr lang="en-US" altLang="ru-RU" i="1">
                <a:cs typeface="Times New Roman" panose="02020603050405020304" pitchFamily="18" charset="0"/>
              </a:rPr>
              <a:t>n</a:t>
            </a:r>
            <a:r>
              <a:rPr lang="ru-RU" altLang="ru-RU">
                <a:cs typeface="Times New Roman" panose="02020603050405020304" pitchFamily="18" charset="0"/>
              </a:rPr>
              <a:t> клетках сидело бы не более </a:t>
            </a:r>
            <a:r>
              <a:rPr lang="en-US" altLang="ru-RU" i="1">
                <a:cs typeface="Times New Roman" panose="02020603050405020304" pitchFamily="18" charset="0"/>
              </a:rPr>
              <a:t>n</a:t>
            </a:r>
            <a:r>
              <a:rPr lang="ru-RU" altLang="ru-RU">
                <a:cs typeface="Times New Roman" panose="02020603050405020304" pitchFamily="18" charset="0"/>
              </a:rPr>
              <a:t> кроликов.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2">
            <a:extLst>
              <a:ext uri="{FF2B5EF4-FFF2-40B4-BE49-F238E27FC236}">
                <a16:creationId xmlns:a16="http://schemas.microsoft.com/office/drawing/2014/main" id="{9C479889-0A4F-75A1-3440-E2C79716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0648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классе 35 учеников. Докажите, что среди них найдутся два ученика, фамилии которых начинаются с одной и той же буквы.	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A4174722-CAE4-A5E4-05AE-2E8979EE5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Решение.</a:t>
            </a:r>
            <a:r>
              <a:rPr lang="ru-RU" altLang="ru-RU">
                <a:cs typeface="Times New Roman" panose="02020603050405020304" pitchFamily="18" charset="0"/>
              </a:rPr>
              <a:t> В русском алфавите 33 буквы. </a:t>
            </a:r>
            <a:r>
              <a:rPr lang="ru-RU" altLang="ru-RU"/>
              <a:t>Если бы фамилии всех учеников начинались с разных букв, то число учеников было бы не больше 33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ru-RU" altLang="ru-RU"/>
              <a:t>а это противоречит условию. Следовательно, </a:t>
            </a:r>
            <a:r>
              <a:rPr lang="ru-RU" altLang="ru-RU">
                <a:cs typeface="Times New Roman" panose="02020603050405020304" pitchFamily="18" charset="0"/>
              </a:rPr>
              <a:t>среди 35 учеников найдутся два ученика, фамилии которых начинаются с одной и той же буквы.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2">
            <a:extLst>
              <a:ext uri="{FF2B5EF4-FFF2-40B4-BE49-F238E27FC236}">
                <a16:creationId xmlns:a16="http://schemas.microsoft.com/office/drawing/2014/main" id="{77D058DD-88DE-78B4-56D6-E431F6CE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2656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школе 20 классов. В ближайшем доме живёт 22 ученика этой школы. Верно ли, что среди них найдутся хотя бы два одноклассника? 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E1699775-9861-69E5-14B3-6D74592E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</a:t>
            </a:r>
            <a:r>
              <a:rPr lang="ru-RU" altLang="ru-RU">
                <a:solidFill>
                  <a:srgbClr val="FF3300"/>
                </a:solidFill>
              </a:rPr>
              <a:t>Ответ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>
                <a:cs typeface="Times New Roman" panose="02020603050405020304" pitchFamily="18" charset="0"/>
              </a:rPr>
              <a:t> Верно. </a:t>
            </a:r>
            <a:r>
              <a:rPr lang="ru-RU" altLang="ru-RU"/>
              <a:t>Если бы в каждом классе было не более одного ученика из ближайшего дома, то в этом доме было бы не более 20 учеников, что противоречит условию. Следовательно, </a:t>
            </a:r>
            <a:r>
              <a:rPr lang="ru-RU" altLang="ru-RU">
                <a:cs typeface="Times New Roman" panose="02020603050405020304" pitchFamily="18" charset="0"/>
              </a:rPr>
              <a:t>среди </a:t>
            </a:r>
            <a:r>
              <a:rPr lang="ru-RU" altLang="ru-RU"/>
              <a:t>22</a:t>
            </a:r>
            <a:r>
              <a:rPr lang="ru-RU" altLang="ru-RU">
                <a:cs typeface="Times New Roman" panose="02020603050405020304" pitchFamily="18" charset="0"/>
              </a:rPr>
              <a:t> учеников найдутся два </a:t>
            </a:r>
            <a:r>
              <a:rPr lang="ru-RU" altLang="ru-RU"/>
              <a:t>одноклассника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2">
            <a:extLst>
              <a:ext uri="{FF2B5EF4-FFF2-40B4-BE49-F238E27FC236}">
                <a16:creationId xmlns:a16="http://schemas.microsoft.com/office/drawing/2014/main" id="{A58C477A-791E-D5A7-1C0A-7431F7BAD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При каком наименьшем количестве учеников школы среди них обязательно найдутся двое, у которых день и месяц рождения совпадают? 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000B18ED-A89E-9E84-E9E0-5000BD57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76872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367.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2">
            <a:extLst>
              <a:ext uri="{FF2B5EF4-FFF2-40B4-BE49-F238E27FC236}">
                <a16:creationId xmlns:a16="http://schemas.microsoft.com/office/drawing/2014/main" id="{13D7AECD-A9D3-4EA4-A80D-4BD8DD8C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Сто человек сидят за круглым столом, причём более половины из них – мужчины. Докажите, что найдутся два мужчины, сидящие друг напротив друга. </a:t>
            </a: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7762D9CE-BA2A-4A56-4553-5F56AC37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	Решение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>
                <a:cs typeface="Times New Roman" panose="02020603050405020304" pitchFamily="18" charset="0"/>
              </a:rPr>
              <a:t> Число пар, образованных людьми, сидящими напротив друг друга равно 50. Так как число мужчин больше 50, то хотя бы в одной паре найдутся два мужчины.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5">
            <a:extLst>
              <a:ext uri="{FF2B5EF4-FFF2-40B4-BE49-F238E27FC236}">
                <a16:creationId xmlns:a16="http://schemas.microsoft.com/office/drawing/2014/main" id="{A70B281A-B2B9-BAA9-2A5E-F804CAA3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" y="-6036"/>
            <a:ext cx="8991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Кот Базилио пообещал Буратино открыть Великую Тайну, если он составит чудесный квадрат 6х6 из чисел +1, –1 и 0 так, чтобы все суммы по строкам, по столбцам и по большим диагоналям были различны. Помогите Буратино.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A34E7DDB-0BA0-C7D4-403C-2CFEDB10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2861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/>
              <a:t> Число различных сумм, состоящих из шести данных чисел, равно 13. Число строк, столбцов и больших диагоналей равно 14. Следовательно, чудесный квадрат составить нельзя.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C802A-B836-EEE4-DC01-E46C28923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56" y="1994630"/>
            <a:ext cx="3121836" cy="309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32" y="115742"/>
            <a:ext cx="3095157" cy="451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" y="110796"/>
            <a:ext cx="2952328" cy="45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78" y="114642"/>
            <a:ext cx="2753302" cy="45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8478" y="4679265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Сайт </a:t>
            </a:r>
            <a:r>
              <a:rPr lang="en-US" sz="2000" dirty="0">
                <a:cs typeface="Times New Roman" charset="0"/>
              </a:rPr>
              <a:t>vasmirnov.ru. </a:t>
            </a:r>
            <a:r>
              <a:rPr lang="ru-RU" sz="2000" dirty="0">
                <a:cs typeface="Times New Roman" charset="0"/>
              </a:rPr>
              <a:t>Раздел «Статьи и пособия о преподавании геометрии в школе». Брошюра «Комбинаторные задачи по геометрии», статьи: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cs typeface="Times New Roman" charset="0"/>
              </a:rPr>
              <a:t>	1. Комбинаторные задачи по геометрии (7-9 классы). Математика для школьников, 2023, № 1.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cs typeface="Times New Roman" charset="0"/>
              </a:rPr>
              <a:t>	2. 1. Комбинаторные задачи по геометрии (10-11 классы). Математика для школьников, 2023, №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96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5">
            <a:extLst>
              <a:ext uri="{FF2B5EF4-FFF2-40B4-BE49-F238E27FC236}">
                <a16:creationId xmlns:a16="http://schemas.microsoft.com/office/drawing/2014/main" id="{F032B82D-498D-30EB-50DF-8B693970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60648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65 школьников за год написали три контрольные работы, за которые ставились оценки 2, 3, 4, 5. Верно ли, что среди этих школьников найдутся двое, получившие одинаковые оценки за все контрольные работы? 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8D81D15A-DBD6-5064-48F8-854BD197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Число различных оценок равно 4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cs typeface="Times New Roman" panose="02020603050405020304" pitchFamily="18" charset="0"/>
              </a:rPr>
              <a:t> = 64. Следовательно, среди 65 школьников найдутся двое, получившие одинаковые оценки за все контрольные работы</a:t>
            </a:r>
            <a:r>
              <a:rPr lang="ru-RU" altLang="ru-RU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8128DE6-F8B1-21AA-5AD7-833B85C3F5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5969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Принцип Дирихле 2</a:t>
            </a:r>
          </a:p>
        </p:txBody>
      </p:sp>
      <p:sp>
        <p:nvSpPr>
          <p:cNvPr id="9219" name="Text Box 25">
            <a:extLst>
              <a:ext uri="{FF2B5EF4-FFF2-40B4-BE49-F238E27FC236}">
                <a16:creationId xmlns:a16="http://schemas.microsoft.com/office/drawing/2014/main" id="{8616F087-B4D7-2FB9-B3C7-A267E6B84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8991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Следующее утверждение является обобщением принципа Дирихле.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в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 клетках сидит более </a:t>
            </a:r>
            <a:r>
              <a:rPr lang="en-US" altLang="ru-RU" i="1" dirty="0" err="1">
                <a:cs typeface="Times New Roman" panose="02020603050405020304" pitchFamily="18" charset="0"/>
              </a:rPr>
              <a:t>kn</a:t>
            </a:r>
            <a:r>
              <a:rPr lang="ru-RU" altLang="ru-RU" dirty="0">
                <a:cs typeface="Times New Roman" panose="02020603050405020304" pitchFamily="18" charset="0"/>
              </a:rPr>
              <a:t> кроликов, то хотя бы в одной клетке сидит более </a:t>
            </a:r>
            <a:r>
              <a:rPr lang="en-US" altLang="ru-RU" i="1" dirty="0">
                <a:cs typeface="Times New Roman" panose="02020603050405020304" pitchFamily="18" charset="0"/>
              </a:rPr>
              <a:t>k</a:t>
            </a:r>
            <a:r>
              <a:rPr lang="ru-RU" altLang="ru-RU" dirty="0">
                <a:cs typeface="Times New Roman" panose="02020603050405020304" pitchFamily="18" charset="0"/>
              </a:rPr>
              <a:t> кроликов.	</a:t>
            </a:r>
            <a:endParaRPr lang="ru-RU" altLang="ru-RU" dirty="0"/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0AA220F3-888B-5279-DC29-BBDC1B64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	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Д</a:t>
            </a:r>
            <a:r>
              <a:rPr lang="ru-RU" altLang="ru-RU">
                <a:solidFill>
                  <a:srgbClr val="FF3300"/>
                </a:solidFill>
              </a:rPr>
              <a:t>оказательство.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Е</a:t>
            </a:r>
            <a:r>
              <a:rPr lang="ru-RU" altLang="ru-RU">
                <a:cs typeface="Times New Roman" panose="02020603050405020304" pitchFamily="18" charset="0"/>
              </a:rPr>
              <a:t>сли бы в каждой клетке сидело не более </a:t>
            </a:r>
            <a:r>
              <a:rPr lang="en-US" altLang="ru-RU" i="1">
                <a:cs typeface="Times New Roman" panose="02020603050405020304" pitchFamily="18" charset="0"/>
              </a:rPr>
              <a:t>k</a:t>
            </a:r>
            <a:r>
              <a:rPr lang="ru-RU" altLang="ru-RU">
                <a:cs typeface="Times New Roman" panose="02020603050405020304" pitchFamily="18" charset="0"/>
              </a:rPr>
              <a:t> кроликов, то тогда в </a:t>
            </a:r>
            <a:r>
              <a:rPr lang="en-US" altLang="ru-RU" i="1">
                <a:cs typeface="Times New Roman" panose="02020603050405020304" pitchFamily="18" charset="0"/>
              </a:rPr>
              <a:t>n</a:t>
            </a:r>
            <a:r>
              <a:rPr lang="ru-RU" altLang="ru-RU">
                <a:cs typeface="Times New Roman" panose="02020603050405020304" pitchFamily="18" charset="0"/>
              </a:rPr>
              <a:t> клетках сидело бы не более </a:t>
            </a:r>
            <a:r>
              <a:rPr lang="en-US" altLang="ru-RU" i="1">
                <a:cs typeface="Times New Roman" panose="02020603050405020304" pitchFamily="18" charset="0"/>
              </a:rPr>
              <a:t>kn</a:t>
            </a:r>
            <a:r>
              <a:rPr lang="ru-RU" altLang="ru-RU">
                <a:cs typeface="Times New Roman" panose="02020603050405020304" pitchFamily="18" charset="0"/>
              </a:rPr>
              <a:t> кроликов.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5">
            <a:extLst>
              <a:ext uri="{FF2B5EF4-FFF2-40B4-BE49-F238E27FC236}">
                <a16:creationId xmlns:a16="http://schemas.microsoft.com/office/drawing/2014/main" id="{070B30A4-6F96-AC7C-EEB1-7914F8AE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 ящике лежат 105 яблок четырёх сортов. Докажите, что среди них найдутся, по крайней мере, 27 яблок одного сорта. 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4545D768-D228-C8B7-9ECB-AD0CF7E5E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/>
              <a:t> Е</a:t>
            </a:r>
            <a:r>
              <a:rPr lang="ru-RU" altLang="ru-RU" sz="2800" dirty="0">
                <a:cs typeface="Times New Roman" panose="02020603050405020304" pitchFamily="18" charset="0"/>
              </a:rPr>
              <a:t>сли бы </a:t>
            </a:r>
            <a:r>
              <a:rPr lang="ru-RU" altLang="ru-RU" sz="2800" dirty="0"/>
              <a:t>число яблок каждого сорта было не более 26, то число всех яблок было не более 104, что противоречит условию. Следовательно, </a:t>
            </a:r>
            <a:r>
              <a:rPr lang="ru-RU" altLang="ru-RU" sz="2800" dirty="0">
                <a:cs typeface="Times New Roman" panose="02020603050405020304" pitchFamily="18" charset="0"/>
              </a:rPr>
              <a:t>найдутся, по крайней мере, 27 яблок одного сорта</a:t>
            </a:r>
            <a:r>
              <a:rPr lang="ru-RU" alt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5">
            <a:extLst>
              <a:ext uri="{FF2B5EF4-FFF2-40B4-BE49-F238E27FC236}">
                <a16:creationId xmlns:a16="http://schemas.microsoft.com/office/drawing/2014/main" id="{E4AB0377-8D86-CACE-24B9-E5B014698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из 82 выкрашенных в определённый цвет кубиков, можно выбрать или 10 кубиков разных цветов, или 10 кубиков одного цвета. 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6078E17A-EC06-81F4-7CC0-C50BE574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Если число кубиков одного цвета не больше 9, то число кубиков хотя бы одного цвета должно быть больше 9. так как в противном случае общее число кубиков было бы не больше 81.</a:t>
            </a:r>
            <a:r>
              <a:rPr lang="ru-RU" alt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C4027C-2ABB-5735-D79B-89DAF7A867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Принцип Дирихле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 Box 22">
                <a:extLst>
                  <a:ext uri="{FF2B5EF4-FFF2-40B4-BE49-F238E27FC236}">
                    <a16:creationId xmlns:a16="http://schemas.microsoft.com/office/drawing/2014/main" id="{FB6E9A56-71A6-1DC5-6DDB-72F419A7F1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533400"/>
                <a:ext cx="8839200" cy="2758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Сформулируем ещё одно утверждение, близкое к принципу Дирихле.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Если в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клетках сидит менее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кроликов, то найдутся две клетки, в которых сидит одинаковое число кроликов (может быть ни одного).	</a:t>
                </a:r>
              </a:p>
            </p:txBody>
          </p:sp>
        </mc:Choice>
        <mc:Fallback xmlns="">
          <p:sp>
            <p:nvSpPr>
              <p:cNvPr id="14339" name="Text Box 22">
                <a:extLst>
                  <a:ext uri="{FF2B5EF4-FFF2-40B4-BE49-F238E27FC236}">
                    <a16:creationId xmlns:a16="http://schemas.microsoft.com/office/drawing/2014/main" id="{FB6E9A56-71A6-1DC5-6DDB-72F419A7F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33400"/>
                <a:ext cx="8839200" cy="2758576"/>
              </a:xfrm>
              <a:prstGeom prst="rect">
                <a:avLst/>
              </a:prstGeom>
              <a:blipFill>
                <a:blip r:embed="rId3"/>
                <a:stretch>
                  <a:fillRect l="-1379" t="-2434" r="-1379" b="-50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Text Box 10">
                <a:extLst>
                  <a:ext uri="{FF2B5EF4-FFF2-40B4-BE49-F238E27FC236}">
                    <a16:creationId xmlns:a16="http://schemas.microsoft.com/office/drawing/2014/main" id="{63EEF810-A941-B552-E885-1ADB3B8B8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66025"/>
                <a:ext cx="9144000" cy="2202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оказательство.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сли бы во всех клетках сидело разное число кроликов, то их общее число было бы не менее, чем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0+1+...+(</m:t>
                      </m:r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14343" name="Text Box 10">
                <a:extLst>
                  <a:ext uri="{FF2B5EF4-FFF2-40B4-BE49-F238E27FC236}">
                    <a16:creationId xmlns:a16="http://schemas.microsoft.com/office/drawing/2014/main" id="{63EEF810-A941-B552-E885-1ADB3B8B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66025"/>
                <a:ext cx="9144000" cy="2202847"/>
              </a:xfrm>
              <a:prstGeom prst="rect">
                <a:avLst/>
              </a:prstGeom>
              <a:blipFill>
                <a:blip r:embed="rId4"/>
                <a:stretch>
                  <a:fillRect l="-1333" t="-3047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2">
            <a:extLst>
              <a:ext uri="{FF2B5EF4-FFF2-40B4-BE49-F238E27FC236}">
                <a16:creationId xmlns:a16="http://schemas.microsoft.com/office/drawing/2014/main" id="{EA6706F1-4143-2DFB-621E-F7EAC67BF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15 детей собрали 100 орехов. Докажите, что хотя бы два из них собрали одинаковое число орехов.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Text Box 5">
                <a:extLst>
                  <a:ext uri="{FF2B5EF4-FFF2-40B4-BE49-F238E27FC236}">
                    <a16:creationId xmlns:a16="http://schemas.microsoft.com/office/drawing/2014/main" id="{10A8E980-D454-0634-8F4A-5BD25B0807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8839200" cy="2200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Если бы все дети собрали разное количество орехов, то число орехов должно было быть не менее 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0+1+...+14=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15⋅14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=105.</m:t>
                      </m:r>
                    </m:oMath>
                  </m:oMathPara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5" name="Text Box 5">
                <a:extLst>
                  <a:ext uri="{FF2B5EF4-FFF2-40B4-BE49-F238E27FC236}">
                    <a16:creationId xmlns:a16="http://schemas.microsoft.com/office/drawing/2014/main" id="{10A8E980-D454-0634-8F4A-5BD25B080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981200"/>
                <a:ext cx="8839200" cy="2200411"/>
              </a:xfrm>
              <a:prstGeom prst="rect">
                <a:avLst/>
              </a:prstGeom>
              <a:blipFill>
                <a:blip r:embed="rId3"/>
                <a:stretch>
                  <a:fillRect l="-1379" t="-2770" r="-13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2">
            <a:extLst>
              <a:ext uri="{FF2B5EF4-FFF2-40B4-BE49-F238E27FC236}">
                <a16:creationId xmlns:a16="http://schemas.microsoft.com/office/drawing/2014/main" id="{5008C7B3-856B-BF68-9A6B-85DA8B6E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5318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 10 крышах в марте, почуяв весну, расположились 50 кошек, на каждой по меньшей мере одна. Верно ли, что найдутся две крыши, на которых сидит одинаковое число кошек.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Text Box 5">
                <a:extLst>
                  <a:ext uri="{FF2B5EF4-FFF2-40B4-BE49-F238E27FC236}">
                    <a16:creationId xmlns:a16="http://schemas.microsoft.com/office/drawing/2014/main" id="{070FD553-53F3-9D0C-D058-179F4301E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2276872"/>
                <a:ext cx="8839200" cy="1760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Если бы </a:t>
                </a:r>
                <a:r>
                  <a:rPr lang="ru-RU" altLang="ru-RU" sz="2800" dirty="0"/>
                  <a:t>на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все</a:t>
                </a:r>
                <a:r>
                  <a:rPr lang="ru-RU" altLang="ru-RU" sz="2800" dirty="0"/>
                  <a:t>х крышах сидело разное число кошек, то общее число кошек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было бы не менее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1+...+10=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11⋅10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=55.</m:t>
                      </m:r>
                    </m:oMath>
                  </m:oMathPara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9" name="Text Box 5">
                <a:extLst>
                  <a:ext uri="{FF2B5EF4-FFF2-40B4-BE49-F238E27FC236}">
                    <a16:creationId xmlns:a16="http://schemas.microsoft.com/office/drawing/2014/main" id="{070FD553-53F3-9D0C-D058-179F4301E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276872"/>
                <a:ext cx="8839200" cy="1760738"/>
              </a:xfrm>
              <a:prstGeom prst="rect">
                <a:avLst/>
              </a:prstGeom>
              <a:blipFill>
                <a:blip r:embed="rId3"/>
                <a:stretch>
                  <a:fillRect l="-1379" t="-3819" r="-13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724B41-1F1E-8DCA-410A-C1BD9A441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43" y="1268760"/>
            <a:ext cx="3808314" cy="541713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3C02D14-0FF8-08B5-F870-6ACBC889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kern="0" dirty="0">
                <a:solidFill>
                  <a:srgbClr val="FF3300"/>
                </a:solidFill>
              </a:rPr>
              <a:t>Комбинаторные задачи по стереометрии</a:t>
            </a:r>
          </a:p>
        </p:txBody>
      </p:sp>
    </p:spTree>
    <p:extLst>
      <p:ext uri="{BB962C8B-B14F-4D97-AF65-F5344CB8AC3E}">
        <p14:creationId xmlns:p14="http://schemas.microsoft.com/office/powerpoint/2010/main" val="3635553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D77B885D-619A-03AC-B280-11DC5CE1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19400"/>
            <a:ext cx="190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а) 3;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10A1667-BE3B-FE98-5504-2030155B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19400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б) 6;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5FFB18D-0C73-F51B-E520-1FD22027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2819400"/>
            <a:ext cx="1069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в) 10;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96CFE9E-FAE0-1D92-3E47-F210BBA4F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2708225"/>
                <a:ext cx="2177752" cy="7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2800" dirty="0"/>
                  <a:t>.</a:t>
                </a: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96CFE9E-FAE0-1D92-3E47-F210BBA4F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2708225"/>
                <a:ext cx="2177752" cy="720775"/>
              </a:xfrm>
              <a:prstGeom prst="rect">
                <a:avLst/>
              </a:prstGeom>
              <a:blipFill>
                <a:blip r:embed="rId3"/>
                <a:stretch>
                  <a:fillRect l="-5882" b="-9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>
            <a:extLst>
              <a:ext uri="{FF2B5EF4-FFF2-40B4-BE49-F238E27FC236}">
                <a16:creationId xmlns:a16="http://schemas.microsoft.com/office/drawing/2014/main" id="{F6C6AF21-6801-E3C1-634C-4E2FDDBAF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" y="69269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1. Сколько прямых проходит через </a:t>
            </a:r>
            <a:r>
              <a:rPr lang="ru-RU" sz="2800" dirty="0"/>
              <a:t>различные пары из: а) </a:t>
            </a:r>
            <a:r>
              <a:rPr lang="ru-RU" sz="2800" dirty="0">
                <a:cs typeface="Times New Roman" pitchFamily="18" charset="0"/>
              </a:rPr>
              <a:t>тр</a:t>
            </a:r>
            <a:r>
              <a:rPr lang="ru-RU" sz="2800" dirty="0"/>
              <a:t>ёх; б) четырёх; в) пяти; г)* </a:t>
            </a:r>
            <a:r>
              <a:rPr lang="en-US" sz="2800" i="1" dirty="0"/>
              <a:t>n</a:t>
            </a:r>
            <a:r>
              <a:rPr lang="ru-RU" sz="2800" dirty="0">
                <a:cs typeface="Times New Roman" pitchFamily="18" charset="0"/>
              </a:rPr>
              <a:t> точ</a:t>
            </a:r>
            <a:r>
              <a:rPr lang="ru-RU" sz="2800" dirty="0"/>
              <a:t>ек пространства, никакие три из которых не принадлежат одной прямой</a:t>
            </a:r>
            <a:r>
              <a:rPr lang="ru-RU" sz="2800" dirty="0"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305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4E18981E-BC38-833D-758E-D9E074C3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2. Какое наибольшее число линий попарных пересечений могут иметь; а) две плоскости; б) три плоскости; в) четыре плоскости; в) </a:t>
            </a:r>
            <a:r>
              <a:rPr lang="en-US" altLang="ru-RU" sz="2800" i="1" dirty="0"/>
              <a:t>n</a:t>
            </a:r>
            <a:r>
              <a:rPr lang="ru-RU" altLang="ru-RU" sz="2800" dirty="0"/>
              <a:t> плоскостей?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77B885D-619A-03AC-B280-11DC5CE1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19400"/>
            <a:ext cx="190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а) </a:t>
            </a:r>
            <a:r>
              <a:rPr lang="en-US" altLang="ru-RU" sz="2800" dirty="0"/>
              <a:t>1</a:t>
            </a:r>
            <a:r>
              <a:rPr lang="ru-RU" altLang="ru-RU" sz="2800" dirty="0"/>
              <a:t>;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10A1667-BE3B-FE98-5504-2030155B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19400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б) </a:t>
            </a:r>
            <a:r>
              <a:rPr lang="en-US" altLang="ru-RU" sz="2800" dirty="0"/>
              <a:t>3</a:t>
            </a:r>
            <a:r>
              <a:rPr lang="ru-RU" altLang="ru-RU" sz="2800" dirty="0"/>
              <a:t>;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5FFB18D-0C73-F51B-E520-1FD22027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819400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в) </a:t>
            </a:r>
            <a:r>
              <a:rPr lang="en-US" altLang="ru-RU" sz="2800" dirty="0"/>
              <a:t>6</a:t>
            </a:r>
            <a:r>
              <a:rPr lang="ru-RU" altLang="ru-RU" sz="2800" dirty="0"/>
              <a:t>;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96CFE9E-FAE0-1D92-3E47-F210BBA4F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2708225"/>
                <a:ext cx="2177752" cy="720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sz="2800" dirty="0"/>
                  <a:t>.</a:t>
                </a: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96CFE9E-FAE0-1D92-3E47-F210BBA4F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2708225"/>
                <a:ext cx="2177752" cy="720775"/>
              </a:xfrm>
              <a:prstGeom prst="rect">
                <a:avLst/>
              </a:prstGeom>
              <a:blipFill>
                <a:blip r:embed="rId3"/>
                <a:stretch>
                  <a:fillRect l="-5882" b="-9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8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4E18981E-BC38-833D-758E-D9E074C3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08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3. На какое наибольшее число частей могут делить пространство; а) одна плоскость; б) две плоскости; в) три плоскости; в) четыре плоскости?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77B885D-619A-03AC-B280-11DC5CE1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48880"/>
            <a:ext cx="190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а) 2;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10A1667-BE3B-FE98-5504-2030155B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48880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б) 4;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5FFB18D-0C73-F51B-E520-1FD22027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310" y="2348880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в) 8;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96CFE9E-FAE0-1D92-3E47-F210BBA4F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820" y="2348880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г) 15.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83707B-348E-D6CF-5B70-D359548D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44" y="3140968"/>
            <a:ext cx="4392488" cy="35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4E18981E-BC38-833D-758E-D9E074C3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4*. На какое наибольшее число частей могут делить пространство </a:t>
            </a:r>
            <a:r>
              <a:rPr lang="en-US" altLang="ru-RU" sz="2800" i="1" dirty="0"/>
              <a:t>n </a:t>
            </a:r>
            <a:r>
              <a:rPr lang="ru-RU" altLang="ru-RU" sz="2800" dirty="0"/>
              <a:t>плоскостей?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Text Box 4">
                <a:extLst>
                  <a:ext uri="{FF2B5EF4-FFF2-40B4-BE49-F238E27FC236}">
                    <a16:creationId xmlns:a16="http://schemas.microsoft.com/office/drawing/2014/main" id="{D77B885D-619A-03AC-B280-11DC5CE10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03" y="2195801"/>
                <a:ext cx="9108597" cy="4124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b="1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Выясним, на сколько может увеличиваться число частей пространства при добавлении новой </a:t>
                </a:r>
                <a:r>
                  <a:rPr lang="en-US" i="1" dirty="0"/>
                  <a:t>n</a:t>
                </a:r>
                <a:r>
                  <a:rPr lang="ru-RU" dirty="0"/>
                  <a:t>-й</a:t>
                </a:r>
                <a:r>
                  <a:rPr lang="ru-RU" i="1" dirty="0"/>
                  <a:t> </a:t>
                </a:r>
                <a:r>
                  <a:rPr lang="ru-RU" dirty="0"/>
                  <a:t>плоскости к уже имеющимся (</a:t>
                </a:r>
                <a:r>
                  <a:rPr lang="en-US" i="1" dirty="0"/>
                  <a:t>n</a:t>
                </a:r>
                <a:r>
                  <a:rPr lang="ru-RU" dirty="0"/>
                  <a:t> – 1)-й плоскости. Количество частей пространства, которые разбиваются на две части </a:t>
                </a:r>
                <a:r>
                  <a:rPr lang="en-US" i="1" dirty="0"/>
                  <a:t>n</a:t>
                </a:r>
                <a:r>
                  <a:rPr lang="ru-RU" dirty="0"/>
                  <a:t>-й плоскостью, равно количеству частей </a:t>
                </a:r>
                <a:r>
                  <a:rPr lang="en-US" i="1" dirty="0"/>
                  <a:t>n</a:t>
                </a:r>
                <a:r>
                  <a:rPr lang="ru-RU" dirty="0"/>
                  <a:t>-й плоскости, на которые она разбивается линиями пересечения с имеющимися (</a:t>
                </a:r>
                <a:r>
                  <a:rPr lang="en-US" i="1" dirty="0"/>
                  <a:t>n </a:t>
                </a:r>
                <a:r>
                  <a:rPr lang="ru-RU" dirty="0"/>
                  <a:t>– 1)-й плоскостями. Так как число таких линий равно </a:t>
                </a:r>
                <a:r>
                  <a:rPr lang="en-US" i="1" dirty="0"/>
                  <a:t>n </a:t>
                </a:r>
                <a:r>
                  <a:rPr lang="ru-RU" dirty="0"/>
                  <a:t>– 1, то наибольшее число частей </a:t>
                </a:r>
                <a:r>
                  <a:rPr lang="en-US" i="1" dirty="0"/>
                  <a:t>n</a:t>
                </a:r>
                <a:r>
                  <a:rPr lang="ru-RU" dirty="0"/>
                  <a:t>-й плоскости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ru-RU" dirty="0"/>
                  <a:t> Следовательно, наибольшее число частей пространства равно сумме</a:t>
                </a:r>
              </a:p>
              <a:p>
                <a:pPr algn="ctr"/>
                <a:r>
                  <a:rPr lang="ru-RU" dirty="0"/>
                  <a:t>1 + 1 + 2 + 4 + 7 + … +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+1).</m:t>
                    </m:r>
                  </m:oMath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11268" name="Text Box 4">
                <a:extLst>
                  <a:ext uri="{FF2B5EF4-FFF2-40B4-BE49-F238E27FC236}">
                    <a16:creationId xmlns:a16="http://schemas.microsoft.com/office/drawing/2014/main" id="{D77B885D-619A-03AC-B280-11DC5CE10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03" y="2195801"/>
                <a:ext cx="9108597" cy="4124462"/>
              </a:xfrm>
              <a:prstGeom prst="rect">
                <a:avLst/>
              </a:prstGeom>
              <a:blipFill>
                <a:blip r:embed="rId3"/>
                <a:stretch>
                  <a:fillRect l="-1071" t="-1182" r="-1004" b="-4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0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Text Box 3">
                <a:extLst>
                  <a:ext uri="{FF2B5EF4-FFF2-40B4-BE49-F238E27FC236}">
                    <a16:creationId xmlns:a16="http://schemas.microsoft.com/office/drawing/2014/main" id="{4E18981E-BC38-833D-758E-D9E074C3A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451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indent="450215" algn="just">
                  <a:spcAft>
                    <a:spcPts val="0"/>
                  </a:spcAft>
                </a:pPr>
                <a:r>
                  <a:rPr lang="ru-RU" altLang="ru-RU" sz="2800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нахождения формулы для этой суммы представим её в виде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(1 + 3 + 6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Воспользуемся равенством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+ 3 + 6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+ (4 – 1) + (10 – 4) + …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Следовательно, 1 + 1 + 2 + 4 + 7 + … +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0215" algn="ctr">
                  <a:spcAft>
                    <a:spcPts val="0"/>
                  </a:spcAft>
                </a:pP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63491" name="Text Box 3">
                <a:extLst>
                  <a:ext uri="{FF2B5EF4-FFF2-40B4-BE49-F238E27FC236}">
                    <a16:creationId xmlns:a16="http://schemas.microsoft.com/office/drawing/2014/main" id="{4E18981E-BC38-833D-758E-D9E074C3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4510915"/>
              </a:xfrm>
              <a:prstGeom prst="rect">
                <a:avLst/>
              </a:prstGeom>
              <a:blipFill>
                <a:blip r:embed="rId3"/>
                <a:stretch>
                  <a:fillRect l="-1000" r="-1000" b="-2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7552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8 вершин, в каждой из них сходится три ребра. Сколько у этого многогранника рёбер? Приведите пример такого многогранника.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47093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12, куб.</a:t>
            </a:r>
          </a:p>
        </p:txBody>
      </p:sp>
    </p:spTree>
    <p:extLst>
      <p:ext uri="{BB962C8B-B14F-4D97-AF65-F5344CB8AC3E}">
        <p14:creationId xmlns:p14="http://schemas.microsoft.com/office/powerpoint/2010/main" val="23883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6 вершин, в каждой из них сходится четыре ребра.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12, октаэдр.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90A135F-E4C7-4EEA-6697-73FE8988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 У многогранника 12 вершин, в каждой из них сходится три ребра.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284365"/>
            <a:ext cx="705678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18</a:t>
            </a:r>
            <a:r>
              <a:rPr lang="ru-RU" altLang="ru-RU" sz="2800" dirty="0"/>
              <a:t>, шестиугольная призма.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1889D0-144D-A1B2-45C6-4F4C7B60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2" y="1723787"/>
            <a:ext cx="465837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 У многогранника 12 вершин, в каждой из них сходится пять рёбер.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3</a:t>
            </a:r>
            <a:r>
              <a:rPr lang="ru-RU" altLang="ru-RU" sz="2800" dirty="0"/>
              <a:t>0, икосаэдр.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F709697-0122-A315-62A6-56174AC6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61178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20 вершин, в каждой из них сходится три ребра.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30, додекаэдр.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3C20C53-8157-DF21-8FBC-F118BD91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916832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4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8 граней и все они треугольные.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12, октаэдр.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55DF5E7-29D0-E173-4817-6B822553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6 граней и все они четырёхугольные.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12, куб.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636183C-9B53-7B4D-5D5C-25DB3D33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47093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" y="1340420"/>
            <a:ext cx="2808311" cy="3572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9" y="1340768"/>
            <a:ext cx="2819702" cy="357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6" y="1340420"/>
            <a:ext cx="2808312" cy="35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0B98C-D269-8F86-9F2C-7CF7CEED6902}"/>
              </a:ext>
            </a:extLst>
          </p:cNvPr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4148356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12 граней и все они пятиугольные.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30, додекаэдр.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3C20C53-8157-DF21-8FBC-F118BD91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916832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2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20 граней и все они треугольные.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30, икосаэдр.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EAC7833-314D-817B-B1F9-AB731EDC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61178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5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20 граней и все они треугольные. Сколько у этого многогранника рёбер? Приведите пример такого многогранника.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30, икосаэдр.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EAC7833-314D-817B-B1F9-AB731EDC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61178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8 треугольных и 6 квадратных граней. Сколько у этого многогранника рёбер?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55695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24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кубооктаэдр</a:t>
            </a:r>
            <a:r>
              <a:rPr lang="ru-RU" altLang="ru-RU" sz="28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F185AE-C467-6F22-0096-5D292AB8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81" y="1585655"/>
            <a:ext cx="4029637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У многогранника 12 пятиугольных и 20 шестиугольных граней. Сколько у этого многогранника рёбер?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55695"/>
            <a:ext cx="8316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en-US" altLang="ru-RU" sz="2800" dirty="0">
                <a:cs typeface="Times New Roman" panose="02020603050405020304" pitchFamily="18" charset="0"/>
              </a:rPr>
              <a:t>90</a:t>
            </a:r>
            <a:r>
              <a:rPr lang="ru-RU" altLang="ru-RU" sz="2800" dirty="0"/>
              <a:t>, усечённый икосаэдр (футбольный мяч).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4FEFC7-6A10-FE3A-A01F-E35593C4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81" y="1433234"/>
            <a:ext cx="4029637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>
            <a:extLst>
              <a:ext uri="{FF2B5EF4-FFF2-40B4-BE49-F238E27FC236}">
                <a16:creationId xmlns:a16="http://schemas.microsoft.com/office/drawing/2014/main" id="{FF68817A-DAE1-34E9-8C74-6AB159F06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24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многогранника четыре вершины. В каждой из них сходится три треугольника. Сколько у него граней? </a:t>
            </a:r>
            <a:endParaRPr lang="ru-RU" altLang="ru-RU" sz="2800" dirty="0"/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035C1190-A691-E573-5DC2-A32F339A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4522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4.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52B32-994E-AD31-8243-90B56182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71" y="1490392"/>
            <a:ext cx="400105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многогранника восемь вершин. В каждой из них сходится три четырёхугольника. Сколько у него граней? </a:t>
            </a:r>
            <a:r>
              <a:rPr lang="ru-RU" sz="2800" dirty="0"/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6, куб.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D3019EC-C49A-CBC4-E0B3-5285ED48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47093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8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многогранника шесть вершин. В каждой из них сходится четыре треугольника. Сколько у него граней? </a:t>
            </a:r>
            <a:r>
              <a:rPr lang="ru-RU" sz="2800" dirty="0"/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8, октаэдр.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F95189D-CDA3-75C6-B293-9499A910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9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многогранника двенадцать вершин. В каждой из них сходится пять треугольников. Сколько у него граней? </a:t>
            </a:r>
            <a:r>
              <a:rPr lang="ru-RU" sz="2800" dirty="0"/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20, икосаэдр.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64327D4-C50F-D558-D14F-19624E0B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961178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73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многогранника двадцать вершин. В каждой из них сходится три пятиугольника. Сколько у него граней? </a:t>
            </a:r>
            <a:r>
              <a:rPr lang="ru-RU" sz="2800" dirty="0"/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12, додекаэдр.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94596E-F857-2DD3-5ED8-2B8CBCC7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916832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271" y="919099"/>
            <a:ext cx="2282664" cy="28713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19099"/>
            <a:ext cx="2322245" cy="28713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2846" y="919099"/>
            <a:ext cx="2285537" cy="28713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270" y="3919181"/>
            <a:ext cx="2303919" cy="28670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897154"/>
            <a:ext cx="2322246" cy="28713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42847" y="3933057"/>
            <a:ext cx="2312177" cy="28713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36BE4C-8D9B-2C16-7986-E72BE515E55D}"/>
              </a:ext>
            </a:extLst>
          </p:cNvPr>
          <p:cNvSpPr txBox="1"/>
          <p:nvPr/>
        </p:nvSpPr>
        <p:spPr>
          <a:xfrm>
            <a:off x="0" y="3698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 издательства «Мнемозина»</a:t>
            </a:r>
          </a:p>
        </p:txBody>
      </p:sp>
    </p:spTree>
    <p:extLst>
      <p:ext uri="{BB962C8B-B14F-4D97-AF65-F5344CB8AC3E}">
        <p14:creationId xmlns:p14="http://schemas.microsoft.com/office/powerpoint/2010/main" val="11335401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многогранника 12 вершин. В каждой из них сходится 2 квадрата и один шестиугольник. Сколько у него граней? </a:t>
            </a:r>
            <a:r>
              <a:rPr lang="ru-RU" sz="2800" dirty="0"/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58924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8</a:t>
            </a:r>
            <a:r>
              <a:rPr lang="ru-RU" altLang="ru-RU" sz="28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083CA-51CE-9B1B-3F8E-71CD2F86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2" y="1723787"/>
            <a:ext cx="465837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многогранника 12 вершин. В каждой из них сходится 2 квадрата и 2 треугольника. Сколько у него граней? </a:t>
            </a:r>
            <a:r>
              <a:rPr lang="ru-RU" sz="2800" dirty="0"/>
              <a:t>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BD806E9-C6AC-7A70-8BB4-7EF461A6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58924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14</a:t>
            </a:r>
            <a:r>
              <a:rPr lang="ru-RU" altLang="ru-RU" sz="2800" dirty="0"/>
              <a:t>, 6 квадратов и 8 треугольников.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C6A439-BCCF-F1B0-8868-B693E7F4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81" y="1585655"/>
            <a:ext cx="4029637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имеется кратчайших путей по ребрам куба из одной его вершины в противоположную вершину?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C17CC60A-06D0-52B1-584D-A18681B3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4742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260648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имеется кратчайших путей по рёбрам октаэдра из одной его вершины в противоположную вершину?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ACD260D-F05D-1C1C-3280-BD7D54833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4457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2875" y="794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имеется кратчайших путей по рёбрам икосаэдра из одной его вершины в противоположную вершину?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700808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C91272CA-E437-36A2-C3E8-B96B6DFA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727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2875" y="415404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имеется кратчайших путей по рёбрам додекаэдра из одной его вершины в противоположную вершину?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45592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13D15033-A278-0576-666D-0D2C2AC1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869160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7868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2875" y="415404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имеется кратчайших путей по рёбрам </a:t>
            </a:r>
            <a:r>
              <a:rPr lang="en-US" sz="2800" dirty="0"/>
              <a:t>6-</a:t>
            </a:r>
            <a:r>
              <a:rPr lang="ru-RU" sz="2800" dirty="0"/>
              <a:t>й призмы из одной её вершины в противоположную вершину?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3D15033-A278-0576-666D-0D2C2AC1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733256"/>
            <a:ext cx="41764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Ответ: </a:t>
            </a:r>
            <a:r>
              <a:rPr lang="ru-RU" altLang="ru-RU" sz="2800" dirty="0"/>
              <a:t>8.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37688-4F98-59B7-FA8E-D89D91551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2" y="1723787"/>
            <a:ext cx="465837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>
            <a:extLst>
              <a:ext uri="{FF2B5EF4-FFF2-40B4-BE49-F238E27FC236}">
                <a16:creationId xmlns:a16="http://schemas.microsoft.com/office/drawing/2014/main" id="{FF68817A-DAE1-34E9-8C74-6AB159F06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осей симметрии имеет тетраэдр?</a:t>
            </a:r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035C1190-A691-E573-5DC2-A32F339A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45224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3 оси симметрии, проходящих через середины противоположных рёбер.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52B32-994E-AD31-8243-90B56182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71" y="1490392"/>
            <a:ext cx="4001058" cy="387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>
            <a:extLst>
              <a:ext uri="{FF2B5EF4-FFF2-40B4-BE49-F238E27FC236}">
                <a16:creationId xmlns:a16="http://schemas.microsoft.com/office/drawing/2014/main" id="{C70E4293-B528-BF29-7D67-619CBAF0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осей симметрии имеет куб?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81A80F51-36EA-5153-7016-F6EAF9BD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9. 6 осей симметрии, проходящих через середины противоположных рёбер, и 3 оси симметрии четвёртого порядка, проходящих через центры противоположных граней.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71318E1-EAFE-A877-7F4A-A0E21E48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4073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>
            <a:extLst>
              <a:ext uri="{FF2B5EF4-FFF2-40B4-BE49-F238E27FC236}">
                <a16:creationId xmlns:a16="http://schemas.microsoft.com/office/drawing/2014/main" id="{435D1DF2-56E6-FE83-3691-BAC99DC1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 Сколько осей симметрии имеет октаэдр?</a:t>
            </a:r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id="{45E7BB35-A3B6-3F89-1504-B92322F26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9. 3 оси симметрии, проходящих через противоположные вершины; 6 осей симметрии, проходящих через середины противоположных рёбер.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7432ECE-FD19-E10F-BCCA-A4436D5B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3644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>
            <a:extLst>
              <a:ext uri="{FF2B5EF4-FFF2-40B4-BE49-F238E27FC236}">
                <a16:creationId xmlns:a16="http://schemas.microsoft.com/office/drawing/2014/main" id="{CE39E001-79D7-5576-22C4-C8B758B6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осей симметрии имеет икосаэдр?</a:t>
            </a:r>
          </a:p>
        </p:txBody>
      </p:sp>
      <p:sp>
        <p:nvSpPr>
          <p:cNvPr id="179204" name="Text Box 4">
            <a:extLst>
              <a:ext uri="{FF2B5EF4-FFF2-40B4-BE49-F238E27FC236}">
                <a16:creationId xmlns:a16="http://schemas.microsoft.com/office/drawing/2014/main" id="{AF8C5104-5407-0446-01BC-C4A65F82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15 осей симметрии, проходящих через середины противоположных </a:t>
            </a:r>
            <a:r>
              <a:rPr lang="ru-RU" altLang="ru-RU" dirty="0" err="1"/>
              <a:t>ребер</a:t>
            </a:r>
            <a:r>
              <a:rPr lang="ru-RU" altLang="ru-RU" dirty="0"/>
              <a:t>.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C7F05ED-EB73-A264-93E6-383B3C04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412776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>
            <a:extLst>
              <a:ext uri="{FF2B5EF4-FFF2-40B4-BE49-F238E27FC236}">
                <a16:creationId xmlns:a16="http://schemas.microsoft.com/office/drawing/2014/main" id="{AC5E7DB8-44A2-CFF2-82D4-5FD43C61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 Сколько осей симметрии имеет додекаэдр?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03BCA912-BE3C-1569-F986-F92FA2BB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15 осей симметрии, проходящих через середины противоположных </a:t>
            </a:r>
            <a:r>
              <a:rPr lang="ru-RU" altLang="ru-RU" dirty="0" err="1"/>
              <a:t>ребер</a:t>
            </a:r>
            <a:r>
              <a:rPr lang="ru-RU" altLang="ru-RU" dirty="0"/>
              <a:t>.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4A6D98F-C1BB-7D13-92B0-BA53AE47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412776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>
            <a:extLst>
              <a:ext uri="{FF2B5EF4-FFF2-40B4-BE49-F238E27FC236}">
                <a16:creationId xmlns:a16="http://schemas.microsoft.com/office/drawing/2014/main" id="{AC5E7DB8-44A2-CFF2-82D4-5FD43C61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 Сколько осей симметрии правильная шестиугольная призма?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03BCA912-BE3C-1569-F986-F92FA2BB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0395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7 осей симметрии.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07D674-D82E-6D03-FB46-8A8FB4F8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2" y="1723787"/>
            <a:ext cx="465837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Text Box 3">
            <a:extLst>
              <a:ext uri="{FF2B5EF4-FFF2-40B4-BE49-F238E27FC236}">
                <a16:creationId xmlns:a16="http://schemas.microsoft.com/office/drawing/2014/main" id="{FF68817A-DAE1-34E9-8C74-6AB159F06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плоскостей симметрии имеет тетраэдр?</a:t>
            </a:r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035C1190-A691-E573-5DC2-A32F339A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45224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6.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52B32-994E-AD31-8243-90B56182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71" y="1490392"/>
            <a:ext cx="400105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>
            <a:extLst>
              <a:ext uri="{FF2B5EF4-FFF2-40B4-BE49-F238E27FC236}">
                <a16:creationId xmlns:a16="http://schemas.microsoft.com/office/drawing/2014/main" id="{C70E4293-B528-BF29-7D67-619CBAF0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Сколько плоскостей симметрии имеет куб?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81A80F51-36EA-5153-7016-F6EAF9BD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9. 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71318E1-EAFE-A877-7F4A-A0E21E481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4073"/>
            <a:ext cx="2597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>
            <a:extLst>
              <a:ext uri="{FF2B5EF4-FFF2-40B4-BE49-F238E27FC236}">
                <a16:creationId xmlns:a16="http://schemas.microsoft.com/office/drawing/2014/main" id="{435D1DF2-56E6-FE83-3691-BAC99DC1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 Сколько плоскостей симметрии имеет октаэдр?</a:t>
            </a:r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id="{45E7BB35-A3B6-3F89-1504-B92322F26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9. 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7432ECE-FD19-E10F-BCCA-A4436D5B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92288" cy="27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4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>
            <a:extLst>
              <a:ext uri="{FF2B5EF4-FFF2-40B4-BE49-F238E27FC236}">
                <a16:creationId xmlns:a16="http://schemas.microsoft.com/office/drawing/2014/main" id="{CE39E001-79D7-5576-22C4-C8B758B6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 Сколько плоскостей симметрии имеет икосаэдр?</a:t>
            </a:r>
          </a:p>
        </p:txBody>
      </p:sp>
      <p:sp>
        <p:nvSpPr>
          <p:cNvPr id="179204" name="Text Box 4">
            <a:extLst>
              <a:ext uri="{FF2B5EF4-FFF2-40B4-BE49-F238E27FC236}">
                <a16:creationId xmlns:a16="http://schemas.microsoft.com/office/drawing/2014/main" id="{AF8C5104-5407-0446-01BC-C4A65F82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15.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C7F05ED-EB73-A264-93E6-383B3C04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412776"/>
            <a:ext cx="2597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>
            <a:extLst>
              <a:ext uri="{FF2B5EF4-FFF2-40B4-BE49-F238E27FC236}">
                <a16:creationId xmlns:a16="http://schemas.microsoft.com/office/drawing/2014/main" id="{AC5E7DB8-44A2-CFF2-82D4-5FD43C61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 Сколько плоскостей симметрии имеет додекаэдр?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03BCA912-BE3C-1569-F986-F92FA2BB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15.</a:t>
            </a:r>
            <a:endParaRPr lang="en-US" altLang="ru-RU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4A6D98F-C1BB-7D13-92B0-BA53AE47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412776"/>
            <a:ext cx="2808312" cy="2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>
            <a:extLst>
              <a:ext uri="{FF2B5EF4-FFF2-40B4-BE49-F238E27FC236}">
                <a16:creationId xmlns:a16="http://schemas.microsoft.com/office/drawing/2014/main" id="{AC5E7DB8-44A2-CFF2-82D4-5FD43C61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 Сколько плоскостей симметрии имеет правильная шестиугольная призма?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03BCA912-BE3C-1569-F986-F92FA2BB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8924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7.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88B34-F121-2882-CC87-8FB3A848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2" y="1723787"/>
            <a:ext cx="465837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394" y="140493"/>
            <a:ext cx="913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Сколько тетраэдров изображено на рисунке</a:t>
            </a:r>
            <a:r>
              <a:rPr lang="ru-RU" sz="2800" dirty="0">
                <a:cs typeface="Times New Roman" charset="0"/>
              </a:rPr>
              <a:t>?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651BCD5-AFCF-FD6C-483C-D62B771B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937794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/>
              <a:t> 3.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408D07-9D31-A838-4889-1EF0A98610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340768"/>
          <a:ext cx="3497308" cy="379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52951" imgH="2333333" progId="PBrush">
                  <p:embed/>
                </p:oleObj>
              </mc:Choice>
              <mc:Fallback>
                <p:oleObj r:id="rId3" imgW="2152951" imgH="2333333" progId="PBrus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9408D07-9D31-A838-4889-1EF0A98610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340768"/>
                        <a:ext cx="3497308" cy="3790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1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5591</Words>
  <Application>Microsoft Office PowerPoint</Application>
  <PresentationFormat>Экран (4:3)</PresentationFormat>
  <Paragraphs>498</Paragraphs>
  <Slides>111</Slides>
  <Notes>95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111</vt:i4>
      </vt:variant>
    </vt:vector>
  </HeadingPairs>
  <TitlesOfParts>
    <vt:vector size="118" baseType="lpstr">
      <vt:lpstr>Arial</vt:lpstr>
      <vt:lpstr>Calibri</vt:lpstr>
      <vt:lpstr>Cambria Math</vt:lpstr>
      <vt:lpstr>Times New Roman</vt:lpstr>
      <vt:lpstr>1_Оформление по умолчанию</vt:lpstr>
      <vt:lpstr>PBrush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Дирихле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Дирихле 2</vt:lpstr>
      <vt:lpstr>Презентация PowerPoint</vt:lpstr>
      <vt:lpstr>Презентация PowerPoint</vt:lpstr>
      <vt:lpstr>Принцип Дирихле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Эйлера</vt:lpstr>
      <vt:lpstr>Презентация PowerPoint</vt:lpstr>
      <vt:lpstr>Презентация PowerPoint</vt:lpstr>
      <vt:lpstr>Л. ЭЙЛЕР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98</cp:revision>
  <dcterms:created xsi:type="dcterms:W3CDTF">2009-11-04T05:06:28Z</dcterms:created>
  <dcterms:modified xsi:type="dcterms:W3CDTF">2024-11-12T13:22:25Z</dcterms:modified>
</cp:coreProperties>
</file>