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1439" r:id="rId2"/>
    <p:sldId id="1442" r:id="rId3"/>
    <p:sldId id="1440" r:id="rId4"/>
    <p:sldId id="1448" r:id="rId5"/>
    <p:sldId id="1446" r:id="rId6"/>
    <p:sldId id="1441" r:id="rId7"/>
    <p:sldId id="1449" r:id="rId8"/>
    <p:sldId id="279" r:id="rId9"/>
    <p:sldId id="538" r:id="rId10"/>
    <p:sldId id="1445" r:id="rId11"/>
    <p:sldId id="1429" r:id="rId12"/>
    <p:sldId id="329" r:id="rId13"/>
    <p:sldId id="321" r:id="rId14"/>
    <p:sldId id="1068" r:id="rId15"/>
    <p:sldId id="1444" r:id="rId16"/>
    <p:sldId id="1433" r:id="rId17"/>
    <p:sldId id="318" r:id="rId18"/>
    <p:sldId id="1071" r:id="rId19"/>
    <p:sldId id="389" r:id="rId20"/>
    <p:sldId id="1431" r:id="rId21"/>
    <p:sldId id="327" r:id="rId22"/>
    <p:sldId id="1075" r:id="rId23"/>
    <p:sldId id="1080" r:id="rId24"/>
    <p:sldId id="1078" r:id="rId25"/>
    <p:sldId id="324" r:id="rId26"/>
    <p:sldId id="350" r:id="rId27"/>
    <p:sldId id="280" r:id="rId28"/>
    <p:sldId id="1091" r:id="rId29"/>
    <p:sldId id="1077" r:id="rId30"/>
    <p:sldId id="1099" r:id="rId31"/>
    <p:sldId id="1094" r:id="rId32"/>
    <p:sldId id="1095" r:id="rId33"/>
    <p:sldId id="1096" r:id="rId34"/>
    <p:sldId id="1097" r:id="rId35"/>
    <p:sldId id="1098" r:id="rId36"/>
    <p:sldId id="1079" r:id="rId37"/>
    <p:sldId id="1111" r:id="rId38"/>
    <p:sldId id="1107" r:id="rId39"/>
    <p:sldId id="1108" r:id="rId40"/>
    <p:sldId id="338" r:id="rId41"/>
    <p:sldId id="333" r:id="rId42"/>
    <p:sldId id="1451" r:id="rId43"/>
    <p:sldId id="351" r:id="rId44"/>
    <p:sldId id="514" r:id="rId45"/>
    <p:sldId id="452" r:id="rId46"/>
    <p:sldId id="1333" r:id="rId47"/>
    <p:sldId id="884" r:id="rId48"/>
    <p:sldId id="1334" r:id="rId49"/>
    <p:sldId id="1443" r:id="rId50"/>
    <p:sldId id="1093" r:id="rId51"/>
    <p:sldId id="1450" r:id="rId52"/>
    <p:sldId id="1120" r:id="rId53"/>
    <p:sldId id="1121" r:id="rId54"/>
    <p:sldId id="1122" r:id="rId55"/>
    <p:sldId id="1123" r:id="rId56"/>
    <p:sldId id="1124" r:id="rId57"/>
    <p:sldId id="1125" r:id="rId58"/>
    <p:sldId id="1126" r:id="rId59"/>
    <p:sldId id="1139" r:id="rId60"/>
    <p:sldId id="339" r:id="rId61"/>
    <p:sldId id="1145" r:id="rId62"/>
    <p:sldId id="1147" r:id="rId63"/>
    <p:sldId id="1148" r:id="rId64"/>
    <p:sldId id="1149" r:id="rId65"/>
    <p:sldId id="1150" r:id="rId66"/>
    <p:sldId id="352" r:id="rId67"/>
    <p:sldId id="356" r:id="rId68"/>
    <p:sldId id="363" r:id="rId69"/>
    <p:sldId id="367" r:id="rId70"/>
    <p:sldId id="390" r:id="rId71"/>
    <p:sldId id="371" r:id="rId72"/>
    <p:sldId id="372" r:id="rId73"/>
    <p:sldId id="381" r:id="rId74"/>
    <p:sldId id="1457" r:id="rId75"/>
    <p:sldId id="1458" r:id="rId76"/>
    <p:sldId id="1459" r:id="rId77"/>
    <p:sldId id="1460" r:id="rId78"/>
    <p:sldId id="1461" r:id="rId79"/>
    <p:sldId id="1462" r:id="rId80"/>
    <p:sldId id="366" r:id="rId81"/>
    <p:sldId id="1432" r:id="rId82"/>
    <p:sldId id="403" r:id="rId83"/>
    <p:sldId id="404" r:id="rId84"/>
    <p:sldId id="405" r:id="rId85"/>
    <p:sldId id="406" r:id="rId86"/>
    <p:sldId id="407" r:id="rId87"/>
    <p:sldId id="422" r:id="rId88"/>
    <p:sldId id="414" r:id="rId89"/>
    <p:sldId id="426" r:id="rId90"/>
    <p:sldId id="427" r:id="rId91"/>
    <p:sldId id="428" r:id="rId92"/>
    <p:sldId id="429" r:id="rId93"/>
    <p:sldId id="430" r:id="rId94"/>
    <p:sldId id="431" r:id="rId95"/>
    <p:sldId id="432" r:id="rId96"/>
    <p:sldId id="412" r:id="rId97"/>
    <p:sldId id="433" r:id="rId98"/>
    <p:sldId id="408" r:id="rId99"/>
    <p:sldId id="409" r:id="rId100"/>
    <p:sldId id="434" r:id="rId101"/>
    <p:sldId id="378" r:id="rId102"/>
    <p:sldId id="1436" r:id="rId103"/>
    <p:sldId id="1456" r:id="rId104"/>
    <p:sldId id="1435" r:id="rId10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0929"/>
  </p:normalViewPr>
  <p:slideViewPr>
    <p:cSldViewPr>
      <p:cViewPr varScale="1">
        <p:scale>
          <a:sx n="95" d="100"/>
          <a:sy n="95" d="100"/>
        </p:scale>
        <p:origin x="3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D3DDA1-5498-4742-A2D3-4C593C056B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355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2E118-57ED-4EAD-9CE9-F1A5205E8FA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4174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F2336DB-2737-4096-88C3-8AC6ACF7C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E4FE6-3A68-4D2B-8479-C028E0F29F53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CED45A8-4C0B-4278-9BD8-6E94B1F5A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23164C-DD16-4161-9F59-BEBD86E9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F2336DB-2737-4096-88C3-8AC6ACF7C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E4FE6-3A68-4D2B-8479-C028E0F29F53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CED45A8-4C0B-4278-9BD8-6E94B1F5A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23164C-DD16-4161-9F59-BEBD86E9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1906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F2336DB-2737-4096-88C3-8AC6ACF7C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E4FE6-3A68-4D2B-8479-C028E0F29F53}" type="slidenum">
              <a:rPr lang="ru-RU" altLang="ru-RU" sz="1200"/>
              <a:pPr/>
              <a:t>19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CED45A8-4C0B-4278-9BD8-6E94B1F5A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23164C-DD16-4161-9F59-BEBD86E9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5102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0DCAEE-9D81-4B57-9F6D-47E084DB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C5068-568E-4EAE-97A8-8381E95F80FA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6E6086C6-3342-4A74-9961-060C7953A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44A3633B-6E95-4899-A06D-318F34466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17840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4614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4614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75A2F0-D1C6-4B1D-B346-6F487B51DA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9A903-AEB0-44AA-BF1D-5A2944FFB599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EE05F0BE-FAEA-4D41-A51F-A3AC9B83E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3E48A05A-DAC3-4B2B-8185-C53930FE3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09538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AC56BC-78D7-44EF-95BA-9A2A455B2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23D9E-2F47-45C9-9A2A-F76C5B57F1C3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68962" name="Rectangle 1026">
            <a:extLst>
              <a:ext uri="{FF2B5EF4-FFF2-40B4-BE49-F238E27FC236}">
                <a16:creationId xmlns:a16="http://schemas.microsoft.com/office/drawing/2014/main" id="{DCFF16DF-41BC-48EC-BECE-A691AF9D6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1027">
            <a:extLst>
              <a:ext uri="{FF2B5EF4-FFF2-40B4-BE49-F238E27FC236}">
                <a16:creationId xmlns:a16="http://schemas.microsoft.com/office/drawing/2014/main" id="{60F117DA-3F38-40A4-B74C-3DA699BA3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E19B19-A359-42B5-82D9-983ECA6AE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A5010-915A-46B3-B188-884F45AD2BB4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749B335E-72DF-4ECB-AF56-A43FC2745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C1EA0AF3-CC7C-4821-9ECA-22459BE3C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17169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505923-CF7A-46E3-A41C-756D924FD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841D-139B-4A26-A243-3EBCAE4B64D7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3C4ACCD5-6110-410D-B2EC-ACE2507BC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ECECB9C2-8961-46A4-88DB-0F9A0A44A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29689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E321DA2-F35F-4341-B1F2-5C43B4425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1460C1-177D-4CC7-AFF6-E1BCC0D79549}" type="slidenum">
              <a:rPr lang="ru-RU" altLang="ru-RU" sz="1200"/>
              <a:pPr/>
              <a:t>27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36A3647-5375-4BB3-84BA-2E37402EF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874751B-768F-4AC8-8EAD-A74CE8512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CE321DA2-F35F-4341-B1F2-5C43B4425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1460C1-177D-4CC7-AFF6-E1BCC0D79549}" type="slidenum">
              <a:rPr lang="ru-RU" altLang="ru-RU" sz="1200"/>
              <a:pPr/>
              <a:t>28</a:t>
            </a:fld>
            <a:endParaRPr lang="ru-RU" altLang="ru-RU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36A3647-5375-4BB3-84BA-2E37402EF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874751B-768F-4AC8-8EAD-A74CE8512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0823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8DDDAE-96F6-4AA6-BCB3-BF0DAD813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E1188-B4CA-4916-B689-94A5B145D216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FC1B79AD-B59D-4F99-B2FB-01E9E64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1268CF6-1B7C-4769-A70E-F5EAF9255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97086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EFBBDE6-468A-4C33-8C96-041C443BA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A4DE8E-431D-42DD-8231-EB3D03B873FE}" type="slidenum">
              <a:rPr lang="ru-RU" altLang="ru-RU" sz="1200"/>
              <a:pPr/>
              <a:t>30</a:t>
            </a:fld>
            <a:endParaRPr lang="ru-RU" altLang="ru-RU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827EDAA-2A6C-44F7-A86E-D061706A39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F9C8A60-782F-4B35-B3F8-FF4E7BFEE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1759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7FF9442-EBDE-4BC0-854E-2B35040E7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58C14E-07AF-4DF4-9AE0-16E164DD782A}" type="slidenum">
              <a:rPr lang="ru-RU" altLang="ru-RU" sz="1200"/>
              <a:pPr/>
              <a:t>31</a:t>
            </a:fld>
            <a:endParaRPr lang="ru-RU" altLang="ru-RU" sz="1200"/>
          </a:p>
        </p:txBody>
      </p:sp>
      <p:sp>
        <p:nvSpPr>
          <p:cNvPr id="7171" name="Rectangle 1026">
            <a:extLst>
              <a:ext uri="{FF2B5EF4-FFF2-40B4-BE49-F238E27FC236}">
                <a16:creationId xmlns:a16="http://schemas.microsoft.com/office/drawing/2014/main" id="{243E861E-028F-4848-8963-8C1A6E7297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1027">
            <a:extLst>
              <a:ext uri="{FF2B5EF4-FFF2-40B4-BE49-F238E27FC236}">
                <a16:creationId xmlns:a16="http://schemas.microsoft.com/office/drawing/2014/main" id="{92234ED7-B9AE-42EC-BAAB-C59EA0ED8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B48D03B-011E-482C-B296-C6931BE3E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52EFBE-7DE9-44F3-9395-DD04F0D387CD}" type="slidenum">
              <a:rPr lang="ru-RU" altLang="ru-RU" sz="1200"/>
              <a:pPr/>
              <a:t>32</a:t>
            </a:fld>
            <a:endParaRPr lang="ru-RU" altLang="ru-RU" sz="1200"/>
          </a:p>
        </p:txBody>
      </p:sp>
      <p:sp>
        <p:nvSpPr>
          <p:cNvPr id="9219" name="Rectangle 1026">
            <a:extLst>
              <a:ext uri="{FF2B5EF4-FFF2-40B4-BE49-F238E27FC236}">
                <a16:creationId xmlns:a16="http://schemas.microsoft.com/office/drawing/2014/main" id="{EA40B183-7322-43B1-A096-C02C1163F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1027">
            <a:extLst>
              <a:ext uri="{FF2B5EF4-FFF2-40B4-BE49-F238E27FC236}">
                <a16:creationId xmlns:a16="http://schemas.microsoft.com/office/drawing/2014/main" id="{DE9F4564-D30A-4907-88BC-C690D7356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F3E27A6-4564-4773-8558-199B86DFD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624396-48FB-423D-8785-2D41FCC15E0F}" type="slidenum">
              <a:rPr lang="ru-RU" altLang="ru-RU" sz="1200"/>
              <a:pPr/>
              <a:t>33</a:t>
            </a:fld>
            <a:endParaRPr lang="ru-RU" altLang="ru-RU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253C5AB-3A29-4C4E-B18A-6103436A35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B96C848-2DD4-4BDB-BB7F-F500E1CC3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9ADA86D-DF98-480D-A26D-DCA2A5EF7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92B482-DEC3-4522-A726-4D57A9806D81}" type="slidenum">
              <a:rPr lang="ru-RU" altLang="ru-RU" sz="1200"/>
              <a:pPr/>
              <a:t>34</a:t>
            </a:fld>
            <a:endParaRPr lang="ru-RU" altLang="ru-RU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AF8CD37-7DD6-4387-AA74-09D784375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C89545B-D2D7-4063-A36A-BA78A7E21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074CA54-76A8-4C92-803B-F8C78A879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45A8AD-8D3F-4773-8AB0-E880063DD640}" type="slidenum">
              <a:rPr lang="ru-RU" altLang="ru-RU" sz="1200"/>
              <a:pPr/>
              <a:t>35</a:t>
            </a:fld>
            <a:endParaRPr lang="ru-RU" altLang="ru-RU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12367C7-CF82-45E8-8B37-05F692140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78B42EF-9C76-4A41-B7DB-0BE7374FC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1847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E0BC65-81F0-48C4-9612-8A3275666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FF602-BBEB-43A5-B7CE-A099DD945BD6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BDC289C4-5785-42A1-9570-6B4B273D1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695BCEAE-72FF-4948-8413-B82498779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DCB3E-FE43-4987-A182-3DF96A0EEC39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392274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3E78727-423C-4437-837D-2FD9B4C98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0DEA9A-1F3F-479B-A904-9515B757F2EE}" type="slidenum">
              <a:rPr lang="ru-RU" altLang="ru-RU" sz="1200"/>
              <a:pPr/>
              <a:t>38</a:t>
            </a:fld>
            <a:endParaRPr lang="ru-RU" altLang="ru-RU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9A533D94-5A60-4FF2-9071-266079062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08BF3FC-91FF-49C4-BBDC-6FDE772B4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EBFD9D7-9C6A-44A1-A4C8-E13856934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2634C6-96B3-4B63-BA39-710E1D7D4563}" type="slidenum">
              <a:rPr lang="ru-RU" altLang="ru-RU" sz="1200"/>
              <a:pPr/>
              <a:t>39</a:t>
            </a:fld>
            <a:endParaRPr lang="ru-RU" altLang="ru-RU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1B054ED-5E53-4108-9D4A-2A9C986E6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10FD38A-B27D-41E2-AFDC-39B7373C8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E5F2CE1-13A8-4D25-A5F4-3AA815EB2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1EE796-9430-41B1-9CCC-BFC32B96F57E}" type="slidenum">
              <a:rPr lang="ru-RU" altLang="ru-RU" sz="1200"/>
              <a:pPr/>
              <a:t>40</a:t>
            </a:fld>
            <a:endParaRPr lang="ru-RU" altLang="ru-RU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D4254CE-64E1-45AE-8F4A-CF32DC6A0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D589F31-525A-4998-8651-45F628A2B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AD05F1-9BF9-4060-9D9E-AD53B9EF76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2E45D-0F85-4274-A8E1-9916B221850C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6D73DC42-46DB-44FA-926C-9046DFA36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8B78D66B-08D0-4ABD-BE33-ACDCB465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9636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DCB3E-FE43-4987-A182-3DF96A0EEC39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527814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872EB-B5C6-49F7-8DE2-DC2FA25C2A6B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25829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10D5E1B9-C7F6-4C81-B6BA-81C96DC85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76F773-4677-4F72-A13D-CD4903549F3C}" type="slidenum">
              <a:rPr lang="ru-RU" altLang="ru-RU" sz="1200"/>
              <a:pPr/>
              <a:t>44</a:t>
            </a:fld>
            <a:endParaRPr lang="ru-RU" altLang="ru-RU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673F49C-EAEC-4016-A115-E8CC9C4E3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177BEE5-CBA1-4189-90A5-D47DFA598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18402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991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241392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8CEB0-0846-46D8-A8F0-381BF36F55FF}" type="slidenum">
              <a:rPr lang="ru-RU"/>
              <a:pPr/>
              <a:t>46</a:t>
            </a:fld>
            <a:endParaRPr lang="ru-R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62958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951148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973734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A31AF6-1A97-4502-8D70-C015AA359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B772-19B1-4112-9886-6AB1C297B370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6C97BEEC-36FF-4765-BE5C-D8CA6303C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FCCEC919-54E9-4B63-9EF5-10D15D529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152462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2E0D12F-1E0E-4E31-81A7-4B84137E7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9FD1AF-BE09-427A-984B-50D4E8F853FB}" type="slidenum">
              <a:rPr lang="ru-RU" altLang="ru-RU" sz="1200"/>
              <a:pPr/>
              <a:t>50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01461A5-91BB-49FB-A8F8-8A2F801502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348A2E0-091E-48BA-8C9E-FF85590DD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757947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2E0D12F-1E0E-4E31-81A7-4B84137E7D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9FD1AF-BE09-427A-984B-50D4E8F853FB}" type="slidenum">
              <a:rPr lang="ru-RU" altLang="ru-RU" sz="1200"/>
              <a:pPr/>
              <a:t>51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01461A5-91BB-49FB-A8F8-8A2F801502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348A2E0-091E-48BA-8C9E-FF85590DD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55505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4A229D-5976-43CD-B672-849197A5A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42F7E-951F-409B-82B8-3E6F67644C55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2398B36-BE4A-4474-A7D0-C9D98042C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90E7C59-2556-400D-A531-2CCFB4E1D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4A229D-5976-43CD-B672-849197A5A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42F7E-951F-409B-82B8-3E6F67644C55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02398B36-BE4A-4474-A7D0-C9D98042C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90E7C59-2556-400D-A531-2CCFB4E1D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572649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7DCA14-8679-43C5-BF66-074978B05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B4F5D-F41C-414D-8CAA-1363415CA3AC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A4565E70-7F89-4297-A6C3-1036929A4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71FB1B54-5A7D-416E-B889-10135313D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E2776B-8183-4EB4-8DF5-67E7F06F4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5A086-0614-47D3-ABBB-D16A67EF8B6E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0FB54714-FF27-4302-8729-398E30B8A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5ADF87B-81B2-4657-967B-EAB938F74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6C15267-8EB4-4615-BD3A-7F6D363FD7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005280-D037-4480-BC7B-65BC690912B5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CC74E49-F999-48EA-A553-2F66B4834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929CBF0-4BF7-4BAE-BC60-4F73822D2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205551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1FB4E8-D25B-4C7A-BBFA-37924AFC1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3AF8F-9CBB-49FE-9F2D-261EF6087992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F9A658A9-3B68-4164-9B13-94751E20E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1BD32B4-B6E5-4BAD-BAEC-09E553557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12FE43-8215-4D9B-92DF-2F0B5BDDC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FC784-4414-4BBA-92C7-853528C26E85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502FAA42-BB87-40CB-A3FE-3E6D2DAD7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ECBA1336-B724-4B0F-BCA4-AD84AB93A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211803-8CEE-4D18-9090-185A35B9A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6A9DB-A12C-4A68-A78E-559424CCD12F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6143A6F3-8191-4C80-96FC-345319B0E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BE2D12AF-6A66-4756-9AF9-D10B71165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E991F5-3283-42B8-8C8A-A05A7626F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93533-12E2-4B3A-BFC6-50D2C7D29FD0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3A77C4F4-F083-4752-8B9E-B1009CCB0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ACD130AB-2543-4F08-A7CA-E6AD19684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A9CDFC-77AB-410F-9A4D-BF70976CA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7CEBB-E465-4422-8899-21E4CE786AED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15B3FAFE-0F2B-49DB-9A16-9061FBDB4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AF35AA48-7F39-4EA1-9D0D-DFF468C06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28E8FCA8-B96B-4B9F-9B74-628B85686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639962-40B7-4C09-8DDF-E14BD83D00F2}" type="slidenum">
              <a:rPr lang="ru-RU" altLang="ru-RU" sz="1200"/>
              <a:pPr/>
              <a:t>61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137DBD0-CBC5-4CFA-8294-811294F81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41677D46-CFB2-4E69-8653-28D488E8E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2AA8DCE-C837-44FE-B5C3-023F5D557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95CD65-28C4-4A1B-BC05-D797BEDF8ABD}" type="slidenum">
              <a:rPr lang="ru-RU" altLang="ru-RU" sz="1200"/>
              <a:pPr/>
              <a:t>62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3B0B4CC-BF7C-4F19-9409-AB0DC5DE90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67A5ACB-A2E2-468F-8C8F-0C37D94E0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73DE3DE-6D64-4B39-93B4-1F53D28BB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5BED3A-BC7E-4831-9CFC-E34B51964A09}" type="slidenum">
              <a:rPr lang="ru-RU" altLang="ru-RU" sz="1200"/>
              <a:pPr/>
              <a:t>63</a:t>
            </a:fld>
            <a:endParaRPr lang="ru-RU" altLang="ru-RU" sz="1200"/>
          </a:p>
        </p:txBody>
      </p:sp>
      <p:sp>
        <p:nvSpPr>
          <p:cNvPr id="10243" name="Rectangle 2050">
            <a:extLst>
              <a:ext uri="{FF2B5EF4-FFF2-40B4-BE49-F238E27FC236}">
                <a16:creationId xmlns:a16="http://schemas.microsoft.com/office/drawing/2014/main" id="{A87334E1-1BC9-4973-A05C-0EC2A7D73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2051">
            <a:extLst>
              <a:ext uri="{FF2B5EF4-FFF2-40B4-BE49-F238E27FC236}">
                <a16:creationId xmlns:a16="http://schemas.microsoft.com/office/drawing/2014/main" id="{35ECB8D2-B102-4572-AD93-1920114D2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B1383AE-52C8-4EA1-A029-B0F9E0341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030B1B-4816-40B8-90E7-5D6E575DC979}" type="slidenum">
              <a:rPr lang="ru-RU" altLang="ru-RU" sz="1200"/>
              <a:pPr/>
              <a:t>64</a:t>
            </a:fld>
            <a:endParaRPr lang="ru-RU" altLang="ru-RU" sz="1200"/>
          </a:p>
        </p:txBody>
      </p:sp>
      <p:sp>
        <p:nvSpPr>
          <p:cNvPr id="12291" name="Rectangle 1026">
            <a:extLst>
              <a:ext uri="{FF2B5EF4-FFF2-40B4-BE49-F238E27FC236}">
                <a16:creationId xmlns:a16="http://schemas.microsoft.com/office/drawing/2014/main" id="{852F4EAD-7B77-46B1-9A38-BF0D7F174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1027">
            <a:extLst>
              <a:ext uri="{FF2B5EF4-FFF2-40B4-BE49-F238E27FC236}">
                <a16:creationId xmlns:a16="http://schemas.microsoft.com/office/drawing/2014/main" id="{FE134E52-D5CD-4993-928A-3568BDD9A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4ADCEFE-4CA6-49E5-85CB-75C5AA6153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00A562-9B6F-4BB8-9CDB-D785775337D9}" type="slidenum">
              <a:rPr lang="ru-RU" altLang="ru-RU" sz="1200"/>
              <a:pPr/>
              <a:t>65</a:t>
            </a:fld>
            <a:endParaRPr lang="ru-RU" altLang="ru-RU" sz="1200"/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F5D89EBE-80D4-4268-B1F3-FF23F9EEA2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1027">
            <a:extLst>
              <a:ext uri="{FF2B5EF4-FFF2-40B4-BE49-F238E27FC236}">
                <a16:creationId xmlns:a16="http://schemas.microsoft.com/office/drawing/2014/main" id="{D95982AF-E784-4093-9B8F-BF85330B2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5C59301-5922-4B4D-9019-1EAA8CD62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18780D-AAD3-4009-9063-EBB64061A77E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28DEEA6-1825-4418-AD84-0AD2AC58A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8E86D84-9BE3-4952-B936-CA665FD05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391894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26F5461-0D0C-4299-A960-7388B70AF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AD20AE-A7F8-4680-97CE-54694922DEAD}" type="slidenum">
              <a:rPr lang="ru-RU" altLang="ru-RU" sz="1200"/>
              <a:pPr/>
              <a:t>66</a:t>
            </a:fld>
            <a:endParaRPr lang="ru-RU" altLang="ru-RU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9E6AC9C-A40A-4DFB-B74A-23C02EEC1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C6BDA21-89EC-46AC-A596-6E84447B2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944907B-0E81-4CDB-9A4A-0E24A8AD1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463FDF-018B-4891-84B5-7C56074FEF90}" type="slidenum">
              <a:rPr lang="ru-RU" altLang="ru-RU" sz="1200"/>
              <a:pPr/>
              <a:t>67</a:t>
            </a:fld>
            <a:endParaRPr lang="ru-RU" altLang="ru-RU" sz="1200"/>
          </a:p>
        </p:txBody>
      </p:sp>
      <p:sp>
        <p:nvSpPr>
          <p:cNvPr id="26627" name="Rectangle 1026">
            <a:extLst>
              <a:ext uri="{FF2B5EF4-FFF2-40B4-BE49-F238E27FC236}">
                <a16:creationId xmlns:a16="http://schemas.microsoft.com/office/drawing/2014/main" id="{D603478B-9BEC-4D0E-8E8C-C00242E5A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>
            <a:extLst>
              <a:ext uri="{FF2B5EF4-FFF2-40B4-BE49-F238E27FC236}">
                <a16:creationId xmlns:a16="http://schemas.microsoft.com/office/drawing/2014/main" id="{0DBD597A-4F70-4038-96DD-8513040BD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B15A26-69DB-43AA-B1E7-D6364C4967CE}" type="slidenum">
              <a:rPr lang="ru-RU" altLang="ru-RU"/>
              <a:pPr>
                <a:spcBef>
                  <a:spcPct val="0"/>
                </a:spcBef>
              </a:pPr>
              <a:t>68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96070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2A2D31-6639-42B7-88B7-3276FAF19739}" type="slidenum">
              <a:rPr lang="ru-RU" altLang="ru-RU"/>
              <a:pPr>
                <a:spcBef>
                  <a:spcPct val="0"/>
                </a:spcBef>
              </a:pPr>
              <a:t>69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765215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B15A26-69DB-43AA-B1E7-D6364C4967CE}" type="slidenum">
              <a:rPr lang="ru-RU" altLang="ru-RU"/>
              <a:pPr>
                <a:spcBef>
                  <a:spcPct val="0"/>
                </a:spcBef>
              </a:pPr>
              <a:t>70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106375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E2746DA6-15BF-44F1-A1EF-F1C252217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23B871-AC6A-4C68-92C9-91C0823154FF}" type="slidenum">
              <a:rPr lang="ru-RU" altLang="ru-RU" sz="1200"/>
              <a:pPr/>
              <a:t>71</a:t>
            </a:fld>
            <a:endParaRPr lang="ru-RU" altLang="ru-RU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A2E4ED58-9297-4C59-915E-9016E1E3BA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6EACB961-3413-4247-A8C4-1B95E2C69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37946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0BCC3CC7-666E-48A0-A838-C05BF15C40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040B14-3BB7-4C75-958E-71CC08B66AF5}" type="slidenum">
              <a:rPr lang="ru-RU" altLang="ru-RU" sz="1200"/>
              <a:pPr/>
              <a:t>72</a:t>
            </a:fld>
            <a:endParaRPr lang="ru-RU" altLang="ru-RU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E6D8A66E-9773-4A6D-AE62-2DB9D2763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7208615F-B327-40E4-8E70-2BCB231D5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4336244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E3882BD-6570-4AD2-A014-E174AD853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E6B0C3-C4E8-4504-B1EF-7FC0DA394784}" type="slidenum">
              <a:rPr lang="ru-RU" altLang="ru-RU" sz="1200"/>
              <a:pPr/>
              <a:t>73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5D88E270-707C-41BA-9033-24EBF717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26FFE36-F0B4-41ED-9716-7D2A5F44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268267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74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266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75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615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953984F-6EA7-4252-B8B3-DEA384B77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B321E0-4D8F-4C0B-9D86-E489FDC95EF6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2A0C988-8E7B-4BE4-854E-D2CA817D8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8DA4C8C-32DF-4B53-BEBF-410149ED2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4589858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76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122949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77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371479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78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140441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D8B7BF7-F181-4FCB-9228-D567C298D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0ACFE2-13AA-4CCC-A0C2-A987C6D54392}" type="slidenum">
              <a:rPr lang="ru-RU" altLang="ru-RU" sz="1200"/>
              <a:pPr/>
              <a:t>79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139079D-A74E-4B9C-8E3E-4854A6FF4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9FCE0C-9E5C-40BA-B11D-5A5F9398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217030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042FD6-5AFF-41C9-8580-A3783810D3A6}" type="slidenum">
              <a:rPr lang="ru-RU" altLang="ru-RU" sz="1200"/>
              <a:pPr eaLnBrk="1" hangingPunct="1"/>
              <a:t>80</a:t>
            </a:fld>
            <a:endParaRPr lang="ru-RU" alt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A1E1F-C459-4ED0-9947-928508D2A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D525F-622A-4326-8D7D-3CB25EE63CF9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9F504C9B-15FA-47E4-9B3E-794513190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AC86ED-9D5A-4FD2-B43E-AC1BD2EC4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11309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DA99A1-79F9-4940-BC09-A3E169639906}" type="slidenum">
              <a:rPr lang="ru-RU" altLang="ru-RU" sz="1200"/>
              <a:pPr eaLnBrk="1" hangingPunct="1"/>
              <a:t>82</a:t>
            </a:fld>
            <a:endParaRPr lang="ru-RU" alt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25ABB77-C301-4AAE-BA83-285F3A9591EC}" type="slidenum">
              <a:rPr lang="ru-RU" altLang="ru-RU" sz="1200"/>
              <a:pPr eaLnBrk="1" hangingPunct="1"/>
              <a:t>83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2EF973-2395-405A-A07C-6EE6559311DF}" type="slidenum">
              <a:rPr lang="ru-RU" altLang="ru-RU" sz="1200"/>
              <a:pPr eaLnBrk="1" hangingPunct="1"/>
              <a:t>84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FC5503-840E-4DBF-B8CF-FDB346D837AC}" type="slidenum">
              <a:rPr lang="ru-RU" altLang="ru-RU" sz="1200"/>
              <a:pPr eaLnBrk="1" hangingPunct="1"/>
              <a:t>85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2E118-57ED-4EAD-9CE9-F1A5205E8FA7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823391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A13534-F7C2-44CA-B600-312C9A1ED23A}" type="slidenum">
              <a:rPr lang="ru-RU" altLang="ru-RU" sz="1200"/>
              <a:pPr eaLnBrk="1" hangingPunct="1"/>
              <a:t>86</a:t>
            </a:fld>
            <a:endParaRPr lang="ru-RU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27E88C-3338-47BD-8FA0-BDA23A115963}" type="slidenum">
              <a:rPr lang="ru-RU" altLang="ru-RU" sz="1200"/>
              <a:pPr eaLnBrk="1" hangingPunct="1"/>
              <a:t>87</a:t>
            </a:fld>
            <a:endParaRPr lang="ru-RU" altLang="ru-RU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3852DC8-9D7B-411E-8D1F-54D6AE6C361C}" type="slidenum">
              <a:rPr lang="ru-RU" altLang="ru-RU" sz="1200"/>
              <a:pPr eaLnBrk="1" hangingPunct="1"/>
              <a:t>88</a:t>
            </a:fld>
            <a:endParaRPr lang="ru-RU" altLang="ru-RU" sz="1200"/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144A21-06FF-4EE7-84C5-783568D38CA8}" type="slidenum">
              <a:rPr lang="ru-RU" altLang="ru-RU" sz="1200"/>
              <a:pPr eaLnBrk="1" hangingPunct="1"/>
              <a:t>89</a:t>
            </a:fld>
            <a:endParaRPr lang="ru-RU" alt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DEC2784-1AB3-4593-BD7A-410B220D015C}" type="slidenum">
              <a:rPr lang="ru-RU" altLang="ru-RU" sz="1200"/>
              <a:pPr eaLnBrk="1" hangingPunct="1"/>
              <a:t>90</a:t>
            </a:fld>
            <a:endParaRPr lang="ru-RU" alt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79AF065-C56C-4C7A-A9E1-22C44FE95905}" type="slidenum">
              <a:rPr lang="ru-RU" altLang="ru-RU" sz="1200"/>
              <a:pPr eaLnBrk="1" hangingPunct="1"/>
              <a:t>91</a:t>
            </a:fld>
            <a:endParaRPr lang="ru-RU" altLang="ru-RU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3DCABC-2B44-49B5-B9FD-9D214356F4B2}" type="slidenum">
              <a:rPr lang="ru-RU" altLang="ru-RU" sz="1200"/>
              <a:pPr eaLnBrk="1" hangingPunct="1"/>
              <a:t>92</a:t>
            </a:fld>
            <a:endParaRPr lang="ru-RU" alt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C8B74E1-1083-449E-947B-6BFEEDF89A55}" type="slidenum">
              <a:rPr lang="ru-RU" altLang="ru-RU" sz="1200"/>
              <a:pPr eaLnBrk="1" hangingPunct="1"/>
              <a:t>93</a:t>
            </a:fld>
            <a:endParaRPr lang="ru-RU" alt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612349-E792-4737-AA90-4D1E6B4BC894}" type="slidenum">
              <a:rPr lang="ru-RU" altLang="ru-RU" sz="1200"/>
              <a:pPr eaLnBrk="1" hangingPunct="1"/>
              <a:t>94</a:t>
            </a:fld>
            <a:endParaRPr lang="ru-RU" altLang="ru-RU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2E5745-2484-4E6A-AEF0-0B57B0A4D91F}" type="slidenum">
              <a:rPr lang="ru-RU" altLang="ru-RU" sz="1200"/>
              <a:pPr eaLnBrk="1" hangingPunct="1"/>
              <a:t>95</a:t>
            </a:fld>
            <a:endParaRPr lang="ru-RU" alt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2E118-57ED-4EAD-9CE9-F1A5205E8FA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7753460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344258-CC55-40A9-8622-478DCF3A8B74}" type="slidenum">
              <a:rPr lang="ru-RU" altLang="ru-RU" sz="1200"/>
              <a:pPr eaLnBrk="1" hangingPunct="1"/>
              <a:t>96</a:t>
            </a:fld>
            <a:endParaRPr lang="ru-RU" altLang="ru-RU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878E2C6-595F-439F-8AD7-C7E3937BB7EF}" type="slidenum">
              <a:rPr lang="ru-RU" altLang="ru-RU" sz="1200"/>
              <a:pPr eaLnBrk="1" hangingPunct="1"/>
              <a:t>97</a:t>
            </a:fld>
            <a:endParaRPr lang="ru-RU" alt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CF32D7-73A1-4643-B51C-ECC00ADC9BE0}" type="slidenum">
              <a:rPr lang="ru-RU" altLang="ru-RU" sz="1200"/>
              <a:pPr eaLnBrk="1" hangingPunct="1"/>
              <a:t>98</a:t>
            </a:fld>
            <a:endParaRPr lang="ru-RU" alt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923901-6979-4D1B-828E-B4D1A923C299}" type="slidenum">
              <a:rPr lang="ru-RU" altLang="ru-RU" sz="1200"/>
              <a:pPr eaLnBrk="1" hangingPunct="1"/>
              <a:t>99</a:t>
            </a:fld>
            <a:endParaRPr lang="ru-RU" alt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233D596-8E50-4DD2-A139-8FE1D272A7B5}" type="slidenum">
              <a:rPr lang="ru-RU" altLang="ru-RU" sz="1200"/>
              <a:pPr eaLnBrk="1" hangingPunct="1"/>
              <a:t>100</a:t>
            </a:fld>
            <a:endParaRPr lang="ru-RU" altLang="ru-RU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EF5766-2AEE-4169-A2EA-5004D3C38731}" type="slidenum">
              <a:rPr lang="ru-RU" altLang="ru-RU" sz="1200"/>
              <a:pPr eaLnBrk="1" hangingPunct="1"/>
              <a:t>101</a:t>
            </a:fld>
            <a:endParaRPr lang="ru-RU" alt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EF5766-2AEE-4169-A2EA-5004D3C38731}" type="slidenum">
              <a:rPr lang="ru-RU" altLang="ru-RU" sz="1200"/>
              <a:pPr eaLnBrk="1" hangingPunct="1"/>
              <a:t>102</a:t>
            </a:fld>
            <a:endParaRPr lang="ru-RU" alt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3474686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EF5766-2AEE-4169-A2EA-5004D3C38731}" type="slidenum">
              <a:rPr lang="ru-RU" altLang="ru-RU" sz="1200"/>
              <a:pPr eaLnBrk="1" hangingPunct="1"/>
              <a:t>103</a:t>
            </a:fld>
            <a:endParaRPr lang="ru-RU" alt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259984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2EF5766-2AEE-4169-A2EA-5004D3C38731}" type="slidenum">
              <a:rPr lang="ru-RU" altLang="ru-RU" sz="1200"/>
              <a:pPr eaLnBrk="1" hangingPunct="1"/>
              <a:t>104</a:t>
            </a:fld>
            <a:endParaRPr lang="ru-RU" alt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909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F0AB-3B44-4523-9461-89925AAF6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14EA7-1810-4713-B6FE-6DF023BF1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1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11907-3F2F-4670-90D3-611C68240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5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2A225-6A38-4ADA-AB0B-D9621DEE59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079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45A17-1661-4D0E-83C9-04DF57C3CA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62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90EFA-0558-487D-8CA0-EF3BB8CA51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25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0F7AA-81FE-447E-802F-B2DC1F495B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79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C3034-A32B-4BCB-AB2B-08BCA6F2C8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51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F264-3993-4885-BC64-00AF01BC3D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9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797F1-5B60-471D-A788-C77485DEE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1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61F5E-65F2-4211-9181-B18787D14B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39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5224B5-7D43-4F39-9C25-D75B4B1AB6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50.png"/><Relationship Id="rId4" Type="http://schemas.openxmlformats.org/officeDocument/2006/relationships/image" Target="../media/image1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20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0.png"/><Relationship Id="rId4" Type="http://schemas.openxmlformats.org/officeDocument/2006/relationships/image" Target="../media/image69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06.03.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683568" y="2123579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особенности изучения темы «Площадь» </a:t>
            </a:r>
            <a:endParaRPr lang="en-US" sz="4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40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40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40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40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44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699792" y="-40449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Для площадей плоских фигур справедливы свойства, аналогичные свойствам длин отрезков.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Свойство 1.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фигуры является неотрицательным числом.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Свойство 2.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Равные фигуры имеют равные площади.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Свойство 3.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Если фигура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 составлена из двух неперекрывающихся фигур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 то площадь фигуры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 равна сумме площадей фигур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, т.е.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dirty="0">
                <a:cs typeface="Times New Roman" panose="02020603050405020304" pitchFamily="18" charset="0"/>
              </a:rPr>
              <a:t>) =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) +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ru-RU" altLang="ru-RU" sz="2800" i="1" dirty="0">
                <a:cs typeface="Times New Roman" panose="02020603050405020304" pitchFamily="18" charset="0"/>
              </a:rPr>
              <a:t>Ф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124" name="Text Box 26">
            <a:extLst>
              <a:ext uri="{FF2B5EF4-FFF2-40B4-BE49-F238E27FC236}">
                <a16:creationId xmlns:a16="http://schemas.microsoft.com/office/drawing/2014/main" id="{762AFD90-AD63-4887-948D-FA262A898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7336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Свойство 4.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прямоугольника равна произведению двух его смежных сторон.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0245299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19. Один из двух неравных квадратов разрежьте на несколько частей и составьте из них и другого квадрата квадрат.</a:t>
            </a:r>
            <a:endParaRPr lang="en-US" altLang="ru-RU" sz="2800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600200" y="2971800"/>
          <a:ext cx="3667125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666667" imgH="2095793" progId="Paint.Picture">
                  <p:embed/>
                </p:oleObj>
              </mc:Choice>
              <mc:Fallback>
                <p:oleObj name="Точечный рисунок" r:id="rId3" imgW="3666667" imgH="2095793" progId="Paint.Picture">
                  <p:embed/>
                  <p:pic>
                    <p:nvPicPr>
                      <p:cNvPr id="3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3667125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5509" name="Group 5"/>
          <p:cNvGrpSpPr>
            <a:grpSpLocks/>
          </p:cNvGrpSpPr>
          <p:nvPr/>
        </p:nvGrpSpPr>
        <p:grpSpPr bwMode="auto">
          <a:xfrm>
            <a:off x="228600" y="2492375"/>
            <a:ext cx="8610600" cy="3436938"/>
            <a:chOff x="144" y="1570"/>
            <a:chExt cx="5424" cy="2165"/>
          </a:xfrm>
        </p:grpSpPr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44" y="3408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graphicFrame>
          <p:nvGraphicFramePr>
            <p:cNvPr id="3789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1702245"/>
                </p:ext>
              </p:extLst>
            </p:nvPr>
          </p:nvGraphicFramePr>
          <p:xfrm>
            <a:off x="930" y="1570"/>
            <a:ext cx="4397" cy="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6980952" imgH="2838846" progId="Paint.Picture">
                    <p:embed/>
                  </p:oleObj>
                </mc:Choice>
                <mc:Fallback>
                  <p:oleObj name="Точечный рисунок" r:id="rId5" imgW="6980952" imgH="2838846" progId="Paint.Picture">
                    <p:embed/>
                    <p:pic>
                      <p:nvPicPr>
                        <p:cNvPr id="3789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1570"/>
                          <a:ext cx="4397" cy="1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8466F-6A14-621F-D234-08B6553C6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9214435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3880" y="0"/>
            <a:ext cx="910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Другое решение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84F70D-C6D4-0173-8870-584408A2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916832"/>
            <a:ext cx="3829584" cy="34771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8139AA-FB10-96C3-6A19-8674C27BD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489" y="1059462"/>
            <a:ext cx="4486901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3880" y="0"/>
            <a:ext cx="910012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20. Через вершины параллелограмма и середины его сторон проведены прямые. Найдите площадь параллелограмма, ограниченного этими прямыми, если площадь исходного параллелограмма равна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0" name="Text Box 6"/>
              <p:cNvSpPr txBox="1">
                <a:spLocks noChangeArrowheads="1"/>
              </p:cNvSpPr>
              <p:nvPr/>
            </p:nvSpPr>
            <p:spPr bwMode="auto">
              <a:xfrm>
                <a:off x="179512" y="5229200"/>
                <a:ext cx="8610600" cy="790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</a:t>
                </a:r>
                <a:r>
                  <a:rPr lang="ru-RU" altLang="ru-RU" sz="3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altLang="ru-RU" sz="3200" dirty="0"/>
                  <a:t>.</a:t>
                </a:r>
              </a:p>
            </p:txBody>
          </p:sp>
        </mc:Choice>
        <mc:Fallback xmlns="">
          <p:sp>
            <p:nvSpPr>
              <p:cNvPr id="4199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229200"/>
                <a:ext cx="8610600" cy="790794"/>
              </a:xfrm>
              <a:prstGeom prst="rect">
                <a:avLst/>
              </a:prstGeom>
              <a:blipFill>
                <a:blip r:embed="rId3"/>
                <a:stretch>
                  <a:fillRect l="-1769"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AD9080-0C6E-DDEA-5619-050393268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568" y="2525120"/>
            <a:ext cx="4166743" cy="27040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7DDE6-4496-ECFD-BD62-9F8D4912D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568" y="1815882"/>
            <a:ext cx="4536504" cy="34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	21. </a:t>
            </a:r>
            <a:r>
              <a:rPr lang="ru-RU" altLang="ru-RU" sz="2800" dirty="0">
                <a:cs typeface="Times New Roman" panose="02020603050405020304" pitchFamily="18" charset="0"/>
              </a:rPr>
              <a:t>Стороны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CD</a:t>
            </a:r>
            <a:r>
              <a:rPr lang="ru-RU" altLang="ru-RU" sz="2800" dirty="0">
                <a:cs typeface="Times New Roman" panose="02020603050405020304" pitchFamily="18" charset="0"/>
              </a:rPr>
              <a:t> параллелограмма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площади 1 разбиты на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 равных частей, </a:t>
            </a:r>
            <a:r>
              <a:rPr lang="en-US" altLang="ru-RU" sz="2800" i="1" dirty="0">
                <a:cs typeface="Times New Roman" panose="02020603050405020304" pitchFamily="18" charset="0"/>
              </a:rPr>
              <a:t>AD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ru-RU" altLang="ru-RU" sz="2800" i="1" dirty="0">
                <a:cs typeface="Times New Roman" panose="02020603050405020304" pitchFamily="18" charset="0"/>
              </a:rPr>
              <a:t>ВС</a:t>
            </a:r>
            <a:r>
              <a:rPr lang="ru-RU" altLang="ru-RU" sz="2800" dirty="0">
                <a:cs typeface="Times New Roman" panose="02020603050405020304" pitchFamily="18" charset="0"/>
              </a:rPr>
              <a:t> - на </a:t>
            </a:r>
            <a:r>
              <a:rPr lang="en-US" altLang="ru-RU" sz="2800" i="1" dirty="0"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cs typeface="Times New Roman" panose="02020603050405020304" pitchFamily="18" charset="0"/>
              </a:rPr>
              <a:t> равных частей. Точки деления соединены так, как показано на рисунке, где </a:t>
            </a:r>
            <a:r>
              <a:rPr lang="en-US" altLang="ru-RU" sz="2800" i="1" dirty="0">
                <a:cs typeface="Times New Roman" panose="02020603050405020304" pitchFamily="18" charset="0"/>
              </a:rPr>
              <a:t>n </a:t>
            </a:r>
            <a:r>
              <a:rPr lang="ru-RU" altLang="ru-RU" sz="2800" dirty="0">
                <a:cs typeface="Times New Roman" panose="02020603050405020304" pitchFamily="18" charset="0"/>
              </a:rPr>
              <a:t>= 3, </a:t>
            </a:r>
            <a:r>
              <a:rPr lang="en-US" altLang="ru-RU" sz="2800" i="1" dirty="0"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cs typeface="Times New Roman" panose="02020603050405020304" pitchFamily="18" charset="0"/>
              </a:rPr>
              <a:t> = 4. Чему равны площади образовавшихся при этом маленьких параллелограммов?</a:t>
            </a:r>
          </a:p>
        </p:txBody>
      </p:sp>
      <p:pic>
        <p:nvPicPr>
          <p:cNvPr id="4198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757488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5168" name="Group 16"/>
          <p:cNvGrpSpPr>
            <a:grpSpLocks/>
          </p:cNvGrpSpPr>
          <p:nvPr/>
        </p:nvGrpSpPr>
        <p:grpSpPr bwMode="auto">
          <a:xfrm>
            <a:off x="152400" y="3352800"/>
            <a:ext cx="8669338" cy="3200400"/>
            <a:chOff x="96" y="2112"/>
            <a:chExt cx="5461" cy="2016"/>
          </a:xfrm>
        </p:grpSpPr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96" y="3696"/>
              <a:ext cx="542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</a:t>
              </a:r>
              <a:r>
                <a:rPr lang="ru-RU" altLang="ru-RU" sz="3200" dirty="0"/>
                <a:t>:            .</a:t>
              </a:r>
            </a:p>
          </p:txBody>
        </p:sp>
        <p:pic>
          <p:nvPicPr>
            <p:cNvPr id="4199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112"/>
              <a:ext cx="5461" cy="1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92" name="Object 13"/>
                <p:cNvSpPr txBox="1"/>
                <p:nvPr/>
              </p:nvSpPr>
              <p:spPr bwMode="auto">
                <a:xfrm>
                  <a:off x="960" y="3600"/>
                  <a:ext cx="608" cy="5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𝑛𝑚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41992" name="Object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0" y="3600"/>
                  <a:ext cx="608" cy="528"/>
                </a:xfrm>
                <a:prstGeom prst="rect">
                  <a:avLst/>
                </a:prstGeom>
                <a:blipFill>
                  <a:blip r:embed="rId5"/>
                  <a:stretch>
                    <a:fillRect r="-126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72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A9F3399-B8E1-4080-A783-5BF8A2E60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5632006-41CD-4D67-9A4F-6A7754EB5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укажите равновеликие фигуры.</a:t>
            </a:r>
          </a:p>
        </p:txBody>
      </p:sp>
      <p:sp>
        <p:nvSpPr>
          <p:cNvPr id="149508" name="Text Box 4">
            <a:extLst>
              <a:ext uri="{FF2B5EF4-FFF2-40B4-BE49-F238E27FC236}">
                <a16:creationId xmlns:a16="http://schemas.microsoft.com/office/drawing/2014/main" id="{C3251A89-F38F-4824-9318-93A552FE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и д), в) и г). </a:t>
            </a:r>
          </a:p>
        </p:txBody>
      </p:sp>
      <p:pic>
        <p:nvPicPr>
          <p:cNvPr id="29701" name="Picture 7">
            <a:extLst>
              <a:ext uri="{FF2B5EF4-FFF2-40B4-BE49-F238E27FC236}">
                <a16:creationId xmlns:a16="http://schemas.microsoft.com/office/drawing/2014/main" id="{6A695615-5981-426B-8F8A-AD06C517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517650"/>
            <a:ext cx="4821237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57C6591-8835-435B-98E9-649CE2705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E6A7D1FA-3493-4A62-BD50-562B2A43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площадь фигуры. Стороны квадратных клеток равны 1.</a:t>
            </a:r>
          </a:p>
        </p:txBody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4969BB03-0E5D-4EBE-B10D-6836C393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9.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8A0B56-434A-46A2-B8EB-CBCC4023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919" y="1957182"/>
            <a:ext cx="2772162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1821A18-4448-458B-A799-520EE3811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CEB79A7-A03E-44F5-81CE-FA6070F2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фигуры,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78180" name="Text Box 4">
            <a:extLst>
              <a:ext uri="{FF2B5EF4-FFF2-40B4-BE49-F238E27FC236}">
                <a16:creationId xmlns:a16="http://schemas.microsoft.com/office/drawing/2014/main" id="{88E06F07-3ADE-4186-88BF-BE289A909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605" name="Picture 6">
            <a:extLst>
              <a:ext uri="{FF2B5EF4-FFF2-40B4-BE49-F238E27FC236}">
                <a16:creationId xmlns:a16="http://schemas.microsoft.com/office/drawing/2014/main" id="{175D956D-8C8B-41C5-9B95-2EC7746CC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5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836712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площади фигуры, изображённой на рисунке.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5069C6-CE35-4286-9E3F-8B17BCFD8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F5A80-B01E-9564-DB8A-CC938DD70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655" y="2142945"/>
            <a:ext cx="3266163" cy="3230271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BCB891F-58EF-89CD-EEE7-7DC5D6EE7B11}"/>
              </a:ext>
            </a:extLst>
          </p:cNvPr>
          <p:cNvGrpSpPr/>
          <p:nvPr/>
        </p:nvGrpSpPr>
        <p:grpSpPr>
          <a:xfrm>
            <a:off x="381000" y="2142945"/>
            <a:ext cx="8610600" cy="4009769"/>
            <a:chOff x="381000" y="2142945"/>
            <a:chExt cx="8610600" cy="4009769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792C9DD2-B43E-4686-A29B-0502C2A37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573276"/>
              <a:ext cx="8610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8.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4D1358A-8FD2-AED3-83D3-CEF10A969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9813" y="2142945"/>
              <a:ext cx="3258005" cy="3258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836712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площади фигуры, изображённой на рисунке.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5069C6-CE35-4286-9E3F-8B17BCFD8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92C9DD2-B43E-4686-A29B-0502C2A3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73276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36.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D77685-FBB1-08D1-BE51-F0920A61D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083638"/>
            <a:ext cx="3887230" cy="37200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1FD529-1575-1BB1-7B40-0870A1B9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079487"/>
            <a:ext cx="3832340" cy="37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836712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площади фигуры, изображённой на рисунке.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F5069C6-CE35-4286-9E3F-8B17BCFD8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F2B61E-E4AA-ECFD-BE5E-3475AF5EE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892" y="2133418"/>
            <a:ext cx="3465149" cy="343985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967EB8E-4852-23DC-75C1-749F200F0614}"/>
              </a:ext>
            </a:extLst>
          </p:cNvPr>
          <p:cNvGrpSpPr/>
          <p:nvPr/>
        </p:nvGrpSpPr>
        <p:grpSpPr>
          <a:xfrm>
            <a:off x="381000" y="2133418"/>
            <a:ext cx="8610600" cy="4019296"/>
            <a:chOff x="381000" y="2133418"/>
            <a:chExt cx="8610600" cy="4019296"/>
          </a:xfrm>
        </p:grpSpPr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792C9DD2-B43E-4686-A29B-0502C2A37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573276"/>
              <a:ext cx="8610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/>
                <a:t>1</a:t>
              </a:r>
              <a:r>
                <a:rPr lang="ru-RU" altLang="ru-RU" sz="3200" dirty="0">
                  <a:cs typeface="Times New Roman" panose="02020603050405020304" pitchFamily="18" charset="0"/>
                </a:rPr>
                <a:t>6.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16BE244-64F3-798E-9464-94016C3EF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6892" y="2133418"/>
              <a:ext cx="3483009" cy="3439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022F904-FA8F-43F6-8A82-4039D8F38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6*</a:t>
            </a:r>
          </a:p>
        </p:txBody>
      </p:sp>
      <p:pic>
        <p:nvPicPr>
          <p:cNvPr id="54275" name="Picture 8">
            <a:extLst>
              <a:ext uri="{FF2B5EF4-FFF2-40B4-BE49-F238E27FC236}">
                <a16:creationId xmlns:a16="http://schemas.microsoft.com/office/drawing/2014/main" id="{A2F7CEAA-BE46-411E-BBF9-8A9A734B2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7" y="2060368"/>
            <a:ext cx="25146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9B30F00-E314-4F62-829E-009526E1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638" y="708084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altLang="ru-RU" sz="2800" dirty="0"/>
              <a:t>Из всех прямоугольников данного периметра найдите прямоугольник наибольшей площади.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E1C936B-A4A9-4C72-B02A-E3C557A467BB}"/>
              </a:ext>
            </a:extLst>
          </p:cNvPr>
          <p:cNvGrpSpPr/>
          <p:nvPr/>
        </p:nvGrpSpPr>
        <p:grpSpPr>
          <a:xfrm>
            <a:off x="19455" y="1694166"/>
            <a:ext cx="9144000" cy="4615994"/>
            <a:chOff x="19455" y="1694166"/>
            <a:chExt cx="9144000" cy="4615994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F37DE087-D7E8-4143-BA3C-459EC646A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808" y="1694166"/>
              <a:ext cx="6300192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</a:t>
              </a:r>
              <a:r>
                <a:rPr lang="ru-RU" altLang="ru-RU" dirty="0">
                  <a:solidFill>
                    <a:srgbClr val="FF0000"/>
                  </a:solidFill>
                </a:rPr>
                <a:t>Решение 1. </a:t>
              </a:r>
              <a:r>
                <a:rPr lang="ru-RU" altLang="ru-RU" dirty="0"/>
                <a:t>Рассмотрим квадрат </a:t>
              </a:r>
              <a:r>
                <a:rPr lang="en-US" altLang="ru-RU" i="1" dirty="0"/>
                <a:t>ABCD </a:t>
              </a:r>
              <a:r>
                <a:rPr lang="ru-RU" altLang="ru-RU" dirty="0"/>
                <a:t>и прямоугольник </a:t>
              </a:r>
              <a:r>
                <a:rPr lang="en-US" altLang="ru-RU" i="1" dirty="0"/>
                <a:t>AEFH </a:t>
              </a:r>
              <a:r>
                <a:rPr lang="ru-RU" altLang="ru-RU" dirty="0"/>
                <a:t>того же периметра. Предположим, что </a:t>
              </a:r>
              <a:r>
                <a:rPr lang="en-US" altLang="ru-RU" i="1" dirty="0"/>
                <a:t>AE &gt; AB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Площадь квадрата </a:t>
              </a:r>
              <a:r>
                <a:rPr lang="en-US" altLang="ru-RU" i="1" dirty="0"/>
                <a:t>ABCD </a:t>
              </a:r>
              <a:r>
                <a:rPr lang="ru-RU" altLang="ru-RU" dirty="0"/>
                <a:t>равна сумме площадей прямоугольников </a:t>
              </a:r>
              <a:r>
                <a:rPr lang="en-US" altLang="ru-RU" i="1" dirty="0"/>
                <a:t>ABGH </a:t>
              </a:r>
              <a:r>
                <a:rPr lang="ru-RU" altLang="ru-RU" dirty="0"/>
                <a:t>и </a:t>
              </a:r>
              <a:r>
                <a:rPr lang="en-US" altLang="ru-RU" i="1" dirty="0"/>
                <a:t>HGCD</a:t>
              </a:r>
              <a:r>
                <a:rPr lang="en-US" altLang="ru-RU" dirty="0"/>
                <a:t>. </a:t>
              </a:r>
              <a:r>
                <a:rPr lang="ru-RU" altLang="ru-RU" dirty="0"/>
                <a:t>Площадь прямоугольника </a:t>
              </a:r>
              <a:r>
                <a:rPr lang="en-US" altLang="ru-RU" i="1" dirty="0"/>
                <a:t>AEFH</a:t>
              </a:r>
              <a:r>
                <a:rPr lang="ru-RU" altLang="ru-RU" i="1" dirty="0"/>
                <a:t> </a:t>
              </a:r>
              <a:r>
                <a:rPr lang="ru-RU" altLang="ru-RU" dirty="0"/>
                <a:t>равна сумме площадей прямоугольников </a:t>
              </a:r>
              <a:r>
                <a:rPr lang="en-US" altLang="ru-RU" i="1" dirty="0"/>
                <a:t>ABGH </a:t>
              </a:r>
              <a:r>
                <a:rPr lang="ru-RU" altLang="ru-RU" dirty="0"/>
                <a:t>и </a:t>
              </a:r>
              <a:r>
                <a:rPr lang="en-US" altLang="ru-RU" i="1" dirty="0"/>
                <a:t>BEFG</a:t>
              </a:r>
              <a:r>
                <a:rPr lang="en-US" altLang="ru-RU" dirty="0"/>
                <a:t>. </a:t>
              </a:r>
              <a:endParaRPr lang="ru-RU" altLang="ru-RU" dirty="0">
                <a:solidFill>
                  <a:srgbClr val="FF3300"/>
                </a:solidFill>
              </a:endParaRP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B68B31D0-75D8-443A-ABA0-F84CEE3BF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5" y="4371822"/>
              <a:ext cx="9144000" cy="193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Из равенства периметров прямоугольника и квадрата следует равенство сторон </a:t>
              </a:r>
              <a:r>
                <a:rPr lang="en-US" altLang="ru-RU" i="1" dirty="0"/>
                <a:t>BE </a:t>
              </a:r>
              <a:r>
                <a:rPr lang="ru-RU" altLang="ru-RU" dirty="0"/>
                <a:t>и </a:t>
              </a:r>
              <a:r>
                <a:rPr lang="en-US" altLang="ru-RU" i="1" dirty="0"/>
                <a:t>HD</a:t>
              </a:r>
              <a:r>
                <a:rPr lang="en-US" altLang="ru-RU" dirty="0"/>
                <a:t>. </a:t>
              </a:r>
              <a:r>
                <a:rPr lang="ru-RU" altLang="ru-RU" dirty="0"/>
                <a:t>Так как </a:t>
              </a:r>
              <a:r>
                <a:rPr lang="en-US" altLang="ru-RU" i="1" dirty="0"/>
                <a:t>BG &lt; HG</a:t>
              </a:r>
              <a:r>
                <a:rPr lang="ru-RU" altLang="ru-RU" dirty="0"/>
                <a:t>, то площадь прямоугольника </a:t>
              </a:r>
              <a:r>
                <a:rPr lang="en-US" altLang="ru-RU" i="1" dirty="0"/>
                <a:t>BEFG </a:t>
              </a:r>
              <a:r>
                <a:rPr lang="ru-RU" altLang="ru-RU" dirty="0"/>
                <a:t>меньше площади прямоугольника </a:t>
              </a:r>
              <a:r>
                <a:rPr lang="en-US" altLang="ru-RU" i="1" dirty="0"/>
                <a:t>HGCD</a:t>
              </a:r>
              <a:r>
                <a:rPr lang="ru-RU" altLang="ru-RU" dirty="0"/>
                <a:t> и, следовательно, площадь прямоугольника </a:t>
              </a:r>
              <a:r>
                <a:rPr lang="en-US" altLang="ru-RU" i="1" dirty="0"/>
                <a:t>AEFH</a:t>
              </a:r>
              <a:r>
                <a:rPr lang="ru-RU" altLang="ru-RU" i="1" dirty="0"/>
                <a:t> </a:t>
              </a:r>
              <a:r>
                <a:rPr lang="ru-RU" altLang="ru-RU" dirty="0"/>
                <a:t>меньше площади квадрата </a:t>
              </a:r>
              <a:r>
                <a:rPr lang="en-US" altLang="ru-RU" i="1" dirty="0"/>
                <a:t>ABCD</a:t>
              </a:r>
              <a:r>
                <a:rPr lang="en-US" altLang="ru-RU" dirty="0"/>
                <a:t>.</a:t>
              </a:r>
              <a:endParaRPr lang="ru-RU" alt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11C8E124-72C9-40AA-867A-21ECED63EC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1192"/>
                <a:ext cx="9144000" cy="2725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</a:rPr>
                  <a:t>	Решение 2. </a:t>
                </a:r>
                <a:r>
                  <a:rPr lang="ru-RU" altLang="ru-RU" dirty="0"/>
                  <a:t>Пусть стороны прямоугольника равны </a:t>
                </a:r>
                <a:r>
                  <a:rPr lang="en-US" altLang="ru-RU" i="1" dirty="0"/>
                  <a:t>a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, </a:t>
                </a:r>
                <a:r>
                  <a:rPr lang="en-US" altLang="ru-RU" i="1" dirty="0"/>
                  <a:t>a + b = p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Воспользуемся неравенством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/>
                  <a:t>равенство в котором принимается только в случае </a:t>
                </a:r>
                <a:r>
                  <a:rPr lang="en-US" altLang="ru-RU" i="1" dirty="0"/>
                  <a:t>a = b</a:t>
                </a:r>
                <a:r>
                  <a:rPr lang="en-US" altLang="ru-RU" dirty="0"/>
                  <a:t>. </a:t>
                </a:r>
                <a:r>
                  <a:rPr lang="ru-RU" altLang="ru-RU" dirty="0"/>
                  <a:t>Из него следует неравенство для площади </a:t>
                </a:r>
                <a:r>
                  <a:rPr lang="en-US" altLang="ru-RU" i="1" dirty="0"/>
                  <a:t>S </a:t>
                </a:r>
                <a:r>
                  <a:rPr lang="ru-RU" altLang="ru-RU" dirty="0"/>
                  <a:t>прямоугольника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ru-RU" dirty="0"/>
                  <a:t>, </a:t>
                </a:r>
                <a:r>
                  <a:rPr lang="ru-RU" altLang="ru-RU" dirty="0"/>
                  <a:t>равенство в котором достигается, если </a:t>
                </a:r>
                <a:r>
                  <a:rPr lang="en-US" altLang="ru-RU" i="1" dirty="0"/>
                  <a:t>a = b</a:t>
                </a:r>
                <a:r>
                  <a:rPr lang="ru-RU" altLang="ru-RU" dirty="0"/>
                  <a:t>, т. е. если прямоугольник является квадратом.</a:t>
                </a:r>
              </a:p>
            </p:txBody>
          </p:sp>
        </mc:Choice>
        <mc:Fallback xmlns="">
          <p:sp>
            <p:nvSpPr>
              <p:cNvPr id="12" name="Text Box 5">
                <a:extLst>
                  <a:ext uri="{FF2B5EF4-FFF2-40B4-BE49-F238E27FC236}">
                    <a16:creationId xmlns:a16="http://schemas.microsoft.com/office/drawing/2014/main" id="{11C8E124-72C9-40AA-867A-21ECED63E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1192"/>
                <a:ext cx="9144000" cy="2725298"/>
              </a:xfrm>
              <a:prstGeom prst="rect">
                <a:avLst/>
              </a:prstGeom>
              <a:blipFill>
                <a:blip r:embed="rId3"/>
                <a:stretch>
                  <a:fillRect l="-1000" t="-1790" r="-1000" b="-42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50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022F904-FA8F-43F6-8A82-4039D8F38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7*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9B30F00-E314-4F62-829E-009526E1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97" y="549248"/>
            <a:ext cx="91085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/>
              <a:t>	</a:t>
            </a:r>
            <a:r>
              <a:rPr lang="ru-RU" altLang="ru-RU" sz="2800" dirty="0"/>
              <a:t>Из всех прямоугольников, вписанных в окружность радиусом 1, найдите прямоугольник наибольшей площади.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F37DE087-D7E8-4143-BA3C-459EC646A9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96" y="4420245"/>
                <a:ext cx="9108504" cy="1810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dirty="0"/>
                  <a:t>	 Воспользуемся неравенством </a:t>
                </a:r>
                <a14:m>
                  <m:oMath xmlns:m="http://schemas.openxmlformats.org/officeDocument/2006/math"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ru-RU" dirty="0"/>
                  <a:t>2</a:t>
                </a:r>
                <a:r>
                  <a:rPr lang="ru-RU" altLang="ru-RU" dirty="0"/>
                  <a:t>, равенство в котором достигается в случае, если </a:t>
                </a:r>
                <a:r>
                  <a:rPr lang="en-US" altLang="ru-RU" i="1" dirty="0"/>
                  <a:t>a = b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ru-RU" altLang="ru-RU" dirty="0"/>
              </a:p>
              <a:p>
                <a:pPr algn="just">
                  <a:spcBef>
                    <a:spcPts val="0"/>
                  </a:spcBef>
                </a:pPr>
                <a:r>
                  <a:rPr lang="ru-RU" altLang="ru-RU" dirty="0"/>
                  <a:t>	Следовательно, наибольшая площадь будет у квадрата </a:t>
                </a:r>
                <a:r>
                  <a:rPr lang="en-US" altLang="ru-RU" i="1" dirty="0"/>
                  <a:t>ABCD</a:t>
                </a:r>
                <a:r>
                  <a:rPr lang="ru-RU" altLang="ru-RU" dirty="0"/>
                  <a:t>, стороны которого равны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altLang="ru-RU" dirty="0"/>
                  <a:t>, а площадь равна 2.</a:t>
                </a:r>
                <a:endParaRPr lang="ru-RU" altLang="ru-RU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F37DE087-D7E8-4143-BA3C-459EC646A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4420245"/>
                <a:ext cx="9108504" cy="1810367"/>
              </a:xfrm>
              <a:prstGeom prst="rect">
                <a:avLst/>
              </a:prstGeom>
              <a:blipFill>
                <a:blip r:embed="rId3"/>
                <a:stretch>
                  <a:fillRect l="-1071" r="-1004" b="-67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040AF54B-70EB-4AD5-8860-6E0192D3C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928" y="2371130"/>
                <a:ext cx="4896544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RU" dirty="0"/>
                  <a:t>	</a:t>
                </a:r>
                <a:r>
                  <a:rPr lang="ru-RU" altLang="ru-RU" sz="2800" dirty="0">
                    <a:solidFill>
                      <a:srgbClr val="FF0000"/>
                    </a:solidFill>
                  </a:rPr>
                  <a:t> 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altLang="ru-RU" dirty="0"/>
                  <a:t>Пусть  прямоугольник </a:t>
                </a:r>
                <a:r>
                  <a:rPr lang="en-US" altLang="ru-RU" i="1" dirty="0"/>
                  <a:t>ABCD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вписан в окружность радиусом </a:t>
                </a:r>
                <a:r>
                  <a:rPr lang="en-US" altLang="ru-RU" dirty="0"/>
                  <a:t>1</a:t>
                </a:r>
                <a:r>
                  <a:rPr lang="ru-RU" altLang="ru-RU" dirty="0"/>
                  <a:t>. Обозначим </a:t>
                </a:r>
                <a:r>
                  <a:rPr lang="en-US" altLang="ru-RU" i="1" dirty="0"/>
                  <a:t>AB = a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BC = b</a:t>
                </a:r>
                <a:r>
                  <a:rPr lang="en-US" altLang="ru-RU" dirty="0"/>
                  <a:t>.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Тогда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r>
                  <a:rPr lang="en-US" altLang="ru-RU" dirty="0"/>
                  <a:t>	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040AF54B-70EB-4AD5-8860-6E0192D3C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2371130"/>
                <a:ext cx="4896544" cy="1631216"/>
              </a:xfrm>
              <a:prstGeom prst="rect">
                <a:avLst/>
              </a:prstGeom>
              <a:blipFill>
                <a:blip r:embed="rId4"/>
                <a:stretch>
                  <a:fillRect l="-1993" r="-1868"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A27AC9-EB36-467B-816E-7E0EE508D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83" y="2017140"/>
            <a:ext cx="2339197" cy="23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369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9DA2B874-D640-485E-8DE7-B8A52E32E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Теорема Пифагора</a:t>
            </a:r>
          </a:p>
        </p:txBody>
      </p:sp>
      <p:sp>
        <p:nvSpPr>
          <p:cNvPr id="280579" name="Text Box 3">
            <a:extLst>
              <a:ext uri="{FF2B5EF4-FFF2-40B4-BE49-F238E27FC236}">
                <a16:creationId xmlns:a16="http://schemas.microsoft.com/office/drawing/2014/main" id="{501C4BF5-0996-4E75-9598-4409C92A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7301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Теорема.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квадрата, построенного на гипотенузе прямоугольного треугольника, равна сумме площадей квадратов, построенных на катетах.</a:t>
            </a:r>
          </a:p>
        </p:txBody>
      </p:sp>
      <p:grpSp>
        <p:nvGrpSpPr>
          <p:cNvPr id="280585" name="Group 9">
            <a:extLst>
              <a:ext uri="{FF2B5EF4-FFF2-40B4-BE49-F238E27FC236}">
                <a16:creationId xmlns:a16="http://schemas.microsoft.com/office/drawing/2014/main" id="{74818A1D-F2A8-42BF-8212-254C317CA18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04864"/>
            <a:ext cx="8763000" cy="4214813"/>
            <a:chOff x="144" y="1306"/>
            <a:chExt cx="5520" cy="2655"/>
          </a:xfrm>
        </p:grpSpPr>
        <p:pic>
          <p:nvPicPr>
            <p:cNvPr id="280583" name="Picture 7">
              <a:extLst>
                <a:ext uri="{FF2B5EF4-FFF2-40B4-BE49-F238E27FC236}">
                  <a16:creationId xmlns:a16="http://schemas.microsoft.com/office/drawing/2014/main" id="{EB490BFD-D180-47AE-82ED-AFD0F194E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" y="1669"/>
              <a:ext cx="4615" cy="2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0584" name="Text Box 8">
              <a:extLst>
                <a:ext uri="{FF2B5EF4-FFF2-40B4-BE49-F238E27FC236}">
                  <a16:creationId xmlns:a16="http://schemas.microsoft.com/office/drawing/2014/main" id="{AAEF7094-E3B7-4701-9751-5336A02ED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306"/>
              <a:ext cx="552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/>
                <a:t>	</a:t>
              </a:r>
              <a:r>
                <a:rPr lang="ru-RU" altLang="ru-RU" sz="2800" dirty="0"/>
                <a:t>Доказательство представлено на рисунке.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03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712A7D17-7A9A-4A1C-8EAC-46C30B1F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44" y="2564904"/>
            <a:ext cx="91720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4400" dirty="0">
                <a:solidFill>
                  <a:srgbClr val="FF3300"/>
                </a:solidFill>
                <a:cs typeface="Times New Roman" panose="02020603050405020304" pitchFamily="18" charset="0"/>
              </a:rPr>
              <a:t>20. </a:t>
            </a:r>
            <a:r>
              <a:rPr lang="ru-RU" altLang="ru-RU" sz="4400" dirty="0">
                <a:solidFill>
                  <a:srgbClr val="FF3300"/>
                </a:solidFill>
                <a:cs typeface="Times New Roman" panose="02020603050405020304" pitchFamily="18" charset="0"/>
              </a:rPr>
              <a:t>Площадь параллелограмма</a:t>
            </a:r>
            <a:endParaRPr lang="ru-RU" altLang="ru-RU" sz="4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0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712A7D17-7A9A-4A1C-8EAC-46C30B1F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44" y="-12361"/>
            <a:ext cx="917208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</a:t>
            </a:r>
            <a:r>
              <a:rPr lang="ru-RU" altLang="ru-RU" dirty="0">
                <a:solidFill>
                  <a:srgbClr val="FF3300"/>
                </a:solidFill>
              </a:rPr>
              <a:t> 1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Площадь параллелограмма равна произведению его стороны на высоту, проведенную к этой стороне.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9F31248-A21A-459E-A798-183EF94388C0}"/>
              </a:ext>
            </a:extLst>
          </p:cNvPr>
          <p:cNvGrpSpPr/>
          <p:nvPr/>
        </p:nvGrpSpPr>
        <p:grpSpPr>
          <a:xfrm>
            <a:off x="-14043" y="692696"/>
            <a:ext cx="9158043" cy="4517345"/>
            <a:chOff x="-14043" y="692696"/>
            <a:chExt cx="9158043" cy="4517345"/>
          </a:xfrm>
        </p:grpSpPr>
        <p:sp>
          <p:nvSpPr>
            <p:cNvPr id="92178" name="Text Box 18">
              <a:extLst>
                <a:ext uri="{FF2B5EF4-FFF2-40B4-BE49-F238E27FC236}">
                  <a16:creationId xmlns:a16="http://schemas.microsoft.com/office/drawing/2014/main" id="{7D6BBA46-DE44-4A52-B554-5BF1CF374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16832"/>
              <a:ext cx="9144000" cy="3293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0000"/>
                  </a:solidFill>
                </a:rPr>
                <a:t>	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Из его вершин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 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 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опустим перпендикуляры на прямую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AB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Обозначим их точки пересечения с этой прямой соответственно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 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Докажем, что прямоугольник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FECD 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 параллелограмм равновелики. Действительно, если точка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лежит внутри отрезка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AB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то исходный параллелограмм будет сос­тавлен из трапеции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FBCD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и треугольника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AFD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Прямоугольник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FECD 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составлен из той же трапеции и треугольника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BEC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Причём прямоугольные треугольники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AFD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и </a:t>
              </a:r>
              <a:r>
                <a:rPr lang="ru-RU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ВЕ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 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равны (по гипотенузе и катету). Следовательно, площадь параллелограмма равна площади прямоугольника, т. е. равна произведению стороны на высоту, проведённую к этой стороне. Самостоятельно рассмотрите случай, когда точка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ле­жит вне отрезка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AB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altLang="ru-RU" sz="2000" dirty="0">
                <a:cs typeface="Times New Roman" panose="02020603050405020304" pitchFamily="18" charset="0"/>
              </a:endParaRPr>
            </a:p>
          </p:txBody>
        </p:sp>
        <p:sp>
          <p:nvSpPr>
            <p:cNvPr id="7" name="Text Box 16">
              <a:extLst>
                <a:ext uri="{FF2B5EF4-FFF2-40B4-BE49-F238E27FC236}">
                  <a16:creationId xmlns:a16="http://schemas.microsoft.com/office/drawing/2014/main" id="{DEA1F583-5FB5-4FB9-877F-5600C818C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043" y="692696"/>
              <a:ext cx="9153108" cy="144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</a:t>
              </a:r>
              <a:r>
                <a:rPr lang="ru-RU" altLang="ru-RU" dirty="0">
                  <a:solidFill>
                    <a:srgbClr val="FF0000"/>
                  </a:solidFill>
                </a:rPr>
                <a:t> </a:t>
              </a:r>
              <a:r>
                <a:rPr lang="ru-RU" altLang="ru-RU" sz="2000" dirty="0">
                  <a:solidFill>
                    <a:srgbClr val="FF0000"/>
                  </a:solidFill>
                </a:rPr>
                <a:t>Доказательство.</a:t>
              </a:r>
              <a:r>
                <a:rPr lang="ru-RU" altLang="ru-RU" sz="2000" b="1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 случае, если параллелограмм является прямоугольником, то его площадь равна произведению двух его смежных сторон, одну из которых можно считать высотой, проведённой к другой стороне. Рассмотрим параллелограмм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ABCD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отличный от прямоугольника.</a:t>
              </a:r>
              <a:endParaRPr lang="ru-RU" altLang="ru-RU" sz="20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4DA2E3-A9FE-3AA2-81D7-1EE538A31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01385"/>
            <a:ext cx="5966852" cy="1936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59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19BD6D84-CB11-4AAC-BBC2-001E59D33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DB618AD8-D078-4F50-ADE6-D2E374848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 рисунке укажите равновеликие параллелограммы.</a:t>
            </a:r>
          </a:p>
        </p:txBody>
      </p:sp>
      <p:sp>
        <p:nvSpPr>
          <p:cNvPr id="182276" name="Text Box 4">
            <a:extLst>
              <a:ext uri="{FF2B5EF4-FFF2-40B4-BE49-F238E27FC236}">
                <a16:creationId xmlns:a16="http://schemas.microsoft.com/office/drawing/2014/main" id="{2EB69609-B53F-483C-AB4E-CAA094C7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а), в), д), е); г), з), и). </a:t>
            </a:r>
          </a:p>
        </p:txBody>
      </p:sp>
      <p:pic>
        <p:nvPicPr>
          <p:cNvPr id="182277" name="Picture 5">
            <a:extLst>
              <a:ext uri="{FF2B5EF4-FFF2-40B4-BE49-F238E27FC236}">
                <a16:creationId xmlns:a16="http://schemas.microsoft.com/office/drawing/2014/main" id="{2D769B59-C7AB-4F00-A009-9D30F649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57517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3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BE7E58D9-C471-44AA-8CB7-CCD885792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0569FC73-A137-4E0B-9040-ADC80D6D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параллелограмма,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BA8DA52F-AFB5-4785-87FB-9CC3C8688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7943" name="Picture 7">
            <a:extLst>
              <a:ext uri="{FF2B5EF4-FFF2-40B4-BE49-F238E27FC236}">
                <a16:creationId xmlns:a16="http://schemas.microsoft.com/office/drawing/2014/main" id="{30624BE7-8650-422F-A1C6-9B97B9A99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305E7BDB-21E3-4926-BB17-627A839C8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1E977041-1DA1-4DC5-958E-48BBCC203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параллелограмма, изображенного на клетчатой бумаге, клетками которой являются единичные квадраты.</a:t>
            </a:r>
          </a:p>
        </p:txBody>
      </p:sp>
      <p:pic>
        <p:nvPicPr>
          <p:cNvPr id="184326" name="Picture 6">
            <a:extLst>
              <a:ext uri="{FF2B5EF4-FFF2-40B4-BE49-F238E27FC236}">
                <a16:creationId xmlns:a16="http://schemas.microsoft.com/office/drawing/2014/main" id="{FB0EF452-7A1E-4B84-B375-39B8F11C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97AE5A6-472F-5BC3-6385-138843557A05}"/>
              </a:ext>
            </a:extLst>
          </p:cNvPr>
          <p:cNvGrpSpPr/>
          <p:nvPr/>
        </p:nvGrpSpPr>
        <p:grpSpPr>
          <a:xfrm>
            <a:off x="304800" y="2490661"/>
            <a:ext cx="8610600" cy="3803777"/>
            <a:chOff x="304800" y="2490661"/>
            <a:chExt cx="8610600" cy="3803777"/>
          </a:xfrm>
        </p:grpSpPr>
        <p:sp>
          <p:nvSpPr>
            <p:cNvPr id="184324" name="Text Box 4">
              <a:extLst>
                <a:ext uri="{FF2B5EF4-FFF2-40B4-BE49-F238E27FC236}">
                  <a16:creationId xmlns:a16="http://schemas.microsoft.com/office/drawing/2014/main" id="{92AB7EA5-2489-4FBC-B354-738FB14AF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8610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/>
                <a:t>5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DB78F1E-7B8E-13CF-2846-A9904074B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2490661"/>
              <a:ext cx="3095938" cy="30719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6E5C81D-19EF-43AC-A989-7799BF7C3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84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15251D48-A373-4868-8F5B-504B2FE71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042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всех параллелограммов данного периметра найдите параллелограмм наибольшей площади.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931BF91-AC4E-4A2E-B5D2-949DF5C99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" y="465313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Ответ. </a:t>
            </a:r>
            <a:r>
              <a:rPr lang="ru-RU" altLang="ru-RU" dirty="0"/>
              <a:t>Квадрат.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F89BEE-827C-4F44-B17A-C4F44F29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925682"/>
            <a:ext cx="3477074" cy="19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1F27909-7735-45CB-9AE0-24A998C88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64146"/>
            <a:ext cx="7772400" cy="1692424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3300"/>
                </a:solidFill>
              </a:rPr>
              <a:t>21. </a:t>
            </a:r>
            <a:r>
              <a:rPr lang="ru-RU" altLang="ru-RU" dirty="0">
                <a:solidFill>
                  <a:srgbClr val="FF3300"/>
                </a:solidFill>
              </a:rPr>
              <a:t>Площадь треугольника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6">
            <a:extLst>
              <a:ext uri="{FF2B5EF4-FFF2-40B4-BE49-F238E27FC236}">
                <a16:creationId xmlns:a16="http://schemas.microsoft.com/office/drawing/2014/main" id="{DA5233F2-B2C1-4134-BBEA-E0B2CDDF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67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</a:t>
            </a:r>
            <a:r>
              <a:rPr lang="ru-RU" altLang="ru-RU" sz="2800" dirty="0">
                <a:solidFill>
                  <a:srgbClr val="FF3300"/>
                </a:solidFill>
              </a:rPr>
              <a:t>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треугольника равна половине произведения его стороны на высоту, проведенную к этой стороне.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8">
                <a:extLst>
                  <a:ext uri="{FF2B5EF4-FFF2-40B4-BE49-F238E27FC236}">
                    <a16:creationId xmlns:a16="http://schemas.microsoft.com/office/drawing/2014/main" id="{5E335C5F-5D0B-48D0-B6F7-5BE8B6FC0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365104"/>
                <a:ext cx="9067800" cy="215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Сторона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АВ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этого параллелограмма рав­на стороне треугольника, а высота, проведённая к ней, –   высоте треугольника. Следовательно, площадь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треугольника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АВС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равна половине произведения его стороны на высоту, проведённую к этой стороне. Следовательно, имеет место формула</a:t>
                </a:r>
                <a14:m>
                  <m:oMath xmlns:m="http://schemas.openxmlformats.org/officeDocument/2006/math">
                    <m:r>
                      <a:rPr lang="ru-RU" altLang="ru-RU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𝐶𝐻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18">
                <a:extLst>
                  <a:ext uri="{FF2B5EF4-FFF2-40B4-BE49-F238E27FC236}">
                    <a16:creationId xmlns:a16="http://schemas.microsoft.com/office/drawing/2014/main" id="{5E335C5F-5D0B-48D0-B6F7-5BE8B6FC0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365104"/>
                <a:ext cx="9067800" cy="2152769"/>
              </a:xfrm>
              <a:prstGeom prst="rect">
                <a:avLst/>
              </a:prstGeom>
              <a:blipFill>
                <a:blip r:embed="rId3"/>
                <a:stretch>
                  <a:fillRect l="-1076" r="-1009" b="-19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E1A4A5-B54C-492E-B3CB-7AA1FAE0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08" y="1861074"/>
            <a:ext cx="3733707" cy="2152768"/>
          </a:xfrm>
          <a:prstGeom prst="rect">
            <a:avLst/>
          </a:prstGeom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49B699C0-E00E-45AC-BF8A-6074F1B4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323" y="1036875"/>
            <a:ext cx="500404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Доказательство.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Рассмотрим треугольник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Достроим его до парал­лелограмма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a typeface="Times New Roman" panose="02020603050405020304" pitchFamily="18" charset="0"/>
              </a:rPr>
              <a:t>DC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по трём сторонам. Следователь­но, равны и их площади. Значит, площадь треугольника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равна полови­не площади параллелограмма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ABDC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>
            <a:extLst>
              <a:ext uri="{FF2B5EF4-FFF2-40B4-BE49-F238E27FC236}">
                <a16:creationId xmlns:a16="http://schemas.microsoft.com/office/drawing/2014/main" id="{7D6BBA46-DE44-4A52-B554-5BF1CF3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332656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прямоугольного треугольника равна половине произведения его катетов.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4F6C27-F990-4707-8A2E-CA0E04A0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388" y="4277758"/>
            <a:ext cx="3358780" cy="2409252"/>
          </a:xfrm>
          <a:prstGeom prst="rect">
            <a:avLst/>
          </a:prstGeom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id="{B6EAE260-48E8-472D-DF2B-D7D61779E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2" y="3050957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 </a:t>
            </a:r>
            <a:r>
              <a:rPr lang="en-US" altLang="ru-RU" sz="2800" dirty="0">
                <a:solidFill>
                  <a:srgbClr val="FF3300"/>
                </a:solidFill>
              </a:rPr>
              <a:t>3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ромба равна половине произведения его диагоналей.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18">
                <a:extLst>
                  <a:ext uri="{FF2B5EF4-FFF2-40B4-BE49-F238E27FC236}">
                    <a16:creationId xmlns:a16="http://schemas.microsoft.com/office/drawing/2014/main" id="{7A90E07F-C17E-5905-FF40-016AF2F8FB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2" y="1301276"/>
                <a:ext cx="9067800" cy="1639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349250" algn="just"/>
                <a:r>
                  <a:rPr lang="ru-RU" altLang="ru-RU" sz="2800" dirty="0">
                    <a:solidFill>
                      <a:srgbClr val="FF3300"/>
                    </a:solidFill>
                  </a:rPr>
                  <a:t>	Следствие </a:t>
                </a:r>
                <a:r>
                  <a:rPr lang="en-US" altLang="ru-RU" sz="2800" dirty="0">
                    <a:solidFill>
                      <a:srgbClr val="FF3300"/>
                    </a:solidFill>
                  </a:rPr>
                  <a:t>2</a:t>
                </a:r>
                <a:r>
                  <a:rPr lang="ru-RU" altLang="ru-RU" sz="28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ru-RU" sz="2800" dirty="0">
                    <a:effectLst/>
                    <a:latin typeface="+mj-lt"/>
                    <a:ea typeface="Times New Roman" panose="02020603050405020304" pitchFamily="18" charset="0"/>
                  </a:rPr>
                  <a:t>Площадь </a:t>
                </a:r>
                <a:r>
                  <a:rPr lang="en-US" sz="2800" i="1" dirty="0">
                    <a:effectLst/>
                    <a:latin typeface="+mj-lt"/>
                    <a:ea typeface="Times New Roman" panose="02020603050405020304" pitchFamily="18" charset="0"/>
                  </a:rPr>
                  <a:t>S </a:t>
                </a:r>
                <a:r>
                  <a:rPr lang="ru-RU" sz="2800" dirty="0">
                    <a:effectLst/>
                    <a:latin typeface="+mj-lt"/>
                    <a:ea typeface="Times New Roman" panose="02020603050405020304" pitchFamily="18" charset="0"/>
                  </a:rPr>
                  <a:t>равностороннего треугольника со стороной </a:t>
                </a:r>
                <a:r>
                  <a:rPr lang="en-US" sz="2800" i="1" dirty="0">
                    <a:effectLst/>
                    <a:latin typeface="+mj-lt"/>
                    <a:ea typeface="Times New Roman" panose="02020603050405020304" pitchFamily="18" charset="0"/>
                  </a:rPr>
                  <a:t>a</a:t>
                </a:r>
                <a:r>
                  <a:rPr lang="ru-RU" sz="2800" dirty="0">
                    <a:effectLst/>
                    <a:latin typeface="+mj-lt"/>
                    <a:ea typeface="Times New Roman" panose="02020603050405020304" pitchFamily="18" charset="0"/>
                  </a:rPr>
                  <a:t> выражается формулой</a:t>
                </a:r>
              </a:p>
              <a:p>
                <a:pPr algn="ctr"/>
                <a:r>
                  <a:rPr lang="en-US" sz="2800" i="1" dirty="0">
                    <a:effectLst/>
                    <a:latin typeface="+mj-lt"/>
                    <a:ea typeface="Times New Roman" panose="02020603050405020304" pitchFamily="18" charset="0"/>
                  </a:rPr>
                  <a:t>S</a:t>
                </a:r>
                <a:r>
                  <a:rPr lang="ru-RU" sz="2800" i="1" dirty="0">
                    <a:effectLst/>
                    <a:latin typeface="+mj-lt"/>
                    <a:ea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800" i="1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altLang="ru-RU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Box 18">
                <a:extLst>
                  <a:ext uri="{FF2B5EF4-FFF2-40B4-BE49-F238E27FC236}">
                    <a16:creationId xmlns:a16="http://schemas.microsoft.com/office/drawing/2014/main" id="{7A90E07F-C17E-5905-FF40-016AF2F8F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2" y="1301276"/>
                <a:ext cx="9067800" cy="1639488"/>
              </a:xfrm>
              <a:prstGeom prst="rect">
                <a:avLst/>
              </a:prstGeom>
              <a:blipFill>
                <a:blip r:embed="rId4"/>
                <a:stretch>
                  <a:fillRect l="-1344" t="-3717" r="-1277" b="-3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9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628800"/>
            <a:ext cx="2915815" cy="3708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39" y="1629148"/>
            <a:ext cx="2927641" cy="37086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915816" cy="370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20097" y="-73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</p:spTree>
    <p:extLst>
      <p:ext uri="{BB962C8B-B14F-4D97-AF65-F5344CB8AC3E}">
        <p14:creationId xmlns:p14="http://schemas.microsoft.com/office/powerpoint/2010/main" val="1197024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FA9C488-5B3C-4E13-9552-7D3BD3A85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69F52B92-25D8-4B8D-8010-4258953B5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укажите равновеликие </a:t>
            </a:r>
            <a:r>
              <a:rPr lang="ru-RU" altLang="ru-RU" sz="3200" dirty="0"/>
              <a:t>треугольники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24" name="Text Box 4">
            <a:extLst>
              <a:ext uri="{FF2B5EF4-FFF2-40B4-BE49-F238E27FC236}">
                <a16:creationId xmlns:a16="http://schemas.microsoft.com/office/drawing/2014/main" id="{4D85B7B4-78F3-4B14-AB8F-45924D8B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а), г), е), ж), з); б), д). 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9A2101D4-576D-42B1-8CD0-AC6464BB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324100"/>
            <a:ext cx="7386637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C179234-622D-454D-A077-A7BD4EEC0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B22D31DE-6231-4172-A5FE-B9B0E6F80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3C31E69E-797D-4F96-8978-8F8EAD7F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8833A3B-B79B-455D-BC38-B60A5F35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FDD34CA-14CC-450F-999B-BDAD167E3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D6B446C1-EFC1-4229-974F-2A152A72C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01D2A395-85A8-4C43-A381-F426B2292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3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197" name="Picture 6">
            <a:extLst>
              <a:ext uri="{FF2B5EF4-FFF2-40B4-BE49-F238E27FC236}">
                <a16:creationId xmlns:a16="http://schemas.microsoft.com/office/drawing/2014/main" id="{80EB85CF-D068-463D-9571-F70DF1B1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A98A1DD-748F-416E-B3CD-FAB8FA508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DD3FBB51-511F-4D05-862C-5F087BCA4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4564" name="Text Box 4">
            <a:extLst>
              <a:ext uri="{FF2B5EF4-FFF2-40B4-BE49-F238E27FC236}">
                <a16:creationId xmlns:a16="http://schemas.microsoft.com/office/drawing/2014/main" id="{23ADA95E-AAAB-4807-B516-317B0944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14FD499A-FA46-45D6-8260-047054DC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45F5B052-7CE8-41DE-A811-2CA38E3EF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2291" name="Text Box 1027">
            <a:extLst>
              <a:ext uri="{FF2B5EF4-FFF2-40B4-BE49-F238E27FC236}">
                <a16:creationId xmlns:a16="http://schemas.microsoft.com/office/drawing/2014/main" id="{67A5846A-502C-44CF-8BA7-E40B9F7B4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8420" name="Text Box 1028">
            <a:extLst>
              <a:ext uri="{FF2B5EF4-FFF2-40B4-BE49-F238E27FC236}">
                <a16:creationId xmlns:a16="http://schemas.microsoft.com/office/drawing/2014/main" id="{84D096D4-403A-4B29-82DC-C1E45D535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2,5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293" name="Picture 1030">
            <a:extLst>
              <a:ext uri="{FF2B5EF4-FFF2-40B4-BE49-F238E27FC236}">
                <a16:creationId xmlns:a16="http://schemas.microsoft.com/office/drawing/2014/main" id="{F1EC3B65-003A-46AD-9028-6335EA61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5629B51-8D11-4666-AB49-EC394D3A7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1EC0EDD2-2CF2-4757-B9BD-6C1393D53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треугольника,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A2F9152F-662A-4E2F-9BDF-F52E3AE3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51A4013C-4FB4-44F6-A240-F7F6CC0B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B7A45512-79A6-4291-9593-09785C53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233475" name="Text Box 3">
            <a:extLst>
              <a:ext uri="{FF2B5EF4-FFF2-40B4-BE49-F238E27FC236}">
                <a16:creationId xmlns:a16="http://schemas.microsoft.com/office/drawing/2014/main" id="{F1A63108-E5C5-47DB-815D-67AE63EBD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площадь ромба. </a:t>
            </a:r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C08E95CA-FB9A-4A3B-AB05-00A9C3367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8.</a:t>
            </a:r>
            <a:r>
              <a:rPr lang="ru-RU" altLang="ru-RU" sz="32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3477" name="Picture 5">
            <a:extLst>
              <a:ext uri="{FF2B5EF4-FFF2-40B4-BE49-F238E27FC236}">
                <a16:creationId xmlns:a16="http://schemas.microsoft.com/office/drawing/2014/main" id="{B9192A83-2194-436E-9AE7-7FDCEE7D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97025"/>
            <a:ext cx="3714750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41599" y="87466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Два параллелограмма расположены так, как показано на рисунке. Докажите, что их площади равны.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576547"/>
            <a:ext cx="3539582" cy="18002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2576547"/>
            <a:ext cx="9144000" cy="4120137"/>
            <a:chOff x="0" y="1844825"/>
            <a:chExt cx="9144000" cy="4120137"/>
          </a:xfrm>
        </p:grpSpPr>
        <p:sp>
          <p:nvSpPr>
            <p:cNvPr id="233476" name="Text Box 4"/>
            <p:cNvSpPr txBox="1">
              <a:spLocks noChangeArrowheads="1"/>
            </p:cNvSpPr>
            <p:nvPr/>
          </p:nvSpPr>
          <p:spPr bwMode="auto">
            <a:xfrm>
              <a:off x="0" y="4149080"/>
              <a:ext cx="91440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Эти параллелограммы имеют общий треугольник, площадь которого равна половине площади как одного, так и другого  Следовательно, площади данных параллелограммов равны.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3808" y="1844825"/>
              <a:ext cx="3539582" cy="1800200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BD1CFB0-E134-4C30-924D-7B9BF517E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8*</a:t>
            </a:r>
          </a:p>
        </p:txBody>
      </p:sp>
    </p:spTree>
    <p:extLst>
      <p:ext uri="{BB962C8B-B14F-4D97-AF65-F5344CB8AC3E}">
        <p14:creationId xmlns:p14="http://schemas.microsoft.com/office/powerpoint/2010/main" val="9343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EA0B9A0-C7AF-4FD3-8D00-2C0A16FA3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1B076734-4442-4E12-9AAE-33EB63E7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Какую часть площади данного треугольника составляет площадь треугольника, отсекаемого его средней линией?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61796" name="Text Box 4">
            <a:extLst>
              <a:ext uri="{FF2B5EF4-FFF2-40B4-BE49-F238E27FC236}">
                <a16:creationId xmlns:a16="http://schemas.microsoft.com/office/drawing/2014/main" id="{CDA7686D-21FC-464D-841E-D0640F167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Одну четвертую. </a:t>
            </a:r>
          </a:p>
        </p:txBody>
      </p:sp>
      <p:pic>
        <p:nvPicPr>
          <p:cNvPr id="40965" name="Picture 8">
            <a:extLst>
              <a:ext uri="{FF2B5EF4-FFF2-40B4-BE49-F238E27FC236}">
                <a16:creationId xmlns:a16="http://schemas.microsoft.com/office/drawing/2014/main" id="{1AA55EA9-D3E5-4A7D-ACC8-FA3BA06B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444750"/>
            <a:ext cx="25114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B55D60A-AE98-45B3-8FB4-15FD51DF3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76DDD1D0-C837-4ADB-9BC2-DF458D31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проведены все средние линии. Какую часть площади данного треугольника составляет площадь треугольника, образованного этими линиями?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7C2AC1ED-6E5E-4E1A-B468-BFA5A722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Одну четвертую. </a:t>
            </a:r>
          </a:p>
        </p:txBody>
      </p:sp>
      <p:pic>
        <p:nvPicPr>
          <p:cNvPr id="43013" name="Picture 7">
            <a:extLst>
              <a:ext uri="{FF2B5EF4-FFF2-40B4-BE49-F238E27FC236}">
                <a16:creationId xmlns:a16="http://schemas.microsoft.com/office/drawing/2014/main" id="{9E276A82-2C66-40BF-BC3A-1AE2837A6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511425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80DE1A-C347-8DDA-CEA4-82FCEE744705}"/>
              </a:ext>
            </a:extLst>
          </p:cNvPr>
          <p:cNvSpPr txBox="1"/>
          <p:nvPr/>
        </p:nvSpPr>
        <p:spPr>
          <a:xfrm>
            <a:off x="20097" y="-73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Федеральная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рабочая программа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A9FC6B-0DA9-2E80-4004-0E879EFDD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3" y="404664"/>
            <a:ext cx="8066667" cy="6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7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99239ED-5A36-4671-8E95-E925ED0E4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6314C406-96E6-4395-A6DA-1306BD94E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Медианы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п</a:t>
            </a:r>
            <a:r>
              <a:rPr lang="ru-RU" altLang="ru-RU" sz="3200" dirty="0"/>
              <a:t>ересекаются в точке </a:t>
            </a:r>
            <a:r>
              <a:rPr lang="en-US" altLang="ru-RU" sz="3200" i="1" dirty="0"/>
              <a:t>M</a:t>
            </a:r>
            <a:r>
              <a:rPr lang="en-US" altLang="ru-RU" sz="3200" dirty="0"/>
              <a:t>.</a:t>
            </a:r>
            <a:r>
              <a:rPr lang="en-US" altLang="ru-RU" sz="3200" i="1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Какую часть площади данного треугольника составляет площадь треугольника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ABM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092" name="Text Box 4">
                <a:extLst>
                  <a:ext uri="{FF2B5EF4-FFF2-40B4-BE49-F238E27FC236}">
                    <a16:creationId xmlns:a16="http://schemas.microsoft.com/office/drawing/2014/main" id="{3B8B7EF9-1064-499E-8126-9C59020D3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7092" name="Text Box 4">
                <a:extLst>
                  <a:ext uri="{FF2B5EF4-FFF2-40B4-BE49-F238E27FC236}">
                    <a16:creationId xmlns:a16="http://schemas.microsoft.com/office/drawing/2014/main" id="{3B8B7EF9-1064-499E-8126-9C59020D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blipFill>
                <a:blip r:embed="rId3"/>
                <a:stretch>
                  <a:fillRect l="-1841"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9" name="Picture 5">
            <a:extLst>
              <a:ext uri="{FF2B5EF4-FFF2-40B4-BE49-F238E27FC236}">
                <a16:creationId xmlns:a16="http://schemas.microsoft.com/office/drawing/2014/main" id="{1C34768D-91E8-463C-AD44-F5CC769C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5114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4041E6B7-D8BD-4A5D-BB98-E80383F82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8E9BDCA9-8A52-4C1B-BBF4-EBE7388E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площадь четырёхугольника</a:t>
            </a:r>
            <a:r>
              <a:rPr lang="en-US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EFGH</a:t>
            </a:r>
            <a:r>
              <a:rPr lang="ru-RU" altLang="ru-RU" sz="2800" dirty="0">
                <a:cs typeface="Times New Roman" panose="02020603050405020304" pitchFamily="18" charset="0"/>
              </a:rPr>
              <a:t>, вершинами которого являются середины сторон параллелограмма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, площадь которого равна 1.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92CF3F-BA9E-494D-A973-5A0A71297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312062"/>
            <a:ext cx="3816424" cy="217141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B644393-6396-4574-B082-5E32FD2C3A7D}"/>
              </a:ext>
            </a:extLst>
          </p:cNvPr>
          <p:cNvGrpSpPr/>
          <p:nvPr/>
        </p:nvGrpSpPr>
        <p:grpSpPr>
          <a:xfrm>
            <a:off x="76200" y="2248019"/>
            <a:ext cx="8991600" cy="4541293"/>
            <a:chOff x="0" y="2347253"/>
            <a:chExt cx="8991600" cy="4541293"/>
          </a:xfrm>
        </p:grpSpPr>
        <p:sp>
          <p:nvSpPr>
            <p:cNvPr id="176132" name="Text Box 4">
              <a:extLst>
                <a:ext uri="{FF2B5EF4-FFF2-40B4-BE49-F238E27FC236}">
                  <a16:creationId xmlns:a16="http://schemas.microsoft.com/office/drawing/2014/main" id="{D7D29601-2E26-4696-AC33-F7770E568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518666"/>
              <a:ext cx="8991600" cy="2369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Стороны параллелограмма </a:t>
              </a:r>
              <a:r>
                <a:rPr lang="en-US" altLang="ru-RU" i="1" dirty="0"/>
                <a:t>AFGH </a:t>
              </a:r>
              <a:r>
                <a:rPr lang="ru-RU" altLang="ru-RU" dirty="0"/>
                <a:t>равны половинам диагоналей параллелограмма </a:t>
              </a:r>
              <a:r>
                <a:rPr lang="en-US" altLang="ru-RU" i="1" dirty="0"/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.</a:t>
              </a:r>
              <a:r>
                <a:rPr lang="en-US" altLang="ru-RU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Угол между смежными сторонами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EFGH </a:t>
              </a:r>
              <a:r>
                <a:rPr lang="ru-RU" altLang="ru-RU" dirty="0">
                  <a:cs typeface="Times New Roman" panose="02020603050405020304" pitchFamily="18" charset="0"/>
                </a:rPr>
                <a:t>равен углу между диагоналями</a:t>
              </a:r>
              <a:r>
                <a:rPr lang="en-US" altLang="ru-RU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. Следовательно, площадь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EFGH </a:t>
              </a:r>
              <a:r>
                <a:rPr lang="ru-RU" altLang="ru-RU" dirty="0">
                  <a:cs typeface="Times New Roman" panose="02020603050405020304" pitchFamily="18" charset="0"/>
                </a:rPr>
                <a:t>равна половине площади параллелограмма </a:t>
              </a:r>
              <a:r>
                <a:rPr lang="en-US" altLang="ru-RU" i="1" dirty="0">
                  <a:cs typeface="Times New Roman" panose="02020603050405020304" pitchFamily="18" charset="0"/>
                </a:rPr>
                <a:t>ABCD</a:t>
              </a:r>
              <a:r>
                <a:rPr lang="ru-RU" altLang="ru-RU" dirty="0">
                  <a:cs typeface="Times New Roman" panose="02020603050405020304" pitchFamily="18" charset="0"/>
                </a:rPr>
                <a:t>, т. е. равна 0,5.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3C0ECC4-B997-4E14-93D5-AF989252C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9258" y="2347253"/>
              <a:ext cx="3816424" cy="2171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41599" y="87466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Площадь параллелограмма </a:t>
            </a:r>
            <a:r>
              <a:rPr lang="en-US" altLang="ru-RU" sz="2800" i="1" dirty="0"/>
              <a:t>ABCD </a:t>
            </a:r>
            <a:r>
              <a:rPr lang="ru-RU" altLang="ru-RU" sz="2800" dirty="0"/>
              <a:t>равна 24. </a:t>
            </a:r>
            <a:r>
              <a:rPr lang="en-US" altLang="ru-RU" sz="2800" i="1" dirty="0"/>
              <a:t>E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– середины сторон </a:t>
            </a:r>
            <a:r>
              <a:rPr lang="en-US" altLang="ru-RU" sz="2800" i="1" dirty="0"/>
              <a:t>AB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CD</a:t>
            </a:r>
            <a:r>
              <a:rPr lang="ru-RU" altLang="ru-RU" sz="2800" dirty="0"/>
              <a:t>. Найдите площадь треугольника </a:t>
            </a:r>
            <a:r>
              <a:rPr lang="en-US" altLang="ru-RU" sz="2800" i="1" dirty="0"/>
              <a:t>ADG</a:t>
            </a:r>
            <a:r>
              <a:rPr lang="ru-RU" altLang="ru-RU" sz="2800" dirty="0"/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BD1CFB0-E134-4C30-924D-7B9BF517E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13*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2FC10B-2349-58D6-E1DB-FC5A3660A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49" y="2176287"/>
            <a:ext cx="4305901" cy="250542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CC95C3E-522D-503C-4711-D32D0ABB041F}"/>
              </a:ext>
            </a:extLst>
          </p:cNvPr>
          <p:cNvGrpSpPr/>
          <p:nvPr/>
        </p:nvGrpSpPr>
        <p:grpSpPr>
          <a:xfrm>
            <a:off x="0" y="2157235"/>
            <a:ext cx="9144000" cy="3595185"/>
            <a:chOff x="0" y="2157235"/>
            <a:chExt cx="9144000" cy="3595185"/>
          </a:xfrm>
        </p:grpSpPr>
        <p:sp>
          <p:nvSpPr>
            <p:cNvPr id="233476" name="Text Box 4"/>
            <p:cNvSpPr txBox="1">
              <a:spLocks noChangeArrowheads="1"/>
            </p:cNvSpPr>
            <p:nvPr/>
          </p:nvSpPr>
          <p:spPr bwMode="auto">
            <a:xfrm>
              <a:off x="0" y="5229200"/>
              <a:ext cx="9144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	Ответ.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4.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2D4AD6C-7A59-D368-9984-C6AF631BA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9997" y="2157235"/>
              <a:ext cx="4344006" cy="2543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128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9139" name="Text Box 3"/>
              <p:cNvSpPr txBox="1">
                <a:spLocks noChangeArrowheads="1"/>
              </p:cNvSpPr>
              <p:nvPr/>
            </p:nvSpPr>
            <p:spPr bwMode="auto">
              <a:xfrm>
                <a:off x="0" y="620688"/>
                <a:ext cx="9144000" cy="1955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ru-RU" altLang="ru-RU" sz="2800" dirty="0"/>
                  <a:t>	</a:t>
                </a:r>
                <a:r>
                  <a:rPr lang="ru-RU" altLang="ru-RU" dirty="0"/>
                  <a:t>Площадь треугольника </a:t>
                </a:r>
                <a:r>
                  <a:rPr lang="en-US" altLang="ru-RU" i="1" dirty="0"/>
                  <a:t>ABC </a:t>
                </a:r>
                <a:r>
                  <a:rPr lang="ru-RU" altLang="ru-RU" dirty="0"/>
                  <a:t>равна </a:t>
                </a:r>
                <a:r>
                  <a:rPr lang="en-US" altLang="ru-RU" i="1" dirty="0"/>
                  <a:t>S</a:t>
                </a:r>
                <a:r>
                  <a:rPr lang="en-US" altLang="ru-RU" dirty="0"/>
                  <a:t>,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а точки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делят стороны </a:t>
                </a:r>
                <a:r>
                  <a:rPr lang="en-US" altLang="ru-RU" i="1" dirty="0"/>
                  <a:t>BC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AC </a:t>
                </a:r>
                <a:r>
                  <a:rPr lang="ru-RU" altLang="ru-RU" dirty="0"/>
                  <a:t>в отношениях:</a:t>
                </a:r>
              </a:p>
              <a:p>
                <a:pPr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alt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alt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ru-RU" alt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alt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ru-R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alt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dirty="0"/>
              </a:p>
              <a:p>
                <a:pPr algn="just">
                  <a:spcBef>
                    <a:spcPts val="0"/>
                  </a:spcBef>
                </a:pPr>
                <a:r>
                  <a:rPr lang="en-US" altLang="ru-RU" dirty="0"/>
                  <a:t>	</a:t>
                </a:r>
                <a:r>
                  <a:rPr lang="ru-RU" altLang="ru-RU" dirty="0"/>
                  <a:t>Докажите, что площадь </a:t>
                </a:r>
                <a:r>
                  <a:rPr lang="en-US" altLang="ru-RU" i="1" dirty="0"/>
                  <a:t>S</a:t>
                </a:r>
                <a:r>
                  <a:rPr lang="en-US" altLang="ru-RU" baseline="-25000" dirty="0"/>
                  <a:t>1</a:t>
                </a:r>
                <a:r>
                  <a:rPr lang="ru-RU" altLang="ru-RU" dirty="0"/>
                  <a:t> треугольника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C </a:t>
                </a:r>
                <a:r>
                  <a:rPr lang="ru-RU" altLang="ru-RU" dirty="0"/>
                  <a:t>равна </a:t>
                </a:r>
                <a:r>
                  <a:rPr lang="en-US" altLang="ru-RU" i="1" dirty="0" err="1"/>
                  <a:t>klS</a:t>
                </a:r>
                <a:r>
                  <a:rPr lang="ru-RU" altLang="ru-RU" dirty="0"/>
                  <a:t>.</a:t>
                </a:r>
                <a:endParaRPr lang="en-US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913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0688"/>
                <a:ext cx="9144000" cy="1955728"/>
              </a:xfrm>
              <a:prstGeom prst="rect">
                <a:avLst/>
              </a:prstGeom>
              <a:blipFill>
                <a:blip r:embed="rId3"/>
                <a:stretch>
                  <a:fillRect l="-1000" r="-1000" b="-6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4B990-9724-456F-9CBC-C2435B958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717347"/>
            <a:ext cx="3134083" cy="230397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1BD8050-56EA-411A-951F-3798EAE04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0417B16-5857-83A4-C207-F2D40ED3E290}"/>
              </a:ext>
            </a:extLst>
          </p:cNvPr>
          <p:cNvGrpSpPr/>
          <p:nvPr/>
        </p:nvGrpSpPr>
        <p:grpSpPr>
          <a:xfrm>
            <a:off x="0" y="2578928"/>
            <a:ext cx="9144000" cy="3216751"/>
            <a:chOff x="0" y="2578928"/>
            <a:chExt cx="9144000" cy="3216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14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0" y="5210904"/>
                  <a:ext cx="9144000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Решение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ru-R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𝐴𝐶𝐵</m:t>
                          </m:r>
                        </m:e>
                        <m:sub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ru-R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𝐴𝐵𝐶</m:t>
                          </m:r>
                        </m:e>
                      </m:d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alt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ru-R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𝑘𝑙𝑆</m:t>
                      </m:r>
                    </m:oMath>
                  </a14:m>
                  <a:r>
                    <a:rPr lang="en-US" altLang="ru-RU" sz="3200" dirty="0"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19140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210904"/>
                  <a:ext cx="9144000" cy="584775"/>
                </a:xfrm>
                <a:prstGeom prst="rect">
                  <a:avLst/>
                </a:prstGeom>
                <a:blipFill>
                  <a:blip r:embed="rId5"/>
                  <a:stretch>
                    <a:fillRect t="-14583" b="-322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A6DC353-F4F9-01F6-640D-C334AF128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2233" y="2578928"/>
              <a:ext cx="3153215" cy="2476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7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A5EBF03-F1B4-4B4D-8699-0F1650499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39C6B231-ABB9-4ABC-8B6A-BFB019709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Точки </a:t>
            </a:r>
            <a:r>
              <a:rPr lang="en-US" altLang="ru-RU" sz="3200" i="1" dirty="0"/>
              <a:t>A</a:t>
            </a:r>
            <a:r>
              <a:rPr lang="en-US" altLang="ru-RU" sz="3200" baseline="-25000" dirty="0"/>
              <a:t>1</a:t>
            </a:r>
            <a:r>
              <a:rPr lang="ru-RU" altLang="ru-RU" sz="3200" dirty="0"/>
              <a:t>, </a:t>
            </a:r>
            <a:r>
              <a:rPr lang="en-US" altLang="ru-RU" sz="3200" i="1" dirty="0"/>
              <a:t>B</a:t>
            </a:r>
            <a:r>
              <a:rPr lang="en-US" altLang="ru-RU" sz="3200" baseline="-25000" dirty="0"/>
              <a:t>1</a:t>
            </a:r>
            <a:r>
              <a:rPr lang="ru-RU" altLang="ru-RU" sz="3200" dirty="0"/>
              <a:t>, </a:t>
            </a:r>
            <a:r>
              <a:rPr lang="en-US" altLang="ru-RU" sz="3200" i="1" dirty="0"/>
              <a:t>C</a:t>
            </a:r>
            <a:r>
              <a:rPr lang="en-US" altLang="ru-RU" sz="3200" baseline="-25000" dirty="0"/>
              <a:t>1</a:t>
            </a:r>
            <a:r>
              <a:rPr lang="en-US" altLang="ru-RU" sz="3200" dirty="0"/>
              <a:t> </a:t>
            </a:r>
            <a:r>
              <a:rPr lang="ru-RU" altLang="ru-RU" sz="3200" dirty="0"/>
              <a:t>делят стороны </a:t>
            </a:r>
            <a:r>
              <a:rPr lang="en-US" altLang="ru-RU" sz="3200" i="1" dirty="0"/>
              <a:t>BC</a:t>
            </a:r>
            <a:r>
              <a:rPr lang="en-US" altLang="ru-RU" sz="3200" dirty="0"/>
              <a:t>, </a:t>
            </a:r>
            <a:r>
              <a:rPr lang="en-US" altLang="ru-RU" sz="3200" i="1" dirty="0"/>
              <a:t>AC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AB </a:t>
            </a:r>
            <a:r>
              <a:rPr lang="ru-RU" altLang="ru-RU" sz="3200" dirty="0"/>
              <a:t>треугольника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в отношении </a:t>
            </a:r>
            <a:r>
              <a:rPr lang="en-US" altLang="ru-RU" sz="3200" dirty="0"/>
              <a:t>1</a:t>
            </a:r>
            <a:r>
              <a:rPr lang="ru-RU" altLang="ru-RU" sz="3200" dirty="0"/>
              <a:t>:</a:t>
            </a:r>
            <a:r>
              <a:rPr lang="en-US" altLang="ru-RU" sz="3200" dirty="0"/>
              <a:t>2</a:t>
            </a:r>
            <a:r>
              <a:rPr lang="ru-RU" altLang="ru-RU" sz="3200" dirty="0"/>
              <a:t>. Найдите площадь треугольника </a:t>
            </a:r>
            <a:r>
              <a:rPr lang="en-US" altLang="ru-RU" sz="3200" i="1" dirty="0"/>
              <a:t>A</a:t>
            </a:r>
            <a:r>
              <a:rPr lang="en-US" altLang="ru-RU" sz="3200" baseline="-25000" dirty="0"/>
              <a:t>1</a:t>
            </a:r>
            <a:r>
              <a:rPr lang="en-US" altLang="ru-RU" sz="3200" i="1" dirty="0"/>
              <a:t>B</a:t>
            </a:r>
            <a:r>
              <a:rPr lang="en-US" altLang="ru-RU" sz="3200" baseline="-25000" dirty="0"/>
              <a:t>1</a:t>
            </a:r>
            <a:r>
              <a:rPr lang="en-US" altLang="ru-RU" sz="3200" i="1" dirty="0"/>
              <a:t>C</a:t>
            </a:r>
            <a:r>
              <a:rPr lang="ru-RU" altLang="ru-RU" sz="3200" baseline="-25000" dirty="0"/>
              <a:t>1</a:t>
            </a:r>
            <a:r>
              <a:rPr lang="ru-RU" altLang="ru-RU" sz="3200" dirty="0"/>
              <a:t>, если площадь треугольника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равна 1.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140" name="Text Box 4">
                <a:extLst>
                  <a:ext uri="{FF2B5EF4-FFF2-40B4-BE49-F238E27FC236}">
                    <a16:creationId xmlns:a16="http://schemas.microsoft.com/office/drawing/2014/main" id="{ADC8B0AB-B975-464B-8D44-F3E8A1A41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altLang="ru-RU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3200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9140" name="Text Box 4">
                <a:extLst>
                  <a:ext uri="{FF2B5EF4-FFF2-40B4-BE49-F238E27FC236}">
                    <a16:creationId xmlns:a16="http://schemas.microsoft.com/office/drawing/2014/main" id="{ADC8B0AB-B975-464B-8D44-F3E8A1A41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29200"/>
                <a:ext cx="8610600" cy="790216"/>
              </a:xfrm>
              <a:prstGeom prst="rect">
                <a:avLst/>
              </a:prstGeom>
              <a:blipFill>
                <a:blip r:embed="rId3"/>
                <a:stretch>
                  <a:fillRect l="-1841" b="-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12529-BAFC-464D-852E-87A103040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556" y="2717699"/>
            <a:ext cx="2976887" cy="29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9455" y="58065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На продолжении стороны </a:t>
            </a:r>
            <a:r>
              <a:rPr lang="ru-RU" i="1" dirty="0"/>
              <a:t>AB </a:t>
            </a:r>
            <a:r>
              <a:rPr lang="ru-RU" dirty="0"/>
              <a:t>треугольника </a:t>
            </a:r>
            <a:r>
              <a:rPr lang="ru-RU" i="1" dirty="0"/>
              <a:t>ABC </a:t>
            </a:r>
            <a:r>
              <a:rPr lang="ru-RU" dirty="0"/>
              <a:t>взята точка </a:t>
            </a:r>
            <a:r>
              <a:rPr lang="ru-RU" i="1" dirty="0"/>
              <a:t>D</a:t>
            </a:r>
            <a:r>
              <a:rPr lang="ru-RU" dirty="0"/>
              <a:t>, </a:t>
            </a:r>
            <a:r>
              <a:rPr lang="ru-RU" i="1" dirty="0"/>
              <a:t>AB = BD</a:t>
            </a:r>
            <a:r>
              <a:rPr lang="ru-RU" dirty="0"/>
              <a:t>. Через неё и середину </a:t>
            </a:r>
            <a:r>
              <a:rPr lang="ru-RU" i="1" dirty="0"/>
              <a:t>E </a:t>
            </a:r>
            <a:r>
              <a:rPr lang="ru-RU" dirty="0"/>
              <a:t>стороны </a:t>
            </a:r>
            <a:r>
              <a:rPr lang="ru-RU" i="1" dirty="0"/>
              <a:t>AC </a:t>
            </a:r>
            <a:r>
              <a:rPr lang="ru-RU" dirty="0"/>
              <a:t>проведена прямая, пересекающая сторону </a:t>
            </a:r>
            <a:r>
              <a:rPr lang="ru-RU" i="1" dirty="0"/>
              <a:t>BC </a:t>
            </a:r>
            <a:r>
              <a:rPr lang="ru-RU" dirty="0"/>
              <a:t>в точке </a:t>
            </a:r>
            <a:r>
              <a:rPr lang="ru-RU" i="1" dirty="0"/>
              <a:t>F</a:t>
            </a:r>
            <a:r>
              <a:rPr lang="ru-RU" dirty="0"/>
              <a:t>. Найдите площадь треугольника </a:t>
            </a:r>
            <a:r>
              <a:rPr lang="en-US" i="1" dirty="0"/>
              <a:t>CEF</a:t>
            </a:r>
            <a:r>
              <a:rPr lang="ru-RU" dirty="0"/>
              <a:t>, 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26" y="2611126"/>
            <a:ext cx="4017418" cy="19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549FB27-0094-469C-A21A-B12D2D0A6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6B91380-D8C4-43AD-98F3-C85CD64CA68B}"/>
              </a:ext>
            </a:extLst>
          </p:cNvPr>
          <p:cNvGrpSpPr/>
          <p:nvPr/>
        </p:nvGrpSpPr>
        <p:grpSpPr>
          <a:xfrm>
            <a:off x="-5541" y="2647190"/>
            <a:ext cx="9144000" cy="3432364"/>
            <a:chOff x="-5541" y="2647190"/>
            <a:chExt cx="9144000" cy="3432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47F66D8-535F-485A-AE78-8365D9EA260F}"/>
                    </a:ext>
                  </a:extLst>
                </p:cNvPr>
                <p:cNvSpPr/>
                <p:nvPr/>
              </p:nvSpPr>
              <p:spPr>
                <a:xfrm>
                  <a:off x="-5541" y="4725144"/>
                  <a:ext cx="9144000" cy="13544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</a:t>
                  </a:r>
                  <a:r>
                    <a:rPr lang="ru-RU" dirty="0"/>
                    <a:t> Через точку </a:t>
                  </a:r>
                  <a:r>
                    <a:rPr lang="en-US" i="1" dirty="0"/>
                    <a:t>B </a:t>
                  </a:r>
                  <a:r>
                    <a:rPr lang="ru-RU" dirty="0"/>
                    <a:t>проведём прямую, параллельную </a:t>
                  </a:r>
                  <a:r>
                    <a:rPr lang="en-US" i="1" dirty="0"/>
                    <a:t>DE</a:t>
                  </a:r>
                  <a:r>
                    <a:rPr lang="en-US" dirty="0"/>
                    <a:t>. </a:t>
                  </a:r>
                  <a:r>
                    <a:rPr lang="ru-RU" dirty="0"/>
                    <a:t>Обозначим </a:t>
                  </a:r>
                  <a:r>
                    <a:rPr lang="en-US" i="1" dirty="0"/>
                    <a:t>G </a:t>
                  </a:r>
                  <a:r>
                    <a:rPr lang="ru-RU" dirty="0"/>
                    <a:t>её точку пересечения со стороной </a:t>
                  </a:r>
                  <a:r>
                    <a:rPr lang="en-US" i="1" dirty="0"/>
                    <a:t>AC</a:t>
                  </a:r>
                  <a:r>
                    <a:rPr lang="en-US" dirty="0"/>
                    <a:t>. </a:t>
                  </a:r>
                  <a:r>
                    <a:rPr lang="ru-RU" dirty="0"/>
                    <a:t>Тогда </a:t>
                  </a:r>
                  <a:r>
                    <a:rPr lang="en-US" i="1" dirty="0"/>
                    <a:t>BF </a:t>
                  </a:r>
                  <a:r>
                    <a:rPr lang="en-US" dirty="0"/>
                    <a:t>: </a:t>
                  </a:r>
                  <a:r>
                    <a:rPr lang="en-US" i="1" dirty="0"/>
                    <a:t>FC</a:t>
                  </a:r>
                  <a:r>
                    <a:rPr lang="en-US" dirty="0"/>
                    <a:t> = </a:t>
                  </a:r>
                  <a:r>
                    <a:rPr lang="en-US" i="1" dirty="0"/>
                    <a:t>GE </a:t>
                  </a:r>
                  <a:r>
                    <a:rPr lang="en-US" dirty="0"/>
                    <a:t>: </a:t>
                  </a:r>
                  <a:r>
                    <a:rPr lang="en-US" i="1" dirty="0"/>
                    <a:t>EC = </a:t>
                  </a:r>
                  <a:r>
                    <a:rPr lang="en-US" dirty="0"/>
                    <a:t>1 : 2. </a:t>
                  </a:r>
                  <a:r>
                    <a:rPr lang="ru-RU" dirty="0"/>
                    <a:t>Площадь треугольника </a:t>
                  </a:r>
                  <a:r>
                    <a:rPr lang="en-US" i="1" dirty="0"/>
                    <a:t>CEF </a:t>
                  </a:r>
                  <a:r>
                    <a:rPr lang="ru-RU" dirty="0"/>
                    <a:t>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Прямоугольник 8">
                  <a:extLst>
                    <a:ext uri="{FF2B5EF4-FFF2-40B4-BE49-F238E27FC236}">
                      <a16:creationId xmlns:a16="http://schemas.microsoft.com/office/drawing/2014/main" id="{447F66D8-535F-485A-AE78-8365D9EA26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41" y="4725144"/>
                  <a:ext cx="9144000" cy="1354410"/>
                </a:xfrm>
                <a:prstGeom prst="rect">
                  <a:avLst/>
                </a:prstGeom>
                <a:blipFill>
                  <a:blip r:embed="rId4"/>
                  <a:stretch>
                    <a:fillRect l="-1000" t="-3604" r="-1067" b="-36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E0A37D0-DD58-4C6D-9C50-AE34BEBAB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126" y="2647190"/>
              <a:ext cx="3994857" cy="1876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57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28" y="788511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	</a:t>
            </a:r>
            <a:r>
              <a:rPr lang="ru-RU" dirty="0"/>
              <a:t>4 (ОГЭ). Площадь треугольника </a:t>
            </a:r>
            <a:r>
              <a:rPr lang="ru-RU" i="1" dirty="0"/>
              <a:t>ABC </a:t>
            </a:r>
            <a:r>
              <a:rPr lang="ru-RU" dirty="0"/>
              <a:t>равна 40. Биссектриса </a:t>
            </a:r>
            <a:r>
              <a:rPr lang="ru-RU" i="1" dirty="0"/>
              <a:t>AD </a:t>
            </a:r>
            <a:r>
              <a:rPr lang="ru-RU" dirty="0"/>
              <a:t>пересекает медиану </a:t>
            </a:r>
            <a:r>
              <a:rPr lang="ru-RU" i="1" dirty="0"/>
              <a:t>BK </a:t>
            </a:r>
            <a:r>
              <a:rPr lang="ru-RU" dirty="0"/>
              <a:t>в точке </a:t>
            </a:r>
            <a:r>
              <a:rPr lang="ru-RU" i="1" dirty="0"/>
              <a:t>E</a:t>
            </a:r>
            <a:r>
              <a:rPr lang="ru-RU" dirty="0"/>
              <a:t>, при этом </a:t>
            </a:r>
            <a:r>
              <a:rPr lang="ru-RU" i="1" dirty="0"/>
              <a:t>BD </a:t>
            </a:r>
            <a:r>
              <a:rPr lang="ru-RU" dirty="0"/>
              <a:t>: </a:t>
            </a:r>
            <a:r>
              <a:rPr lang="en-US" i="1" dirty="0"/>
              <a:t>DC</a:t>
            </a:r>
            <a:r>
              <a:rPr lang="ru-RU" i="1" dirty="0"/>
              <a:t> </a:t>
            </a:r>
            <a:r>
              <a:rPr lang="ru-RU" dirty="0"/>
              <a:t>= 3 : 2. Найдите площадь четырёхугольника </a:t>
            </a:r>
            <a:r>
              <a:rPr lang="ru-RU" i="1" dirty="0"/>
              <a:t>EDCK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4859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F1EF73B-F46D-E8FA-606A-A444D5266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</p:spTree>
    <p:extLst>
      <p:ext uri="{BB962C8B-B14F-4D97-AF65-F5344CB8AC3E}">
        <p14:creationId xmlns:p14="http://schemas.microsoft.com/office/powerpoint/2010/main" val="135615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240317" cy="349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  <a:r>
                  <a:rPr lang="ru-RU" dirty="0"/>
                  <a:t>Через точку </a:t>
                </a:r>
                <a:r>
                  <a:rPr lang="en-US" i="1" dirty="0"/>
                  <a:t>K </a:t>
                </a:r>
                <a:r>
                  <a:rPr lang="ru-RU" dirty="0"/>
                  <a:t>проведём прямую, параллельную </a:t>
                </a:r>
                <a:r>
                  <a:rPr lang="en-US" i="1" dirty="0"/>
                  <a:t>AD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L </a:t>
                </a:r>
                <a:r>
                  <a:rPr lang="ru-RU" dirty="0"/>
                  <a:t>её точку пересечения со стороной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ru-RU" dirty="0"/>
                  <a:t>Тогда </a:t>
                </a:r>
                <a:r>
                  <a:rPr lang="en-US" i="1" dirty="0"/>
                  <a:t>BD</a:t>
                </a:r>
                <a:r>
                  <a:rPr lang="en-US" dirty="0"/>
                  <a:t> : </a:t>
                </a:r>
                <a:r>
                  <a:rPr lang="en-US" i="1" dirty="0"/>
                  <a:t>DL = </a:t>
                </a:r>
                <a:r>
                  <a:rPr lang="en-US" dirty="0"/>
                  <a:t>3 : 1.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BE </a:t>
                </a:r>
                <a:r>
                  <a:rPr lang="en-US" dirty="0"/>
                  <a:t>: </a:t>
                </a:r>
                <a:r>
                  <a:rPr lang="en-US" i="1" dirty="0"/>
                  <a:t>EK</a:t>
                </a:r>
                <a:r>
                  <a:rPr lang="en-US" dirty="0"/>
                  <a:t> = 3 : 1.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𝐵𝐷𝐸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=9.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just"/>
                <a:r>
                  <a:rPr lang="en-US" dirty="0"/>
                  <a:t>	</a:t>
                </a:r>
                <a:r>
                  <a:rPr lang="ru-RU" dirty="0"/>
                  <a:t>Площадь четырёхугольника </a:t>
                </a:r>
                <a:r>
                  <a:rPr lang="ru-RU" i="1" dirty="0"/>
                  <a:t>EDCK </a:t>
                </a:r>
                <a:r>
                  <a:rPr lang="ru-RU" dirty="0"/>
                  <a:t>равна 11.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094548"/>
              </a:xfrm>
              <a:prstGeom prst="rect">
                <a:avLst/>
              </a:prstGeom>
              <a:blipFill>
                <a:blip r:embed="rId4"/>
                <a:stretch>
                  <a:fillRect l="-1000" t="-2326" r="-1000" b="-58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583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20" y="919632"/>
            <a:ext cx="910828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5*. (Олимпиада).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делят соответственно стороны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 отношении 1:2. </a:t>
            </a:r>
            <a:r>
              <a:rPr lang="ru-RU" dirty="0"/>
              <a:t>Найдите площадь треугольника </a:t>
            </a:r>
            <a:r>
              <a:rPr lang="en-US" i="1" dirty="0"/>
              <a:t>A’B’C’</a:t>
            </a:r>
            <a:r>
              <a:rPr lang="ru-RU" dirty="0"/>
              <a:t>, ограниченного прямыми </a:t>
            </a:r>
            <a:r>
              <a:rPr lang="en-US" i="1" dirty="0"/>
              <a:t>AA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CC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ru-RU" dirty="0"/>
              <a:t>если площадь треугольника </a:t>
            </a:r>
            <a:r>
              <a:rPr lang="en-US" i="1" dirty="0"/>
              <a:t>ABC </a:t>
            </a:r>
            <a:r>
              <a:rPr lang="ru-RU" dirty="0"/>
              <a:t>равна 1.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3A978D0-D73C-42F7-9962-50075F40D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5498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BF379C2-323E-CA00-4876-1FC85550D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18*</a:t>
            </a:r>
          </a:p>
        </p:txBody>
      </p:sp>
    </p:spTree>
    <p:extLst>
      <p:ext uri="{BB962C8B-B14F-4D97-AF65-F5344CB8AC3E}">
        <p14:creationId xmlns:p14="http://schemas.microsoft.com/office/powerpoint/2010/main" val="3872621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6" name="Text Box 6">
            <a:extLst>
              <a:ext uri="{FF2B5EF4-FFF2-40B4-BE49-F238E27FC236}">
                <a16:creationId xmlns:a16="http://schemas.microsoft.com/office/drawing/2014/main" id="{95D2F18B-54BD-42D5-8F89-C68DDCAC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3078"/>
            <a:ext cx="91805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Площадь треугольника </a:t>
            </a:r>
            <a:r>
              <a:rPr lang="en-US" altLang="ru-RU" i="1" dirty="0"/>
              <a:t>A’B’C’ </a:t>
            </a:r>
            <a:r>
              <a:rPr lang="ru-RU" altLang="ru-RU" dirty="0"/>
              <a:t>равна площади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минус площади треугольников </a:t>
            </a:r>
            <a:r>
              <a:rPr lang="en-US" altLang="ru-RU" i="1" dirty="0"/>
              <a:t>AB’B</a:t>
            </a:r>
            <a:r>
              <a:rPr lang="en-US" altLang="ru-RU" dirty="0"/>
              <a:t>, </a:t>
            </a:r>
            <a:r>
              <a:rPr lang="en-US" altLang="ru-RU" i="1" dirty="0"/>
              <a:t>BC’C</a:t>
            </a:r>
            <a:r>
              <a:rPr lang="en-US" altLang="ru-RU" dirty="0"/>
              <a:t>, </a:t>
            </a:r>
            <a:r>
              <a:rPr lang="en-US" altLang="ru-RU" i="1" dirty="0"/>
              <a:t>CA’A</a:t>
            </a:r>
            <a:r>
              <a:rPr lang="en-US" altLang="ru-RU" dirty="0"/>
              <a:t>. </a:t>
            </a:r>
            <a:r>
              <a:rPr lang="ru-RU" altLang="ru-RU" dirty="0"/>
              <a:t>Для нахождения площади треугольника </a:t>
            </a:r>
            <a:r>
              <a:rPr lang="ru-RU" altLang="ru-RU" i="1" dirty="0"/>
              <a:t>С</a:t>
            </a:r>
            <a:r>
              <a:rPr lang="en-US" altLang="ru-RU" i="1" dirty="0"/>
              <a:t>A’A</a:t>
            </a:r>
            <a:r>
              <a:rPr lang="ru-RU" altLang="ru-RU" dirty="0"/>
              <a:t> проведем отрезок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 </a:t>
            </a:r>
            <a:r>
              <a:rPr lang="ru-RU" altLang="ru-RU" dirty="0"/>
              <a:t>параллельный прямой </a:t>
            </a:r>
            <a:r>
              <a:rPr lang="en-US" altLang="ru-RU" i="1" dirty="0"/>
              <a:t>AA</a:t>
            </a:r>
            <a:r>
              <a:rPr lang="en-US" altLang="ru-RU" baseline="-25000" dirty="0"/>
              <a:t>1</a:t>
            </a:r>
            <a:r>
              <a:rPr lang="en-US" altLang="ru-RU" dirty="0"/>
              <a:t>.</a:t>
            </a:r>
            <a:r>
              <a:rPr lang="ru-RU" alt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id="{0B11B48E-1BE5-483D-9251-DB5776567D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Тогда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</a:t>
                </a:r>
                <a:r>
                  <a:rPr lang="ru-RU" altLang="ru-RU" i="1" dirty="0"/>
                  <a:t> </a:t>
                </a:r>
                <a:r>
                  <a:rPr lang="en-US" altLang="ru-RU" dirty="0"/>
                  <a:t>:</a:t>
                </a:r>
                <a:r>
                  <a:rPr lang="ru-RU" altLang="ru-RU" dirty="0"/>
                  <a:t> </a:t>
                </a:r>
                <a:r>
                  <a:rPr lang="en-US" altLang="ru-RU" i="1" dirty="0"/>
                  <a:t>DB = AC</a:t>
                </a:r>
                <a:r>
                  <a:rPr lang="en-US" altLang="ru-RU" baseline="-25000" dirty="0"/>
                  <a:t>1</a:t>
                </a:r>
                <a:r>
                  <a:rPr lang="en-US" altLang="ru-RU" baseline="30000" dirty="0"/>
                  <a:t>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 = </a:t>
                </a:r>
                <a:r>
                  <a:rPr lang="en-US" altLang="ru-RU" dirty="0"/>
                  <a:t>1:2, </a:t>
                </a:r>
                <a:r>
                  <a:rPr lang="en-US" altLang="ru-RU" i="1" dirty="0"/>
                  <a:t>CA</a:t>
                </a:r>
                <a:r>
                  <a:rPr lang="en-US" altLang="ru-RU" baseline="-25000" dirty="0"/>
                  <a:t>1 </a:t>
                </a:r>
                <a:r>
                  <a:rPr lang="en-US" altLang="ru-RU" dirty="0"/>
                  <a:t>: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D =</a:t>
                </a:r>
                <a:r>
                  <a:rPr lang="en-US" altLang="ru-RU" dirty="0"/>
                  <a:t> 6 : 1, </a:t>
                </a:r>
                <a:r>
                  <a:rPr lang="ru-RU" altLang="ru-RU" dirty="0"/>
                  <a:t>следовательно, </a:t>
                </a:r>
                <a:r>
                  <a:rPr lang="en-US" altLang="ru-RU" i="1" dirty="0"/>
                  <a:t>CA’ </a:t>
                </a:r>
                <a:r>
                  <a:rPr lang="en-US" altLang="ru-RU" dirty="0"/>
                  <a:t>:</a:t>
                </a:r>
                <a:r>
                  <a:rPr lang="en-US" altLang="ru-RU" i="1" dirty="0"/>
                  <a:t>A’C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6:1. </a:t>
                </a:r>
                <a:r>
                  <a:rPr lang="ru-RU" altLang="ru-RU" dirty="0"/>
                  <a:t>Значит, площадь треугольника </a:t>
                </a:r>
                <a:r>
                  <a:rPr lang="en-US" altLang="ru-RU" i="1" dirty="0"/>
                  <a:t>CA’A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 площади треугольника </a:t>
                </a:r>
                <a:r>
                  <a:rPr lang="en-US" altLang="ru-RU" i="1" dirty="0"/>
                  <a:t>ACC</a:t>
                </a:r>
                <a:r>
                  <a:rPr lang="en-US" altLang="ru-RU" baseline="-25000" dirty="0"/>
                  <a:t>1 </a:t>
                </a:r>
                <a:r>
                  <a:rPr lang="ru-RU" altLang="ru-RU" dirty="0"/>
                  <a:t>и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 Треугольники </a:t>
                </a:r>
                <a:r>
                  <a:rPr lang="en-US" altLang="ru-RU" i="1" dirty="0"/>
                  <a:t>AB’B</a:t>
                </a:r>
                <a:r>
                  <a:rPr lang="ru-RU" altLang="ru-RU" dirty="0"/>
                  <a:t> и</a:t>
                </a:r>
                <a:r>
                  <a:rPr lang="en-US" altLang="ru-RU" dirty="0"/>
                  <a:t> </a:t>
                </a:r>
                <a:r>
                  <a:rPr lang="en-US" altLang="ru-RU" i="1" dirty="0"/>
                  <a:t>BC’C</a:t>
                </a:r>
                <a:r>
                  <a:rPr lang="ru-RU" altLang="ru-RU" dirty="0"/>
                  <a:t> имеют такую же площадь. Следовательно, площадь треугольника </a:t>
                </a:r>
                <a:r>
                  <a:rPr lang="en-US" altLang="ru-RU" i="1" dirty="0"/>
                  <a:t>A’B’C’ </a:t>
                </a:r>
                <a:r>
                  <a:rPr lang="ru-RU" altLang="ru-RU" dirty="0"/>
                  <a:t>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altLang="ru-RU" dirty="0"/>
                  <a:t>.</a:t>
                </a:r>
              </a:p>
            </p:txBody>
          </p:sp>
        </mc:Choice>
        <mc:Fallback xmlns="">
          <p:sp>
            <p:nvSpPr>
              <p:cNvPr id="225291" name="Text 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11B48E-1BE5-483D-9251-DB5776567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37112"/>
                <a:ext cx="9144000" cy="2278829"/>
              </a:xfrm>
              <a:prstGeom prst="rect">
                <a:avLst/>
              </a:prstGeom>
              <a:blipFill>
                <a:blip r:embed="rId3" cstate="print"/>
                <a:stretch>
                  <a:fillRect l="-1000" t="-2139" r="-1000" b="-2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295" name="Picture 15">
            <a:extLst>
              <a:ext uri="{FF2B5EF4-FFF2-40B4-BE49-F238E27FC236}">
                <a16:creationId xmlns:a16="http://schemas.microsoft.com/office/drawing/2014/main" id="{5F080CCF-CE00-4C0F-9A0F-5EE71CE2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240360" cy="282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94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80DE1A-C347-8DDA-CEA4-82FCEE744705}"/>
              </a:ext>
            </a:extLst>
          </p:cNvPr>
          <p:cNvSpPr txBox="1"/>
          <p:nvPr/>
        </p:nvSpPr>
        <p:spPr>
          <a:xfrm>
            <a:off x="20097" y="-73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8 класс. Учебник Л.С. Атанасян и др.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14AECB-435C-8FBC-A339-B03285F4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" y="500111"/>
            <a:ext cx="4571254" cy="4752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229632-A876-A06E-9BD6-E85310A53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351" y="500111"/>
            <a:ext cx="4513238" cy="61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275E57A-76C1-41FF-AE2F-A60CDFA22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5C6070E4-72CB-44C3-AB5A-D0454F87E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Катеты прямоугольного треугольника равны 6 и 8. Найдите высоту, опущенную на гипотенузу.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A5F20A07-0847-410C-858B-1FC2143DB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12825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Удвоенная площадь треугольника равна 48. Высота </a:t>
            </a:r>
            <a:r>
              <a:rPr lang="en-US" altLang="ru-RU" sz="2800" i="1" dirty="0">
                <a:cs typeface="Times New Roman" panose="02020603050405020304" pitchFamily="18" charset="0"/>
              </a:rPr>
              <a:t>CH </a:t>
            </a:r>
            <a:r>
              <a:rPr lang="ru-RU" altLang="ru-RU" sz="2800" dirty="0">
                <a:cs typeface="Times New Roman" panose="02020603050405020304" pitchFamily="18" charset="0"/>
              </a:rPr>
              <a:t>равна 4,8.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F71937-09FB-CAFD-1DB6-346570C86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983821"/>
            <a:ext cx="3677166" cy="25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275E57A-76C1-41FF-AE2F-A60CDFA22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5C6070E4-72CB-44C3-AB5A-D0454F87E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Боковые стороны </a:t>
            </a:r>
            <a:r>
              <a:rPr lang="en-US" altLang="ru-RU" sz="2800" i="1" dirty="0">
                <a:cs typeface="Times New Roman" panose="02020603050405020304" pitchFamily="18" charset="0"/>
              </a:rPr>
              <a:t>AC </a:t>
            </a:r>
            <a:r>
              <a:rPr lang="ru-RU" altLang="ru-RU" sz="2800" dirty="0">
                <a:cs typeface="Times New Roman" panose="02020603050405020304" pitchFamily="18" charset="0"/>
              </a:rPr>
              <a:t>и </a:t>
            </a:r>
            <a:r>
              <a:rPr lang="en-US" altLang="ru-RU" sz="2800" i="1" dirty="0">
                <a:cs typeface="Times New Roman" panose="02020603050405020304" pitchFamily="18" charset="0"/>
              </a:rPr>
              <a:t>BC </a:t>
            </a:r>
            <a:r>
              <a:rPr lang="ru-RU" altLang="ru-RU" sz="2800" dirty="0">
                <a:cs typeface="Times New Roman" panose="02020603050405020304" pitchFamily="18" charset="0"/>
              </a:rPr>
              <a:t>равнобедренного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равны 5. Основание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равно 6. Найдите высоту, опущенную на боковую сторону.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A5F20A07-0847-410C-858B-1FC2143DB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6686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Высота </a:t>
            </a:r>
            <a:r>
              <a:rPr lang="en-US" altLang="ru-RU" sz="2800" i="1" dirty="0">
                <a:cs typeface="Times New Roman" panose="02020603050405020304" pitchFamily="18" charset="0"/>
              </a:rPr>
              <a:t>CH</a:t>
            </a:r>
            <a:r>
              <a:rPr lang="ru-RU" altLang="ru-RU" sz="2800" dirty="0">
                <a:cs typeface="Times New Roman" panose="02020603050405020304" pitchFamily="18" charset="0"/>
              </a:rPr>
              <a:t>, опущенная на основание, равна 4.</a:t>
            </a:r>
            <a:r>
              <a:rPr lang="en-US" altLang="ru-RU" sz="2800" i="1" dirty="0"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Удвоенная площадь треугольника равна 24. Высота </a:t>
            </a:r>
            <a:r>
              <a:rPr lang="en-US" altLang="ru-RU" sz="2800" i="1" dirty="0">
                <a:cs typeface="Times New Roman" panose="02020603050405020304" pitchFamily="18" charset="0"/>
              </a:rPr>
              <a:t>AG </a:t>
            </a:r>
            <a:r>
              <a:rPr lang="ru-RU" altLang="ru-RU" sz="2800" dirty="0">
                <a:cs typeface="Times New Roman" panose="02020603050405020304" pitchFamily="18" charset="0"/>
              </a:rPr>
              <a:t>равна 4,8.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675AE2-AE86-DA8F-6645-1765BD3B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023521"/>
            <a:ext cx="4648849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708E6C8-D7E3-41CD-9000-E0C5D5AE1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772816"/>
            <a:ext cx="7772400" cy="1188368"/>
          </a:xfrm>
        </p:spPr>
        <p:txBody>
          <a:bodyPr/>
          <a:lstStyle/>
          <a:p>
            <a:r>
              <a:rPr lang="en-US" altLang="ru-RU" dirty="0">
                <a:solidFill>
                  <a:srgbClr val="FF3300"/>
                </a:solidFill>
              </a:rPr>
              <a:t>22. </a:t>
            </a:r>
            <a:r>
              <a:rPr lang="ru-RU" altLang="ru-RU" dirty="0">
                <a:solidFill>
                  <a:srgbClr val="FF3300"/>
                </a:solidFill>
              </a:rPr>
              <a:t>Площадь трапеции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C984C403-B77F-44C3-8493-9B49F6EA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7625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трапеции равна произведению </a:t>
            </a:r>
            <a:r>
              <a:rPr lang="ru-RU" altLang="ru-RU" sz="2800" dirty="0" err="1">
                <a:cs typeface="Times New Roman" panose="02020603050405020304" pitchFamily="18" charset="0"/>
              </a:rPr>
              <a:t>полусуммы</a:t>
            </a:r>
            <a:r>
              <a:rPr lang="ru-RU" altLang="ru-RU" sz="2800" dirty="0">
                <a:cs typeface="Times New Roman" panose="02020603050405020304" pitchFamily="18" charset="0"/>
              </a:rPr>
              <a:t> оснований на высоту.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78" name="Text Box 18">
                <a:extLst>
                  <a:ext uri="{FF2B5EF4-FFF2-40B4-BE49-F238E27FC236}">
                    <a16:creationId xmlns:a16="http://schemas.microsoft.com/office/drawing/2014/main" id="{28726867-50FF-4332-8B7C-0A7A6B322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2924944"/>
                <a:ext cx="9067800" cy="2723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</a:rPr>
                  <a:t>Доказательство.</a:t>
                </a:r>
                <a:r>
                  <a:rPr lang="ru-RU" altLang="ru-RU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Пусть дана трапеция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ABCD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AD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||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BC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Диагональ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АС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разбивает ее на два треугольника, основаниями которых служат основания трапеции и высоты которых равны высоте трапеции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Следовательно, пло­щадь трапеции равна сумме площадей этих треугольников, т. е. 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𝑎h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𝑏h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178" name="Text Box 18">
                <a:extLst>
                  <a:ext uri="{FF2B5EF4-FFF2-40B4-BE49-F238E27FC236}">
                    <a16:creationId xmlns:a16="http://schemas.microsoft.com/office/drawing/2014/main" id="{28726867-50FF-4332-8B7C-0A7A6B322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2924944"/>
                <a:ext cx="9067800" cy="2723887"/>
              </a:xfrm>
              <a:prstGeom prst="rect">
                <a:avLst/>
              </a:prstGeom>
              <a:blipFill>
                <a:blip r:embed="rId3"/>
                <a:stretch>
                  <a:fillRect l="-1076" r="-10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4" name="Picture 24">
            <a:extLst>
              <a:ext uri="{FF2B5EF4-FFF2-40B4-BE49-F238E27FC236}">
                <a16:creationId xmlns:a16="http://schemas.microsoft.com/office/drawing/2014/main" id="{D09648A3-CB03-4B13-86D5-C07ADC92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168352" cy="190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3DDDCA45-FFC4-4A27-A319-953906425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648831"/>
            <a:ext cx="9067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    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Следствие 1.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Площадь трапеции равна произведению средней линии на высоту.</a:t>
            </a:r>
          </a:p>
        </p:txBody>
      </p:sp>
    </p:spTree>
    <p:extLst>
      <p:ext uri="{BB962C8B-B14F-4D97-AF65-F5344CB8AC3E}">
        <p14:creationId xmlns:p14="http://schemas.microsoft.com/office/powerpoint/2010/main" val="39569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8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8181679F-380C-4203-B772-F34A2F3A9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132059B4-90B3-4CDE-9DEA-81D684503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7C760AEE-2F97-44EF-A50C-E833E73DB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7944" name="Picture 8">
            <a:extLst>
              <a:ext uri="{FF2B5EF4-FFF2-40B4-BE49-F238E27FC236}">
                <a16:creationId xmlns:a16="http://schemas.microsoft.com/office/drawing/2014/main" id="{8965BD43-B575-4205-956E-63850A4C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6CE24A98-874D-4714-B533-7AA797417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86371" name="Text Box 3">
            <a:extLst>
              <a:ext uri="{FF2B5EF4-FFF2-40B4-BE49-F238E27FC236}">
                <a16:creationId xmlns:a16="http://schemas.microsoft.com/office/drawing/2014/main" id="{27C4F70E-A8D1-4B4E-8C7D-86A75A8C1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5E344B28-CC6D-49B8-BAD5-E02113B1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6374" name="Picture 6">
            <a:extLst>
              <a:ext uri="{FF2B5EF4-FFF2-40B4-BE49-F238E27FC236}">
                <a16:creationId xmlns:a16="http://schemas.microsoft.com/office/drawing/2014/main" id="{01A5F6DC-6FFD-4CED-8613-5FE48CE6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46063412-7733-4026-AB50-740F7B2EC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D8F08B1B-CB08-46D1-B0C3-F9EF06EC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88420" name="Text Box 4">
            <a:extLst>
              <a:ext uri="{FF2B5EF4-FFF2-40B4-BE49-F238E27FC236}">
                <a16:creationId xmlns:a16="http://schemas.microsoft.com/office/drawing/2014/main" id="{D6149A4A-F92C-42AD-8E9A-750E28B4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8422" name="Picture 6">
            <a:extLst>
              <a:ext uri="{FF2B5EF4-FFF2-40B4-BE49-F238E27FC236}">
                <a16:creationId xmlns:a16="http://schemas.microsoft.com/office/drawing/2014/main" id="{3C024F59-B9E4-4276-BD3E-B85D1B16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8031F98A-F2BE-4471-B158-FC6A6BAEC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019D6874-877B-4177-AE2F-54ECD9122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C9097C7C-C11E-4D0B-A10E-3A212974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0470" name="Picture 6">
            <a:extLst>
              <a:ext uri="{FF2B5EF4-FFF2-40B4-BE49-F238E27FC236}">
                <a16:creationId xmlns:a16="http://schemas.microsoft.com/office/drawing/2014/main" id="{BB7520F0-2B07-487C-8233-55C86E54B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D9F533E7-1C7D-47B2-ADBB-3E2EF2701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11F1C770-F348-4BDD-B7A9-81B823B2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/>
              <a:t>	</a:t>
            </a:r>
            <a:r>
              <a:rPr lang="ru-RU" altLang="ru-RU" sz="3200" dirty="0"/>
              <a:t>Найдите площадь трапеции, изображенной на клетчатой бумаге, клетками которой являются единичные квадраты.</a:t>
            </a:r>
          </a:p>
        </p:txBody>
      </p:sp>
      <p:sp>
        <p:nvSpPr>
          <p:cNvPr id="192516" name="Text Box 4">
            <a:extLst>
              <a:ext uri="{FF2B5EF4-FFF2-40B4-BE49-F238E27FC236}">
                <a16:creationId xmlns:a16="http://schemas.microsoft.com/office/drawing/2014/main" id="{81D49766-45E8-4563-8EA7-928FCADA7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92518" name="Picture 6">
            <a:extLst>
              <a:ext uri="{FF2B5EF4-FFF2-40B4-BE49-F238E27FC236}">
                <a16:creationId xmlns:a16="http://schemas.microsoft.com/office/drawing/2014/main" id="{135232F3-7B45-4EC3-9260-821190E7F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B8787A08-837C-44A9-A1D0-A24E454EA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63843" name="Text Box 3">
            <a:extLst>
              <a:ext uri="{FF2B5EF4-FFF2-40B4-BE49-F238E27FC236}">
                <a16:creationId xmlns:a16="http://schemas.microsoft.com/office/drawing/2014/main" id="{F4625E5E-D027-4C29-9732-80ABC92B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трапеции проведены диагонали. Укажите пары равновеликих треугольников.</a:t>
            </a:r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CB94F38A-0D72-4A66-859E-228AB2D6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ABD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ABC</a:t>
            </a:r>
            <a:r>
              <a:rPr lang="en-US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ACD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BCD</a:t>
            </a:r>
            <a:r>
              <a:rPr lang="en-US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AOD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и</a:t>
            </a:r>
            <a:r>
              <a:rPr lang="en-US" altLang="ru-RU" sz="3200">
                <a:cs typeface="Times New Roman" panose="02020603050405020304" pitchFamily="18" charset="0"/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BOC</a:t>
            </a:r>
            <a:r>
              <a:rPr lang="en-US" altLang="ru-RU" sz="3200">
                <a:cs typeface="Times New Roman" panose="02020603050405020304" pitchFamily="18" charset="0"/>
              </a:rPr>
              <a:t>. 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163847" name="Picture 7">
            <a:extLst>
              <a:ext uri="{FF2B5EF4-FFF2-40B4-BE49-F238E27FC236}">
                <a16:creationId xmlns:a16="http://schemas.microsoft.com/office/drawing/2014/main" id="{9C1EF60F-AAAC-477B-A13D-B246B49F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900488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5D7F4A-4101-D5DF-FEDD-84116657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1" y="515902"/>
            <a:ext cx="4552459" cy="37444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3BD83D-B424-592F-EA8B-ED7DAF25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217" y="836712"/>
            <a:ext cx="4552460" cy="3850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80DE1A-C347-8DDA-CEA4-82FCEE744705}"/>
              </a:ext>
            </a:extLst>
          </p:cNvPr>
          <p:cNvSpPr txBox="1"/>
          <p:nvPr/>
        </p:nvSpPr>
        <p:spPr>
          <a:xfrm>
            <a:off x="20097" y="-73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 учебник 8 класс</a:t>
            </a:r>
          </a:p>
        </p:txBody>
      </p:sp>
    </p:spTree>
    <p:extLst>
      <p:ext uri="{BB962C8B-B14F-4D97-AF65-F5344CB8AC3E}">
        <p14:creationId xmlns:p14="http://schemas.microsoft.com/office/powerpoint/2010/main" val="3415627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8F6DC40B-E154-4A76-8C9E-7D068C41B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7*</a:t>
            </a:r>
          </a:p>
        </p:txBody>
      </p:sp>
      <p:sp>
        <p:nvSpPr>
          <p:cNvPr id="200707" name="Text Box 3">
            <a:extLst>
              <a:ext uri="{FF2B5EF4-FFF2-40B4-BE49-F238E27FC236}">
                <a16:creationId xmlns:a16="http://schemas.microsoft.com/office/drawing/2014/main" id="{C349F3EE-18F7-46DD-B2B3-D4AA885E4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3043"/>
            <a:ext cx="8763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Трапеция разбита диагоналями на четыре треугольника. Найдите её площадь, если площади треугольников, прилегающих к основаниям трапеции, равны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S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00708" name="Picture 4">
            <a:extLst>
              <a:ext uri="{FF2B5EF4-FFF2-40B4-BE49-F238E27FC236}">
                <a16:creationId xmlns:a16="http://schemas.microsoft.com/office/drawing/2014/main" id="{7A093CEE-6D3F-4E12-A374-6FA2ABE3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7417"/>
            <a:ext cx="3900488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0710" name="Text Box 6">
                <a:extLst>
                  <a:ext uri="{FF2B5EF4-FFF2-40B4-BE49-F238E27FC236}">
                    <a16:creationId xmlns:a16="http://schemas.microsoft.com/office/drawing/2014/main" id="{D526FDBC-069A-4E27-A238-0FC5C77D44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5085184"/>
                <a:ext cx="9144000" cy="1401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Следовательно,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3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=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4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alt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alt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Значит, площадь трапеции равна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ru-RU" alt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=.</m:t>
                    </m:r>
                    <m:sSup>
                      <m:sSupPr>
                        <m:ctrlPr>
                          <a:rPr lang="ru-RU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altLang="ru-R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  <m:r>
                              <a:rPr lang="ru-RU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ru-RU" altLang="ru-R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ru-RU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alt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e>
                      <m:sup>
                        <m:r>
                          <a:rPr lang="ru-RU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0710" name="Text Box 6">
                <a:extLst>
                  <a:ext uri="{FF2B5EF4-FFF2-40B4-BE49-F238E27FC236}">
                    <a16:creationId xmlns:a16="http://schemas.microsoft.com/office/drawing/2014/main" id="{D526FDBC-069A-4E27-A238-0FC5C77D4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5085184"/>
                <a:ext cx="9144000" cy="1401217"/>
              </a:xfrm>
              <a:prstGeom prst="rect">
                <a:avLst/>
              </a:prstGeom>
              <a:blipFill>
                <a:blip r:embed="rId4"/>
                <a:stretch>
                  <a:fillRect l="-1000" r="-1000" b="-47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D5AAFD13-51A6-4681-822B-EC019A7D0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7992" y="2358727"/>
                <a:ext cx="5136008" cy="2478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Решение.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Пусть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ABO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CDO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ADO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3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ru-RU" i="1" baseline="-25000" dirty="0">
                    <a:cs typeface="Times New Roman" panose="02020603050405020304" pitchFamily="18" charset="0"/>
                  </a:rPr>
                  <a:t>BCO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= S</a:t>
                </a:r>
                <a:r>
                  <a:rPr lang="en-US" altLang="ru-RU" baseline="-25000" dirty="0">
                    <a:cs typeface="Times New Roman" panose="02020603050405020304" pitchFamily="18" charset="0"/>
                  </a:rPr>
                  <a:t>4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Треугольники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ABO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CDO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подобны. Коэффициент подобия равен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altLang="ru-RU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altLang="ru-RU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altLang="ru-RU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ru-RU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равен отношениям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den>
                    </m:f>
                    <m:r>
                      <a:rPr lang="en-US" altLang="ru-R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𝐵𝑂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𝐷𝑂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D5AAFD13-51A6-4681-822B-EC019A7D0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7992" y="2358727"/>
                <a:ext cx="5136008" cy="2478884"/>
              </a:xfrm>
              <a:prstGeom prst="rect">
                <a:avLst/>
              </a:prstGeom>
              <a:blipFill>
                <a:blip r:embed="rId5"/>
                <a:stretch>
                  <a:fillRect l="-1779" t="-1966" r="-1898" b="-12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F1A734-68C1-4F19-921C-1CEEF8517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72816"/>
            <a:ext cx="7772400" cy="972344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3300"/>
                </a:solidFill>
              </a:rPr>
              <a:t>23. </a:t>
            </a:r>
            <a:r>
              <a:rPr lang="ru-RU" altLang="ru-RU" dirty="0">
                <a:solidFill>
                  <a:srgbClr val="FF3300"/>
                </a:solidFill>
              </a:rPr>
              <a:t>Площадь многоугольника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CA841E-3E38-4AB1-87DB-5BE94D777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E92301F3-78A1-42DC-8EC8-2305F8833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6372" name="Text Box 4">
            <a:extLst>
              <a:ext uri="{FF2B5EF4-FFF2-40B4-BE49-F238E27FC236}">
                <a16:creationId xmlns:a16="http://schemas.microsoft.com/office/drawing/2014/main" id="{EE1169B0-DA7E-4379-9BA6-F64D5B00D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7,5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40D570E0-660E-4CEF-BA53-05A97921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5825C09-1DC3-479C-933C-1A8CF0046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38CC3F59-8B0C-47BA-AAD1-887A264A1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88420" name="Text Box 4">
            <a:extLst>
              <a:ext uri="{FF2B5EF4-FFF2-40B4-BE49-F238E27FC236}">
                <a16:creationId xmlns:a16="http://schemas.microsoft.com/office/drawing/2014/main" id="{B8D3E352-6AFB-4555-A015-7B0F939B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221" name="Picture 6">
            <a:extLst>
              <a:ext uri="{FF2B5EF4-FFF2-40B4-BE49-F238E27FC236}">
                <a16:creationId xmlns:a16="http://schemas.microsoft.com/office/drawing/2014/main" id="{1E61CDB2-1265-43DB-A7F7-B81147ACB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D1C46DC-FB0C-4116-AB5D-F3EDF105B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245D0FD2-CB95-45BC-9AAF-F45E18A15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86D8646C-9C4A-4649-B09B-C5E77E6B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10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3C1EBA77-D27D-46A4-8F8C-830DAD15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A734AEDD-75CD-4E86-95BE-D9EA6D3BB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3315" name="Text Box 1027">
            <a:extLst>
              <a:ext uri="{FF2B5EF4-FFF2-40B4-BE49-F238E27FC236}">
                <a16:creationId xmlns:a16="http://schemas.microsoft.com/office/drawing/2014/main" id="{12C0CE7B-6C03-49BA-9D94-68E4970D2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/>
              <a:t>	Найдите площадь многоугольника, изображенного на клетчатой бумаге, клетками которой являются единичные квадраты.</a:t>
            </a:r>
          </a:p>
        </p:txBody>
      </p:sp>
      <p:sp>
        <p:nvSpPr>
          <p:cNvPr id="192516" name="Text Box 1028">
            <a:extLst>
              <a:ext uri="{FF2B5EF4-FFF2-40B4-BE49-F238E27FC236}">
                <a16:creationId xmlns:a16="http://schemas.microsoft.com/office/drawing/2014/main" id="{9B221DE9-C14F-4B9D-8EFD-1879E927C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6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317" name="Picture 1030">
            <a:extLst>
              <a:ext uri="{FF2B5EF4-FFF2-40B4-BE49-F238E27FC236}">
                <a16:creationId xmlns:a16="http://schemas.microsoft.com/office/drawing/2014/main" id="{BDFBD035-5687-4342-B977-66536D8E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CD85331-E7C6-4A5D-879E-15375BE6C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AA9C5AF3-5D61-42E0-B1A0-524BE4E67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Середины сторон </a:t>
            </a:r>
            <a:r>
              <a:rPr lang="ru-RU" altLang="ru-RU" sz="2800" dirty="0"/>
              <a:t>выпуклого четырёхугольника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 последовательно соединены между собой. </a:t>
            </a:r>
            <a:r>
              <a:rPr lang="ru-RU" altLang="ru-RU" sz="2800" dirty="0"/>
              <a:t>Найдите площадь получившегося четырёхугольника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, если площадь данного </a:t>
            </a:r>
            <a:r>
              <a:rPr lang="ru-RU" altLang="ru-RU" sz="2800" dirty="0"/>
              <a:t>четырехугольника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 равна 16</a:t>
            </a:r>
            <a:r>
              <a:rPr lang="ru-RU" altLang="ru-RU" sz="2800" dirty="0"/>
              <a:t>.</a:t>
            </a:r>
          </a:p>
        </p:txBody>
      </p:sp>
      <p:sp>
        <p:nvSpPr>
          <p:cNvPr id="247812" name="Text Box 4">
            <a:extLst>
              <a:ext uri="{FF2B5EF4-FFF2-40B4-BE49-F238E27FC236}">
                <a16:creationId xmlns:a16="http://schemas.microsoft.com/office/drawing/2014/main" id="{EC7B1B21-6799-4752-9F20-9980CED41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8. 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89F2EB78-7576-4F01-BF6A-D78F692D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3687882" cy="31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207715E6-A41D-4A4D-8B91-03DAA8188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5603" name="Text Box 1027">
            <a:extLst>
              <a:ext uri="{FF2B5EF4-FFF2-40B4-BE49-F238E27FC236}">
                <a16:creationId xmlns:a16="http://schemas.microsoft.com/office/drawing/2014/main" id="{306D8F58-8F7D-4B6B-89AD-E66E1D6FA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>
                <a:cs typeface="Times New Roman" panose="02020603050405020304" pitchFamily="18" charset="0"/>
              </a:rPr>
              <a:t>	</a:t>
            </a:r>
            <a:r>
              <a:rPr lang="ru-RU" altLang="ru-RU" sz="2800"/>
              <a:t>Вершины </a:t>
            </a:r>
            <a:r>
              <a:rPr lang="en-US" altLang="ru-RU" sz="2800" i="1"/>
              <a:t>A </a:t>
            </a:r>
            <a:r>
              <a:rPr lang="ru-RU" altLang="ru-RU" sz="2800"/>
              <a:t>и </a:t>
            </a:r>
            <a:r>
              <a:rPr lang="en-US" altLang="ru-RU" sz="2800" i="1"/>
              <a:t>C </a:t>
            </a:r>
            <a:r>
              <a:rPr lang="ru-RU" altLang="ru-RU" sz="2800"/>
              <a:t>выпуклого четырехугольника </a:t>
            </a:r>
            <a:r>
              <a:rPr lang="en-US" altLang="ru-RU" sz="2800" i="1"/>
              <a:t>ABCD </a:t>
            </a:r>
            <a:r>
              <a:rPr lang="ru-RU" altLang="ru-RU" sz="2800"/>
              <a:t>соединены отрезками с серединами </a:t>
            </a:r>
            <a:r>
              <a:rPr lang="en-US" altLang="ru-RU" sz="2800" i="1"/>
              <a:t>E </a:t>
            </a:r>
            <a:r>
              <a:rPr lang="ru-RU" altLang="ru-RU" sz="2800"/>
              <a:t>и </a:t>
            </a:r>
            <a:r>
              <a:rPr lang="en-US" altLang="ru-RU" sz="2800" i="1"/>
              <a:t>F </a:t>
            </a:r>
            <a:r>
              <a:rPr lang="ru-RU" altLang="ru-RU" sz="2800"/>
              <a:t>сторон соответственно </a:t>
            </a:r>
            <a:r>
              <a:rPr lang="en-US" altLang="ru-RU" sz="2800" i="1"/>
              <a:t>BC </a:t>
            </a:r>
            <a:r>
              <a:rPr lang="ru-RU" altLang="ru-RU" sz="2800"/>
              <a:t>и </a:t>
            </a:r>
            <a:r>
              <a:rPr lang="en-US" altLang="ru-RU" sz="2800" i="1"/>
              <a:t>AD</a:t>
            </a:r>
            <a:r>
              <a:rPr lang="ru-RU" altLang="ru-RU" sz="2800"/>
              <a:t>. Найдите площадь четырехугольника </a:t>
            </a:r>
            <a:r>
              <a:rPr lang="en-US" altLang="ru-RU" sz="2800" i="1"/>
              <a:t>AECF</a:t>
            </a:r>
            <a:r>
              <a:rPr lang="ru-RU" altLang="ru-RU" sz="2800"/>
              <a:t>, если площадь данного четырехугольника равна 12.</a:t>
            </a:r>
            <a:endParaRPr lang="ru-RU" altLang="ru-RU" sz="2800">
              <a:cs typeface="Times New Roman" panose="02020603050405020304" pitchFamily="18" charset="0"/>
            </a:endParaRPr>
          </a:p>
        </p:txBody>
      </p:sp>
      <p:pic>
        <p:nvPicPr>
          <p:cNvPr id="25605" name="Picture 1029">
            <a:extLst>
              <a:ext uri="{FF2B5EF4-FFF2-40B4-BE49-F238E27FC236}">
                <a16:creationId xmlns:a16="http://schemas.microsoft.com/office/drawing/2014/main" id="{012F20D2-6742-482F-A830-04572CC3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554288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C09BE83-6FA0-4143-BC20-1B4A020BE7B0}"/>
              </a:ext>
            </a:extLst>
          </p:cNvPr>
          <p:cNvGrpSpPr/>
          <p:nvPr/>
        </p:nvGrpSpPr>
        <p:grpSpPr>
          <a:xfrm>
            <a:off x="304800" y="2871198"/>
            <a:ext cx="8610600" cy="2296115"/>
            <a:chOff x="304800" y="2871198"/>
            <a:chExt cx="8610600" cy="2296115"/>
          </a:xfrm>
        </p:grpSpPr>
        <p:sp>
          <p:nvSpPr>
            <p:cNvPr id="256004" name="Text Box 1028">
              <a:extLst>
                <a:ext uri="{FF2B5EF4-FFF2-40B4-BE49-F238E27FC236}">
                  <a16:creationId xmlns:a16="http://schemas.microsoft.com/office/drawing/2014/main" id="{8576D2F5-1784-47D6-9424-7805ADF2A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648200"/>
              <a:ext cx="8610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ru-RU" altLang="ru-RU" sz="2800"/>
                <a:t>6</a:t>
              </a:r>
              <a:r>
                <a:rPr lang="ru-RU" altLang="ru-RU" sz="28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D3A3855-7A49-4FC6-985F-FD6475E1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3848" y="2871198"/>
              <a:ext cx="2627040" cy="20365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56126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sz="2800" dirty="0"/>
              <a:t>лощадь шестиугольника </a:t>
            </a:r>
            <a:r>
              <a:rPr lang="en-US" sz="2800" i="1" dirty="0"/>
              <a:t>ABCDEF</a:t>
            </a:r>
            <a:r>
              <a:rPr lang="ru-RU" sz="2800" dirty="0"/>
              <a:t>, у которого противолежащие стороны равны и параллельны, равна 1. Найдите площадь закрашенного треугольника </a:t>
            </a:r>
            <a:r>
              <a:rPr lang="en-US" sz="2800" i="1" dirty="0"/>
              <a:t>ACE</a:t>
            </a:r>
            <a:r>
              <a:rPr lang="ru-RU" sz="2800" dirty="0"/>
              <a:t>.</a:t>
            </a: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005" y="1946261"/>
            <a:ext cx="3938203" cy="255669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66698" y="1946261"/>
            <a:ext cx="8610600" cy="4911739"/>
            <a:chOff x="266698" y="1628126"/>
            <a:chExt cx="8610600" cy="4911739"/>
          </a:xfrm>
        </p:grpSpPr>
        <p:sp>
          <p:nvSpPr>
            <p:cNvPr id="223236" name="Text Box 4"/>
            <p:cNvSpPr txBox="1">
              <a:spLocks noChangeArrowheads="1"/>
            </p:cNvSpPr>
            <p:nvPr/>
          </p:nvSpPr>
          <p:spPr bwMode="auto">
            <a:xfrm>
              <a:off x="266698" y="4293096"/>
              <a:ext cx="8610600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8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800" dirty="0"/>
                <a:t>Обозначим </a:t>
              </a:r>
              <a:r>
                <a:rPr lang="en-US" altLang="ru-RU" sz="2800" i="1" dirty="0"/>
                <a:t>O </a:t>
              </a:r>
              <a:r>
                <a:rPr lang="ru-RU" altLang="ru-RU" sz="2800" dirty="0"/>
                <a:t>центр симметрии шестиугольника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Соединим его отрезками с вершинами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C</a:t>
              </a:r>
              <a:r>
                <a:rPr lang="en-US" altLang="ru-RU" sz="2800" dirty="0">
                  <a:cs typeface="Times New Roman" panose="02020603050405020304" pitchFamily="18" charset="0"/>
                </a:rPr>
                <a:t>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E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Получим параллелограммы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ABCO</a:t>
              </a:r>
              <a:r>
                <a:rPr lang="en-US" altLang="ru-RU" sz="2800" dirty="0">
                  <a:cs typeface="Times New Roman" panose="02020603050405020304" pitchFamily="18" charset="0"/>
                </a:rPr>
                <a:t>,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CDEO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и </a:t>
              </a:r>
              <a:r>
                <a:rPr lang="en-US" altLang="ru-RU" sz="2800" i="1" dirty="0">
                  <a:cs typeface="Times New Roman" panose="02020603050405020304" pitchFamily="18" charset="0"/>
                </a:rPr>
                <a:t>AFEO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 </a:t>
              </a:r>
              <a:r>
                <a:rPr lang="ru-RU" altLang="ru-RU" sz="2800" dirty="0">
                  <a:cs typeface="Times New Roman" panose="02020603050405020304" pitchFamily="18" charset="0"/>
                </a:rPr>
                <a:t>Следовательно, площадь закрашенного треугольника равна 0,5.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6005" y="1628126"/>
              <a:ext cx="3938203" cy="2512895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4555CDCC-1BB7-4677-852E-82F67F925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029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769255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В четырёхугольнике </a:t>
            </a:r>
            <a:r>
              <a:rPr lang="en-US" sz="2800" i="1" dirty="0"/>
              <a:t>ABCD </a:t>
            </a:r>
            <a:r>
              <a:rPr lang="ru-RU" sz="2800" dirty="0"/>
              <a:t>точки </a:t>
            </a:r>
            <a:r>
              <a:rPr lang="en-US" sz="2800" i="1" dirty="0"/>
              <a:t>E</a:t>
            </a:r>
            <a:r>
              <a:rPr lang="ru-RU" sz="2800" dirty="0"/>
              <a:t>, </a:t>
            </a:r>
            <a:r>
              <a:rPr lang="en-US" sz="2800" i="1" dirty="0"/>
              <a:t>F</a:t>
            </a:r>
            <a:r>
              <a:rPr lang="ru-RU" sz="2800" dirty="0"/>
              <a:t>, </a:t>
            </a:r>
            <a:r>
              <a:rPr lang="en-US" sz="2800" i="1" dirty="0"/>
              <a:t>G</a:t>
            </a:r>
            <a:r>
              <a:rPr lang="ru-RU" sz="2800" dirty="0"/>
              <a:t>, </a:t>
            </a:r>
            <a:r>
              <a:rPr lang="en-US" sz="2800" i="1" dirty="0"/>
              <a:t>H</a:t>
            </a:r>
            <a:r>
              <a:rPr lang="en-US" sz="2800" dirty="0"/>
              <a:t> </a:t>
            </a:r>
            <a:r>
              <a:rPr lang="ru-RU" sz="2800" dirty="0"/>
              <a:t>– середины</a:t>
            </a:r>
            <a:r>
              <a:rPr lang="ru-RU" sz="2800" i="1" dirty="0"/>
              <a:t> </a:t>
            </a:r>
            <a:r>
              <a:rPr lang="ru-RU" sz="2800" dirty="0"/>
              <a:t>соответствующих сторон. Докажите, что площади закрашенной и не закрашенной частей этого четырёхугольника равны. </a:t>
            </a:r>
            <a:r>
              <a:rPr lang="en-US" altLang="ru-RU" sz="2800" dirty="0"/>
              <a:t> </a:t>
            </a: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547678"/>
            <a:ext cx="3384376" cy="231356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2564904"/>
            <a:ext cx="9144000" cy="4293096"/>
            <a:chOff x="0" y="2564904"/>
            <a:chExt cx="9144000" cy="4293096"/>
          </a:xfrm>
        </p:grpSpPr>
        <p:sp>
          <p:nvSpPr>
            <p:cNvPr id="264197" name="Text Box 5"/>
            <p:cNvSpPr txBox="1">
              <a:spLocks noChangeArrowheads="1"/>
            </p:cNvSpPr>
            <p:nvPr/>
          </p:nvSpPr>
          <p:spPr bwMode="auto">
            <a:xfrm>
              <a:off x="0" y="4919008"/>
              <a:ext cx="914400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dirty="0">
                  <a:solidFill>
                    <a:srgbClr val="FF3300"/>
                  </a:solidFill>
                </a:rPr>
                <a:t>	Решение.</a:t>
              </a:r>
              <a:r>
                <a:rPr lang="ru-RU" altLang="ru-RU" sz="24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2400" dirty="0"/>
                <a:t>Соединим отрезками точку </a:t>
              </a:r>
              <a:r>
                <a:rPr lang="en-US" altLang="ru-RU" sz="2400" i="1" dirty="0"/>
                <a:t>O </a:t>
              </a:r>
              <a:r>
                <a:rPr lang="ru-RU" altLang="ru-RU" sz="2400" dirty="0"/>
                <a:t>с вершинами четырёхугольника. Площади треугольников </a:t>
              </a:r>
              <a:r>
                <a:rPr lang="en-US" altLang="ru-RU" sz="2400" i="1" dirty="0"/>
                <a:t>AOE</a:t>
              </a:r>
              <a:r>
                <a:rPr lang="en-US" altLang="ru-RU" sz="2400" dirty="0"/>
                <a:t>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BOE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BOF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COF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COG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DOG</a:t>
              </a:r>
              <a:r>
                <a:rPr lang="en-US" altLang="ru-RU" sz="2400" dirty="0"/>
                <a:t>, </a:t>
              </a:r>
              <a:r>
                <a:rPr lang="en-US" altLang="ru-RU" sz="2400" i="1" dirty="0"/>
                <a:t>AOH </a:t>
              </a:r>
              <a:r>
                <a:rPr lang="ru-RU" altLang="ru-RU" sz="2400" dirty="0"/>
                <a:t>и </a:t>
              </a:r>
              <a:r>
                <a:rPr lang="en-US" altLang="ru-RU" sz="2400" i="1" dirty="0"/>
                <a:t>DOH </a:t>
              </a:r>
              <a:r>
                <a:rPr lang="ru-RU" altLang="ru-RU" sz="2400" dirty="0"/>
                <a:t>равны. Следовательно, равны </a:t>
              </a:r>
              <a:r>
                <a:rPr lang="ru-RU" sz="2400" dirty="0"/>
                <a:t>площади закрашенной и не закрашенной частей этого четырёхугольника равны.</a:t>
              </a:r>
              <a:endParaRPr lang="ru-RU" altLang="ru-RU" sz="24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760" y="2564904"/>
              <a:ext cx="3384376" cy="2431031"/>
            </a:xfrm>
            <a:prstGeom prst="rect">
              <a:avLst/>
            </a:prstGeom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ACE1D13-B27E-4725-B311-E6C14D4A9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6334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7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80DE1A-C347-8DDA-CEA4-82FCEE744705}"/>
              </a:ext>
            </a:extLst>
          </p:cNvPr>
          <p:cNvSpPr txBox="1"/>
          <p:nvPr/>
        </p:nvSpPr>
        <p:spPr>
          <a:xfrm>
            <a:off x="20097" y="-73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Презентации. 8 класс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8F8ECF-1880-F493-6384-BE545FB16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1" y="692696"/>
            <a:ext cx="4208677" cy="42190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57CAF2-EC50-D40C-E0AE-083BD8031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100" y="692696"/>
            <a:ext cx="4829849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309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32141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sz="2800" dirty="0"/>
              <a:t>лощадь правильного восьмиугольника </a:t>
            </a:r>
            <a:r>
              <a:rPr lang="en-US" sz="2800" i="1" dirty="0"/>
              <a:t>ABCDEFGH </a:t>
            </a:r>
            <a:r>
              <a:rPr lang="ru-RU" sz="2800" dirty="0"/>
              <a:t>равна 1. Найдите площадь закрашенного прямоугольника </a:t>
            </a:r>
            <a:r>
              <a:rPr lang="en-US" sz="2800" i="1" dirty="0"/>
              <a:t>CDGH</a:t>
            </a:r>
            <a:r>
              <a:rPr lang="ru-RU" sz="2800" dirty="0"/>
              <a:t>.</a:t>
            </a:r>
            <a:endParaRPr lang="ru-RU" alt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860" y="1985749"/>
            <a:ext cx="2911336" cy="291133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2045661"/>
            <a:ext cx="9144000" cy="4752039"/>
            <a:chOff x="0" y="2045661"/>
            <a:chExt cx="9144000" cy="4752039"/>
          </a:xfrm>
        </p:grpSpPr>
        <p:sp>
          <p:nvSpPr>
            <p:cNvPr id="223236" name="Text Box 4"/>
            <p:cNvSpPr txBox="1">
              <a:spLocks noChangeArrowheads="1"/>
            </p:cNvSpPr>
            <p:nvPr/>
          </p:nvSpPr>
          <p:spPr bwMode="auto">
            <a:xfrm>
              <a:off x="0" y="4797152"/>
              <a:ext cx="9144000" cy="200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800" dirty="0">
                  <a:solidFill>
                    <a:srgbClr val="FF3300"/>
                  </a:solidFill>
                </a:rPr>
                <a:t>	</a:t>
              </a:r>
              <a:r>
                <a:rPr lang="ru-RU" altLang="ru-RU" sz="2400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sz="2400" dirty="0">
                  <a:solidFill>
                    <a:schemeClr val="accent1"/>
                  </a:solidFill>
                </a:rPr>
                <a:t> </a:t>
              </a:r>
              <a:r>
                <a:rPr lang="ru-RU" sz="2400" dirty="0"/>
                <a:t>В правильном восьмиугольнике проведём диагонали </a:t>
              </a:r>
              <a:r>
                <a:rPr lang="en-US" sz="2400" i="1" dirty="0"/>
                <a:t>AF </a:t>
              </a:r>
              <a:r>
                <a:rPr lang="ru-RU" sz="2400" dirty="0"/>
                <a:t>и </a:t>
              </a:r>
              <a:r>
                <a:rPr lang="en-US" sz="2400" i="1" dirty="0"/>
                <a:t>BE</a:t>
              </a:r>
              <a:r>
                <a:rPr lang="ru-RU" sz="2400" dirty="0"/>
                <a:t>. В квадрате </a:t>
              </a:r>
              <a:r>
                <a:rPr lang="en-US" sz="2400" i="1" dirty="0"/>
                <a:t>PQRS </a:t>
              </a:r>
              <a:r>
                <a:rPr lang="ru-RU" sz="2400" dirty="0"/>
                <a:t>также проведём диагонали. Эти диагонали разбивают восьмиугольник на попарно равные части. Следовательно, площадь прямоугольника </a:t>
              </a:r>
              <a:r>
                <a:rPr lang="en-US" sz="2400" i="1" dirty="0"/>
                <a:t>CDGH </a:t>
              </a:r>
              <a:r>
                <a:rPr lang="ru-RU" sz="2400" dirty="0"/>
                <a:t>равна половине площади восьмиугольника.</a:t>
              </a:r>
              <a:endParaRPr lang="ru-RU" altLang="ru-RU" sz="2400" dirty="0"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0868" y="2045661"/>
              <a:ext cx="2952328" cy="2812133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ACD6FCFC-58CB-4374-B417-7ABB345AF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306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2">
            <a:extLst>
              <a:ext uri="{FF2B5EF4-FFF2-40B4-BE49-F238E27FC236}">
                <a16:creationId xmlns:a16="http://schemas.microsoft.com/office/drawing/2014/main" id="{04DE0670-C2CC-4DA0-BE76-FC8E20D94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79488"/>
            <a:ext cx="903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В трапеции </a:t>
            </a:r>
            <a:r>
              <a:rPr lang="en-US" altLang="ru-RU" i="1" dirty="0"/>
              <a:t>ABCD </a:t>
            </a:r>
            <a:r>
              <a:rPr lang="ru-RU" altLang="ru-RU" dirty="0"/>
              <a:t>площади треугольников, закрашенных коричневым цветом, равны соответственно 4 и 7. Найдите площадь четырёхугольника, закрашенного красным цветом.</a:t>
            </a:r>
          </a:p>
        </p:txBody>
      </p:sp>
      <p:pic>
        <p:nvPicPr>
          <p:cNvPr id="91139" name="Рисунок 3">
            <a:extLst>
              <a:ext uri="{FF2B5EF4-FFF2-40B4-BE49-F238E27FC236}">
                <a16:creationId xmlns:a16="http://schemas.microsoft.com/office/drawing/2014/main" id="{10EBFCBF-BD1F-48A5-AB5B-1A01F4A8F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05038"/>
            <a:ext cx="42846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C0B75E4-8F97-4284-BDD8-57E90A90A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5515768"/>
            <a:ext cx="90455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solidFill>
                  <a:srgbClr val="FF3300"/>
                </a:solidFill>
              </a:rPr>
              <a:t>Ответ. </a:t>
            </a:r>
            <a:r>
              <a:rPr lang="en-US" altLang="ru-RU" sz="2400" i="1" dirty="0"/>
              <a:t>S</a:t>
            </a:r>
            <a:r>
              <a:rPr lang="en-US" altLang="ru-RU" sz="2400" i="1" baseline="-25000" dirty="0"/>
              <a:t>EHFG</a:t>
            </a:r>
            <a:r>
              <a:rPr lang="en-US" altLang="ru-RU" sz="2400" i="1" dirty="0"/>
              <a:t> = S</a:t>
            </a:r>
            <a:r>
              <a:rPr lang="en-US" altLang="ru-RU" sz="2400" i="1" baseline="-25000" dirty="0"/>
              <a:t>ABC</a:t>
            </a:r>
            <a:r>
              <a:rPr lang="en-US" altLang="ru-RU" sz="2400" i="1" dirty="0"/>
              <a:t> – S</a:t>
            </a:r>
            <a:r>
              <a:rPr lang="en-US" altLang="ru-RU" sz="2400" i="1" baseline="-25000" dirty="0"/>
              <a:t>AEG</a:t>
            </a:r>
            <a:r>
              <a:rPr lang="en-US" altLang="ru-RU" sz="2400" i="1" dirty="0"/>
              <a:t> – S</a:t>
            </a:r>
            <a:r>
              <a:rPr lang="en-US" altLang="ru-RU" sz="2400" i="1" baseline="-25000" dirty="0"/>
              <a:t>BEH</a:t>
            </a:r>
            <a:r>
              <a:rPr lang="en-US" altLang="ru-RU" sz="2400" i="1" dirty="0"/>
              <a:t> = S</a:t>
            </a:r>
            <a:r>
              <a:rPr lang="en-US" altLang="ru-RU" sz="2400" i="1" baseline="-25000" dirty="0"/>
              <a:t>AED</a:t>
            </a:r>
            <a:r>
              <a:rPr lang="en-US" altLang="ru-RU" sz="2400" i="1" dirty="0"/>
              <a:t> + S</a:t>
            </a:r>
            <a:r>
              <a:rPr lang="en-US" altLang="ru-RU" sz="2400" i="1" baseline="-25000" dirty="0"/>
              <a:t>BEC</a:t>
            </a:r>
            <a:r>
              <a:rPr lang="en-US" altLang="ru-RU" sz="2400" i="1" dirty="0"/>
              <a:t> – S</a:t>
            </a:r>
            <a:r>
              <a:rPr lang="en-US" altLang="ru-RU" sz="2400" i="1" baseline="-25000" dirty="0"/>
              <a:t>AEG</a:t>
            </a:r>
            <a:r>
              <a:rPr lang="en-US" altLang="ru-RU" sz="2400" i="1" dirty="0"/>
              <a:t> – S</a:t>
            </a:r>
            <a:r>
              <a:rPr lang="en-US" altLang="ru-RU" sz="2400" i="1" baseline="-25000" dirty="0"/>
              <a:t>BEH</a:t>
            </a:r>
            <a:r>
              <a:rPr lang="en-US" altLang="ru-RU" sz="2400" i="1" dirty="0"/>
              <a:t> = S</a:t>
            </a:r>
            <a:r>
              <a:rPr lang="en-US" altLang="ru-RU" sz="2400" i="1" baseline="-25000" dirty="0"/>
              <a:t>AGD</a:t>
            </a:r>
            <a:r>
              <a:rPr lang="en-US" altLang="ru-RU" sz="2400" i="1" dirty="0"/>
              <a:t> + S</a:t>
            </a:r>
            <a:r>
              <a:rPr lang="en-US" altLang="ru-RU" sz="2400" i="1" baseline="-25000" dirty="0"/>
              <a:t>BHG</a:t>
            </a:r>
            <a:r>
              <a:rPr lang="en-US" altLang="ru-RU" sz="2400" i="1" dirty="0"/>
              <a:t> = </a:t>
            </a:r>
            <a:r>
              <a:rPr lang="en-US" altLang="ru-RU" sz="2400" dirty="0"/>
              <a:t>11</a:t>
            </a:r>
            <a:r>
              <a:rPr lang="ru-RU" altLang="ru-RU" sz="2400" dirty="0"/>
              <a:t>.</a:t>
            </a:r>
          </a:p>
        </p:txBody>
      </p:sp>
      <p:sp>
        <p:nvSpPr>
          <p:cNvPr id="91141" name="Rectangle 2">
            <a:extLst>
              <a:ext uri="{FF2B5EF4-FFF2-40B4-BE49-F238E27FC236}">
                <a16:creationId xmlns:a16="http://schemas.microsoft.com/office/drawing/2014/main" id="{9A17403F-0EB3-4DA1-B2DF-C73E6538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0</a:t>
            </a:r>
            <a:r>
              <a:rPr lang="ru-RU" altLang="ru-RU" sz="3600" dirty="0">
                <a:solidFill>
                  <a:srgbClr val="FF33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496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2">
            <a:extLst>
              <a:ext uri="{FF2B5EF4-FFF2-40B4-BE49-F238E27FC236}">
                <a16:creationId xmlns:a16="http://schemas.microsoft.com/office/drawing/2014/main" id="{121C83AF-B926-4037-B5B3-447F8C3D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95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В параллелограмме </a:t>
            </a:r>
            <a:r>
              <a:rPr lang="en-US" altLang="ru-RU" i="1" dirty="0"/>
              <a:t>ABCD </a:t>
            </a:r>
            <a:r>
              <a:rPr lang="ru-RU" altLang="ru-RU" dirty="0"/>
              <a:t>площади многоугольников, закрашенных коричневым цветом, равны соответственно 110, 100, 15, 5. Найдите площадь треугольника, закрашенного красным цветом.</a:t>
            </a:r>
          </a:p>
        </p:txBody>
      </p:sp>
      <p:pic>
        <p:nvPicPr>
          <p:cNvPr id="93187" name="Рисунок 5">
            <a:extLst>
              <a:ext uri="{FF2B5EF4-FFF2-40B4-BE49-F238E27FC236}">
                <a16:creationId xmlns:a16="http://schemas.microsoft.com/office/drawing/2014/main" id="{1479EEA7-5A7D-4CC4-97EB-0714198C2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2938"/>
            <a:ext cx="468630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9F70B19E-6B77-4158-B9CA-09A51555C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732463"/>
            <a:ext cx="6696075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solidFill>
                  <a:srgbClr val="FF3300"/>
                </a:solidFill>
              </a:rPr>
              <a:t>	</a:t>
            </a:r>
            <a:r>
              <a:rPr lang="ru-RU" altLang="ru-RU" sz="2400">
                <a:solidFill>
                  <a:srgbClr val="FF3300"/>
                </a:solidFill>
              </a:rPr>
              <a:t>Ответ. </a:t>
            </a:r>
            <a:r>
              <a:rPr lang="ru-RU" altLang="ru-RU" sz="2400"/>
              <a:t>20.</a:t>
            </a:r>
          </a:p>
        </p:txBody>
      </p:sp>
      <p:sp>
        <p:nvSpPr>
          <p:cNvPr id="93189" name="Rectangle 2">
            <a:extLst>
              <a:ext uri="{FF2B5EF4-FFF2-40B4-BE49-F238E27FC236}">
                <a16:creationId xmlns:a16="http://schemas.microsoft.com/office/drawing/2014/main" id="{52E9F8DE-51C2-4975-9151-57195E214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9145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4081"/>
                <a:ext cx="9144000" cy="2863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ru-RU" altLang="ru-RU" dirty="0"/>
                  <a:t>	</a:t>
                </a:r>
                <a:r>
                  <a:rPr lang="ru-RU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Теорема*.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Площадь 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многоугольника, вершины которого расположены в узлах целочисленной решётки, выражается формулой</a:t>
                </a:r>
              </a:p>
              <a:p>
                <a:pPr algn="ctr" eaLnBrk="1" hangingPunct="1"/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=В+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Г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just" eaLnBrk="1" hangingPunct="1"/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В – число узлов решётки, расположенных внутри многоугольника, 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Г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число узлов решётки, расположенных на его границе.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97282" name="TextBox 5">
                <a:extLst>
                  <a:ext uri="{FF2B5EF4-FFF2-40B4-BE49-F238E27FC236}">
                    <a16:creationId xmlns:a16="http://schemas.microsoft.com/office/drawing/2014/main" id="{A59E0952-4DFC-47AE-98D1-E2341502B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4081"/>
                <a:ext cx="9144000" cy="2863348"/>
              </a:xfrm>
              <a:prstGeom prst="rect">
                <a:avLst/>
              </a:prstGeom>
              <a:blipFill>
                <a:blip r:embed="rId3"/>
                <a:stretch>
                  <a:fillRect l="-1000" t="-1706" r="-1000" b="-31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285" name="Rectangle 2">
            <a:extLst>
              <a:ext uri="{FF2B5EF4-FFF2-40B4-BE49-F238E27FC236}">
                <a16:creationId xmlns:a16="http://schemas.microsoft.com/office/drawing/2014/main" id="{62D94CAB-FF61-4A6F-9F11-9D6F65947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Формула Пика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AC181C6-DEA4-5130-5F03-F340F872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784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altLang="ru-RU" dirty="0"/>
              <a:t>	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рисунке изображён пятиугольник, у которого В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17,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en-US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Его площадь равна 20,5.</a:t>
            </a:r>
            <a:endParaRPr lang="ru-RU" alt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131A10-ECDE-87F1-9F30-5AEB52C25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789040"/>
            <a:ext cx="3182324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89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817BDAFC-2FC9-4866-ADFA-58D945AAF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41576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Для доказательства формулы Пика рассмотрим функцию, которая каждому многоугольнику М, вершины которого расположены в узлах единичной квадратной сетки, сопоставляет число </a:t>
                </a:r>
                <a:r>
                  <a:rPr lang="en-US" altLang="ru-RU" sz="2800" dirty="0">
                    <a:latin typeface="+mj-lt"/>
                    <a:cs typeface="Times New Roman" panose="02020603050405020304" pitchFamily="18" charset="0"/>
                  </a:rPr>
                  <a:t>F(</a:t>
                </a:r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М) =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В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Г</m:t>
                        </m:r>
                      </m:num>
                      <m:den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ru-RU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	Покажем, что она удовлетворяет свойствам площади.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	1. Она неотрицательна.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sz="2800" dirty="0">
                    <a:latin typeface="+mj-lt"/>
                    <a:cs typeface="Times New Roman" panose="02020603050405020304" pitchFamily="18" charset="0"/>
                  </a:rPr>
                  <a:t>	2. На равных многоугольниках её значения равны.	</a:t>
                </a:r>
              </a:p>
            </p:txBody>
          </p:sp>
        </mc:Choice>
        <mc:Fallback xmlns="">
          <p:sp>
            <p:nvSpPr>
              <p:cNvPr id="5123" name="Text Box 4">
                <a:extLst>
                  <a:ext uri="{FF2B5EF4-FFF2-40B4-BE49-F238E27FC236}">
                    <a16:creationId xmlns:a16="http://schemas.microsoft.com/office/drawing/2014/main" id="{817BDAFC-2FC9-4866-ADFA-58D945AAF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4157677"/>
              </a:xfrm>
              <a:prstGeom prst="rect">
                <a:avLst/>
              </a:prstGeom>
              <a:blipFill>
                <a:blip r:embed="rId3"/>
                <a:stretch>
                  <a:fillRect l="-1333" t="-1466" r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7075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3. Докажем аддитивность. Пусть многоугольник М составлен из многоугольников М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и М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с общей стороной, на которой расположены </a:t>
            </a:r>
            <a:r>
              <a:rPr lang="en-US" altLang="ru-RU" i="1" dirty="0">
                <a:latin typeface="+mj-lt"/>
                <a:cs typeface="Times New Roman" panose="02020603050405020304" pitchFamily="18" charset="0"/>
              </a:rPr>
              <a:t>n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узлов сетки, отличных от вершин этих многоугольников. На рисунке </a:t>
            </a:r>
            <a:r>
              <a:rPr lang="en-US" altLang="ru-RU" i="1" dirty="0">
                <a:latin typeface="+mj-lt"/>
                <a:cs typeface="Times New Roman" panose="02020603050405020304" pitchFamily="18" charset="0"/>
              </a:rPr>
              <a:t>n =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3.</a:t>
            </a:r>
            <a:r>
              <a:rPr lang="en-US" altLang="ru-RU" i="1" dirty="0"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F54FD44-6E37-AD68-5BD8-1E1FCA796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2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latin typeface="+mj-lt"/>
                <a:cs typeface="Times New Roman" panose="02020603050405020304" pitchFamily="18" charset="0"/>
              </a:rPr>
              <a:t>	Пусть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F(M</a:t>
            </a:r>
            <a:r>
              <a:rPr lang="en-US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) =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В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+ Г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/2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– 1,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F(M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) =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В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+ Г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/2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– 1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Тогда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(М) = В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+ В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+ </a:t>
            </a:r>
            <a:r>
              <a:rPr lang="en-US" altLang="ru-RU" i="1" dirty="0">
                <a:latin typeface="+mj-lt"/>
                <a:cs typeface="Times New Roman" panose="02020603050405020304" pitchFamily="18" charset="0"/>
              </a:rPr>
              <a:t>n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+ (Г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+ Г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– 2 – 2</a:t>
            </a:r>
            <a:r>
              <a:rPr lang="en-US" altLang="ru-RU" i="1" dirty="0">
                <a:latin typeface="+mj-lt"/>
                <a:cs typeface="Times New Roman" panose="02020603050405020304" pitchFamily="18" charset="0"/>
              </a:rPr>
              <a:t>n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/2 – 1 = F(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М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) +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(М</a:t>
            </a:r>
            <a:r>
              <a:rPr lang="ru-RU" altLang="ru-RU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B110FD-E8F2-A9B6-9DA2-84583ECC0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41186"/>
            <a:ext cx="4321571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543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4. Непосредственно проверяется, что для прямоугольника, стороны которого расположены на линиях сетки,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(М) равно площади этого прямоугольника. Например, для прямоугольника, показанного на рисунке, В =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15,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Г = 20,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F(M) = 24 = S(M).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D0124E-1C6A-FA09-17EC-E524B300E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70" y="2105489"/>
            <a:ext cx="4906060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30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Следствие 1.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Для треугольника Т, две стороны которого расположены на линиях сетки,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(Т) равно площади этого треугольника. Например,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для треугольников, показанных на рисунке,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F(ABC) = F(ABCD)/2 = 12 = S(ABC).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BCAEB4-2576-3553-6BA1-5BCD3AD7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44" y="2564904"/>
            <a:ext cx="4744112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71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Следствие </a:t>
            </a:r>
            <a:r>
              <a:rPr lang="en-US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Для произвольного треугольника Т значение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(Т) равно площади этого треугольника.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latin typeface="+mj-lt"/>
                <a:cs typeface="Times New Roman" panose="02020603050405020304" pitchFamily="18" charset="0"/>
              </a:rPr>
              <a:t>	Действительно, произвольный треугольник Т можно достроить до прямоугольника М, добавив не более трёх треугольников, две стороны которых расположены на линиях сетки. Из аддитивности функции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следует, что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F(T) = S(T).</a:t>
            </a:r>
            <a:endParaRPr lang="ru-RU" alt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AEEA6-72AC-6C96-E225-8061D56EF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636912"/>
            <a:ext cx="3105583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353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817BDAFC-2FC9-4866-ADFA-58D945AA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Следствие </a:t>
            </a:r>
            <a:r>
              <a:rPr lang="en-US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Для произвольного многоугольника М значение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(М) равно площади этого многоугольника.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latin typeface="+mj-lt"/>
                <a:cs typeface="Times New Roman" panose="02020603050405020304" pitchFamily="18" charset="0"/>
              </a:rPr>
              <a:t>	Действительно, произвольный многоугольник М можно разбить на треугольники Из аддитивности функции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следует, что 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F(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М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) = S(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М</a:t>
            </a:r>
            <a:r>
              <a:rPr lang="en-US" altLang="ru-RU" dirty="0">
                <a:latin typeface="+mj-lt"/>
                <a:cs typeface="Times New Roman" panose="02020603050405020304" pitchFamily="18" charset="0"/>
              </a:rPr>
              <a:t>).</a:t>
            </a:r>
            <a:endParaRPr lang="ru-RU" alt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C5AE3C-2D34-CF77-4D72-4D969E876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492896"/>
            <a:ext cx="396295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5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6">
            <a:extLst>
              <a:ext uri="{FF2B5EF4-FFF2-40B4-BE49-F238E27FC236}">
                <a16:creationId xmlns:a16="http://schemas.microsoft.com/office/drawing/2014/main" id="{762AFD90-AD63-4887-948D-FA262A898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2856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sz="4400" i="0" u="none" strike="noStrike" baseline="0" dirty="0">
                <a:solidFill>
                  <a:srgbClr val="FF0000"/>
                </a:solidFill>
                <a:latin typeface="+mj-lt"/>
              </a:rPr>
              <a:t>18. Площадь и её свойства.</a:t>
            </a:r>
            <a:r>
              <a:rPr lang="en-US" sz="4400" i="0" u="none" strike="noStrike" baseline="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ru-RU" sz="4400" i="0" u="none" strike="noStrike" baseline="0" dirty="0">
                <a:solidFill>
                  <a:srgbClr val="FF0000"/>
                </a:solidFill>
                <a:latin typeface="+mj-lt"/>
              </a:rPr>
              <a:t>Площадь прямоугольника</a:t>
            </a:r>
            <a:endParaRPr lang="ru-RU" altLang="ru-RU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9709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700808"/>
            <a:ext cx="7772400" cy="2088232"/>
          </a:xfrm>
        </p:spPr>
        <p:txBody>
          <a:bodyPr/>
          <a:lstStyle/>
          <a:p>
            <a:pPr eaLnBrk="1" hangingPunct="1"/>
            <a:r>
              <a:rPr lang="en-US" altLang="ru-RU" dirty="0">
                <a:solidFill>
                  <a:srgbClr val="FF3300"/>
                </a:solidFill>
              </a:rPr>
              <a:t>24*. </a:t>
            </a:r>
            <a:r>
              <a:rPr lang="ru-RU" altLang="ru-RU" dirty="0" err="1">
                <a:solidFill>
                  <a:srgbClr val="FF3300"/>
                </a:solidFill>
              </a:rPr>
              <a:t>Равносоставленность</a:t>
            </a:r>
            <a:r>
              <a:rPr lang="ru-RU" altLang="ru-RU" dirty="0">
                <a:solidFill>
                  <a:srgbClr val="FF3300"/>
                </a:solidFill>
              </a:rPr>
              <a:t> и задачи на разрезание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6" name="Text Box 16">
            <a:extLst>
              <a:ext uri="{FF2B5EF4-FFF2-40B4-BE49-F238E27FC236}">
                <a16:creationId xmlns:a16="http://schemas.microsoft.com/office/drawing/2014/main" id="{C484C178-C77E-43DD-87D2-FE2BE102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1606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    </a:t>
            </a:r>
            <a:r>
              <a:rPr lang="ru-RU" altLang="ru-RU" sz="2800" dirty="0">
                <a:cs typeface="Times New Roman" panose="02020603050405020304" pitchFamily="18" charset="0"/>
              </a:rPr>
              <a:t>Две фигуры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равносоставленными, </a:t>
            </a:r>
            <a:r>
              <a:rPr lang="ru-RU" altLang="ru-RU" sz="2800" dirty="0">
                <a:cs typeface="Times New Roman" panose="02020603050405020304" pitchFamily="18" charset="0"/>
              </a:rPr>
              <a:t>если они могут быть раз</a:t>
            </a:r>
            <a:r>
              <a:rPr lang="ru-RU" altLang="ru-RU" sz="2800" dirty="0"/>
              <a:t>резаны</a:t>
            </a:r>
            <a:r>
              <a:rPr lang="ru-RU" altLang="ru-RU" sz="2800" dirty="0">
                <a:cs typeface="Times New Roman" panose="02020603050405020304" pitchFamily="18" charset="0"/>
              </a:rPr>
              <a:t> на одинаковое число попарно равных фигур.</a:t>
            </a:r>
          </a:p>
        </p:txBody>
      </p:sp>
      <p:sp>
        <p:nvSpPr>
          <p:cNvPr id="92178" name="Text Box 18">
            <a:extLst>
              <a:ext uri="{FF2B5EF4-FFF2-40B4-BE49-F238E27FC236}">
                <a16:creationId xmlns:a16="http://schemas.microsoft.com/office/drawing/2014/main" id="{1C0E1944-FD76-45DF-B7D9-2BDA959F4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Из свойств площади следует, что равносоставленные фигуры равновелики. </a:t>
            </a:r>
          </a:p>
        </p:txBody>
      </p:sp>
      <p:sp>
        <p:nvSpPr>
          <p:cNvPr id="92195" name="Text Box 35">
            <a:extLst>
              <a:ext uri="{FF2B5EF4-FFF2-40B4-BE49-F238E27FC236}">
                <a16:creationId xmlns:a16="http://schemas.microsoft.com/office/drawing/2014/main" id="{96478741-DE8D-4A06-A44E-BA8AE1CD5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Любые два равновеликих многоугольника </a:t>
            </a:r>
            <a:r>
              <a:rPr lang="ru-RU" altLang="ru-RU" sz="2800" dirty="0" err="1">
                <a:cs typeface="Times New Roman" panose="02020603050405020304" pitchFamily="18" charset="0"/>
              </a:rPr>
              <a:t>равносоставлены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197" name="Text Box 37">
            <a:extLst>
              <a:ext uri="{FF2B5EF4-FFF2-40B4-BE49-F238E27FC236}">
                <a16:creationId xmlns:a16="http://schemas.microsoft.com/office/drawing/2014/main" id="{49366F72-EE9D-4FDB-B8D4-17281EA13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Для многоугольников верно и обратное, а именно, имеет место следующая теорема.</a:t>
            </a:r>
          </a:p>
        </p:txBody>
      </p:sp>
      <p:pic>
        <p:nvPicPr>
          <p:cNvPr id="92198" name="Picture 38">
            <a:extLst>
              <a:ext uri="{FF2B5EF4-FFF2-40B4-BE49-F238E27FC236}">
                <a16:creationId xmlns:a16="http://schemas.microsoft.com/office/drawing/2014/main" id="{A7B4A6DF-1E86-48C0-8906-30DE1F4A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2776"/>
            <a:ext cx="45307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8135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1. Параллелограмм разрежьте на две части, из которых можно сложить прямоугольник.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2388"/>
            <a:ext cx="34083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5637" name="Group 5"/>
          <p:cNvGrpSpPr>
            <a:grpSpLocks/>
          </p:cNvGrpSpPr>
          <p:nvPr/>
        </p:nvGrpSpPr>
        <p:grpSpPr bwMode="auto">
          <a:xfrm>
            <a:off x="152400" y="2571750"/>
            <a:ext cx="8610600" cy="3052763"/>
            <a:chOff x="96" y="1620"/>
            <a:chExt cx="5424" cy="1923"/>
          </a:xfrm>
        </p:grpSpPr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20"/>
              <a:ext cx="4087" cy="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2. Треугольник разрежьте на две части, из которых можно сложить параллелограмм.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12975"/>
            <a:ext cx="2468563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685" name="Group 5"/>
          <p:cNvGrpSpPr>
            <a:grpSpLocks/>
          </p:cNvGrpSpPr>
          <p:nvPr/>
        </p:nvGrpSpPr>
        <p:grpSpPr bwMode="auto">
          <a:xfrm>
            <a:off x="152400" y="2197100"/>
            <a:ext cx="8610600" cy="3427413"/>
            <a:chOff x="96" y="1384"/>
            <a:chExt cx="5424" cy="2159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384"/>
              <a:ext cx="4160" cy="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3. Треугольник разрежьте на три части, из которых можно составить прямоугольник</a:t>
            </a:r>
            <a:r>
              <a:rPr lang="en-US" altLang="ru-RU" sz="2800" dirty="0"/>
              <a:t>.</a:t>
            </a:r>
            <a:endParaRPr lang="ru-RU" altLang="ru-RU" sz="2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216852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9733" name="Group 5"/>
          <p:cNvGrpSpPr>
            <a:grpSpLocks/>
          </p:cNvGrpSpPr>
          <p:nvPr/>
        </p:nvGrpSpPr>
        <p:grpSpPr bwMode="auto">
          <a:xfrm>
            <a:off x="152400" y="2355850"/>
            <a:ext cx="8610600" cy="3421063"/>
            <a:chOff x="96" y="1484"/>
            <a:chExt cx="5424" cy="2155"/>
          </a:xfrm>
        </p:grpSpPr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84"/>
              <a:ext cx="3636" cy="1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4. Трапецию разрежьте на две части, из которых можно сложить треугольник.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736850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1781" name="Group 5"/>
          <p:cNvGrpSpPr>
            <a:grpSpLocks/>
          </p:cNvGrpSpPr>
          <p:nvPr/>
        </p:nvGrpSpPr>
        <p:grpSpPr bwMode="auto">
          <a:xfrm>
            <a:off x="152400" y="2590800"/>
            <a:ext cx="8610600" cy="3033713"/>
            <a:chOff x="96" y="1632"/>
            <a:chExt cx="5424" cy="1911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632"/>
              <a:ext cx="4801" cy="1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5. Трапецию разрежьте на три части, из которых можно сложить прямоугольник.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60638"/>
            <a:ext cx="26400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3829" name="Group 5"/>
          <p:cNvGrpSpPr>
            <a:grpSpLocks/>
          </p:cNvGrpSpPr>
          <p:nvPr/>
        </p:nvGrpSpPr>
        <p:grpSpPr bwMode="auto">
          <a:xfrm>
            <a:off x="152400" y="2560638"/>
            <a:ext cx="8610600" cy="3063875"/>
            <a:chOff x="96" y="1613"/>
            <a:chExt cx="5424" cy="1930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613"/>
              <a:ext cx="1663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6. Правильный шестиугольник разрежьте на две части, из которых можно составить параллелограмм.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49513"/>
            <a:ext cx="22875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5877" name="Group 5"/>
          <p:cNvGrpSpPr>
            <a:grpSpLocks/>
          </p:cNvGrpSpPr>
          <p:nvPr/>
        </p:nvGrpSpPr>
        <p:grpSpPr bwMode="auto">
          <a:xfrm>
            <a:off x="152400" y="2449513"/>
            <a:ext cx="8610600" cy="3327400"/>
            <a:chOff x="96" y="1543"/>
            <a:chExt cx="5424" cy="2096"/>
          </a:xfrm>
        </p:grpSpPr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43"/>
              <a:ext cx="4047" cy="1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7. Используя разрезания, докажите, что площадь правильного восьмиугольника равна произведению его наибольшей и наименьшей диагоналей.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2682875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2981" name="Group 5"/>
          <p:cNvGrpSpPr>
            <a:grpSpLocks/>
          </p:cNvGrpSpPr>
          <p:nvPr/>
        </p:nvGrpSpPr>
        <p:grpSpPr bwMode="auto">
          <a:xfrm>
            <a:off x="152400" y="2743200"/>
            <a:ext cx="8610600" cy="3643313"/>
            <a:chOff x="96" y="1728"/>
            <a:chExt cx="5424" cy="2295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96" y="369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728"/>
              <a:ext cx="3784" cy="1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8. Разрежьте трапецию на четыре равные трапеции.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65" name="Group 5"/>
          <p:cNvGrpSpPr>
            <a:grpSpLocks/>
          </p:cNvGrpSpPr>
          <p:nvPr/>
        </p:nvGrpSpPr>
        <p:grpSpPr bwMode="auto">
          <a:xfrm>
            <a:off x="457200" y="1752600"/>
            <a:ext cx="7696200" cy="4100513"/>
            <a:chOff x="288" y="1104"/>
            <a:chExt cx="4848" cy="2583"/>
          </a:xfrm>
        </p:grpSpPr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104"/>
              <a:ext cx="1946" cy="1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288" y="3360"/>
              <a:ext cx="48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</a:t>
              </a:r>
              <a:endParaRPr lang="ru-RU" alt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31324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792"/>
            <a:ext cx="3198599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9D98CA-A50B-4DE4-B656-4A2A2FCCC957}"/>
              </a:ext>
            </a:extLst>
          </p:cNvPr>
          <p:cNvSpPr txBox="1"/>
          <p:nvPr/>
        </p:nvSpPr>
        <p:spPr>
          <a:xfrm>
            <a:off x="251520" y="53480"/>
            <a:ext cx="54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Доказательство формулы площади квадрата в учебнике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5744069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9. Разрежьте закрашенную фигуру на четыре равные части.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0213" name="Group 5"/>
          <p:cNvGrpSpPr>
            <a:grpSpLocks/>
          </p:cNvGrpSpPr>
          <p:nvPr/>
        </p:nvGrpSpPr>
        <p:grpSpPr bwMode="auto">
          <a:xfrm>
            <a:off x="609600" y="1981200"/>
            <a:ext cx="7315200" cy="4024313"/>
            <a:chOff x="384" y="1248"/>
            <a:chExt cx="4608" cy="2535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48"/>
              <a:ext cx="194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384" y="3456"/>
              <a:ext cx="46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r>
                <a:rPr lang="ru-RU" altLang="ru-RU" sz="2800">
                  <a:cs typeface="Times New Roman" panose="02020603050405020304" pitchFamily="18" charset="0"/>
                </a:rPr>
                <a:t> 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858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10. Разрежьте прямоугольник на две равные части так, чтобы в каждой из них была звездочка.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2261" name="Group 5"/>
          <p:cNvGrpSpPr>
            <a:grpSpLocks/>
          </p:cNvGrpSpPr>
          <p:nvPr/>
        </p:nvGrpSpPr>
        <p:grpSpPr bwMode="auto">
          <a:xfrm>
            <a:off x="914400" y="2057400"/>
            <a:ext cx="7391400" cy="3795713"/>
            <a:chOff x="576" y="1296"/>
            <a:chExt cx="4656" cy="2391"/>
          </a:xfrm>
        </p:grpSpPr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296"/>
              <a:ext cx="1946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576" y="3360"/>
              <a:ext cx="46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858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11. Многоугольник разрежьте на четыре равные части.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597025"/>
            <a:ext cx="3725863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4309" name="Group 5"/>
          <p:cNvGrpSpPr>
            <a:grpSpLocks/>
          </p:cNvGrpSpPr>
          <p:nvPr/>
        </p:nvGrpSpPr>
        <p:grpSpPr bwMode="auto">
          <a:xfrm>
            <a:off x="914400" y="1600200"/>
            <a:ext cx="7391400" cy="4252913"/>
            <a:chOff x="576" y="1008"/>
            <a:chExt cx="4656" cy="2679"/>
          </a:xfrm>
        </p:grpSpPr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576" y="3360"/>
              <a:ext cx="46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endParaRPr lang="ru-RU" altLang="ru-RU"/>
            </a:p>
          </p:txBody>
        </p:sp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08"/>
              <a:ext cx="2352" cy="2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12. Прямоугольник разрежьте на две части, из которых можно сложить квадрат.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1115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2021" name="Group 5"/>
          <p:cNvGrpSpPr>
            <a:grpSpLocks/>
          </p:cNvGrpSpPr>
          <p:nvPr/>
        </p:nvGrpSpPr>
        <p:grpSpPr bwMode="auto">
          <a:xfrm>
            <a:off x="304800" y="2133600"/>
            <a:ext cx="8610600" cy="3871913"/>
            <a:chOff x="192" y="1344"/>
            <a:chExt cx="5424" cy="2439"/>
          </a:xfrm>
        </p:grpSpPr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344"/>
              <a:ext cx="1960" cy="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192" y="345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en-US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13. Восьмиугольник разрежьте на две части, из которых можно сложить квадрат.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1115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9495" name="Group 7"/>
          <p:cNvGrpSpPr>
            <a:grpSpLocks/>
          </p:cNvGrpSpPr>
          <p:nvPr/>
        </p:nvGrpSpPr>
        <p:grpSpPr bwMode="auto">
          <a:xfrm>
            <a:off x="685800" y="2057400"/>
            <a:ext cx="7543800" cy="3948113"/>
            <a:chOff x="432" y="1296"/>
            <a:chExt cx="4752" cy="2487"/>
          </a:xfrm>
        </p:grpSpPr>
        <p:pic>
          <p:nvPicPr>
            <p:cNvPr id="2867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96"/>
              <a:ext cx="1960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6"/>
            <p:cNvSpPr txBox="1">
              <a:spLocks noChangeArrowheads="1"/>
            </p:cNvSpPr>
            <p:nvPr/>
          </p:nvSpPr>
          <p:spPr bwMode="auto">
            <a:xfrm>
              <a:off x="432" y="3456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>
                  <a:cs typeface="Times New Roman" panose="02020603050405020304" pitchFamily="18" charset="0"/>
                </a:rPr>
                <a:t>Решение показано на рисунке</a:t>
              </a:r>
              <a:r>
                <a:rPr lang="en-US" altLang="ru-RU" sz="2800">
                  <a:cs typeface="Times New Roman" panose="02020603050405020304" pitchFamily="18" charset="0"/>
                </a:rPr>
                <a:t>.</a:t>
              </a:r>
              <a:endParaRPr lang="ru-RU" alt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14. Шестиугольник, изображенный на рисунке, разрежьте на две части, из которых можно сложить квадрат.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96557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405" name="Group 5"/>
          <p:cNvGrpSpPr>
            <a:grpSpLocks/>
          </p:cNvGrpSpPr>
          <p:nvPr/>
        </p:nvGrpSpPr>
        <p:grpSpPr bwMode="auto">
          <a:xfrm>
            <a:off x="152400" y="2286000"/>
            <a:ext cx="8610600" cy="4100513"/>
            <a:chOff x="96" y="1440"/>
            <a:chExt cx="5424" cy="2583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96" y="369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0"/>
              <a:ext cx="4754" cy="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15. Фигуру</a:t>
            </a:r>
            <a:r>
              <a:rPr lang="ru-RU" altLang="ru-RU" sz="2800" dirty="0">
                <a:cs typeface="Times New Roman" panose="02020603050405020304" pitchFamily="18" charset="0"/>
              </a:rPr>
              <a:t>, изображенн</a:t>
            </a:r>
            <a:r>
              <a:rPr lang="ru-RU" altLang="ru-RU" sz="2800" dirty="0"/>
              <a:t>ую</a:t>
            </a:r>
            <a:r>
              <a:rPr lang="ru-RU" altLang="ru-RU" sz="2800" dirty="0">
                <a:cs typeface="Times New Roman" panose="02020603050405020304" pitchFamily="18" charset="0"/>
              </a:rPr>
              <a:t> на рисунке, разрежьте на </a:t>
            </a:r>
            <a:r>
              <a:rPr lang="ru-RU" altLang="ru-RU" sz="2800" dirty="0"/>
              <a:t>две </a:t>
            </a:r>
            <a:r>
              <a:rPr lang="ru-RU" altLang="ru-RU" sz="2800" dirty="0">
                <a:cs typeface="Times New Roman" panose="02020603050405020304" pitchFamily="18" charset="0"/>
              </a:rPr>
              <a:t>част</a:t>
            </a:r>
            <a:r>
              <a:rPr lang="ru-RU" altLang="ru-RU" sz="2800" dirty="0"/>
              <a:t>и</a:t>
            </a:r>
            <a:r>
              <a:rPr lang="ru-RU" altLang="ru-RU" sz="2800" dirty="0">
                <a:cs typeface="Times New Roman" panose="02020603050405020304" pitchFamily="18" charset="0"/>
              </a:rPr>
              <a:t>, из которых можно сложить квадрат.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49500"/>
            <a:ext cx="29400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8885" name="Group 5"/>
          <p:cNvGrpSpPr>
            <a:grpSpLocks/>
          </p:cNvGrpSpPr>
          <p:nvPr/>
        </p:nvGrpSpPr>
        <p:grpSpPr bwMode="auto">
          <a:xfrm>
            <a:off x="152400" y="2133600"/>
            <a:ext cx="8610600" cy="3490913"/>
            <a:chOff x="96" y="1344"/>
            <a:chExt cx="5424" cy="2199"/>
          </a:xfrm>
        </p:grpSpPr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96" y="3216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344"/>
              <a:ext cx="3939" cy="1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16. Греческий крест разрежьте на несколько частей и составьте из них квадрат.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1188"/>
            <a:ext cx="3119438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8645" name="Group 5"/>
          <p:cNvGrpSpPr>
            <a:grpSpLocks/>
          </p:cNvGrpSpPr>
          <p:nvPr/>
        </p:nvGrpSpPr>
        <p:grpSpPr bwMode="auto">
          <a:xfrm>
            <a:off x="152400" y="1881188"/>
            <a:ext cx="8610600" cy="3895725"/>
            <a:chOff x="96" y="1185"/>
            <a:chExt cx="5424" cy="2454"/>
          </a:xfrm>
        </p:grpSpPr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85"/>
              <a:ext cx="4362" cy="1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17. Греческий крест разрежьте </a:t>
            </a:r>
            <a:r>
              <a:rPr lang="ru-RU" altLang="ru-RU" sz="2800" dirty="0"/>
              <a:t>по двум прямым и из полученных частей</a:t>
            </a:r>
            <a:r>
              <a:rPr lang="ru-RU" altLang="ru-RU" sz="2800" dirty="0">
                <a:cs typeface="Times New Roman" panose="02020603050405020304" pitchFamily="18" charset="0"/>
              </a:rPr>
              <a:t> составьте квадрат.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8863"/>
            <a:ext cx="2125663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0693" name="Group 5"/>
          <p:cNvGrpSpPr>
            <a:grpSpLocks/>
          </p:cNvGrpSpPr>
          <p:nvPr/>
        </p:nvGrpSpPr>
        <p:grpSpPr bwMode="auto">
          <a:xfrm>
            <a:off x="152400" y="2133600"/>
            <a:ext cx="8610600" cy="3643313"/>
            <a:chOff x="96" y="1344"/>
            <a:chExt cx="5424" cy="2295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344"/>
              <a:ext cx="4793" cy="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4763"/>
            <a:ext cx="451008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152400" y="1658938"/>
            <a:ext cx="8666163" cy="4117975"/>
            <a:chOff x="96" y="1045"/>
            <a:chExt cx="5459" cy="2594"/>
          </a:xfrm>
        </p:grpSpPr>
        <p:sp>
          <p:nvSpPr>
            <p:cNvPr id="33798" name="Text Box 5"/>
            <p:cNvSpPr txBox="1">
              <a:spLocks noChangeArrowheads="1"/>
            </p:cNvSpPr>
            <p:nvPr/>
          </p:nvSpPr>
          <p:spPr bwMode="auto">
            <a:xfrm>
              <a:off x="96" y="3312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Решение показано на рисунке</a:t>
              </a:r>
              <a:r>
                <a:rPr lang="ru-RU" altLang="ru-RU" sz="2800" dirty="0"/>
                <a:t>.</a:t>
              </a:r>
            </a:p>
          </p:txBody>
        </p:sp>
        <p:pic>
          <p:nvPicPr>
            <p:cNvPr id="3379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45"/>
              <a:ext cx="5351" cy="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28600" y="609600"/>
            <a:ext cx="8763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18. Один из двух равных квадратов разрежьте на несколько частей и составьте из них и другого квадрата квадрат.</a:t>
            </a:r>
            <a:endParaRPr lang="en-US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4573</Words>
  <Application>Microsoft Office PowerPoint</Application>
  <PresentationFormat>Экран (4:3)</PresentationFormat>
  <Paragraphs>470</Paragraphs>
  <Slides>104</Slides>
  <Notes>98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104</vt:i4>
      </vt:variant>
    </vt:vector>
  </HeadingPairs>
  <TitlesOfParts>
    <vt:vector size="109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6*</vt:lpstr>
      <vt:lpstr>Презентация PowerPoint</vt:lpstr>
      <vt:lpstr>Упражнение 7*</vt:lpstr>
      <vt:lpstr>Теорема Пифагора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21. Площадь треугольника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8*</vt:lpstr>
      <vt:lpstr>Упражнение 9</vt:lpstr>
      <vt:lpstr>Упражнение 10</vt:lpstr>
      <vt:lpstr>Упражнение 11</vt:lpstr>
      <vt:lpstr>Упражнение 12</vt:lpstr>
      <vt:lpstr>Упражнение 13*</vt:lpstr>
      <vt:lpstr>Упражнение 14</vt:lpstr>
      <vt:lpstr>Упражнение 15</vt:lpstr>
      <vt:lpstr>Упражнение 16</vt:lpstr>
      <vt:lpstr>Упражнение 17</vt:lpstr>
      <vt:lpstr>Презентация PowerPoint</vt:lpstr>
      <vt:lpstr>Упражнение 18*</vt:lpstr>
      <vt:lpstr>Презентация PowerPoint</vt:lpstr>
      <vt:lpstr>Упражнение 19</vt:lpstr>
      <vt:lpstr>Упражнение 20</vt:lpstr>
      <vt:lpstr>22. Площадь трапеции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7*</vt:lpstr>
      <vt:lpstr>23. Площадь многоугольника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10*</vt:lpstr>
      <vt:lpstr>Упражнение 11*</vt:lpstr>
      <vt:lpstr>Формула Пика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24*. Равносоставленность и задачи на разрезание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140</cp:revision>
  <dcterms:created xsi:type="dcterms:W3CDTF">2008-04-30T05:51:18Z</dcterms:created>
  <dcterms:modified xsi:type="dcterms:W3CDTF">2025-03-06T12:43:06Z</dcterms:modified>
</cp:coreProperties>
</file>