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1073" r:id="rId2"/>
    <p:sldId id="447" r:id="rId3"/>
    <p:sldId id="328" r:id="rId4"/>
    <p:sldId id="257" r:id="rId5"/>
    <p:sldId id="1276" r:id="rId6"/>
    <p:sldId id="1346" r:id="rId7"/>
    <p:sldId id="1378" r:id="rId8"/>
    <p:sldId id="1361" r:id="rId9"/>
    <p:sldId id="1339" r:id="rId10"/>
    <p:sldId id="1358" r:id="rId11"/>
    <p:sldId id="1367" r:id="rId12"/>
    <p:sldId id="1368" r:id="rId13"/>
    <p:sldId id="1196" r:id="rId14"/>
    <p:sldId id="1364" r:id="rId15"/>
    <p:sldId id="1207" r:id="rId16"/>
    <p:sldId id="1365" r:id="rId17"/>
    <p:sldId id="1369" r:id="rId18"/>
    <p:sldId id="1363" r:id="rId19"/>
    <p:sldId id="1219" r:id="rId20"/>
    <p:sldId id="1366" r:id="rId21"/>
    <p:sldId id="1372" r:id="rId22"/>
    <p:sldId id="803" r:id="rId23"/>
    <p:sldId id="1336" r:id="rId24"/>
    <p:sldId id="805" r:id="rId25"/>
    <p:sldId id="1340" r:id="rId26"/>
    <p:sldId id="538" r:id="rId27"/>
    <p:sldId id="259" r:id="rId28"/>
    <p:sldId id="1265" r:id="rId29"/>
    <p:sldId id="1266" r:id="rId30"/>
    <p:sldId id="260" r:id="rId31"/>
    <p:sldId id="1267" r:id="rId32"/>
    <p:sldId id="461" r:id="rId33"/>
    <p:sldId id="1375" r:id="rId34"/>
    <p:sldId id="1370" r:id="rId35"/>
    <p:sldId id="1348" r:id="rId36"/>
    <p:sldId id="1347" r:id="rId37"/>
    <p:sldId id="312" r:id="rId38"/>
    <p:sldId id="1349" r:id="rId39"/>
    <p:sldId id="267" r:id="rId40"/>
    <p:sldId id="1268" r:id="rId41"/>
    <p:sldId id="268" r:id="rId42"/>
    <p:sldId id="1269" r:id="rId43"/>
    <p:sldId id="269" r:id="rId44"/>
    <p:sldId id="1270" r:id="rId45"/>
    <p:sldId id="270" r:id="rId46"/>
    <p:sldId id="1271" r:id="rId47"/>
    <p:sldId id="271" r:id="rId48"/>
    <p:sldId id="1377" r:id="rId49"/>
    <p:sldId id="530" r:id="rId50"/>
    <p:sldId id="388" r:id="rId51"/>
    <p:sldId id="427" r:id="rId52"/>
    <p:sldId id="1285" r:id="rId53"/>
    <p:sldId id="273" r:id="rId54"/>
    <p:sldId id="1272" r:id="rId55"/>
    <p:sldId id="1273" r:id="rId56"/>
    <p:sldId id="1326" r:id="rId57"/>
    <p:sldId id="274" r:id="rId58"/>
    <p:sldId id="1335" r:id="rId59"/>
    <p:sldId id="1345" r:id="rId60"/>
    <p:sldId id="1333" r:id="rId61"/>
    <p:sldId id="1331" r:id="rId62"/>
    <p:sldId id="1338" r:id="rId63"/>
    <p:sldId id="289" r:id="rId64"/>
    <p:sldId id="290" r:id="rId65"/>
    <p:sldId id="291" r:id="rId66"/>
    <p:sldId id="1373" r:id="rId67"/>
    <p:sldId id="1351" r:id="rId68"/>
    <p:sldId id="1353" r:id="rId69"/>
    <p:sldId id="1352" r:id="rId70"/>
    <p:sldId id="1355" r:id="rId71"/>
    <p:sldId id="1354" r:id="rId72"/>
    <p:sldId id="1357" r:id="rId73"/>
    <p:sldId id="1356" r:id="rId74"/>
    <p:sldId id="1350" r:id="rId75"/>
    <p:sldId id="277" r:id="rId76"/>
    <p:sldId id="299" r:id="rId77"/>
    <p:sldId id="278" r:id="rId78"/>
    <p:sldId id="300" r:id="rId79"/>
    <p:sldId id="279" r:id="rId80"/>
    <p:sldId id="304" r:id="rId81"/>
    <p:sldId id="303" r:id="rId82"/>
    <p:sldId id="302" r:id="rId83"/>
    <p:sldId id="301" r:id="rId84"/>
    <p:sldId id="305" r:id="rId85"/>
    <p:sldId id="281" r:id="rId86"/>
    <p:sldId id="306" r:id="rId87"/>
    <p:sldId id="334" r:id="rId88"/>
    <p:sldId id="335" r:id="rId89"/>
    <p:sldId id="455" r:id="rId90"/>
    <p:sldId id="656" r:id="rId91"/>
    <p:sldId id="456" r:id="rId92"/>
    <p:sldId id="284" r:id="rId93"/>
    <p:sldId id="285" r:id="rId94"/>
    <p:sldId id="316" r:id="rId95"/>
    <p:sldId id="286" r:id="rId96"/>
    <p:sldId id="287" r:id="rId97"/>
    <p:sldId id="288" r:id="rId98"/>
    <p:sldId id="1344" r:id="rId99"/>
    <p:sldId id="1341" r:id="rId100"/>
    <p:sldId id="311" r:id="rId101"/>
    <p:sldId id="1343" r:id="rId102"/>
    <p:sldId id="292" r:id="rId103"/>
    <p:sldId id="293" r:id="rId104"/>
    <p:sldId id="1374" r:id="rId10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3" autoAdjust="0"/>
    <p:restoredTop sz="90929"/>
  </p:normalViewPr>
  <p:slideViewPr>
    <p:cSldViewPr>
      <p:cViewPr varScale="1">
        <p:scale>
          <a:sx n="88" d="100"/>
          <a:sy n="88" d="100"/>
        </p:scale>
        <p:origin x="8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49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801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588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7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15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184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429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49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49478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8607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6767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0565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761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89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674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24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072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5099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428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1.png"/><Relationship Id="rId4" Type="http://schemas.openxmlformats.org/officeDocument/2006/relationships/image" Target="../media/image12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0.png"/><Relationship Id="rId5" Type="http://schemas.openxmlformats.org/officeDocument/2006/relationships/image" Target="../media/image114.png"/><Relationship Id="rId4" Type="http://schemas.openxmlformats.org/officeDocument/2006/relationships/image" Target="../media/image97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11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951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23.01.2025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7913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</a:rPr>
              <a:t>Развитие критического мышления учащихся при обучении геометрии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7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8163" algn="just" defTabSz="538163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 учебникам геометрии, построенным на научной основе, относятся следующие учебники.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38163" algn="just" defTabSz="538163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Колмогоров А. Н. и др. Геометрия. Учебное пособие для 6-8 классов средней школы. – М.: Просвещение, 1979.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38163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2. Александров А. Д. Геометрия. 7, 8, 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2022.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538163">
              <a:lnSpc>
                <a:spcPct val="107000"/>
              </a:lnSpc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	3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Погорелов А. В. Геометрия. 7-9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2022.</a:t>
            </a:r>
          </a:p>
          <a:p>
            <a:pPr lvl="0" algn="just" defTabSz="538163">
              <a:lnSpc>
                <a:spcPct val="107000"/>
              </a:lnSpc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	К таким учебникам относится и наш учебник</a:t>
            </a:r>
          </a:p>
          <a:p>
            <a:pPr lvl="0" algn="just" defTabSz="538163">
              <a:lnSpc>
                <a:spcPct val="107000"/>
              </a:lnSpc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Смирнов В. А., Смирнова И. М. Геометрия. 7, 8, 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2023.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7069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38" y="260648"/>
            <a:ext cx="912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5. Через середину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проведена прямая, пересекающая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отсекающая треугольник, подобный треугольнику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отсечённого треугольника.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7CDFB8E-6E75-867C-DDD7-82603F3865BE}"/>
              </a:ext>
            </a:extLst>
          </p:cNvPr>
          <p:cNvGrpSpPr/>
          <p:nvPr/>
        </p:nvGrpSpPr>
        <p:grpSpPr>
          <a:xfrm>
            <a:off x="107504" y="1888549"/>
            <a:ext cx="8928992" cy="2774556"/>
            <a:chOff x="0" y="1855428"/>
            <a:chExt cx="9144000" cy="27745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B371A96-00E3-4D3E-9696-C6EB08CD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903" y="1855428"/>
              <a:ext cx="3036582" cy="2292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DE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2,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53FBE9-ECB9-BE19-1A7B-2390EF0DE26E}"/>
              </a:ext>
            </a:extLst>
          </p:cNvPr>
          <p:cNvGrpSpPr/>
          <p:nvPr/>
        </p:nvGrpSpPr>
        <p:grpSpPr>
          <a:xfrm>
            <a:off x="107504" y="1869771"/>
            <a:ext cx="9036496" cy="3254999"/>
            <a:chOff x="107504" y="1869771"/>
            <a:chExt cx="9036496" cy="3254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858804-272E-6A97-473C-A0694B1F6412}"/>
                </a:ext>
              </a:extLst>
            </p:cNvPr>
            <p:cNvSpPr txBox="1"/>
            <p:nvPr/>
          </p:nvSpPr>
          <p:spPr>
            <a:xfrm>
              <a:off x="107504" y="4663105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DE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5D81734-BE94-58C1-5598-0F2A590F8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869771"/>
              <a:ext cx="3036582" cy="22922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2,5, 3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5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6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2. Биссектрисы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пересекают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отрезок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C6B72D-8427-3AFA-7ECE-64D80DD80BEF}"/>
              </a:ext>
            </a:extLst>
          </p:cNvPr>
          <p:cNvGrpSpPr/>
          <p:nvPr/>
        </p:nvGrpSpPr>
        <p:grpSpPr>
          <a:xfrm>
            <a:off x="107504" y="1843245"/>
            <a:ext cx="8928992" cy="2171176"/>
            <a:chOff x="107504" y="1843245"/>
            <a:chExt cx="8928992" cy="21711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BCB6974-E318-1509-382B-6BD6704D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692" y="1843245"/>
              <a:ext cx="4152080" cy="14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/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= 5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CB1A2E6-3423-982F-1D5C-CD633305D4CB}"/>
              </a:ext>
            </a:extLst>
          </p:cNvPr>
          <p:cNvGrpSpPr/>
          <p:nvPr/>
        </p:nvGrpSpPr>
        <p:grpSpPr>
          <a:xfrm>
            <a:off x="107504" y="1763092"/>
            <a:ext cx="9036496" cy="2960505"/>
            <a:chOff x="107504" y="1763092"/>
            <a:chExt cx="9036496" cy="2960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E9912-47E2-80FB-526B-084B5DA37F1B}"/>
                </a:ext>
              </a:extLst>
            </p:cNvPr>
            <p:cNvSpPr txBox="1"/>
            <p:nvPr/>
          </p:nvSpPr>
          <p:spPr>
            <a:xfrm>
              <a:off x="107504" y="4261932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0A11AC2-903C-182F-9C22-B1CEC774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1763092"/>
              <a:ext cx="3099420" cy="1538641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389E19D-C0F3-5777-BC46-4319F7D8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5, 3.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8104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Расстояния от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расположенной внутри прямого угла, до его сторон равны 1 и 2. Найдите радиус окружности, проходящей через точку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касающейся сторон этого угла.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E8D36B-8653-B0C0-2043-00457FB11E9D}"/>
              </a:ext>
            </a:extLst>
          </p:cNvPr>
          <p:cNvGrpSpPr/>
          <p:nvPr/>
        </p:nvGrpSpPr>
        <p:grpSpPr>
          <a:xfrm>
            <a:off x="107504" y="1886083"/>
            <a:ext cx="9036496" cy="3444450"/>
            <a:chOff x="107504" y="1886083"/>
            <a:chExt cx="9036496" cy="34444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19AF5-A0CD-A387-5D8F-3759D09356B3}"/>
                </a:ext>
              </a:extLst>
            </p:cNvPr>
            <p:cNvSpPr txBox="1"/>
            <p:nvPr/>
          </p:nvSpPr>
          <p:spPr>
            <a:xfrm>
              <a:off x="107504" y="486886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B79EA8-B34E-0DAC-F202-625AF35A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4" y="1886083"/>
              <a:ext cx="2229161" cy="2448267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4B6085-5487-1210-A307-39806E910BC2}"/>
              </a:ext>
            </a:extLst>
          </p:cNvPr>
          <p:cNvGrpSpPr/>
          <p:nvPr/>
        </p:nvGrpSpPr>
        <p:grpSpPr>
          <a:xfrm>
            <a:off x="107504" y="1696568"/>
            <a:ext cx="8928992" cy="3099447"/>
            <a:chOff x="107504" y="1696568"/>
            <a:chExt cx="8928992" cy="3099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/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R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7D3A31D-A111-458D-0D25-95C2C9A5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616" y="1696568"/>
              <a:ext cx="2415791" cy="2637782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FCBFE2A0-E5BE-2FBE-5E46-6AAD8F99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1, 5.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23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Трапеция с основаниями 14 и 40 вписана в окружность радиусом 25. Найдите высоту трапеции.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070F732-94B5-9E86-8963-666F1F30E571}"/>
              </a:ext>
            </a:extLst>
          </p:cNvPr>
          <p:cNvGrpSpPr/>
          <p:nvPr/>
        </p:nvGrpSpPr>
        <p:grpSpPr>
          <a:xfrm>
            <a:off x="107504" y="1033836"/>
            <a:ext cx="8928992" cy="4206684"/>
            <a:chOff x="107504" y="1033836"/>
            <a:chExt cx="8928992" cy="42066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9D255A2-7CDE-AFC1-872E-E6EF46B1D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033836"/>
              <a:ext cx="2460349" cy="26228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C3DF49-A21F-DEE6-7791-B7AE30E2037F}"/>
                </a:ext>
              </a:extLst>
            </p:cNvPr>
            <p:cNvSpPr txBox="1"/>
            <p:nvPr/>
          </p:nvSpPr>
          <p:spPr>
            <a:xfrm>
              <a:off x="107504" y="3670860"/>
              <a:ext cx="89289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Через точку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проведём прямую, перпендикулярную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и обозначим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её точки пересечения соответственно с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Тогда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9.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68A485-0D03-56BD-BB11-9F836ECE2651}"/>
              </a:ext>
            </a:extLst>
          </p:cNvPr>
          <p:cNvGrpSpPr/>
          <p:nvPr/>
        </p:nvGrpSpPr>
        <p:grpSpPr>
          <a:xfrm>
            <a:off x="0" y="1104701"/>
            <a:ext cx="9144000" cy="4966816"/>
            <a:chOff x="0" y="1104701"/>
            <a:chExt cx="9144000" cy="49668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CD60F4-FC8B-C509-E4F9-096B7047C0AC}"/>
                </a:ext>
              </a:extLst>
            </p:cNvPr>
            <p:cNvSpPr txBox="1"/>
            <p:nvPr/>
          </p:nvSpPr>
          <p:spPr>
            <a:xfrm>
              <a:off x="0" y="524052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когда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 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39.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A964A25-DF60-FFEC-B8CB-1AB26273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104701"/>
              <a:ext cx="2541291" cy="2398014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9ED0E2F7-366A-D345-C244-F844197B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67" y="6106913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9, 39.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9573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основания правильной четырёхугольной пирамиды равны 1. Радиус описанной сферы равен 2. Найдите высоту пирамиды.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D95012C-E7FE-9F63-A3F1-312D4D4A4068}"/>
              </a:ext>
            </a:extLst>
          </p:cNvPr>
          <p:cNvGrpSpPr/>
          <p:nvPr/>
        </p:nvGrpSpPr>
        <p:grpSpPr>
          <a:xfrm>
            <a:off x="745243" y="1700808"/>
            <a:ext cx="7539117" cy="4472182"/>
            <a:chOff x="745243" y="1700808"/>
            <a:chExt cx="7539117" cy="4472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4">
                  <a:extLst>
                    <a:ext uri="{FF2B5EF4-FFF2-40B4-BE49-F238E27FC236}">
                      <a16:creationId xmlns:a16="http://schemas.microsoft.com/office/drawing/2014/main" id="{9ED0E2F7-366A-D345-C244-F844197BF1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7864" y="5589240"/>
                  <a:ext cx="4464496" cy="583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alt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sz="2800" dirty="0"/>
                    <a:t>.</a:t>
                  </a: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 </a:t>
                  </a:r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2" name="Text Box 4">
                  <a:extLst>
                    <a:ext uri="{FF2B5EF4-FFF2-40B4-BE49-F238E27FC236}">
                      <a16:creationId xmlns:a16="http://schemas.microsoft.com/office/drawing/2014/main" id="{9ED0E2F7-366A-D345-C244-F844197BF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864" y="5589240"/>
                  <a:ext cx="4464496" cy="583750"/>
                </a:xfrm>
                <a:prstGeom prst="rect">
                  <a:avLst/>
                </a:prstGeom>
                <a:blipFill>
                  <a:blip r:embed="rId2"/>
                  <a:stretch>
                    <a:fillRect l="-2729" t="-4167" b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C15507C-30AA-DB67-3112-E39826EE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43" y="1700808"/>
              <a:ext cx="3590326" cy="347592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4A1CA15-C583-E533-6F05-6C40E354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8432" y="1700808"/>
              <a:ext cx="3475928" cy="3475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4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13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8163" algn="just" defTabSz="538163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 учебникам геометрии, использующим другой подход, относятся следующие учебники.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38163" algn="just" defTabSz="538163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Атанасян Л.С. и др. Геометрия. 7-9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2022.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38163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2.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Волчкевич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М.А. Геометрия. 7, 8, 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2022.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538163">
              <a:lnSpc>
                <a:spcPct val="107000"/>
              </a:lnSpc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	3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Мерзляк А.Г.. Геометрия. 7, 8, 9 классы: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2022.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385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2067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примеры определений основных понятий геометрии, предлагаемые в учебниках геометрии с точки зрения их соответствия развитию критического мышления учащихся.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Напомним, что определение – это предложение, предназначенное для введения нового понятия на основе уже известных понятий и аксиом геометрии. 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 определении содержатся признаки понятия, каждый из которых является необходимым, а все вместе они являются достаточными для установления данного понятия.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Определение не должно использовать не определённые ранее понятия или опираться на рисунок.</a:t>
            </a:r>
            <a:endParaRPr lang="ru-RU" sz="2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46BF1F-A475-BBB1-2F2F-048246AC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7" y="88276"/>
            <a:ext cx="9164097" cy="4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kern="0" dirty="0">
                <a:solidFill>
                  <a:srgbClr val="FF0000"/>
                </a:solidFill>
              </a:rPr>
              <a:t>Определения в учебниках геометрии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153104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EBBE5C-1F05-D8D7-1CE5-AA877D4F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731"/>
            <a:ext cx="9144000" cy="2537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1CCD5-0461-B8C2-C2B1-91EE5015871F}"/>
              </a:ext>
            </a:extLst>
          </p:cNvPr>
          <p:cNvSpPr txBox="1"/>
          <p:nvPr/>
        </p:nvSpPr>
        <p:spPr>
          <a:xfrm>
            <a:off x="0" y="525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Л.С. Атанасяна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C0E5C-AB8B-FB13-581B-CA6EB48D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1" y="3952355"/>
            <a:ext cx="8769911" cy="2765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06FCD-C7B7-3B67-A611-4B03197ADBCB}"/>
              </a:ext>
            </a:extLst>
          </p:cNvPr>
          <p:cNvSpPr txBox="1"/>
          <p:nvPr/>
        </p:nvSpPr>
        <p:spPr>
          <a:xfrm>
            <a:off x="0" y="3429135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А.Г. Мерзляка и др.</a:t>
            </a:r>
          </a:p>
        </p:txBody>
      </p:sp>
    </p:spTree>
    <p:extLst>
      <p:ext uri="{BB962C8B-B14F-4D97-AF65-F5344CB8AC3E}">
        <p14:creationId xmlns:p14="http://schemas.microsoft.com/office/powerpoint/2010/main" val="46618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FF712-600A-5634-5C48-6A631F64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89040"/>
            <a:ext cx="7956376" cy="2658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20A00-603B-1038-B248-6D5D5BD7AF0D}"/>
              </a:ext>
            </a:extLst>
          </p:cNvPr>
          <p:cNvSpPr txBox="1"/>
          <p:nvPr/>
        </p:nvSpPr>
        <p:spPr>
          <a:xfrm>
            <a:off x="0" y="3167390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А.В. Погорелова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EFA01-DABF-71A7-C325-23D7B08FBC10}"/>
              </a:ext>
            </a:extLst>
          </p:cNvPr>
          <p:cNvSpPr txBox="1"/>
          <p:nvPr/>
        </p:nvSpPr>
        <p:spPr>
          <a:xfrm>
            <a:off x="0" y="1226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175CC5-E02F-2AC3-1E21-039999E43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" y="846437"/>
            <a:ext cx="91868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31C64-F7AC-4968-2687-4B27BE97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" y="620058"/>
            <a:ext cx="9123360" cy="2016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C2139-883E-920D-567A-675E5D8553E6}"/>
              </a:ext>
            </a:extLst>
          </p:cNvPr>
          <p:cNvSpPr txBox="1"/>
          <p:nvPr/>
        </p:nvSpPr>
        <p:spPr>
          <a:xfrm>
            <a:off x="0" y="409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луча в учебнике Л.С. Атанасяна и др.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2E64B-68A9-60B8-D8BD-99ADF13E7E88}"/>
              </a:ext>
            </a:extLst>
          </p:cNvPr>
          <p:cNvSpPr txBox="1"/>
          <p:nvPr/>
        </p:nvSpPr>
        <p:spPr>
          <a:xfrm>
            <a:off x="0" y="3068960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луча в учебнике А.Г. Мерзляка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26A122-9A23-CF7E-BF09-3FB1587DC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31" y="3782398"/>
            <a:ext cx="8549936" cy="2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2D49F-D478-82CB-FA4F-515A7247FC32}"/>
              </a:ext>
            </a:extLst>
          </p:cNvPr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луча в учебнике А.В. Погорелова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743F82-3446-3027-B19E-BDECCE0E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9" y="3575671"/>
            <a:ext cx="8457021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0DAAD-D817-3435-92D2-7909175C16C5}"/>
              </a:ext>
            </a:extLst>
          </p:cNvPr>
          <p:cNvSpPr txBox="1"/>
          <p:nvPr/>
        </p:nvSpPr>
        <p:spPr>
          <a:xfrm>
            <a:off x="0" y="49926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/>
              <a:t>В качестве аксиомы принимается следующее свойство.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BBA1D6-E48B-56A0-37FC-E0D121549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589240"/>
            <a:ext cx="6585245" cy="10801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754BBA-69C2-686C-C99F-6805C59D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5789"/>
            <a:ext cx="9144000" cy="1941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62550-271D-1A47-C3CD-EE77C37B8033}"/>
              </a:ext>
            </a:extLst>
          </p:cNvPr>
          <p:cNvSpPr txBox="1"/>
          <p:nvPr/>
        </p:nvSpPr>
        <p:spPr>
          <a:xfrm>
            <a:off x="0" y="75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луча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19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2E64B-68A9-60B8-D8BD-99ADF13E7E88}"/>
              </a:ext>
            </a:extLst>
          </p:cNvPr>
          <p:cNvSpPr txBox="1"/>
          <p:nvPr/>
        </p:nvSpPr>
        <p:spPr>
          <a:xfrm>
            <a:off x="112571" y="74526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угла в учебнике А.Г. Мерзляка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E731D2-6BDA-B0E5-DCFF-066F81AE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17" y="794606"/>
            <a:ext cx="8287907" cy="28960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9E737-E00C-C487-2CC5-54B7670BA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56" y="4589836"/>
            <a:ext cx="7067688" cy="1645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0913A-D0A4-E4DB-092D-4BEB33803B7F}"/>
              </a:ext>
            </a:extLst>
          </p:cNvPr>
          <p:cNvSpPr txBox="1"/>
          <p:nvPr/>
        </p:nvSpPr>
        <p:spPr>
          <a:xfrm>
            <a:off x="0" y="3869756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угла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184739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C2139-883E-920D-567A-675E5D8553E6}"/>
              </a:ext>
            </a:extLst>
          </p:cNvPr>
          <p:cNvSpPr txBox="1"/>
          <p:nvPr/>
        </p:nvSpPr>
        <p:spPr>
          <a:xfrm>
            <a:off x="0" y="409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23D777-F4A6-2B47-A44D-4146F7D7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" y="984305"/>
            <a:ext cx="9005345" cy="1623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79ECE7-BC94-847F-0E72-DB4C72AEB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3933056"/>
            <a:ext cx="8564170" cy="2333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058B2-DB3F-D484-7AEF-5CC52A0973E5}"/>
              </a:ext>
            </a:extLst>
          </p:cNvPr>
          <p:cNvSpPr txBox="1"/>
          <p:nvPr/>
        </p:nvSpPr>
        <p:spPr>
          <a:xfrm>
            <a:off x="0" y="32249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258573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0AA4E-B739-08A7-50BE-1DC483BB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5" y="520719"/>
            <a:ext cx="7251063" cy="4122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3F0EC9-79C2-A987-E699-BA03EC2DF0BC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Равенство фигур в учебнике Л.С. Атанасяна и др.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09A08-0A10-029C-C916-2F5E749F4DC3}"/>
              </a:ext>
            </a:extLst>
          </p:cNvPr>
          <p:cNvSpPr txBox="1"/>
          <p:nvPr/>
        </p:nvSpPr>
        <p:spPr>
          <a:xfrm>
            <a:off x="31237" y="46409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М.А. </a:t>
            </a:r>
            <a:r>
              <a:rPr lang="ru-RU" sz="2800" dirty="0" err="1"/>
              <a:t>Волчкевича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882C04-8E20-04A9-EEEC-4DDB5566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" y="5445224"/>
            <a:ext cx="9006482" cy="10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209A08-0A10-029C-C916-2F5E749F4DC3}"/>
              </a:ext>
            </a:extLst>
          </p:cNvPr>
          <p:cNvSpPr txBox="1"/>
          <p:nvPr/>
        </p:nvSpPr>
        <p:spPr>
          <a:xfrm>
            <a:off x="31237" y="2941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00CDC2-69E1-FA4C-53BA-09ADE337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61" y="794589"/>
            <a:ext cx="7300151" cy="3050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691DE-9E6A-B648-19ED-0315438B5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60" y="3864497"/>
            <a:ext cx="7293293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2067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Напомним, что доказательство – это логическое рассуждение, с помощью которого устанавливается истинность того или иного утверждения, используя аксиомы и ранее доказанные утверждения. 	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Доказательство утверждения не должно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опираться на рисунок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содержать пробелы и не доказанные утверждения.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выходить за рамки школьного курса геометрии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Оно должно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использовать все условия, содержащиеся в формулировке;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- быть доступным для учащихся.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 логические рассуждения не удовлетворяют этим требованиям, то лучше их не называть доказательством.</a:t>
            </a:r>
            <a:endParaRPr lang="ru-RU" sz="2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46BF1F-A475-BBB1-2F2F-048246AC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7" y="0"/>
            <a:ext cx="9164097" cy="4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kern="0" dirty="0">
                <a:solidFill>
                  <a:srgbClr val="FF0000"/>
                </a:solidFill>
              </a:rPr>
              <a:t>Доказательства в учебниках геометрии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69426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C2C535-3C8F-3200-D208-FC72C188334C}"/>
              </a:ext>
            </a:extLst>
          </p:cNvPr>
          <p:cNvSpPr txBox="1"/>
          <p:nvPr/>
        </p:nvSpPr>
        <p:spPr>
          <a:xfrm>
            <a:off x="0" y="1197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Л.С. Атанасяна и др.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8193C-69F4-F9C9-3D40-6B546DD3E2FC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Рассмотрим примеры доказательств теорем, предлагаемые в учебниках геометрии с точки зрения их соответствия развитию критического мышления учащихся.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EBFD7-9E29-2476-2F84-16FC0C0F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2" y="1734476"/>
            <a:ext cx="86710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7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762502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А.В. Погорелова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0116D-ABC4-D69F-EDC5-E2C28180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8249"/>
            <a:ext cx="6624736" cy="64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5201376" cy="431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772816"/>
            <a:ext cx="2229161" cy="4620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215CC-089D-DC23-58EF-E188F23E8019}"/>
              </a:ext>
            </a:extLst>
          </p:cNvPr>
          <p:cNvSpPr txBox="1"/>
          <p:nvPr/>
        </p:nvSpPr>
        <p:spPr>
          <a:xfrm>
            <a:off x="0" y="-174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Сумма углов выпуклого многоугольника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96658-B112-F7A6-6C27-FFE00CF37CD6}"/>
              </a:ext>
            </a:extLst>
          </p:cNvPr>
          <p:cNvSpPr txBox="1"/>
          <p:nvPr/>
        </p:nvSpPr>
        <p:spPr>
          <a:xfrm>
            <a:off x="0" y="8776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131235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196658-B112-F7A6-6C27-FFE00CF37CD6}"/>
              </a:ext>
            </a:extLst>
          </p:cNvPr>
          <p:cNvSpPr txBox="1"/>
          <p:nvPr/>
        </p:nvSpPr>
        <p:spPr>
          <a:xfrm>
            <a:off x="0" y="8776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02841-F2C2-2E22-6D05-F58B692C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8" y="1628800"/>
            <a:ext cx="8217043" cy="42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132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92"/>
            <a:ext cx="31985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54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Доказательство формулы площади квадрата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57440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Параллельны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1? 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Задачи на распознавание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2808312" cy="3216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11BD7-2BE4-161E-0DBC-2EA04F20E59E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0585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Перпендикулярны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2?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1812588"/>
            <a:ext cx="2808312" cy="3232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1E861-16F5-57F0-A72E-6E960C48334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408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Не используя линейку, скажите, какие две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рисунке 3 изображают одну и ту же прямую. Ответ проверьте с помощью линейки.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2170952"/>
            <a:ext cx="3897828" cy="2986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3036C-12C2-A6BF-993B-E8CF59825232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критическим мышлением понимается способ мышления, при котором человек ставит под сомнение любую информацию, использует методы познания, которые отличаются контролируемостью, обоснованностью и целенаправленностью.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Это согласуется с высказываниями великого французского философа и математика Рене Декарта, который считал, что только принцип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«Сомневайся во</a:t>
            </a:r>
            <a:r>
              <a:rPr lang="ru-RU" sz="2800" dirty="0"/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всём»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состоянии помочь нам познать мир.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Сегодня критическое мышление необходимо каждому человеку в связи с огромным потоком информации, распространяемым через средства массовой информации, интернет и т. п.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519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Не используя линейку, скажите, являются ли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 4, прямыми. Ответ проверьте с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линейки.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2166712"/>
            <a:ext cx="4320480" cy="298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8D4970-7C97-5469-6206-15E5FF184B3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32656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Является ли линия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5) составленной из отрезков? Ответ проверьте с помощью линейки.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092554" cy="3456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B8843-1A32-204E-F4CC-B069920C2AD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6. Параллельны ли: а) вертикальные; б) 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273"/>
            <a:ext cx="7775631" cy="4334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FA49293-4004-D770-7F52-F9149668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7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7. На рисунках показаны виды спереди, слева и сверху пространственной фигуры, составленной из отрезков. Верно ли, что эта фигура является рёберным кубом?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901972E-C5DE-68FA-2B39-F911FCC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61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Вид спереди</a:t>
            </a:r>
            <a:endParaRPr lang="ru-RU" altLang="ru-RU" sz="2800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DD6A7EF-AF32-EA5E-7A37-6CE000E0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56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сверху</a:t>
            </a:r>
            <a:endParaRPr lang="ru-RU" altLang="ru-RU" sz="2800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95FAB25D-C887-4B33-F656-9E561B11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0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слева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D782D-AA14-F46C-86DB-DD54E4D0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9" y="1245208"/>
            <a:ext cx="2314009" cy="23063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5BE285-358E-C3B0-4920-9D0B5182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76" y="1245208"/>
            <a:ext cx="2314009" cy="23063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FBA54-DB54-B57C-3C2E-0FAC16CD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45208"/>
            <a:ext cx="2314009" cy="230634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FD76E1B-8071-9EBB-59B7-EC613805CA36}"/>
              </a:ext>
            </a:extLst>
          </p:cNvPr>
          <p:cNvGrpSpPr/>
          <p:nvPr/>
        </p:nvGrpSpPr>
        <p:grpSpPr>
          <a:xfrm>
            <a:off x="0" y="4013219"/>
            <a:ext cx="8880079" cy="2862943"/>
            <a:chOff x="0" y="4013219"/>
            <a:chExt cx="8880079" cy="2862943"/>
          </a:xfrm>
        </p:grpSpPr>
        <p:sp>
          <p:nvSpPr>
            <p:cNvPr id="35842" name="Text Box 2">
              <a:extLst>
                <a:ext uri="{FF2B5EF4-FFF2-40B4-BE49-F238E27FC236}">
                  <a16:creationId xmlns:a16="http://schemas.microsoft.com/office/drawing/2014/main" id="{385F8F6A-97D3-4B0F-B00E-DDAD5762D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45814"/>
              <a:ext cx="563116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sz="2800" dirty="0"/>
                <a:t>Нет. Пример показан на рисунке.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68FCE23-9022-E41B-208C-59BDFC1D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5250" y="4013219"/>
              <a:ext cx="3054829" cy="286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7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FA49293-4004-D770-7F52-F9149668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46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</a:t>
            </a:r>
            <a:r>
              <a:rPr lang="ru-RU" altLang="ru-RU" sz="2800" dirty="0"/>
              <a:t>8. Приведите пример пространственной фигуры, составленной из отрезков, имеющей следующие виды?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F0D98-49E2-4937-AE0C-73950282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01" y="1279142"/>
            <a:ext cx="2144133" cy="2038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80D310-C119-E07A-5FA7-F0DFD304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7" y="1237973"/>
            <a:ext cx="2144134" cy="2079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49FB67-5BD3-A272-9069-5D2CAD9A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154888"/>
            <a:ext cx="2082061" cy="221761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B43C1E1-6B3D-FB59-0AEE-29D516E07414}"/>
              </a:ext>
            </a:extLst>
          </p:cNvPr>
          <p:cNvGrpSpPr/>
          <p:nvPr/>
        </p:nvGrpSpPr>
        <p:grpSpPr>
          <a:xfrm>
            <a:off x="0" y="3852228"/>
            <a:ext cx="6434031" cy="3005772"/>
            <a:chOff x="0" y="3852228"/>
            <a:chExt cx="6434031" cy="3005772"/>
          </a:xfrm>
        </p:grpSpPr>
        <p:sp>
          <p:nvSpPr>
            <p:cNvPr id="35842" name="Text Box 2">
              <a:extLst>
                <a:ext uri="{FF2B5EF4-FFF2-40B4-BE49-F238E27FC236}">
                  <a16:creationId xmlns:a16="http://schemas.microsoft.com/office/drawing/2014/main" id="{385F8F6A-97D3-4B0F-B00E-DDAD5762D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160033"/>
              <a:ext cx="56311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D995F41-9A8C-3C1E-2151-83A8D2E0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7824" y="3852228"/>
              <a:ext cx="3446207" cy="3005772"/>
            </a:xfrm>
            <a:prstGeom prst="rect">
              <a:avLst/>
            </a:prstGeom>
          </p:spPr>
        </p:pic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A901972E-C5DE-68FA-2B39-F911FCC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Вид спереди</a:t>
            </a:r>
            <a:endParaRPr lang="ru-RU" altLang="ru-RU" sz="2800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DD6A7EF-AF32-EA5E-7A37-6CE000E0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47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сверху</a:t>
            </a:r>
            <a:endParaRPr lang="ru-RU" altLang="ru-RU" sz="2800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95FAB25D-C887-4B33-F656-9E561B11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901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слева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241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Text Box 2">
                <a:extLst>
                  <a:ext uri="{FF2B5EF4-FFF2-40B4-BE49-F238E27FC236}">
                    <a16:creationId xmlns:a16="http://schemas.microsoft.com/office/drawing/2014/main" id="{385F8F6A-97D3-4B0F-B00E-DDAD5762D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4876800"/>
                <a:ext cx="85344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2800" dirty="0"/>
                  <a:t> Прямая </a:t>
                </a:r>
                <a:r>
                  <a:rPr lang="en-US" altLang="ru-RU" sz="2800" i="1" dirty="0"/>
                  <a:t>b </a:t>
                </a:r>
                <a:r>
                  <a:rPr lang="ru-RU" altLang="ru-RU" sz="2800" dirty="0"/>
                  <a:t>пересекает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в точке, не принадлежащей прямой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. Следовательно, по признаку скрещивающихся прямых, прямые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 </a:t>
                </a:r>
                <a:r>
                  <a:rPr lang="ru-RU" altLang="ru-RU" sz="2800" dirty="0"/>
                  <a:t>скрещиваются.</a:t>
                </a:r>
              </a:p>
            </p:txBody>
          </p:sp>
        </mc:Choice>
        <mc:Fallback xmlns="">
          <p:sp>
            <p:nvSpPr>
              <p:cNvPr id="35842" name="Text Box 2">
                <a:extLst>
                  <a:ext uri="{FF2B5EF4-FFF2-40B4-BE49-F238E27FC236}">
                    <a16:creationId xmlns:a16="http://schemas.microsoft.com/office/drawing/2014/main" id="{385F8F6A-97D3-4B0F-B00E-DDAD5762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876800"/>
                <a:ext cx="8534400" cy="1815882"/>
              </a:xfrm>
              <a:prstGeom prst="rect">
                <a:avLst/>
              </a:prstGeom>
              <a:blipFill>
                <a:blip r:embed="rId2"/>
                <a:stretch>
                  <a:fillRect l="-1500" t="-3356" r="-1429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3" name="Picture 3">
            <a:extLst>
              <a:ext uri="{FF2B5EF4-FFF2-40B4-BE49-F238E27FC236}">
                <a16:creationId xmlns:a16="http://schemas.microsoft.com/office/drawing/2014/main" id="{A6D9698F-FDD4-4DA8-85CA-DFE747E7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624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8FA49293-4004-D770-7F52-F914966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154464"/>
                <a:ext cx="85344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/>
                  <a:t> </a:t>
                </a:r>
                <a:r>
                  <a:rPr lang="ru-RU" altLang="ru-RU" sz="2800" dirty="0"/>
                  <a:t>9. Как расположены в пространстве прямые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</a:t>
                </a:r>
                <a:r>
                  <a:rPr lang="ru-RU" altLang="ru-RU" sz="2800" dirty="0"/>
                  <a:t>, проведённые в плоскостях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sz="2800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ru-RU" altLang="ru-RU" sz="2800" dirty="0"/>
                  <a:t>?</a:t>
                </a:r>
              </a:p>
            </p:txBody>
          </p:sp>
        </mc:Choice>
        <mc:Fallback xmlns="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8FA49293-4004-D770-7F52-F9149668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4464"/>
                <a:ext cx="8534400" cy="954107"/>
              </a:xfrm>
              <a:prstGeom prst="rect">
                <a:avLst/>
              </a:prstGeom>
              <a:blipFill>
                <a:blip r:embed="rId4"/>
                <a:stretch>
                  <a:fillRect l="-1500" t="-6369" r="-1429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74DDF390-55DD-4CE1-BCA9-F20A15F9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443232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Скрещиваются.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5A277AB-3BEA-4154-8648-10925D01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18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10. Как в пространстве расположены прямые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 проведённые через вершины куба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C4932-5896-4833-86E0-3B04B6C0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92" y="1861919"/>
            <a:ext cx="3696216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053DD77-9658-4AE8-AA01-8C2F1BA4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93603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Скрещиваются.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973D67D-9CD7-4D34-A32C-3ADCFF49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9129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11</a:t>
            </a:r>
            <a:r>
              <a:rPr lang="en-US" altLang="ru-RU" sz="2800" dirty="0"/>
              <a:t>. </a:t>
            </a:r>
            <a:r>
              <a:rPr lang="ru-RU" altLang="ru-RU" sz="2800" dirty="0"/>
              <a:t>Как в пространстве расположены прямые </a:t>
            </a:r>
            <a:r>
              <a:rPr lang="en-US" altLang="ru-RU" sz="2800" i="1" dirty="0"/>
              <a:t>EF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GH</a:t>
            </a:r>
            <a:r>
              <a:rPr lang="ru-RU" altLang="ru-RU" sz="2800" dirty="0"/>
              <a:t>, проведённые через точки на рёбрах тетраэдра</a:t>
            </a:r>
            <a:r>
              <a:rPr lang="en-US" altLang="ru-RU" sz="2800" dirty="0"/>
              <a:t>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962F5-9620-AED1-A822-603C101A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839" y="1776182"/>
            <a:ext cx="373432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053DD77-9658-4AE8-AA01-8C2F1BA4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93603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Нет.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973D67D-9CD7-4D34-A32C-3ADCFF49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9129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sz="2800" dirty="0"/>
              <a:t>1</a:t>
            </a:r>
            <a:r>
              <a:rPr lang="ru-RU" altLang="ru-RU" sz="2800" dirty="0"/>
              <a:t>2</a:t>
            </a:r>
            <a:r>
              <a:rPr lang="en-US" altLang="ru-RU" sz="2800" dirty="0"/>
              <a:t>. </a:t>
            </a:r>
            <a:r>
              <a:rPr lang="ru-RU" altLang="ru-RU" sz="2800" dirty="0"/>
              <a:t>Возможно ли такое расположение карандашей?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0A3DB-3D15-4FBE-3453-99F54492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41" y="1052736"/>
            <a:ext cx="6122917" cy="41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8367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Сравнение и оценка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071309" cy="280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C2A64-80D9-B1C1-4890-3CAE2866AB7B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28092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Брадис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М. и др. Ошибки в математических рассуждениях.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1959.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Литцман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Где ошибка?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Физматлит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1962.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Обреимов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В.И. Математические софизмы. – С.-Петербург, 1889.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Уёмов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 И. Логические ошибки.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Госполитиздат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1958.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Халперн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 Психология критического мышления. – М.– СПб.: Питер, 2000. 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Смирнов В.А., Смирнова И.М. Геометрические задачи на развитие критического мышления. – М.: МЦНМО, 2021.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99DC4-7CC2-8C93-88CD-28039EF530DE}"/>
              </a:ext>
            </a:extLst>
          </p:cNvPr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123612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29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384376" cy="3589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8B1FE-55C3-78E1-90E2-30475049C2F8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592288" cy="4266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A5681-6CFA-8C6A-6C22-E1524C424BD3}"/>
              </a:ext>
            </a:extLst>
          </p:cNvPr>
          <p:cNvSpPr txBox="1"/>
          <p:nvPr/>
        </p:nvSpPr>
        <p:spPr>
          <a:xfrm>
            <a:off x="0" y="59486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620688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8879" y="2057943"/>
            <a:ext cx="6206242" cy="2376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7AEE7-2DC5-0793-6CC4-32A15B1DAE9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Какой из двух внутренних кругов,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36, больше?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546122" cy="331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C452A-D3AE-8E04-A74D-8A25C67268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54868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Расположите ломаные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1,…,5), изображённые на рисунке, в порядке возрастания их длин.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3708412" cy="375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1C7C9-70BB-DE02-03D4-2193F9A16D49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Требуется проложить шоссейные дороги, соединяющие населённые пункты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расположенные в вершинах прямоугольника (рис. 39). Не производя вычислений, оцените, в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каком расположении дорог их суммарная длина наименьшая.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83" y="2166543"/>
            <a:ext cx="8523634" cy="291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FCC22-78FB-6613-1CA2-C1A77928D7FC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Сравните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F5BD1-6785-243C-67DC-B6C71CCC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44" y="794321"/>
            <a:ext cx="4201111" cy="397247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CBE8DA-B9E6-F87B-1AE3-3B529F240A03}"/>
              </a:ext>
            </a:extLst>
          </p:cNvPr>
          <p:cNvGrpSpPr/>
          <p:nvPr/>
        </p:nvGrpSpPr>
        <p:grpSpPr>
          <a:xfrm>
            <a:off x="0" y="795132"/>
            <a:ext cx="9144000" cy="5425050"/>
            <a:chOff x="0" y="795132"/>
            <a:chExt cx="9144000" cy="54250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2F071BF-5DD4-3C68-7F35-E29BF828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101" y="795132"/>
              <a:ext cx="4267796" cy="40296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91CE57-74F7-018D-91A8-5ED6FB88938F}"/>
                    </a:ext>
                  </a:extLst>
                </p:cNvPr>
                <p:cNvSpPr txBox="1"/>
                <p:nvPr/>
              </p:nvSpPr>
              <p:spPr>
                <a:xfrm>
                  <a:off x="0" y="5327630"/>
                  <a:ext cx="91440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	Ответ: </a:t>
                  </a:r>
                  <a:r>
                    <a:rPr lang="ru-RU" sz="2800" dirty="0">
                      <a:latin typeface="Times New Roman" pitchFamily="18" charset="0"/>
                      <a:cs typeface="Times New Roman" pitchFamily="18" charset="0"/>
                    </a:rPr>
                    <a:t>Равны. </a:t>
                  </a:r>
                  <a14:m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𝐷𝐸𝐹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𝐺𝐵𝐻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𝐶𝐵𝐻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𝐴𝐵𝐺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=45°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𝐺𝐵𝐻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45°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𝐴𝐵𝐶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91CE57-74F7-018D-91A8-5ED6FB889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327630"/>
                  <a:ext cx="9144000" cy="892552"/>
                </a:xfrm>
                <a:prstGeom prst="rect">
                  <a:avLst/>
                </a:prstGeom>
                <a:blipFill>
                  <a:blip r:embed="rId4"/>
                  <a:stretch>
                    <a:fillRect l="-133" t="-7534" r="-1000" b="-150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38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18864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Найдите сумму углов, изображённых на рисунке и закрашенных синим цветом.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884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498012-E8EB-D824-C94D-1E8DBE2DD31A}"/>
              </a:ext>
            </a:extLst>
          </p:cNvPr>
          <p:cNvGrpSpPr/>
          <p:nvPr/>
        </p:nvGrpSpPr>
        <p:grpSpPr>
          <a:xfrm>
            <a:off x="0" y="1340768"/>
            <a:ext cx="9144000" cy="4510082"/>
            <a:chOff x="0" y="1340768"/>
            <a:chExt cx="9144000" cy="451008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B56554A-1994-B129-D6AD-FB878D19C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123" y="1340768"/>
              <a:ext cx="3498535" cy="3456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/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	Ответ: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45°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99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10. Сравните параллелограммы, изображающие поверхности двух столов.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327F73-0971-652E-2F90-FD042679E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3860"/>
            <a:ext cx="8441390" cy="4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68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1</a:t>
            </a:r>
            <a:r>
              <a:rPr lang="en-US" sz="2800" dirty="0"/>
              <a:t>. </a:t>
            </a:r>
            <a:r>
              <a:rPr lang="ru-RU" sz="2800" dirty="0"/>
              <a:t>В фужер конусообразной формы налита вода. Требуется отлить половину всего количества воды в стакан цилиндрической формы с радиусом основания, равным радиусу основания конуса. Какую высоту должно занимать оставшееся количество воды в фужере?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34" y="2576467"/>
            <a:ext cx="2464626" cy="29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160240" cy="23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0,8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blipFill>
                <a:blip r:embed="rId5"/>
                <a:stretch>
                  <a:fillRect l="-1306" t="-15789" b="-36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4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4EF91-5125-AA49-1DE8-F550B6E9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0" y="188640"/>
            <a:ext cx="4358914" cy="6381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1F4B9-C10E-5402-3DCE-05D480DB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45" y="188640"/>
            <a:ext cx="42707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36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733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</a:t>
            </a:r>
            <a:r>
              <a:rPr lang="ru-RU" sz="2800" dirty="0"/>
              <a:t>2</a:t>
            </a:r>
            <a:r>
              <a:rPr lang="en-US" sz="2800" dirty="0"/>
              <a:t>. </a:t>
            </a:r>
            <a:r>
              <a:rPr lang="ru-RU" sz="2800" dirty="0"/>
              <a:t>Мякоть вишни окружает косточку толщиной, равной диаметру косточки. Считая шарообразной форму вишни и косточки, найдите отношение объёма мякоти к объёму косточки.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4" y="1916832"/>
            <a:ext cx="3979912" cy="36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9F61C59-801D-489F-A1DF-91DAF7C3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313"/>
            <a:ext cx="84566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kern="0">
                <a:solidFill>
                  <a:srgbClr val="FF3300"/>
                </a:solidFill>
              </a:rPr>
              <a:t>	</a:t>
            </a:r>
            <a:r>
              <a:rPr lang="ru-RU" sz="2400" kern="0">
                <a:solidFill>
                  <a:srgbClr val="FF3300"/>
                </a:solidFill>
              </a:rPr>
              <a:t>Ответ.</a:t>
            </a:r>
            <a:r>
              <a:rPr lang="ru-RU" sz="2400" kern="0">
                <a:solidFill>
                  <a:schemeClr val="tx1"/>
                </a:solidFill>
              </a:rPr>
              <a:t> 26:1.</a:t>
            </a:r>
            <a:r>
              <a:rPr lang="ru-RU" sz="2400" kern="0">
                <a:solidFill>
                  <a:srgbClr val="FF3300"/>
                </a:solidFill>
              </a:rPr>
              <a:t> </a:t>
            </a:r>
            <a:endParaRPr lang="ru-RU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</a:t>
            </a:r>
            <a:r>
              <a:rPr lang="ru-RU" sz="2800" dirty="0"/>
              <a:t>3</a:t>
            </a:r>
            <a:r>
              <a:rPr lang="en-US" sz="2800" dirty="0"/>
              <a:t>. </a:t>
            </a:r>
            <a:r>
              <a:rPr lang="ru-RU" sz="2800" dirty="0"/>
              <a:t>Апельсин имеет форму шара. Толщина его кожуры составляет одну пятую часть радиуса. Какую часть объёма апельсина составляет его кожура?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0" cy="3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Объём мякоти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 Следовательно, объём его кожуры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blipFill>
                <a:blip r:embed="rId3"/>
                <a:stretch>
                  <a:fillRect l="-1000" t="-8500" r="-1000" b="-27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</a:t>
            </a:r>
            <a:r>
              <a:rPr lang="en-US" sz="2800" dirty="0"/>
              <a:t>1</a:t>
            </a:r>
            <a:r>
              <a:rPr lang="ru-RU" sz="2800" dirty="0"/>
              <a:t>4</a:t>
            </a:r>
            <a:r>
              <a:rPr lang="en-US" sz="2800" dirty="0"/>
              <a:t>. </a:t>
            </a:r>
            <a:r>
              <a:rPr lang="ru-RU" sz="2800" dirty="0"/>
              <a:t>Какой из городов ближе к Москве –  Анадырь или Владивосток?</a:t>
            </a:r>
            <a:endParaRPr lang="ru-RU" sz="2800" dirty="0"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Text Box 4"/>
              <p:cNvSpPr txBox="1">
                <a:spLocks noChangeArrowheads="1"/>
              </p:cNvSpPr>
              <p:nvPr/>
            </p:nvSpPr>
            <p:spPr bwMode="auto">
              <a:xfrm>
                <a:off x="-1" y="6172200"/>
                <a:ext cx="91343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ru-RU" sz="2800" dirty="0">
                    <a:solidFill>
                      <a:srgbClr val="FF0000"/>
                    </a:solidFill>
                    <a:cs typeface="Times New Roman" charset="0"/>
                  </a:rPr>
                  <a:t>Ответ. </a:t>
                </a:r>
                <a:r>
                  <a:rPr lang="ru-RU" sz="2800" dirty="0">
                    <a:cs typeface="Times New Roman" charset="0"/>
                  </a:rPr>
                  <a:t>М-Ан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≈6155</m:t>
                    </m:r>
                  </m:oMath>
                </a14:m>
                <a:r>
                  <a:rPr lang="ru-RU" sz="2800" dirty="0">
                    <a:cs typeface="Times New Roman" charset="0"/>
                  </a:rPr>
                  <a:t> (км), М-</a:t>
                </a:r>
                <a:r>
                  <a:rPr lang="ru-RU" sz="2800" dirty="0" err="1">
                    <a:cs typeface="Times New Roman" charset="0"/>
                  </a:rPr>
                  <a:t>Вл</a:t>
                </a:r>
                <a:r>
                  <a:rPr lang="ru-RU" sz="2800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</m:t>
                    </m:r>
                  </m:oMath>
                </a14:m>
                <a:r>
                  <a:rPr lang="ru-RU" sz="2800" dirty="0">
                    <a:cs typeface="Times New Roman" charset="0"/>
                  </a:rPr>
                  <a:t>392 (км)</a:t>
                </a:r>
                <a:r>
                  <a:rPr lang="en-US" sz="2800" dirty="0">
                    <a:cs typeface="Times New Roman" charset="0"/>
                  </a:rPr>
                  <a:t>.</a:t>
                </a:r>
                <a:endParaRPr lang="ru-RU" sz="280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93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172200"/>
                <a:ext cx="9134375" cy="523220"/>
              </a:xfrm>
              <a:prstGeom prst="rect">
                <a:avLst/>
              </a:prstGeom>
              <a:blipFill>
                <a:blip r:embed="rId3"/>
                <a:stretch>
                  <a:fillRect t="-12941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AEC92-34A4-3F8B-A6AA-BD44F1363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3817"/>
            <a:ext cx="8511727" cy="49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Верно или неверно?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00" y="1268760"/>
            <a:ext cx="88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Через любые две точки проходит не более одной прямой.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при пересечении двух прямых третьей прямой внутренние односторонние углы равны, то эти две прямые параллельны.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Если две параллельные прямые пересечены третьей прямой, то внутренние накрест лежащие углы составляют в сумме 180 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угол равен 30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смежный с ним угол равен 150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3C47-43A4-EE91-6534-CA0E3C9737E5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нет; 3) нет; 4) 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54868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две стороны одного треугольника соответственно равны  двум сторонам другого треугольника, то такие треугольники равны.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В равнобедренном треугольнике медиана, проведенная к основанию, является одновременно биссектрисой и высотой.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Каждая сторона треугольника больше суммы двух других сторон.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против большего угла лежит меньшая сторона.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CC570-49A8-C84B-11A8-E69FAAA74D4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да; 3) нет;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90872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расстояние от центра окружности до прямой больше радиуса окружности, то эти прямая и окружность пересекаются.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Касательная к окружности перпендикулярна радиусу этой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Через любые три точки, не принадлежащие одной прямой, проходит не менее одной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радиусы двух окружностей равны 3 и 5, а расстояние между их центрами равно 1, то эти окружности пересекаются.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B8498-B216-67BC-93AE-0122B0C07A8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нет;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Могут ли стороны треугольника быть равными 1, 2, 3?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81B5-0A1C-C34C-FB81-1D9238AC3433}"/>
              </a:ext>
            </a:extLst>
          </p:cNvPr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Может или нет?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4664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Сумма острых углов прямоугольного треугольника меньше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один из углов равнобедренного треугольника равен 100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один из оставшихся углов равен 40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Внешний угол треугольника больше каждого внутреннего угла, не смежного с ним.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которого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наименьшая.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3129E-6441-54D5-6AF6-E1FC572FAA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да;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Могут ли стороны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прямоугольного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треугольника быть равными 3, 4, 4?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3*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Могут ли стороны треугольника быть равными 2,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могут, но 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доказано.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Мы выделим следующие</a:t>
            </a: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itchFamily="18" charset="0"/>
              </a:rPr>
              <a:t> подходы к развитию критического мышления учащихся при обучении геометрии.</a:t>
            </a:r>
          </a:p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1. Глобальный, при котором затрагиваются основы построения курса геометрии, а задачи на развитие критического мышления входят в эти основы.</a:t>
            </a:r>
          </a:p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2. Локальный, при котором не затрагиваются основы обучения геометрии, но рассматриваются отдельные задачи на развитие критического мышления.</a:t>
            </a:r>
          </a:p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3. Прагматичный</a:t>
            </a: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itchFamily="18" charset="0"/>
              </a:rPr>
              <a:t>, при котором целью обучения является подготовка к ОГЭ и ЕГЭ.</a:t>
            </a:r>
            <a:endParaRPr lang="ru-RU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79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4*. Может ли биссектриса треугольника быть больше медианы, выходящей из той же вершины?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5.* Может ли биссектриса треугольника проходить через середину другой биссектрисы?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333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Нет. П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редположим, что биссектриса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через середину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биссектрисы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биссектрисой и медианой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этот треугольник равнобедренный (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его высотой. Следовательно,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90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биссектрисы, то из этого следует, что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180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невозможно. Следовательно, одна биссектриса треугольника не может проходить через середину другой биссектрисы этого треугольника.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90ED4-0CA9-887F-A6C7-9C0B8367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0728"/>
            <a:ext cx="34869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6.* Может ли прямая пересекать все стороны: а) треугольника; б) четырёхугольника; в) пятиугольника; г) шестиугольника?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179512" y="4293096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а)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2392E-0DD5-1A36-7DE1-1B169083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8" y="1556792"/>
            <a:ext cx="2486372" cy="2067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89BC6-7C66-C130-8BE6-FB482345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26" y="1602615"/>
            <a:ext cx="2267266" cy="2000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DF30D-C6AC-473D-552E-5F1EF81D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577669"/>
            <a:ext cx="2174704" cy="2009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724528-D475-07FD-C92D-A51167E4D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42" y="3933056"/>
            <a:ext cx="2494487" cy="237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716E0-31C7-F9F1-0B46-D73E2B3BA895}"/>
              </a:ext>
            </a:extLst>
          </p:cNvPr>
          <p:cNvSpPr txBox="1"/>
          <p:nvPr/>
        </p:nvSpPr>
        <p:spPr>
          <a:xfrm>
            <a:off x="179512" y="4927899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6B287-379F-54B8-FDFB-8281CC5C5747}"/>
              </a:ext>
            </a:extLst>
          </p:cNvPr>
          <p:cNvSpPr txBox="1"/>
          <p:nvPr/>
        </p:nvSpPr>
        <p:spPr>
          <a:xfrm>
            <a:off x="179512" y="5539922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FB779-9FC0-D3C2-7FBC-1437AF64CFE9}"/>
              </a:ext>
            </a:extLst>
          </p:cNvPr>
          <p:cNvSpPr txBox="1"/>
          <p:nvPr/>
        </p:nvSpPr>
        <p:spPr>
          <a:xfrm>
            <a:off x="2771800" y="4327097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13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Может ли общей частью (пересечением) двух треугольников быть: а) треугольник; б) четырехугольник; в) пятиугольник; г) шестиугольник? Сделайте соответствующий рисунок.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50976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976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12976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12976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8. 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9.* Может ли общей частью (пересечением) треугольника и четырёхугольника быть восьмиугольник?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Ответ: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10.* Можно ли из проволоки длиной 12 см составить рёберную модель куба с ребром 1 см?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DB404A15-5AD3-4C59-ADC1-6B052620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757348"/>
            <a:ext cx="446449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C4D6E6-E13F-980C-D32B-928CAE50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60" y="1844824"/>
            <a:ext cx="4153480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F0F81-2C98-3A84-061E-5889B1C065D4}"/>
              </a:ext>
            </a:extLst>
          </p:cNvPr>
          <p:cNvSpPr txBox="1"/>
          <p:nvPr/>
        </p:nvSpPr>
        <p:spPr>
          <a:xfrm>
            <a:off x="0" y="1038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Найдите ошибки в изображениях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A81E75-762F-17F4-0C19-696D25D8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50082"/>
            <a:ext cx="3099144" cy="393352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03DF07-DFEA-204D-2344-51985549818C}"/>
              </a:ext>
            </a:extLst>
          </p:cNvPr>
          <p:cNvGrpSpPr/>
          <p:nvPr/>
        </p:nvGrpSpPr>
        <p:grpSpPr>
          <a:xfrm>
            <a:off x="1187624" y="1050082"/>
            <a:ext cx="6624736" cy="4909702"/>
            <a:chOff x="1187624" y="1050082"/>
            <a:chExt cx="6624736" cy="490970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F27118B-F402-8FB9-A918-E6E46BEFC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5890" y="1050082"/>
              <a:ext cx="3255334" cy="3933528"/>
            </a:xfrm>
            <a:prstGeom prst="rect">
              <a:avLst/>
            </a:prstGeom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59BFB-EB3D-69C0-F9E6-33AA5AC7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50082"/>
            <a:ext cx="3390257" cy="397017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6B1D286-CA54-BDBD-DE14-2792DAD8E57A}"/>
              </a:ext>
            </a:extLst>
          </p:cNvPr>
          <p:cNvGrpSpPr/>
          <p:nvPr/>
        </p:nvGrpSpPr>
        <p:grpSpPr>
          <a:xfrm>
            <a:off x="1187624" y="1050082"/>
            <a:ext cx="6624736" cy="4909702"/>
            <a:chOff x="1187624" y="1050082"/>
            <a:chExt cx="6624736" cy="4909702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1135D3-4D52-9825-5653-372ED320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226" y="1050082"/>
              <a:ext cx="3390257" cy="397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5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1BD53-5B0C-A596-231F-7BD5C888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3786222" cy="3786222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B918A86-FEBC-2618-B1A1-3B8EB4E7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843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E8792-B2CC-FB31-73A7-04ACE387895B}"/>
              </a:ext>
            </a:extLst>
          </p:cNvPr>
          <p:cNvSpPr txBox="1"/>
          <p:nvPr/>
        </p:nvSpPr>
        <p:spPr>
          <a:xfrm>
            <a:off x="337" y="11254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</a:t>
            </a: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Отметим, что глобальный подход создаёт основу (базу) развития критического мышления. В отличие от локального подхода, при котором основа не создаётся, а учащиеся только решают некоторые задачи определённого вида.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Локальный подход можно сравнить с обучением пению, при котором учат петь некоторые песни без обучения нотной грамотности и постановки голоса.</a:t>
            </a:r>
          </a:p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	 Конечно, при таком обучении не только качество пения будет низким, но оно не учит исполнению других песен. </a:t>
            </a:r>
            <a:endParaRPr lang="ru-RU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646F8-9F12-10E6-09C6-094205CE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16573"/>
            <a:ext cx="3793727" cy="379372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2D6DF8-B96E-1DCA-D7AF-6642C7DD6821}"/>
              </a:ext>
            </a:extLst>
          </p:cNvPr>
          <p:cNvGrpSpPr/>
          <p:nvPr/>
        </p:nvGrpSpPr>
        <p:grpSpPr>
          <a:xfrm>
            <a:off x="1187624" y="934165"/>
            <a:ext cx="6624736" cy="5025619"/>
            <a:chOff x="1187624" y="934165"/>
            <a:chExt cx="6624736" cy="5025619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98B97F5-454C-E2DC-1749-AE4AD89D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686" y="934165"/>
              <a:ext cx="4109605" cy="4500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1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A4F261-29AD-CC10-F611-7D42C48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318434"/>
            <a:ext cx="66247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9BE5E-00EF-5B4F-7BCF-130073B2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76445"/>
            <a:ext cx="4792031" cy="40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A4F261-29AD-CC10-F611-7D42C48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318434"/>
            <a:ext cx="66247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33241-CD8A-5A69-A370-6FE7F26F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61" y="1268760"/>
            <a:ext cx="4327078" cy="36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70119-38BA-2237-EA72-7A2A424D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4248472" cy="463469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7F7242-8CA0-61DE-C40C-70E3CA2E1790}"/>
              </a:ext>
            </a:extLst>
          </p:cNvPr>
          <p:cNvGrpSpPr/>
          <p:nvPr/>
        </p:nvGrpSpPr>
        <p:grpSpPr>
          <a:xfrm>
            <a:off x="1619672" y="455712"/>
            <a:ext cx="6624736" cy="5483112"/>
            <a:chOff x="1619672" y="455712"/>
            <a:chExt cx="6624736" cy="5483112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72" y="529747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20B5DBD-8D7A-33F9-41F0-8C84621A8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1435" y="455712"/>
              <a:ext cx="4248472" cy="4634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6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0BBDAF-BA3E-1AC9-B3ED-20135E42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50082"/>
            <a:ext cx="4972158" cy="44066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17EF4F4-5B84-2F59-60D3-D4A4A0E74C32}"/>
              </a:ext>
            </a:extLst>
          </p:cNvPr>
          <p:cNvGrpSpPr/>
          <p:nvPr/>
        </p:nvGrpSpPr>
        <p:grpSpPr>
          <a:xfrm>
            <a:off x="1205880" y="1075978"/>
            <a:ext cx="6624736" cy="5142213"/>
            <a:chOff x="1205880" y="1075978"/>
            <a:chExt cx="6624736" cy="514221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D9B51C-77EB-5D23-B6BC-0E519EAB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075978"/>
              <a:ext cx="4699932" cy="4380801"/>
            </a:xfrm>
            <a:prstGeom prst="rect">
              <a:avLst/>
            </a:prstGeom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5086F23-8022-9602-EACE-24F5235CB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880" y="5576841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две стороны и угол, лежащий против одной из них, одного треугольника соответственно равны двум сторонам и углу, лежащему против одной из них, другого треугольника, то такие треугольники равны.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4BECBA-9140-63DB-8EF3-B9409743A752}"/>
              </a:ext>
            </a:extLst>
          </p:cNvPr>
          <p:cNvGrpSpPr/>
          <p:nvPr/>
        </p:nvGrpSpPr>
        <p:grpSpPr>
          <a:xfrm>
            <a:off x="27709" y="2199055"/>
            <a:ext cx="9116291" cy="4483085"/>
            <a:chOff x="27709" y="2199055"/>
            <a:chExt cx="9116291" cy="4483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Из равенства сторон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следует, что треугольник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равнобедренный, значит,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Из этого и равенства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 равенство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Значит,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равнобедренный. Следовательно, его стороны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равны. Треугольники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 по двум сторонам и углу между ними (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).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Следовательно, равны и треугольники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АВС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blipFill>
                  <a:blip r:embed="rId2"/>
                  <a:stretch>
                    <a:fillRect l="-1022" t="-422" r="-929" b="-29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3521" y="2564904"/>
              <a:ext cx="2220479" cy="28412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Доказательство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Пусть в треугольниках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r>
                        <a:rPr lang="ru-RU" sz="2000" i="1">
                          <a:latin typeface="Cambria Math"/>
                        </a:rPr>
                        <m:t>𝐶</m:t>
                      </m:r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Отложим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от луча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так, чтобы вершина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перешла в точку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i="1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лежащую по другую сторону от точки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относительно прямой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50).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blipFill>
                  <a:blip r:embed="rId4"/>
                  <a:stretch>
                    <a:fillRect l="-1029" t="-735" r="-935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9F0F81-2C98-3A84-061E-5889B1C065D4}"/>
              </a:ext>
            </a:extLst>
          </p:cNvPr>
          <p:cNvSpPr txBox="1"/>
          <p:nvPr/>
        </p:nvSpPr>
        <p:spPr>
          <a:xfrm>
            <a:off x="0" y="1038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Найдите ошибки в доказательствах</a:t>
            </a:r>
          </a:p>
        </p:txBody>
      </p:sp>
    </p:spTree>
    <p:extLst>
      <p:ext uri="{BB962C8B-B14F-4D97-AF65-F5344CB8AC3E}">
        <p14:creationId xmlns:p14="http://schemas.microsoft.com/office/powerpoint/2010/main" val="26811221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Контрпример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приведён на рисунке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треугольниках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BCD AC = BC, 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общая сторона,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однако треугольники не равны.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06663"/>
            <a:ext cx="3314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271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58258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988840"/>
            <a:ext cx="88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(рис. 51).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525" y="4147336"/>
            <a:ext cx="51929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4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Контрпример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 = 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 =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однако треугольники не равны.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32" y="2132856"/>
            <a:ext cx="4043337" cy="32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71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16632"/>
            <a:ext cx="8964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из их общей вершины, одного треугольника соответственно равны двум сторонам и высоте другого треугольника, то такие треугольники равны.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(рис. 52).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углы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равны, как суммы равных углов. Значит,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478" y="4373885"/>
            <a:ext cx="5113044" cy="24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При глобальном подходе н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itchFamily="18" charset="0"/>
              </a:rPr>
              <a:t>аличие критического мышления у учащихся предполагает: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 defTabSz="892175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1. Понимание </a:t>
            </a:r>
            <a:r>
              <a:rPr lang="ru-RU" sz="2400" dirty="0"/>
              <a:t>строения геометрии как науки, в основе которой лежат аксиомы.</a:t>
            </a:r>
          </a:p>
          <a:p>
            <a:pPr lvl="0" algn="just" defTabSz="892175">
              <a:spcAft>
                <a:spcPts val="0"/>
              </a:spcAft>
            </a:pPr>
            <a:r>
              <a:rPr lang="ru-RU" dirty="0"/>
              <a:t>	2. Знание формулировок основных определений, свойств и теорем геометрии.</a:t>
            </a:r>
          </a:p>
          <a:p>
            <a:pPr lvl="0" algn="just" defTabSz="892175">
              <a:spcAft>
                <a:spcPts val="0"/>
              </a:spcAft>
            </a:pPr>
            <a:r>
              <a:rPr lang="ru-RU" sz="2400" dirty="0"/>
              <a:t>	</a:t>
            </a:r>
            <a:r>
              <a:rPr lang="ru-RU" dirty="0"/>
              <a:t>3. Умений:</a:t>
            </a:r>
            <a:endParaRPr lang="ru-RU" sz="2400" dirty="0"/>
          </a:p>
          <a:p>
            <a:pPr lvl="0" algn="just" defTabSz="892175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распознавать конфигурации геометрических фигур по их изображениям и описаниям;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изображать геометрические фигуры и проводить дополнительные построения;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 геометрические величины.	</a:t>
            </a:r>
          </a:p>
          <a:p>
            <a:pPr algn="just" defTabSz="892175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у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станавливать корректность формулировок определений, свойств и теорем. </a:t>
            </a:r>
          </a:p>
          <a:p>
            <a:pPr algn="just" defTabSz="892175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 - устанавливать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истинность и ложность утверждений. </a:t>
            </a:r>
          </a:p>
          <a:p>
            <a:pPr algn="just" defTabSz="892175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н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аходить пробелы и ошибки в доказательствах свойств и теорем.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892175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приводить контрпримеры.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631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AC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сторона,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C, CH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высота, однако треугольники не равны.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343026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027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сторона и две высоты, опущенные из её вершин, одного треугольника соответственно равны стороне и двум высотам другого треугольника, то такие треугольники равны.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53).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стороне и двум прилежащим к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углам.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559680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86.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равны, но у них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высота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общие, высоты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41281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8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46836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угол, сторона, прилежащая к этому углу, и медиана, проведённая к другой стороне, прилежащей к данному углу, одного треугольника соответственно равны углу, стороне и медиане другого треугольника, то эти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682216"/>
            <a:ext cx="88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стороне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медиана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медиане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54).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углу. Следовательно,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равны 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005064"/>
            <a:ext cx="5819322" cy="27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0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87.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общая, угол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общий, медианы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 Однако, сами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657" y="2852936"/>
            <a:ext cx="3018687" cy="2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97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радиус описанной окружности одного треугольника соответственно равны двум сторонам и радиусу описанной окружности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радиус описанных около них окружностей (рис. 60). Обозначим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центры этих окружностей.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Значит,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293096"/>
            <a:ext cx="5184576" cy="24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79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93.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общая, описанная окружность – общая,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752" y="2780928"/>
            <a:ext cx="2552497" cy="2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80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b="1" dirty="0"/>
              <a:t>7</a:t>
            </a:r>
            <a:r>
              <a:rPr lang="ru-RU" altLang="ru-RU" dirty="0"/>
              <a:t>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 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12198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Прямой угол равен тупому углу.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9912-BA0E-5F10-7C1E-517D0E6DE6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407"/>
            <a:ext cx="9144000" cy="5185186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глобальном подходе к развитию критического мышления необходимо, чтобы этому соответствовал сам учебник геометрии: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был построен на научной основе, </a:t>
            </a:r>
            <a:r>
              <a:rPr lang="ru-RU" sz="2800" dirty="0"/>
              <a:t>при которой основные понятия описываются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помощью  аксиом геометрии;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содержал строгие математические формулировки определений, свойств и теорем, строгие математические доказательства свойств и теорем.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3790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blipFill>
                <a:blip r:embed="rId2"/>
                <a:stretch>
                  <a:fillRect l="-1080" t="-1822" r="-101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77656"/>
            <a:ext cx="3744416" cy="378149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/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blipFill>
                <a:blip r:embed="rId4"/>
                <a:stretch>
                  <a:fillRect l="-1901" t="-1600" r="-1901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842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26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B53CC-6C9C-3209-85BA-EBB81AF6A0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99" y="1700808"/>
            <a:ext cx="3738397" cy="331236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9.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в четырёхугольнике две противолежащие стороны равны, то две другие стороны параллельны.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dirty="0">
                    <a:latin typeface="+mj-lt"/>
                    <a:cs typeface="Times New Roman" pitchFamily="18" charset="0"/>
                  </a:rPr>
                  <a:t>Доказательство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Пусть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– четырёхугольник, у которого равны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BC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(рис. 65). Проведём серединные перпендикуляры к сторонам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Если они параллельны, то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параллельны, так как они будут перпендикулярны параллельным прямым. Если эти серединные перпендикулярны не параллельны, то обозначим через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их общую точку.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𝐴𝐺𝐸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𝐵𝐺𝐸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DFG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CFG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также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𝐷𝐺𝐹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𝐶𝐺𝐹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BGC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𝐴𝐺𝐷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𝐵𝐺𝐶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blipFill>
                <a:blip r:embed="rId2"/>
                <a:stretch>
                  <a:fillRect l="-742" t="-190" r="-675" b="-2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4038485"/>
            <a:ext cx="3366120" cy="265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07C34-C4CE-8251-25AD-E6167744BFEF}"/>
              </a:ext>
            </a:extLst>
          </p:cNvPr>
          <p:cNvSpPr txBox="1"/>
          <p:nvPr/>
        </p:nvSpPr>
        <p:spPr>
          <a:xfrm>
            <a:off x="4067944" y="3717032"/>
            <a:ext cx="4932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+mj-lt"/>
                <a:cs typeface="Times New Roman" pitchFamily="18" charset="0"/>
              </a:rPr>
              <a:t> Так как сумма всех рассмотренных углов равна 360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, то из равенства их пар следует, что сумма углов </a:t>
            </a:r>
            <a:r>
              <a:rPr lang="en-US" sz="2000" i="1" dirty="0">
                <a:latin typeface="+mj-lt"/>
                <a:cs typeface="Times New Roman" pitchFamily="18" charset="0"/>
              </a:rPr>
              <a:t>AGE</a:t>
            </a:r>
            <a:r>
              <a:rPr lang="ru-RU" sz="2000" dirty="0">
                <a:latin typeface="+mj-lt"/>
                <a:cs typeface="Times New Roman" pitchFamily="18" charset="0"/>
              </a:rPr>
              <a:t>, </a:t>
            </a:r>
            <a:r>
              <a:rPr lang="en-US" sz="2000" i="1" dirty="0">
                <a:latin typeface="+mj-lt"/>
                <a:cs typeface="Times New Roman" pitchFamily="18" charset="0"/>
              </a:rPr>
              <a:t>AGD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DGF </a:t>
            </a:r>
            <a:r>
              <a:rPr lang="ru-RU" sz="2000" dirty="0">
                <a:latin typeface="+mj-lt"/>
                <a:cs typeface="Times New Roman" pitchFamily="18" charset="0"/>
              </a:rPr>
              <a:t>равна 180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. Значит, серединные перпендикуляры совпадают. В этом случае стороны </a:t>
            </a:r>
            <a:r>
              <a:rPr lang="en-US" sz="2000" i="1" dirty="0">
                <a:latin typeface="+mj-lt"/>
                <a:cs typeface="Times New Roman" pitchFamily="18" charset="0"/>
              </a:rPr>
              <a:t>AB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CD </a:t>
            </a:r>
            <a:r>
              <a:rPr lang="ru-RU" sz="2000" dirty="0">
                <a:latin typeface="+mj-lt"/>
                <a:cs typeface="Times New Roman" pitchFamily="18" charset="0"/>
              </a:rPr>
              <a:t>будут перпендикулярны одной прямой, следовательно, параллельны.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483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248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углов треугольника равна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Рассмотрим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66). Зададим на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(указано стрелкой).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направлением, противоположным начальному направлению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3456384" cy="2931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95628-5B43-74FF-E2BB-82785AF51139}"/>
              </a:ext>
            </a:extLst>
          </p:cNvPr>
          <p:cNvSpPr txBox="1"/>
          <p:nvPr/>
        </p:nvSpPr>
        <p:spPr>
          <a:xfrm>
            <a:off x="3923928" y="3212976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повернулась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другой стороны, этот поворот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складывается из поворотов на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Следовательно, сумма углов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663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11.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длин катетов прямоугольного треугольника равна длине его гипотенузе.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Рассмотрим прямоугольный треугольник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прямой) (рис. 69). Из середины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гипотенузы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на катеты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Из середин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отрезков соответственно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соответствующие катеты прямоугольных треугольников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Продолжая этот процесс, будем получать ломаные, приближающиеся к гипотенузе.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4049065" cy="2448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F8A6F-24C1-C4AB-3E16-DAEE77F1D54E}"/>
              </a:ext>
            </a:extLst>
          </p:cNvPr>
          <p:cNvSpPr txBox="1"/>
          <p:nvPr/>
        </p:nvSpPr>
        <p:spPr>
          <a:xfrm>
            <a:off x="4572000" y="4293096"/>
            <a:ext cx="457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Длины этих ломаных будут стремиться к длине гипотенузы. Так как длины этих ломаных остаются равными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длина гипотенуза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2774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-16444"/>
            <a:ext cx="7772400" cy="9971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Задачи с неоднозначным ответом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77089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Радиусы двух касающихся окружностей равны 3 и 2. Найдите расстояние между их центрами.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CF641A-E7FC-6429-A83E-EA94103A7131}"/>
              </a:ext>
            </a:extLst>
          </p:cNvPr>
          <p:cNvGrpSpPr/>
          <p:nvPr/>
        </p:nvGrpSpPr>
        <p:grpSpPr>
          <a:xfrm>
            <a:off x="69776" y="1628800"/>
            <a:ext cx="8966720" cy="2843333"/>
            <a:chOff x="0" y="1628800"/>
            <a:chExt cx="9144000" cy="284333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777872F-17E7-1ACA-CE04-A2B0A674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2385867"/>
              <a:ext cx="3258005" cy="20862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E00478-B199-0F83-3525-B915AD707D6E}"/>
                </a:ext>
              </a:extLst>
            </p:cNvPr>
            <p:cNvSpPr txBox="1"/>
            <p:nvPr/>
          </p:nvSpPr>
          <p:spPr>
            <a:xfrm>
              <a:off x="0" y="16288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5.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2BB27A-0104-36A3-C6A2-EC4B9D30BB21}"/>
              </a:ext>
            </a:extLst>
          </p:cNvPr>
          <p:cNvGrpSpPr/>
          <p:nvPr/>
        </p:nvGrpSpPr>
        <p:grpSpPr>
          <a:xfrm>
            <a:off x="107504" y="2371577"/>
            <a:ext cx="8966720" cy="3300885"/>
            <a:chOff x="0" y="2371577"/>
            <a:chExt cx="9144000" cy="3300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4432D-EC48-2E96-D58E-7409428024C0}"/>
                </a:ext>
              </a:extLst>
            </p:cNvPr>
            <p:cNvSpPr txBox="1"/>
            <p:nvPr/>
          </p:nvSpPr>
          <p:spPr>
            <a:xfrm>
              <a:off x="0" y="4472133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случай, когда окружности касаются внутренним образом. 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1.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8BB3E07-D6B0-C4DF-7170-40BA4B97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96" y="2371577"/>
              <a:ext cx="2057687" cy="2114845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B83E32B0-46D3-8E00-CA09-BFDBD00B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5, 1.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025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вписан в окружность радиусом 1,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1. Найдите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58FDF3-99AE-1F24-1518-88811F132C31}"/>
              </a:ext>
            </a:extLst>
          </p:cNvPr>
          <p:cNvGrpSpPr/>
          <p:nvPr/>
        </p:nvGrpSpPr>
        <p:grpSpPr>
          <a:xfrm>
            <a:off x="69776" y="1628800"/>
            <a:ext cx="3494112" cy="3314126"/>
            <a:chOff x="69776" y="1628800"/>
            <a:chExt cx="3494112" cy="331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/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/>
                    <a:t>                </a:t>
                  </a:r>
                  <a14:m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=30°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blipFill>
                  <a:blip r:embed="rId2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F32996-0AE4-545A-BAF2-25865D2E8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2099593"/>
              <a:ext cx="2687534" cy="284333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647AF85-C67E-7FF1-9196-2592BD8707CF}"/>
              </a:ext>
            </a:extLst>
          </p:cNvPr>
          <p:cNvGrpSpPr/>
          <p:nvPr/>
        </p:nvGrpSpPr>
        <p:grpSpPr>
          <a:xfrm>
            <a:off x="3886200" y="1634682"/>
            <a:ext cx="5257800" cy="3485522"/>
            <a:chOff x="3886200" y="1634682"/>
            <a:chExt cx="5257800" cy="3485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/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Может быть другой случай. 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ru-RU" i="1">
                          <a:latin typeface="Cambria Math"/>
                        </a:rPr>
                        <m:t>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08"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58FBF0C-9B82-336B-ADE6-B0E0336D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8064" y="2276871"/>
              <a:ext cx="2627544" cy="28433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30°</m:t>
                    </m:r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0°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6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75476"/>
            <a:chOff x="0" y="1293446"/>
            <a:chExt cx="9144000" cy="27754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/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blipFill>
                  <a:blip r:embed="rId3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04FDB09-437C-202D-7E7A-0E7CF2BC56F6}"/>
              </a:ext>
            </a:extLst>
          </p:cNvPr>
          <p:cNvGrpSpPr/>
          <p:nvPr/>
        </p:nvGrpSpPr>
        <p:grpSpPr>
          <a:xfrm>
            <a:off x="107504" y="1174838"/>
            <a:ext cx="9036496" cy="3945727"/>
            <a:chOff x="0" y="1174838"/>
            <a:chExt cx="9144000" cy="39457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FC38670-0292-AB33-0C13-C154F855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174838"/>
              <a:ext cx="2955925" cy="22022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/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blipFill>
                  <a:blip r:embed="rId5"/>
                  <a:stretch>
                    <a:fillRect l="-1080" t="-1351" r="-1012" b="-148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blipFill>
                <a:blip r:embed="rId6"/>
                <a:stretch>
                  <a:fillRect l="-1579" t="-4348" b="-3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косинус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41236"/>
            <a:chOff x="0" y="1293446"/>
            <a:chExt cx="9144000" cy="27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3550FF-E9AD-35D2-ECEB-790B02970927}"/>
                </a:ext>
              </a:extLst>
            </p:cNvPr>
            <p:cNvSpPr txBox="1"/>
            <p:nvPr/>
          </p:nvSpPr>
          <p:spPr>
            <a:xfrm>
              <a:off x="0" y="3573017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D90C9A-CA61-B36D-4C08-5FCD975CC1CD}"/>
              </a:ext>
            </a:extLst>
          </p:cNvPr>
          <p:cNvGrpSpPr/>
          <p:nvPr/>
        </p:nvGrpSpPr>
        <p:grpSpPr>
          <a:xfrm>
            <a:off x="107504" y="1162043"/>
            <a:ext cx="9036496" cy="3520710"/>
            <a:chOff x="107504" y="1162043"/>
            <a:chExt cx="9036496" cy="35207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7EC713-2ED6-D5B7-C89E-A5A73E3DA5E9}"/>
                </a:ext>
              </a:extLst>
            </p:cNvPr>
            <p:cNvSpPr txBox="1"/>
            <p:nvPr/>
          </p:nvSpPr>
          <p:spPr>
            <a:xfrm>
              <a:off x="107504" y="422108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C4B636-E2E0-CA59-D166-D1F07BB6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4" y="1162043"/>
              <a:ext cx="3029373" cy="22196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0,8</m:t>
                    </m:r>
                  </m:oMath>
                </a14:m>
                <a:r>
                  <a:rPr lang="en-US" altLang="ru-RU" sz="2800" dirty="0"/>
                  <a:t>, –0,8.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4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 треугольнике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 AC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10,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ru-RU" i="1">
                        <a:latin typeface="Cambria Math"/>
                      </a:rPr>
                      <m:t>=60°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медиана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CM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равна 9. Найдите сторону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00" t="-5839" r="-1000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FEA5E7-34D8-7770-5F64-81DFCC60B3D2}"/>
              </a:ext>
            </a:extLst>
          </p:cNvPr>
          <p:cNvGrpSpPr/>
          <p:nvPr/>
        </p:nvGrpSpPr>
        <p:grpSpPr>
          <a:xfrm>
            <a:off x="0" y="1700808"/>
            <a:ext cx="9144000" cy="3333325"/>
            <a:chOff x="0" y="1700808"/>
            <a:chExt cx="9144000" cy="33333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E6BBAB5-D813-F26C-EF64-F665FA0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1700808"/>
              <a:ext cx="3194412" cy="2448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Применяя теорему косинусов к треугольнику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AMC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получим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blipFill>
                  <a:blip r:embed="rId4"/>
                  <a:stretch>
                    <a:fillRect l="-1000" t="-5634" r="-1000" b="-15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5759CD-4BB7-80E0-D335-A4108C2EA0F9}"/>
              </a:ext>
            </a:extLst>
          </p:cNvPr>
          <p:cNvGrpSpPr/>
          <p:nvPr/>
        </p:nvGrpSpPr>
        <p:grpSpPr>
          <a:xfrm>
            <a:off x="107504" y="1556792"/>
            <a:ext cx="9036496" cy="3998852"/>
            <a:chOff x="107504" y="1556792"/>
            <a:chExt cx="9036496" cy="399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/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5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blipFill>
                  <a:blip r:embed="rId5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89EC346-E374-C69C-010D-BBC014C7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2040" y="1556792"/>
              <a:ext cx="2386577" cy="25864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8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blipFill>
                <a:blip r:embed="rId7"/>
                <a:stretch>
                  <a:fillRect l="-1579" t="-4167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5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5839</Words>
  <Application>Microsoft Office PowerPoint</Application>
  <PresentationFormat>Экран (4:3)</PresentationFormat>
  <Paragraphs>345</Paragraphs>
  <Slides>104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Задачи на распознавание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Сравнение и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Задачи с неоднозначным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260</cp:revision>
  <dcterms:created xsi:type="dcterms:W3CDTF">2009-11-04T05:06:28Z</dcterms:created>
  <dcterms:modified xsi:type="dcterms:W3CDTF">2025-01-23T02:43:03Z</dcterms:modified>
</cp:coreProperties>
</file>