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sldIdLst>
    <p:sldId id="1073" r:id="rId2"/>
    <p:sldId id="447" r:id="rId3"/>
    <p:sldId id="1264" r:id="rId4"/>
    <p:sldId id="1457" r:id="rId5"/>
    <p:sldId id="1421" r:id="rId6"/>
    <p:sldId id="799" r:id="rId7"/>
    <p:sldId id="1363" r:id="rId8"/>
    <p:sldId id="1438" r:id="rId9"/>
    <p:sldId id="1334" r:id="rId10"/>
    <p:sldId id="795" r:id="rId11"/>
    <p:sldId id="796" r:id="rId12"/>
    <p:sldId id="1454" r:id="rId13"/>
    <p:sldId id="607" r:id="rId14"/>
    <p:sldId id="660" r:id="rId15"/>
    <p:sldId id="661" r:id="rId16"/>
    <p:sldId id="662" r:id="rId17"/>
    <p:sldId id="663" r:id="rId18"/>
    <p:sldId id="664" r:id="rId19"/>
    <p:sldId id="1332" r:id="rId20"/>
    <p:sldId id="681" r:id="rId21"/>
    <p:sldId id="1137" r:id="rId22"/>
    <p:sldId id="1138" r:id="rId23"/>
    <p:sldId id="738" r:id="rId24"/>
    <p:sldId id="650" r:id="rId25"/>
    <p:sldId id="606" r:id="rId26"/>
    <p:sldId id="800" r:id="rId27"/>
    <p:sldId id="629" r:id="rId28"/>
    <p:sldId id="1333" r:id="rId29"/>
    <p:sldId id="673" r:id="rId30"/>
    <p:sldId id="630" r:id="rId31"/>
    <p:sldId id="674" r:id="rId32"/>
    <p:sldId id="489" r:id="rId33"/>
    <p:sldId id="488" r:id="rId34"/>
    <p:sldId id="615" r:id="rId35"/>
    <p:sldId id="625" r:id="rId36"/>
    <p:sldId id="810" r:id="rId37"/>
    <p:sldId id="627" r:id="rId38"/>
    <p:sldId id="667" r:id="rId39"/>
    <p:sldId id="669" r:id="rId40"/>
    <p:sldId id="668" r:id="rId41"/>
    <p:sldId id="633" r:id="rId42"/>
    <p:sldId id="678" r:id="rId43"/>
    <p:sldId id="797" r:id="rId44"/>
    <p:sldId id="798" r:id="rId45"/>
    <p:sldId id="631" r:id="rId46"/>
    <p:sldId id="675" r:id="rId47"/>
    <p:sldId id="632" r:id="rId48"/>
    <p:sldId id="676" r:id="rId49"/>
    <p:sldId id="677" r:id="rId50"/>
    <p:sldId id="1452" r:id="rId51"/>
    <p:sldId id="1455" r:id="rId52"/>
    <p:sldId id="491" r:id="rId53"/>
    <p:sldId id="1456" r:id="rId54"/>
    <p:sldId id="1453" r:id="rId55"/>
    <p:sldId id="477" r:id="rId56"/>
    <p:sldId id="1040" r:id="rId57"/>
    <p:sldId id="1041" r:id="rId58"/>
    <p:sldId id="1042" r:id="rId59"/>
    <p:sldId id="1043" r:id="rId60"/>
    <p:sldId id="1370" r:id="rId61"/>
    <p:sldId id="1049" r:id="rId62"/>
    <p:sldId id="1050" r:id="rId63"/>
    <p:sldId id="1147" r:id="rId64"/>
    <p:sldId id="482" r:id="rId65"/>
    <p:sldId id="1372" r:id="rId66"/>
    <p:sldId id="1056" r:id="rId67"/>
    <p:sldId id="1057" r:id="rId68"/>
    <p:sldId id="1058" r:id="rId69"/>
    <p:sldId id="1059" r:id="rId70"/>
    <p:sldId id="1060" r:id="rId71"/>
    <p:sldId id="1065" r:id="rId72"/>
    <p:sldId id="1157" r:id="rId73"/>
    <p:sldId id="1070" r:id="rId74"/>
    <p:sldId id="440" r:id="rId75"/>
    <p:sldId id="1158" r:id="rId76"/>
    <p:sldId id="474" r:id="rId77"/>
    <p:sldId id="1089" r:id="rId78"/>
    <p:sldId id="1085" r:id="rId79"/>
    <p:sldId id="1086" r:id="rId80"/>
    <p:sldId id="1368" r:id="rId81"/>
    <p:sldId id="475" r:id="rId82"/>
    <p:sldId id="1078" r:id="rId83"/>
    <p:sldId id="1079" r:id="rId84"/>
    <p:sldId id="1080" r:id="rId85"/>
    <p:sldId id="446" r:id="rId86"/>
    <p:sldId id="1081" r:id="rId87"/>
    <p:sldId id="1082" r:id="rId88"/>
    <p:sldId id="1083" r:id="rId89"/>
    <p:sldId id="1087" r:id="rId90"/>
    <p:sldId id="1164" r:id="rId91"/>
    <p:sldId id="1088" r:id="rId92"/>
    <p:sldId id="406" r:id="rId93"/>
    <p:sldId id="1090" r:id="rId94"/>
    <p:sldId id="1153" r:id="rId95"/>
    <p:sldId id="1092" r:id="rId96"/>
    <p:sldId id="1154" r:id="rId97"/>
    <p:sldId id="471" r:id="rId98"/>
    <p:sldId id="1094" r:id="rId99"/>
    <p:sldId id="1095" r:id="rId100"/>
    <p:sldId id="1096" r:id="rId101"/>
    <p:sldId id="1097" r:id="rId102"/>
    <p:sldId id="1371" r:id="rId103"/>
    <p:sldId id="1105" r:id="rId104"/>
    <p:sldId id="1106" r:id="rId105"/>
    <p:sldId id="1107" r:id="rId106"/>
    <p:sldId id="1108" r:id="rId107"/>
    <p:sldId id="1109" r:id="rId108"/>
    <p:sldId id="1110" r:id="rId109"/>
    <p:sldId id="1435" r:id="rId110"/>
    <p:sldId id="1165" r:id="rId111"/>
    <p:sldId id="1166" r:id="rId112"/>
    <p:sldId id="1167" r:id="rId113"/>
    <p:sldId id="1439" r:id="rId114"/>
    <p:sldId id="1440" r:id="rId115"/>
    <p:sldId id="1441" r:id="rId116"/>
    <p:sldId id="1442" r:id="rId117"/>
    <p:sldId id="1443" r:id="rId118"/>
    <p:sldId id="1188" r:id="rId119"/>
    <p:sldId id="1172" r:id="rId120"/>
    <p:sldId id="1173" r:id="rId121"/>
    <p:sldId id="1174" r:id="rId122"/>
    <p:sldId id="1175" r:id="rId123"/>
    <p:sldId id="1176" r:id="rId124"/>
    <p:sldId id="1177" r:id="rId125"/>
    <p:sldId id="1178" r:id="rId126"/>
    <p:sldId id="428" r:id="rId127"/>
    <p:sldId id="1179" r:id="rId128"/>
    <p:sldId id="1180" r:id="rId129"/>
    <p:sldId id="1181" r:id="rId130"/>
    <p:sldId id="436" r:id="rId131"/>
    <p:sldId id="1182" r:id="rId132"/>
    <p:sldId id="1183" r:id="rId133"/>
    <p:sldId id="1184" r:id="rId134"/>
    <p:sldId id="1185" r:id="rId135"/>
    <p:sldId id="438" r:id="rId136"/>
    <p:sldId id="1186" r:id="rId137"/>
    <p:sldId id="1187" r:id="rId138"/>
    <p:sldId id="466" r:id="rId139"/>
    <p:sldId id="1450" r:id="rId140"/>
    <p:sldId id="1451" r:id="rId141"/>
    <p:sldId id="467" r:id="rId142"/>
    <p:sldId id="443" r:id="rId1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93" autoAdjust="0"/>
    <p:restoredTop sz="90929"/>
  </p:normalViewPr>
  <p:slideViewPr>
    <p:cSldViewPr>
      <p:cViewPr varScale="1">
        <p:scale>
          <a:sx n="88" d="100"/>
          <a:sy n="88" d="100"/>
        </p:scale>
        <p:origin x="8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49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751881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102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349130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8B95A-1F3A-4E23-8BC7-A2BBE3D2C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6E5EA-0D8D-4438-960A-BD7AB00A0B40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E5B6E2BC-467E-4944-A68A-AE2756A3C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B563576C-94F7-4C3F-B601-A2964567A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C19544-2C91-4E39-AA36-F630F74AB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5877C-8DE6-4947-B873-2F78B0F283A5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482306" name="Rectangle 1026">
            <a:extLst>
              <a:ext uri="{FF2B5EF4-FFF2-40B4-BE49-F238E27FC236}">
                <a16:creationId xmlns:a16="http://schemas.microsoft.com/office/drawing/2014/main" id="{B0D49906-76D8-45E3-AEC2-549206CB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1027">
            <a:extLst>
              <a:ext uri="{FF2B5EF4-FFF2-40B4-BE49-F238E27FC236}">
                <a16:creationId xmlns:a16="http://schemas.microsoft.com/office/drawing/2014/main" id="{E11F1FF3-AC13-428D-A6EE-8818667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62A238-3F21-44D4-8E37-9CD1E846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7C373-803A-4A4C-8066-F65E9F239247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DCE31BD8-BA96-41CF-9A52-47BFD7D07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A73FA2C4-A8AE-492F-A42E-43E280CB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56011B-798E-4E69-A709-1BB0C9CE6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FA84-21D2-4EAA-8AD0-D7EF40E02E09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4C8C01DB-172F-4090-8C63-F6E3959BA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DA35CF15-3313-4E87-B415-A546A8D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13BE64-DC86-4AF1-A792-A4ECCCAAD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101C3-9DC6-4FA7-A7CD-0CBFEDEC8322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2DBD9D9A-979D-4030-99D6-5123CE28E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C3E72197-37C6-4246-8BFB-86B818AB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BFF15-7BEC-4774-8FCE-C47DC05BB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2C3A-C553-4E92-9CF8-466A08D15E65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A377E540-03D4-463B-87DB-81CEEFE60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9A968C00-68D9-43EF-8494-8FB67F9E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E034F-4CB9-4425-AEEF-49E5711BA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0389-72BD-485C-AE05-BE22B45BBFBF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33A12F7-FCDE-4C1C-ACEC-1382FA7F6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D6529C07-2833-40BD-8318-634908A60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377531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B9428-7D93-4D9D-B761-469C78D38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C905B-EDDE-484A-A275-2B19F6BEA462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7A4C4CE-7078-49DF-ACF4-DFB6E7446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3A393F6-A06A-475A-B3D6-8261DA96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391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DFF70-0E66-4AB2-B6E1-656F6A1B1C69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738549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EB42BB-D895-4489-907D-392FD9E1C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2EC17-3D88-4EFE-8558-144944DBBD54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789741F9-E6DF-41E0-936D-2EEB0E118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1142457C-E94C-4948-BBCF-B3FE64351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530976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034058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644851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116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621612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117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686047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118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628190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1CBCFC-C23D-4CC2-9E56-1E4728021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9AE1-7595-4AA1-AB8D-67459D807948}" type="slidenum">
              <a:rPr lang="ru-RU" altLang="ru-RU"/>
              <a:pPr/>
              <a:t>119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6C98A50-D76E-4A51-A17A-FDB0DE82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F36F097-327F-4495-B8FD-1C81C49E2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7158332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838BD4-DD44-440F-9FE3-3D5E43C37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C968-4A87-45B6-969A-88F1EE4536CA}" type="slidenum">
              <a:rPr lang="ru-RU" altLang="ru-RU"/>
              <a:pPr/>
              <a:t>120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EC6CCB94-B998-4F7E-B58B-B5D4689A3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1AAF2679-763E-4B70-979D-16D34190D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DCC58E-1075-4739-A454-1F2675BDF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7314-2A35-45F4-92AC-E9FB748EF560}" type="slidenum">
              <a:rPr lang="ru-RU" altLang="ru-RU"/>
              <a:pPr/>
              <a:t>121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44420171-6885-4156-B6EA-AFC281FFE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C13F1118-8AC6-45B2-B2E3-5FFD126DA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D54B-D145-43D7-8DBA-3260C7B8688A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467612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9A5E65-89EE-45FB-9897-8908B1B30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520CD-FB77-4715-967E-D6A6AB10E3F5}" type="slidenum">
              <a:rPr lang="ru-RU" altLang="ru-RU"/>
              <a:pPr/>
              <a:t>122</a:t>
            </a:fld>
            <a:endParaRPr lang="ru-RU" altLang="ru-RU"/>
          </a:p>
        </p:txBody>
      </p:sp>
      <p:sp>
        <p:nvSpPr>
          <p:cNvPr id="480258" name="Rectangle 1026">
            <a:extLst>
              <a:ext uri="{FF2B5EF4-FFF2-40B4-BE49-F238E27FC236}">
                <a16:creationId xmlns:a16="http://schemas.microsoft.com/office/drawing/2014/main" id="{203088D2-6794-4357-A08B-D80192CF7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1027">
            <a:extLst>
              <a:ext uri="{FF2B5EF4-FFF2-40B4-BE49-F238E27FC236}">
                <a16:creationId xmlns:a16="http://schemas.microsoft.com/office/drawing/2014/main" id="{B10FC1F2-F98E-4942-A61C-01DA78DFE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7AEE07-65D1-4E4D-BB4D-8E440C791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7B96-5C16-4B49-8F04-1A7AFCCB8F67}" type="slidenum">
              <a:rPr lang="ru-RU" altLang="ru-RU"/>
              <a:pPr/>
              <a:t>123</a:t>
            </a:fld>
            <a:endParaRPr lang="ru-RU" altLang="ru-RU"/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EB6A0C15-B58E-44A2-8078-EDA9CFE2D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BAC36FE8-9DFE-45A7-ADA2-77DC57470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CC5906-86D8-422D-898F-6AF29DDAF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D023F-4661-46E8-BA67-3EBDD68EA6A8}" type="slidenum">
              <a:rPr lang="ru-RU" altLang="ru-RU"/>
              <a:pPr/>
              <a:t>124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5A38A574-FA40-49C3-AE80-C9B3FFD09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ABA68918-400B-4D3F-A357-59D2494CA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7641F7-E88E-447F-AF06-6DC2FE3DB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7234D-199F-45D2-8DB8-284249B86886}" type="slidenum">
              <a:rPr lang="ru-RU" altLang="ru-RU"/>
              <a:pPr/>
              <a:t>125</a:t>
            </a:fld>
            <a:endParaRPr lang="ru-RU" altLang="ru-RU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421786FC-ABA5-4C9C-9559-AD10DC381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FB9E036C-F822-4313-8626-6A70CB3C8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6FBFF4-2E69-4014-97F7-2BD655F87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5D62-FBF5-43AD-AEC2-220E31351513}" type="slidenum">
              <a:rPr lang="ru-RU" altLang="ru-RU"/>
              <a:pPr/>
              <a:t>126</a:t>
            </a:fld>
            <a:endParaRPr lang="ru-RU" altLang="ru-RU"/>
          </a:p>
        </p:txBody>
      </p:sp>
      <p:sp>
        <p:nvSpPr>
          <p:cNvPr id="404482" name="Rectangle 1026">
            <a:extLst>
              <a:ext uri="{FF2B5EF4-FFF2-40B4-BE49-F238E27FC236}">
                <a16:creationId xmlns:a16="http://schemas.microsoft.com/office/drawing/2014/main" id="{685B6CA1-3CA6-4053-B8D3-640117414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1027">
            <a:extLst>
              <a:ext uri="{FF2B5EF4-FFF2-40B4-BE49-F238E27FC236}">
                <a16:creationId xmlns:a16="http://schemas.microsoft.com/office/drawing/2014/main" id="{5E3C5906-AE19-4976-8C9B-AD52B1137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E35175-05D4-457E-BDDD-85F98C909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FB412-192C-414E-9C3F-91DFBFAE4688}" type="slidenum">
              <a:rPr lang="ru-RU" altLang="ru-RU"/>
              <a:pPr/>
              <a:t>127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BE7F9B2B-DAE0-46AD-B0E1-E5AA79D15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0B3D1DFB-F23C-41A9-951D-CC60F30C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9F66B3-C10D-4CD9-81C9-4B9AF3C5C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A3D-A8E6-4F9C-A985-EF221411CE2B}" type="slidenum">
              <a:rPr lang="ru-RU" altLang="ru-RU"/>
              <a:pPr/>
              <a:t>128</a:t>
            </a:fld>
            <a:endParaRPr lang="ru-RU" altLang="ru-RU"/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03BB41BB-F769-400F-BB01-84B592629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E196F6FF-A771-438B-B12C-CBA168C0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E8AC2D-7800-463F-8AE3-3F88FDF78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4E6B6-3A45-46DE-9C7A-451600C5F5F3}" type="slidenum">
              <a:rPr lang="ru-RU" altLang="ru-RU"/>
              <a:pPr/>
              <a:t>129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3E344D5-A5DA-4DE6-98A3-1EFA20CCC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6A5496BD-743E-4733-9EA6-1642D5DB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2B7070-1E85-4139-B0C5-597F5CE61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07D5-E303-422F-9AD4-5935CB0666CB}" type="slidenum">
              <a:rPr lang="ru-RU" altLang="ru-RU"/>
              <a:pPr/>
              <a:t>130</a:t>
            </a:fld>
            <a:endParaRPr lang="ru-RU" altLang="ru-RU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59786F20-48E9-458D-969D-D9681E3A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E0764884-68F5-4F12-B122-5DCC2F33C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551341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3BB191-9FBD-4A26-BC7E-00887AC9B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6B49A-0811-4369-A1A2-74EB9AA7A0DF}" type="slidenum">
              <a:rPr lang="ru-RU" altLang="ru-RU"/>
              <a:pPr/>
              <a:t>131</a:t>
            </a:fld>
            <a:endParaRPr lang="ru-RU" altLang="ru-RU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3BDCCF98-3568-4748-93E0-8F754F2D4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E4EE1C4E-4E22-4CC7-BD10-C069742F5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42446-72A1-4CBF-BC54-5BED195D8271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931057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597D18-73D9-40E3-98CB-8A7A323B4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BB345-00F0-4DD6-AAEC-35E2D7ED5B4E}" type="slidenum">
              <a:rPr lang="ru-RU" altLang="ru-RU"/>
              <a:pPr/>
              <a:t>132</a:t>
            </a:fld>
            <a:endParaRPr lang="ru-RU" altLang="ru-RU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D70C589C-3B48-47E7-83AA-AB80567AF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80C6203F-39E0-46D6-9571-8186DC91C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3C03FA-579B-4859-918E-7327CD4BA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1ED0-F639-4635-A797-DACCE2D2FCBA}" type="slidenum">
              <a:rPr lang="ru-RU" altLang="ru-RU"/>
              <a:pPr/>
              <a:t>133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51CA5E6B-B3FD-4674-B238-6B8A1F74F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5BD60CB9-509B-4E3C-8900-89A1DA9D1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D8A8FA-95AE-4558-BC84-A1B1BBACC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3ED8D-B80A-4F3D-8A3F-5AB597694B98}" type="slidenum">
              <a:rPr lang="ru-RU" altLang="ru-RU"/>
              <a:pPr/>
              <a:t>134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8F0CB7F5-B445-419E-B4A4-A5E388F7F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F1244B5D-F91F-4882-B004-7A94930CC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466DA8-31BE-4284-8EA0-A1046B229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421CE-44C8-4D28-810E-C89F2FC41D42}" type="slidenum">
              <a:rPr lang="ru-RU" altLang="ru-RU"/>
              <a:pPr/>
              <a:t>135</a:t>
            </a:fld>
            <a:endParaRPr lang="ru-RU" altLang="ru-RU"/>
          </a:p>
        </p:txBody>
      </p:sp>
      <p:sp>
        <p:nvSpPr>
          <p:cNvPr id="435202" name="Rectangle 2">
            <a:extLst>
              <a:ext uri="{FF2B5EF4-FFF2-40B4-BE49-F238E27FC236}">
                <a16:creationId xmlns:a16="http://schemas.microsoft.com/office/drawing/2014/main" id="{A421AD3A-A583-4C45-80BA-B9932C544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56E8D93D-81D0-4C77-AAAC-855FF17BF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405C7-8B69-4636-A0CE-46EB86DEE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1B6F7-68E8-41CE-9841-94E06F15BC97}" type="slidenum">
              <a:rPr lang="ru-RU" altLang="ru-RU"/>
              <a:pPr/>
              <a:t>136</a:t>
            </a:fld>
            <a:endParaRPr lang="ru-RU" altLang="ru-RU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B9C27B02-4DC5-4DB0-9525-5880C9ED7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90430B53-BBD6-4764-9DFF-A5BE635A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B4309-3A9B-457C-A409-0C014482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B3F4-A9E6-44DC-B033-5D85C8CBDC54}" type="slidenum">
              <a:rPr lang="ru-RU" altLang="ru-RU"/>
              <a:pPr/>
              <a:t>137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7ECA1527-92E7-48BD-8553-9F9BC786F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43F37044-5EC3-4E2C-897D-1B63E0649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C18944-A1A7-4C3C-A221-D7F87797E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77CFF-D878-4A56-B99D-E3FEBE422B27}" type="slidenum">
              <a:rPr lang="ru-RU" altLang="ru-RU"/>
              <a:pPr/>
              <a:t>138</a:t>
            </a:fld>
            <a:endParaRPr lang="ru-RU" altLang="ru-RU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9C97EA97-6838-4FA9-ACF5-1AC481FF9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A476999F-96D1-48C6-BBC4-F832635D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C18944-A1A7-4C3C-A221-D7F87797E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77CFF-D878-4A56-B99D-E3FEBE422B27}" type="slidenum">
              <a:rPr lang="ru-RU" altLang="ru-RU"/>
              <a:pPr/>
              <a:t>139</a:t>
            </a:fld>
            <a:endParaRPr lang="ru-RU" altLang="ru-RU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9C97EA97-6838-4FA9-ACF5-1AC481FF9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A476999F-96D1-48C6-BBC4-F832635D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87896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C18944-A1A7-4C3C-A221-D7F87797E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77CFF-D878-4A56-B99D-E3FEBE422B27}" type="slidenum">
              <a:rPr lang="ru-RU" altLang="ru-RU"/>
              <a:pPr/>
              <a:t>140</a:t>
            </a:fld>
            <a:endParaRPr lang="ru-RU" altLang="ru-RU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9C97EA97-6838-4FA9-ACF5-1AC481FF9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A476999F-96D1-48C6-BBC4-F832635D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9106126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C85E4C-55CA-44EF-B6C4-1B6317CC1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6FADF-3D8D-44E0-8B6C-15EE937D4A0C}" type="slidenum">
              <a:rPr lang="ru-RU" altLang="ru-RU"/>
              <a:pPr/>
              <a:t>141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6FB99317-86F9-416A-9F95-288205945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25891041-38E0-4C7D-9A87-BD2D5F17D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A79FF-4EBD-473D-B8B1-0EAAE13D5AB8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4493914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C6186B-9DE7-4B22-8541-B29A9AFC1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1FC11-D1DE-41BE-8DB8-FAA69E890276}" type="slidenum">
              <a:rPr lang="ru-RU" altLang="ru-RU"/>
              <a:pPr/>
              <a:t>142</a:t>
            </a:fld>
            <a:endParaRPr lang="ru-RU" altLang="ru-RU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AE8BEEC6-0140-4DA4-A27D-F6A8EB4A3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B9D20F5E-C731-4617-8ABC-5CF06CB1E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7116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2D1F7-E838-4FB9-88C9-53BFB1D4FABD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59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28988-F4D5-48B2-91CD-A297CDC83A9E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8188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4844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3059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425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8701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6631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2227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60EB4-05B7-4DDF-9261-40D847615AFB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69829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875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5462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8693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2186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47793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295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3356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725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723FFA-A5D4-480D-A8E7-45D6EC7A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494F-8EA6-4AA8-9124-06B6705BE3A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CA42FDF0-A731-4618-B877-91B81122D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B3BFE367-9D30-4F4B-987A-6E97BD2E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3356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723FFA-A5D4-480D-A8E7-45D6EC7A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494F-8EA6-4AA8-9124-06B6705BE3A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CA42FDF0-A731-4618-B877-91B81122D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B3BFE367-9D30-4F4B-987A-6E97BD2E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8760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349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4664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9329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9053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3508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11840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93870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463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8291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12533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6884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99665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7528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2610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39959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7679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18525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975261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944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0727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AED8FB8-43AB-A8F0-D13F-B595B9AA3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EA2658-2D68-4F87-B326-CC9EABB5640D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96BBDFB-E699-02AA-0F33-019FB5C4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2DD5B9D-8B91-7A1A-1262-C21697D77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61651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AED8FB8-43AB-A8F0-D13F-B595B9AA3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EA2658-2D68-4F87-B326-CC9EABB5640D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96BBDFB-E699-02AA-0F33-019FB5C4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2DD5B9D-8B91-7A1A-1262-C21697D77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026268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6F65879-EAAA-5447-0B89-AF2CC24D2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ABB111-EE6B-4E9B-928A-2C33530C2687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952CCEA-046B-FF48-7549-F34CB9F02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58604FF-34E5-8BF3-6E94-6FFE4BDB3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56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57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58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59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21474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F75FBA4-7BB7-4F51-B103-F73D118BF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1071FC-E742-418F-B05B-966CA1D052EF}" type="slidenum">
              <a:rPr lang="ru-RU" altLang="ru-RU" sz="1200"/>
              <a:pPr/>
              <a:t>60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04555C-04AE-483A-987B-065AB28C3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CC77833-DC94-40DF-AA13-7BD322A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71533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1F68D8-C448-46EA-915A-89A570C43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18D793-ED63-4740-8456-3CEB83869874}" type="slidenum">
              <a:rPr lang="ru-RU" altLang="ru-RU" sz="1200"/>
              <a:pPr/>
              <a:t>61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0EE95F7-ED53-4E96-8094-CF5B01901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385EB2C-D758-484B-BD1A-204259842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50771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62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DF698-AACD-46A8-A9E3-F8CBB0387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F6BF5-528F-4EA8-9FC6-42F92211D251}" type="slidenum">
              <a:rPr lang="ru-RU" altLang="ru-RU" sz="1200"/>
              <a:pPr/>
              <a:t>63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AAB65C0-46C4-4906-A965-A804C326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160C14-50AC-460B-89B0-381A652E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01007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64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1589C-F987-4E23-9477-74A454F2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9EF0E2-0EBE-41D7-A256-9E1EC051C0D2}" type="slidenum">
              <a:rPr lang="ru-RU" altLang="ru-RU" sz="1200"/>
              <a:pPr/>
              <a:t>65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F974AF-107C-430D-A937-07F39297D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4BD082-38DE-4C58-A984-C0F9E691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42368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5A93739-6B93-418D-A5F1-931C8BA15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8E71E3-F73A-4F38-AE7E-5605418C86EA}" type="slidenum">
              <a:rPr lang="ru-RU" altLang="ru-RU" sz="1200"/>
              <a:pPr/>
              <a:t>66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F4D76-0600-4EA9-B1AE-F6241B6FD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D740A8C-87DC-4F4C-9BBA-A09847DA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D7021FA-F506-4BD1-93E1-C3CF7A0C0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6CFCE-7B21-40DB-8AF4-EFEE8C21DE2B}" type="slidenum">
              <a:rPr lang="ru-RU" altLang="ru-RU" sz="1200"/>
              <a:pPr/>
              <a:t>67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EECC9B8-2DD1-439E-AB54-91363BE0C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DC8EDDE-30B9-4E4D-B95E-9F4DDA794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06392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214CF73-2A03-4C96-AB91-9AA2F9061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3F382A-8591-421D-9E30-8F33ED7A2DBE}" type="slidenum">
              <a:rPr lang="ru-RU" altLang="ru-RU" sz="1200"/>
              <a:pPr/>
              <a:t>68</a:t>
            </a:fld>
            <a:endParaRPr lang="ru-RU" altLang="ru-RU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0E573BB-3B7C-47FE-BC15-FD82033ED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09C7CFC-4B10-4DD5-9D31-6DCCC78BD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23610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4997821-D49C-41EB-8689-E704F65AE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FA367F-A6C1-4FEA-8972-B82862903C9F}" type="slidenum">
              <a:rPr lang="ru-RU" altLang="ru-RU" sz="1200"/>
              <a:pPr/>
              <a:t>69</a:t>
            </a:fld>
            <a:endParaRPr lang="ru-RU" altLang="ru-RU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E74EA4D-6975-4B8C-964F-B952298F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F3F0ADA-7B80-4125-A3BA-F8AF85BE9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28885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C79184E-94D2-47C1-A431-BC91BBC9A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B9120-1A34-4605-A611-50AFE37528B0}" type="slidenum">
              <a:rPr lang="ru-RU" altLang="ru-RU" sz="1200"/>
              <a:pPr/>
              <a:t>70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7987AEB-4356-4389-8D56-B5D9A17A4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7575ED0-8E51-49E5-AFFA-1A4BA9C63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95040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6F497CD-B045-48DA-AAE2-7197A40E9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056510-4AC5-4041-9ADB-674646F7C76F}" type="slidenum">
              <a:rPr lang="ru-RU" altLang="ru-RU" sz="1200"/>
              <a:pPr/>
              <a:t>71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2AD848F-D5A0-43AB-AAF2-E84DEE61E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FFB844D-AFB7-4BAC-A80D-D4DB11B4C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842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695773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DB328D-70BE-4E90-BFE7-ADB95CB3B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46E8F-F9B1-4BFE-8C31-D133069530B2}" type="slidenum">
              <a:rPr lang="ru-RU" altLang="ru-RU" sz="1200"/>
              <a:pPr/>
              <a:t>72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4BF999-55EA-42CF-8A03-F28AFC711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6A53FF-581F-4179-B8C5-0AD4CD21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CBA1211-BA34-41AD-8EF8-DBD1E77A7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FF4A3E-CC6D-4760-A88F-508B437257A6}" type="slidenum">
              <a:rPr lang="ru-RU" altLang="ru-RU" sz="1200"/>
              <a:pPr/>
              <a:t>73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7548FA-4592-4747-89E9-C69E7696F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54EEA7-33DF-46C1-A6AD-ABBF95179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74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CE0798-4A07-4B13-BF60-4874C290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44E7-6980-43B4-AF35-B57965F4F445}" type="slidenum">
              <a:rPr lang="ru-RU" altLang="ru-RU" sz="1200"/>
              <a:pPr/>
              <a:t>75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4720C9-7D88-40AB-A145-150D2D8D6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8A5D277-6BD6-4329-AFA8-74EAA743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10767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663828A-D8FC-4044-9571-94A624279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79C407-B09F-4359-BF9F-68EF0C9D76C3}" type="slidenum">
              <a:rPr lang="ru-RU" altLang="ru-RU" sz="1200"/>
              <a:pPr/>
              <a:t>76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9C6BAD0-5A15-4A01-8E9C-9AF305BA5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E89F1F-C52C-430F-9F3C-C58D2338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FEC74D29-D2EC-4FB2-801D-27B148E16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949542-2003-4767-AA03-BD096029F9B5}" type="slidenum">
              <a:rPr lang="ru-RU" altLang="ru-RU" sz="1200"/>
              <a:pPr/>
              <a:t>77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1727772C-BCAA-45B5-A337-84C2DBE92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5C07C60-9A94-4680-B163-D620C86B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48765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C072ECA-E4A7-40DB-91D8-5345365AD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06DFD7-9318-473A-995B-1308CBB23610}" type="slidenum">
              <a:rPr lang="ru-RU" altLang="ru-RU" sz="1200"/>
              <a:pPr/>
              <a:t>78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FC232CC-345D-416C-9BC3-2821EF935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F18DB32-8BEA-443D-8454-2A163735A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42378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AE3259DE-FE78-4B74-B1D8-4BCF95FFA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0E7DD-421D-4C9E-ADEE-9720EC19960E}" type="slidenum">
              <a:rPr lang="ru-RU" altLang="ru-RU" sz="1200"/>
              <a:pPr/>
              <a:t>79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485ED0B-B635-4D37-9176-ABD2F8D80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663CF54-31B7-4C38-A5B2-CD2D4123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41205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80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61034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958280E-F3AA-448C-8653-2E2CE441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7326E-3AC4-45A8-8A04-D2793D43234A}" type="slidenum">
              <a:rPr lang="ru-RU" altLang="ru-RU" sz="1200"/>
              <a:pPr/>
              <a:t>81</a:t>
            </a:fld>
            <a:endParaRPr lang="ru-RU" altLang="ru-RU" sz="1200"/>
          </a:p>
        </p:txBody>
      </p:sp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E522749-41AD-4EBA-85AC-6F9FB3C63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A63A3869-FA82-45E6-95B8-7882B14C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501491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8A329DE-96DF-4CB0-B1B3-60F477163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2A74E5-5EEF-4AC0-AFD4-BEB0364C6EFA}" type="slidenum">
              <a:rPr lang="ru-RU" altLang="ru-RU" sz="1200"/>
              <a:pPr/>
              <a:t>82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3D8AFAE-9F4F-4B3E-8BB1-D951CE79B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C3274F0-0322-4753-A47E-BFB795FD1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0008DF-68F7-4BB7-A5B7-2E458BEF7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BDEDB8-2263-450A-9B54-04A552203564}" type="slidenum">
              <a:rPr lang="ru-RU" altLang="ru-RU" sz="1200"/>
              <a:pPr/>
              <a:t>83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19509E1-D8F3-4112-8D6F-273C74A76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A07B96-52F9-49B8-9A56-D285B89E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17AD4F5-02D6-4568-809F-92A618722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85256F-1FC6-4BCF-A26A-5526B63405FB}" type="slidenum">
              <a:rPr lang="ru-RU" altLang="ru-RU" sz="1200"/>
              <a:pPr/>
              <a:t>84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C7C9D9A-B717-4096-A067-9270145CE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96D7F2A-3757-4FBC-9BED-8966D9D0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C637F1C-CEF7-46BB-82C9-07DC2A9C3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0E8BE6-398F-4F6A-8D22-A28C0A91A213}" type="slidenum">
              <a:rPr lang="ru-RU" altLang="ru-RU" sz="1200"/>
              <a:pPr/>
              <a:t>85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70BE44E-46CA-4234-A476-DD787795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F613DF9-C30E-4E79-985D-6417B09C6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44DFAC4-23D9-4828-9937-715F4D237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C8A0B-ED88-40A1-BCC3-27106C1354B9}" type="slidenum">
              <a:rPr lang="ru-RU" altLang="ru-RU" sz="1200"/>
              <a:pPr/>
              <a:t>86</a:t>
            </a:fld>
            <a:endParaRPr lang="ru-RU" altLang="ru-RU" sz="1200"/>
          </a:p>
        </p:txBody>
      </p:sp>
      <p:sp>
        <p:nvSpPr>
          <p:cNvPr id="79875" name="Rectangle 1026">
            <a:extLst>
              <a:ext uri="{FF2B5EF4-FFF2-40B4-BE49-F238E27FC236}">
                <a16:creationId xmlns:a16="http://schemas.microsoft.com/office/drawing/2014/main" id="{E114A0AB-7938-482D-A5FC-84577C148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1027">
            <a:extLst>
              <a:ext uri="{FF2B5EF4-FFF2-40B4-BE49-F238E27FC236}">
                <a16:creationId xmlns:a16="http://schemas.microsoft.com/office/drawing/2014/main" id="{461CC612-C63B-47AF-B1E9-042AA71B1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EB339AF-D7E2-4FA7-90A2-05B5EF99A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6019A-B07D-4EF0-B6B9-4DB7AC1B120F}" type="slidenum">
              <a:rPr lang="ru-RU" altLang="ru-RU" sz="1200"/>
              <a:pPr/>
              <a:t>87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0A9787B-AC03-4F07-9FC0-C2E90D009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A855BE3-AEAF-40BB-A7EC-2A7ACCD1B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7B64BD7-388B-47CA-9552-74A213ADE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367C7-2689-4EA4-B77B-CB825B8710A0}" type="slidenum">
              <a:rPr lang="ru-RU" altLang="ru-RU" sz="1200"/>
              <a:pPr/>
              <a:t>88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FFD06AC-CC8E-4278-BBC1-6D9610D38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02FFD4E-9D3B-454A-BAFE-620D463D5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89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966ABD-4380-4D21-BED3-A8B1F7E9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1DFD8E-0128-4A32-8C41-A859A8A99DBA}" type="slidenum">
              <a:rPr lang="ru-RU" altLang="ru-RU" sz="1200"/>
              <a:pPr/>
              <a:t>90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495778C-A500-446F-8DBB-8ABAE154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616C68-EF6D-449C-8B98-70970406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39365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3EDDFD0-1003-4761-8F8E-19E47A973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AAAF28-163F-460F-A777-99BA7836E646}" type="slidenum">
              <a:rPr lang="ru-RU" altLang="ru-RU" sz="1200"/>
              <a:pPr/>
              <a:t>91</a:t>
            </a:fld>
            <a:endParaRPr lang="ru-RU" altLang="ru-RU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0F97005-358E-40B9-9A45-889BE3C34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53A056B-FA1E-445C-AA2D-75A6C1BC4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504729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BA3E151-9886-40D9-A798-FD7434BA0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654A5D-3FC2-4E85-A8FA-854E1C206BFC}" type="slidenum">
              <a:rPr lang="ru-RU" altLang="ru-RU" sz="1200"/>
              <a:pPr/>
              <a:t>92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60637-9025-4CD9-A234-080CDC790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E776707-A30C-42B5-9C47-E662DE335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70530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18607EA-C5FA-4081-8F4C-52FC1BC81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2BED85-1448-4560-A408-1E550EB48431}" type="slidenum">
              <a:rPr lang="ru-RU" altLang="ru-RU" sz="1200"/>
              <a:pPr/>
              <a:t>93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360BF8E-015D-48AC-9327-2DB29A0BE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17C9AA3F-6919-4C52-8A00-DBE48BC3D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18607EA-C5FA-4081-8F4C-52FC1BC81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2BED85-1448-4560-A408-1E550EB48431}" type="slidenum">
              <a:rPr lang="ru-RU" altLang="ru-RU" sz="1200"/>
              <a:pPr/>
              <a:t>94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360BF8E-015D-48AC-9327-2DB29A0BE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17C9AA3F-6919-4C52-8A00-DBE48BC3D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04590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E65BB46-05E4-487D-B54F-EADB69D41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E24C89-F7BE-4507-8A2E-EC2F3E6F7491}" type="slidenum">
              <a:rPr lang="ru-RU" altLang="ru-RU" sz="1200"/>
              <a:pPr/>
              <a:t>95</a:t>
            </a:fld>
            <a:endParaRPr lang="ru-RU" altLang="ru-RU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DB05BD3-3E61-4F2B-B335-44FC8AD90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255393C-E295-47ED-A0CC-2FDFA1C51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E65BB46-05E4-487D-B54F-EADB69D41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E24C89-F7BE-4507-8A2E-EC2F3E6F7491}" type="slidenum">
              <a:rPr lang="ru-RU" altLang="ru-RU" sz="1200"/>
              <a:pPr/>
              <a:t>96</a:t>
            </a:fld>
            <a:endParaRPr lang="ru-RU" altLang="ru-RU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DB05BD3-3E61-4F2B-B335-44FC8AD90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255393C-E295-47ED-A0CC-2FDFA1C51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059088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D450FD66-ECFD-4489-9CF3-AEFE67645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21EE96-2143-4D12-B575-BF03BC297477}" type="slidenum">
              <a:rPr lang="ru-RU" altLang="ru-RU" sz="1200"/>
              <a:pPr/>
              <a:t>97</a:t>
            </a:fld>
            <a:endParaRPr lang="ru-RU" altLang="ru-RU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FF8D2F0-D867-4391-92F8-CD3552A5E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848C6F81-56E5-41C0-A27D-A7971791C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BB4E6-1F0E-44D0-990E-AF63432E4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E362-DC9F-4FD3-A369-88A770E17392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9B429DB-D14E-4E1C-B458-BCB01E0A7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FDB6E852-A142-4CA9-828A-D5563752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2561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D1F043-584D-4736-B7A3-3B9882D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87D4-FC12-427D-ADC4-3BCCBA39527D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E05E3631-FD31-4B5A-AA86-685E1CEF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6D534D7C-5F68-411D-88BD-9948BA50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891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96.png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15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0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0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3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3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5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.01.2025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47913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</a:rPr>
              <a:t>МНОГОУГОЛЬНИКИ И ОКРУЖНОСТИ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040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Доказательство.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Пусть угол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CB</a:t>
            </a:r>
            <a:r>
              <a:rPr lang="ru-RU" sz="2000" dirty="0">
                <a:cs typeface="Times New Roman" pitchFamily="18" charset="0"/>
              </a:rPr>
              <a:t> вписан в окружность с центром в точке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. Рассмотрим случай, когда одна из сторон угла, например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dirty="0">
                <a:cs typeface="Times New Roman" pitchFamily="18" charset="0"/>
              </a:rPr>
              <a:t>, проходит через 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окружности. 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15926-A8E8-567B-FB06-285AD954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0" y="1077218"/>
            <a:ext cx="1934276" cy="2262738"/>
          </a:xfrm>
          <a:prstGeom prst="rect">
            <a:avLst/>
          </a:prstGeom>
        </p:spPr>
      </p:pic>
      <p:sp>
        <p:nvSpPr>
          <p:cNvPr id="2" name="Text Box 1040">
            <a:extLst>
              <a:ext uri="{FF2B5EF4-FFF2-40B4-BE49-F238E27FC236}">
                <a16:creationId xmlns:a16="http://schemas.microsoft.com/office/drawing/2014/main" id="{625FED8D-4328-0A0D-222F-696DB1D0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5511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 Треугольник </a:t>
            </a:r>
            <a:r>
              <a:rPr lang="en-US" sz="2000" i="1" dirty="0">
                <a:cs typeface="Times New Roman" pitchFamily="18" charset="0"/>
              </a:rPr>
              <a:t>BOC</a:t>
            </a:r>
            <a:r>
              <a:rPr lang="ru-RU" sz="2000" dirty="0">
                <a:cs typeface="Times New Roman" pitchFamily="18" charset="0"/>
              </a:rPr>
              <a:t> - равнобедренный, следовательно, </a:t>
            </a:r>
            <a:r>
              <a:rPr lang="ru-RU" sz="2000" dirty="0"/>
              <a:t>углы 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и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i="1" dirty="0"/>
              <a:t> </a:t>
            </a:r>
            <a:r>
              <a:rPr lang="ru-RU" sz="2000" dirty="0"/>
              <a:t>равны</a:t>
            </a:r>
            <a:r>
              <a:rPr lang="ru-RU" sz="2000" dirty="0">
                <a:cs typeface="Times New Roman" pitchFamily="18" charset="0"/>
              </a:rPr>
              <a:t>. Угол </a:t>
            </a:r>
            <a:r>
              <a:rPr lang="ru-RU" sz="2000" i="1" dirty="0">
                <a:cs typeface="Times New Roman" pitchFamily="18" charset="0"/>
              </a:rPr>
              <a:t>АО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dirty="0">
                <a:cs typeface="Times New Roman" pitchFamily="18" charset="0"/>
              </a:rPr>
              <a:t> – внешний угол треугольника </a:t>
            </a:r>
            <a:r>
              <a:rPr lang="ru-RU" sz="2000" i="1" dirty="0">
                <a:cs typeface="Times New Roman" pitchFamily="18" charset="0"/>
              </a:rPr>
              <a:t>ВОС</a:t>
            </a:r>
            <a:r>
              <a:rPr lang="ru-RU" sz="2000" dirty="0">
                <a:cs typeface="Times New Roman" pitchFamily="18" charset="0"/>
              </a:rPr>
              <a:t>, следовательно, </a:t>
            </a:r>
            <a:r>
              <a:rPr lang="ru-RU" sz="2000" dirty="0"/>
              <a:t>он </a:t>
            </a:r>
            <a:r>
              <a:rPr lang="ru-RU" sz="2000" dirty="0">
                <a:cs typeface="Times New Roman" pitchFamily="18" charset="0"/>
              </a:rPr>
              <a:t>равен сумме углов </a:t>
            </a:r>
            <a:r>
              <a:rPr lang="ru-RU" sz="2000" i="1" dirty="0">
                <a:cs typeface="Times New Roman" pitchFamily="18" charset="0"/>
              </a:rPr>
              <a:t>В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i="1" dirty="0">
                <a:cs typeface="Times New Roman" pitchFamily="18" charset="0"/>
              </a:rPr>
              <a:t>С</a:t>
            </a:r>
            <a:r>
              <a:rPr lang="ru-RU" sz="2000" dirty="0">
                <a:cs typeface="Times New Roman" pitchFamily="18" charset="0"/>
              </a:rPr>
              <a:t>. Поэтому </a:t>
            </a:r>
            <a:r>
              <a:rPr lang="ru-RU" sz="2000" dirty="0"/>
              <a:t>угол </a:t>
            </a:r>
            <a:r>
              <a:rPr lang="en-US" sz="2000" i="1" dirty="0">
                <a:cs typeface="Times New Roman" pitchFamily="18" charset="0"/>
              </a:rPr>
              <a:t>ACB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равен половине угла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AOB</a:t>
            </a:r>
            <a:r>
              <a:rPr lang="ru-RU" sz="2000" dirty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A810D0-0FB1-BC07-4018-1182D2D7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856" y="1088858"/>
            <a:ext cx="1892915" cy="2154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042"/>
              <p:cNvSpPr txBox="1">
                <a:spLocks noChangeArrowheads="1"/>
              </p:cNvSpPr>
              <p:nvPr/>
            </p:nvSpPr>
            <p:spPr bwMode="auto">
              <a:xfrm>
                <a:off x="-14685" y="4642729"/>
                <a:ext cx="9144000" cy="1330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В случае,  если  центр  </a:t>
                </a:r>
                <a:r>
                  <a:rPr lang="ru-RU" sz="2000" i="1" dirty="0">
                    <a:cs typeface="Times New Roman" pitchFamily="18" charset="0"/>
                  </a:rPr>
                  <a:t>О</a:t>
                </a:r>
                <a:r>
                  <a:rPr lang="ru-RU" sz="2000" dirty="0">
                    <a:cs typeface="Times New Roman" pitchFamily="18" charset="0"/>
                  </a:rPr>
                  <a:t> окружности лежит внутри угла </a:t>
                </a:r>
                <a:r>
                  <a:rPr lang="ru-RU" sz="2000" i="1" dirty="0">
                    <a:cs typeface="Times New Roman" pitchFamily="18" charset="0"/>
                  </a:rPr>
                  <a:t>А</a:t>
                </a:r>
                <a:r>
                  <a:rPr lang="en-US" sz="2000" i="1" dirty="0">
                    <a:cs typeface="Times New Roman" pitchFamily="18" charset="0"/>
                  </a:rPr>
                  <a:t>CB</a:t>
                </a:r>
                <a:r>
                  <a:rPr lang="ru-RU" sz="2000" dirty="0">
                    <a:cs typeface="Times New Roman" pitchFamily="18" charset="0"/>
                  </a:rPr>
                  <a:t>, проведем диаметр 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 и рассмотрим углы </a:t>
                </a:r>
                <a:r>
                  <a:rPr lang="ru-RU" sz="2000" i="1" dirty="0">
                    <a:cs typeface="Times New Roman" pitchFamily="18" charset="0"/>
                  </a:rPr>
                  <a:t>А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 и </a:t>
                </a:r>
                <a:r>
                  <a:rPr lang="ru-RU" sz="2000" i="1" dirty="0">
                    <a:cs typeface="Times New Roman" pitchFamily="18" charset="0"/>
                  </a:rPr>
                  <a:t>BC</a:t>
                </a:r>
                <a:r>
                  <a:rPr lang="en-US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. По доказанному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𝐴𝑂𝐷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078" name="Text Box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685" y="4642729"/>
                <a:ext cx="9144000" cy="1330877"/>
              </a:xfrm>
              <a:prstGeom prst="rect">
                <a:avLst/>
              </a:prstGeom>
              <a:blipFill>
                <a:blip r:embed="rId5"/>
                <a:stretch>
                  <a:fillRect l="-733" r="-667" b="-2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5F15FA-46B5-E06A-2CDD-892EBA307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862" y="1077218"/>
            <a:ext cx="1892915" cy="2154436"/>
          </a:xfrm>
          <a:prstGeom prst="rect">
            <a:avLst/>
          </a:prstGeom>
        </p:spPr>
      </p:pic>
      <p:sp>
        <p:nvSpPr>
          <p:cNvPr id="3" name="Text Box 1042">
            <a:extLst>
              <a:ext uri="{FF2B5EF4-FFF2-40B4-BE49-F238E27FC236}">
                <a16:creationId xmlns:a16="http://schemas.microsoft.com/office/drawing/2014/main" id="{3ED00988-F092-F583-FA39-8F2255B9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85" y="59417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 Аналогично рассматривается случай, когда 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лежит вне угла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CB</a:t>
            </a:r>
            <a:r>
              <a:rPr lang="ru-RU" sz="2000" dirty="0"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0F9A00-FD1B-A352-EDEB-50B0201A9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855" y="1206810"/>
            <a:ext cx="1956634" cy="19288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19EBC0-AD47-6769-BEFF-C5B1574A2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231" y="1206810"/>
            <a:ext cx="1984387" cy="192888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22CC0-AA5A-04D0-4FE3-F2F894F7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8" grpId="0"/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В любой треугольник можно вписать окружность. Её центром будет точка пересечения биссектрис этого треугольника.</a:t>
            </a: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5434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8F74C0C6-CE2C-4DBA-812D-DA5481EA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из его вершин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биссектрисы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91187" name="Picture 19">
            <a:extLst>
              <a:ext uri="{FF2B5EF4-FFF2-40B4-BE49-F238E27FC236}">
                <a16:creationId xmlns:a16="http://schemas.microsoft.com/office/drawing/2014/main" id="{13E2B8C7-1A4E-4831-BDBC-DD2BFE2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7" y="1124744"/>
            <a:ext cx="3487289" cy="25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BA582BE-AAC0-432E-8F0D-AB57F2AD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918291"/>
            <a:ext cx="550810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пересечения является центром вписанной окружности. Для этого достаточно проверить равенство перпендикуляров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опущенных из точки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</a:t>
            </a:r>
            <a:r>
              <a:rPr lang="ru-RU" sz="2000" dirty="0"/>
              <a:t> 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или, что то же самое,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6ECC7FA-2391-44CA-AE23-267E4731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666492"/>
            <a:ext cx="918051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биссектрисе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всех сторон треугольника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Так как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сторон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принадлежит биссектрисе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угла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 все три биссектрисы пересекаются в одной точке 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вписанной окружностью.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52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99392"/>
            <a:ext cx="8928992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Данную теорему можно проиллюстрировать в компьютерной программе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2200" dirty="0">
                <a:ea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«Биссектриса</a:t>
            </a:r>
            <a:r>
              <a:rPr lang="en-US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угла» построим биссектрисы углов </a:t>
            </a:r>
            <a:r>
              <a:rPr lang="en-US" altLang="ru-RU" sz="2200" i="1" dirty="0">
                <a:cs typeface="Times New Roman" panose="02020603050405020304" pitchFamily="18" charset="0"/>
              </a:rPr>
              <a:t>A </a:t>
            </a:r>
            <a:r>
              <a:rPr lang="ru-RU" altLang="ru-RU" sz="2200" dirty="0">
                <a:cs typeface="Times New Roman" panose="02020603050405020304" pitchFamily="18" charset="0"/>
              </a:rPr>
              <a:t>и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«Перпендикулярная прямая» через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проведём прямую, перпендикулярную прямой </a:t>
            </a:r>
            <a:r>
              <a:rPr lang="en-US" altLang="ru-RU" sz="2200" i="1" dirty="0">
                <a:cs typeface="Times New Roman" panose="02020603050405020304" pitchFamily="18" charset="0"/>
              </a:rPr>
              <a:t>AB</a:t>
            </a:r>
            <a:r>
              <a:rPr lang="ru-RU" altLang="ru-RU" sz="2200" dirty="0">
                <a:cs typeface="Times New Roman" panose="02020603050405020304" pitchFamily="18" charset="0"/>
              </a:rPr>
              <a:t>. Найдём точку </a:t>
            </a:r>
            <a:r>
              <a:rPr lang="en-US" altLang="ru-RU" sz="2200" i="1" dirty="0">
                <a:cs typeface="Times New Roman" panose="02020603050405020304" pitchFamily="18" charset="0"/>
              </a:rPr>
              <a:t>D </a:t>
            </a:r>
            <a:r>
              <a:rPr lang="ru-RU" altLang="ru-RU" sz="2200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 помощью инструмента «Окружность по центру и точке проведём окружность с центром </a:t>
            </a:r>
            <a:r>
              <a:rPr lang="en-US" altLang="ru-RU" sz="2200" i="1" dirty="0">
                <a:cs typeface="Times New Roman" panose="02020603050405020304" pitchFamily="18" charset="0"/>
              </a:rPr>
              <a:t>O </a:t>
            </a:r>
            <a:r>
              <a:rPr lang="ru-RU" altLang="ru-RU" sz="2200" dirty="0">
                <a:cs typeface="Times New Roman" panose="02020603050405020304" pitchFamily="18" charset="0"/>
              </a:rPr>
              <a:t>и точке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en-US" altLang="ru-RU" sz="2200" dirty="0">
                <a:cs typeface="Times New Roman" panose="02020603050405020304" pitchFamily="18" charset="0"/>
              </a:rPr>
              <a:t>.</a:t>
            </a:r>
            <a:endParaRPr lang="ru-RU" altLang="ru-RU" sz="2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2E8B4F-FF1C-1B71-6AF8-DE6B4DB0CC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486479"/>
            <a:ext cx="2880320" cy="2370995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238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5300B904-25F9-4D57-BCA3-46E79ACE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48CD3478-939C-4FFD-8E97-39185730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3332" name="Picture 4">
            <a:extLst>
              <a:ext uri="{FF2B5EF4-FFF2-40B4-BE49-F238E27FC236}">
                <a16:creationId xmlns:a16="http://schemas.microsoft.com/office/drawing/2014/main" id="{12BB4E52-EA80-4F81-AC82-38CAEE96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3333" name="Group 5">
            <a:extLst>
              <a:ext uri="{FF2B5EF4-FFF2-40B4-BE49-F238E27FC236}">
                <a16:creationId xmlns:a16="http://schemas.microsoft.com/office/drawing/2014/main" id="{8F999B52-470F-4797-8B56-9D383E4F973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3334" name="Text Box 6">
              <a:extLst>
                <a:ext uri="{FF2B5EF4-FFF2-40B4-BE49-F238E27FC236}">
                  <a16:creationId xmlns:a16="http://schemas.microsoft.com/office/drawing/2014/main" id="{486A92D3-7F06-4BE9-8D6B-80D322EA0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3335" name="Picture 7">
              <a:extLst>
                <a:ext uri="{FF2B5EF4-FFF2-40B4-BE49-F238E27FC236}">
                  <a16:creationId xmlns:a16="http://schemas.microsoft.com/office/drawing/2014/main" id="{2BB2EA7E-CD93-4F33-AFEB-E8C8163B9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C7C49B30-C541-4BC3-92BB-6729E28E4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DB556A3F-DBDF-4930-9C92-0317515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1288" name="Picture 8">
            <a:extLst>
              <a:ext uri="{FF2B5EF4-FFF2-40B4-BE49-F238E27FC236}">
                <a16:creationId xmlns:a16="http://schemas.microsoft.com/office/drawing/2014/main" id="{A907D252-B7C3-4D3E-B536-160E1001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90713"/>
            <a:ext cx="35258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290" name="Group 10">
            <a:extLst>
              <a:ext uri="{FF2B5EF4-FFF2-40B4-BE49-F238E27FC236}">
                <a16:creationId xmlns:a16="http://schemas.microsoft.com/office/drawing/2014/main" id="{26D23293-030F-427F-B8F7-B0FE9C511C8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735638" cy="3094038"/>
            <a:chOff x="384" y="1200"/>
            <a:chExt cx="3613" cy="1949"/>
          </a:xfrm>
        </p:grpSpPr>
        <p:sp>
          <p:nvSpPr>
            <p:cNvPr id="481286" name="Text Box 6">
              <a:extLst>
                <a:ext uri="{FF2B5EF4-FFF2-40B4-BE49-F238E27FC236}">
                  <a16:creationId xmlns:a16="http://schemas.microsoft.com/office/drawing/2014/main" id="{97BAFE77-B90A-437A-80E1-7E61D713D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1289" name="Picture 9">
              <a:extLst>
                <a:ext uri="{FF2B5EF4-FFF2-40B4-BE49-F238E27FC236}">
                  <a16:creationId xmlns:a16="http://schemas.microsoft.com/office/drawing/2014/main" id="{317CE0F6-91E2-4058-904A-E34318471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221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78AABDC7-A9E1-4B15-8179-F1F780CA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id="{2F8C0DC1-4121-438C-80D7-110D2DCA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82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в точке касания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 два отрезка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= 5 см и</a:t>
            </a:r>
            <a:r>
              <a:rPr lang="ru-RU" sz="2800" dirty="0"/>
              <a:t> </a:t>
            </a:r>
            <a:r>
              <a:rPr lang="en-US" altLang="ru-RU" sz="2800" i="1" dirty="0">
                <a:cs typeface="Times New Roman" panose="02020603050405020304" pitchFamily="18" charset="0"/>
              </a:rPr>
              <a:t>DB</a:t>
            </a:r>
            <a:r>
              <a:rPr lang="ru-RU" altLang="ru-RU" sz="2800" dirty="0">
                <a:cs typeface="Times New Roman" panose="02020603050405020304" pitchFamily="18" charset="0"/>
              </a:rPr>
              <a:t> = 6 см.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 если известно, что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 = 10 см.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1CD6E131-013F-4499-8B8A-76C54BEA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30 см.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77189" name="Picture 5">
            <a:extLst>
              <a:ext uri="{FF2B5EF4-FFF2-40B4-BE49-F238E27FC236}">
                <a16:creationId xmlns:a16="http://schemas.microsoft.com/office/drawing/2014/main" id="{03F86A19-B14D-48D8-8A96-BF892370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746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E8A3F646-1B06-49FB-BB14-DA1C32357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807319BB-B994-49AC-9860-08CE789D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ru-RU" altLang="ru-RU" sz="3200"/>
              <a:t>0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D60E3D8B-1525-4ED1-8528-6B47AD8D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Окружность, вписанная в равнобедренный треугольник, делит в точке касания одну из боковых сторон на два отрезка, которые равны 4 см и 3 см, считая от </a:t>
            </a:r>
            <a:r>
              <a:rPr lang="ru-RU" altLang="ru-RU" sz="2800" dirty="0"/>
              <a:t>вершины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Найдите</a:t>
            </a:r>
            <a:r>
              <a:rPr lang="ru-RU" altLang="ru-RU" sz="2800" dirty="0">
                <a:cs typeface="Times New Roman" panose="02020603050405020304" pitchFamily="18" charset="0"/>
              </a:rPr>
              <a:t> периметр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46469" name="Picture 5">
            <a:extLst>
              <a:ext uri="{FF2B5EF4-FFF2-40B4-BE49-F238E27FC236}">
                <a16:creationId xmlns:a16="http://schemas.microsoft.com/office/drawing/2014/main" id="{C0047741-6D3A-486F-9F14-8E287D1A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4633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FB7D90B9-726A-414E-B438-FFDF5E0F6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710C68C3-F7CD-4AB2-8F8B-8264A267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602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 окружности, вписанной в треугольник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, проведены три касательные. Периметры отсеченных треугольников равны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p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периметр данного треугольника.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5D05EB10-6232-41AE-A397-5823A269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p</a:t>
            </a:r>
            <a:r>
              <a:rPr lang="ru-RU" altLang="ru-RU" sz="3200" baseline="-30000">
                <a:cs typeface="Times New Roman" panose="02020603050405020304" pitchFamily="18" charset="0"/>
              </a:rPr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5171" name="Picture 19">
            <a:extLst>
              <a:ext uri="{FF2B5EF4-FFF2-40B4-BE49-F238E27FC236}">
                <a16:creationId xmlns:a16="http://schemas.microsoft.com/office/drawing/2014/main" id="{F6D10C5A-F6C2-41E5-BBD7-39BDAC8A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3344863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2DEF1DD-737E-42A4-B582-5F7C9887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87076" name="Text Box 4">
            <a:extLst>
              <a:ext uri="{FF2B5EF4-FFF2-40B4-BE49-F238E27FC236}">
                <a16:creationId xmlns:a16="http://schemas.microsoft.com/office/drawing/2014/main" id="{958A5BBB-4B92-4C1F-A41E-567DA5EE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34 см. </a:t>
            </a: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7116DF67-64F6-442A-AB1C-2490596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равнобедренном треугольнике боковые стороны делятся точками касания вписанной в треугольник окружности в отношении 7:5, считая от вершины, противоположной основанию. Найдите периметр треугольника, если его основание равно 10 см.</a:t>
            </a:r>
          </a:p>
        </p:txBody>
      </p:sp>
      <p:pic>
        <p:nvPicPr>
          <p:cNvPr id="387082" name="Picture 10">
            <a:extLst>
              <a:ext uri="{FF2B5EF4-FFF2-40B4-BE49-F238E27FC236}">
                <a16:creationId xmlns:a16="http://schemas.microsoft.com/office/drawing/2014/main" id="{9B09F1F7-E48B-473B-A1C8-8FF7DDBB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2788"/>
            <a:ext cx="24638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7C17EC01-CD9C-4C2F-9C61-CE08309E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FBD596B5-DCD2-4E08-9F3E-7F909900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4704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Могут ли стороны треугольника быть больше 10, а радиус вписанной окружности меньше 1?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1AE3E5-3F8E-7F92-392A-F04B45953C42}"/>
              </a:ext>
            </a:extLst>
          </p:cNvPr>
          <p:cNvGrpSpPr/>
          <p:nvPr/>
        </p:nvGrpSpPr>
        <p:grpSpPr>
          <a:xfrm>
            <a:off x="426016" y="3398028"/>
            <a:ext cx="8423848" cy="1978562"/>
            <a:chOff x="426016" y="3398028"/>
            <a:chExt cx="8423848" cy="1978562"/>
          </a:xfrm>
        </p:grpSpPr>
        <p:sp>
          <p:nvSpPr>
            <p:cNvPr id="505859" name="Text Box 3">
              <a:extLst>
                <a:ext uri="{FF2B5EF4-FFF2-40B4-BE49-F238E27FC236}">
                  <a16:creationId xmlns:a16="http://schemas.microsoft.com/office/drawing/2014/main" id="{29F743BC-41C4-46E4-974E-F292BCD3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16" y="4797152"/>
              <a:ext cx="8001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Да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4D8F0D0-214D-D7C2-00AC-75B2DFCC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398028"/>
              <a:ext cx="8164064" cy="1362265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0" y="4320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Следствие 1.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Вписанные углы, опирающиеся на одну и ту же дугу ок­ружности, равны.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AF605-FA85-A022-C294-66127024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28800"/>
            <a:ext cx="2322467" cy="254722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F0334F-AFCD-105E-BF52-7F66201C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6727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A8C45F61-905A-4954-BBAF-055EF8036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2736"/>
            <a:ext cx="8839200" cy="2376264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</a:rPr>
              <a:t>V</a:t>
            </a:r>
            <a:r>
              <a:rPr lang="ru-RU" altLang="ru-RU" dirty="0">
                <a:solidFill>
                  <a:srgbClr val="FF0000"/>
                </a:solidFill>
              </a:rPr>
              <a:t>. Многоугольники, описанные около окружности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id="{8075BB00-78BD-4C0C-A060-3CE42BB3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многоугольник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09D4B-2921-41DD-86F5-873957AADE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564904"/>
            <a:ext cx="3771952" cy="3360725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827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Text Box 3">
            <a:extLst>
              <a:ext uri="{FF2B5EF4-FFF2-40B4-BE49-F238E27FC236}">
                <a16:creationId xmlns:a16="http://schemas.microsoft.com/office/drawing/2014/main" id="{26BE3E52-077D-4042-A09B-DEF89A05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77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в четырёхугольник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можно </a:t>
            </a:r>
            <a:r>
              <a:rPr lang="ru-RU" altLang="ru-RU" sz="2800" dirty="0"/>
              <a:t>в</a:t>
            </a:r>
            <a:r>
              <a:rPr lang="ru-RU" altLang="ru-RU" sz="2800" dirty="0">
                <a:cs typeface="Times New Roman" panose="02020603050405020304" pitchFamily="18" charset="0"/>
              </a:rPr>
              <a:t>писать окружность</a:t>
            </a:r>
            <a:r>
              <a:rPr lang="ru-RU" altLang="ru-RU" sz="2800" dirty="0"/>
              <a:t> то суммы его противоположных сторон равны, т. е. </a:t>
            </a:r>
            <a:r>
              <a:rPr lang="en-US" altLang="ru-RU" sz="2800" i="1" dirty="0"/>
              <a:t>AB + CD = AD + BC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38279" name="Picture 7">
            <a:extLst>
              <a:ext uri="{FF2B5EF4-FFF2-40B4-BE49-F238E27FC236}">
                <a16:creationId xmlns:a16="http://schemas.microsoft.com/office/drawing/2014/main" id="{BA3F1069-3D7F-4BE3-BEA1-C3DB12A1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2" y="1700808"/>
            <a:ext cx="2880320" cy="255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0AC21A50-BC0E-4D9B-9396-49CA470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340768"/>
            <a:ext cx="58326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Решение.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окружность каса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ется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 четырёхугольника в</a:t>
            </a:r>
            <a:r>
              <a:rPr lang="ru-RU" dirty="0"/>
              <a:t> 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точках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равенства отрезков касательных, проведенных к окружности из одной точки, следуют равенства: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ru-RU" dirty="0"/>
              <a:t> 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dirty="0"/>
              <a:t>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BN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DP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Следовательно,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+ CD = AM + MB + CP + PD = AQ + QD + BN + NC = AD + BC.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5DFEC56-CA5C-4FEA-A548-F29C665F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3643"/>
            <a:ext cx="903649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Верно и обратное. А именно, имеет место следующая теорема.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Теорема. </a:t>
            </a:r>
            <a:r>
              <a:rPr lang="ru-RU" altLang="ru-RU" dirty="0"/>
              <a:t>Если суммы противоположных сторон выпуклого четырёхугольника </a:t>
            </a:r>
            <a:r>
              <a:rPr lang="en-US" altLang="ru-RU" i="1" dirty="0"/>
              <a:t>ABCD</a:t>
            </a:r>
            <a:r>
              <a:rPr lang="ru-RU" altLang="ru-RU" dirty="0"/>
              <a:t> равны, в него </a:t>
            </a:r>
            <a:r>
              <a:rPr lang="ru-RU" altLang="ru-RU" dirty="0">
                <a:cs typeface="Times New Roman" panose="02020603050405020304" pitchFamily="18" charset="0"/>
              </a:rPr>
              <a:t>можно вписать окружность.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Отметим, что в школьных учебниках геометрии доказательства этой теоремы или отсутствуют или содержат пробелы и необоснованные выводы. 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Приведём, например, доказательство этой теоремы, предлагаемое в учебнике А.Г. Мерзляка и др.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Рассмотрим выпуклый четырёхугольник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котором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Докажем, что в него можно вписать окружность. Пусть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биссектрисы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пересекаются в точке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77718-E885-7840-131D-04E16634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84054"/>
            <a:ext cx="3537966" cy="2948305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3BC5305-DEA0-1B65-970A-2218290A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3429000"/>
            <a:ext cx="464400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Тогда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равноудалена от сторон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существует окружность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касается этих трёх сторон. Предположим, что эта окружность не касается стороны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250465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Тогда возможны два случая.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Случай 1. Сторона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имеет общих точек с построенной окружностью.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Случай 2. Сторона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имеет две общие точки с построенной окружностью. </a:t>
            </a:r>
          </a:p>
          <a:p>
            <a:pPr indent="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обоих случаях проведём касательную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параллельно стороне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Четырёхугольник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описанный. Тогда для него имеет место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условию имеет место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Вычтем из второго равенства первое. Получим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которое противоречит теореме о длине ломаной.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77718-E885-7840-131D-04E16634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313312"/>
            <a:ext cx="302433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500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Приведём правильное доказательство данной теоремы.</a:t>
            </a:r>
          </a:p>
          <a:p>
            <a:pPr indent="457200"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для выпуклого четырёхугольнике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выполняется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Докажем, что в него можно вписать окружность.</a:t>
            </a:r>
          </a:p>
          <a:p>
            <a:pPr indent="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Если для каждой его стороны сумма прилежащих к ней углов равна 180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этот четырёхугольник – параллелограмм, а если у него суммы противолежащих сторон равны, то этот параллелограмм – ромб. Значит, в него можно вписать окружность.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35626-2EEF-80AD-94D8-8C46BB0F6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191886"/>
            <a:ext cx="2934109" cy="2972215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B480B79B-C40C-EE7B-6545-EF90C5DB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3207910"/>
            <a:ext cx="522007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противном случае рассмотрим сторону, для которой сумма прилежащих к ней углов меньше 180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Пусть это будет сторона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лучи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пересекаются в некоторой точке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12473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выпуклости четырёхугольника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следует, что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принадлежат соответственно отрезкам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Проведём биссектрисы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точку их пересечения. Она будет центром окружности, вписанной в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радиус этой окружности,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от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Докажем, что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Предположения, что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23495D-53A4-105D-2765-514FB24F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3969643"/>
            <a:ext cx="2718048" cy="280745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75240E5-E0FF-6418-1844-65A3FA7E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872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Проведём прямую, параллельную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находящуюся от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расстояние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Она будет касательной к окружности.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точки пересечения этой прямой соответственно с отрезками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C471182-0F05-F404-32C3-1ED9AA9FF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573016"/>
            <a:ext cx="622818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Тогда окружность будет вписана в четырёхугольник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будет выполняться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условию, выполняется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Вычитая из второго равенства первое и преобразуя его, получаем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которое противоречит теореме о длине ломаной.</a:t>
            </a:r>
          </a:p>
          <a:p>
            <a:pPr algn="just"/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411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Аналогичным образом доказывается, что не может выполняться неравенство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выполняется равенство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из которого следует, что окружность касается 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Так как окружность содержится в треугольнике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ABE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точка касания будет принадлежать отрезку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окружность будет вписанной в четырёхугольник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8D8B1-3BC4-AE54-E576-8EC05FED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61" y="3622892"/>
            <a:ext cx="2886478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02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1*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Приведите пример четырёхугольника, у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которого суммы противоположных сторон равны, но в который нельзя вписать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7358346-D510-413D-8388-F12BB91E995A}"/>
              </a:ext>
            </a:extLst>
          </p:cNvPr>
          <p:cNvGrpSpPr/>
          <p:nvPr/>
        </p:nvGrpSpPr>
        <p:grpSpPr>
          <a:xfrm>
            <a:off x="304800" y="2184350"/>
            <a:ext cx="8686800" cy="3805288"/>
            <a:chOff x="304800" y="2184350"/>
            <a:chExt cx="8686800" cy="3805288"/>
          </a:xfrm>
        </p:grpSpPr>
        <p:sp>
          <p:nvSpPr>
            <p:cNvPr id="464900" name="Text Box 4">
              <a:extLst>
                <a:ext uri="{FF2B5EF4-FFF2-40B4-BE49-F238E27FC236}">
                  <a16:creationId xmlns:a16="http://schemas.microsoft.com/office/drawing/2014/main" id="{53805843-DCC0-422B-9817-50D485ACC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68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Невыпуклый четырёхугольник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9B3E270-1B83-4417-852C-DB96195E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5" y="2184350"/>
              <a:ext cx="3384376" cy="3128260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78CECA8E-EBA9-43B2-AD5C-2341FC140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85027" name="Text Box 3">
            <a:extLst>
              <a:ext uri="{FF2B5EF4-FFF2-40B4-BE49-F238E27FC236}">
                <a16:creationId xmlns:a16="http://schemas.microsoft.com/office/drawing/2014/main" id="{A2930A2D-8B9D-4750-918A-9F7F7234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385037" name="Picture 13">
            <a:extLst>
              <a:ext uri="{FF2B5EF4-FFF2-40B4-BE49-F238E27FC236}">
                <a16:creationId xmlns:a16="http://schemas.microsoft.com/office/drawing/2014/main" id="{CF8BEB43-DFFD-4E04-B3C8-770675B2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5039" name="Group 15">
            <a:extLst>
              <a:ext uri="{FF2B5EF4-FFF2-40B4-BE49-F238E27FC236}">
                <a16:creationId xmlns:a16="http://schemas.microsoft.com/office/drawing/2014/main" id="{C416B64C-DBF6-4512-B88C-F46B09B8B77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385028" name="Text Box 4">
              <a:extLst>
                <a:ext uri="{FF2B5EF4-FFF2-40B4-BE49-F238E27FC236}">
                  <a16:creationId xmlns:a16="http://schemas.microsoft.com/office/drawing/2014/main" id="{3047E1AD-0A5C-4D6C-99DA-1CA991459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85038" name="Picture 14">
              <a:extLst>
                <a:ext uri="{FF2B5EF4-FFF2-40B4-BE49-F238E27FC236}">
                  <a16:creationId xmlns:a16="http://schemas.microsoft.com/office/drawing/2014/main" id="{31D54F79-22D4-4A9F-8CE0-B01FAEE45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Эту теорему можно проиллюстрировать в компьютерной программе </a:t>
            </a:r>
            <a:r>
              <a:rPr lang="en-US" dirty="0"/>
              <a:t>GeoGebra.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F0334F-AFCD-105E-BF52-7F66201C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950E5-1BEA-71C7-228C-FC78F0C1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30997"/>
            <a:ext cx="6796210" cy="57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977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1CC1E333-D76E-4119-AA8A-0177C9E63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A3119E55-044B-4D2E-80E6-4CD5FAF3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квадрат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5384" name="Picture 8">
            <a:extLst>
              <a:ext uri="{FF2B5EF4-FFF2-40B4-BE49-F238E27FC236}">
                <a16:creationId xmlns:a16="http://schemas.microsoft.com/office/drawing/2014/main" id="{B682D2E7-AF57-42A7-8E70-73E7C89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6" name="Group 10">
            <a:extLst>
              <a:ext uri="{FF2B5EF4-FFF2-40B4-BE49-F238E27FC236}">
                <a16:creationId xmlns:a16="http://schemas.microsoft.com/office/drawing/2014/main" id="{7103E9AC-E2D8-4543-9DBD-2E9C4109655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5382" name="Text Box 6">
              <a:extLst>
                <a:ext uri="{FF2B5EF4-FFF2-40B4-BE49-F238E27FC236}">
                  <a16:creationId xmlns:a16="http://schemas.microsoft.com/office/drawing/2014/main" id="{E83ACF5B-9A41-412D-9DBE-C3EE5B9A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5" name="Picture 9">
              <a:extLst>
                <a:ext uri="{FF2B5EF4-FFF2-40B4-BE49-F238E27FC236}">
                  <a16:creationId xmlns:a16="http://schemas.microsoft.com/office/drawing/2014/main" id="{0E48AC2E-FC6F-4F18-9EFF-49624A1BE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FFE612ED-72FD-42FD-9742-440341BCC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0AC4430D-712E-4BDA-A27E-3CD5B20F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Укажите центр окружности, вписанной в</a:t>
            </a:r>
            <a:r>
              <a:rPr lang="ru-RU" sz="3200" dirty="0"/>
              <a:t> </a:t>
            </a:r>
            <a:r>
              <a:rPr lang="ru-RU" altLang="ru-RU" sz="3200" dirty="0"/>
              <a:t>ромб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09AB197E-2A98-467F-9DA7-91749D08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90713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4" name="Group 10">
            <a:extLst>
              <a:ext uri="{FF2B5EF4-FFF2-40B4-BE49-F238E27FC236}">
                <a16:creationId xmlns:a16="http://schemas.microsoft.com/office/drawing/2014/main" id="{C4C89F92-838B-4E49-9CF6-D7BB01C212B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5557838" cy="3094038"/>
            <a:chOff x="384" y="1200"/>
            <a:chExt cx="3501" cy="1949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E87BA585-5B4F-44B6-869D-EBD6757F4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784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3" name="Picture 9">
              <a:extLst>
                <a:ext uri="{FF2B5EF4-FFF2-40B4-BE49-F238E27FC236}">
                  <a16:creationId xmlns:a16="http://schemas.microsoft.com/office/drawing/2014/main" id="{B2EF3C7C-0681-4A05-B39E-C6E8D06A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D4AE6948-C48F-4866-B8AD-A2948A74D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79235" name="Text Box 3">
            <a:extLst>
              <a:ext uri="{FF2B5EF4-FFF2-40B4-BE49-F238E27FC236}">
                <a16:creationId xmlns:a16="http://schemas.microsoft.com/office/drawing/2014/main" id="{49E57EFA-8084-4ABF-8E18-D89F4D7C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2. </a:t>
            </a: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F294C9C4-809E-4D24-8FF0-53EF897D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радиус окружности, вписанной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 со стороной 4.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79237" name="Picture 5">
            <a:extLst>
              <a:ext uri="{FF2B5EF4-FFF2-40B4-BE49-F238E27FC236}">
                <a16:creationId xmlns:a16="http://schemas.microsoft.com/office/drawing/2014/main" id="{E3531C22-C71B-4CD5-BA03-839F44AA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463A6ADF-D103-4491-AA89-48A5B894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52611" name="Text Box 3">
            <a:extLst>
              <a:ext uri="{FF2B5EF4-FFF2-40B4-BE49-F238E27FC236}">
                <a16:creationId xmlns:a16="http://schemas.microsoft.com/office/drawing/2014/main" id="{B73CBA87-4F81-4593-85CF-1F9B26FB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2612" name="Text Box 4">
            <a:extLst>
              <a:ext uri="{FF2B5EF4-FFF2-40B4-BE49-F238E27FC236}">
                <a16:creationId xmlns:a16="http://schemas.microsoft.com/office/drawing/2014/main" id="{128CD9BA-94A1-4E74-91FF-F6B56150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сторону квадрата, описанного около окружности радиусом </a:t>
            </a:r>
            <a:r>
              <a:rPr lang="ru-RU" altLang="ru-RU" sz="3200" dirty="0"/>
              <a:t>3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52613" name="Picture 5">
            <a:extLst>
              <a:ext uri="{FF2B5EF4-FFF2-40B4-BE49-F238E27FC236}">
                <a16:creationId xmlns:a16="http://schemas.microsoft.com/office/drawing/2014/main" id="{643923D2-F308-49F4-9D3A-01FB7450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286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B98F4FFD-8862-44FA-9BE6-0C1FB051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D4C27371-40A1-4E5E-86BE-5B863EA6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89476" name="Text Box 4">
            <a:extLst>
              <a:ext uri="{FF2B5EF4-FFF2-40B4-BE49-F238E27FC236}">
                <a16:creationId xmlns:a16="http://schemas.microsoft.com/office/drawing/2014/main" id="{908ECE9C-F4A0-4B00-9B95-C20C98CE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</a:t>
            </a:r>
            <a:r>
              <a:rPr lang="ru-RU" altLang="ru-RU" sz="3200" dirty="0"/>
              <a:t>высоту трапеции, в которую вписана окружность радиусом 5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89478" name="Picture 6">
            <a:extLst>
              <a:ext uri="{FF2B5EF4-FFF2-40B4-BE49-F238E27FC236}">
                <a16:creationId xmlns:a16="http://schemas.microsoft.com/office/drawing/2014/main" id="{32218EF8-647C-45DB-A0C7-35A50A78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09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91665EC8-98AB-4605-BF38-21876DEC3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id="{6A72FC50-2071-4CEF-861D-8341691D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03" name="Text Box 3">
            <a:extLst>
              <a:ext uri="{FF2B5EF4-FFF2-40B4-BE49-F238E27FC236}">
                <a16:creationId xmlns:a16="http://schemas.microsoft.com/office/drawing/2014/main" id="{C2094377-6517-4071-ACA2-F6F1E153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9600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вписать окружность в: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прямоугольник; б) параллелограмм; в) ромб; г)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квадрат; д) дельтоид 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58416" name="Picture 16">
            <a:extLst>
              <a:ext uri="{FF2B5EF4-FFF2-40B4-BE49-F238E27FC236}">
                <a16:creationId xmlns:a16="http://schemas.microsoft.com/office/drawing/2014/main" id="{E6CD5E84-F245-4588-9B2D-1F41FF9E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30588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7" name="Text Box 17">
            <a:extLst>
              <a:ext uri="{FF2B5EF4-FFF2-40B4-BE49-F238E27FC236}">
                <a16:creationId xmlns:a16="http://schemas.microsoft.com/office/drawing/2014/main" id="{8CA7AE08-517E-4E06-A21C-9A345E29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нет;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358418" name="Text Box 18">
            <a:extLst>
              <a:ext uri="{FF2B5EF4-FFF2-40B4-BE49-F238E27FC236}">
                <a16:creationId xmlns:a16="http://schemas.microsoft.com/office/drawing/2014/main" id="{C058BCAC-9298-4A9B-BE84-B0858F1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да;</a:t>
            </a:r>
          </a:p>
        </p:txBody>
      </p:sp>
      <p:sp>
        <p:nvSpPr>
          <p:cNvPr id="358419" name="Text Box 19">
            <a:extLst>
              <a:ext uri="{FF2B5EF4-FFF2-40B4-BE49-F238E27FC236}">
                <a16:creationId xmlns:a16="http://schemas.microsoft.com/office/drawing/2014/main" id="{BB67A976-70A1-4B76-A73A-48FFBDAB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358420" name="Text Box 20">
            <a:extLst>
              <a:ext uri="{FF2B5EF4-FFF2-40B4-BE49-F238E27FC236}">
                <a16:creationId xmlns:a16="http://schemas.microsoft.com/office/drawing/2014/main" id="{9D1D501C-F664-4170-BD8B-C1DDF241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да.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  <p:bldP spid="358417" grpId="0" autoUpdateAnimBg="0"/>
      <p:bldP spid="358418" grpId="0" autoUpdateAnimBg="0"/>
      <p:bldP spid="358419" grpId="0" autoUpdateAnimBg="0"/>
      <p:bldP spid="358420" grpId="0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CADF1C25-9318-47C3-A205-B4E399D5E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03459" name="Text Box 3">
            <a:extLst>
              <a:ext uri="{FF2B5EF4-FFF2-40B4-BE49-F238E27FC236}">
                <a16:creationId xmlns:a16="http://schemas.microsoft.com/office/drawing/2014/main" id="{904E9CD8-C325-46D0-9457-B3E330A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равнобедренных треугольника имеют общее основание и расположены по разные стороны от него. Можно ли в образованный ими выпуклый четырехугольник вписать окружность?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3460" name="Text Box 4">
            <a:extLst>
              <a:ext uri="{FF2B5EF4-FFF2-40B4-BE49-F238E27FC236}">
                <a16:creationId xmlns:a16="http://schemas.microsoft.com/office/drawing/2014/main" id="{0CA7CB19-1236-4E32-AAF6-6A8016E6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608440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D0FDF8-EB73-19E5-7D30-207AEACB3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904132"/>
            <a:ext cx="2610214" cy="341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660581AA-D59D-4E83-BD3D-09514434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C8F2D3B8-6868-4D26-B98D-C092F671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Можно ли вписать окружность в</a:t>
            </a:r>
            <a:r>
              <a:rPr lang="ru-RU" sz="3200" dirty="0"/>
              <a:t> </a:t>
            </a:r>
            <a:r>
              <a:rPr lang="ru-RU" altLang="ru-RU" sz="3200" dirty="0"/>
              <a:t>четырехугольник, стороны которого последовательно равны 1, 2, 3, 4?</a:t>
            </a:r>
            <a:endParaRPr lang="en-US" altLang="ru-RU" sz="3200" dirty="0"/>
          </a:p>
        </p:txBody>
      </p:sp>
      <p:sp>
        <p:nvSpPr>
          <p:cNvPr id="495620" name="Text Box 4">
            <a:extLst>
              <a:ext uri="{FF2B5EF4-FFF2-40B4-BE49-F238E27FC236}">
                <a16:creationId xmlns:a16="http://schemas.microsoft.com/office/drawing/2014/main" id="{DF67BBD1-70C5-4ECE-8C9D-49A74AE0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Нет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290A7D85-E319-4987-BD93-24376706D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05507" name="Text Box 3">
            <a:extLst>
              <a:ext uri="{FF2B5EF4-FFF2-40B4-BE49-F238E27FC236}">
                <a16:creationId xmlns:a16="http://schemas.microsoft.com/office/drawing/2014/main" id="{F6C4B8EA-98A8-4CB4-AD3B-3A535DC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Какой вид имеет четырехугольник, если центр вписанной в него окружности совпадает с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точкой пересечения диагоналей?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05508" name="Text Box 4">
            <a:extLst>
              <a:ext uri="{FF2B5EF4-FFF2-40B4-BE49-F238E27FC236}">
                <a16:creationId xmlns:a16="http://schemas.microsoft.com/office/drawing/2014/main" id="{DAECA99D-F3AE-4535-B6A2-9D6C03D4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Ромб.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65824-AD00-E320-319E-86B32080D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629" y="2142945"/>
            <a:ext cx="3524742" cy="2572109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1FA26C3F-EC25-462D-A078-EA510B3F9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25987" name="Text Box 3">
            <a:extLst>
              <a:ext uri="{FF2B5EF4-FFF2-40B4-BE49-F238E27FC236}">
                <a16:creationId xmlns:a16="http://schemas.microsoft.com/office/drawing/2014/main" id="{746EE609-A7D1-46C8-B260-13E7899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Около окружности описана трапеция, периметр которой равен 18 см. Найдите её среднюю линию.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5988" name="Text Box 4">
            <a:extLst>
              <a:ext uri="{FF2B5EF4-FFF2-40B4-BE49-F238E27FC236}">
                <a16:creationId xmlns:a16="http://schemas.microsoft.com/office/drawing/2014/main" id="{9429B123-64DF-4FCB-8383-49E71F2B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4,5 см. </a:t>
            </a:r>
          </a:p>
        </p:txBody>
      </p:sp>
      <p:pic>
        <p:nvPicPr>
          <p:cNvPr id="425989" name="Picture 5">
            <a:extLst>
              <a:ext uri="{FF2B5EF4-FFF2-40B4-BE49-F238E27FC236}">
                <a16:creationId xmlns:a16="http://schemas.microsoft.com/office/drawing/2014/main" id="{A45891F6-62AE-4A8A-9EE0-233F094D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54250"/>
            <a:ext cx="3525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799" y="533400"/>
            <a:ext cx="8839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Найдите вписанный угол, опирающийся на диаметр окружности?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17098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3. Найдите вписанный угол, опирающийся на </a:t>
            </a:r>
            <a:r>
              <a:rPr lang="ru-RU" dirty="0"/>
              <a:t>хорду,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1793725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Найдите вписанный угол, опирающийся на дугу, которая составляет </a:t>
            </a:r>
            <a:r>
              <a:rPr lang="en-US" dirty="0">
                <a:cs typeface="Times New Roman" pitchFamily="18" charset="0"/>
              </a:rPr>
              <a:t>20%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окружности.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04800" y="2647609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304800" y="1253856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65B5F82-C9A0-EAC9-0187-2863F6CD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C115DBB-7A45-BCBD-9041-B695ADDE213D}"/>
              </a:ext>
            </a:extLst>
          </p:cNvPr>
          <p:cNvGrpSpPr/>
          <p:nvPr/>
        </p:nvGrpSpPr>
        <p:grpSpPr>
          <a:xfrm>
            <a:off x="304800" y="3850169"/>
            <a:ext cx="8839200" cy="3007831"/>
            <a:chOff x="304800" y="3850169"/>
            <a:chExt cx="8839200" cy="3007831"/>
          </a:xfrm>
        </p:grpSpPr>
        <p:sp>
          <p:nvSpPr>
            <p:cNvPr id="9" name="Text Box 1027"/>
            <p:cNvSpPr txBox="1">
              <a:spLocks noChangeArrowheads="1"/>
            </p:cNvSpPr>
            <p:nvPr/>
          </p:nvSpPr>
          <p:spPr bwMode="auto">
            <a:xfrm>
              <a:off x="304800" y="4001978"/>
              <a:ext cx="8839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pitchFamily="18" charset="0"/>
                </a:rPr>
                <a:t>Ответ. </a:t>
              </a:r>
              <a:r>
                <a:rPr lang="ru-RU" dirty="0">
                  <a:cs typeface="Times New Roman" pitchFamily="18" charset="0"/>
                </a:rPr>
                <a:t>30</a:t>
              </a:r>
              <a:r>
                <a:rPr lang="ru-RU" baseline="30000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или</a:t>
              </a:r>
              <a:r>
                <a:rPr lang="ru-RU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ru-RU" dirty="0">
                  <a:cs typeface="Times New Roman" pitchFamily="18" charset="0"/>
                </a:rPr>
                <a:t>150</a:t>
              </a:r>
              <a:r>
                <a:rPr lang="ru-RU" baseline="30000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.</a:t>
              </a:r>
              <a:endParaRPr lang="en-US" dirty="0">
                <a:cs typeface="Times New Roman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EC926C-0896-1124-372E-34AF42EE2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6" y="3850169"/>
              <a:ext cx="2653099" cy="3007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1348EDD7-AB2D-487B-B4CF-A9406A9B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430083" name="Text Box 3">
            <a:extLst>
              <a:ext uri="{FF2B5EF4-FFF2-40B4-BE49-F238E27FC236}">
                <a16:creationId xmlns:a16="http://schemas.microsoft.com/office/drawing/2014/main" id="{83499D08-50D3-47BE-A160-A1001FBE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Боковые стороны трапеции, описанной около окружности, равны </a:t>
            </a:r>
            <a:r>
              <a:rPr lang="en-US" altLang="ru-RU" sz="32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см и </a:t>
            </a:r>
            <a:r>
              <a:rPr lang="en-US" altLang="ru-RU" sz="3200" dirty="0">
                <a:cs typeface="Times New Roman" panose="02020603050405020304" pitchFamily="18" charset="0"/>
              </a:rPr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 см. Найдите среднюю линию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30084" name="Text Box 4">
            <a:extLst>
              <a:ext uri="{FF2B5EF4-FFF2-40B4-BE49-F238E27FC236}">
                <a16:creationId xmlns:a16="http://schemas.microsoft.com/office/drawing/2014/main" id="{FEA6C889-91BC-4BD1-94A0-6771EBFE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 см. </a:t>
            </a:r>
          </a:p>
        </p:txBody>
      </p:sp>
      <p:pic>
        <p:nvPicPr>
          <p:cNvPr id="430086" name="Picture 6">
            <a:extLst>
              <a:ext uri="{FF2B5EF4-FFF2-40B4-BE49-F238E27FC236}">
                <a16:creationId xmlns:a16="http://schemas.microsoft.com/office/drawing/2014/main" id="{B7D8F05B-D207-4EAC-84B8-C882E08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28875"/>
            <a:ext cx="411321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C7FF80A3-5FAA-4C07-8926-01F328BD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428035" name="Text Box 3">
            <a:extLst>
              <a:ext uri="{FF2B5EF4-FFF2-40B4-BE49-F238E27FC236}">
                <a16:creationId xmlns:a16="http://schemas.microsoft.com/office/drawing/2014/main" id="{84941B5C-C203-4BDB-B6BC-AFA1D13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трапецию, периметр которой равен 56 см, вписана окружность. Три последовательные стороны трапеции относятся как 2:7:12. Найдите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8036" name="Text Box 4">
            <a:extLst>
              <a:ext uri="{FF2B5EF4-FFF2-40B4-BE49-F238E27FC236}">
                <a16:creationId xmlns:a16="http://schemas.microsoft.com/office/drawing/2014/main" id="{934CEB74-AEF3-4671-BC06-B2D988DF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4 см, 14 см, 24 см, 14 см. </a:t>
            </a:r>
          </a:p>
        </p:txBody>
      </p:sp>
      <p:pic>
        <p:nvPicPr>
          <p:cNvPr id="428037" name="Picture 5">
            <a:extLst>
              <a:ext uri="{FF2B5EF4-FFF2-40B4-BE49-F238E27FC236}">
                <a16:creationId xmlns:a16="http://schemas.microsoft.com/office/drawing/2014/main" id="{129A9395-321F-47C5-9283-C2D20744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38772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A9B3E724-F65F-4E36-9401-60FC6C31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id="{54BC0CCB-F514-4DA7-A7BE-672300C0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прямоугольной трапеции, описанной около окружности, равен 22, её большая боковая сторона равна 7. Найдите радиус окружности.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58756" name="Text Box 4">
            <a:extLst>
              <a:ext uri="{FF2B5EF4-FFF2-40B4-BE49-F238E27FC236}">
                <a16:creationId xmlns:a16="http://schemas.microsoft.com/office/drawing/2014/main" id="{B1962BF0-5C9D-48D0-9C72-163A581E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8758" name="Picture 6">
            <a:extLst>
              <a:ext uri="{FF2B5EF4-FFF2-40B4-BE49-F238E27FC236}">
                <a16:creationId xmlns:a16="http://schemas.microsoft.com/office/drawing/2014/main" id="{51FF1A5E-8C3B-469D-ABAC-D415B4D8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95560"/>
            <a:ext cx="3493460" cy="23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B809773F-A5AB-4747-8B4E-6B615BFA7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id="{64EE4666-11A6-407A-B4CD-3D5DF9E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 с центром </a:t>
            </a:r>
            <a:r>
              <a:rPr lang="en-US" altLang="ru-RU" sz="3200" i="1" dirty="0"/>
              <a:t>O</a:t>
            </a:r>
            <a:r>
              <a:rPr lang="ru-RU" altLang="ru-RU" sz="3200" dirty="0"/>
              <a:t>, то</a:t>
            </a:r>
            <a:r>
              <a:rPr lang="ru-RU" sz="3200" dirty="0"/>
              <a:t> </a:t>
            </a:r>
            <a:r>
              <a:rPr lang="ru-RU" altLang="ru-RU" sz="3200" dirty="0"/>
              <a:t>углы </a:t>
            </a:r>
            <a:r>
              <a:rPr lang="en-US" altLang="ru-RU" sz="3200" i="1" dirty="0"/>
              <a:t>AOD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BOC </a:t>
            </a:r>
            <a:r>
              <a:rPr lang="ru-RU" altLang="ru-RU" sz="3200" dirty="0"/>
              <a:t>равны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4">
            <a:extLst>
              <a:ext uri="{FF2B5EF4-FFF2-40B4-BE49-F238E27FC236}">
                <a16:creationId xmlns:a16="http://schemas.microsoft.com/office/drawing/2014/main" id="{BA9B0136-B075-4BE9-8088-1E8DD2E6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24400"/>
            <a:ext cx="8928992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Лучи </a:t>
            </a:r>
            <a:r>
              <a:rPr lang="en-US" altLang="ru-RU" sz="2800" i="1" dirty="0"/>
              <a:t>AO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DO </a:t>
            </a:r>
            <a:r>
              <a:rPr lang="ru-RU" altLang="ru-RU" sz="2800" dirty="0"/>
              <a:t>являются биссектрисами внутренних односторонних углов при</a:t>
            </a:r>
            <a:r>
              <a:rPr lang="ru-RU" sz="2800" dirty="0"/>
              <a:t> </a:t>
            </a:r>
            <a:r>
              <a:rPr lang="ru-RU" altLang="ru-RU" sz="2800" dirty="0"/>
              <a:t>параллельных прямых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Следовательно, угол </a:t>
            </a:r>
            <a:r>
              <a:rPr lang="en-US" altLang="ru-RU" sz="2800" i="1" dirty="0"/>
              <a:t>AOD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Аналогично, угол </a:t>
            </a:r>
            <a:r>
              <a:rPr lang="en-US" altLang="ru-RU" sz="2800" i="1" dirty="0"/>
              <a:t>BOC </a:t>
            </a:r>
            <a:r>
              <a:rPr lang="ru-RU" altLang="ru-RU" sz="2800" dirty="0"/>
              <a:t>равен 90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pic>
        <p:nvPicPr>
          <p:cNvPr id="491526" name="Picture 6">
            <a:extLst>
              <a:ext uri="{FF2B5EF4-FFF2-40B4-BE49-F238E27FC236}">
                <a16:creationId xmlns:a16="http://schemas.microsoft.com/office/drawing/2014/main" id="{7EB582DA-EB28-4659-A1D0-813D9A4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96068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3D7B2C7E-DDA2-44EF-8E27-ED6B9FC41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A5404E59-1F26-493E-90F4-5824FFED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Докажите, что если в равнобедренную трапецию </a:t>
            </a:r>
            <a:r>
              <a:rPr lang="en-US" altLang="ru-RU" sz="3200" i="1" dirty="0"/>
              <a:t>ABCD </a:t>
            </a:r>
            <a:r>
              <a:rPr lang="ru-RU" altLang="ru-RU" sz="3200" dirty="0"/>
              <a:t>(</a:t>
            </a:r>
            <a:r>
              <a:rPr lang="en-US" altLang="ru-RU" sz="3200" i="1" dirty="0"/>
              <a:t>AB</a:t>
            </a:r>
            <a:r>
              <a:rPr lang="en-US" altLang="ru-RU" sz="3200" dirty="0"/>
              <a:t>||</a:t>
            </a:r>
            <a:r>
              <a:rPr lang="en-US" altLang="ru-RU" sz="3200" i="1" dirty="0"/>
              <a:t>CD</a:t>
            </a:r>
            <a:r>
              <a:rPr lang="en-US" altLang="ru-RU" sz="3200" dirty="0"/>
              <a:t>)</a:t>
            </a:r>
            <a:r>
              <a:rPr lang="ru-RU" altLang="ru-RU" sz="3200" dirty="0"/>
              <a:t> вписана окружность, её боковые стороны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 </a:t>
            </a:r>
            <a:r>
              <a:rPr lang="ru-RU" altLang="ru-RU" sz="3200" dirty="0"/>
              <a:t>равны средней линии </a:t>
            </a:r>
            <a:r>
              <a:rPr lang="en-US" altLang="ru-RU" sz="3200" i="1" dirty="0"/>
              <a:t>EF</a:t>
            </a:r>
            <a:r>
              <a:rPr lang="ru-RU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4">
            <a:extLst>
              <a:ext uri="{FF2B5EF4-FFF2-40B4-BE49-F238E27FC236}">
                <a16:creationId xmlns:a16="http://schemas.microsoft.com/office/drawing/2014/main" id="{E9A7310E-90CA-41E4-A073-1CCC9B4F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724400"/>
            <a:ext cx="892899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sz="2800" dirty="0"/>
              <a:t>Сумма боковых сторон трапеции равна сумме оснований. Следовательно, боковая сторона равна </a:t>
            </a:r>
            <a:r>
              <a:rPr lang="ru-RU" altLang="ru-RU" sz="2800" dirty="0" err="1"/>
              <a:t>полусумме</a:t>
            </a:r>
            <a:r>
              <a:rPr lang="ru-RU" altLang="ru-RU" sz="2800" dirty="0"/>
              <a:t> оснований, т. е. равна средней линии.</a:t>
            </a:r>
          </a:p>
        </p:txBody>
      </p:sp>
      <p:pic>
        <p:nvPicPr>
          <p:cNvPr id="493574" name="Picture 6">
            <a:extLst>
              <a:ext uri="{FF2B5EF4-FFF2-40B4-BE49-F238E27FC236}">
                <a16:creationId xmlns:a16="http://schemas.microsoft.com/office/drawing/2014/main" id="{0CDB0032-8F53-4EED-B84B-2A96F89E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328863"/>
            <a:ext cx="324961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026">
            <a:extLst>
              <a:ext uri="{FF2B5EF4-FFF2-40B4-BE49-F238E27FC236}">
                <a16:creationId xmlns:a16="http://schemas.microsoft.com/office/drawing/2014/main" id="{418304B9-4290-46F6-9D64-3E4B67787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34179" name="Text Box 1027">
            <a:extLst>
              <a:ext uri="{FF2B5EF4-FFF2-40B4-BE49-F238E27FC236}">
                <a16:creationId xmlns:a16="http://schemas.microsoft.com/office/drawing/2014/main" id="{07062B89-4718-4BB8-813A-3BDB440B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Три последовательные стороны четырехугольника, в который можно вписать окружность, равны 6 см, 8 см и 9 см. Найдите четвертую сторону и периметр этого четырехугольника.</a:t>
            </a:r>
          </a:p>
        </p:txBody>
      </p:sp>
      <p:sp>
        <p:nvSpPr>
          <p:cNvPr id="434180" name="Text Box 1028">
            <a:extLst>
              <a:ext uri="{FF2B5EF4-FFF2-40B4-BE49-F238E27FC236}">
                <a16:creationId xmlns:a16="http://schemas.microsoft.com/office/drawing/2014/main" id="{3F6EA769-8978-4257-9008-69B9047D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7 см, 30 см. </a:t>
            </a:r>
          </a:p>
        </p:txBody>
      </p:sp>
      <p:pic>
        <p:nvPicPr>
          <p:cNvPr id="434181" name="Picture 1029">
            <a:extLst>
              <a:ext uri="{FF2B5EF4-FFF2-40B4-BE49-F238E27FC236}">
                <a16:creationId xmlns:a16="http://schemas.microsoft.com/office/drawing/2014/main" id="{FB0FA9F8-EC36-4B4E-9215-2E584E6F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1219"/>
            <a:ext cx="36115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0261BAD4-8BC9-4626-82E0-A54AC5614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440323" name="Text Box 3">
            <a:extLst>
              <a:ext uri="{FF2B5EF4-FFF2-40B4-BE49-F238E27FC236}">
                <a16:creationId xmlns:a16="http://schemas.microsoft.com/office/drawing/2014/main" id="{ADAC559D-FBBC-4079-A664-BAEA6113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Противоположные стороны четырехугольника, описанного около окружности, равны 7 см и 10 см. Можно ли по этим данным найти периметр четырехугольника?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40324" name="Text Box 4">
            <a:extLst>
              <a:ext uri="{FF2B5EF4-FFF2-40B4-BE49-F238E27FC236}">
                <a16:creationId xmlns:a16="http://schemas.microsoft.com/office/drawing/2014/main" id="{6DBCCA45-7FB0-4A5F-A241-1816890E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Да, 34 см. </a:t>
            </a:r>
          </a:p>
        </p:txBody>
      </p:sp>
      <p:pic>
        <p:nvPicPr>
          <p:cNvPr id="440325" name="Picture 5">
            <a:extLst>
              <a:ext uri="{FF2B5EF4-FFF2-40B4-BE49-F238E27FC236}">
                <a16:creationId xmlns:a16="http://schemas.microsoft.com/office/drawing/2014/main" id="{E598319E-C06E-485E-9417-FA0012CF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1546"/>
            <a:ext cx="3041158" cy="243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5B59097F-5B1A-448C-A5B1-7A9377FD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464899" name="Text Box 3">
            <a:extLst>
              <a:ext uri="{FF2B5EF4-FFF2-40B4-BE49-F238E27FC236}">
                <a16:creationId xmlns:a16="http://schemas.microsoft.com/office/drawing/2014/main" id="{AE284CA2-E17F-4206-8073-1F78D338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840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Периметр четырехугольника, описанного около окружности, равен 24, две его стороны равны 5 и 6. Найдите большую из оставшихся сторон.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4900" name="Text Box 4">
            <a:extLst>
              <a:ext uri="{FF2B5EF4-FFF2-40B4-BE49-F238E27FC236}">
                <a16:creationId xmlns:a16="http://schemas.microsoft.com/office/drawing/2014/main" id="{53805843-DCC0-422B-9817-50D485AC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64902" name="Picture 6">
            <a:extLst>
              <a:ext uri="{FF2B5EF4-FFF2-40B4-BE49-F238E27FC236}">
                <a16:creationId xmlns:a16="http://schemas.microsoft.com/office/drawing/2014/main" id="{90A7D4DB-7652-458F-8939-B6B582D7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4495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D938CAEE-34E9-4C75-B367-30171C6F7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21*</a:t>
            </a:r>
          </a:p>
        </p:txBody>
      </p:sp>
      <p:sp>
        <p:nvSpPr>
          <p:cNvPr id="497667" name="Text Box 3">
            <a:extLst>
              <a:ext uri="{FF2B5EF4-FFF2-40B4-BE49-F238E27FC236}">
                <a16:creationId xmlns:a16="http://schemas.microsoft.com/office/drawing/2014/main" id="{B9150AB5-1E27-42F0-AE2F-A54E980E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если в пятиугольник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ABCDE </a:t>
            </a:r>
            <a:r>
              <a:rPr lang="ru-RU" altLang="ru-RU" sz="2800" dirty="0">
                <a:cs typeface="Times New Roman" panose="02020603050405020304" pitchFamily="18" charset="0"/>
              </a:rPr>
              <a:t>можно вписать окружность, то сумма любых двух его не соседних сторон меньше суммы трёх оставшихся сторон.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7668" name="Text Box 4">
            <a:extLst>
              <a:ext uri="{FF2B5EF4-FFF2-40B4-BE49-F238E27FC236}">
                <a16:creationId xmlns:a16="http://schemas.microsoft.com/office/drawing/2014/main" id="{70ECFAED-06B1-4447-BDEA-7ED6F500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370416"/>
            <a:ext cx="522007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 </a:t>
            </a:r>
            <a:r>
              <a:rPr lang="ru-RU" altLang="ru-RU" dirty="0"/>
              <a:t>Рассмотрим, например, стороны </a:t>
            </a:r>
            <a:r>
              <a:rPr lang="en-US" altLang="ru-RU" i="1" dirty="0"/>
              <a:t>AE </a:t>
            </a:r>
            <a:r>
              <a:rPr lang="ru-RU" altLang="ru-RU" dirty="0"/>
              <a:t>и </a:t>
            </a:r>
            <a:r>
              <a:rPr lang="en-US" altLang="ru-RU" i="1" dirty="0"/>
              <a:t>BC</a:t>
            </a:r>
            <a:r>
              <a:rPr lang="en-US" altLang="ru-RU" dirty="0"/>
              <a:t>. </a:t>
            </a:r>
            <a:r>
              <a:rPr lang="en-US" altLang="ru-RU" i="1" dirty="0"/>
              <a:t> </a:t>
            </a:r>
            <a:r>
              <a:rPr lang="ru-RU" altLang="ru-RU" dirty="0"/>
              <a:t>Их сумма равна стороне </a:t>
            </a:r>
            <a:r>
              <a:rPr lang="en-US" altLang="ru-RU" i="1" dirty="0"/>
              <a:t>AB </a:t>
            </a:r>
            <a:r>
              <a:rPr lang="ru-RU" altLang="ru-RU" dirty="0"/>
              <a:t>и сумме отрезков </a:t>
            </a:r>
            <a:r>
              <a:rPr lang="en-US" altLang="ru-RU" i="1" dirty="0"/>
              <a:t>ED’ </a:t>
            </a:r>
            <a:r>
              <a:rPr lang="ru-RU" altLang="ru-RU" dirty="0"/>
              <a:t>и </a:t>
            </a:r>
            <a:r>
              <a:rPr lang="en-US" altLang="ru-RU" i="1" dirty="0"/>
              <a:t>CC’ </a:t>
            </a:r>
            <a:r>
              <a:rPr lang="ru-RU" altLang="ru-RU" dirty="0"/>
              <a:t>сторон </a:t>
            </a:r>
            <a:r>
              <a:rPr lang="en-US" altLang="ru-RU" i="1" dirty="0"/>
              <a:t>ED </a:t>
            </a:r>
            <a:r>
              <a:rPr lang="ru-RU" altLang="ru-RU" dirty="0"/>
              <a:t>и </a:t>
            </a:r>
            <a:r>
              <a:rPr lang="en-US" altLang="ru-RU" i="1" dirty="0"/>
              <a:t>CD</a:t>
            </a:r>
            <a:r>
              <a:rPr lang="ru-RU" altLang="ru-RU" dirty="0"/>
              <a:t>. Следовательно, </a:t>
            </a:r>
            <a:r>
              <a:rPr lang="en-US" altLang="ru-RU" i="1" dirty="0"/>
              <a:t>AE + BC &lt; AB + ED + CD.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6453F7-59DD-D766-AA31-8261D2BB7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47708"/>
            <a:ext cx="3022104" cy="295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D938CAEE-34E9-4C75-B367-30171C6F7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497667" name="Text Box 3">
            <a:extLst>
              <a:ext uri="{FF2B5EF4-FFF2-40B4-BE49-F238E27FC236}">
                <a16:creationId xmlns:a16="http://schemas.microsoft.com/office/drawing/2014/main" id="{B9150AB5-1E27-42F0-AE2F-A54E980E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Можно ли вписать окружность в пятиугольник</a:t>
            </a:r>
            <a:r>
              <a:rPr lang="ru-RU" altLang="ru-RU" sz="3200" dirty="0"/>
              <a:t>,</a:t>
            </a:r>
            <a:r>
              <a:rPr lang="ru-RU" altLang="ru-RU" sz="3200" dirty="0">
                <a:cs typeface="Times New Roman" panose="02020603050405020304" pitchFamily="18" charset="0"/>
              </a:rPr>
              <a:t> сторон</a:t>
            </a:r>
            <a:r>
              <a:rPr lang="ru-RU" altLang="ru-RU" sz="3200" dirty="0"/>
              <a:t>ы которого последовательно равны</a:t>
            </a:r>
            <a:r>
              <a:rPr lang="ru-RU" altLang="ru-RU" sz="3200" dirty="0">
                <a:cs typeface="Times New Roman" panose="02020603050405020304" pitchFamily="18" charset="0"/>
              </a:rPr>
              <a:t> 1, 2, 1, 2, 1?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7668" name="Text Box 4">
            <a:extLst>
              <a:ext uri="{FF2B5EF4-FFF2-40B4-BE49-F238E27FC236}">
                <a16:creationId xmlns:a16="http://schemas.microsoft.com/office/drawing/2014/main" id="{70ECFAED-06B1-4447-BDEA-7ED6F500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/>
              <a:t>Нет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Его стороны не удовлетворяют неравенству, указанному в предыдущем упражнении.</a:t>
            </a:r>
          </a:p>
        </p:txBody>
      </p:sp>
    </p:spTree>
    <p:extLst>
      <p:ext uri="{BB962C8B-B14F-4D97-AF65-F5344CB8AC3E}">
        <p14:creationId xmlns:p14="http://schemas.microsoft.com/office/powerpoint/2010/main" val="11472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5.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876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3C8164-7B40-2D4D-B5AD-9FBEF6F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D938CAEE-34E9-4C75-B367-30171C6F7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23*</a:t>
            </a:r>
          </a:p>
        </p:txBody>
      </p:sp>
      <p:sp>
        <p:nvSpPr>
          <p:cNvPr id="497667" name="Text Box 3">
            <a:extLst>
              <a:ext uri="{FF2B5EF4-FFF2-40B4-BE49-F238E27FC236}">
                <a16:creationId xmlns:a16="http://schemas.microsoft.com/office/drawing/2014/main" id="{B9150AB5-1E27-42F0-AE2F-A54E980E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если в шестиугольник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 </a:t>
            </a:r>
            <a:r>
              <a:rPr lang="ru-RU" altLang="ru-RU" sz="2800" dirty="0">
                <a:cs typeface="Times New Roman" panose="02020603050405020304" pitchFamily="18" charset="0"/>
              </a:rPr>
              <a:t>можно вписать окружность, то сумма трех его не соседних сторон равна сумме трёх оставшихся сторон, а также выполняются неравенства: </a:t>
            </a:r>
            <a:r>
              <a:rPr lang="en-US" altLang="ru-RU" sz="2800" i="1" dirty="0">
                <a:cs typeface="Times New Roman" panose="02020603050405020304" pitchFamily="18" charset="0"/>
              </a:rPr>
              <a:t>AF + BC – AB &gt; </a:t>
            </a:r>
            <a:r>
              <a:rPr lang="en-US" altLang="ru-RU" sz="2800" dirty="0">
                <a:cs typeface="Times New Roman" panose="02020603050405020304" pitchFamily="18" charset="0"/>
              </a:rPr>
              <a:t>0, </a:t>
            </a:r>
            <a:r>
              <a:rPr lang="en-US" altLang="ru-RU" sz="2800" i="1" dirty="0">
                <a:cs typeface="Times New Roman" panose="02020603050405020304" pitchFamily="18" charset="0"/>
              </a:rPr>
              <a:t> AB + CD – BC &gt; </a:t>
            </a:r>
            <a:r>
              <a:rPr lang="en-US" altLang="ru-RU" sz="2800" dirty="0">
                <a:cs typeface="Times New Roman" panose="02020603050405020304" pitchFamily="18" charset="0"/>
              </a:rPr>
              <a:t>0, </a:t>
            </a:r>
            <a:r>
              <a:rPr lang="en-US" altLang="ru-RU" sz="2800" i="1" dirty="0">
                <a:cs typeface="Times New Roman" panose="02020603050405020304" pitchFamily="18" charset="0"/>
              </a:rPr>
              <a:t>BC + DE – CD &gt; </a:t>
            </a:r>
            <a:r>
              <a:rPr lang="en-US" altLang="ru-RU" sz="2800" dirty="0">
                <a:cs typeface="Times New Roman" panose="02020603050405020304" pitchFamily="18" charset="0"/>
              </a:rPr>
              <a:t>0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7668" name="Text Box 4">
            <a:extLst>
              <a:ext uri="{FF2B5EF4-FFF2-40B4-BE49-F238E27FC236}">
                <a16:creationId xmlns:a16="http://schemas.microsoft.com/office/drawing/2014/main" id="{70ECFAED-06B1-4447-BDEA-7ED6F500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08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Доказательство следует из равенства отрезков касательных.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21FEC-E7D1-1553-D404-93BD9ADA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170" y="2917924"/>
            <a:ext cx="3639660" cy="32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5E18A36E-87BD-4FC9-9E36-85761BB2C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9F032A6B-D2F5-4298-9405-FF1E19271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Можно ли вписать окружность в </a:t>
            </a:r>
            <a:r>
              <a:rPr lang="ru-RU" altLang="ru-RU" sz="3200" dirty="0"/>
              <a:t>шес</a:t>
            </a:r>
            <a:r>
              <a:rPr lang="ru-RU" altLang="ru-RU" sz="3200" dirty="0">
                <a:cs typeface="Times New Roman" panose="02020603050405020304" pitchFamily="18" charset="0"/>
              </a:rPr>
              <a:t>тиугольник</a:t>
            </a:r>
            <a:r>
              <a:rPr lang="ru-RU" altLang="ru-RU" sz="3200" dirty="0"/>
              <a:t>,</a:t>
            </a:r>
            <a:r>
              <a:rPr lang="ru-RU" altLang="ru-RU" sz="3200" dirty="0">
                <a:cs typeface="Times New Roman" panose="02020603050405020304" pitchFamily="18" charset="0"/>
              </a:rPr>
              <a:t> сторон</a:t>
            </a:r>
            <a:r>
              <a:rPr lang="ru-RU" altLang="ru-RU" sz="3200" dirty="0"/>
              <a:t>ы которого последовательно равны</a:t>
            </a:r>
            <a:r>
              <a:rPr lang="ru-RU" altLang="ru-RU" sz="3200" dirty="0">
                <a:cs typeface="Times New Roman" panose="02020603050405020304" pitchFamily="18" charset="0"/>
              </a:rPr>
              <a:t> 1, 2, 1, 2, 1</a:t>
            </a:r>
            <a:r>
              <a:rPr lang="ru-RU" altLang="ru-RU" sz="3200" dirty="0"/>
              <a:t>, 2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99716" name="Text Box 4">
            <a:extLst>
              <a:ext uri="{FF2B5EF4-FFF2-40B4-BE49-F238E27FC236}">
                <a16:creationId xmlns:a16="http://schemas.microsoft.com/office/drawing/2014/main" id="{20039599-ED16-4540-8CEA-A57649D91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Нет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Если в шестиугольник можно вписать окружность, то с</a:t>
            </a:r>
            <a:r>
              <a:rPr lang="ru-RU" altLang="ru-RU" sz="2800" dirty="0">
                <a:cs typeface="Times New Roman" panose="02020603050405020304" pitchFamily="18" charset="0"/>
              </a:rPr>
              <a:t>умма любых </a:t>
            </a:r>
            <a:r>
              <a:rPr lang="ru-RU" altLang="ru-RU" sz="2800" dirty="0"/>
              <a:t>трех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его </a:t>
            </a:r>
            <a:r>
              <a:rPr lang="ru-RU" altLang="ru-RU" sz="2800" dirty="0">
                <a:cs typeface="Times New Roman" panose="02020603050405020304" pitchFamily="18" charset="0"/>
              </a:rPr>
              <a:t>не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соседних сторон </a:t>
            </a:r>
            <a:r>
              <a:rPr lang="ru-RU" altLang="ru-RU" sz="2800" dirty="0"/>
              <a:t>равна</a:t>
            </a:r>
            <a:r>
              <a:rPr lang="ru-RU" altLang="ru-RU" sz="2800" dirty="0">
                <a:cs typeface="Times New Roman" panose="02020603050405020304" pitchFamily="18" charset="0"/>
              </a:rPr>
              <a:t> сумм</a:t>
            </a:r>
            <a:r>
              <a:rPr lang="ru-RU" altLang="ru-RU" sz="2800" dirty="0"/>
              <a:t>е</a:t>
            </a:r>
            <a:r>
              <a:rPr lang="ru-RU" altLang="ru-RU" sz="2800" dirty="0">
                <a:cs typeface="Times New Roman" panose="02020603050405020304" pitchFamily="18" charset="0"/>
              </a:rPr>
              <a:t> трех оставшихся сторон.</a:t>
            </a:r>
            <a:r>
              <a:rPr lang="ru-RU" alt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9BF4F85D-36FF-4A38-8E57-FFEF21ABF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25</a:t>
            </a:r>
          </a:p>
        </p:txBody>
      </p:sp>
      <p:sp>
        <p:nvSpPr>
          <p:cNvPr id="444419" name="Text Box 3">
            <a:extLst>
              <a:ext uri="{FF2B5EF4-FFF2-40B4-BE49-F238E27FC236}">
                <a16:creationId xmlns:a16="http://schemas.microsoft.com/office/drawing/2014/main" id="{02A1E085-09F0-426A-87A4-E343504D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шестиугольнике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ABCDEF</a:t>
            </a:r>
            <a:r>
              <a:rPr lang="ru-RU" altLang="ru-RU" sz="3200" dirty="0">
                <a:cs typeface="Times New Roman" panose="02020603050405020304" pitchFamily="18" charset="0"/>
              </a:rPr>
              <a:t>, описанном около окружности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3,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4, </a:t>
            </a:r>
            <a:r>
              <a:rPr lang="en-US" altLang="ru-RU" sz="3200" i="1" dirty="0">
                <a:cs typeface="Times New Roman" panose="02020603050405020304" pitchFamily="18" charset="0"/>
              </a:rPr>
              <a:t>EF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>
                <a:cs typeface="Times New Roman" panose="02020603050405020304" pitchFamily="18" charset="0"/>
              </a:rPr>
              <a:t>2. Найдите периметр этого шестиугольника. </a:t>
            </a:r>
          </a:p>
        </p:txBody>
      </p:sp>
      <p:sp>
        <p:nvSpPr>
          <p:cNvPr id="444420" name="Text Box 4">
            <a:extLst>
              <a:ext uri="{FF2B5EF4-FFF2-40B4-BE49-F238E27FC236}">
                <a16:creationId xmlns:a16="http://schemas.microsoft.com/office/drawing/2014/main" id="{682106B7-E4FE-495D-BF37-F6B791E3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18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4423" name="Picture 7">
            <a:extLst>
              <a:ext uri="{FF2B5EF4-FFF2-40B4-BE49-F238E27FC236}">
                <a16:creationId xmlns:a16="http://schemas.microsoft.com/office/drawing/2014/main" id="{5D1E1D9F-B2C1-484E-9FF8-8D4B7B5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9924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86408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6.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0808"/>
            <a:ext cx="308768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135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2E0D13-EDA8-072A-6FD6-9DE3E010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822027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7.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88840"/>
            <a:ext cx="308768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22,5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FDDE08-0327-E693-0EFD-0160CF7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476672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8. Найдите величину угла </a:t>
            </a:r>
            <a:r>
              <a:rPr lang="en-US" sz="3200" i="1" dirty="0"/>
              <a:t>BAC</a:t>
            </a:r>
            <a:r>
              <a:rPr lang="en-US" sz="3200" dirty="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4824"/>
            <a:ext cx="30876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A702D6-85B4-58D3-759C-52B1753A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332656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9.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делит окружность на две части, градусные величины которых относятся как 5 : 7. Под какими углами видна эта хорда из точек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меньшей дуги окружности? 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04" y="2148538"/>
            <a:ext cx="3400991" cy="327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300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105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54AC52-C7D0-DBE3-3E35-4D826A56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496" y="179864"/>
            <a:ext cx="9108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10. Докажите, что если хорды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 </a:t>
            </a:r>
            <a:r>
              <a:rPr lang="ru-RU" sz="2800" dirty="0"/>
              <a:t>окружности параллельны, то дуги </a:t>
            </a:r>
            <a:r>
              <a:rPr lang="en-US" sz="2800" i="1" dirty="0"/>
              <a:t>AC</a:t>
            </a:r>
            <a:r>
              <a:rPr lang="ru-RU" sz="2800" dirty="0"/>
              <a:t> и </a:t>
            </a:r>
            <a:r>
              <a:rPr lang="en-US" sz="2800" i="1" dirty="0"/>
              <a:t>BD</a:t>
            </a:r>
            <a:r>
              <a:rPr lang="ru-RU" sz="2800" dirty="0"/>
              <a:t>, заключенные между этими хордами, равны.</a:t>
            </a:r>
          </a:p>
        </p:txBody>
      </p:sp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3203848" y="2089855"/>
          <a:ext cx="2505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05425" imgH="2172003" progId="Paint.Picture">
                  <p:embed/>
                </p:oleObj>
              </mc:Choice>
              <mc:Fallback>
                <p:oleObj name="Точечный рисунок" r:id="rId3" imgW="2505425" imgH="2172003" progId="Paint.Picture">
                  <p:embed/>
                  <p:pic>
                    <p:nvPicPr>
                      <p:cNvPr id="286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89855"/>
                        <a:ext cx="250507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E8A4F59-8028-F3C2-E493-5A0D3ED14100}"/>
              </a:ext>
            </a:extLst>
          </p:cNvPr>
          <p:cNvGrpSpPr/>
          <p:nvPr/>
        </p:nvGrpSpPr>
        <p:grpSpPr>
          <a:xfrm>
            <a:off x="0" y="2100263"/>
            <a:ext cx="9144000" cy="3948965"/>
            <a:chOff x="0" y="2100263"/>
            <a:chExt cx="9144000" cy="3948965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5AD82CF9-7944-B1F1-4699-FC9F4990B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18012"/>
              <a:ext cx="91440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dirty="0"/>
                <a:t>Проведем хорду </a:t>
              </a:r>
              <a:r>
                <a:rPr lang="en-US" i="1" dirty="0"/>
                <a:t>BC</a:t>
              </a:r>
              <a:r>
                <a:rPr lang="en-US" dirty="0">
                  <a:cs typeface="Times New Roman" pitchFamily="18" charset="0"/>
                </a:rPr>
                <a:t>.</a:t>
              </a:r>
              <a:r>
                <a:rPr lang="en-US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 dirty="0"/>
                <a:t>Углы </a:t>
              </a:r>
              <a:r>
                <a:rPr lang="en-US" i="1" dirty="0"/>
                <a:t>ABC </a:t>
              </a:r>
              <a:r>
                <a:rPr lang="ru-RU" dirty="0"/>
                <a:t>и </a:t>
              </a:r>
              <a:r>
                <a:rPr lang="en-US" i="1" dirty="0"/>
                <a:t>DCB</a:t>
              </a:r>
              <a:r>
                <a:rPr lang="ru-RU" dirty="0"/>
                <a:t> равны, как накрест лежащие углы при параллельных прямых. Они опираются на дуги </a:t>
              </a:r>
              <a:r>
                <a:rPr lang="en-US" i="1" dirty="0"/>
                <a:t>AC </a:t>
              </a:r>
              <a:r>
                <a:rPr lang="ru-RU" dirty="0"/>
                <a:t>и </a:t>
              </a:r>
              <a:r>
                <a:rPr lang="en-US" i="1" dirty="0"/>
                <a:t>BD</a:t>
              </a:r>
              <a:r>
                <a:rPr lang="ru-RU" dirty="0"/>
                <a:t>. Так как вписанный угол измеряется половиной, на которую он опирается, то и дуги </a:t>
              </a:r>
              <a:r>
                <a:rPr lang="en-US" i="1" dirty="0"/>
                <a:t>AC </a:t>
              </a:r>
              <a:r>
                <a:rPr lang="ru-RU" dirty="0"/>
                <a:t>и </a:t>
              </a:r>
              <a:r>
                <a:rPr lang="en-US" i="1" dirty="0"/>
                <a:t>BD </a:t>
              </a:r>
              <a:r>
                <a:rPr lang="ru-RU" dirty="0"/>
                <a:t>равны. 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5810456F-4FA8-5115-91B3-CA891B88AE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03847" y="2100263"/>
            <a:ext cx="2505075" cy="217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2505425" imgH="2172003" progId="PBrush">
                    <p:embed/>
                  </p:oleObj>
                </mc:Choice>
                <mc:Fallback>
                  <p:oleObj name="Точечный рисунок" r:id="rId5" imgW="2505425" imgH="2172003" progId="PBrush">
                    <p:embed/>
                    <p:pic>
                      <p:nvPicPr>
                        <p:cNvPr id="4" name="Object 7">
                          <a:extLst>
                            <a:ext uri="{FF2B5EF4-FFF2-40B4-BE49-F238E27FC236}">
                              <a16:creationId xmlns:a16="http://schemas.microsoft.com/office/drawing/2014/main" id="{5810456F-4FA8-5115-91B3-CA891B88AE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7" y="2100263"/>
                          <a:ext cx="2505075" cy="217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C6FD0-D63A-B7D1-D342-30CAD61C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7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7F99609-C671-CDC1-38B8-7E4C6202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1. Найдите геометрическое место вершин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прямоугольных треугольников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с данной гипотенузой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43B0919-0E8B-EB8B-EAF6-5545D586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Окружность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>
                <a:cs typeface="Times New Roman" pitchFamily="18" charset="0"/>
              </a:rPr>
              <a:t>, без </a:t>
            </a:r>
            <a:r>
              <a:rPr lang="ru-RU" sz="2800" dirty="0">
                <a:cs typeface="Times New Roman" pitchFamily="18" charset="0"/>
              </a:rPr>
              <a:t>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9DC3186-7AAC-794E-727C-31A8E93B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47" y="2878483"/>
            <a:ext cx="3129905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F6C21F-444B-61D6-E2D4-A67735246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188" y="1814532"/>
            <a:ext cx="3306764" cy="331778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CD30C-D921-5952-1C0B-98091B8F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12. Докажите, что медиана</a:t>
            </a:r>
            <a:r>
              <a:rPr lang="en-US" sz="2800" dirty="0"/>
              <a:t> </a:t>
            </a:r>
            <a:r>
              <a:rPr lang="en-US" sz="2800" i="1" dirty="0"/>
              <a:t>CD</a:t>
            </a:r>
            <a:r>
              <a:rPr lang="ru-RU" sz="2800" dirty="0"/>
              <a:t> прямоугольного треугольника </a:t>
            </a:r>
            <a:r>
              <a:rPr lang="en-US" sz="2800" i="1" dirty="0"/>
              <a:t>ABC</a:t>
            </a:r>
            <a:r>
              <a:rPr lang="ru-RU" sz="2800" dirty="0"/>
              <a:t>, проведённая к гипотенузе</a:t>
            </a:r>
            <a:r>
              <a:rPr lang="en-US" sz="2800" dirty="0"/>
              <a:t> </a:t>
            </a:r>
            <a:r>
              <a:rPr lang="en-US" sz="2800" i="1" dirty="0"/>
              <a:t>AB</a:t>
            </a:r>
            <a:r>
              <a:rPr lang="ru-RU" sz="2800" dirty="0"/>
              <a:t>, равна половине этой гипотенузы.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73885-5C9E-D8B4-02A9-E715DD10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04" y="1398067"/>
            <a:ext cx="3839111" cy="3277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6C79C-41B6-888A-5D42-C3847C407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879" y="1384995"/>
            <a:ext cx="3673089" cy="3556173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7AD656-4D57-1580-5DED-F2B38C0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5981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</a:t>
            </a:r>
            <a:r>
              <a:rPr lang="ru-RU" sz="2800" dirty="0"/>
              <a:t>. Опишем окружность около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r>
              <a:rPr lang="ru-RU" sz="2800" dirty="0"/>
              <a:t>Так как угол </a:t>
            </a:r>
            <a:r>
              <a:rPr lang="en-US" sz="2800" i="1" dirty="0"/>
              <a:t>C</a:t>
            </a:r>
            <a:r>
              <a:rPr lang="en-US" sz="2800" dirty="0"/>
              <a:t>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, то он опирается на диаметр </a:t>
            </a:r>
            <a:r>
              <a:rPr lang="en-US" sz="2800" i="1" dirty="0"/>
              <a:t>AB</a:t>
            </a:r>
            <a:r>
              <a:rPr lang="ru-RU" sz="2800" dirty="0"/>
              <a:t>. Следовательно, радиус </a:t>
            </a:r>
            <a:r>
              <a:rPr lang="en-US" sz="2800" i="1" dirty="0"/>
              <a:t>CD</a:t>
            </a:r>
            <a:r>
              <a:rPr lang="ru-RU" sz="2800" dirty="0"/>
              <a:t> является медианой.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452325-01AA-1FD4-6130-E540F7DB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13. Докажите, что если медиана</a:t>
            </a:r>
            <a:r>
              <a:rPr lang="en-US" sz="2800" dirty="0"/>
              <a:t> </a:t>
            </a:r>
            <a:r>
              <a:rPr lang="en-US" sz="2800" i="1" dirty="0"/>
              <a:t>CD</a:t>
            </a:r>
            <a:r>
              <a:rPr lang="ru-RU" sz="2800" dirty="0"/>
              <a:t>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половине стороны</a:t>
            </a:r>
            <a:r>
              <a:rPr lang="en-US" sz="2800" dirty="0"/>
              <a:t> </a:t>
            </a:r>
            <a:r>
              <a:rPr lang="en-US" sz="2800" i="1" dirty="0"/>
              <a:t>AB</a:t>
            </a:r>
            <a:r>
              <a:rPr lang="ru-RU" sz="2800" dirty="0"/>
              <a:t>, то угол </a:t>
            </a:r>
            <a:r>
              <a:rPr lang="en-US" sz="2800" i="1" dirty="0"/>
              <a:t>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57AD656-4D57-1580-5DED-F2B38C0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152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</a:t>
            </a:r>
            <a:r>
              <a:rPr lang="ru-RU" sz="2800" dirty="0"/>
              <a:t>. Опишем окружность с центром </a:t>
            </a:r>
            <a:r>
              <a:rPr lang="en-US" sz="2800" i="1" dirty="0"/>
              <a:t>D </a:t>
            </a:r>
            <a:r>
              <a:rPr lang="ru-RU" sz="2800" dirty="0"/>
              <a:t>и радиусом </a:t>
            </a:r>
            <a:r>
              <a:rPr lang="en-US" sz="2800" i="1" dirty="0"/>
              <a:t>AD</a:t>
            </a:r>
            <a:r>
              <a:rPr lang="en-US" sz="2800" dirty="0"/>
              <a:t>. </a:t>
            </a:r>
            <a:r>
              <a:rPr lang="ru-RU" sz="2800" dirty="0"/>
              <a:t>Она будет описанной окружностью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. </a:t>
            </a:r>
            <a:r>
              <a:rPr lang="ru-RU" sz="2800" dirty="0"/>
              <a:t>Угол </a:t>
            </a:r>
            <a:r>
              <a:rPr lang="en-US" sz="2800" i="1" dirty="0"/>
              <a:t>C </a:t>
            </a:r>
            <a:r>
              <a:rPr lang="ru-RU" sz="2800" dirty="0"/>
              <a:t>опирается на диаметр.</a:t>
            </a:r>
            <a:r>
              <a:rPr lang="en-US" sz="2800" i="1" dirty="0"/>
              <a:t> </a:t>
            </a:r>
            <a:r>
              <a:rPr lang="ru-RU" sz="2800" dirty="0"/>
              <a:t>Следовательно, он равен 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3E1B7-7BEF-4D86-AD00-E0E9D747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313" y="1392739"/>
            <a:ext cx="3753374" cy="3238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8E6453-7454-BFC1-48AE-3E2194AC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944" y="1380206"/>
            <a:ext cx="3705743" cy="337763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2BD785-CA49-7007-1FB9-73AD2861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0856" y="109081"/>
            <a:ext cx="91552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14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96752"/>
            <a:ext cx="3456384" cy="261636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00D3491-35DC-B2A7-6038-FBC95A974D36}"/>
              </a:ext>
            </a:extLst>
          </p:cNvPr>
          <p:cNvGrpSpPr/>
          <p:nvPr/>
        </p:nvGrpSpPr>
        <p:grpSpPr>
          <a:xfrm>
            <a:off x="44106" y="1216065"/>
            <a:ext cx="9086078" cy="5480545"/>
            <a:chOff x="44106" y="1216065"/>
            <a:chExt cx="9086078" cy="5480545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8B8B1429-D2B5-9D7D-31D8-FD05ED65B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6" y="5311615"/>
              <a:ext cx="908607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Окружность с диаметром </a:t>
              </a:r>
              <a:r>
                <a:rPr lang="en-US" sz="2800" i="1" dirty="0"/>
                <a:t>AB</a:t>
              </a:r>
              <a:r>
                <a:rPr lang="ru-RU" sz="2800" i="1" dirty="0"/>
                <a:t> </a:t>
              </a:r>
              <a:r>
                <a:rPr lang="ru-RU" sz="2800" dirty="0"/>
                <a:t>пройдет через точки 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ru-RU" sz="2800" dirty="0"/>
                <a:t>. Вписанные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опираются на одну дугу </a:t>
              </a:r>
              <a:r>
                <a:rPr lang="en-US" sz="2800" i="1" dirty="0"/>
                <a:t>AB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Следовательно, они равны.</a:t>
              </a:r>
              <a:endParaRPr lang="ru-RU" sz="2800" i="1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3326319-AEFC-A876-D420-D213B164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776" y="1216065"/>
              <a:ext cx="3456384" cy="3942672"/>
            </a:xfrm>
            <a:prstGeom prst="rect">
              <a:avLst/>
            </a:prstGeom>
          </p:spPr>
        </p:pic>
      </p:grp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9B94B5B-FB1F-BBEC-05BB-11A1489A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121568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15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BAC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0768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E6FBB2A-D02E-EA35-AC6D-4970666A61D7}"/>
              </a:ext>
            </a:extLst>
          </p:cNvPr>
          <p:cNvGrpSpPr/>
          <p:nvPr/>
        </p:nvGrpSpPr>
        <p:grpSpPr>
          <a:xfrm>
            <a:off x="-40640" y="1340768"/>
            <a:ext cx="9144000" cy="5395664"/>
            <a:chOff x="-40640" y="1340768"/>
            <a:chExt cx="9144000" cy="5395664"/>
          </a:xfrm>
        </p:grpSpPr>
        <p:sp>
          <p:nvSpPr>
            <p:cNvPr id="2" name="Text Box 6">
              <a:extLst>
                <a:ext uri="{FF2B5EF4-FFF2-40B4-BE49-F238E27FC236}">
                  <a16:creationId xmlns:a16="http://schemas.microsoft.com/office/drawing/2014/main" id="{D40ABE98-C0CD-AAC9-DCDF-0753D62BD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640" y="4936207"/>
              <a:ext cx="914400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Угол </a:t>
              </a:r>
              <a:r>
                <a:rPr lang="en-US" sz="2800" i="1" dirty="0"/>
                <a:t>BAC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Угол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Так как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ru-RU" sz="2800" baseline="-25000" dirty="0"/>
                <a:t> </a:t>
              </a:r>
              <a:r>
                <a:rPr lang="ru-RU" sz="2800" dirty="0"/>
                <a:t>равны (см. предыдущую задачу), то равны и углы </a:t>
              </a:r>
              <a:r>
                <a:rPr lang="en-US" sz="2800" i="1" dirty="0"/>
                <a:t>BAC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</a:t>
              </a:r>
              <a:r>
                <a:rPr lang="ru-RU" sz="2800" dirty="0"/>
                <a:t>.</a:t>
              </a:r>
              <a:r>
                <a:rPr lang="en-US" sz="2800" i="1" dirty="0"/>
                <a:t> </a:t>
              </a:r>
              <a:endParaRPr lang="ru-RU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895537E-6994-E5DB-7CEF-237DB2308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47" y="1340768"/>
              <a:ext cx="3093202" cy="3528392"/>
            </a:xfrm>
            <a:prstGeom prst="rect">
              <a:avLst/>
            </a:prstGeom>
          </p:spPr>
        </p:pic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2F3A6-A20D-56EC-94F3-8BABBBA2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8FB2E1-A719-0F40-3FFF-6389B3DF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916832"/>
            <a:ext cx="2648604" cy="258360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2183808-7FDF-843B-06DC-B095B260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Теорема 2.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гол между касательной к окружности и хордой, проведенной через точку касания, измеряется половиной дуги окружности, заключенной внутри этого угла.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AAED24-1F11-66A1-14B6-F3114E58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5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0" y="5877272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/>
              <a:t>	Аналогично рассматривается случай тупого угла.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0" y="181682"/>
            <a:ext cx="89940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	Доказательство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Пусть угол </a:t>
            </a:r>
            <a:r>
              <a:rPr lang="en-US" sz="2200" i="1" dirty="0">
                <a:cs typeface="Times New Roman" pitchFamily="18" charset="0"/>
              </a:rPr>
              <a:t>ACB</a:t>
            </a:r>
            <a:r>
              <a:rPr lang="ru-RU" sz="2200" dirty="0">
                <a:cs typeface="Times New Roman" pitchFamily="18" charset="0"/>
              </a:rPr>
              <a:t> образован касательной </a:t>
            </a:r>
            <a:r>
              <a:rPr lang="en-US" sz="2200" i="1" dirty="0">
                <a:cs typeface="Times New Roman" pitchFamily="18" charset="0"/>
              </a:rPr>
              <a:t>AC </a:t>
            </a:r>
            <a:r>
              <a:rPr lang="ru-RU" sz="2200" dirty="0">
                <a:cs typeface="Times New Roman" pitchFamily="18" charset="0"/>
              </a:rPr>
              <a:t>и хордой </a:t>
            </a:r>
            <a:r>
              <a:rPr lang="en-US" sz="2200" i="1" dirty="0">
                <a:cs typeface="Times New Roman" pitchFamily="18" charset="0"/>
              </a:rPr>
              <a:t>BC </a:t>
            </a:r>
            <a:r>
              <a:rPr lang="ru-RU" sz="2200" dirty="0">
                <a:cs typeface="Times New Roman" pitchFamily="18" charset="0"/>
              </a:rPr>
              <a:t>окружности. Если этот угол – прямой, то </a:t>
            </a:r>
            <a:r>
              <a:rPr lang="en-US" sz="2200" i="1" dirty="0">
                <a:cs typeface="Times New Roman" pitchFamily="18" charset="0"/>
              </a:rPr>
              <a:t>BC </a:t>
            </a:r>
            <a:r>
              <a:rPr lang="ru-RU" sz="2200" dirty="0">
                <a:cs typeface="Times New Roman" pitchFamily="18" charset="0"/>
              </a:rPr>
              <a:t>– диаметр окружности и, следовательно, угол </a:t>
            </a:r>
            <a:r>
              <a:rPr lang="en-US" sz="2200" i="1" dirty="0">
                <a:cs typeface="Times New Roman" pitchFamily="18" charset="0"/>
              </a:rPr>
              <a:t>ACB </a:t>
            </a:r>
            <a:r>
              <a:rPr lang="ru-RU" sz="2200" dirty="0">
                <a:cs typeface="Times New Roman" pitchFamily="18" charset="0"/>
              </a:rPr>
              <a:t>измеряется половиной дуги полуокружности, заключенной внутри этого угла.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0A911-4F3F-82CF-4905-E4926ED1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41971"/>
            <a:ext cx="2295845" cy="2324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D214C873-51CD-2CD4-515D-9E0040B2E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95038"/>
                <a:ext cx="8994061" cy="178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:r>
                  <a:rPr lang="ru-RU" sz="2200" dirty="0">
                    <a:cs typeface="Times New Roman" pitchFamily="18" charset="0"/>
                  </a:rPr>
                  <a:t>Если угол </a:t>
                </a:r>
                <a:r>
                  <a:rPr lang="en-US" sz="2200" i="1" dirty="0">
                    <a:cs typeface="Times New Roman" pitchFamily="18" charset="0"/>
                  </a:rPr>
                  <a:t>ACB </a:t>
                </a:r>
                <a:r>
                  <a:rPr lang="ru-RU" sz="2200" dirty="0">
                    <a:cs typeface="Times New Roman" pitchFamily="18" charset="0"/>
                  </a:rPr>
                  <a:t>– острый, то проведем диаметр </a:t>
                </a:r>
                <a:r>
                  <a:rPr lang="en-US" sz="2200" i="1" dirty="0">
                    <a:cs typeface="Times New Roman" pitchFamily="18" charset="0"/>
                  </a:rPr>
                  <a:t>CD</a:t>
                </a:r>
                <a:r>
                  <a:rPr lang="ru-RU" sz="2200" dirty="0">
                    <a:cs typeface="Times New Roman" pitchFamily="18" charset="0"/>
                  </a:rPr>
                  <a:t>. Имеем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ACB</a:t>
                </a:r>
                <a:r>
                  <a:rPr lang="ru-RU" sz="2200" i="1" dirty="0">
                    <a:cs typeface="Times New Roman" pitchFamily="18" charset="0"/>
                  </a:rPr>
                  <a:t> =</a:t>
                </a:r>
                <a:r>
                  <a:rPr lang="ru-RU" sz="2200" i="1" dirty="0"/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ACD</a:t>
                </a:r>
                <a:r>
                  <a:rPr lang="ru-RU" sz="2200" dirty="0">
                    <a:cs typeface="Times New Roman" pitchFamily="18" charset="0"/>
                  </a:rPr>
                  <a:t> –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BCD</a:t>
                </a:r>
                <a:r>
                  <a:rPr lang="ru-RU" sz="2200" dirty="0">
                    <a:cs typeface="Times New Roman" pitchFamily="18" charset="0"/>
                  </a:rPr>
                  <a:t>. Угол </a:t>
                </a:r>
                <a:r>
                  <a:rPr lang="en-US" sz="2200" i="1" dirty="0">
                    <a:cs typeface="Times New Roman" pitchFamily="18" charset="0"/>
                  </a:rPr>
                  <a:t>ACD</a:t>
                </a:r>
                <a:r>
                  <a:rPr lang="ru-RU" sz="2200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CBD</a:t>
                </a:r>
                <a:r>
                  <a:rPr lang="ru-RU" sz="2200" dirty="0">
                    <a:cs typeface="Times New Roman" pitchFamily="18" charset="0"/>
                  </a:rPr>
                  <a:t> окружности. Угол </a:t>
                </a:r>
                <a:r>
                  <a:rPr lang="en-US" sz="2200" i="1" dirty="0">
                    <a:cs typeface="Times New Roman" pitchFamily="18" charset="0"/>
                  </a:rPr>
                  <a:t>BCD</a:t>
                </a:r>
                <a:r>
                  <a:rPr lang="ru-RU" sz="2200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BD</a:t>
                </a:r>
                <a:r>
                  <a:rPr lang="ru-RU" sz="2200" dirty="0">
                    <a:cs typeface="Times New Roman" pitchFamily="18" charset="0"/>
                  </a:rPr>
                  <a:t> окружности. Следовательно, их разность (угол </a:t>
                </a:r>
                <a:r>
                  <a:rPr lang="en-US" sz="2200" i="1" dirty="0">
                    <a:cs typeface="Times New Roman" pitchFamily="18" charset="0"/>
                  </a:rPr>
                  <a:t>ACB</a:t>
                </a:r>
                <a:r>
                  <a:rPr lang="ru-RU" sz="2200" dirty="0">
                    <a:cs typeface="Times New Roman" pitchFamily="18" charset="0"/>
                  </a:rPr>
                  <a:t>)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CB</a:t>
                </a:r>
                <a:r>
                  <a:rPr lang="ru-RU" sz="2200" dirty="0">
                    <a:cs typeface="Times New Roman" pitchFamily="18" charset="0"/>
                  </a:rPr>
                  <a:t> окружности, заключенной внутри этого угла.</a:t>
                </a:r>
              </a:p>
            </p:txBody>
          </p:sp>
        </mc:Choice>
        <mc:Fallback xmlns="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D214C873-51CD-2CD4-515D-9E0040B2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95038"/>
                <a:ext cx="8994061" cy="1785104"/>
              </a:xfrm>
              <a:prstGeom prst="rect">
                <a:avLst/>
              </a:prstGeom>
              <a:blipFill>
                <a:blip r:embed="rId4"/>
                <a:stretch>
                  <a:fillRect l="-881" t="-2389" r="-881" b="-6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6C3D2F-4A71-1FD8-9373-A1D5D99BD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107" y="1632444"/>
            <a:ext cx="2295845" cy="2333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1ADA23-DCC4-FABF-106C-56570F083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872" y="1604455"/>
            <a:ext cx="2123268" cy="227958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2784DC-048E-A862-C5DC-130AACF9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а) 22,5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E2A832B-75D5-AAE4-779D-ADD95415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44D48-76B2-3E6C-B349-9ACE1F39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71" y="1628800"/>
            <a:ext cx="5121194" cy="2664297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9506075-15F9-BA20-86CD-99E02C5C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1. Найдите величину угла </a:t>
            </a:r>
            <a:r>
              <a:rPr lang="en-US" sz="3200" i="1" dirty="0"/>
              <a:t>ACB</a:t>
            </a:r>
            <a:r>
              <a:rPr lang="en-US" sz="3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695D9-9EE0-4F4C-66A4-59AA3C1651D7}"/>
              </a:ext>
            </a:extLst>
          </p:cNvPr>
          <p:cNvSpPr txBox="1"/>
          <p:nvPr/>
        </p:nvSpPr>
        <p:spPr>
          <a:xfrm>
            <a:off x="320385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112,5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BADE9-2609-B7FF-325D-2139649C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6206" y="644495"/>
            <a:ext cx="91602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стягивает дугу окружности в 92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 между этой хордой и касательной к окружности, проведенной через точку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4" y="2204864"/>
            <a:ext cx="2862065" cy="28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1EC0A9-0A75-3361-CF6B-2F36C70D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-28876" y="332656"/>
            <a:ext cx="91728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Угол между хордой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и касательной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 к окружности равен 32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градусную величину меньше дуги, стягиваемую хордой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25073"/>
            <a:ext cx="3108991" cy="28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2145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64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2E3481-9E79-17DF-AA21-413DB090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642874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643222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642874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5112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51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4. Через концы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 </a:t>
            </a:r>
            <a:r>
              <a:rPr lang="ru-RU" sz="2800" dirty="0">
                <a:cs typeface="Times New Roman" pitchFamily="18" charset="0"/>
              </a:rPr>
              <a:t>дуги окружности в 62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 проведены касательные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14341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8662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118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CC473D-A26D-AA56-2DC7-ABF4C86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97" y="121615"/>
            <a:ext cx="91154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5. Касательные </a:t>
            </a:r>
            <a:r>
              <a:rPr lang="en-US" sz="2800" i="1" dirty="0">
                <a:cs typeface="Times New Roman" pitchFamily="18" charset="0"/>
              </a:rPr>
              <a:t>CA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CB </a:t>
            </a:r>
            <a:r>
              <a:rPr lang="ru-RU" sz="2800" dirty="0">
                <a:cs typeface="Times New Roman" pitchFamily="18" charset="0"/>
              </a:rPr>
              <a:t>к окружности образуют угол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, равный 122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градусную величину дуги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стягиваемую точками касания.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86627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0DB755-FDD7-DD8E-B797-63746D10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Text Box 3">
            <a:extLst>
              <a:ext uri="{FF2B5EF4-FFF2-40B4-BE49-F238E27FC236}">
                <a16:creationId xmlns:a16="http://schemas.microsoft.com/office/drawing/2014/main" id="{FC005D62-EECC-4FA9-A168-D2C55C74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7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en-US" altLang="ru-RU" dirty="0">
                <a:cs typeface="Times New Roman" panose="02020603050405020304" pitchFamily="18" charset="0"/>
              </a:rPr>
              <a:t>6.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Две окружности касаются внешним образом. Через точку касания проведена секущая, которая делит эти окружности на четыре дуги. Дока­жите, что пары дуг, расположенные по разные стороны секущей и принад­лежащие разным окружностям, имеют одинаковые градусные величины.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7191F-13D6-4E19-8CEF-BF53BE39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327319"/>
            <a:ext cx="3120347" cy="204482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4933FA-249F-4223-A853-9F80C8F245F3}"/>
              </a:ext>
            </a:extLst>
          </p:cNvPr>
          <p:cNvGrpSpPr/>
          <p:nvPr/>
        </p:nvGrpSpPr>
        <p:grpSpPr>
          <a:xfrm>
            <a:off x="0" y="2291215"/>
            <a:ext cx="9144000" cy="4566785"/>
            <a:chOff x="0" y="2291215"/>
            <a:chExt cx="9144000" cy="4566785"/>
          </a:xfrm>
        </p:grpSpPr>
        <p:sp>
          <p:nvSpPr>
            <p:cNvPr id="425988" name="Text Box 4">
              <a:extLst>
                <a:ext uri="{FF2B5EF4-FFF2-40B4-BE49-F238E27FC236}">
                  <a16:creationId xmlns:a16="http://schemas.microsoft.com/office/drawing/2014/main" id="{0DC6AF74-3328-45B6-AED4-70B98C922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95897"/>
              <a:ext cx="914400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Пусть </a:t>
              </a:r>
              <a:r>
                <a:rPr lang="en-US" altLang="ru-RU" i="1" dirty="0"/>
                <a:t>BC </a:t>
              </a:r>
              <a:r>
                <a:rPr lang="ru-RU" altLang="ru-RU" dirty="0"/>
                <a:t>– секущая, проходящая через точку касания </a:t>
              </a:r>
              <a:r>
                <a:rPr lang="en-US" altLang="ru-RU" i="1" dirty="0"/>
                <a:t>A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Проведём общую касательную </a:t>
              </a:r>
              <a:r>
                <a:rPr lang="en-US" altLang="ru-RU" i="1" dirty="0"/>
                <a:t>DE</a:t>
              </a:r>
              <a:r>
                <a:rPr lang="en-US" altLang="ru-RU" dirty="0"/>
                <a:t>. </a:t>
              </a:r>
              <a:r>
                <a:rPr lang="ru-RU" altLang="ru-RU" dirty="0"/>
                <a:t>Углы </a:t>
              </a:r>
              <a:r>
                <a:rPr lang="en-US" altLang="ru-RU" i="1" dirty="0"/>
                <a:t>BAD </a:t>
              </a:r>
              <a:r>
                <a:rPr lang="ru-RU" altLang="ru-RU" dirty="0"/>
                <a:t>и </a:t>
              </a:r>
              <a:r>
                <a:rPr lang="en-US" altLang="ru-RU" i="1" dirty="0"/>
                <a:t>CAE </a:t>
              </a:r>
              <a:r>
                <a:rPr lang="ru-RU" altLang="ru-RU" dirty="0"/>
                <a:t>измеряются половинами соответствующих дуг окружностей. Так как эти углы равны, то эти дуги имеют одинаковые градусные величины. 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DCBF44F-8E4E-471F-A003-2174C4173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4561" y="2291215"/>
              <a:ext cx="3147101" cy="2102532"/>
            </a:xfrm>
            <a:prstGeom prst="rect">
              <a:avLst/>
            </a:prstGeom>
          </p:spPr>
        </p:pic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8558E-E3E2-2417-B6BF-04FA62C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Text Box 3">
            <a:extLst>
              <a:ext uri="{FF2B5EF4-FFF2-40B4-BE49-F238E27FC236}">
                <a16:creationId xmlns:a16="http://schemas.microsoft.com/office/drawing/2014/main" id="{FC005D62-EECC-4FA9-A168-D2C55C74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07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en-US" altLang="ru-RU" sz="2800" dirty="0">
                <a:cs typeface="Times New Roman" panose="02020603050405020304" pitchFamily="18" charset="0"/>
              </a:rPr>
              <a:t>7. 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двум окружностям, касающимся внешним образом в точке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про­ведена общая касательная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точки касания). Докажите, что угол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DEB3B-E7F2-4D45-993E-69288FD0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98" y="2075396"/>
            <a:ext cx="3449902" cy="245163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406027-F5A1-415F-B9A4-995B2423CF7C}"/>
              </a:ext>
            </a:extLst>
          </p:cNvPr>
          <p:cNvGrpSpPr/>
          <p:nvPr/>
        </p:nvGrpSpPr>
        <p:grpSpPr>
          <a:xfrm>
            <a:off x="0" y="2094642"/>
            <a:ext cx="9144000" cy="4322186"/>
            <a:chOff x="0" y="2094642"/>
            <a:chExt cx="9144000" cy="4322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5988" name="Text Box 4">
                  <a:extLst>
                    <a:ext uri="{FF2B5EF4-FFF2-40B4-BE49-F238E27FC236}">
                      <a16:creationId xmlns:a16="http://schemas.microsoft.com/office/drawing/2014/main" id="{0DC6AF74-3328-45B6-AED4-70B98C922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941168"/>
                  <a:ext cx="9144000" cy="1475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P </a:t>
                  </a:r>
                  <a:r>
                    <a:rPr lang="ru-RU" altLang="ru-RU" dirty="0"/>
                    <a:t>центры данных окружностей.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</m:oMath>
                  </a14:m>
                  <a:r>
                    <a:rPr lang="en-US" altLang="ru-RU" dirty="0"/>
                    <a:t>,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𝐴𝑃𝐶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𝐴𝑃𝐶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𝐴𝐶𝐵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Значит, 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BAC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прямой.</a:t>
                  </a:r>
                </a:p>
              </p:txBody>
            </p:sp>
          </mc:Choice>
          <mc:Fallback xmlns="">
            <p:sp>
              <p:nvSpPr>
                <p:cNvPr id="425988" name="Text Box 4">
                  <a:extLst>
                    <a:ext uri="{FF2B5EF4-FFF2-40B4-BE49-F238E27FC236}">
                      <a16:creationId xmlns:a16="http://schemas.microsoft.com/office/drawing/2014/main" id="{0DC6AF74-3328-45B6-AED4-70B98C922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941168"/>
                  <a:ext cx="9144000" cy="1475660"/>
                </a:xfrm>
                <a:prstGeom prst="rect">
                  <a:avLst/>
                </a:prstGeom>
                <a:blipFill>
                  <a:blip r:embed="rId4"/>
                  <a:stretch>
                    <a:fillRect l="-133" b="-867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8B5A1CB-5960-4302-B762-8A3FD787A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5530" y="2094642"/>
              <a:ext cx="3449902" cy="2451633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FC4320-EFD3-949C-BDA6-5A89060D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-31120"/>
            <a:ext cx="91552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8</a:t>
            </a:r>
            <a:r>
              <a:rPr lang="ru-RU" sz="2800" dirty="0">
                <a:cs typeface="Times New Roman" pitchFamily="18" charset="0"/>
              </a:rPr>
              <a:t>. Через вершину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проведена касательная к описанной окружности. Она пересекает прямую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 точке 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– биссектриса. Докажите, что </a:t>
            </a:r>
            <a:r>
              <a:rPr lang="en-US" sz="2800" i="1" dirty="0">
                <a:cs typeface="Times New Roman" pitchFamily="18" charset="0"/>
              </a:rPr>
              <a:t>EC = ED</a:t>
            </a:r>
            <a:r>
              <a:rPr lang="ru-RU" sz="2800" i="1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70" y="1769080"/>
            <a:ext cx="5592688" cy="3340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C71EC82C-D306-B5C5-C8B0-F301A6395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855" y="5229200"/>
                <a:ext cx="915522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	Решение.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𝐸𝐵𝐶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𝐸𝐷𝐶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:r>
                  <a:rPr lang="en-US" sz="2800" i="1" dirty="0">
                    <a:cs typeface="Times New Roman" pitchFamily="18" charset="0"/>
                  </a:rPr>
                  <a:t>EC = ED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r>
                  <a:rPr lang="en-US" sz="2800" i="1" dirty="0">
                    <a:cs typeface="Times New Roman" pitchFamily="18" charset="0"/>
                  </a:rPr>
                  <a:t> 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C71EC82C-D306-B5C5-C8B0-F301A6395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855" y="5229200"/>
                <a:ext cx="9155229" cy="1384995"/>
              </a:xfrm>
              <a:prstGeom prst="rect">
                <a:avLst/>
              </a:prstGeom>
              <a:blipFill>
                <a:blip r:embed="rId4"/>
                <a:stretch>
                  <a:fillRect l="-1399" t="-4846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9A8F71-7251-F83F-2B41-0455D4EC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09A67-230C-B7DE-B3E6-B7A8BAA8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67460"/>
            <a:ext cx="2699792" cy="26997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3117670-7D27-9971-734F-B9475E9E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" y="5576"/>
            <a:ext cx="91342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3.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внутри окружности измеряется </a:t>
            </a:r>
            <a:r>
              <a:rPr lang="ru-RU" dirty="0" err="1">
                <a:cs typeface="Times New Roman" pitchFamily="18" charset="0"/>
              </a:rPr>
              <a:t>полусуммой</a:t>
            </a:r>
            <a:r>
              <a:rPr lang="ru-RU" dirty="0">
                <a:cs typeface="Times New Roman" pitchFamily="18" charset="0"/>
              </a:rPr>
              <a:t> дуг, на которые опираются данный угол и вертикальный с ним угол.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D800D-3A1E-A264-D8C7-D06DF4B5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203192"/>
            <a:ext cx="2750697" cy="2936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FDD46BAC-D076-5487-E148-CFF8D2F5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28" y="4045682"/>
                <a:ext cx="9134272" cy="2166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АСВ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CDB</a:t>
                </a:r>
                <a:r>
                  <a:rPr lang="ru-RU" i="1" dirty="0"/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FDD46BAC-D076-5487-E148-CFF8D2F5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8" y="4045682"/>
                <a:ext cx="9134272" cy="2166940"/>
              </a:xfrm>
              <a:prstGeom prst="rect">
                <a:avLst/>
              </a:prstGeom>
              <a:blipFill>
                <a:blip r:embed="rId5"/>
                <a:stretch>
                  <a:fillRect l="-1068" t="-2254" r="-10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">
            <a:extLst>
              <a:ext uri="{FF2B5EF4-FFF2-40B4-BE49-F238E27FC236}">
                <a16:creationId xmlns:a16="http://schemas.microsoft.com/office/drawing/2014/main" id="{DA9E2E1D-7193-4448-2382-4797C9BD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0164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</a:t>
            </a:r>
            <a:r>
              <a:rPr lang="ru-RU" dirty="0">
                <a:cs typeface="Times New Roman" pitchFamily="18" charset="0"/>
              </a:rPr>
              <a:t>. Угол с вершиной внутри круга больше половины дуги, на которую он опирается.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255D91C-1E32-9668-F00D-EAF21B28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Найдите 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8297A1-D6D6-D687-50B9-5404A9B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A64252-04C0-A93C-31BD-30FE41CA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477421"/>
            <a:ext cx="3201691" cy="32138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BE5B3-8F06-58E1-7B96-ADAB8CCE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9885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Вписанные углы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CAD </a:t>
            </a:r>
            <a:r>
              <a:rPr lang="ru-RU" dirty="0">
                <a:cs typeface="Times New Roman" pitchFamily="18" charset="0"/>
              </a:rPr>
              <a:t>равны соответственно 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20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BD9AF8-7865-0E44-FDAC-1815FF16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25" y="60083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Угол </a:t>
            </a:r>
            <a:r>
              <a:rPr lang="en-US" sz="2800" i="1" dirty="0">
                <a:cs typeface="Times New Roman" pitchFamily="18" charset="0"/>
              </a:rPr>
              <a:t>AQB</a:t>
            </a:r>
            <a:r>
              <a:rPr lang="ru-RU" sz="2800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BD </a:t>
            </a:r>
            <a:r>
              <a:rPr lang="ru-RU" sz="2800" dirty="0">
                <a:cs typeface="Times New Roman" pitchFamily="18" charset="0"/>
              </a:rPr>
              <a:t>окружности, равен 54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Вписанный угол </a:t>
            </a:r>
            <a:r>
              <a:rPr lang="en-US" sz="2800" i="1" dirty="0">
                <a:cs typeface="Times New Roman" pitchFamily="18" charset="0"/>
              </a:rPr>
              <a:t>ACB </a:t>
            </a:r>
            <a:r>
              <a:rPr lang="ru-RU" sz="2800" dirty="0">
                <a:cs typeface="Times New Roman" pitchFamily="18" charset="0"/>
              </a:rPr>
              <a:t>равен 34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вписанный угол </a:t>
            </a:r>
            <a:r>
              <a:rPr lang="en-US" sz="2800" i="1" dirty="0">
                <a:cs typeface="Times New Roman" pitchFamily="18" charset="0"/>
              </a:rPr>
              <a:t>CAD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939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7BF88A-BD50-14D8-B203-22355E43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5" y="234888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6" y="634623"/>
            <a:ext cx="91249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4. Дуги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окружности составляют соответственно 72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 и 38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AQB</a:t>
            </a:r>
            <a:r>
              <a:rPr lang="ru-RU" sz="2800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BD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0D258F-1AE0-7BD4-C402-413872A6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C784-7147-4256-66F3-3870E3CA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D2770-7342-C66C-27DA-C3A1067C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2" y="404664"/>
            <a:ext cx="8783276" cy="5048955"/>
          </a:xfrm>
          <a:prstGeom prst="rect">
            <a:avLst/>
          </a:prstGeom>
        </p:spPr>
      </p:pic>
      <p:sp>
        <p:nvSpPr>
          <p:cNvPr id="4" name="Text Box 1030">
            <a:extLst>
              <a:ext uri="{FF2B5EF4-FFF2-40B4-BE49-F238E27FC236}">
                <a16:creationId xmlns:a16="http://schemas.microsoft.com/office/drawing/2014/main" id="{1719B9FB-0561-9680-AE89-2B23D0D8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2873008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7A206-B10B-B397-CC39-ED6246AD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68760"/>
            <a:ext cx="3812289" cy="25474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31F0CC9-6DA5-E4A6-92C8-8E5F03D4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4.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04140F-9B87-7CE0-9B42-F5B8C3426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72" y="1140644"/>
            <a:ext cx="3890617" cy="2725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A4035C36-3EF0-3970-5C7F-B58CDC51A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0" y="3717032"/>
                <a:ext cx="9144000" cy="2105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A4035C36-3EF0-3970-5C7F-B58CDC51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20" y="3717032"/>
                <a:ext cx="9144000" cy="2105385"/>
              </a:xfrm>
              <a:prstGeom prst="rect">
                <a:avLst/>
              </a:prstGeom>
              <a:blipFill>
                <a:blip r:embed="rId5"/>
                <a:stretch>
                  <a:fillRect l="-1000" t="-2319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>
            <a:extLst>
              <a:ext uri="{FF2B5EF4-FFF2-40B4-BE49-F238E27FC236}">
                <a16:creationId xmlns:a16="http://schemas.microsoft.com/office/drawing/2014/main" id="{CB104CB4-999D-059F-2C15-B8146103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73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</a:t>
            </a:r>
            <a:r>
              <a:rPr lang="ru-RU" dirty="0">
                <a:cs typeface="Times New Roman" pitchFamily="18" charset="0"/>
              </a:rPr>
              <a:t>. Угол с вершиной вне круга меньше половины большей дуги, на которую он опирается.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6E1C9DD-D74C-CB83-E3D4-589B8AC2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3567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8297A1-D6D6-D687-50B9-5404A9B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1B8F0F-E59B-E236-1E79-ED8696F3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20" y="1412776"/>
            <a:ext cx="357516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836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8867C1-0103-AE2D-F97B-F2CDAB80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5.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одна сторона которого касается окружности, а другая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1CF84-3B11-0455-10A2-D4042CBC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34643"/>
            <a:ext cx="3459413" cy="254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153347"/>
                <a:ext cx="9144000" cy="1721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AD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A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CAD</a:t>
                </a:r>
                <a:r>
                  <a:rPr lang="ru-RU" i="1" dirty="0"/>
                  <a:t>.</a:t>
                </a:r>
                <a:r>
                  <a:rPr lang="ru-RU" dirty="0"/>
                  <a:t> Углы </a:t>
                </a:r>
                <a:r>
                  <a:rPr lang="en-US" i="1" dirty="0"/>
                  <a:t>ADB </a:t>
                </a:r>
                <a:r>
                  <a:rPr lang="ru-RU" dirty="0"/>
                  <a:t>и </a:t>
                </a:r>
                <a:r>
                  <a:rPr lang="en-US" i="1" dirty="0"/>
                  <a:t>CAD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53347"/>
                <a:ext cx="9144000" cy="1721882"/>
              </a:xfrm>
              <a:prstGeom prst="rect">
                <a:avLst/>
              </a:prstGeom>
              <a:blipFill>
                <a:blip r:embed="rId4"/>
                <a:stretch>
                  <a:fillRect l="-1000" t="-2827" r="-1000" b="-24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DA6F34-39A2-DD82-B5AA-3B80D99C5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06" y="1434643"/>
            <a:ext cx="3677163" cy="250542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C1B5A-F920-0148-E837-490A147E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касаются окружности,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7B5C2-235F-4534-F8BC-B9D0907E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49" y="1604185"/>
            <a:ext cx="3197154" cy="23042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0B340F-249F-91D5-4609-23B3CF1B2E27}"/>
              </a:ext>
            </a:extLst>
          </p:cNvPr>
          <p:cNvGrpSpPr/>
          <p:nvPr/>
        </p:nvGrpSpPr>
        <p:grpSpPr>
          <a:xfrm>
            <a:off x="0" y="1604185"/>
            <a:ext cx="9144000" cy="4118822"/>
            <a:chOff x="0" y="1604185"/>
            <a:chExt cx="9144000" cy="4118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4153347"/>
                  <a:ext cx="9144000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0000"/>
                      </a:solidFill>
                      <a:cs typeface="Times New Roman" pitchFamily="18" charset="0"/>
                    </a:rPr>
                    <a:t>	Доказательство. </a:t>
                  </a:r>
                  <a:r>
                    <a:rPr lang="ru-RU" dirty="0">
                      <a:cs typeface="Times New Roman" pitchFamily="18" charset="0"/>
                    </a:rPr>
                    <a:t>Из точки </a:t>
                  </a:r>
                  <a:r>
                    <a:rPr lang="en-US" i="1" dirty="0">
                      <a:cs typeface="Times New Roman" pitchFamily="18" charset="0"/>
                    </a:rPr>
                    <a:t>C </a:t>
                  </a:r>
                  <a:r>
                    <a:rPr lang="ru-RU" dirty="0"/>
                    <a:t>проведём луч, пересекающий окружность в точках </a:t>
                  </a:r>
                  <a:r>
                    <a:rPr lang="en-US" i="1" dirty="0"/>
                    <a:t>D </a:t>
                  </a:r>
                  <a:r>
                    <a:rPr lang="ru-RU" dirty="0"/>
                    <a:t>и </a:t>
                  </a:r>
                  <a:r>
                    <a:rPr lang="en-US" i="1" dirty="0"/>
                    <a:t>E</a:t>
                  </a:r>
                  <a:r>
                    <a:rPr lang="ru-RU" dirty="0"/>
                    <a:t>.</a:t>
                  </a:r>
                  <a:r>
                    <a:rPr lang="ru-RU" i="1" dirty="0"/>
                    <a:t> </a:t>
                  </a:r>
                  <a:r>
                    <a:rPr lang="ru-RU" dirty="0"/>
                    <a:t>Углы </a:t>
                  </a:r>
                  <a:r>
                    <a:rPr lang="en-US" i="1" dirty="0"/>
                    <a:t>ACE </a:t>
                  </a:r>
                  <a:r>
                    <a:rPr lang="ru-RU" dirty="0"/>
                    <a:t>и </a:t>
                  </a:r>
                  <a:r>
                    <a:rPr lang="en-US" i="1" dirty="0"/>
                    <a:t>BCE </a:t>
                  </a:r>
                  <a:r>
                    <a:rPr lang="ru-RU" dirty="0"/>
                    <a:t>измеряются </a:t>
                  </a:r>
                  <a:r>
                    <a:rPr lang="ru-RU" dirty="0" err="1"/>
                    <a:t>полуразностями</a:t>
                  </a:r>
                  <a:r>
                    <a:rPr lang="ru-RU" dirty="0"/>
                    <a:t> соответствующих дуг. Складывая эти углы, получаем требуемое равенство для угла </a:t>
                  </a:r>
                  <a:r>
                    <a:rPr lang="en-US" i="1" dirty="0"/>
                    <a:t>ACB</a:t>
                  </a:r>
                  <a14:m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153347"/>
                  <a:ext cx="9144000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1000" t="-3101" r="-1000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2E80806-126D-078C-A180-994185A4C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1840" y="1604185"/>
              <a:ext cx="3355573" cy="2304256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406629-68DD-5A89-7D3E-23A69E5A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843953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132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4996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762C3E-1DD8-C3BD-23D5-A9A1D3F8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E81C9B1-259E-C003-6A15-D7E870560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414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04" y="2636912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272" y="40466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52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заключенной внутри этого угла.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8781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128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BC8312-12FC-3403-D1D1-7C228696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232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007941" cy="18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0608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52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658859-D4F0-52E7-5198-D6FFB669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479062" cy="21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1230" y="620688"/>
            <a:ext cx="91552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48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 окружности, заключенной внутри этого угла.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9021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/>
              <a:t>228</a:t>
            </a:r>
            <a:r>
              <a:rPr lang="ru-RU" baseline="3000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965DFF-9179-96E6-1B22-EB818C41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30351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5. В угол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 вписана окружность. Точки касания делят окружность на дуги, градусные величины которых относятся как 5:4. Найдите величину угла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473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5E95DD-205E-0F2C-BE30-6FE8CDF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3B4F8-49A8-EE2C-B473-96B3137D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29" y="1052736"/>
            <a:ext cx="4503660" cy="385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BAD24-1E82-76D2-BFD7-0FAA366F51FD}"/>
              </a:ext>
            </a:extLst>
          </p:cNvPr>
          <p:cNvSpPr txBox="1"/>
          <p:nvPr/>
        </p:nvSpPr>
        <p:spPr>
          <a:xfrm>
            <a:off x="59929" y="115651"/>
            <a:ext cx="91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Структура нашего учебника геометрии 8-го класса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27E96-B36A-C7E9-19A8-CE44BC0FB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9" y="1052736"/>
            <a:ext cx="45720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9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30351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6. Укажите ГМТ, из которых данная окружность видна под данным углом.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5E95DD-205E-0F2C-BE30-6FE8CDF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2AE31-5E72-BDF5-4483-1264052C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45" y="1695208"/>
            <a:ext cx="3477110" cy="346758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1AF0A87-CDC3-D625-2AB8-3BFD4ED87CA4}"/>
              </a:ext>
            </a:extLst>
          </p:cNvPr>
          <p:cNvGrpSpPr/>
          <p:nvPr/>
        </p:nvGrpSpPr>
        <p:grpSpPr>
          <a:xfrm>
            <a:off x="755575" y="1571365"/>
            <a:ext cx="8115765" cy="4427149"/>
            <a:chOff x="755575" y="1571365"/>
            <a:chExt cx="8115765" cy="4427149"/>
          </a:xfrm>
        </p:grpSpPr>
        <p:sp>
          <p:nvSpPr>
            <p:cNvPr id="5" name="TextBox 4"/>
            <p:cNvSpPr txBox="1"/>
            <p:nvPr/>
          </p:nvSpPr>
          <p:spPr>
            <a:xfrm>
              <a:off x="755575" y="5536849"/>
              <a:ext cx="8115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 </a:t>
              </a:r>
              <a:r>
                <a:rPr lang="ru-RU" dirty="0"/>
                <a:t>Окружность, концентрическая с данной.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CCF422D-198C-3D3D-3F9A-E95817206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5786" y="1571365"/>
              <a:ext cx="3817297" cy="3759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1524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Это ГМТ можно проиллюстрировать в компьютерной программе </a:t>
            </a:r>
            <a:r>
              <a:rPr lang="en-US" dirty="0">
                <a:cs typeface="Times New Roman" pitchFamily="18" charset="0"/>
              </a:rPr>
              <a:t>GeoGebra.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5E95DD-205E-0F2C-BE30-6FE8CDF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DE53A9-1C6A-1520-6E2B-3E972972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4" y="1204626"/>
            <a:ext cx="6335613" cy="5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5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BD54155D-15BC-A922-0FB3-BFA9359D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5087"/>
            <a:ext cx="8839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7. На </a:t>
            </a:r>
            <a:r>
              <a:rPr lang="ru-RU" altLang="ru-RU" sz="2800" dirty="0">
                <a:cs typeface="Times New Roman" panose="02020603050405020304" pitchFamily="18" charset="0"/>
              </a:rPr>
              <a:t>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/>
              <a:t> отметьте точку,</a:t>
            </a:r>
            <a:r>
              <a:rPr lang="ru-RU" altLang="ru-RU" sz="2800" dirty="0">
                <a:cs typeface="Times New Roman" panose="02020603050405020304" pitchFamily="18" charset="0"/>
              </a:rPr>
              <a:t> из которой окружность видна под наибольшим углом.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endParaRPr lang="ru-RU" alt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92D98C-3E00-320B-395E-6829CFBB3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97" y="1431829"/>
            <a:ext cx="4163006" cy="385816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D6BEC43-0370-8AF4-525C-D4669CEC2D86}"/>
              </a:ext>
            </a:extLst>
          </p:cNvPr>
          <p:cNvGrpSpPr/>
          <p:nvPr/>
        </p:nvGrpSpPr>
        <p:grpSpPr>
          <a:xfrm>
            <a:off x="304800" y="1412776"/>
            <a:ext cx="8686800" cy="4827910"/>
            <a:chOff x="304800" y="1988840"/>
            <a:chExt cx="8686800" cy="4827910"/>
          </a:xfrm>
        </p:grpSpPr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01B30506-AC8A-74DC-19A6-FCBBA36F2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6237312"/>
              <a:ext cx="868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 </a:t>
              </a:r>
              <a:r>
                <a:rPr lang="ru-RU" altLang="ru-RU" sz="3200" dirty="0"/>
                <a:t>Искомой точкой является точка </a:t>
              </a:r>
              <a:r>
                <a:rPr lang="en-US" altLang="ru-RU" sz="3200" i="1" dirty="0"/>
                <a:t>C.</a:t>
              </a:r>
              <a:r>
                <a:rPr lang="ru-RU" altLang="ru-RU" sz="3200" dirty="0">
                  <a:solidFill>
                    <a:srgbClr val="FF3300"/>
                  </a:solidFill>
                </a:rPr>
                <a:t> 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D5F6D7E-F9D1-AEBC-2BEE-D396B8F71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1988840"/>
              <a:ext cx="4277322" cy="38772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1524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Это свойство можно проиллюстрировать в компьютерной программе </a:t>
            </a:r>
            <a:r>
              <a:rPr lang="en-US" dirty="0">
                <a:cs typeface="Times New Roman" pitchFamily="18" charset="0"/>
              </a:rPr>
              <a:t>GeoGebra.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5E95DD-205E-0F2C-BE30-6FE8CDF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64E9F6-39B9-266D-2EC6-092C98E8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72" y="1196752"/>
            <a:ext cx="5733256" cy="5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BD54155D-15BC-A922-0FB3-BFA9359D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5087"/>
            <a:ext cx="8839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8. </a:t>
            </a:r>
            <a:r>
              <a:rPr lang="ru-RU" sz="2800" dirty="0">
                <a:cs typeface="Times New Roman" pitchFamily="18" charset="0"/>
              </a:rPr>
              <a:t>Укажите ГМТ, из которых данный отрезок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виден под данным углом.</a:t>
            </a:r>
            <a:endParaRPr lang="ru-RU" alt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D880A14-D07A-5F95-AEB0-DBB01C3846D3}"/>
              </a:ext>
            </a:extLst>
          </p:cNvPr>
          <p:cNvGrpSpPr/>
          <p:nvPr/>
        </p:nvGrpSpPr>
        <p:grpSpPr>
          <a:xfrm>
            <a:off x="304800" y="1499918"/>
            <a:ext cx="8686800" cy="5238548"/>
            <a:chOff x="304800" y="1499918"/>
            <a:chExt cx="8686800" cy="5238548"/>
          </a:xfrm>
        </p:grpSpPr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01B30506-AC8A-74DC-19A6-FCBBA36F2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661248"/>
              <a:ext cx="86868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Ответ. </a:t>
              </a:r>
              <a:r>
                <a:rPr lang="ru-RU" altLang="ru-RU" sz="3200" dirty="0"/>
                <a:t>Две дуги окружности с концами в точках </a:t>
              </a:r>
              <a:r>
                <a:rPr lang="en-US" altLang="ru-RU" sz="3200" i="1" dirty="0"/>
                <a:t>A</a:t>
              </a:r>
              <a:r>
                <a:rPr lang="ru-RU" altLang="ru-RU" sz="3200" dirty="0"/>
                <a:t>, </a:t>
              </a:r>
              <a:r>
                <a:rPr lang="en-US" altLang="ru-RU" sz="3200" i="1" dirty="0"/>
                <a:t>B</a:t>
              </a:r>
              <a:r>
                <a:rPr lang="ru-RU" altLang="ru-RU" sz="3200" dirty="0"/>
                <a:t>, без этих точек</a:t>
              </a:r>
              <a:r>
                <a:rPr lang="en-US" altLang="ru-RU" sz="3200" i="1" dirty="0"/>
                <a:t>.</a:t>
              </a:r>
              <a:r>
                <a:rPr lang="ru-RU" altLang="ru-RU" sz="3200" dirty="0">
                  <a:solidFill>
                    <a:srgbClr val="FF3300"/>
                  </a:solidFill>
                </a:rPr>
                <a:t> 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AE8A611-DF13-0571-738E-0C1D5443A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7761" y="1499918"/>
              <a:ext cx="3248478" cy="385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303395D0-742B-6B4D-3B5F-391742F4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3707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9. На </a:t>
            </a:r>
            <a:r>
              <a:rPr lang="ru-RU" altLang="ru-RU" sz="2800" dirty="0">
                <a:cs typeface="Times New Roman" panose="02020603050405020304" pitchFamily="18" charset="0"/>
              </a:rPr>
              <a:t>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/>
              <a:t> укажите точку,</a:t>
            </a:r>
            <a:r>
              <a:rPr lang="ru-RU" altLang="ru-RU" sz="2800" dirty="0">
                <a:cs typeface="Times New Roman" panose="02020603050405020304" pitchFamily="18" charset="0"/>
              </a:rPr>
              <a:t> из которой отрезок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виден под наибольшим углом.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Найдите величину этого угла.</a:t>
            </a:r>
          </a:p>
        </p:txBody>
      </p:sp>
      <p:graphicFrame>
        <p:nvGraphicFramePr>
          <p:cNvPr id="41988" name="Object 8">
            <a:extLst>
              <a:ext uri="{FF2B5EF4-FFF2-40B4-BE49-F238E27FC236}">
                <a16:creationId xmlns:a16="http://schemas.microsoft.com/office/drawing/2014/main" id="{AF07B5CF-E40E-1D3F-2B74-57A6B827F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150" y="2024063"/>
          <a:ext cx="29337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933333" imgH="2809524" progId="Paint.Picture">
                  <p:embed/>
                </p:oleObj>
              </mc:Choice>
              <mc:Fallback>
                <p:oleObj name="Точечный рисунок" r:id="rId3" imgW="2933333" imgH="2809524" progId="Paint.Picture">
                  <p:embed/>
                  <p:pic>
                    <p:nvPicPr>
                      <p:cNvPr id="41988" name="Object 8">
                        <a:extLst>
                          <a:ext uri="{FF2B5EF4-FFF2-40B4-BE49-F238E27FC236}">
                            <a16:creationId xmlns:a16="http://schemas.microsoft.com/office/drawing/2014/main" id="{AF07B5CF-E40E-1D3F-2B74-57A6B827F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024063"/>
                        <a:ext cx="29337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8634" name="Group 10">
            <a:extLst>
              <a:ext uri="{FF2B5EF4-FFF2-40B4-BE49-F238E27FC236}">
                <a16:creationId xmlns:a16="http://schemas.microsoft.com/office/drawing/2014/main" id="{8521C26E-3E13-E2A7-A708-4A80D6248DB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8686800" cy="4268788"/>
            <a:chOff x="192" y="1296"/>
            <a:chExt cx="5472" cy="2689"/>
          </a:xfrm>
        </p:grpSpPr>
        <p:sp>
          <p:nvSpPr>
            <p:cNvPr id="41990" name="Text Box 6">
              <a:extLst>
                <a:ext uri="{FF2B5EF4-FFF2-40B4-BE49-F238E27FC236}">
                  <a16:creationId xmlns:a16="http://schemas.microsoft.com/office/drawing/2014/main" id="{A4E863B5-7F03-262A-A537-6784B82A8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06"/>
              <a:ext cx="547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Искомой точкой является точка </a:t>
              </a:r>
              <a:r>
                <a:rPr lang="en-US" altLang="ru-RU" sz="3200" i="1" dirty="0"/>
                <a:t>C</a:t>
              </a:r>
              <a:r>
                <a:rPr lang="ru-RU" altLang="ru-RU" sz="3200" dirty="0"/>
                <a:t>. Угол равен</a:t>
              </a:r>
              <a:r>
                <a:rPr lang="ru-RU" altLang="ru-RU" sz="3200" i="1" dirty="0"/>
                <a:t> </a:t>
              </a:r>
              <a:r>
                <a:rPr lang="ru-RU" altLang="ru-RU" sz="3200" dirty="0"/>
                <a:t>45</a:t>
              </a:r>
              <a:r>
                <a:rPr lang="ru-RU" altLang="ru-RU" sz="3200" baseline="30000" dirty="0"/>
                <a:t>о</a:t>
              </a:r>
              <a:r>
                <a:rPr lang="ru-RU" altLang="ru-RU" sz="3200" dirty="0"/>
                <a:t>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991" name="Object 9">
              <a:extLst>
                <a:ext uri="{FF2B5EF4-FFF2-40B4-BE49-F238E27FC236}">
                  <a16:creationId xmlns:a16="http://schemas.microsoft.com/office/drawing/2014/main" id="{9A514C04-7318-446C-EC86-BB2F2BA3D6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1296"/>
            <a:ext cx="1987" cy="2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153215" imgH="3191320" progId="Paint.Picture">
                    <p:embed/>
                  </p:oleObj>
                </mc:Choice>
                <mc:Fallback>
                  <p:oleObj name="Точечный рисунок" r:id="rId5" imgW="3153215" imgH="3191320" progId="Paint.Picture">
                    <p:embed/>
                    <p:pic>
                      <p:nvPicPr>
                        <p:cNvPr id="41991" name="Object 9">
                          <a:extLst>
                            <a:ext uri="{FF2B5EF4-FFF2-40B4-BE49-F238E27FC236}">
                              <a16:creationId xmlns:a16="http://schemas.microsoft.com/office/drawing/2014/main" id="{9A514C04-7318-446C-EC86-BB2F2BA3D6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296"/>
                          <a:ext cx="1987" cy="20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II. </a:t>
            </a:r>
            <a:r>
              <a:rPr lang="ru-RU" altLang="ru-RU" dirty="0">
                <a:solidFill>
                  <a:srgbClr val="FF0000"/>
                </a:solidFill>
              </a:rPr>
              <a:t>Треугольники, вписанные в</a:t>
            </a:r>
            <a:r>
              <a:rPr lang="ru-RU" dirty="0"/>
              <a:t> </a:t>
            </a:r>
            <a:r>
              <a:rPr lang="ru-RU" altLang="ru-RU" dirty="0">
                <a:solidFill>
                  <a:srgbClr val="FF0000"/>
                </a:solidFill>
              </a:rPr>
              <a:t>окружность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913"/>
            <a:ext cx="892899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треугольника.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E8B57-5940-4CD5-BFE1-3A337730A5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3115392" cy="3139449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0"/>
            <a:ext cx="892899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всякого треугольника можно описать окружность. Её центром является точка пересечения серединных перпендикуляров к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сторонам треугольника.</a:t>
            </a: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79412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608440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Рассмотрим треугольник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 сторонам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проведем серединные перпендикуляры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	*В учебнике доказывается, что эти серединные перпендикуляры пересекаются.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7171" name="Picture 20">
            <a:extLst>
              <a:ext uri="{FF2B5EF4-FFF2-40B4-BE49-F238E27FC236}">
                <a16:creationId xmlns:a16="http://schemas.microsoft.com/office/drawing/2014/main" id="{A580091A-F54C-42AF-BEB9-12930B95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895400" cy="28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BD43046-09B5-457F-A4BB-B1595E3D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422696"/>
            <a:ext cx="586814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пересечения является центром описанной окружности. Для этого достаточно проверить, что выполняются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Действительно,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серединному перпендикуляру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 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как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BA9643D-BB1C-4F29-B643-9B19BA8F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9684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одинаково удалена от вершин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Заметим, что из равенства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следует, что точка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принадлежит серединному перпендикуляру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стороне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образом, все три серединных перпендикуляра пересекаются в одной точке</a:t>
            </a:r>
            <a:r>
              <a:rPr lang="ru-RU" sz="2000" dirty="0"/>
              <a:t> 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Окружность с центром в этой точке и радиусом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ОА = ОВ = 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искомой описанной окружностью.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C784-7147-4256-66F3-3870E3CA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05696-187A-2FAE-2C37-CECA7BCB8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8" y="3933056"/>
            <a:ext cx="9043192" cy="22474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B353DA-E660-F1D8-5AE4-570333AA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8" y="677460"/>
            <a:ext cx="8875463" cy="1982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F492C-E6C9-75C0-0AC3-1712AE94FF4D}"/>
              </a:ext>
            </a:extLst>
          </p:cNvPr>
          <p:cNvSpPr txBox="1"/>
          <p:nvPr/>
        </p:nvSpPr>
        <p:spPr>
          <a:xfrm>
            <a:off x="0" y="409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Наш учебник 7-го класса.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5F697-26A8-9A5C-C316-A246954265D7}"/>
              </a:ext>
            </a:extLst>
          </p:cNvPr>
          <p:cNvSpPr txBox="1"/>
          <p:nvPr/>
        </p:nvSpPr>
        <p:spPr>
          <a:xfrm>
            <a:off x="0" y="3167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Наш учебник 8-го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3636715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EA85F416-039B-4DC6-8CE4-B40EF53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0"/>
            <a:ext cx="89289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Данную теорему можно проиллюстрировать в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FA4FE5D-9300-9A12-7DD7-359A7D7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«Многоугольник» построим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«Серединный перпендикуляр» построим серединные перпендикуляры к сторонам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«Пересечение» найдём  точку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их пересечения.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 помощью инструмента «Окружность по центру и точке» проведём окружность с центром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 точке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DFFAC6-EBA5-A20E-9E31-855D7CB07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945255"/>
            <a:ext cx="2792981" cy="2861310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8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8352FD-0F61-45D8-A7AB-46077A35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AE9B2186-9A4A-4764-B21D-0BB3A3F0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09144524-0A57-4F6C-97AB-F4E714CA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8" name="Group 10">
            <a:extLst>
              <a:ext uri="{FF2B5EF4-FFF2-40B4-BE49-F238E27FC236}">
                <a16:creationId xmlns:a16="http://schemas.microsoft.com/office/drawing/2014/main" id="{8BA618C8-0ADB-4DF3-90A5-94A18FA717B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90713"/>
            <a:ext cx="5634038" cy="3184525"/>
            <a:chOff x="192" y="1191"/>
            <a:chExt cx="3549" cy="2006"/>
          </a:xfrm>
        </p:grpSpPr>
        <p:sp>
          <p:nvSpPr>
            <p:cNvPr id="25606" name="Text Box 6">
              <a:extLst>
                <a:ext uri="{FF2B5EF4-FFF2-40B4-BE49-F238E27FC236}">
                  <a16:creationId xmlns:a16="http://schemas.microsoft.com/office/drawing/2014/main" id="{FDF7D7F7-9F32-4A61-B862-26792C750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5607" name="Picture 9">
              <a:extLst>
                <a:ext uri="{FF2B5EF4-FFF2-40B4-BE49-F238E27FC236}">
                  <a16:creationId xmlns:a16="http://schemas.microsoft.com/office/drawing/2014/main" id="{2E7CF753-61A9-49BD-8D0B-FA97F6E25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91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D9A668EC-6688-435F-8602-0E80D65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346" name="Group 10">
            <a:extLst>
              <a:ext uri="{FF2B5EF4-FFF2-40B4-BE49-F238E27FC236}">
                <a16:creationId xmlns:a16="http://schemas.microsoft.com/office/drawing/2014/main" id="{5F580EF6-2E4E-4650-BCE2-B0AA3F86A6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5634038" cy="3170238"/>
            <a:chOff x="192" y="1200"/>
            <a:chExt cx="3549" cy="1997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9">
              <a:extLst>
                <a:ext uri="{FF2B5EF4-FFF2-40B4-BE49-F238E27FC236}">
                  <a16:creationId xmlns:a16="http://schemas.microsoft.com/office/drawing/2014/main" id="{A6F19BA3-7398-4A2C-A125-28347521B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378BBF-8A38-41E7-BD12-2FD68F340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C00D6A2-B90D-4A9C-8EA1-5BA2D15B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8840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треугольника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C76277-5748-4B79-A7CA-D21285FE90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133" y="1772816"/>
            <a:ext cx="3613566" cy="361356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DC4D4F-34CE-4A03-98C1-F9DEFC182E51}"/>
              </a:ext>
            </a:extLst>
          </p:cNvPr>
          <p:cNvGrpSpPr/>
          <p:nvPr/>
        </p:nvGrpSpPr>
        <p:grpSpPr>
          <a:xfrm>
            <a:off x="304800" y="1782800"/>
            <a:ext cx="6265913" cy="3603581"/>
            <a:chOff x="304800" y="1782800"/>
            <a:chExt cx="6265913" cy="3603581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73C6F708-89BF-4DD3-9EF8-C7CE95AF7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2286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7017AEA-22AF-4631-8DC7-CF8486AB5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7132" y="1782800"/>
              <a:ext cx="3603581" cy="3603581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18825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Может ли центр описанной около треугольника окружности находиться: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стороне треугольника; б) вне этого треугольника? Приведите примеры.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51FB52-458E-812D-1C5B-191610354CB6}"/>
              </a:ext>
            </a:extLst>
          </p:cNvPr>
          <p:cNvGrpSpPr/>
          <p:nvPr/>
        </p:nvGrpSpPr>
        <p:grpSpPr>
          <a:xfrm>
            <a:off x="1331640" y="3078321"/>
            <a:ext cx="2736304" cy="2885163"/>
            <a:chOff x="1331640" y="3078321"/>
            <a:chExt cx="2736304" cy="2885163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5384046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а) Да;</a:t>
              </a:r>
            </a:p>
          </p:txBody>
        </p:sp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EFA3F51D-FCA7-B461-474A-8CC1CDDBD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078321"/>
              <a:ext cx="2016125" cy="199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6AF3E2-F61F-5067-A638-6D805E969177}"/>
              </a:ext>
            </a:extLst>
          </p:cNvPr>
          <p:cNvGrpSpPr/>
          <p:nvPr/>
        </p:nvGrpSpPr>
        <p:grpSpPr>
          <a:xfrm>
            <a:off x="5076056" y="2825249"/>
            <a:ext cx="2478345" cy="3138235"/>
            <a:chOff x="5076056" y="2825249"/>
            <a:chExt cx="2478345" cy="3138235"/>
          </a:xfrm>
        </p:grpSpPr>
        <p:sp>
          <p:nvSpPr>
            <p:cNvPr id="538629" name="Text Box 5">
              <a:extLst>
                <a:ext uri="{FF2B5EF4-FFF2-40B4-BE49-F238E27FC236}">
                  <a16:creationId xmlns:a16="http://schemas.microsoft.com/office/drawing/2014/main" id="{C40C7C85-EE89-4526-9AD9-C51109C13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5384046"/>
              <a:ext cx="1600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/>
                <a:t>б) да.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DC895D-E651-BDE4-FF06-A0A39EF87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825249"/>
              <a:ext cx="2478345" cy="2431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324649-2F4A-4171-9F91-C1C7F85D0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A202F96-4020-4286-83AA-750952FC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43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Могут ли стороны треугольника быть </a:t>
            </a:r>
            <a:r>
              <a:rPr lang="ru-RU" altLang="ru-RU" sz="3200" spc="-100" dirty="0">
                <a:cs typeface="Times New Roman" panose="02020603050405020304" pitchFamily="18" charset="0"/>
              </a:rPr>
              <a:t>меньше</a:t>
            </a:r>
            <a:r>
              <a:rPr lang="ru-RU" sz="3200" spc="-100" dirty="0"/>
              <a:t> </a:t>
            </a:r>
            <a:r>
              <a:rPr lang="ru-RU" altLang="ru-RU" sz="3200" spc="-100" dirty="0">
                <a:cs typeface="Times New Roman" panose="02020603050405020304" pitchFamily="18" charset="0"/>
              </a:rPr>
              <a:t>1, а радиус описанной окружности больше 10?</a:t>
            </a:r>
            <a:endParaRPr lang="en-US" altLang="ru-RU" sz="3200" spc="-100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BB23104-5C68-222B-797B-6C2508381481}"/>
              </a:ext>
            </a:extLst>
          </p:cNvPr>
          <p:cNvGrpSpPr/>
          <p:nvPr/>
        </p:nvGrpSpPr>
        <p:grpSpPr>
          <a:xfrm>
            <a:off x="1259632" y="1830486"/>
            <a:ext cx="6165501" cy="4115374"/>
            <a:chOff x="1259632" y="1830486"/>
            <a:chExt cx="6165501" cy="4115374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id="{F83B581D-60B7-4980-A7F8-FC2E084F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365104"/>
              <a:ext cx="273630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3200" dirty="0"/>
                <a:t>Да.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BC7ECAD-14E2-E52B-1FFF-8BB5F4C6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4" y="1830486"/>
              <a:ext cx="4077269" cy="4115374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A254BAB-C3BD-4F55-9A2A-D037B284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7145D25-68A1-45F7-9A9C-B623F25F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85800"/>
            <a:ext cx="8812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Гипотенуза прямоугольного треугольника равна 10 см.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1DD454D5-46C5-4F5C-8147-8772B2D7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5 см. 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BB45EBE3-3E5B-4AAC-BDD7-63612B40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342502"/>
            <a:ext cx="30035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6469438F-48AE-4A78-B4E5-9C63882AF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54275" name="Text Box 1027">
            <a:extLst>
              <a:ext uri="{FF2B5EF4-FFF2-40B4-BE49-F238E27FC236}">
                <a16:creationId xmlns:a16="http://schemas.microsoft.com/office/drawing/2014/main" id="{6A130439-954A-4FE7-9FEB-2CB662FB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87428" name="Text Box 1028">
            <a:extLst>
              <a:ext uri="{FF2B5EF4-FFF2-40B4-BE49-F238E27FC236}">
                <a16:creationId xmlns:a16="http://schemas.microsoft.com/office/drawing/2014/main" id="{E87CFC48-C874-41B0-8ABB-60BE74F7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4277" name="Picture 1030">
            <a:extLst>
              <a:ext uri="{FF2B5EF4-FFF2-40B4-BE49-F238E27FC236}">
                <a16:creationId xmlns:a16="http://schemas.microsoft.com/office/drawing/2014/main" id="{3B914FA3-25D3-4CE1-BB3F-6A275CA7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69705D-F397-4930-A1C4-AB7726AAE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C4D9FC4C-F9E6-4397-837A-F906D429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Одна сторона треугольника равна радиусу описанной окружности. Найдите угол треугольника, противолежащий этой стороне.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0F2AD65-CC76-0B88-3A61-935DB6CCFEE6}"/>
              </a:ext>
            </a:extLst>
          </p:cNvPr>
          <p:cNvGrpSpPr/>
          <p:nvPr/>
        </p:nvGrpSpPr>
        <p:grpSpPr>
          <a:xfrm>
            <a:off x="457200" y="2307334"/>
            <a:ext cx="8686800" cy="3606104"/>
            <a:chOff x="457200" y="2307334"/>
            <a:chExt cx="8686800" cy="3606104"/>
          </a:xfrm>
        </p:grpSpPr>
        <p:sp>
          <p:nvSpPr>
            <p:cNvPr id="489476" name="Text Box 4">
              <a:extLst>
                <a:ext uri="{FF2B5EF4-FFF2-40B4-BE49-F238E27FC236}">
                  <a16:creationId xmlns:a16="http://schemas.microsoft.com/office/drawing/2014/main" id="{623D2C24-360E-469B-BA0D-766835842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334000"/>
              <a:ext cx="868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30</a:t>
              </a:r>
              <a:r>
                <a:rPr lang="ru-RU" altLang="ru-RU" sz="3200" baseline="30000" dirty="0"/>
                <a:t>о</a:t>
              </a:r>
              <a:r>
                <a:rPr lang="ru-RU" altLang="ru-RU" sz="3200" dirty="0">
                  <a:cs typeface="Times New Roman" panose="02020603050405020304" pitchFamily="18" charset="0"/>
                </a:rPr>
                <a:t> или 150</a:t>
              </a:r>
              <a:r>
                <a:rPr lang="ru-RU" altLang="ru-RU" sz="3200" baseline="30000" dirty="0">
                  <a:cs typeface="Times New Roman" panose="02020603050405020304" pitchFamily="18" charset="0"/>
                </a:rPr>
                <a:t>о</a:t>
              </a:r>
              <a:r>
                <a:rPr lang="ru-RU" altLang="ru-RU" sz="3200" dirty="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67C9269-5C33-A7BE-EB0E-03B05BE1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888" y="2307334"/>
              <a:ext cx="2653099" cy="3007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9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AFEC4EA5-AB62-45B3-BCC2-7C7A87D21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8371" name="Text Box 1027">
            <a:extLst>
              <a:ext uri="{FF2B5EF4-FFF2-40B4-BE49-F238E27FC236}">
                <a16:creationId xmlns:a16="http://schemas.microsoft.com/office/drawing/2014/main" id="{8BDE107D-0BD0-4369-A78C-1FAE784B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, вписанного в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окружность радиусом 3, равен 30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этого треугольника, противолежащую данному углу.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1524" name="Text Box 1028">
            <a:extLst>
              <a:ext uri="{FF2B5EF4-FFF2-40B4-BE49-F238E27FC236}">
                <a16:creationId xmlns:a16="http://schemas.microsoft.com/office/drawing/2014/main" id="{BC97B3FD-83B9-4D7A-BEA5-A3300AED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8373" name="Picture 1030">
            <a:extLst>
              <a:ext uri="{FF2B5EF4-FFF2-40B4-BE49-F238E27FC236}">
                <a16:creationId xmlns:a16="http://schemas.microsoft.com/office/drawing/2014/main" id="{C17D9A21-C536-4696-9653-49CF980D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C2139-883E-920D-567A-675E5D8553E6}"/>
              </a:ext>
            </a:extLst>
          </p:cNvPr>
          <p:cNvSpPr txBox="1"/>
          <p:nvPr/>
        </p:nvSpPr>
        <p:spPr>
          <a:xfrm>
            <a:off x="0" y="409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окружности в учебнике М.А. </a:t>
            </a:r>
            <a:r>
              <a:rPr lang="ru-RU" sz="2800" dirty="0" err="1"/>
              <a:t>Волчкевича</a:t>
            </a:r>
            <a:r>
              <a:rPr lang="ru-RU" sz="28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23D777-F4A6-2B47-A44D-4146F7D7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" y="984305"/>
            <a:ext cx="9005345" cy="1623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79ECE7-BC94-847F-0E72-DB4C72AEB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3933056"/>
            <a:ext cx="8564170" cy="2333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058B2-DB3F-D484-7AEF-5CC52A0973E5}"/>
              </a:ext>
            </a:extLst>
          </p:cNvPr>
          <p:cNvSpPr txBox="1"/>
          <p:nvPr/>
        </p:nvSpPr>
        <p:spPr>
          <a:xfrm>
            <a:off x="0" y="32249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окружности в учебнике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25857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5E8B5E8E-A744-4734-93C9-60BF3ADD6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60419" name="Text Box 1027">
            <a:extLst>
              <a:ext uri="{FF2B5EF4-FFF2-40B4-BE49-F238E27FC236}">
                <a16:creationId xmlns:a16="http://schemas.microsoft.com/office/drawing/2014/main" id="{7463DEA1-237D-4CF0-875C-25E43EF3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Сторона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1. Противолежащий ей угол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равен 1</a:t>
            </a:r>
            <a:r>
              <a:rPr lang="en-US" altLang="ru-RU" sz="2800" dirty="0"/>
              <a:t>5</a:t>
            </a:r>
            <a:r>
              <a:rPr lang="ru-RU" altLang="ru-RU" sz="2800" dirty="0">
                <a:cs typeface="Times New Roman" panose="02020603050405020304" pitchFamily="18" charset="0"/>
              </a:rPr>
              <a:t>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радиус окружности, описанной около этого треугольника.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93572" name="Text Box 1028">
            <a:extLst>
              <a:ext uri="{FF2B5EF4-FFF2-40B4-BE49-F238E27FC236}">
                <a16:creationId xmlns:a16="http://schemas.microsoft.com/office/drawing/2014/main" id="{CBF1CB4B-F396-44FA-887D-48256D2C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0421" name="Picture 1030">
            <a:extLst>
              <a:ext uri="{FF2B5EF4-FFF2-40B4-BE49-F238E27FC236}">
                <a16:creationId xmlns:a16="http://schemas.microsoft.com/office/drawing/2014/main" id="{FD97F638-AF81-442B-9E1F-CD15FFC5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48DFBFF3-50E1-4B27-ACE8-785ABE904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66947" name="Text Box 1027">
            <a:extLst>
              <a:ext uri="{FF2B5EF4-FFF2-40B4-BE49-F238E27FC236}">
                <a16:creationId xmlns:a16="http://schemas.microsoft.com/office/drawing/2014/main" id="{9FC02C1E-192E-404D-B6D4-5E9837CF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7284" name="Text Box 1028">
            <a:extLst>
              <a:ext uri="{FF2B5EF4-FFF2-40B4-BE49-F238E27FC236}">
                <a16:creationId xmlns:a16="http://schemas.microsoft.com/office/drawing/2014/main" id="{DB1AF7BE-1697-4AB5-AA1C-05A35EAF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Боковая сторона равнобедренного треугольника равна 1, угол при вершине, противолежащей основанию, равен 120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диаметр описанной окружности.</a:t>
            </a:r>
          </a:p>
        </p:txBody>
      </p:sp>
      <p:pic>
        <p:nvPicPr>
          <p:cNvPr id="97285" name="Picture 1030">
            <a:extLst>
              <a:ext uri="{FF2B5EF4-FFF2-40B4-BE49-F238E27FC236}">
                <a16:creationId xmlns:a16="http://schemas.microsoft.com/office/drawing/2014/main" id="{4216D5E9-7BF2-4718-9052-C409525F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590800"/>
            <a:ext cx="288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8C055C07-3A96-4100-B66D-2165CF15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775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III. </a:t>
            </a:r>
            <a:r>
              <a:rPr lang="ru-RU" altLang="ru-RU" dirty="0">
                <a:solidFill>
                  <a:srgbClr val="FF3300"/>
                </a:solidFill>
              </a:rPr>
              <a:t>Многоугольники, вписанные в</a:t>
            </a:r>
            <a:r>
              <a:rPr lang="ru-RU" dirty="0"/>
              <a:t> </a:t>
            </a:r>
            <a:r>
              <a:rPr lang="ru-RU" altLang="ru-RU" dirty="0">
                <a:solidFill>
                  <a:srgbClr val="FF3300"/>
                </a:solidFill>
              </a:rPr>
              <a:t>окружность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54">
            <a:extLst>
              <a:ext uri="{FF2B5EF4-FFF2-40B4-BE49-F238E27FC236}">
                <a16:creationId xmlns:a16="http://schemas.microsoft.com/office/drawing/2014/main" id="{79E71184-8D55-437E-9675-94354171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913"/>
            <a:ext cx="892899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окружность, если все его вершины принадлежат окружности.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многоугольника.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65179-1B69-4A0C-85D8-DE2D9BA22B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577" y="2348880"/>
            <a:ext cx="3662599" cy="3704457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четырехугольника можно описать окружность, то сумма его противоположных углов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808312" cy="269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около которого опи­сана</a:t>
                </a:r>
                <a:r>
                  <a:rPr lang="ru-RU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окружность. Докажем, что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Действительно, эти углы измеряются половинами соответствующих дуг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BA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которые вместе составляют всю окружность. Следовательно, сами углы в сумме из­меряются половиной дуги окружности, т.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е. их сумма равна 180</a:t>
                </a:r>
                <a:r>
                  <a:rPr lang="ru-RU" baseline="30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144000" cy="2431435"/>
              </a:xfrm>
              <a:prstGeom prst="rect">
                <a:avLst/>
              </a:prstGeom>
              <a:blipFill>
                <a:blip r:embed="rId4"/>
                <a:stretch>
                  <a:fillRect l="-1000" r="-1000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E6EEA94-C0F5-4C4B-A770-FA609F4A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Если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его противоположных углов четырёхугольника равна 180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около него можно описать окружность.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6B2F6DC8-76F5-4D39-A30A-A5314D3A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54147"/>
            <a:ext cx="2448272" cy="23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– четырехугольник, у которого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Докажем, что около него можно описать окружность.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пишем окружность около треугольника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ABD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не может лежать внутри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был бы больше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Вершина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не может лежать вне окружности, так как в этом случае угол </a:t>
                </a:r>
                <a:r>
                  <a:rPr lang="en-US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был бы меньше 180</a:t>
                </a:r>
                <a:r>
                  <a:rPr lang="ru-RU" baseline="30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</a:t>
                </a:r>
                <a:r>
                  <a:rPr lang="ru-RU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Следовательно, вершина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C 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лежит на окружности. Значит, построенная окружность будет описанной около четырёхугольника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B517DA2A-47AF-4100-B34D-574F2A61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06090"/>
                <a:ext cx="9144000" cy="3539430"/>
              </a:xfrm>
              <a:prstGeom prst="rect">
                <a:avLst/>
              </a:prstGeom>
              <a:blipFill>
                <a:blip r:embed="rId4"/>
                <a:stretch>
                  <a:fillRect l="-1000" r="-1000" b="-29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D05A65-18E0-4D33-A100-C062DBD9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567BA90B-326D-4893-B9B7-B83BE660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</a:t>
            </a:r>
            <a:r>
              <a:rPr lang="ru-RU" altLang="ru-RU" sz="3200" dirty="0">
                <a:cs typeface="Times New Roman" panose="02020603050405020304" pitchFamily="18" charset="0"/>
              </a:rPr>
              <a:t> окружности, описанной около </a:t>
            </a:r>
            <a:r>
              <a:rPr lang="ru-RU" altLang="ru-RU" sz="3200" dirty="0"/>
              <a:t>прямоугольника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DDE350AA-D707-41BD-A63D-10C37253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154" name="Group 10">
            <a:extLst>
              <a:ext uri="{FF2B5EF4-FFF2-40B4-BE49-F238E27FC236}">
                <a16:creationId xmlns:a16="http://schemas.microsoft.com/office/drawing/2014/main" id="{186B8AD4-74E9-4FC1-BC49-DAC184D8484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5710238" cy="3079750"/>
            <a:chOff x="192" y="1296"/>
            <a:chExt cx="3597" cy="1940"/>
          </a:xfrm>
        </p:grpSpPr>
        <p:sp>
          <p:nvSpPr>
            <p:cNvPr id="23558" name="Text Box 6">
              <a:extLst>
                <a:ext uri="{FF2B5EF4-FFF2-40B4-BE49-F238E27FC236}">
                  <a16:creationId xmlns:a16="http://schemas.microsoft.com/office/drawing/2014/main" id="{FEE8A421-0266-406E-A5DD-6CF9BEA46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3559" name="Picture 9">
              <a:extLst>
                <a:ext uri="{FF2B5EF4-FFF2-40B4-BE49-F238E27FC236}">
                  <a16:creationId xmlns:a16="http://schemas.microsoft.com/office/drawing/2014/main" id="{2C052514-024B-4525-A646-3BB4AEE07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96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8EFC83-EA2E-4E6B-ACD6-48205A85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07195D3C-B48F-4555-B928-874E3963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радиус окружности, описанной около прямоугольника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если стороны квадратных клеток равны 1.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85380" name="Text Box 4">
            <a:extLst>
              <a:ext uri="{FF2B5EF4-FFF2-40B4-BE49-F238E27FC236}">
                <a16:creationId xmlns:a16="http://schemas.microsoft.com/office/drawing/2014/main" id="{24E20177-1454-4496-8ECD-7ACA1924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97675366-1AC0-421F-8200-74284363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8C8AD26-5D2F-45EF-8940-5A103A285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10E201C9-C6D2-45A9-BFE8-F5E93BC9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диагональ прямоугольника, вписанного в окружность радиусом 6 см. </a:t>
            </a:r>
          </a:p>
        </p:txBody>
      </p:sp>
      <p:sp>
        <p:nvSpPr>
          <p:cNvPr id="307205" name="Text Box 5">
            <a:extLst>
              <a:ext uri="{FF2B5EF4-FFF2-40B4-BE49-F238E27FC236}">
                <a16:creationId xmlns:a16="http://schemas.microsoft.com/office/drawing/2014/main" id="{41766946-A628-4C45-90A0-611147A4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12 см. </a:t>
            </a:r>
          </a:p>
        </p:txBody>
      </p:sp>
      <p:pic>
        <p:nvPicPr>
          <p:cNvPr id="93189" name="Picture 14">
            <a:extLst>
              <a:ext uri="{FF2B5EF4-FFF2-40B4-BE49-F238E27FC236}">
                <a16:creationId xmlns:a16="http://schemas.microsoft.com/office/drawing/2014/main" id="{1B35EC33-B9A1-4B0A-AA90-EEF94C22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049463"/>
            <a:ext cx="2841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1285DD5-B618-4451-AB7C-97F051EBD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BFC0DD4C-16C9-4F5E-AE20-EA7C1890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Меньшая сторона прямоугольника равна 5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Угол между диагоналями 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радиус описанной окружности.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68996" name="Text Box 4">
            <a:extLst>
              <a:ext uri="{FF2B5EF4-FFF2-40B4-BE49-F238E27FC236}">
                <a16:creationId xmlns:a16="http://schemas.microsoft.com/office/drawing/2014/main" id="{1BD01DB3-0148-419D-83A0-EBE80AEE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8ED4B2B0-FE80-48AE-899D-C6B1833E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9400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0">
            <a:extLst>
              <a:ext uri="{FF2B5EF4-FFF2-40B4-BE49-F238E27FC236}">
                <a16:creationId xmlns:a16="http://schemas.microsoft.com/office/drawing/2014/main" id="{3E3B9A83-7194-031A-9A9D-7286098A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848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57250" indent="-857250" algn="ctr" eaLnBrk="1" hangingPunct="1">
              <a:spcBef>
                <a:spcPct val="50000"/>
              </a:spcBef>
              <a:buAutoNum type="romanUcPeriod"/>
            </a:pPr>
            <a:r>
              <a:rPr lang="ru-RU" sz="4400" dirty="0">
                <a:solidFill>
                  <a:srgbClr val="FF3300"/>
                </a:solidFill>
              </a:rPr>
              <a:t>Углы, связанные с окружностью</a:t>
            </a:r>
            <a:endParaRPr lang="ru-RU" sz="4400" dirty="0">
              <a:cs typeface="Times New Roman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C784-7147-4256-66F3-3870E3CA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68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Укажите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центр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 dirty="0"/>
              <a:t>трапеции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653730-5B04-C497-C7D2-90FE209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65167"/>
            <a:ext cx="3327929" cy="24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BCE41F3-0F6B-224B-145F-FB75F5C51C96}"/>
              </a:ext>
            </a:extLst>
          </p:cNvPr>
          <p:cNvGrpSpPr/>
          <p:nvPr/>
        </p:nvGrpSpPr>
        <p:grpSpPr>
          <a:xfrm>
            <a:off x="228600" y="1965166"/>
            <a:ext cx="6019802" cy="3192025"/>
            <a:chOff x="228600" y="1965166"/>
            <a:chExt cx="6019802" cy="3192025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E13B03-B93E-62AD-1DA0-182593BB5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182" y="1965166"/>
              <a:ext cx="3304220" cy="319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C32D2E-BF17-4DAB-81CE-A5ABA1C7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91FF075-DA0C-4750-AC1D-5A64DA25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Укажите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центр </a:t>
            </a:r>
            <a:r>
              <a:rPr lang="ru-RU" altLang="ru-RU" sz="3200">
                <a:cs typeface="Times New Roman" panose="02020603050405020304" pitchFamily="18" charset="0"/>
              </a:rPr>
              <a:t>окружности, описанной около </a:t>
            </a:r>
            <a:r>
              <a:rPr lang="ru-RU" altLang="ru-RU" sz="3200"/>
              <a:t>трапеции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ABCD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2F691F-6E8E-6121-504F-4C316662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553648" cy="252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F5C282-4D93-C555-9853-AEE36BFF8574}"/>
              </a:ext>
            </a:extLst>
          </p:cNvPr>
          <p:cNvGrpSpPr/>
          <p:nvPr/>
        </p:nvGrpSpPr>
        <p:grpSpPr>
          <a:xfrm>
            <a:off x="228600" y="1949232"/>
            <a:ext cx="6503640" cy="3217528"/>
            <a:chOff x="228600" y="1949232"/>
            <a:chExt cx="6503640" cy="3217528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B198668A-6BA9-4CD7-B14E-B0BB4FA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267204"/>
              <a:ext cx="2667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F46055A-35A4-2831-ED9B-23D1F2BE5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60" y="1949232"/>
              <a:ext cx="3209280" cy="3217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3592A4F-098C-4AFA-9D43-910F9EFDE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3A5D99D3-BA0E-4C17-93B4-F69DCFDC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Всегда ли м</a:t>
            </a:r>
            <a:r>
              <a:rPr lang="ru-RU" altLang="ru-RU" sz="3200" dirty="0">
                <a:cs typeface="Times New Roman" panose="02020603050405020304" pitchFamily="18" charset="0"/>
              </a:rPr>
              <a:t>ожно ли описать окружность около: а) прямоугольника; б) параллелограмма; в)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ромба; г) квадрата; </a:t>
            </a:r>
            <a:r>
              <a:rPr lang="ru-RU" altLang="ru-RU" sz="3200" dirty="0" err="1">
                <a:cs typeface="Times New Roman" panose="02020603050405020304" pitchFamily="18" charset="0"/>
              </a:rPr>
              <a:t>д</a:t>
            </a:r>
            <a:r>
              <a:rPr lang="ru-RU" altLang="ru-RU" sz="3200" dirty="0">
                <a:cs typeface="Times New Roman" panose="02020603050405020304" pitchFamily="18" charset="0"/>
              </a:rPr>
              <a:t>) равнобедренной трапеции; е) прямоугольной трапеции?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EBD0E7EB-9542-415F-AB36-2728AC55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</a:t>
            </a:r>
          </a:p>
        </p:txBody>
      </p:sp>
      <p:sp>
        <p:nvSpPr>
          <p:cNvPr id="479237" name="Text Box 5">
            <a:extLst>
              <a:ext uri="{FF2B5EF4-FFF2-40B4-BE49-F238E27FC236}">
                <a16:creationId xmlns:a16="http://schemas.microsoft.com/office/drawing/2014/main" id="{988BBB67-09EA-43BD-A6B7-2D9A306A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нет;</a:t>
            </a:r>
          </a:p>
        </p:txBody>
      </p:sp>
      <p:sp>
        <p:nvSpPr>
          <p:cNvPr id="479238" name="Text Box 6">
            <a:extLst>
              <a:ext uri="{FF2B5EF4-FFF2-40B4-BE49-F238E27FC236}">
                <a16:creationId xmlns:a16="http://schemas.microsoft.com/office/drawing/2014/main" id="{33D69124-A2FD-44A4-8430-F807E16E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нет;</a:t>
            </a:r>
          </a:p>
        </p:txBody>
      </p:sp>
      <p:sp>
        <p:nvSpPr>
          <p:cNvPr id="479239" name="Text Box 7">
            <a:extLst>
              <a:ext uri="{FF2B5EF4-FFF2-40B4-BE49-F238E27FC236}">
                <a16:creationId xmlns:a16="http://schemas.microsoft.com/office/drawing/2014/main" id="{063DB3E8-FC14-4EBD-89D6-806F3935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да;</a:t>
            </a:r>
          </a:p>
        </p:txBody>
      </p:sp>
      <p:sp>
        <p:nvSpPr>
          <p:cNvPr id="479240" name="Text Box 8">
            <a:extLst>
              <a:ext uri="{FF2B5EF4-FFF2-40B4-BE49-F238E27FC236}">
                <a16:creationId xmlns:a16="http://schemas.microsoft.com/office/drawing/2014/main" id="{B3600FE6-10A7-4A85-A560-5FB4CEA0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да;</a:t>
            </a:r>
          </a:p>
        </p:txBody>
      </p:sp>
      <p:sp>
        <p:nvSpPr>
          <p:cNvPr id="479241" name="Text Box 9">
            <a:extLst>
              <a:ext uri="{FF2B5EF4-FFF2-40B4-BE49-F238E27FC236}">
                <a16:creationId xmlns:a16="http://schemas.microsoft.com/office/drawing/2014/main" id="{10506B96-5E82-4B33-A0B8-A8666688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е) нет.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  <p:bldP spid="479237" grpId="0" autoUpdateAnimBg="0"/>
      <p:bldP spid="479238" grpId="0" autoUpdateAnimBg="0"/>
      <p:bldP spid="479239" grpId="0" autoUpdateAnimBg="0"/>
      <p:bldP spid="479240" grpId="0" autoUpdateAnimBg="0"/>
      <p:bldP spid="47924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0672AD4-B63D-4C46-A206-5C3352EC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0A1EB6C-0446-40A6-AC35-746F2956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364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Можно ли описать окружность около четырехугольника, углы которого последовательно равны: а)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110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50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б) 90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90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120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в) 45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135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105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; г) 40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125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55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id="{16C31269-AA28-40C6-9315-E879540B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Да; </a:t>
            </a:r>
          </a:p>
        </p:txBody>
      </p:sp>
      <p:sp>
        <p:nvSpPr>
          <p:cNvPr id="481285" name="Text Box 5">
            <a:extLst>
              <a:ext uri="{FF2B5EF4-FFF2-40B4-BE49-F238E27FC236}">
                <a16:creationId xmlns:a16="http://schemas.microsoft.com/office/drawing/2014/main" id="{FCF887D2-67CA-4B63-852B-C54B03EC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нет</a:t>
            </a:r>
            <a:r>
              <a:rPr lang="ru-RU" altLang="ru-RU" sz="3200"/>
              <a:t>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6" name="Text Box 6">
            <a:extLst>
              <a:ext uri="{FF2B5EF4-FFF2-40B4-BE49-F238E27FC236}">
                <a16:creationId xmlns:a16="http://schemas.microsoft.com/office/drawing/2014/main" id="{9A6F8C6D-C648-4EB5-AF55-F7F9CA87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3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да;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287" name="Text Box 7">
            <a:extLst>
              <a:ext uri="{FF2B5EF4-FFF2-40B4-BE49-F238E27FC236}">
                <a16:creationId xmlns:a16="http://schemas.microsoft.com/office/drawing/2014/main" id="{D01D6F77-9BA1-4ABD-9FAA-96C93B0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нет.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  <p:bldP spid="481285" grpId="0" autoUpdateAnimBg="0"/>
      <p:bldP spid="481286" grpId="0" autoUpdateAnimBg="0"/>
      <p:bldP spid="481287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E9F35EC-E6C9-4A70-84B7-17BDB49F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C909CA26-C2A0-4F25-8929-7A55B0AC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1</a:t>
            </a:r>
            <a:r>
              <a:rPr lang="ru-RU" altLang="ru-RU" sz="3200"/>
              <a:t>22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9149ED2B-5C08-4551-B1A1-BC30F778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, вписанного в окружность, равен 58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С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четырехугольника. </a:t>
            </a:r>
          </a:p>
        </p:txBody>
      </p:sp>
      <p:pic>
        <p:nvPicPr>
          <p:cNvPr id="74757" name="Picture 6">
            <a:extLst>
              <a:ext uri="{FF2B5EF4-FFF2-40B4-BE49-F238E27FC236}">
                <a16:creationId xmlns:a16="http://schemas.microsoft.com/office/drawing/2014/main" id="{9FADA34E-BA8F-401B-B21F-CF4F4AB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74FAE01-0CC0-4A6B-82DB-AE70CF243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58755" name="Text Box 3">
            <a:extLst>
              <a:ext uri="{FF2B5EF4-FFF2-40B4-BE49-F238E27FC236}">
                <a16:creationId xmlns:a16="http://schemas.microsoft.com/office/drawing/2014/main" id="{EF2DFF85-7BD3-40D6-9A7B-D5119245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60</a:t>
            </a:r>
            <a:r>
              <a:rPr lang="ru-RU" altLang="ru-RU" sz="3200" baseline="30000" dirty="0"/>
              <a:t>о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59803A20-4962-4BEF-8EAC-0729C000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AD </a:t>
            </a:r>
            <a:r>
              <a:rPr lang="ru-RU" altLang="ru-RU" sz="3200" dirty="0">
                <a:cs typeface="Times New Roman" panose="02020603050405020304" pitchFamily="18" charset="0"/>
              </a:rPr>
              <a:t>четырёхугольника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стягивают дуги описанной окружности, градусные величины которых равны соответственно 95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49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71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, 145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этого четырёхугольника. </a:t>
            </a:r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FBFDE0AD-2826-4631-935E-0B4A51B5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5575D88-7FD2-4AB5-B78F-154CD5A3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6DDEC120-F8B7-46FB-8E01-BAB28643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Точки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В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С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расположенные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делят эту окружность на четыре дуги, градусные величины которых относятся как 4:2:3:6.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четырехугольника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id="{7207BCBF-8A31-423E-BFDF-DCAD5C1D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60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D263CCF7-4342-4C3A-B0BF-E74D57F1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CE2DD39-576C-481F-B84B-1EB75A544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A617C5F3-FEA8-4D24-AE8A-1BBA77C3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Два угла вписанного в окружность четырехугольника равны 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два других угла четырехугольника.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5140" name="Text Box 4">
            <a:extLst>
              <a:ext uri="{FF2B5EF4-FFF2-40B4-BE49-F238E27FC236}">
                <a16:creationId xmlns:a16="http://schemas.microsoft.com/office/drawing/2014/main" id="{8C40A20D-ACE4-4DAF-9DF0-9FBBAF6A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100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 и 120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0901" name="Picture 5">
            <a:extLst>
              <a:ext uri="{FF2B5EF4-FFF2-40B4-BE49-F238E27FC236}">
                <a16:creationId xmlns:a16="http://schemas.microsoft.com/office/drawing/2014/main" id="{B40A795F-9295-4AE1-9ED9-66993195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559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A054C24-5CE6-4052-942F-DD1DFE2B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032B46AF-9F55-4873-915E-6244B3F4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Углы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четырехугольника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</a:t>
            </a:r>
            <a:r>
              <a:rPr lang="ru-RU" altLang="ru-RU" sz="3200" dirty="0">
                <a:cs typeface="Times New Roman" panose="02020603050405020304" pitchFamily="18" charset="0"/>
              </a:rPr>
              <a:t> относятся как 2:3:4. Найдите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 если около данного четырехугольника можно описать окружность.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03CDBF7F-40A5-42F1-B833-0672E748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90</a:t>
            </a:r>
            <a:r>
              <a:rPr lang="ru-RU" altLang="ru-RU" sz="3200" baseline="30000"/>
              <a:t>о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811B62D4-9DEB-4BA8-92C1-776AD820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820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Докажите, что около трапеции можно описать окружность тогда и только тогда, когда она является равнобедренной.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84" y="2688277"/>
            <a:ext cx="54322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Решение. </a:t>
            </a:r>
            <a:r>
              <a:rPr lang="ru-RU" altLang="ru-RU" sz="2800" dirty="0">
                <a:cs typeface="Times New Roman" panose="02020603050405020304" pitchFamily="18" charset="0"/>
              </a:rPr>
              <a:t>Около трапеции можно описать окружность тогда и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только тогда, когда сумма углов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равна 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en-US" altLang="ru-RU" sz="2800" dirty="0">
                <a:cs typeface="Times New Roman" panose="02020603050405020304" pitchFamily="18" charset="0"/>
              </a:rPr>
              <a:t> 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44DBE-4B0B-48DB-9A18-E580832DA9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11764"/>
            <a:ext cx="3105128" cy="300332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FC979F8-2F4F-4ADD-9AD5-B9A4BE94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01317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Но сумма углов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трапеции также равна 180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Следовательно, в трапеции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равны углы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. Значит, она является равнобедренной.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AAA360-CFDB-2B98-18DA-F346A93D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80728"/>
            <a:ext cx="2232248" cy="2563597"/>
          </a:xfrm>
          <a:prstGeom prst="rect">
            <a:avLst/>
          </a:prstGeom>
        </p:spPr>
      </p:pic>
      <p:sp>
        <p:nvSpPr>
          <p:cNvPr id="4" name="Text Box 1030">
            <a:extLst>
              <a:ext uri="{FF2B5EF4-FFF2-40B4-BE49-F238E27FC236}">
                <a16:creationId xmlns:a16="http://schemas.microsoft.com/office/drawing/2014/main" id="{3E3B9A83-7194-031A-9A9D-7286098A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73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Теорема 1. </a:t>
            </a:r>
            <a:r>
              <a:rPr lang="ru-RU" dirty="0">
                <a:cs typeface="Times New Roman" pitchFamily="18" charset="0"/>
              </a:rPr>
              <a:t>Вписанный угол равен половине центрального угла, опирающегося на ту же дугу окружности.</a:t>
            </a:r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490CDB1C-76E9-D4F2-5366-E2A8D650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371703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Если величину дуги окружности измерять величиной соответствующего центрального угла, то эту теорему можно переформулировать в виде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Теорема 1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’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Вписанный угол измеряется половиной дуги окружности, на которую он опирается.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C784-7147-4256-66F3-3870E3CA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89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E2D61A6-F924-42A5-8600-1283C27F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5DB11B92-3FD7-4289-8F5F-8AF23569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Около трапеции описана окружность. Периметр трапеции равен 20 см, средняя линия 5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см. Найдите боковые стороны трапеции.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1044" name="Text Box 4">
            <a:extLst>
              <a:ext uri="{FF2B5EF4-FFF2-40B4-BE49-F238E27FC236}">
                <a16:creationId xmlns:a16="http://schemas.microsoft.com/office/drawing/2014/main" id="{27AD2AA6-2019-4957-A535-D58F5AF0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5 см.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BA9993F8-839D-4207-A374-BDA9F8E8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844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A39E68-7A4E-4BEF-8644-D3E3741B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34BC987-B4AA-414C-A676-50A12C09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Боковая сторона равнобедренной трапеции равна её меньшему основанию. Угол при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основании равен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Где расположен центр описанной около данной трапеции окружности?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id="{0C4109A9-3AB7-46E4-A116-54434922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05264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В середине большего основания.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222DC6E5-21A5-42A1-AA68-DA6DADFA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3906"/>
            <a:ext cx="3302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0CDFF9-CA63-40FF-A1D7-629CD705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358407" name="Text Box 7">
            <a:extLst>
              <a:ext uri="{FF2B5EF4-FFF2-40B4-BE49-F238E27FC236}">
                <a16:creationId xmlns:a16="http://schemas.microsoft.com/office/drawing/2014/main" id="{692D461A-6DEC-4F93-95A7-CC7825E6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F783848E-2227-4E86-9900-75644BD7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Чему равна сторона правильного шестиугольника, вписанного в окружность радиусом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5237" name="Picture 19">
            <a:extLst>
              <a:ext uri="{FF2B5EF4-FFF2-40B4-BE49-F238E27FC236}">
                <a16:creationId xmlns:a16="http://schemas.microsoft.com/office/drawing/2014/main" id="{0BE752E1-8229-4884-B7DB-E273450A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16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05F732B-1C3B-4FE8-86B6-323F52526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18*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A5C7490E-9922-461A-962E-0594CC46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 Докажите, что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умма любых двух не соседних углов </a:t>
            </a:r>
            <a:r>
              <a:rPr lang="ru-RU" altLang="ru-RU" sz="2800" dirty="0"/>
              <a:t>любого </a:t>
            </a:r>
            <a:r>
              <a:rPr lang="ru-RU" altLang="ru-RU" sz="2800" dirty="0">
                <a:cs typeface="Times New Roman" panose="02020603050405020304" pitchFamily="18" charset="0"/>
              </a:rPr>
              <a:t>вписанного пятиугольника больше 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505866" name="Group 10">
            <a:extLst>
              <a:ext uri="{FF2B5EF4-FFF2-40B4-BE49-F238E27FC236}">
                <a16:creationId xmlns:a16="http://schemas.microsoft.com/office/drawing/2014/main" id="{E650CA64-7AA1-413F-9B29-6AA922EC9BAA}"/>
              </a:ext>
            </a:extLst>
          </p:cNvPr>
          <p:cNvGrpSpPr>
            <a:grpSpLocks/>
          </p:cNvGrpSpPr>
          <p:nvPr/>
        </p:nvGrpSpPr>
        <p:grpSpPr bwMode="auto">
          <a:xfrm>
            <a:off x="-30573" y="1773237"/>
            <a:ext cx="9151938" cy="2963863"/>
            <a:chOff x="-5" y="867"/>
            <a:chExt cx="5765" cy="1867"/>
          </a:xfrm>
        </p:grpSpPr>
        <p:sp>
          <p:nvSpPr>
            <p:cNvPr id="109574" name="Text Box 5">
              <a:extLst>
                <a:ext uri="{FF2B5EF4-FFF2-40B4-BE49-F238E27FC236}">
                  <a16:creationId xmlns:a16="http://schemas.microsoft.com/office/drawing/2014/main" id="{FB2B302E-5B64-4BFE-87E8-03FA4F4EF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867"/>
              <a:ext cx="374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</a:t>
              </a:r>
              <a:r>
                <a:rPr lang="ru-RU" altLang="ru-RU" sz="2800" dirty="0"/>
                <a:t>. Рассмотрим, например, у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глы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Они опираются на дуги, в сумме составляющие всю окружность плюс дуга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DE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Из этого вытекает</a:t>
              </a:r>
              <a:r>
                <a:rPr lang="ru-RU" altLang="ru-RU" sz="2800" dirty="0"/>
                <a:t>, что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/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умма этих углов больше 180</a:t>
              </a:r>
              <a:r>
                <a:rPr lang="ru-RU" altLang="ru-RU" sz="2800" baseline="30000" dirty="0">
                  <a:cs typeface="Times New Roman" panose="02020603050405020304" pitchFamily="18" charset="0"/>
                </a:rPr>
                <a:t>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/>
                <a:t>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09575" name="Picture 8">
              <a:extLst>
                <a:ext uri="{FF2B5EF4-FFF2-40B4-BE49-F238E27FC236}">
                  <a16:creationId xmlns:a16="http://schemas.microsoft.com/office/drawing/2014/main" id="{ED3C66B7-62E5-4715-B2A9-B6AF24050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867"/>
              <a:ext cx="1959" cy="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05F732B-1C3B-4FE8-86B6-323F52526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19*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A5C7490E-9922-461A-962E-0594CC46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Можно ли описать окружность около пятиугольника с углами 80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90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100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130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140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? </a:t>
            </a:r>
            <a:endParaRPr lang="en-US" altLang="ru-RU" sz="2800">
              <a:cs typeface="Times New Roman" panose="02020603050405020304" pitchFamily="18" charset="0"/>
            </a:endParaRPr>
          </a:p>
        </p:txBody>
      </p:sp>
      <p:sp>
        <p:nvSpPr>
          <p:cNvPr id="109574" name="Text Box 5">
            <a:extLst>
              <a:ext uri="{FF2B5EF4-FFF2-40B4-BE49-F238E27FC236}">
                <a16:creationId xmlns:a16="http://schemas.microsoft.com/office/drawing/2014/main" id="{FB2B302E-5B64-4BFE-87E8-03FA4F4EF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128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</a:t>
            </a:r>
            <a:r>
              <a:rPr lang="ru-RU" altLang="ru-RU" sz="2800" dirty="0"/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Указанные в задаче углы не удовлетворяют условию, рассмотренному в предыдущем упражнении. Значит, около такого пятиугольника нельзя описать окружность.</a:t>
            </a:r>
          </a:p>
        </p:txBody>
      </p:sp>
    </p:spTree>
    <p:extLst>
      <p:ext uri="{BB962C8B-B14F-4D97-AF65-F5344CB8AC3E}">
        <p14:creationId xmlns:p14="http://schemas.microsoft.com/office/powerpoint/2010/main" val="40470055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BEAA7814-6C78-4534-8A3A-BF0A4598C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20*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BB2B8CCF-591C-4C11-86DD-72EF5C11A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 Докажите, что с</a:t>
            </a:r>
            <a:r>
              <a:rPr lang="ru-RU" altLang="ru-RU" sz="2800" dirty="0">
                <a:cs typeface="Times New Roman" panose="02020603050405020304" pitchFamily="18" charset="0"/>
              </a:rPr>
              <a:t>умма трех не соседних углов вписанного шестиугольника равна 360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9956" name="Text Box 4">
            <a:extLst>
              <a:ext uri="{FF2B5EF4-FFF2-40B4-BE49-F238E27FC236}">
                <a16:creationId xmlns:a16="http://schemas.microsoft.com/office/drawing/2014/main" id="{C1AB608E-4237-4C32-94D2-3E66BAED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81200"/>
            <a:ext cx="5943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</a:t>
            </a:r>
            <a:r>
              <a:rPr lang="ru-RU" altLang="ru-RU" sz="2800" dirty="0"/>
              <a:t>. Рассмотрим, например, углы </a:t>
            </a:r>
            <a:r>
              <a:rPr lang="en-US" altLang="ru-RU" sz="2800" i="1" dirty="0"/>
              <a:t>A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dirty="0"/>
              <a:t>, </a:t>
            </a:r>
            <a:r>
              <a:rPr lang="en-US" altLang="ru-RU" sz="2800" i="1" dirty="0"/>
              <a:t>E</a:t>
            </a:r>
            <a:r>
              <a:rPr lang="en-US" altLang="ru-RU" sz="2800" dirty="0"/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Они опираются на дуги, в сумме составляющие две окружности. Из этого вытекает</a:t>
            </a:r>
            <a:r>
              <a:rPr lang="ru-RU" altLang="ru-RU" sz="2800" dirty="0"/>
              <a:t>, что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умма этих углов равна 360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3669" name="Picture 11">
            <a:extLst>
              <a:ext uri="{FF2B5EF4-FFF2-40B4-BE49-F238E27FC236}">
                <a16:creationId xmlns:a16="http://schemas.microsoft.com/office/drawing/2014/main" id="{96734559-F947-4A8F-BBCC-F6361220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109913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BEAA7814-6C78-4534-8A3A-BF0A4598C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21*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BB2B8CCF-591C-4C11-86DD-72EF5C11A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Можно ли описать окружность около шестиугольника с углами 100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110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120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120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130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140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9956" name="Text Box 4">
            <a:extLst>
              <a:ext uri="{FF2B5EF4-FFF2-40B4-BE49-F238E27FC236}">
                <a16:creationId xmlns:a16="http://schemas.microsoft.com/office/drawing/2014/main" id="{C1AB608E-4237-4C32-94D2-3E66BAED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699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</a:t>
            </a:r>
            <a:r>
              <a:rPr lang="ru-RU" altLang="ru-RU" sz="2800" dirty="0"/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Указанные в задаче углы не удовлетворяют условию, рассмотренному в предыдущем упражнении. Значит, около такого шестиугольника нельзя описать окружность.</a:t>
            </a:r>
          </a:p>
        </p:txBody>
      </p:sp>
    </p:spTree>
    <p:extLst>
      <p:ext uri="{BB962C8B-B14F-4D97-AF65-F5344CB8AC3E}">
        <p14:creationId xmlns:p14="http://schemas.microsoft.com/office/powerpoint/2010/main" val="39960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C1C628C-5688-49CF-93F8-4C5C7779A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22*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0D2A8C97-C61B-460E-B29A-12BDC15C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</a:t>
            </a:r>
            <a:r>
              <a:rPr lang="ru-RU" altLang="ru-RU" sz="2800">
                <a:cs typeface="Times New Roman" panose="02020603050405020304" pitchFamily="18" charset="0"/>
              </a:rPr>
              <a:t>Четыре последовательных угла вписанного шестиугольника равны 100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110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120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, 120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. Найдите оставшиеся два угла. </a:t>
            </a:r>
          </a:p>
        </p:txBody>
      </p:sp>
      <p:sp>
        <p:nvSpPr>
          <p:cNvPr id="512004" name="Text Box 4">
            <a:extLst>
              <a:ext uri="{FF2B5EF4-FFF2-40B4-BE49-F238E27FC236}">
                <a16:creationId xmlns:a16="http://schemas.microsoft.com/office/drawing/2014/main" id="{B4CF3E04-F4D1-44CC-A212-BB0C1DB6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</a:t>
            </a:r>
            <a:r>
              <a:rPr lang="ru-RU" altLang="ru-RU" sz="2800"/>
              <a:t>. </a:t>
            </a:r>
            <a:r>
              <a:rPr lang="ru-RU" altLang="ru-RU" sz="2800">
                <a:cs typeface="Times New Roman" panose="02020603050405020304" pitchFamily="18" charset="0"/>
              </a:rPr>
              <a:t>140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 и 130</a:t>
            </a:r>
            <a:r>
              <a:rPr lang="ru-RU" altLang="ru-RU" sz="2800" baseline="30000"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  <a:r>
              <a:rPr lang="ru-RU" altLang="ru-RU" sz="2800"/>
              <a:t> </a:t>
            </a:r>
          </a:p>
        </p:txBody>
      </p:sp>
      <p:pic>
        <p:nvPicPr>
          <p:cNvPr id="115717" name="Picture 5">
            <a:extLst>
              <a:ext uri="{FF2B5EF4-FFF2-40B4-BE49-F238E27FC236}">
                <a16:creationId xmlns:a16="http://schemas.microsoft.com/office/drawing/2014/main" id="{14A3C3CE-BD5A-4471-A368-BDA16F97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109913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B4673D05-3A60-45B4-96B6-E8E2C542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28800"/>
            <a:ext cx="8839200" cy="1800200"/>
          </a:xfrm>
        </p:spPr>
        <p:txBody>
          <a:bodyPr/>
          <a:lstStyle/>
          <a:p>
            <a:r>
              <a:rPr lang="en-US" altLang="ru-RU" dirty="0">
                <a:solidFill>
                  <a:srgbClr val="FF0000"/>
                </a:solidFill>
              </a:rPr>
              <a:t>IV</a:t>
            </a:r>
            <a:r>
              <a:rPr lang="ru-RU" altLang="ru-RU" dirty="0">
                <a:solidFill>
                  <a:srgbClr val="FF0000"/>
                </a:solidFill>
              </a:rPr>
              <a:t>. Треугольники, описанные около окружности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6" name="Text Box 1054">
            <a:extLst>
              <a:ext uri="{FF2B5EF4-FFF2-40B4-BE49-F238E27FC236}">
                <a16:creationId xmlns:a16="http://schemas.microsoft.com/office/drawing/2014/main" id="{564F8C0F-0BFB-4C10-BB95-DF40CF80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описанным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около окружности, если все его стороны касаются этой окружности. Сама окружность при этом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вписанной</a:t>
            </a:r>
            <a:r>
              <a:rPr lang="ru-RU" altLang="ru-RU" sz="3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треугольник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EF36CE-F293-42BF-AD24-B0CF9A2792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564904"/>
            <a:ext cx="4614110" cy="3239536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3679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7251</Words>
  <Application>Microsoft Office PowerPoint</Application>
  <PresentationFormat>Экран (4:3)</PresentationFormat>
  <Paragraphs>792</Paragraphs>
  <Slides>142</Slides>
  <Notes>140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8" baseType="lpstr">
      <vt:lpstr>Arial</vt:lpstr>
      <vt:lpstr>Calibri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Треугольники, вписанные в окружность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III. Многоугольники, вписанные в окружность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18*</vt:lpstr>
      <vt:lpstr>Упражнение 19*</vt:lpstr>
      <vt:lpstr>Упражнение 20*</vt:lpstr>
      <vt:lpstr>Упражнение 21*</vt:lpstr>
      <vt:lpstr>Упражнение 22*</vt:lpstr>
      <vt:lpstr>IV. Треугольники, описанные около окружности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V. Многоугольники, описанные около окружности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1*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21*</vt:lpstr>
      <vt:lpstr>Упражнение 22</vt:lpstr>
      <vt:lpstr>Упражнение 23*</vt:lpstr>
      <vt:lpstr>Упражнение 24</vt:lpstr>
      <vt:lpstr>Упражнение 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269</cp:revision>
  <dcterms:created xsi:type="dcterms:W3CDTF">2009-11-04T05:06:28Z</dcterms:created>
  <dcterms:modified xsi:type="dcterms:W3CDTF">2025-01-29T13:10:55Z</dcterms:modified>
</cp:coreProperties>
</file>