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1073" r:id="rId2"/>
    <p:sldId id="447" r:id="rId3"/>
    <p:sldId id="1164" r:id="rId4"/>
    <p:sldId id="1039" r:id="rId5"/>
    <p:sldId id="1174" r:id="rId6"/>
    <p:sldId id="458" r:id="rId7"/>
    <p:sldId id="1146" r:id="rId8"/>
    <p:sldId id="1136" r:id="rId9"/>
    <p:sldId id="1044" r:id="rId10"/>
    <p:sldId id="1189" r:id="rId11"/>
    <p:sldId id="1190" r:id="rId12"/>
    <p:sldId id="435" r:id="rId13"/>
    <p:sldId id="1191" r:id="rId14"/>
    <p:sldId id="1047" r:id="rId15"/>
    <p:sldId id="1192" r:id="rId16"/>
    <p:sldId id="1193" r:id="rId17"/>
    <p:sldId id="1212" r:id="rId18"/>
    <p:sldId id="1214" r:id="rId19"/>
    <p:sldId id="1048" r:id="rId20"/>
    <p:sldId id="1197" r:id="rId21"/>
    <p:sldId id="1195" r:id="rId22"/>
    <p:sldId id="1196" r:id="rId23"/>
    <p:sldId id="1202" r:id="rId24"/>
    <p:sldId id="1198" r:id="rId25"/>
    <p:sldId id="1199" r:id="rId26"/>
    <p:sldId id="1201" r:id="rId27"/>
    <p:sldId id="1200" r:id="rId28"/>
    <p:sldId id="1145" r:id="rId29"/>
    <p:sldId id="483" r:id="rId30"/>
    <p:sldId id="1187" r:id="rId31"/>
    <p:sldId id="1058" r:id="rId32"/>
    <p:sldId id="491" r:id="rId33"/>
    <p:sldId id="498" r:id="rId34"/>
    <p:sldId id="349" r:id="rId35"/>
    <p:sldId id="1209" r:id="rId36"/>
    <p:sldId id="1203" r:id="rId37"/>
    <p:sldId id="1210" r:id="rId38"/>
    <p:sldId id="1204" r:id="rId39"/>
    <p:sldId id="1211" r:id="rId40"/>
    <p:sldId id="1205" r:id="rId41"/>
    <p:sldId id="1206" r:id="rId42"/>
    <p:sldId id="1208" r:id="rId43"/>
    <p:sldId id="1207" r:id="rId44"/>
    <p:sldId id="525" r:id="rId45"/>
    <p:sldId id="1188" r:id="rId46"/>
    <p:sldId id="350" r:id="rId47"/>
    <p:sldId id="351" r:id="rId48"/>
    <p:sldId id="352" r:id="rId49"/>
    <p:sldId id="366" r:id="rId50"/>
    <p:sldId id="353" r:id="rId51"/>
    <p:sldId id="355" r:id="rId52"/>
    <p:sldId id="356" r:id="rId53"/>
    <p:sldId id="357" r:id="rId54"/>
    <p:sldId id="358" r:id="rId55"/>
    <p:sldId id="359" r:id="rId56"/>
    <p:sldId id="360" r:id="rId57"/>
    <p:sldId id="367" r:id="rId58"/>
    <p:sldId id="361" r:id="rId59"/>
    <p:sldId id="362" r:id="rId60"/>
    <p:sldId id="673" r:id="rId61"/>
    <p:sldId id="343" r:id="rId62"/>
    <p:sldId id="344" r:id="rId63"/>
  </p:sldIdLst>
  <p:sldSz cx="9144000" cy="6858000" type="screen4x3"/>
  <p:notesSz cx="6858000" cy="9144000"/>
  <p:defaultTextStyle>
    <a:defPPr>
      <a:defRPr lang="ru-R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149" autoAdjust="0"/>
  </p:normalViewPr>
  <p:slideViewPr>
    <p:cSldViewPr>
      <p:cViewPr varScale="1">
        <p:scale>
          <a:sx n="100" d="100"/>
          <a:sy n="100" d="100"/>
        </p:scale>
        <p:origin x="2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9729431-95B4-477D-8078-625DC724DDFA}" type="slidenum">
              <a:rPr lang="ru-RU"/>
              <a:pPr>
                <a:defRPr/>
              </a:pPr>
              <a:t>‹#›</a:t>
            </a:fld>
            <a:endParaRPr lang="ru-RU"/>
          </a:p>
        </p:txBody>
      </p:sp>
    </p:spTree>
    <p:extLst>
      <p:ext uri="{BB962C8B-B14F-4D97-AF65-F5344CB8AC3E}">
        <p14:creationId xmlns:p14="http://schemas.microsoft.com/office/powerpoint/2010/main" val="2914213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2</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dirty="0"/>
              <a:t>В режиме слайдов ответы появляются после </a:t>
            </a:r>
            <a:r>
              <a:rPr lang="ru-RU" dirty="0" err="1"/>
              <a:t>кликанья</a:t>
            </a:r>
            <a:r>
              <a:rPr lang="ru-RU" dirty="0"/>
              <a:t> мышкой</a:t>
            </a:r>
          </a:p>
        </p:txBody>
      </p:sp>
    </p:spTree>
    <p:extLst>
      <p:ext uri="{BB962C8B-B14F-4D97-AF65-F5344CB8AC3E}">
        <p14:creationId xmlns:p14="http://schemas.microsoft.com/office/powerpoint/2010/main" val="408781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12</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79970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39A2D21-AFF9-4619-9875-29CDC52A0FC4}" type="slidenum">
              <a:rPr lang="ru-RU" sz="1200" smtClean="0"/>
              <a:pPr eaLnBrk="1" hangingPunct="1"/>
              <a:t>13</a:t>
            </a:fld>
            <a:endParaRPr lang="ru-RU" sz="1200"/>
          </a:p>
        </p:txBody>
      </p:sp>
      <p:sp>
        <p:nvSpPr>
          <p:cNvPr id="68611" name="Rectangle 2"/>
          <p:cNvSpPr>
            <a:spLocks noGrp="1" noRot="1" noChangeAspect="1" noChangeArrowheads="1" noTextEdit="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34828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9785122E-5E34-43BF-8707-CED47F4A9F53}" type="slidenum">
              <a:rPr lang="ru-RU" sz="1200"/>
              <a:pPr eaLnBrk="1" hangingPunct="1"/>
              <a:t>14</a:t>
            </a:fld>
            <a:endParaRPr lang="ru-RU"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138892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15</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37526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16</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769011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17</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10046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18</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413811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19</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20</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213019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21</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019338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3</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22622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22</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318934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23</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07190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24</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219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25</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112765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26</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273445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27</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367466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0B850C7B-5550-4F98-A77D-38D25B809A2B}" type="slidenum">
              <a:rPr lang="ru-RU" sz="1200"/>
              <a:pPr eaLnBrk="1" hangingPunct="1"/>
              <a:t>28</a:t>
            </a:fld>
            <a:endParaRPr lang="ru-RU"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54501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5E7C986B-AFBE-4057-BF60-21C2ED23D59E}" type="slidenum">
              <a:rPr lang="ru-RU" sz="1200"/>
              <a:pPr eaLnBrk="1" hangingPunct="1"/>
              <a:t>29</a:t>
            </a:fld>
            <a:endParaRPr lang="ru-RU" sz="1200"/>
          </a:p>
        </p:txBody>
      </p:sp>
      <p:sp>
        <p:nvSpPr>
          <p:cNvPr id="24579" name="Rectangle 2"/>
          <p:cNvSpPr>
            <a:spLocks noGrp="1" noRot="1" noChangeAspect="1" noChangeArrowheads="1" noTextEdit="1"/>
          </p:cNvSpPr>
          <p:nvPr>
            <p:ph type="sldImg"/>
          </p:nvPr>
        </p:nvSpPr>
        <p:spPr>
          <a:solidFill>
            <a:srgbClr val="FFFFFF"/>
          </a:solidFill>
          <a:ln/>
        </p:spPr>
      </p:sp>
      <p:sp>
        <p:nvSpPr>
          <p:cNvPr id="2458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30</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84001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31</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2656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68BCC1D-E597-4621-A0F4-F16EDEFA8BCB}" type="slidenum">
              <a:rPr lang="ru-RU" sz="1200" smtClean="0"/>
              <a:pPr eaLnBrk="1" hangingPunct="1"/>
              <a:t>4</a:t>
            </a:fld>
            <a:endParaRPr lang="ru-RU"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101519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2CAC0850-0E51-4ACD-811F-F9030AD8A433}" type="slidenum">
              <a:rPr lang="ru-RU" sz="1200"/>
              <a:pPr eaLnBrk="1" hangingPunct="1"/>
              <a:t>32</a:t>
            </a:fld>
            <a:endParaRPr lang="ru-RU" sz="1200"/>
          </a:p>
        </p:txBody>
      </p:sp>
      <p:sp>
        <p:nvSpPr>
          <p:cNvPr id="33795" name="Rectangle 1026"/>
          <p:cNvSpPr>
            <a:spLocks noGrp="1" noRot="1" noChangeAspect="1" noChangeArrowheads="1" noTextEdit="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4F89BA8B-C52E-40B6-8FCF-9A79F24D68F9}" type="slidenum">
              <a:rPr lang="ru-RU" sz="1200"/>
              <a:pPr eaLnBrk="1" hangingPunct="1"/>
              <a:t>33</a:t>
            </a:fld>
            <a:endParaRPr lang="ru-RU" sz="120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0517410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34</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35</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4574744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36</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3846103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37</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41178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38</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9943622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39</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11694485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40</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5089723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41</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53516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6</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794517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42</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15961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73915190-E989-43D8-8653-016D99E5B88F}" type="slidenum">
              <a:rPr lang="ru-RU" sz="1200"/>
              <a:pPr eaLnBrk="1" hangingPunct="1"/>
              <a:t>43</a:t>
            </a:fld>
            <a:endParaRPr lang="ru-RU"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38345875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FDB81433-42A2-4B01-8ABE-46D5468F3345}" type="slidenum">
              <a:rPr lang="ru-RU" sz="1200"/>
              <a:pPr eaLnBrk="1" hangingPunct="1"/>
              <a:t>44</a:t>
            </a:fld>
            <a:endParaRPr lang="ru-RU" sz="120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0574578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B677FF-2DD3-C6B7-03BD-40CEF51BF449}"/>
              </a:ext>
            </a:extLst>
          </p:cNvPr>
          <p:cNvSpPr>
            <a:spLocks noGrp="1" noChangeArrowheads="1"/>
          </p:cNvSpPr>
          <p:nvPr>
            <p:ph type="sldNum" sz="quarter" idx="5"/>
          </p:nvPr>
        </p:nvSpPr>
        <p:spPr>
          <a:ln/>
        </p:spPr>
        <p:txBody>
          <a:bodyPr/>
          <a:lstStyle/>
          <a:p>
            <a:fld id="{0D84DD2C-1BEF-4515-A094-E0E52E2A3627}" type="slidenum">
              <a:rPr lang="ru-RU" altLang="ru-RU"/>
              <a:pPr/>
              <a:t>45</a:t>
            </a:fld>
            <a:endParaRPr lang="ru-RU" altLang="ru-RU"/>
          </a:p>
        </p:txBody>
      </p:sp>
      <p:sp>
        <p:nvSpPr>
          <p:cNvPr id="203778" name="Rectangle 2">
            <a:extLst>
              <a:ext uri="{FF2B5EF4-FFF2-40B4-BE49-F238E27FC236}">
                <a16:creationId xmlns:a16="http://schemas.microsoft.com/office/drawing/2014/main" id="{62FF1EA5-FE9B-B2CC-07D2-B7CDD22522C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3779" name="Rectangle 3">
            <a:extLst>
              <a:ext uri="{FF2B5EF4-FFF2-40B4-BE49-F238E27FC236}">
                <a16:creationId xmlns:a16="http://schemas.microsoft.com/office/drawing/2014/main" id="{78023D6B-5184-CD5B-6EF1-9B530AA604D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extLst>
      <p:ext uri="{BB962C8B-B14F-4D97-AF65-F5344CB8AC3E}">
        <p14:creationId xmlns:p14="http://schemas.microsoft.com/office/powerpoint/2010/main" val="2204119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591CE67-4B12-05E2-2E9F-6CAE1A94E005}"/>
              </a:ext>
            </a:extLst>
          </p:cNvPr>
          <p:cNvSpPr>
            <a:spLocks noGrp="1" noChangeArrowheads="1"/>
          </p:cNvSpPr>
          <p:nvPr>
            <p:ph type="sldNum" sz="quarter" idx="5"/>
          </p:nvPr>
        </p:nvSpPr>
        <p:spPr>
          <a:ln/>
        </p:spPr>
        <p:txBody>
          <a:bodyPr/>
          <a:lstStyle/>
          <a:p>
            <a:fld id="{48E4A6D1-EB07-4713-94BF-7CFB0FCEA519}" type="slidenum">
              <a:rPr lang="ru-RU" altLang="ru-RU"/>
              <a:pPr/>
              <a:t>46</a:t>
            </a:fld>
            <a:endParaRPr lang="ru-RU" altLang="ru-RU"/>
          </a:p>
        </p:txBody>
      </p:sp>
      <p:sp>
        <p:nvSpPr>
          <p:cNvPr id="205826" name="Rectangle 2">
            <a:extLst>
              <a:ext uri="{FF2B5EF4-FFF2-40B4-BE49-F238E27FC236}">
                <a16:creationId xmlns:a16="http://schemas.microsoft.com/office/drawing/2014/main" id="{63DD80F3-6F7B-57FC-C802-39CF8F8048F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5827" name="Rectangle 3">
            <a:extLst>
              <a:ext uri="{FF2B5EF4-FFF2-40B4-BE49-F238E27FC236}">
                <a16:creationId xmlns:a16="http://schemas.microsoft.com/office/drawing/2014/main" id="{922F1624-DB74-6B36-8FFC-96497A8988F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77863DC-553F-D7D4-2BD0-1413592611EB}"/>
              </a:ext>
            </a:extLst>
          </p:cNvPr>
          <p:cNvSpPr>
            <a:spLocks noGrp="1" noChangeArrowheads="1"/>
          </p:cNvSpPr>
          <p:nvPr>
            <p:ph type="sldNum" sz="quarter" idx="5"/>
          </p:nvPr>
        </p:nvSpPr>
        <p:spPr>
          <a:ln/>
        </p:spPr>
        <p:txBody>
          <a:bodyPr/>
          <a:lstStyle/>
          <a:p>
            <a:fld id="{64183F8F-DE0A-41F9-A4F3-80173EEF54BF}" type="slidenum">
              <a:rPr lang="ru-RU" altLang="ru-RU"/>
              <a:pPr/>
              <a:t>47</a:t>
            </a:fld>
            <a:endParaRPr lang="ru-RU" altLang="ru-RU"/>
          </a:p>
        </p:txBody>
      </p:sp>
      <p:sp>
        <p:nvSpPr>
          <p:cNvPr id="207874" name="Rectangle 2">
            <a:extLst>
              <a:ext uri="{FF2B5EF4-FFF2-40B4-BE49-F238E27FC236}">
                <a16:creationId xmlns:a16="http://schemas.microsoft.com/office/drawing/2014/main" id="{F8D44A7C-75DA-B849-3C37-A29BDC28930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7875" name="Rectangle 3">
            <a:extLst>
              <a:ext uri="{FF2B5EF4-FFF2-40B4-BE49-F238E27FC236}">
                <a16:creationId xmlns:a16="http://schemas.microsoft.com/office/drawing/2014/main" id="{E0AF0480-B7D2-F0D5-4F1F-BF4D86A1604A}"/>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B816884-F3C0-A11A-7401-26D387B4C863}"/>
              </a:ext>
            </a:extLst>
          </p:cNvPr>
          <p:cNvSpPr>
            <a:spLocks noGrp="1" noChangeArrowheads="1"/>
          </p:cNvSpPr>
          <p:nvPr>
            <p:ph type="sldNum" sz="quarter" idx="5"/>
          </p:nvPr>
        </p:nvSpPr>
        <p:spPr>
          <a:ln/>
        </p:spPr>
        <p:txBody>
          <a:bodyPr/>
          <a:lstStyle/>
          <a:p>
            <a:fld id="{BD158687-883C-4383-9D4B-45E178D17D77}" type="slidenum">
              <a:rPr lang="ru-RU" altLang="ru-RU"/>
              <a:pPr/>
              <a:t>48</a:t>
            </a:fld>
            <a:endParaRPr lang="ru-RU" altLang="ru-RU"/>
          </a:p>
        </p:txBody>
      </p:sp>
      <p:sp>
        <p:nvSpPr>
          <p:cNvPr id="209922" name="Rectangle 2">
            <a:extLst>
              <a:ext uri="{FF2B5EF4-FFF2-40B4-BE49-F238E27FC236}">
                <a16:creationId xmlns:a16="http://schemas.microsoft.com/office/drawing/2014/main" id="{BB0CA008-9EAD-0366-AA29-9E25D9D9E4A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9923" name="Rectangle 3">
            <a:extLst>
              <a:ext uri="{FF2B5EF4-FFF2-40B4-BE49-F238E27FC236}">
                <a16:creationId xmlns:a16="http://schemas.microsoft.com/office/drawing/2014/main" id="{D7A2C041-A2F0-2E50-B16F-8850688615EB}"/>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276B4B-78FC-45A0-AEC1-EB198731FDC1}"/>
              </a:ext>
            </a:extLst>
          </p:cNvPr>
          <p:cNvSpPr>
            <a:spLocks noGrp="1" noChangeArrowheads="1"/>
          </p:cNvSpPr>
          <p:nvPr>
            <p:ph type="sldNum" sz="quarter" idx="5"/>
          </p:nvPr>
        </p:nvSpPr>
        <p:spPr>
          <a:ln/>
        </p:spPr>
        <p:txBody>
          <a:bodyPr/>
          <a:lstStyle/>
          <a:p>
            <a:fld id="{495D9701-5AC1-4E20-823A-9117502406CE}" type="slidenum">
              <a:rPr lang="ru-RU" altLang="ru-RU"/>
              <a:pPr/>
              <a:t>49</a:t>
            </a:fld>
            <a:endParaRPr lang="ru-RU" altLang="ru-RU"/>
          </a:p>
        </p:txBody>
      </p:sp>
      <p:sp>
        <p:nvSpPr>
          <p:cNvPr id="238594" name="Rectangle 2">
            <a:extLst>
              <a:ext uri="{FF2B5EF4-FFF2-40B4-BE49-F238E27FC236}">
                <a16:creationId xmlns:a16="http://schemas.microsoft.com/office/drawing/2014/main" id="{91CBB384-56C4-EF4A-50FB-039F7229643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5" name="Rectangle 3">
            <a:extLst>
              <a:ext uri="{FF2B5EF4-FFF2-40B4-BE49-F238E27FC236}">
                <a16:creationId xmlns:a16="http://schemas.microsoft.com/office/drawing/2014/main" id="{45965B0A-A04D-CFA6-1070-B619B8277EF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82FB360-951B-4544-8573-866F5D7545A4}"/>
              </a:ext>
            </a:extLst>
          </p:cNvPr>
          <p:cNvSpPr>
            <a:spLocks noGrp="1" noChangeArrowheads="1"/>
          </p:cNvSpPr>
          <p:nvPr>
            <p:ph type="sldNum" sz="quarter" idx="5"/>
          </p:nvPr>
        </p:nvSpPr>
        <p:spPr>
          <a:ln/>
        </p:spPr>
        <p:txBody>
          <a:bodyPr/>
          <a:lstStyle/>
          <a:p>
            <a:fld id="{224B54A6-23EB-4B09-926A-6987CCA86B3B}" type="slidenum">
              <a:rPr lang="ru-RU" altLang="ru-RU"/>
              <a:pPr/>
              <a:t>50</a:t>
            </a:fld>
            <a:endParaRPr lang="ru-RU" altLang="ru-RU"/>
          </a:p>
        </p:txBody>
      </p:sp>
      <p:sp>
        <p:nvSpPr>
          <p:cNvPr id="211970" name="Rectangle 2">
            <a:extLst>
              <a:ext uri="{FF2B5EF4-FFF2-40B4-BE49-F238E27FC236}">
                <a16:creationId xmlns:a16="http://schemas.microsoft.com/office/drawing/2014/main" id="{B3874148-4790-71FE-F7FF-63C070ED144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1971" name="Rectangle 3">
            <a:extLst>
              <a:ext uri="{FF2B5EF4-FFF2-40B4-BE49-F238E27FC236}">
                <a16:creationId xmlns:a16="http://schemas.microsoft.com/office/drawing/2014/main" id="{D0E718B1-D4EA-2E37-206B-E4C9FE4271C9}"/>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C1A93EC-9CA2-870B-C58E-8EF97F4C3AE4}"/>
              </a:ext>
            </a:extLst>
          </p:cNvPr>
          <p:cNvSpPr>
            <a:spLocks noGrp="1" noChangeArrowheads="1"/>
          </p:cNvSpPr>
          <p:nvPr>
            <p:ph type="sldNum" sz="quarter" idx="5"/>
          </p:nvPr>
        </p:nvSpPr>
        <p:spPr>
          <a:ln/>
        </p:spPr>
        <p:txBody>
          <a:bodyPr/>
          <a:lstStyle/>
          <a:p>
            <a:fld id="{BE63852D-C05B-4132-8531-0816B52BAEA4}" type="slidenum">
              <a:rPr lang="ru-RU" altLang="ru-RU"/>
              <a:pPr/>
              <a:t>51</a:t>
            </a:fld>
            <a:endParaRPr lang="ru-RU" altLang="ru-RU"/>
          </a:p>
        </p:txBody>
      </p:sp>
      <p:sp>
        <p:nvSpPr>
          <p:cNvPr id="216066" name="Rectangle 2">
            <a:extLst>
              <a:ext uri="{FF2B5EF4-FFF2-40B4-BE49-F238E27FC236}">
                <a16:creationId xmlns:a16="http://schemas.microsoft.com/office/drawing/2014/main" id="{309E5193-0D2B-8219-FC84-83BA1150062B}"/>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067" name="Rectangle 3">
            <a:extLst>
              <a:ext uri="{FF2B5EF4-FFF2-40B4-BE49-F238E27FC236}">
                <a16:creationId xmlns:a16="http://schemas.microsoft.com/office/drawing/2014/main" id="{01E16EDB-2D9E-2117-40CA-D479D0186CF0}"/>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B1704D-11F1-4E80-9660-30AE0B73B75A}" type="slidenum">
              <a:rPr lang="ru-RU" sz="1200"/>
              <a:pPr eaLnBrk="1" hangingPunct="1"/>
              <a:t>7</a:t>
            </a:fld>
            <a:endParaRPr lang="ru-RU" sz="1200"/>
          </a:p>
        </p:txBody>
      </p:sp>
      <p:sp>
        <p:nvSpPr>
          <p:cNvPr id="31747" name="Rectangle 1026"/>
          <p:cNvSpPr>
            <a:spLocks noGrp="1" noRot="1" noChangeAspect="1" noChangeArrowheads="1" noTextEdit="1"/>
          </p:cNvSpPr>
          <p:nvPr>
            <p:ph type="sldImg"/>
          </p:nvPr>
        </p:nvSpPr>
        <p:spPr>
          <a:solidFill>
            <a:srgbClr val="FFFFFF"/>
          </a:solidFill>
          <a:ln/>
        </p:spPr>
      </p:sp>
      <p:sp>
        <p:nvSpPr>
          <p:cNvPr id="31748"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13606607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A930E48-7296-B21F-7AD8-78C11A11FFBF}"/>
              </a:ext>
            </a:extLst>
          </p:cNvPr>
          <p:cNvSpPr>
            <a:spLocks noGrp="1" noChangeArrowheads="1"/>
          </p:cNvSpPr>
          <p:nvPr>
            <p:ph type="sldNum" sz="quarter" idx="5"/>
          </p:nvPr>
        </p:nvSpPr>
        <p:spPr>
          <a:ln/>
        </p:spPr>
        <p:txBody>
          <a:bodyPr/>
          <a:lstStyle/>
          <a:p>
            <a:fld id="{574E27DF-A621-4650-8250-E101A5921AC4}" type="slidenum">
              <a:rPr lang="ru-RU" altLang="ru-RU"/>
              <a:pPr/>
              <a:t>52</a:t>
            </a:fld>
            <a:endParaRPr lang="ru-RU" altLang="ru-RU"/>
          </a:p>
        </p:txBody>
      </p:sp>
      <p:sp>
        <p:nvSpPr>
          <p:cNvPr id="218114" name="Rectangle 2">
            <a:extLst>
              <a:ext uri="{FF2B5EF4-FFF2-40B4-BE49-F238E27FC236}">
                <a16:creationId xmlns:a16="http://schemas.microsoft.com/office/drawing/2014/main" id="{C0D36E4C-C66D-726F-CC15-ED35BF97B76A}"/>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5" name="Rectangle 3">
            <a:extLst>
              <a:ext uri="{FF2B5EF4-FFF2-40B4-BE49-F238E27FC236}">
                <a16:creationId xmlns:a16="http://schemas.microsoft.com/office/drawing/2014/main" id="{059F219F-ADF9-195B-2340-E274CD99219C}"/>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985AA5-4970-15BB-24DF-C43B99548C31}"/>
              </a:ext>
            </a:extLst>
          </p:cNvPr>
          <p:cNvSpPr>
            <a:spLocks noGrp="1" noChangeArrowheads="1"/>
          </p:cNvSpPr>
          <p:nvPr>
            <p:ph type="sldNum" sz="quarter" idx="5"/>
          </p:nvPr>
        </p:nvSpPr>
        <p:spPr>
          <a:ln/>
        </p:spPr>
        <p:txBody>
          <a:bodyPr/>
          <a:lstStyle/>
          <a:p>
            <a:fld id="{5457EBE7-37F6-45B6-80E4-3544ADB7CF80}" type="slidenum">
              <a:rPr lang="ru-RU" altLang="ru-RU"/>
              <a:pPr/>
              <a:t>53</a:t>
            </a:fld>
            <a:endParaRPr lang="ru-RU" altLang="ru-RU"/>
          </a:p>
        </p:txBody>
      </p:sp>
      <p:sp>
        <p:nvSpPr>
          <p:cNvPr id="220162" name="Rectangle 2">
            <a:extLst>
              <a:ext uri="{FF2B5EF4-FFF2-40B4-BE49-F238E27FC236}">
                <a16:creationId xmlns:a16="http://schemas.microsoft.com/office/drawing/2014/main" id="{BDBB2D79-7B53-6E34-4721-32423F3790AE}"/>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3" name="Rectangle 3">
            <a:extLst>
              <a:ext uri="{FF2B5EF4-FFF2-40B4-BE49-F238E27FC236}">
                <a16:creationId xmlns:a16="http://schemas.microsoft.com/office/drawing/2014/main" id="{40E04305-5DA3-1B6E-7E10-FBF97E7114C8}"/>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5FCBE7A-CF1D-E138-57BB-6B1C019F49AB}"/>
              </a:ext>
            </a:extLst>
          </p:cNvPr>
          <p:cNvSpPr>
            <a:spLocks noGrp="1" noChangeArrowheads="1"/>
          </p:cNvSpPr>
          <p:nvPr>
            <p:ph type="sldNum" sz="quarter" idx="5"/>
          </p:nvPr>
        </p:nvSpPr>
        <p:spPr>
          <a:ln/>
        </p:spPr>
        <p:txBody>
          <a:bodyPr/>
          <a:lstStyle/>
          <a:p>
            <a:fld id="{3D71DBEE-44BB-4EF6-9067-899856F3E301}" type="slidenum">
              <a:rPr lang="ru-RU" altLang="ru-RU"/>
              <a:pPr/>
              <a:t>54</a:t>
            </a:fld>
            <a:endParaRPr lang="ru-RU" altLang="ru-RU"/>
          </a:p>
        </p:txBody>
      </p:sp>
      <p:sp>
        <p:nvSpPr>
          <p:cNvPr id="222210" name="Rectangle 2">
            <a:extLst>
              <a:ext uri="{FF2B5EF4-FFF2-40B4-BE49-F238E27FC236}">
                <a16:creationId xmlns:a16="http://schemas.microsoft.com/office/drawing/2014/main" id="{089343AC-CF71-21FA-7B20-389E89177202}"/>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2211" name="Rectangle 3">
            <a:extLst>
              <a:ext uri="{FF2B5EF4-FFF2-40B4-BE49-F238E27FC236}">
                <a16:creationId xmlns:a16="http://schemas.microsoft.com/office/drawing/2014/main" id="{3DBF38FE-E7A8-7F59-2BC4-09CF4684CB86}"/>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5EBD27B-E8AF-CA4F-FFE1-550D71CD5A61}"/>
              </a:ext>
            </a:extLst>
          </p:cNvPr>
          <p:cNvSpPr>
            <a:spLocks noGrp="1" noChangeArrowheads="1"/>
          </p:cNvSpPr>
          <p:nvPr>
            <p:ph type="sldNum" sz="quarter" idx="5"/>
          </p:nvPr>
        </p:nvSpPr>
        <p:spPr>
          <a:ln/>
        </p:spPr>
        <p:txBody>
          <a:bodyPr/>
          <a:lstStyle/>
          <a:p>
            <a:fld id="{F1060BEC-0996-48AF-85D1-6CCF6A64E965}" type="slidenum">
              <a:rPr lang="ru-RU" altLang="ru-RU"/>
              <a:pPr/>
              <a:t>55</a:t>
            </a:fld>
            <a:endParaRPr lang="ru-RU" altLang="ru-RU"/>
          </a:p>
        </p:txBody>
      </p:sp>
      <p:sp>
        <p:nvSpPr>
          <p:cNvPr id="224258" name="Rectangle 2">
            <a:extLst>
              <a:ext uri="{FF2B5EF4-FFF2-40B4-BE49-F238E27FC236}">
                <a16:creationId xmlns:a16="http://schemas.microsoft.com/office/drawing/2014/main" id="{94FEE5F8-E67F-0B5E-E7E1-3E185D5D7A7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259" name="Rectangle 3">
            <a:extLst>
              <a:ext uri="{FF2B5EF4-FFF2-40B4-BE49-F238E27FC236}">
                <a16:creationId xmlns:a16="http://schemas.microsoft.com/office/drawing/2014/main" id="{EEBFA3C3-68FD-4C68-205A-7D61AC5CFBB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D29ADC2-3EB4-6B07-1C56-71FF9638A306}"/>
              </a:ext>
            </a:extLst>
          </p:cNvPr>
          <p:cNvSpPr>
            <a:spLocks noGrp="1" noChangeArrowheads="1"/>
          </p:cNvSpPr>
          <p:nvPr>
            <p:ph type="sldNum" sz="quarter" idx="5"/>
          </p:nvPr>
        </p:nvSpPr>
        <p:spPr>
          <a:ln/>
        </p:spPr>
        <p:txBody>
          <a:bodyPr/>
          <a:lstStyle/>
          <a:p>
            <a:fld id="{0E9528E9-7C28-4E6B-B9D7-FC5B859DDB06}" type="slidenum">
              <a:rPr lang="ru-RU" altLang="ru-RU"/>
              <a:pPr/>
              <a:t>56</a:t>
            </a:fld>
            <a:endParaRPr lang="ru-RU" altLang="ru-RU"/>
          </a:p>
        </p:txBody>
      </p:sp>
      <p:sp>
        <p:nvSpPr>
          <p:cNvPr id="226306" name="Rectangle 2">
            <a:extLst>
              <a:ext uri="{FF2B5EF4-FFF2-40B4-BE49-F238E27FC236}">
                <a16:creationId xmlns:a16="http://schemas.microsoft.com/office/drawing/2014/main" id="{BBBA4FF6-5F97-5A7E-6B9D-A769A6046B57}"/>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6307" name="Rectangle 3">
            <a:extLst>
              <a:ext uri="{FF2B5EF4-FFF2-40B4-BE49-F238E27FC236}">
                <a16:creationId xmlns:a16="http://schemas.microsoft.com/office/drawing/2014/main" id="{29D792AD-48FE-8E0D-081B-F456C1CF4A8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683A59D-837C-7D71-0696-1934E4E59340}"/>
              </a:ext>
            </a:extLst>
          </p:cNvPr>
          <p:cNvSpPr>
            <a:spLocks noGrp="1" noChangeArrowheads="1"/>
          </p:cNvSpPr>
          <p:nvPr>
            <p:ph type="sldNum" sz="quarter" idx="5"/>
          </p:nvPr>
        </p:nvSpPr>
        <p:spPr>
          <a:ln/>
        </p:spPr>
        <p:txBody>
          <a:bodyPr/>
          <a:lstStyle/>
          <a:p>
            <a:fld id="{A1A6ABD4-05C8-48D7-B92C-B7B9F2F5E032}" type="slidenum">
              <a:rPr lang="ru-RU" altLang="ru-RU"/>
              <a:pPr/>
              <a:t>57</a:t>
            </a:fld>
            <a:endParaRPr lang="ru-RU" altLang="ru-RU"/>
          </a:p>
        </p:txBody>
      </p:sp>
      <p:sp>
        <p:nvSpPr>
          <p:cNvPr id="240642" name="Rectangle 2">
            <a:extLst>
              <a:ext uri="{FF2B5EF4-FFF2-40B4-BE49-F238E27FC236}">
                <a16:creationId xmlns:a16="http://schemas.microsoft.com/office/drawing/2014/main" id="{F3D54D6E-4BF7-C49B-BCF3-21E6BDCEACC9}"/>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3" name="Rectangle 3">
            <a:extLst>
              <a:ext uri="{FF2B5EF4-FFF2-40B4-BE49-F238E27FC236}">
                <a16:creationId xmlns:a16="http://schemas.microsoft.com/office/drawing/2014/main" id="{5E371FDE-AE46-EA04-4F8B-44902938380D}"/>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C71289-31B0-E36F-8A84-261CA726793B}"/>
              </a:ext>
            </a:extLst>
          </p:cNvPr>
          <p:cNvSpPr>
            <a:spLocks noGrp="1" noChangeArrowheads="1"/>
          </p:cNvSpPr>
          <p:nvPr>
            <p:ph type="sldNum" sz="quarter" idx="5"/>
          </p:nvPr>
        </p:nvSpPr>
        <p:spPr>
          <a:ln/>
        </p:spPr>
        <p:txBody>
          <a:bodyPr/>
          <a:lstStyle/>
          <a:p>
            <a:fld id="{FDA2D3C5-E4C9-44C2-B735-35F0DA131638}" type="slidenum">
              <a:rPr lang="ru-RU" altLang="ru-RU"/>
              <a:pPr/>
              <a:t>58</a:t>
            </a:fld>
            <a:endParaRPr lang="ru-RU" altLang="ru-RU"/>
          </a:p>
        </p:txBody>
      </p:sp>
      <p:sp>
        <p:nvSpPr>
          <p:cNvPr id="228354" name="Rectangle 2">
            <a:extLst>
              <a:ext uri="{FF2B5EF4-FFF2-40B4-BE49-F238E27FC236}">
                <a16:creationId xmlns:a16="http://schemas.microsoft.com/office/drawing/2014/main" id="{91E6FE9D-C36D-017A-7895-671198B789F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5" name="Rectangle 3">
            <a:extLst>
              <a:ext uri="{FF2B5EF4-FFF2-40B4-BE49-F238E27FC236}">
                <a16:creationId xmlns:a16="http://schemas.microsoft.com/office/drawing/2014/main" id="{9F012055-FAB5-5714-501C-FFF9AB06334E}"/>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BC5752-BC00-9CE6-517E-5A5DA61A045A}"/>
              </a:ext>
            </a:extLst>
          </p:cNvPr>
          <p:cNvSpPr>
            <a:spLocks noGrp="1" noChangeArrowheads="1"/>
          </p:cNvSpPr>
          <p:nvPr>
            <p:ph type="sldNum" sz="quarter" idx="5"/>
          </p:nvPr>
        </p:nvSpPr>
        <p:spPr>
          <a:ln/>
        </p:spPr>
        <p:txBody>
          <a:bodyPr/>
          <a:lstStyle/>
          <a:p>
            <a:fld id="{6CB3E898-A85C-44BF-A4D6-AE1DF5C997F5}" type="slidenum">
              <a:rPr lang="ru-RU" altLang="ru-RU"/>
              <a:pPr/>
              <a:t>59</a:t>
            </a:fld>
            <a:endParaRPr lang="ru-RU" altLang="ru-RU"/>
          </a:p>
        </p:txBody>
      </p:sp>
      <p:sp>
        <p:nvSpPr>
          <p:cNvPr id="230402" name="Rectangle 2">
            <a:extLst>
              <a:ext uri="{FF2B5EF4-FFF2-40B4-BE49-F238E27FC236}">
                <a16:creationId xmlns:a16="http://schemas.microsoft.com/office/drawing/2014/main" id="{BE06970D-9D4B-3C86-A4EB-9554937528D6}"/>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3" name="Rectangle 3">
            <a:extLst>
              <a:ext uri="{FF2B5EF4-FFF2-40B4-BE49-F238E27FC236}">
                <a16:creationId xmlns:a16="http://schemas.microsoft.com/office/drawing/2014/main" id="{49050210-8F4D-D760-A245-7EE2083F0212}"/>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95F4A19-A6EB-4D09-947A-621428480374}" type="slidenum">
              <a:rPr lang="ru-RU" altLang="ru-RU" smtClean="0"/>
              <a:pPr>
                <a:spcBef>
                  <a:spcPct val="0"/>
                </a:spcBef>
              </a:pPr>
              <a:t>60</a:t>
            </a:fld>
            <a:endParaRPr lang="ru-RU" altLang="ru-RU"/>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ltLang="ru-RU">
                <a:latin typeface="Times New Roman" panose="02020603050405020304" pitchFamily="18" charset="0"/>
              </a:rPr>
              <a:t>В режиме слайдов ответы появляются после кликанья мышкой</a:t>
            </a:r>
          </a:p>
        </p:txBody>
      </p:sp>
    </p:spTree>
    <p:extLst>
      <p:ext uri="{BB962C8B-B14F-4D97-AF65-F5344CB8AC3E}">
        <p14:creationId xmlns:p14="http://schemas.microsoft.com/office/powerpoint/2010/main" val="7002463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3C36726-532F-FF07-847C-CAB837E43B67}"/>
              </a:ext>
            </a:extLst>
          </p:cNvPr>
          <p:cNvSpPr>
            <a:spLocks noGrp="1" noChangeArrowheads="1"/>
          </p:cNvSpPr>
          <p:nvPr>
            <p:ph type="sldNum" sz="quarter" idx="5"/>
          </p:nvPr>
        </p:nvSpPr>
        <p:spPr>
          <a:ln/>
        </p:spPr>
        <p:txBody>
          <a:bodyPr/>
          <a:lstStyle/>
          <a:p>
            <a:fld id="{2D441418-1BA7-4E43-AC64-08F581D123E9}" type="slidenum">
              <a:rPr lang="ru-RU" altLang="ru-RU"/>
              <a:pPr/>
              <a:t>61</a:t>
            </a:fld>
            <a:endParaRPr lang="ru-RU" altLang="ru-RU"/>
          </a:p>
        </p:txBody>
      </p:sp>
      <p:sp>
        <p:nvSpPr>
          <p:cNvPr id="191490" name="Rectangle 2">
            <a:extLst>
              <a:ext uri="{FF2B5EF4-FFF2-40B4-BE49-F238E27FC236}">
                <a16:creationId xmlns:a16="http://schemas.microsoft.com/office/drawing/2014/main" id="{821BDB35-9565-C431-E0A9-7E2A9C018474}"/>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1491" name="Rectangle 3">
            <a:extLst>
              <a:ext uri="{FF2B5EF4-FFF2-40B4-BE49-F238E27FC236}">
                <a16:creationId xmlns:a16="http://schemas.microsoft.com/office/drawing/2014/main" id="{64DD185B-EF47-B4C0-8575-E609EC9D3EC3}"/>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B6FC285-1269-40C2-A225-AED6A7FB8F7C}" type="slidenum">
              <a:rPr lang="ru-RU" sz="1200" smtClean="0"/>
              <a:pPr eaLnBrk="1" hangingPunct="1"/>
              <a:t>8</a:t>
            </a:fld>
            <a:endParaRPr lang="ru-RU" sz="1200"/>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26073946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B4138E7-A627-C789-77E7-EC11844F062C}"/>
              </a:ext>
            </a:extLst>
          </p:cNvPr>
          <p:cNvSpPr>
            <a:spLocks noGrp="1" noChangeArrowheads="1"/>
          </p:cNvSpPr>
          <p:nvPr>
            <p:ph type="sldNum" sz="quarter" idx="5"/>
          </p:nvPr>
        </p:nvSpPr>
        <p:spPr>
          <a:ln/>
        </p:spPr>
        <p:txBody>
          <a:bodyPr/>
          <a:lstStyle/>
          <a:p>
            <a:fld id="{2734F36A-0E8B-42AC-81B5-6BCBE8D67F55}" type="slidenum">
              <a:rPr lang="ru-RU" altLang="ru-RU"/>
              <a:pPr/>
              <a:t>62</a:t>
            </a:fld>
            <a:endParaRPr lang="ru-RU" altLang="ru-RU"/>
          </a:p>
        </p:txBody>
      </p:sp>
      <p:sp>
        <p:nvSpPr>
          <p:cNvPr id="193538" name="Rectangle 2">
            <a:extLst>
              <a:ext uri="{FF2B5EF4-FFF2-40B4-BE49-F238E27FC236}">
                <a16:creationId xmlns:a16="http://schemas.microsoft.com/office/drawing/2014/main" id="{71963461-4BFC-BAA8-8E9C-D9BBE2BA6E7C}"/>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3539" name="Rectangle 3">
            <a:extLst>
              <a:ext uri="{FF2B5EF4-FFF2-40B4-BE49-F238E27FC236}">
                <a16:creationId xmlns:a16="http://schemas.microsoft.com/office/drawing/2014/main" id="{DE60B2C1-4E66-770A-10C3-2F61B31499F5}"/>
              </a:ext>
            </a:extLst>
          </p:cNvPr>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ru-RU" altLang="ru-RU"/>
              <a:t>В режиме слайдов ответы появляются после кликанья мышкой</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9</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892882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10</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445979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eaLnBrk="1" hangingPunct="1"/>
            <a:fld id="{13A8DD32-FFDC-43B9-8F18-7203DBCA4D9D}" type="slidenum">
              <a:rPr lang="ru-RU" sz="1200" smtClean="0"/>
              <a:pPr eaLnBrk="1" hangingPunct="1"/>
              <a:t>11</a:t>
            </a:fld>
            <a:endParaRPr lang="ru-RU" sz="1200"/>
          </a:p>
        </p:txBody>
      </p:sp>
      <p:sp>
        <p:nvSpPr>
          <p:cNvPr id="25603" name="Rectangle 1026"/>
          <p:cNvSpPr>
            <a:spLocks noGrp="1" noRot="1" noChangeAspect="1" noChangeArrowheads="1" noTextEdit="1"/>
          </p:cNvSpPr>
          <p:nvPr>
            <p:ph type="sldImg"/>
          </p:nvPr>
        </p:nvSpPr>
        <p:spPr>
          <a:ln/>
        </p:spPr>
      </p:sp>
      <p:sp>
        <p:nvSpPr>
          <p:cNvPr id="25604" name="Rectangle 1027"/>
          <p:cNvSpPr>
            <a:spLocks noGrp="1" noChangeArrowheads="1"/>
          </p:cNvSpPr>
          <p:nvPr>
            <p:ph type="body" idx="1"/>
          </p:nvPr>
        </p:nvSpPr>
        <p:spPr>
          <a:noFill/>
        </p:spPr>
        <p:txBody>
          <a:bodyPr/>
          <a:lstStyle/>
          <a:p>
            <a:pPr eaLnBrk="1" hangingPunct="1"/>
            <a:r>
              <a:rPr lang="ru-RU"/>
              <a:t>В режиме слайдов ответы появляются после кликанья мышкой</a:t>
            </a:r>
          </a:p>
        </p:txBody>
      </p:sp>
    </p:spTree>
    <p:extLst>
      <p:ext uri="{BB962C8B-B14F-4D97-AF65-F5344CB8AC3E}">
        <p14:creationId xmlns:p14="http://schemas.microsoft.com/office/powerpoint/2010/main" val="97963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F780EB6-B06E-4432-9B99-5632EEFA9158}" type="slidenum">
              <a:rPr lang="ru-RU"/>
              <a:pPr>
                <a:defRPr/>
              </a:pPr>
              <a:t>‹#›</a:t>
            </a:fld>
            <a:endParaRPr lang="ru-RU"/>
          </a:p>
        </p:txBody>
      </p:sp>
    </p:spTree>
    <p:extLst>
      <p:ext uri="{BB962C8B-B14F-4D97-AF65-F5344CB8AC3E}">
        <p14:creationId xmlns:p14="http://schemas.microsoft.com/office/powerpoint/2010/main" val="392064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D35B642-534E-4E28-930E-D99199BF3B39}" type="slidenum">
              <a:rPr lang="ru-RU"/>
              <a:pPr>
                <a:defRPr/>
              </a:pPr>
              <a:t>‹#›</a:t>
            </a:fld>
            <a:endParaRPr lang="ru-RU"/>
          </a:p>
        </p:txBody>
      </p:sp>
    </p:spTree>
    <p:extLst>
      <p:ext uri="{BB962C8B-B14F-4D97-AF65-F5344CB8AC3E}">
        <p14:creationId xmlns:p14="http://schemas.microsoft.com/office/powerpoint/2010/main" val="171024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15100" y="609600"/>
            <a:ext cx="1943100" cy="54864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85800" y="609600"/>
            <a:ext cx="5676900" cy="54864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823FD8A-748F-4AFA-8D37-9022BA949C4D}" type="slidenum">
              <a:rPr lang="ru-RU"/>
              <a:pPr>
                <a:defRPr/>
              </a:pPr>
              <a:t>‹#›</a:t>
            </a:fld>
            <a:endParaRPr lang="ru-RU"/>
          </a:p>
        </p:txBody>
      </p:sp>
    </p:spTree>
    <p:extLst>
      <p:ext uri="{BB962C8B-B14F-4D97-AF65-F5344CB8AC3E}">
        <p14:creationId xmlns:p14="http://schemas.microsoft.com/office/powerpoint/2010/main" val="1115836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36A656F-B04B-4ECD-9EFE-4C0987F23398}" type="slidenum">
              <a:rPr lang="ru-RU"/>
              <a:pPr>
                <a:defRPr/>
              </a:pPr>
              <a:t>‹#›</a:t>
            </a:fld>
            <a:endParaRPr lang="ru-RU"/>
          </a:p>
        </p:txBody>
      </p:sp>
    </p:spTree>
    <p:extLst>
      <p:ext uri="{BB962C8B-B14F-4D97-AF65-F5344CB8AC3E}">
        <p14:creationId xmlns:p14="http://schemas.microsoft.com/office/powerpoint/2010/main" val="344593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42A52C6-41C0-4A8D-ACCA-11BB4EDD9785}" type="slidenum">
              <a:rPr lang="ru-RU"/>
              <a:pPr>
                <a:defRPr/>
              </a:pPr>
              <a:t>‹#›</a:t>
            </a:fld>
            <a:endParaRPr lang="ru-RU"/>
          </a:p>
        </p:txBody>
      </p:sp>
    </p:spTree>
    <p:extLst>
      <p:ext uri="{BB962C8B-B14F-4D97-AF65-F5344CB8AC3E}">
        <p14:creationId xmlns:p14="http://schemas.microsoft.com/office/powerpoint/2010/main" val="210688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603FC7E-597B-4AE9-8494-202EEBCB905E}" type="slidenum">
              <a:rPr lang="ru-RU"/>
              <a:pPr>
                <a:defRPr/>
              </a:pPr>
              <a:t>‹#›</a:t>
            </a:fld>
            <a:endParaRPr lang="ru-RU"/>
          </a:p>
        </p:txBody>
      </p:sp>
    </p:spTree>
    <p:extLst>
      <p:ext uri="{BB962C8B-B14F-4D97-AF65-F5344CB8AC3E}">
        <p14:creationId xmlns:p14="http://schemas.microsoft.com/office/powerpoint/2010/main" val="16913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55420E29-FD8C-426D-B2D4-D3C805900C90}" type="slidenum">
              <a:rPr lang="ru-RU"/>
              <a:pPr>
                <a:defRPr/>
              </a:pPr>
              <a:t>‹#›</a:t>
            </a:fld>
            <a:endParaRPr lang="ru-RU"/>
          </a:p>
        </p:txBody>
      </p:sp>
    </p:spTree>
    <p:extLst>
      <p:ext uri="{BB962C8B-B14F-4D97-AF65-F5344CB8AC3E}">
        <p14:creationId xmlns:p14="http://schemas.microsoft.com/office/powerpoint/2010/main" val="253594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D6FB930F-2519-4BD6-BFDA-8966C82EB839}" type="slidenum">
              <a:rPr lang="ru-RU"/>
              <a:pPr>
                <a:defRPr/>
              </a:pPr>
              <a:t>‹#›</a:t>
            </a:fld>
            <a:endParaRPr lang="ru-RU"/>
          </a:p>
        </p:txBody>
      </p:sp>
    </p:spTree>
    <p:extLst>
      <p:ext uri="{BB962C8B-B14F-4D97-AF65-F5344CB8AC3E}">
        <p14:creationId xmlns:p14="http://schemas.microsoft.com/office/powerpoint/2010/main" val="3655161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FBF5C95-BE56-45DF-955B-08D694647EA4}" type="slidenum">
              <a:rPr lang="ru-RU"/>
              <a:pPr>
                <a:defRPr/>
              </a:pPr>
              <a:t>‹#›</a:t>
            </a:fld>
            <a:endParaRPr lang="ru-RU"/>
          </a:p>
        </p:txBody>
      </p:sp>
    </p:spTree>
    <p:extLst>
      <p:ext uri="{BB962C8B-B14F-4D97-AF65-F5344CB8AC3E}">
        <p14:creationId xmlns:p14="http://schemas.microsoft.com/office/powerpoint/2010/main" val="871542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01D6F4B0-FC98-46DB-82D4-DED436DFF9B4}" type="slidenum">
              <a:rPr lang="ru-RU"/>
              <a:pPr>
                <a:defRPr/>
              </a:pPr>
              <a:t>‹#›</a:t>
            </a:fld>
            <a:endParaRPr lang="ru-RU"/>
          </a:p>
        </p:txBody>
      </p:sp>
    </p:spTree>
    <p:extLst>
      <p:ext uri="{BB962C8B-B14F-4D97-AF65-F5344CB8AC3E}">
        <p14:creationId xmlns:p14="http://schemas.microsoft.com/office/powerpoint/2010/main" val="173725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9B0F4-165E-402F-AA3B-F75507187F6D}" type="slidenum">
              <a:rPr lang="ru-RU"/>
              <a:pPr>
                <a:defRPr/>
              </a:pPr>
              <a:t>‹#›</a:t>
            </a:fld>
            <a:endParaRPr lang="ru-RU"/>
          </a:p>
        </p:txBody>
      </p:sp>
    </p:spTree>
    <p:extLst>
      <p:ext uri="{BB962C8B-B14F-4D97-AF65-F5344CB8AC3E}">
        <p14:creationId xmlns:p14="http://schemas.microsoft.com/office/powerpoint/2010/main" val="420606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53D0BEC-E28F-4B51-9F5E-24A72EAC21A3}"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60.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240.png"/></Relationships>
</file>

<file path=ppt/slides/_rels/slide33.xml.rels><?xml version="1.0" encoding="UTF-8" standalone="yes"?>
<Relationships xmlns="http://schemas.openxmlformats.org/package/2006/relationships"><Relationship Id="rId3" Type="http://schemas.openxmlformats.org/officeDocument/2006/relationships/image" Target="../media/image750.png"/><Relationship Id="rId7"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Рисунок 3"/>
          <p:cNvPicPr>
            <a:picLocks noChangeAspect="1" noChangeArrowheads="1"/>
          </p:cNvPicPr>
          <p:nvPr/>
        </p:nvPicPr>
        <p:blipFill>
          <a:blip r:embed="rId2" cstate="print"/>
          <a:srcRect/>
          <a:stretch>
            <a:fillRect/>
          </a:stretch>
        </p:blipFill>
        <p:spPr bwMode="auto">
          <a:xfrm>
            <a:off x="0" y="263769"/>
            <a:ext cx="5005754" cy="6330462"/>
          </a:xfrm>
          <a:prstGeom prst="rect">
            <a:avLst/>
          </a:prstGeom>
          <a:noFill/>
          <a:ln w="9525">
            <a:noFill/>
            <a:miter lim="800000"/>
            <a:headEnd/>
            <a:tailEnd/>
          </a:ln>
        </p:spPr>
      </p:pic>
      <p:sp>
        <p:nvSpPr>
          <p:cNvPr id="14339" name="TextBox 5"/>
          <p:cNvSpPr txBox="1">
            <a:spLocks noChangeArrowheads="1"/>
          </p:cNvSpPr>
          <p:nvPr/>
        </p:nvSpPr>
        <p:spPr bwMode="auto">
          <a:xfrm>
            <a:off x="3779228" y="652097"/>
            <a:ext cx="5364773" cy="603691"/>
          </a:xfrm>
          <a:prstGeom prst="rect">
            <a:avLst/>
          </a:prstGeom>
          <a:noFill/>
          <a:ln w="12700">
            <a:solidFill>
              <a:schemeClr val="bg1"/>
            </a:solidFill>
            <a:miter lim="800000"/>
            <a:headEnd/>
            <a:tailEnd/>
          </a:ln>
        </p:spPr>
        <p:txBody>
          <a:bodyPr>
            <a:spAutoFit/>
          </a:bodyPr>
          <a:lstStyle/>
          <a:p>
            <a:pPr defTabSz="844083" fontAlgn="base">
              <a:spcBef>
                <a:spcPct val="0"/>
              </a:spcBef>
              <a:spcAft>
                <a:spcPct val="0"/>
              </a:spcAft>
            </a:pPr>
            <a:endParaRPr lang="ru-RU" altLang="ru-RU" sz="3323" b="1" dirty="0">
              <a:solidFill>
                <a:srgbClr val="002060"/>
              </a:solidFill>
              <a:latin typeface="Arial" charset="0"/>
              <a:cs typeface="Arial" charset="0"/>
            </a:endParaRPr>
          </a:p>
        </p:txBody>
      </p:sp>
      <p:sp>
        <p:nvSpPr>
          <p:cNvPr id="5" name="Прямоугольник 4"/>
          <p:cNvSpPr/>
          <p:nvPr/>
        </p:nvSpPr>
        <p:spPr>
          <a:xfrm>
            <a:off x="0" y="6237312"/>
            <a:ext cx="9144000" cy="372208"/>
          </a:xfrm>
          <a:prstGeom prst="rect">
            <a:avLst/>
          </a:prstGeom>
          <a:solidFill>
            <a:srgbClr val="00206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defTabSz="844083">
              <a:defRPr/>
            </a:pPr>
            <a:r>
              <a:rPr lang="ru-RU" sz="1846" dirty="0">
                <a:solidFill>
                  <a:prstClr val="white"/>
                </a:solidFill>
                <a:latin typeface="Arial" panose="020B0604020202020204" pitchFamily="34" charset="0"/>
                <a:cs typeface="Arial" panose="020B0604020202020204" pitchFamily="34" charset="0"/>
              </a:rPr>
              <a:t>      </a:t>
            </a:r>
            <a:r>
              <a:rPr lang="ru-RU" sz="1700" dirty="0">
                <a:solidFill>
                  <a:prstClr val="white"/>
                </a:solidFill>
                <a:latin typeface="Arial" panose="020B0604020202020204" pitchFamily="34" charset="0"/>
                <a:cs typeface="Arial" panose="020B0604020202020204" pitchFamily="34" charset="0"/>
              </a:rPr>
              <a:t>20</a:t>
            </a:r>
            <a:r>
              <a:rPr lang="en-US" sz="1700" dirty="0">
                <a:solidFill>
                  <a:prstClr val="white"/>
                </a:solidFill>
                <a:latin typeface="Arial" panose="020B0604020202020204" pitchFamily="34" charset="0"/>
                <a:cs typeface="Arial" panose="020B0604020202020204" pitchFamily="34" charset="0"/>
              </a:rPr>
              <a:t>2</a:t>
            </a:r>
            <a:r>
              <a:rPr lang="ru-RU" sz="1700" dirty="0">
                <a:solidFill>
                  <a:prstClr val="white"/>
                </a:solidFill>
                <a:latin typeface="Arial" panose="020B0604020202020204" pitchFamily="34" charset="0"/>
                <a:cs typeface="Arial" panose="020B0604020202020204" pitchFamily="34" charset="0"/>
              </a:rPr>
              <a:t>3</a:t>
            </a:r>
            <a:r>
              <a:rPr lang="ru-RU" sz="1846" dirty="0">
                <a:solidFill>
                  <a:prstClr val="white"/>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5DED678-C70D-5A3B-E78F-68FABCB26631}"/>
              </a:ext>
            </a:extLst>
          </p:cNvPr>
          <p:cNvSpPr txBox="1"/>
          <p:nvPr/>
        </p:nvSpPr>
        <p:spPr>
          <a:xfrm>
            <a:off x="708359" y="2744143"/>
            <a:ext cx="7344816" cy="830997"/>
          </a:xfrm>
          <a:prstGeom prst="rect">
            <a:avLst/>
          </a:prstGeom>
          <a:noFill/>
        </p:spPr>
        <p:txBody>
          <a:bodyPr wrap="square" rtlCol="0">
            <a:spAutoFit/>
          </a:bodyPr>
          <a:lstStyle/>
          <a:p>
            <a:pPr algn="ctr"/>
            <a:r>
              <a:rPr lang="ru-RU" sz="4800" dirty="0">
                <a:solidFill>
                  <a:schemeClr val="accent6"/>
                </a:solidFill>
                <a:effectLst/>
              </a:rPr>
              <a:t>Отрезки и углы</a:t>
            </a:r>
            <a:endParaRPr lang="ru-RU" sz="4800" dirty="0">
              <a:solidFill>
                <a:schemeClr val="accent6"/>
              </a:solidFill>
            </a:endParaRPr>
          </a:p>
        </p:txBody>
      </p:sp>
      <p:sp>
        <p:nvSpPr>
          <p:cNvPr id="3" name="Прямоугольник 2">
            <a:extLst>
              <a:ext uri="{FF2B5EF4-FFF2-40B4-BE49-F238E27FC236}">
                <a16:creationId xmlns:a16="http://schemas.microsoft.com/office/drawing/2014/main" id="{3E02A440-64B1-F950-2942-AE488527113C}"/>
              </a:ext>
            </a:extLst>
          </p:cNvPr>
          <p:cNvSpPr/>
          <p:nvPr/>
        </p:nvSpPr>
        <p:spPr>
          <a:xfrm>
            <a:off x="2699792" y="-40449"/>
            <a:ext cx="6336704" cy="2893100"/>
          </a:xfrm>
          <a:prstGeom prst="rect">
            <a:avLst/>
          </a:prstGeom>
        </p:spPr>
        <p:txBody>
          <a:bodyPr wrap="square">
            <a:spAutoFit/>
          </a:bodyPr>
          <a:lstStyle/>
          <a:p>
            <a:pPr algn="r"/>
            <a:endParaRPr lang="ru-RU" sz="2400" b="1" dirty="0">
              <a:solidFill>
                <a:srgbClr val="002060"/>
              </a:solidFill>
              <a:latin typeface="Arial" panose="020B0604020202020204" pitchFamily="34" charset="0"/>
              <a:cs typeface="Arial" panose="020B0604020202020204" pitchFamily="34" charset="0"/>
            </a:endParaRPr>
          </a:p>
          <a:p>
            <a:pPr algn="r"/>
            <a:r>
              <a:rPr lang="ru-RU" sz="2000" b="1" dirty="0">
                <a:solidFill>
                  <a:srgbClr val="002060"/>
                </a:solidFill>
                <a:latin typeface="Arial" panose="020B0604020202020204" pitchFamily="34" charset="0"/>
                <a:cs typeface="Arial" panose="020B0604020202020204" pitchFamily="34" charset="0"/>
              </a:rPr>
              <a:t>В. А. Смирнов</a:t>
            </a:r>
            <a:endParaRPr lang="en-US" sz="2000" b="1" dirty="0">
              <a:solidFill>
                <a:srgbClr val="002060"/>
              </a:solidFill>
              <a:latin typeface="Arial" panose="020B0604020202020204" pitchFamily="34" charset="0"/>
              <a:cs typeface="Arial" panose="020B0604020202020204" pitchFamily="34" charset="0"/>
            </a:endParaRPr>
          </a:p>
          <a:p>
            <a:pPr algn="r"/>
            <a:r>
              <a:rPr lang="ru-RU" sz="1800" dirty="0">
                <a:solidFill>
                  <a:srgbClr val="002060"/>
                </a:solidFill>
                <a:latin typeface="Arial" panose="020B0604020202020204" pitchFamily="34" charset="0"/>
                <a:cs typeface="Arial" panose="020B0604020202020204" pitchFamily="34" charset="0"/>
              </a:rPr>
              <a:t>доктор физ.-мат. наук, профессор, </a:t>
            </a:r>
          </a:p>
          <a:p>
            <a:pPr algn="r"/>
            <a:r>
              <a:rPr lang="ru-RU" sz="1800" dirty="0">
                <a:solidFill>
                  <a:srgbClr val="002060"/>
                </a:solidFill>
                <a:latin typeface="Arial" panose="020B0604020202020204" pitchFamily="34" charset="0"/>
                <a:cs typeface="Arial" panose="020B0604020202020204" pitchFamily="34" charset="0"/>
              </a:rPr>
              <a:t>заведующий кафедрой </a:t>
            </a:r>
          </a:p>
          <a:p>
            <a:pPr algn="r"/>
            <a:r>
              <a:rPr lang="ru-RU" sz="1800" dirty="0">
                <a:solidFill>
                  <a:srgbClr val="002060"/>
                </a:solidFill>
                <a:latin typeface="Arial" panose="020B0604020202020204" pitchFamily="34" charset="0"/>
                <a:cs typeface="Arial" panose="020B0604020202020204" pitchFamily="34" charset="0"/>
              </a:rPr>
              <a:t>элементарной математики и теории чисел </a:t>
            </a:r>
          </a:p>
          <a:p>
            <a:pPr algn="r"/>
            <a:r>
              <a:rPr lang="ru-RU" sz="1800" dirty="0">
                <a:solidFill>
                  <a:srgbClr val="002060"/>
                </a:solidFill>
                <a:latin typeface="Arial" panose="020B0604020202020204" pitchFamily="34" charset="0"/>
                <a:cs typeface="Arial" panose="020B0604020202020204" pitchFamily="34" charset="0"/>
              </a:rPr>
              <a:t>Московского педагогического </a:t>
            </a:r>
          </a:p>
          <a:p>
            <a:pPr algn="r"/>
            <a:r>
              <a:rPr lang="ru-RU" sz="1800" dirty="0">
                <a:solidFill>
                  <a:srgbClr val="002060"/>
                </a:solidFill>
                <a:latin typeface="Arial" panose="020B0604020202020204" pitchFamily="34" charset="0"/>
                <a:cs typeface="Arial" panose="020B0604020202020204" pitchFamily="34" charset="0"/>
              </a:rPr>
              <a:t>государственного университета</a:t>
            </a:r>
          </a:p>
          <a:p>
            <a:pPr algn="r"/>
            <a:endParaRPr lang="ru-RU" sz="2400" b="1" dirty="0">
              <a:solidFill>
                <a:srgbClr val="002060"/>
              </a:solidFill>
              <a:latin typeface="Arial" panose="020B0604020202020204" pitchFamily="34" charset="0"/>
              <a:cs typeface="Arial" panose="020B0604020202020204" pitchFamily="34" charset="0"/>
            </a:endParaRPr>
          </a:p>
          <a:p>
            <a:pPr algn="r"/>
            <a:endParaRPr lang="ru-RU" sz="2400" b="1" dirty="0">
              <a:solidFill>
                <a:srgbClr val="002060"/>
              </a:solidFill>
              <a:latin typeface="Arial" panose="020B0604020202020204" pitchFamily="34" charset="0"/>
              <a:cs typeface="Arial" panose="020B0604020202020204" pitchFamily="34" charset="0"/>
            </a:endParaRPr>
          </a:p>
        </p:txBody>
      </p:sp>
      <p:pic>
        <p:nvPicPr>
          <p:cNvPr id="4" name="Рисунок 3">
            <a:extLst>
              <a:ext uri="{FF2B5EF4-FFF2-40B4-BE49-F238E27FC236}">
                <a16:creationId xmlns:a16="http://schemas.microsoft.com/office/drawing/2014/main" id="{3D614F6B-D993-5B6E-8B16-51CAC18878C2}"/>
              </a:ext>
            </a:extLst>
          </p:cNvPr>
          <p:cNvPicPr>
            <a:picLocks noChangeAspect="1"/>
          </p:cNvPicPr>
          <p:nvPr/>
        </p:nvPicPr>
        <p:blipFill>
          <a:blip r:embed="rId3"/>
          <a:stretch>
            <a:fillRect/>
          </a:stretch>
        </p:blipFill>
        <p:spPr>
          <a:xfrm>
            <a:off x="7197782" y="4670497"/>
            <a:ext cx="1854802" cy="1334285"/>
          </a:xfrm>
          <a:prstGeom prst="rect">
            <a:avLst/>
          </a:prstGeom>
        </p:spPr>
      </p:pic>
    </p:spTree>
    <p:extLst>
      <p:ext uri="{BB962C8B-B14F-4D97-AF65-F5344CB8AC3E}">
        <p14:creationId xmlns:p14="http://schemas.microsoft.com/office/powerpoint/2010/main" val="1969064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1032">
            <a:extLst>
              <a:ext uri="{FF2B5EF4-FFF2-40B4-BE49-F238E27FC236}">
                <a16:creationId xmlns:a16="http://schemas.microsoft.com/office/drawing/2014/main" id="{C473197D-4795-2302-CDDE-81B10A474E95}"/>
              </a:ext>
            </a:extLst>
          </p:cNvPr>
          <p:cNvSpPr txBox="1">
            <a:spLocks noChangeArrowheads="1"/>
          </p:cNvSpPr>
          <p:nvPr/>
        </p:nvSpPr>
        <p:spPr bwMode="auto">
          <a:xfrm>
            <a:off x="0" y="140439"/>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a:t>
            </a:r>
            <a:r>
              <a:rPr lang="ru-RU" dirty="0"/>
              <a:t>Точки </a:t>
            </a:r>
            <a:r>
              <a:rPr lang="ru-RU" i="1" dirty="0"/>
              <a:t>С </a:t>
            </a:r>
            <a:r>
              <a:rPr lang="ru-RU" dirty="0"/>
              <a:t>отрезка </a:t>
            </a:r>
            <a:r>
              <a:rPr lang="en-US" i="1" dirty="0"/>
              <a:t>AB</a:t>
            </a:r>
            <a:r>
              <a:rPr lang="ru-RU" dirty="0"/>
              <a:t>, отличные от его концов, называются также внутренними точками этого отрезка.</a:t>
            </a:r>
            <a:r>
              <a:rPr lang="ru-RU" dirty="0">
                <a:cs typeface="Times New Roman" charset="0"/>
              </a:rPr>
              <a:t>	</a:t>
            </a:r>
            <a:endParaRPr lang="ru-RU" dirty="0"/>
          </a:p>
        </p:txBody>
      </p:sp>
      <p:pic>
        <p:nvPicPr>
          <p:cNvPr id="11" name="Рисунок 10">
            <a:extLst>
              <a:ext uri="{FF2B5EF4-FFF2-40B4-BE49-F238E27FC236}">
                <a16:creationId xmlns:a16="http://schemas.microsoft.com/office/drawing/2014/main" id="{79A5985C-ECC1-E445-6CE5-9D3FB7AE4704}"/>
              </a:ext>
            </a:extLst>
          </p:cNvPr>
          <p:cNvPicPr>
            <a:picLocks noChangeAspect="1"/>
          </p:cNvPicPr>
          <p:nvPr/>
        </p:nvPicPr>
        <p:blipFill>
          <a:blip r:embed="rId3"/>
          <a:stretch>
            <a:fillRect/>
          </a:stretch>
        </p:blipFill>
        <p:spPr>
          <a:xfrm>
            <a:off x="2339752" y="1313029"/>
            <a:ext cx="3456384" cy="420619"/>
          </a:xfrm>
          <a:prstGeom prst="rect">
            <a:avLst/>
          </a:prstGeom>
        </p:spPr>
      </p:pic>
      <p:sp>
        <p:nvSpPr>
          <p:cNvPr id="13" name="Text Box 1032">
            <a:extLst>
              <a:ext uri="{FF2B5EF4-FFF2-40B4-BE49-F238E27FC236}">
                <a16:creationId xmlns:a16="http://schemas.microsoft.com/office/drawing/2014/main" id="{1069CAF1-55A2-8472-2F83-87A98ED1DE05}"/>
              </a:ext>
            </a:extLst>
          </p:cNvPr>
          <p:cNvSpPr txBox="1">
            <a:spLocks noChangeArrowheads="1"/>
          </p:cNvSpPr>
          <p:nvPr/>
        </p:nvSpPr>
        <p:spPr bwMode="auto">
          <a:xfrm>
            <a:off x="0" y="1848878"/>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a:t>
            </a:r>
            <a:r>
              <a:rPr lang="ru-RU" dirty="0"/>
              <a:t>Концы отрезка </a:t>
            </a:r>
            <a:r>
              <a:rPr lang="en-US" i="1" dirty="0"/>
              <a:t>AB</a:t>
            </a:r>
            <a:r>
              <a:rPr lang="ru-RU" dirty="0"/>
              <a:t>, называются также граничными точками этого отрезка.</a:t>
            </a:r>
            <a:r>
              <a:rPr lang="ru-RU" dirty="0">
                <a:cs typeface="Times New Roman" charset="0"/>
              </a:rPr>
              <a:t>	</a:t>
            </a:r>
            <a:endParaRPr lang="ru-RU" dirty="0"/>
          </a:p>
        </p:txBody>
      </p:sp>
      <p:pic>
        <p:nvPicPr>
          <p:cNvPr id="16" name="Рисунок 15">
            <a:extLst>
              <a:ext uri="{FF2B5EF4-FFF2-40B4-BE49-F238E27FC236}">
                <a16:creationId xmlns:a16="http://schemas.microsoft.com/office/drawing/2014/main" id="{7478DED5-0A33-9759-926D-5CA9895CC03E}"/>
              </a:ext>
            </a:extLst>
          </p:cNvPr>
          <p:cNvPicPr>
            <a:picLocks noChangeAspect="1"/>
          </p:cNvPicPr>
          <p:nvPr/>
        </p:nvPicPr>
        <p:blipFill>
          <a:blip r:embed="rId4"/>
          <a:stretch>
            <a:fillRect/>
          </a:stretch>
        </p:blipFill>
        <p:spPr>
          <a:xfrm>
            <a:off x="2339752" y="2924011"/>
            <a:ext cx="3272730" cy="398270"/>
          </a:xfrm>
          <a:prstGeom prst="rect">
            <a:avLst/>
          </a:prstGeom>
        </p:spPr>
      </p:pic>
      <p:sp>
        <p:nvSpPr>
          <p:cNvPr id="17" name="Text Box 1032">
            <a:extLst>
              <a:ext uri="{FF2B5EF4-FFF2-40B4-BE49-F238E27FC236}">
                <a16:creationId xmlns:a16="http://schemas.microsoft.com/office/drawing/2014/main" id="{2162D2AA-721E-C2EE-7D18-0B1C8F5D33A9}"/>
              </a:ext>
            </a:extLst>
          </p:cNvPr>
          <p:cNvSpPr txBox="1">
            <a:spLocks noChangeArrowheads="1"/>
          </p:cNvSpPr>
          <p:nvPr/>
        </p:nvSpPr>
        <p:spPr bwMode="auto">
          <a:xfrm>
            <a:off x="0" y="3589687"/>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a:t>
            </a:r>
            <a:r>
              <a:rPr lang="ru-RU" dirty="0"/>
              <a:t>Точки </a:t>
            </a:r>
            <a:r>
              <a:rPr lang="en-US" i="1" dirty="0"/>
              <a:t>D</a:t>
            </a:r>
            <a:r>
              <a:rPr lang="ru-RU" i="1" dirty="0"/>
              <a:t> </a:t>
            </a:r>
            <a:r>
              <a:rPr lang="ru-RU" dirty="0"/>
              <a:t>прямой, не принадлежащие отрезку </a:t>
            </a:r>
            <a:r>
              <a:rPr lang="en-US" i="1" dirty="0"/>
              <a:t>AB </a:t>
            </a:r>
            <a:r>
              <a:rPr lang="ru-RU" dirty="0"/>
              <a:t>этой прямой, называются также внешними точками этого отрезка.</a:t>
            </a:r>
            <a:r>
              <a:rPr lang="ru-RU" dirty="0">
                <a:cs typeface="Times New Roman" charset="0"/>
              </a:rPr>
              <a:t>	</a:t>
            </a:r>
            <a:endParaRPr lang="ru-RU" dirty="0"/>
          </a:p>
        </p:txBody>
      </p:sp>
      <p:pic>
        <p:nvPicPr>
          <p:cNvPr id="20" name="Рисунок 19">
            <a:extLst>
              <a:ext uri="{FF2B5EF4-FFF2-40B4-BE49-F238E27FC236}">
                <a16:creationId xmlns:a16="http://schemas.microsoft.com/office/drawing/2014/main" id="{51AB1F22-AE8F-E050-B9F6-A89AF8C641AD}"/>
              </a:ext>
            </a:extLst>
          </p:cNvPr>
          <p:cNvPicPr>
            <a:picLocks noChangeAspect="1"/>
          </p:cNvPicPr>
          <p:nvPr/>
        </p:nvPicPr>
        <p:blipFill>
          <a:blip r:embed="rId5"/>
          <a:stretch>
            <a:fillRect/>
          </a:stretch>
        </p:blipFill>
        <p:spPr>
          <a:xfrm>
            <a:off x="2319933" y="4870270"/>
            <a:ext cx="3406477" cy="414546"/>
          </a:xfrm>
          <a:prstGeom prst="rect">
            <a:avLst/>
          </a:prstGeom>
        </p:spPr>
      </p:pic>
    </p:spTree>
    <p:extLst>
      <p:ext uri="{BB962C8B-B14F-4D97-AF65-F5344CB8AC3E}">
        <p14:creationId xmlns:p14="http://schemas.microsoft.com/office/powerpoint/2010/main" val="1767122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22" presetClass="entr" presetSubtype="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1032">
            <a:extLst>
              <a:ext uri="{FF2B5EF4-FFF2-40B4-BE49-F238E27FC236}">
                <a16:creationId xmlns:a16="http://schemas.microsoft.com/office/drawing/2014/main" id="{C473197D-4795-2302-CDDE-81B10A474E95}"/>
              </a:ext>
            </a:extLst>
          </p:cNvPr>
          <p:cNvSpPr txBox="1">
            <a:spLocks noChangeArrowheads="1"/>
          </p:cNvSpPr>
          <p:nvPr/>
        </p:nvSpPr>
        <p:spPr bwMode="auto">
          <a:xfrm>
            <a:off x="0" y="-3582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3300"/>
                </a:solidFill>
              </a:rPr>
              <a:t>Упражнения</a:t>
            </a:r>
            <a:endParaRPr lang="ru-RU" sz="2800" dirty="0"/>
          </a:p>
        </p:txBody>
      </p:sp>
      <p:sp>
        <p:nvSpPr>
          <p:cNvPr id="3" name="Text Box 1032">
            <a:extLst>
              <a:ext uri="{FF2B5EF4-FFF2-40B4-BE49-F238E27FC236}">
                <a16:creationId xmlns:a16="http://schemas.microsoft.com/office/drawing/2014/main" id="{5C0B57B8-D9E6-71D4-7C2B-D6961E5DAEAF}"/>
              </a:ext>
            </a:extLst>
          </p:cNvPr>
          <p:cNvSpPr txBox="1">
            <a:spLocks noChangeArrowheads="1"/>
          </p:cNvSpPr>
          <p:nvPr/>
        </p:nvSpPr>
        <p:spPr bwMode="auto">
          <a:xfrm>
            <a:off x="-19050" y="557128"/>
            <a:ext cx="8991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1. Изобразите на прямой точки </a:t>
            </a:r>
            <a:r>
              <a:rPr lang="en-US" i="1" dirty="0"/>
              <a:t>A</a:t>
            </a:r>
            <a:r>
              <a:rPr lang="ru-RU" dirty="0"/>
              <a:t>,</a:t>
            </a:r>
            <a:r>
              <a:rPr lang="ru-RU" i="1" dirty="0"/>
              <a:t> </a:t>
            </a:r>
            <a:r>
              <a:rPr lang="en-US" i="1" dirty="0"/>
              <a:t>B</a:t>
            </a:r>
            <a:r>
              <a:rPr lang="ru-RU" dirty="0"/>
              <a:t>,</a:t>
            </a:r>
            <a:r>
              <a:rPr lang="ru-RU" i="1" dirty="0"/>
              <a:t> </a:t>
            </a:r>
            <a:r>
              <a:rPr lang="en-US" i="1" dirty="0"/>
              <a:t>C</a:t>
            </a:r>
            <a:r>
              <a:rPr lang="ru-RU" dirty="0"/>
              <a:t>,</a:t>
            </a:r>
            <a:r>
              <a:rPr lang="ru-RU" i="1" dirty="0"/>
              <a:t> </a:t>
            </a:r>
            <a:r>
              <a:rPr lang="en-US" i="1" dirty="0"/>
              <a:t>D</a:t>
            </a:r>
            <a:r>
              <a:rPr lang="ru-RU" dirty="0"/>
              <a:t> так, чтобы: </a:t>
            </a:r>
          </a:p>
          <a:p>
            <a:pPr algn="just"/>
            <a:r>
              <a:rPr lang="ru-RU" dirty="0"/>
              <a:t>	а) точка </a:t>
            </a:r>
            <a:r>
              <a:rPr lang="ru-RU" i="1" dirty="0"/>
              <a:t>С</a:t>
            </a:r>
            <a:r>
              <a:rPr lang="ru-RU" dirty="0"/>
              <a:t> лежала между точками </a:t>
            </a:r>
            <a:r>
              <a:rPr lang="ru-RU" i="1" dirty="0"/>
              <a:t>А</a:t>
            </a:r>
            <a:r>
              <a:rPr lang="ru-RU" dirty="0"/>
              <a:t> и </a:t>
            </a:r>
            <a:r>
              <a:rPr lang="en-US" i="1" dirty="0"/>
              <a:t>B</a:t>
            </a:r>
            <a:r>
              <a:rPr lang="ru-RU" dirty="0"/>
              <a:t>, а точка </a:t>
            </a:r>
            <a:r>
              <a:rPr lang="en-US" i="1" dirty="0"/>
              <a:t>D</a:t>
            </a:r>
            <a:r>
              <a:rPr lang="ru-RU" dirty="0"/>
              <a:t> лежала между точками </a:t>
            </a:r>
            <a:r>
              <a:rPr lang="ru-RU" i="1" dirty="0"/>
              <a:t>В</a:t>
            </a:r>
            <a:r>
              <a:rPr lang="ru-RU" dirty="0"/>
              <a:t> и </a:t>
            </a:r>
            <a:r>
              <a:rPr lang="ru-RU" i="1" dirty="0"/>
              <a:t>С</a:t>
            </a:r>
            <a:r>
              <a:rPr lang="ru-RU" dirty="0"/>
              <a:t>;</a:t>
            </a:r>
          </a:p>
          <a:p>
            <a:pPr algn="just"/>
            <a:r>
              <a:rPr lang="ru-RU" dirty="0"/>
              <a:t>	б) точка </a:t>
            </a:r>
            <a:r>
              <a:rPr lang="ru-RU" i="1" dirty="0"/>
              <a:t>А</a:t>
            </a:r>
            <a:r>
              <a:rPr lang="ru-RU" dirty="0"/>
              <a:t> лежала между точками </a:t>
            </a:r>
            <a:r>
              <a:rPr lang="ru-RU" i="1" dirty="0"/>
              <a:t>В</a:t>
            </a:r>
            <a:r>
              <a:rPr lang="ru-RU" dirty="0"/>
              <a:t> и </a:t>
            </a:r>
            <a:r>
              <a:rPr lang="ru-RU" i="1" dirty="0"/>
              <a:t>С</a:t>
            </a:r>
            <a:r>
              <a:rPr lang="ru-RU" dirty="0"/>
              <a:t>, а точка </a:t>
            </a:r>
            <a:r>
              <a:rPr lang="ru-RU" i="1" dirty="0"/>
              <a:t>С</a:t>
            </a:r>
            <a:r>
              <a:rPr lang="ru-RU" dirty="0"/>
              <a:t> лежала между точками </a:t>
            </a:r>
            <a:r>
              <a:rPr lang="ru-RU" i="1" dirty="0"/>
              <a:t>А</a:t>
            </a:r>
            <a:r>
              <a:rPr lang="ru-RU" dirty="0"/>
              <a:t> и </a:t>
            </a:r>
            <a:r>
              <a:rPr lang="en-US" i="1" dirty="0"/>
              <a:t>D</a:t>
            </a:r>
            <a:r>
              <a:rPr lang="ru-RU" dirty="0"/>
              <a:t>.</a:t>
            </a:r>
          </a:p>
        </p:txBody>
      </p:sp>
      <p:sp>
        <p:nvSpPr>
          <p:cNvPr id="4" name="Text Box 1032">
            <a:extLst>
              <a:ext uri="{FF2B5EF4-FFF2-40B4-BE49-F238E27FC236}">
                <a16:creationId xmlns:a16="http://schemas.microsoft.com/office/drawing/2014/main" id="{28D5C585-1158-1FEC-EA5B-AE1581D29CD2}"/>
              </a:ext>
            </a:extLst>
          </p:cNvPr>
          <p:cNvSpPr txBox="1">
            <a:spLocks noChangeArrowheads="1"/>
          </p:cNvSpPr>
          <p:nvPr/>
        </p:nvSpPr>
        <p:spPr bwMode="auto">
          <a:xfrm>
            <a:off x="-19050" y="264612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а)</a:t>
            </a:r>
          </a:p>
          <a:p>
            <a:pPr algn="just"/>
            <a:r>
              <a:rPr lang="ru-RU" dirty="0"/>
              <a:t>		</a:t>
            </a:r>
          </a:p>
          <a:p>
            <a:pPr algn="just"/>
            <a:r>
              <a:rPr lang="ru-RU" dirty="0"/>
              <a:t>		б)</a:t>
            </a:r>
          </a:p>
        </p:txBody>
      </p:sp>
      <p:pic>
        <p:nvPicPr>
          <p:cNvPr id="6" name="Рисунок 5">
            <a:extLst>
              <a:ext uri="{FF2B5EF4-FFF2-40B4-BE49-F238E27FC236}">
                <a16:creationId xmlns:a16="http://schemas.microsoft.com/office/drawing/2014/main" id="{0055DBEA-C69B-1833-C1D7-31A06E420F61}"/>
              </a:ext>
            </a:extLst>
          </p:cNvPr>
          <p:cNvPicPr>
            <a:picLocks noChangeAspect="1"/>
          </p:cNvPicPr>
          <p:nvPr/>
        </p:nvPicPr>
        <p:blipFill>
          <a:blip r:embed="rId3"/>
          <a:stretch>
            <a:fillRect/>
          </a:stretch>
        </p:blipFill>
        <p:spPr>
          <a:xfrm>
            <a:off x="2780893" y="2832919"/>
            <a:ext cx="3429813" cy="435532"/>
          </a:xfrm>
          <a:prstGeom prst="rect">
            <a:avLst/>
          </a:prstGeom>
        </p:spPr>
      </p:pic>
      <p:pic>
        <p:nvPicPr>
          <p:cNvPr id="8" name="Рисунок 7">
            <a:extLst>
              <a:ext uri="{FF2B5EF4-FFF2-40B4-BE49-F238E27FC236}">
                <a16:creationId xmlns:a16="http://schemas.microsoft.com/office/drawing/2014/main" id="{C04169D0-A7FD-86A2-AB99-47D3D3D59EDF}"/>
              </a:ext>
            </a:extLst>
          </p:cNvPr>
          <p:cNvPicPr>
            <a:picLocks noChangeAspect="1"/>
          </p:cNvPicPr>
          <p:nvPr/>
        </p:nvPicPr>
        <p:blipFill>
          <a:blip r:embed="rId4"/>
          <a:stretch>
            <a:fillRect/>
          </a:stretch>
        </p:blipFill>
        <p:spPr>
          <a:xfrm>
            <a:off x="2875915" y="3533468"/>
            <a:ext cx="3283029" cy="458097"/>
          </a:xfrm>
          <a:prstGeom prst="rect">
            <a:avLst/>
          </a:prstGeom>
        </p:spPr>
      </p:pic>
      <p:sp>
        <p:nvSpPr>
          <p:cNvPr id="9" name="Text Box 1032">
            <a:extLst>
              <a:ext uri="{FF2B5EF4-FFF2-40B4-BE49-F238E27FC236}">
                <a16:creationId xmlns:a16="http://schemas.microsoft.com/office/drawing/2014/main" id="{4AF4FD5A-8073-D2A3-82F1-9FBFB94841E1}"/>
              </a:ext>
            </a:extLst>
          </p:cNvPr>
          <p:cNvSpPr txBox="1">
            <a:spLocks noChangeArrowheads="1"/>
          </p:cNvSpPr>
          <p:nvPr/>
        </p:nvSpPr>
        <p:spPr bwMode="auto">
          <a:xfrm>
            <a:off x="-19050" y="4140050"/>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2. </a:t>
            </a:r>
            <a:r>
              <a:rPr lang="ru-RU" dirty="0">
                <a:effectLst/>
                <a:latin typeface="Times New Roman" panose="02020603050405020304" pitchFamily="18" charset="0"/>
                <a:ea typeface="Times New Roman" panose="02020603050405020304" pitchFamily="18" charset="0"/>
              </a:rPr>
              <a:t>Точки </a:t>
            </a:r>
            <a:r>
              <a:rPr lang="ru-RU" i="1" dirty="0">
                <a:effectLst/>
                <a:latin typeface="Times New Roman" panose="02020603050405020304" pitchFamily="18" charset="0"/>
                <a:ea typeface="Times New Roman" panose="02020603050405020304" pitchFamily="18" charset="0"/>
              </a:rPr>
              <a:t>A</a:t>
            </a:r>
            <a:r>
              <a:rPr lang="ru-RU" dirty="0">
                <a:effectLst/>
                <a:latin typeface="Times New Roman" panose="02020603050405020304" pitchFamily="18" charset="0"/>
                <a:ea typeface="Times New Roman" panose="02020603050405020304" pitchFamily="18" charset="0"/>
              </a:rPr>
              <a:t>, </a:t>
            </a:r>
            <a:r>
              <a:rPr lang="ru-RU" i="1" dirty="0">
                <a:effectLst/>
                <a:latin typeface="Times New Roman" panose="02020603050405020304" pitchFamily="18" charset="0"/>
                <a:ea typeface="Times New Roman" panose="02020603050405020304" pitchFamily="18" charset="0"/>
              </a:rPr>
              <a:t>B</a:t>
            </a:r>
            <a:r>
              <a:rPr lang="ru-RU" dirty="0">
                <a:effectLst/>
                <a:latin typeface="Times New Roman" panose="02020603050405020304" pitchFamily="18" charset="0"/>
                <a:ea typeface="Times New Roman" panose="02020603050405020304" pitchFamily="18" charset="0"/>
              </a:rPr>
              <a:t>, </a:t>
            </a:r>
            <a:r>
              <a:rPr lang="ru-RU" i="1" dirty="0">
                <a:effectLst/>
                <a:latin typeface="Times New Roman" panose="02020603050405020304" pitchFamily="18" charset="0"/>
                <a:ea typeface="Times New Roman" panose="02020603050405020304" pitchFamily="18" charset="0"/>
              </a:rPr>
              <a:t>C</a:t>
            </a:r>
            <a:r>
              <a:rPr lang="ru-RU" dirty="0">
                <a:effectLst/>
                <a:latin typeface="Times New Roman" panose="02020603050405020304" pitchFamily="18" charset="0"/>
                <a:ea typeface="Times New Roman" panose="02020603050405020304" pitchFamily="18" charset="0"/>
              </a:rPr>
              <a:t>, </a:t>
            </a:r>
            <a:r>
              <a:rPr lang="ru-RU" i="1" dirty="0">
                <a:effectLst/>
                <a:latin typeface="Times New Roman" panose="02020603050405020304" pitchFamily="18" charset="0"/>
                <a:ea typeface="Times New Roman" panose="02020603050405020304" pitchFamily="18" charset="0"/>
              </a:rPr>
              <a:t>D</a:t>
            </a:r>
            <a:r>
              <a:rPr lang="ru-RU" dirty="0">
                <a:effectLst/>
                <a:latin typeface="Times New Roman" panose="02020603050405020304" pitchFamily="18" charset="0"/>
                <a:ea typeface="Times New Roman" panose="02020603050405020304" pitchFamily="18" charset="0"/>
              </a:rPr>
              <a:t> принадлежат одной прямой. Точки </a:t>
            </a:r>
            <a:r>
              <a:rPr lang="en-US" i="1" dirty="0">
                <a:effectLst/>
                <a:latin typeface="Times New Roman" panose="02020603050405020304" pitchFamily="18" charset="0"/>
                <a:ea typeface="Times New Roman" panose="02020603050405020304" pitchFamily="18" charset="0"/>
              </a:rPr>
              <a:t>A</a:t>
            </a:r>
            <a:r>
              <a:rPr lang="ru-RU" dirty="0">
                <a:effectLst/>
                <a:latin typeface="Times New Roman" panose="02020603050405020304" pitchFamily="18" charset="0"/>
                <a:ea typeface="Times New Roman" panose="02020603050405020304" pitchFamily="18" charset="0"/>
              </a:rPr>
              <a:t> и </a:t>
            </a:r>
            <a:r>
              <a:rPr lang="en-US" i="1" dirty="0">
                <a:effectLst/>
                <a:latin typeface="Times New Roman" panose="02020603050405020304" pitchFamily="18" charset="0"/>
                <a:ea typeface="Times New Roman" panose="02020603050405020304" pitchFamily="18" charset="0"/>
              </a:rPr>
              <a:t>B</a:t>
            </a:r>
            <a:r>
              <a:rPr lang="ru-RU" dirty="0">
                <a:effectLst/>
                <a:latin typeface="Times New Roman" panose="02020603050405020304" pitchFamily="18" charset="0"/>
                <a:ea typeface="Times New Roman" panose="02020603050405020304" pitchFamily="18" charset="0"/>
              </a:rPr>
              <a:t> лежат по одну сторону от точки </a:t>
            </a:r>
            <a:r>
              <a:rPr lang="en-US" i="1" dirty="0">
                <a:effectLst/>
                <a:latin typeface="Times New Roman" panose="02020603050405020304" pitchFamily="18" charset="0"/>
                <a:ea typeface="Times New Roman" panose="02020603050405020304" pitchFamily="18" charset="0"/>
              </a:rPr>
              <a:t>D</a:t>
            </a:r>
            <a:r>
              <a:rPr lang="ru-RU" dirty="0">
                <a:effectLst/>
                <a:latin typeface="Times New Roman" panose="02020603050405020304" pitchFamily="18" charset="0"/>
                <a:ea typeface="Times New Roman" panose="02020603050405020304" pitchFamily="18" charset="0"/>
              </a:rPr>
              <a:t>. точки </a:t>
            </a:r>
            <a:r>
              <a:rPr lang="ru-RU" i="1" dirty="0">
                <a:effectLst/>
                <a:latin typeface="Times New Roman" panose="02020603050405020304" pitchFamily="18" charset="0"/>
                <a:ea typeface="Times New Roman" panose="02020603050405020304" pitchFamily="18" charset="0"/>
              </a:rPr>
              <a:t>В</a:t>
            </a:r>
            <a:r>
              <a:rPr lang="ru-RU" dirty="0">
                <a:effectLst/>
                <a:latin typeface="Times New Roman" panose="02020603050405020304" pitchFamily="18" charset="0"/>
                <a:ea typeface="Times New Roman" panose="02020603050405020304" pitchFamily="18" charset="0"/>
              </a:rPr>
              <a:t> и </a:t>
            </a:r>
            <a:r>
              <a:rPr lang="en-US" i="1" dirty="0">
                <a:effectLst/>
                <a:latin typeface="Times New Roman" panose="02020603050405020304" pitchFamily="18" charset="0"/>
                <a:ea typeface="Times New Roman" panose="02020603050405020304" pitchFamily="18" charset="0"/>
              </a:rPr>
              <a:t>C</a:t>
            </a:r>
            <a:r>
              <a:rPr lang="ru-RU" dirty="0">
                <a:effectLst/>
                <a:latin typeface="Times New Roman" panose="02020603050405020304" pitchFamily="18" charset="0"/>
                <a:ea typeface="Times New Roman" panose="02020603050405020304" pitchFamily="18" charset="0"/>
              </a:rPr>
              <a:t> тоже лежат по одну сторону от точки </a:t>
            </a:r>
            <a:r>
              <a:rPr lang="en-US" i="1" dirty="0">
                <a:effectLst/>
                <a:latin typeface="Times New Roman" panose="02020603050405020304" pitchFamily="18" charset="0"/>
                <a:ea typeface="Times New Roman" panose="02020603050405020304" pitchFamily="18" charset="0"/>
              </a:rPr>
              <a:t>D</a:t>
            </a:r>
            <a:r>
              <a:rPr lang="ru-RU" dirty="0">
                <a:effectLst/>
                <a:latin typeface="Times New Roman" panose="02020603050405020304" pitchFamily="18" charset="0"/>
                <a:ea typeface="Times New Roman" panose="02020603050405020304" pitchFamily="18" charset="0"/>
              </a:rPr>
              <a:t>. Как расположены точки </a:t>
            </a:r>
            <a:r>
              <a:rPr lang="en-US" i="1" dirty="0">
                <a:effectLst/>
                <a:latin typeface="Times New Roman" panose="02020603050405020304" pitchFamily="18" charset="0"/>
                <a:ea typeface="Times New Roman" panose="02020603050405020304" pitchFamily="18" charset="0"/>
              </a:rPr>
              <a:t>A</a:t>
            </a:r>
            <a:r>
              <a:rPr lang="ru-RU" dirty="0">
                <a:effectLst/>
                <a:latin typeface="Times New Roman" panose="02020603050405020304" pitchFamily="18" charset="0"/>
                <a:ea typeface="Times New Roman" panose="02020603050405020304" pitchFamily="18" charset="0"/>
              </a:rPr>
              <a:t> и </a:t>
            </a:r>
            <a:r>
              <a:rPr lang="en-US" i="1" dirty="0">
                <a:effectLst/>
                <a:latin typeface="Times New Roman" panose="02020603050405020304" pitchFamily="18" charset="0"/>
                <a:ea typeface="Times New Roman" panose="02020603050405020304" pitchFamily="18" charset="0"/>
              </a:rPr>
              <a:t>C</a:t>
            </a:r>
            <a:r>
              <a:rPr lang="ru-RU" dirty="0">
                <a:effectLst/>
                <a:latin typeface="Times New Roman" panose="02020603050405020304" pitchFamily="18" charset="0"/>
                <a:ea typeface="Times New Roman" panose="02020603050405020304" pitchFamily="18" charset="0"/>
              </a:rPr>
              <a:t> относительно точки </a:t>
            </a:r>
            <a:r>
              <a:rPr lang="en-US" i="1" dirty="0">
                <a:effectLst/>
                <a:latin typeface="Times New Roman" panose="02020603050405020304" pitchFamily="18" charset="0"/>
                <a:ea typeface="Times New Roman" panose="02020603050405020304" pitchFamily="18" charset="0"/>
              </a:rPr>
              <a:t>D</a:t>
            </a:r>
            <a:r>
              <a:rPr lang="ru-RU" dirty="0">
                <a:effectLst/>
                <a:latin typeface="Times New Roman" panose="02020603050405020304" pitchFamily="18" charset="0"/>
                <a:ea typeface="Times New Roman" panose="02020603050405020304" pitchFamily="18" charset="0"/>
              </a:rPr>
              <a:t>?</a:t>
            </a:r>
            <a:endParaRPr lang="ru-RU" dirty="0"/>
          </a:p>
        </p:txBody>
      </p:sp>
      <p:sp>
        <p:nvSpPr>
          <p:cNvPr id="10" name="Text Box 1032">
            <a:extLst>
              <a:ext uri="{FF2B5EF4-FFF2-40B4-BE49-F238E27FC236}">
                <a16:creationId xmlns:a16="http://schemas.microsoft.com/office/drawing/2014/main" id="{17538873-0ECF-03F2-DD14-B26B4CC6622E}"/>
              </a:ext>
            </a:extLst>
          </p:cNvPr>
          <p:cNvSpPr txBox="1">
            <a:spLocks noChangeArrowheads="1"/>
          </p:cNvSpPr>
          <p:nvPr/>
        </p:nvSpPr>
        <p:spPr bwMode="auto">
          <a:xfrm>
            <a:off x="-19050" y="57097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Лежат по одну сторону.</a:t>
            </a:r>
          </a:p>
        </p:txBody>
      </p:sp>
    </p:spTree>
    <p:extLst>
      <p:ext uri="{BB962C8B-B14F-4D97-AF65-F5344CB8AC3E}">
        <p14:creationId xmlns:p14="http://schemas.microsoft.com/office/powerpoint/2010/main" val="21342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28228"/>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3. Сколько имеется отрезков с концами в точках, изображённых на рисунке.</a:t>
            </a:r>
          </a:p>
        </p:txBody>
      </p:sp>
      <p:pic>
        <p:nvPicPr>
          <p:cNvPr id="2" name="Рисунок 1"/>
          <p:cNvPicPr>
            <a:picLocks noChangeAspect="1"/>
          </p:cNvPicPr>
          <p:nvPr/>
        </p:nvPicPr>
        <p:blipFill>
          <a:blip r:embed="rId3"/>
          <a:stretch>
            <a:fillRect/>
          </a:stretch>
        </p:blipFill>
        <p:spPr>
          <a:xfrm>
            <a:off x="467544" y="1366218"/>
            <a:ext cx="1793323" cy="1236076"/>
          </a:xfrm>
          <a:prstGeom prst="rect">
            <a:avLst/>
          </a:prstGeom>
        </p:spPr>
      </p:pic>
      <p:pic>
        <p:nvPicPr>
          <p:cNvPr id="4" name="Рисунок 3"/>
          <p:cNvPicPr>
            <a:picLocks noChangeAspect="1"/>
          </p:cNvPicPr>
          <p:nvPr/>
        </p:nvPicPr>
        <p:blipFill>
          <a:blip r:embed="rId4"/>
          <a:stretch>
            <a:fillRect/>
          </a:stretch>
        </p:blipFill>
        <p:spPr>
          <a:xfrm>
            <a:off x="6300193" y="1054103"/>
            <a:ext cx="2016224" cy="1458975"/>
          </a:xfrm>
          <a:prstGeom prst="rect">
            <a:avLst/>
          </a:prstGeom>
        </p:spPr>
      </p:pic>
      <p:sp>
        <p:nvSpPr>
          <p:cNvPr id="5" name="TextBox 4"/>
          <p:cNvSpPr txBox="1"/>
          <p:nvPr/>
        </p:nvSpPr>
        <p:spPr>
          <a:xfrm>
            <a:off x="4321458" y="2895461"/>
            <a:ext cx="792088" cy="461665"/>
          </a:xfrm>
          <a:prstGeom prst="rect">
            <a:avLst/>
          </a:prstGeom>
          <a:noFill/>
        </p:spPr>
        <p:txBody>
          <a:bodyPr wrap="square" rtlCol="0">
            <a:spAutoFit/>
          </a:bodyPr>
          <a:lstStyle/>
          <a:p>
            <a:r>
              <a:rPr lang="ru-RU" dirty="0"/>
              <a:t>б)</a:t>
            </a:r>
          </a:p>
        </p:txBody>
      </p:sp>
      <p:sp>
        <p:nvSpPr>
          <p:cNvPr id="7" name="TextBox 6"/>
          <p:cNvSpPr txBox="1"/>
          <p:nvPr/>
        </p:nvSpPr>
        <p:spPr>
          <a:xfrm>
            <a:off x="1331640" y="2895461"/>
            <a:ext cx="792088" cy="461665"/>
          </a:xfrm>
          <a:prstGeom prst="rect">
            <a:avLst/>
          </a:prstGeom>
          <a:noFill/>
        </p:spPr>
        <p:txBody>
          <a:bodyPr wrap="square" rtlCol="0">
            <a:spAutoFit/>
          </a:bodyPr>
          <a:lstStyle/>
          <a:p>
            <a:r>
              <a:rPr lang="ru-RU" dirty="0"/>
              <a:t>а)</a:t>
            </a:r>
          </a:p>
        </p:txBody>
      </p:sp>
      <p:sp>
        <p:nvSpPr>
          <p:cNvPr id="9" name="TextBox 8"/>
          <p:cNvSpPr txBox="1"/>
          <p:nvPr/>
        </p:nvSpPr>
        <p:spPr>
          <a:xfrm>
            <a:off x="7308304" y="2895461"/>
            <a:ext cx="792088" cy="461665"/>
          </a:xfrm>
          <a:prstGeom prst="rect">
            <a:avLst/>
          </a:prstGeom>
          <a:noFill/>
        </p:spPr>
        <p:txBody>
          <a:bodyPr wrap="square" rtlCol="0">
            <a:spAutoFit/>
          </a:bodyPr>
          <a:lstStyle/>
          <a:p>
            <a:r>
              <a:rPr lang="ru-RU" dirty="0"/>
              <a:t>в)</a:t>
            </a:r>
          </a:p>
        </p:txBody>
      </p:sp>
      <p:pic>
        <p:nvPicPr>
          <p:cNvPr id="6" name="Рисунок 5"/>
          <p:cNvPicPr>
            <a:picLocks noChangeAspect="1"/>
          </p:cNvPicPr>
          <p:nvPr/>
        </p:nvPicPr>
        <p:blipFill>
          <a:blip r:embed="rId5"/>
          <a:stretch>
            <a:fillRect/>
          </a:stretch>
        </p:blipFill>
        <p:spPr>
          <a:xfrm>
            <a:off x="3596088" y="1112765"/>
            <a:ext cx="1517458" cy="1489529"/>
          </a:xfrm>
          <a:prstGeom prst="rect">
            <a:avLst/>
          </a:prstGeom>
        </p:spPr>
      </p:pic>
      <p:sp>
        <p:nvSpPr>
          <p:cNvPr id="10" name="Text Box 3">
            <a:extLst>
              <a:ext uri="{FF2B5EF4-FFF2-40B4-BE49-F238E27FC236}">
                <a16:creationId xmlns:a16="http://schemas.microsoft.com/office/drawing/2014/main" id="{38F1BEFB-F5E8-9B96-C34A-29AF3522F82E}"/>
              </a:ext>
            </a:extLst>
          </p:cNvPr>
          <p:cNvSpPr txBox="1">
            <a:spLocks noChangeArrowheads="1"/>
          </p:cNvSpPr>
          <p:nvPr/>
        </p:nvSpPr>
        <p:spPr bwMode="auto">
          <a:xfrm>
            <a:off x="0" y="339255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Ответ: а) 3; б) 6; в) 10. </a:t>
            </a:r>
          </a:p>
        </p:txBody>
      </p:sp>
      <p:sp>
        <p:nvSpPr>
          <p:cNvPr id="11" name="Text Box 3">
            <a:extLst>
              <a:ext uri="{FF2B5EF4-FFF2-40B4-BE49-F238E27FC236}">
                <a16:creationId xmlns:a16="http://schemas.microsoft.com/office/drawing/2014/main" id="{D04C3F04-E73D-8F25-065D-7860759F8AF7}"/>
              </a:ext>
            </a:extLst>
          </p:cNvPr>
          <p:cNvSpPr txBox="1">
            <a:spLocks noChangeArrowheads="1"/>
          </p:cNvSpPr>
          <p:nvPr/>
        </p:nvSpPr>
        <p:spPr bwMode="auto">
          <a:xfrm>
            <a:off x="0" y="4147382"/>
            <a:ext cx="9144000"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4. </a:t>
            </a:r>
            <a:r>
              <a:rPr lang="ru-RU" dirty="0"/>
              <a:t>На прямой отмечены: а) три точки; б) четыре точки; в) пять точек; г)* </a:t>
            </a:r>
            <a:r>
              <a:rPr lang="ru-RU" i="1" dirty="0"/>
              <a:t>n</a:t>
            </a:r>
            <a:r>
              <a:rPr lang="ru-RU" dirty="0"/>
              <a:t> точек. Сколько имеется отрезков с концами в этих точках?</a:t>
            </a:r>
            <a:endParaRPr lang="ru-RU" dirty="0">
              <a:cs typeface="Times New Roman" pitchFamily="18" charset="0"/>
            </a:endParaRPr>
          </a:p>
        </p:txBody>
      </p:sp>
      <mc:AlternateContent xmlns:mc="http://schemas.openxmlformats.org/markup-compatibility/2006" xmlns:a14="http://schemas.microsoft.com/office/drawing/2010/main">
        <mc:Choice Requires="a14">
          <p:sp>
            <p:nvSpPr>
              <p:cNvPr id="12" name="Text Box 3">
                <a:extLst>
                  <a:ext uri="{FF2B5EF4-FFF2-40B4-BE49-F238E27FC236}">
                    <a16:creationId xmlns:a16="http://schemas.microsoft.com/office/drawing/2014/main" id="{15791325-0C5A-75E5-6BFE-565FE7507769}"/>
                  </a:ext>
                </a:extLst>
              </p:cNvPr>
              <p:cNvSpPr txBox="1">
                <a:spLocks noChangeArrowheads="1"/>
              </p:cNvSpPr>
              <p:nvPr/>
            </p:nvSpPr>
            <p:spPr bwMode="auto">
              <a:xfrm>
                <a:off x="0" y="5372265"/>
                <a:ext cx="9144000" cy="63107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Ответ: а) 3; б) 6; в) 10; г) </a:t>
                </a:r>
                <a14:m>
                  <m:oMath xmlns:m="http://schemas.openxmlformats.org/officeDocument/2006/math">
                    <m:f>
                      <m:fPr>
                        <m:ctrlPr>
                          <a:rPr lang="ru-RU" i="1" smtClean="0">
                            <a:latin typeface="Cambria Math" panose="02040503050406030204" pitchFamily="18" charset="0"/>
                            <a:cs typeface="Times New Roman" pitchFamily="18" charset="0"/>
                          </a:rPr>
                        </m:ctrlPr>
                      </m:fPr>
                      <m:num>
                        <m:r>
                          <a:rPr lang="en-US" b="0" i="1" smtClean="0">
                            <a:latin typeface="Cambria Math" panose="02040503050406030204" pitchFamily="18" charset="0"/>
                            <a:cs typeface="Times New Roman" pitchFamily="18" charset="0"/>
                          </a:rPr>
                          <m:t>𝑛</m:t>
                        </m:r>
                        <m:r>
                          <a:rPr lang="en-US" b="0" i="1" smtClean="0">
                            <a:latin typeface="Cambria Math" panose="02040503050406030204" pitchFamily="18" charset="0"/>
                            <a:cs typeface="Times New Roman" pitchFamily="18" charset="0"/>
                          </a:rPr>
                          <m:t>(</m:t>
                        </m:r>
                        <m:r>
                          <a:rPr lang="en-US" b="0" i="1" smtClean="0">
                            <a:latin typeface="Cambria Math" panose="02040503050406030204" pitchFamily="18" charset="0"/>
                            <a:cs typeface="Times New Roman" pitchFamily="18" charset="0"/>
                          </a:rPr>
                          <m:t>𝑛</m:t>
                        </m:r>
                        <m:r>
                          <a:rPr lang="en-US" b="0" i="1" smtClean="0">
                            <a:latin typeface="Cambria Math" panose="02040503050406030204" pitchFamily="18" charset="0"/>
                            <a:cs typeface="Times New Roman" pitchFamily="18" charset="0"/>
                          </a:rPr>
                          <m:t>−1)</m:t>
                        </m:r>
                      </m:num>
                      <m:den>
                        <m:r>
                          <a:rPr lang="ru-RU" b="0" i="1" smtClean="0">
                            <a:latin typeface="Cambria Math" panose="02040503050406030204" pitchFamily="18" charset="0"/>
                            <a:cs typeface="Times New Roman" pitchFamily="18" charset="0"/>
                          </a:rPr>
                          <m:t>2</m:t>
                        </m:r>
                      </m:den>
                    </m:f>
                    <m:r>
                      <a:rPr lang="en-US" b="0" i="1" smtClean="0">
                        <a:latin typeface="Cambria Math" panose="02040503050406030204" pitchFamily="18" charset="0"/>
                        <a:cs typeface="Times New Roman" pitchFamily="18" charset="0"/>
                      </a:rPr>
                      <m:t>.</m:t>
                    </m:r>
                  </m:oMath>
                </a14:m>
                <a:endParaRPr lang="ru-RU" dirty="0">
                  <a:cs typeface="Times New Roman" pitchFamily="18" charset="0"/>
                </a:endParaRPr>
              </a:p>
            </p:txBody>
          </p:sp>
        </mc:Choice>
        <mc:Fallback xmlns="">
          <p:sp>
            <p:nvSpPr>
              <p:cNvPr id="12" name="Text Box 3">
                <a:extLst>
                  <a:ext uri="{FF2B5EF4-FFF2-40B4-BE49-F238E27FC236}">
                    <a16:creationId xmlns:a16="http://schemas.microsoft.com/office/drawing/2014/main" id="{15791325-0C5A-75E5-6BFE-565FE7507769}"/>
                  </a:ext>
                </a:extLst>
              </p:cNvPr>
              <p:cNvSpPr txBox="1">
                <a:spLocks noRot="1" noChangeAspect="1" noMove="1" noResize="1" noEditPoints="1" noAdjustHandles="1" noChangeArrowheads="1" noChangeShapeType="1" noTextEdit="1"/>
              </p:cNvSpPr>
              <p:nvPr/>
            </p:nvSpPr>
            <p:spPr bwMode="auto">
              <a:xfrm>
                <a:off x="0" y="5372265"/>
                <a:ext cx="9144000" cy="631070"/>
              </a:xfrm>
              <a:prstGeom prst="rect">
                <a:avLst/>
              </a:prstGeom>
              <a:blipFill>
                <a:blip r:embed="rId6"/>
                <a:stretch>
                  <a:fillRect b="-769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Tree>
    <p:extLst>
      <p:ext uri="{BB962C8B-B14F-4D97-AF65-F5344CB8AC3E}">
        <p14:creationId xmlns:p14="http://schemas.microsoft.com/office/powerpoint/2010/main" val="16031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up)">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0" y="28228"/>
            <a:ext cx="9144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en-US" dirty="0">
                <a:cs typeface="Times New Roman" pitchFamily="18" charset="0"/>
              </a:rPr>
              <a:t>5</a:t>
            </a:r>
            <a:r>
              <a:rPr lang="ru-RU" dirty="0">
                <a:cs typeface="Times New Roman" pitchFamily="18" charset="0"/>
              </a:rPr>
              <a:t>. </a:t>
            </a:r>
            <a:r>
              <a:rPr lang="ru-RU" dirty="0"/>
              <a:t>Являются ли отрезками линии, соединяющие точки </a:t>
            </a:r>
            <a:r>
              <a:rPr lang="ru-RU" i="1" dirty="0"/>
              <a:t>A</a:t>
            </a:r>
            <a:r>
              <a:rPr lang="ru-RU" dirty="0"/>
              <a:t> и </a:t>
            </a:r>
            <a:r>
              <a:rPr lang="ru-RU" i="1" dirty="0"/>
              <a:t>B</a:t>
            </a:r>
            <a:r>
              <a:rPr lang="ru-RU" dirty="0"/>
              <a:t>, </a:t>
            </a:r>
            <a:r>
              <a:rPr lang="ru-RU" i="1" dirty="0"/>
              <a:t>B</a:t>
            </a:r>
            <a:r>
              <a:rPr lang="ru-RU" dirty="0"/>
              <a:t> и </a:t>
            </a:r>
            <a:r>
              <a:rPr lang="ru-RU" i="1" dirty="0"/>
              <a:t>C</a:t>
            </a:r>
            <a:r>
              <a:rPr lang="ru-RU" dirty="0"/>
              <a:t>, </a:t>
            </a:r>
            <a:r>
              <a:rPr lang="ru-RU" i="1" dirty="0"/>
              <a:t>C</a:t>
            </a:r>
            <a:r>
              <a:rPr lang="ru-RU" dirty="0"/>
              <a:t> и </a:t>
            </a:r>
            <a:r>
              <a:rPr lang="ru-RU" i="1" dirty="0"/>
              <a:t>D</a:t>
            </a:r>
            <a:r>
              <a:rPr lang="ru-RU" dirty="0"/>
              <a:t>, </a:t>
            </a:r>
            <a:r>
              <a:rPr lang="ru-RU" i="1" dirty="0"/>
              <a:t>A</a:t>
            </a:r>
            <a:r>
              <a:rPr lang="ru-RU" dirty="0"/>
              <a:t> и </a:t>
            </a:r>
            <a:r>
              <a:rPr lang="ru-RU" i="1" dirty="0"/>
              <a:t>D</a:t>
            </a:r>
            <a:r>
              <a:rPr lang="ru-RU" dirty="0">
                <a:cs typeface="Times New Roman" pitchFamily="18" charset="0"/>
              </a:rPr>
              <a:t>?</a:t>
            </a:r>
            <a:r>
              <a:rPr lang="en-US" dirty="0">
                <a:cs typeface="Times New Roman" pitchFamily="18" charset="0"/>
              </a:rPr>
              <a:t> </a:t>
            </a:r>
            <a:r>
              <a:rPr lang="ru-RU" dirty="0">
                <a:cs typeface="Times New Roman" pitchFamily="18" charset="0"/>
              </a:rPr>
              <a:t>Проверьте Ваш ответ с помощью линейки.</a:t>
            </a:r>
          </a:p>
        </p:txBody>
      </p:sp>
      <p:sp>
        <p:nvSpPr>
          <p:cNvPr id="10" name="Text Box 3">
            <a:extLst>
              <a:ext uri="{FF2B5EF4-FFF2-40B4-BE49-F238E27FC236}">
                <a16:creationId xmlns:a16="http://schemas.microsoft.com/office/drawing/2014/main" id="{38F1BEFB-F5E8-9B96-C34A-29AF3522F82E}"/>
              </a:ext>
            </a:extLst>
          </p:cNvPr>
          <p:cNvSpPr txBox="1">
            <a:spLocks noChangeArrowheads="1"/>
          </p:cNvSpPr>
          <p:nvPr/>
        </p:nvSpPr>
        <p:spPr bwMode="auto">
          <a:xfrm>
            <a:off x="0" y="486916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ru-RU" sz="2800" dirty="0">
                <a:cs typeface="Times New Roman" pitchFamily="18" charset="0"/>
              </a:rPr>
              <a:t>	</a:t>
            </a:r>
            <a:r>
              <a:rPr lang="ru-RU" dirty="0">
                <a:cs typeface="Times New Roman" pitchFamily="18" charset="0"/>
              </a:rPr>
              <a:t>Ответ: Да. </a:t>
            </a:r>
          </a:p>
        </p:txBody>
      </p:sp>
      <p:pic>
        <p:nvPicPr>
          <p:cNvPr id="13" name="Рисунок 12">
            <a:extLst>
              <a:ext uri="{FF2B5EF4-FFF2-40B4-BE49-F238E27FC236}">
                <a16:creationId xmlns:a16="http://schemas.microsoft.com/office/drawing/2014/main" id="{D8BD2182-883F-86F3-B68D-44BDA143A6DD}"/>
              </a:ext>
            </a:extLst>
          </p:cNvPr>
          <p:cNvPicPr>
            <a:picLocks noChangeAspect="1"/>
          </p:cNvPicPr>
          <p:nvPr/>
        </p:nvPicPr>
        <p:blipFill>
          <a:blip r:embed="rId3"/>
          <a:stretch>
            <a:fillRect/>
          </a:stretch>
        </p:blipFill>
        <p:spPr>
          <a:xfrm>
            <a:off x="2555776" y="1124744"/>
            <a:ext cx="3082116" cy="3099144"/>
          </a:xfrm>
          <a:prstGeom prst="rect">
            <a:avLst/>
          </a:prstGeom>
        </p:spPr>
      </p:pic>
    </p:spTree>
    <p:extLst>
      <p:ext uri="{BB962C8B-B14F-4D97-AF65-F5344CB8AC3E}">
        <p14:creationId xmlns:p14="http://schemas.microsoft.com/office/powerpoint/2010/main" val="29372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052"/>
          <p:cNvSpPr txBox="1">
            <a:spLocks noChangeArrowheads="1"/>
          </p:cNvSpPr>
          <p:nvPr/>
        </p:nvSpPr>
        <p:spPr bwMode="auto">
          <a:xfrm>
            <a:off x="0" y="116632"/>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определения равенства отрезков водится операция </a:t>
            </a:r>
            <a:r>
              <a:rPr lang="ru-RU" dirty="0">
                <a:solidFill>
                  <a:srgbClr val="FF3300"/>
                </a:solidFill>
                <a:cs typeface="Times New Roman" charset="0"/>
              </a:rPr>
              <a:t>откладывания данного отрезка</a:t>
            </a:r>
            <a:r>
              <a:rPr lang="ru-RU" dirty="0">
                <a:cs typeface="Times New Roman" charset="0"/>
              </a:rPr>
              <a:t> на данном луче от его вершины. </a:t>
            </a:r>
          </a:p>
        </p:txBody>
      </p:sp>
      <p:sp>
        <p:nvSpPr>
          <p:cNvPr id="2052" name="Text Box 2055"/>
          <p:cNvSpPr txBox="1">
            <a:spLocks noChangeArrowheads="1"/>
          </p:cNvSpPr>
          <p:nvPr/>
        </p:nvSpPr>
        <p:spPr bwMode="auto">
          <a:xfrm>
            <a:off x="0" y="97825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В качестве аксиомы принимается следующее свойство.</a:t>
            </a:r>
          </a:p>
          <a:p>
            <a:pPr algn="just" eaLnBrk="1" hangingPunct="1">
              <a:spcBef>
                <a:spcPts val="0"/>
              </a:spcBef>
            </a:pPr>
            <a:r>
              <a:rPr lang="ru-RU" dirty="0">
                <a:solidFill>
                  <a:srgbClr val="FF0000"/>
                </a:solidFill>
                <a:cs typeface="Times New Roman" charset="0"/>
              </a:rPr>
              <a:t> 	</a:t>
            </a:r>
            <a:r>
              <a:rPr lang="ru-RU" i="1" dirty="0">
                <a:solidFill>
                  <a:srgbClr val="FF0000"/>
                </a:solidFill>
                <a:cs typeface="Times New Roman" charset="0"/>
              </a:rPr>
              <a:t>На любом луче от его начала можно отложить только один отрезок</a:t>
            </a:r>
            <a:r>
              <a:rPr lang="ru-RU" dirty="0">
                <a:solidFill>
                  <a:srgbClr val="FF0000"/>
                </a:solidFill>
                <a:cs typeface="Times New Roman" charset="0"/>
              </a:rPr>
              <a:t>, </a:t>
            </a:r>
            <a:r>
              <a:rPr lang="ru-RU" i="1" dirty="0">
                <a:solidFill>
                  <a:srgbClr val="FF0000"/>
                </a:solidFill>
                <a:cs typeface="Times New Roman" charset="0"/>
              </a:rPr>
              <a:t>равный данному</a:t>
            </a:r>
            <a:r>
              <a:rPr lang="ru-RU" dirty="0">
                <a:solidFill>
                  <a:srgbClr val="FF0000"/>
                </a:solidFill>
                <a:cs typeface="Times New Roman" charset="0"/>
              </a:rPr>
              <a:t>.</a:t>
            </a:r>
          </a:p>
        </p:txBody>
      </p:sp>
      <p:sp>
        <p:nvSpPr>
          <p:cNvPr id="2053" name="Text Box 2056"/>
          <p:cNvSpPr txBox="1">
            <a:spLocks noChangeArrowheads="1"/>
          </p:cNvSpPr>
          <p:nvPr/>
        </p:nvSpPr>
        <p:spPr bwMode="auto">
          <a:xfrm>
            <a:off x="0" y="2221420"/>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Отрезки </a:t>
            </a:r>
            <a:r>
              <a:rPr lang="en-US" i="1" dirty="0">
                <a:cs typeface="Times New Roman" charset="0"/>
              </a:rPr>
              <a:t>AB </a:t>
            </a:r>
            <a:r>
              <a:rPr lang="ru-RU" dirty="0">
                <a:cs typeface="Times New Roman" charset="0"/>
              </a:rPr>
              <a:t>и </a:t>
            </a:r>
            <a:r>
              <a:rPr lang="en-US" i="1" dirty="0">
                <a:cs typeface="Times New Roman" charset="0"/>
              </a:rPr>
              <a:t>A</a:t>
            </a:r>
            <a:r>
              <a:rPr lang="en-US" baseline="-25000" dirty="0">
                <a:cs typeface="Times New Roman" charset="0"/>
              </a:rPr>
              <a:t>1</a:t>
            </a:r>
            <a:r>
              <a:rPr lang="en-US" i="1" dirty="0">
                <a:cs typeface="Times New Roman" charset="0"/>
              </a:rPr>
              <a:t>B</a:t>
            </a:r>
            <a:r>
              <a:rPr lang="en-US" baseline="-25000" dirty="0">
                <a:cs typeface="Times New Roman" charset="0"/>
              </a:rPr>
              <a:t>1</a:t>
            </a:r>
            <a:r>
              <a:rPr lang="en-US" dirty="0">
                <a:cs typeface="Times New Roman" charset="0"/>
              </a:rPr>
              <a:t> </a:t>
            </a:r>
            <a:r>
              <a:rPr lang="ru-RU" dirty="0">
                <a:cs typeface="Times New Roman" charset="0"/>
              </a:rPr>
              <a:t>равны, если отложив один из этих отрезков, например </a:t>
            </a:r>
            <a:r>
              <a:rPr lang="ru-RU" i="1" dirty="0">
                <a:cs typeface="Times New Roman" charset="0"/>
              </a:rPr>
              <a:t>АВ</a:t>
            </a:r>
            <a:r>
              <a:rPr lang="ru-RU" dirty="0">
                <a:cs typeface="Times New Roman" charset="0"/>
              </a:rPr>
              <a:t>,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a:t>
            </a:r>
            <a:r>
              <a:rPr lang="ru-RU" dirty="0">
                <a:cs typeface="Times New Roman" charset="0"/>
              </a:rPr>
              <a:t>от точки </a:t>
            </a:r>
            <a:r>
              <a:rPr lang="ru-RU" i="1" dirty="0">
                <a:cs typeface="Times New Roman" charset="0"/>
              </a:rPr>
              <a:t>А</a:t>
            </a:r>
            <a:r>
              <a:rPr lang="ru-RU" baseline="-30000" dirty="0">
                <a:cs typeface="Times New Roman" charset="0"/>
              </a:rPr>
              <a:t>1</a:t>
            </a:r>
            <a:r>
              <a:rPr lang="ru-RU" dirty="0">
                <a:cs typeface="Times New Roman" charset="0"/>
              </a:rPr>
              <a:t> получим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p>
          <a:p>
            <a:pPr algn="just" eaLnBrk="1" hangingPunct="1">
              <a:spcBef>
                <a:spcPts val="0"/>
              </a:spcBef>
            </a:pPr>
            <a:r>
              <a:rPr lang="ru-RU" dirty="0">
                <a:cs typeface="Times New Roman" charset="0"/>
              </a:rPr>
              <a:t>	Равенство отрезков </a:t>
            </a:r>
            <a:r>
              <a:rPr lang="ru-RU" i="1" dirty="0">
                <a:cs typeface="Times New Roman" charset="0"/>
              </a:rPr>
              <a:t>АВ</a:t>
            </a:r>
            <a:r>
              <a:rPr lang="ru-RU" dirty="0">
                <a:cs typeface="Times New Roman" charset="0"/>
              </a:rPr>
              <a:t> и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записывается в виде </a:t>
            </a:r>
            <a:r>
              <a:rPr lang="ru-RU" i="1" dirty="0">
                <a:cs typeface="Times New Roman" charset="0"/>
              </a:rPr>
              <a:t>АВ</a:t>
            </a:r>
            <a:r>
              <a:rPr lang="ru-RU" i="1" dirty="0"/>
              <a:t> </a:t>
            </a:r>
            <a:r>
              <a:rPr lang="ru-RU" i="1" dirty="0">
                <a:cs typeface="Times New Roman" charset="0"/>
              </a:rPr>
              <a:t>=</a:t>
            </a:r>
            <a:r>
              <a:rPr lang="ru-RU" i="1" dirty="0"/>
              <a:t>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a:t>
            </a:r>
          </a:p>
        </p:txBody>
      </p:sp>
      <p:sp>
        <p:nvSpPr>
          <p:cNvPr id="2054" name="Text Box 2058"/>
          <p:cNvSpPr txBox="1">
            <a:spLocks noChangeArrowheads="1"/>
          </p:cNvSpPr>
          <p:nvPr/>
        </p:nvSpPr>
        <p:spPr bwMode="auto">
          <a:xfrm>
            <a:off x="0" y="3819258"/>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Операция откладывания отрезка позволяет определить отношения меньше и больше для отрезков. </a:t>
            </a:r>
          </a:p>
          <a:p>
            <a:pPr algn="just" eaLnBrk="1" hangingPunct="1">
              <a:spcBef>
                <a:spcPts val="0"/>
              </a:spcBef>
            </a:pPr>
            <a:r>
              <a:rPr lang="ru-RU" dirty="0">
                <a:cs typeface="Times New Roman" charset="0"/>
              </a:rPr>
              <a:t>	Если при откладывании отрезка </a:t>
            </a:r>
            <a:r>
              <a:rPr lang="ru-RU" i="1" dirty="0">
                <a:cs typeface="Times New Roman" charset="0"/>
              </a:rPr>
              <a:t>АВ</a:t>
            </a:r>
            <a:r>
              <a:rPr lang="ru-RU" dirty="0">
                <a:cs typeface="Times New Roman" charset="0"/>
              </a:rPr>
              <a:t> на луче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от точки </a:t>
            </a:r>
            <a:r>
              <a:rPr lang="ru-RU" i="1" dirty="0">
                <a:cs typeface="Times New Roman" charset="0"/>
              </a:rPr>
              <a:t>А</a:t>
            </a:r>
            <a:r>
              <a:rPr lang="ru-RU" baseline="-30000" dirty="0">
                <a:cs typeface="Times New Roman" charset="0"/>
              </a:rPr>
              <a:t>1</a:t>
            </a:r>
            <a:r>
              <a:rPr lang="ru-RU" dirty="0">
                <a:cs typeface="Times New Roman" charset="0"/>
              </a:rPr>
              <a:t> точка </a:t>
            </a:r>
            <a:r>
              <a:rPr lang="ru-RU" i="1" dirty="0">
                <a:cs typeface="Times New Roman" charset="0"/>
              </a:rPr>
              <a:t>В</a:t>
            </a:r>
            <a:r>
              <a:rPr lang="ru-RU" dirty="0">
                <a:cs typeface="Times New Roman" charset="0"/>
              </a:rPr>
              <a:t> переходит в точку </a:t>
            </a:r>
            <a:r>
              <a:rPr lang="en-US" i="1" dirty="0">
                <a:cs typeface="Times New Roman" charset="0"/>
              </a:rPr>
              <a:t>B</a:t>
            </a:r>
            <a:r>
              <a:rPr lang="ru-RU" i="1" dirty="0">
                <a:cs typeface="Times New Roman" charset="0"/>
              </a:rPr>
              <a:t>'</a:t>
            </a:r>
            <a:r>
              <a:rPr lang="ru-RU" dirty="0">
                <a:cs typeface="Times New Roman" charset="0"/>
              </a:rPr>
              <a:t>, лежащую между точками </a:t>
            </a:r>
            <a:r>
              <a:rPr lang="ru-RU" i="1" dirty="0">
                <a:cs typeface="Times New Roman" charset="0"/>
              </a:rPr>
              <a:t>А</a:t>
            </a:r>
            <a:r>
              <a:rPr lang="ru-RU" baseline="-30000" dirty="0">
                <a:cs typeface="Times New Roman" charset="0"/>
              </a:rPr>
              <a:t>1</a:t>
            </a:r>
            <a:r>
              <a:rPr lang="ru-RU" dirty="0">
                <a:cs typeface="Times New Roman" charset="0"/>
              </a:rPr>
              <a:t> и </a:t>
            </a:r>
            <a:r>
              <a:rPr lang="ru-RU" i="1" dirty="0">
                <a:cs typeface="Times New Roman" charset="0"/>
              </a:rPr>
              <a:t>В</a:t>
            </a:r>
            <a:r>
              <a:rPr lang="ru-RU" baseline="-30000" dirty="0">
                <a:cs typeface="Times New Roman" charset="0"/>
              </a:rPr>
              <a:t>1</a:t>
            </a:r>
            <a:r>
              <a:rPr lang="ru-RU" dirty="0">
                <a:cs typeface="Times New Roman" charset="0"/>
              </a:rPr>
              <a:t>, то говорят, что отрезок </a:t>
            </a:r>
            <a:r>
              <a:rPr lang="ru-RU" i="1" dirty="0">
                <a:cs typeface="Times New Roman" charset="0"/>
              </a:rPr>
              <a:t>АВ</a:t>
            </a:r>
            <a:r>
              <a:rPr lang="ru-RU" dirty="0">
                <a:cs typeface="Times New Roman" charset="0"/>
              </a:rPr>
              <a:t> </a:t>
            </a:r>
            <a:r>
              <a:rPr lang="ru-RU" dirty="0">
                <a:solidFill>
                  <a:srgbClr val="FF3300"/>
                </a:solidFill>
                <a:cs typeface="Times New Roman" charset="0"/>
              </a:rPr>
              <a:t>меньше</a:t>
            </a:r>
            <a:r>
              <a:rPr lang="ru-RU" dirty="0">
                <a:cs typeface="Times New Roman" charset="0"/>
              </a:rPr>
              <a:t> отрезка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и обозначают </a:t>
            </a:r>
            <a:r>
              <a:rPr lang="ru-RU" i="1" dirty="0">
                <a:cs typeface="Times New Roman" charset="0"/>
              </a:rPr>
              <a:t>АВ &lt; 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Говорят также, что отрезок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dirty="0">
                <a:cs typeface="Times New Roman" charset="0"/>
              </a:rPr>
              <a:t> </a:t>
            </a:r>
            <a:r>
              <a:rPr lang="ru-RU" dirty="0">
                <a:solidFill>
                  <a:srgbClr val="FF3300"/>
                </a:solidFill>
                <a:cs typeface="Times New Roman" charset="0"/>
              </a:rPr>
              <a:t>больше</a:t>
            </a:r>
            <a:r>
              <a:rPr lang="ru-RU" dirty="0">
                <a:cs typeface="Times New Roman" charset="0"/>
              </a:rPr>
              <a:t> отрезка </a:t>
            </a:r>
            <a:r>
              <a:rPr lang="ru-RU" i="1" dirty="0">
                <a:cs typeface="Times New Roman" charset="0"/>
              </a:rPr>
              <a:t>АВ </a:t>
            </a:r>
            <a:r>
              <a:rPr lang="ru-RU" dirty="0">
                <a:cs typeface="Times New Roman" charset="0"/>
              </a:rPr>
              <a:t>и</a:t>
            </a:r>
            <a:r>
              <a:rPr lang="ru-RU" dirty="0"/>
              <a:t> </a:t>
            </a:r>
            <a:r>
              <a:rPr lang="ru-RU" dirty="0">
                <a:cs typeface="Times New Roman" charset="0"/>
              </a:rPr>
              <a:t>обозначают </a:t>
            </a:r>
            <a:r>
              <a:rPr lang="ru-RU" i="1" dirty="0">
                <a:cs typeface="Times New Roman" charset="0"/>
              </a:rPr>
              <a:t>А</a:t>
            </a:r>
            <a:r>
              <a:rPr lang="ru-RU" baseline="-30000" dirty="0">
                <a:cs typeface="Times New Roman" charset="0"/>
              </a:rPr>
              <a:t>1</a:t>
            </a:r>
            <a:r>
              <a:rPr lang="ru-RU" i="1" dirty="0">
                <a:cs typeface="Times New Roman" charset="0"/>
              </a:rPr>
              <a:t>В</a:t>
            </a:r>
            <a:r>
              <a:rPr lang="ru-RU" baseline="-30000" dirty="0">
                <a:cs typeface="Times New Roman" charset="0"/>
              </a:rPr>
              <a:t>1</a:t>
            </a:r>
            <a:r>
              <a:rPr lang="ru-RU" i="1" dirty="0">
                <a:cs typeface="Times New Roman" charset="0"/>
              </a:rPr>
              <a:t> &gt; </a:t>
            </a:r>
            <a:r>
              <a:rPr lang="en-US" i="1" dirty="0">
                <a:cs typeface="Times New Roman" charset="0"/>
              </a:rPr>
              <a:t>AB</a:t>
            </a:r>
            <a:r>
              <a:rPr lang="ru-RU" dirty="0">
                <a:cs typeface="Times New Roman" charset="0"/>
              </a:rPr>
              <a:t>.</a:t>
            </a:r>
            <a:endParaRPr lang="ru-RU" dirty="0"/>
          </a:p>
        </p:txBody>
      </p:sp>
      <p:sp>
        <p:nvSpPr>
          <p:cNvPr id="8"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00220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up)">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1032">
            <a:extLst>
              <a:ext uri="{FF2B5EF4-FFF2-40B4-BE49-F238E27FC236}">
                <a16:creationId xmlns:a16="http://schemas.microsoft.com/office/drawing/2014/main" id="{C473197D-4795-2302-CDDE-81B10A474E95}"/>
              </a:ext>
            </a:extLst>
          </p:cNvPr>
          <p:cNvSpPr txBox="1">
            <a:spLocks noChangeArrowheads="1"/>
          </p:cNvSpPr>
          <p:nvPr/>
        </p:nvSpPr>
        <p:spPr bwMode="auto">
          <a:xfrm>
            <a:off x="0" y="-3582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3300"/>
                </a:solidFill>
              </a:rPr>
              <a:t>Упражнения</a:t>
            </a:r>
            <a:endParaRPr lang="ru-RU" sz="2800" dirty="0"/>
          </a:p>
        </p:txBody>
      </p:sp>
      <p:sp>
        <p:nvSpPr>
          <p:cNvPr id="3" name="Text Box 1032">
            <a:extLst>
              <a:ext uri="{FF2B5EF4-FFF2-40B4-BE49-F238E27FC236}">
                <a16:creationId xmlns:a16="http://schemas.microsoft.com/office/drawing/2014/main" id="{5C0B57B8-D9E6-71D4-7C2B-D6961E5DAEAF}"/>
              </a:ext>
            </a:extLst>
          </p:cNvPr>
          <p:cNvSpPr txBox="1">
            <a:spLocks noChangeArrowheads="1"/>
          </p:cNvSpPr>
          <p:nvPr/>
        </p:nvSpPr>
        <p:spPr bwMode="auto">
          <a:xfrm>
            <a:off x="-19050" y="557128"/>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1. </a:t>
            </a:r>
            <a:r>
              <a:rPr lang="ru-RU" dirty="0">
                <a:effectLst/>
                <a:latin typeface="Times New Roman" panose="02020603050405020304" pitchFamily="18" charset="0"/>
                <a:ea typeface="Times New Roman" panose="02020603050405020304" pitchFamily="18" charset="0"/>
              </a:rPr>
              <a:t>Укажите равные отрезки, изображённые на рисунке.</a:t>
            </a:r>
            <a:endParaRPr lang="ru-RU" dirty="0"/>
          </a:p>
        </p:txBody>
      </p:sp>
      <p:sp>
        <p:nvSpPr>
          <p:cNvPr id="10" name="Text Box 1032">
            <a:extLst>
              <a:ext uri="{FF2B5EF4-FFF2-40B4-BE49-F238E27FC236}">
                <a16:creationId xmlns:a16="http://schemas.microsoft.com/office/drawing/2014/main" id="{17538873-0ECF-03F2-DD14-B26B4CC6622E}"/>
              </a:ext>
            </a:extLst>
          </p:cNvPr>
          <p:cNvSpPr txBox="1">
            <a:spLocks noChangeArrowheads="1"/>
          </p:cNvSpPr>
          <p:nvPr/>
        </p:nvSpPr>
        <p:spPr bwMode="auto">
          <a:xfrm>
            <a:off x="-19050" y="4221088"/>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а) и д); б) и г); в) и е).</a:t>
            </a:r>
          </a:p>
        </p:txBody>
      </p:sp>
      <p:pic>
        <p:nvPicPr>
          <p:cNvPr id="7" name="Рисунок 6">
            <a:extLst>
              <a:ext uri="{FF2B5EF4-FFF2-40B4-BE49-F238E27FC236}">
                <a16:creationId xmlns:a16="http://schemas.microsoft.com/office/drawing/2014/main" id="{1A21C96D-2494-1B87-0801-503E040992B1}"/>
              </a:ext>
            </a:extLst>
          </p:cNvPr>
          <p:cNvPicPr>
            <a:picLocks noChangeAspect="1"/>
          </p:cNvPicPr>
          <p:nvPr/>
        </p:nvPicPr>
        <p:blipFill>
          <a:blip r:embed="rId3"/>
          <a:stretch>
            <a:fillRect/>
          </a:stretch>
        </p:blipFill>
        <p:spPr>
          <a:xfrm>
            <a:off x="2987824" y="1126893"/>
            <a:ext cx="2801025" cy="2815390"/>
          </a:xfrm>
          <a:prstGeom prst="rect">
            <a:avLst/>
          </a:prstGeom>
        </p:spPr>
      </p:pic>
    </p:spTree>
    <p:extLst>
      <p:ext uri="{BB962C8B-B14F-4D97-AF65-F5344CB8AC3E}">
        <p14:creationId xmlns:p14="http://schemas.microsoft.com/office/powerpoint/2010/main" val="277144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1032">
            <a:extLst>
              <a:ext uri="{FF2B5EF4-FFF2-40B4-BE49-F238E27FC236}">
                <a16:creationId xmlns:a16="http://schemas.microsoft.com/office/drawing/2014/main" id="{5C0B57B8-D9E6-71D4-7C2B-D6961E5DAEAF}"/>
              </a:ext>
            </a:extLst>
          </p:cNvPr>
          <p:cNvSpPr txBox="1">
            <a:spLocks noChangeArrowheads="1"/>
          </p:cNvSpPr>
          <p:nvPr/>
        </p:nvSpPr>
        <p:spPr bwMode="auto">
          <a:xfrm>
            <a:off x="-19050" y="557128"/>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2. </a:t>
            </a:r>
            <a:r>
              <a:rPr lang="ru-RU" dirty="0">
                <a:effectLst/>
                <a:latin typeface="Times New Roman" panose="02020603050405020304" pitchFamily="18" charset="0"/>
                <a:ea typeface="Times New Roman" panose="02020603050405020304" pitchFamily="18" charset="0"/>
              </a:rPr>
              <a:t>Расположите номера в порядке возрастания соответствующих отрезков, изображённых на рисунке.</a:t>
            </a:r>
            <a:endParaRPr lang="ru-RU" dirty="0"/>
          </a:p>
        </p:txBody>
      </p:sp>
      <p:sp>
        <p:nvSpPr>
          <p:cNvPr id="10" name="Text Box 1032">
            <a:extLst>
              <a:ext uri="{FF2B5EF4-FFF2-40B4-BE49-F238E27FC236}">
                <a16:creationId xmlns:a16="http://schemas.microsoft.com/office/drawing/2014/main" id="{17538873-0ECF-03F2-DD14-B26B4CC6622E}"/>
              </a:ext>
            </a:extLst>
          </p:cNvPr>
          <p:cNvSpPr txBox="1">
            <a:spLocks noChangeArrowheads="1"/>
          </p:cNvSpPr>
          <p:nvPr/>
        </p:nvSpPr>
        <p:spPr bwMode="auto">
          <a:xfrm>
            <a:off x="-19050" y="48056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3, 1, 4, 5, 2, 6.</a:t>
            </a:r>
          </a:p>
        </p:txBody>
      </p:sp>
      <p:pic>
        <p:nvPicPr>
          <p:cNvPr id="5" name="Рисунок 4">
            <a:extLst>
              <a:ext uri="{FF2B5EF4-FFF2-40B4-BE49-F238E27FC236}">
                <a16:creationId xmlns:a16="http://schemas.microsoft.com/office/drawing/2014/main" id="{450FFFC4-794A-3BAC-5DEA-5ED6B20A3F27}"/>
              </a:ext>
            </a:extLst>
          </p:cNvPr>
          <p:cNvPicPr>
            <a:picLocks noChangeAspect="1"/>
          </p:cNvPicPr>
          <p:nvPr/>
        </p:nvPicPr>
        <p:blipFill>
          <a:blip r:embed="rId3"/>
          <a:stretch>
            <a:fillRect/>
          </a:stretch>
        </p:blipFill>
        <p:spPr>
          <a:xfrm>
            <a:off x="2915816" y="1628800"/>
            <a:ext cx="2876951" cy="2867425"/>
          </a:xfrm>
          <a:prstGeom prst="rect">
            <a:avLst/>
          </a:prstGeom>
        </p:spPr>
      </p:pic>
    </p:spTree>
    <p:extLst>
      <p:ext uri="{BB962C8B-B14F-4D97-AF65-F5344CB8AC3E}">
        <p14:creationId xmlns:p14="http://schemas.microsoft.com/office/powerpoint/2010/main" val="169500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Рисунок 4">
            <a:extLst>
              <a:ext uri="{FF2B5EF4-FFF2-40B4-BE49-F238E27FC236}">
                <a16:creationId xmlns:a16="http://schemas.microsoft.com/office/drawing/2014/main" id="{05C5E97C-26AC-1FC4-916C-961A69C5FF95}"/>
              </a:ext>
            </a:extLst>
          </p:cNvPr>
          <p:cNvPicPr>
            <a:picLocks noChangeAspect="1"/>
          </p:cNvPicPr>
          <p:nvPr/>
        </p:nvPicPr>
        <p:blipFill>
          <a:blip r:embed="rId3"/>
          <a:stretch>
            <a:fillRect/>
          </a:stretch>
        </p:blipFill>
        <p:spPr>
          <a:xfrm>
            <a:off x="1598654" y="1556792"/>
            <a:ext cx="5756192" cy="2767683"/>
          </a:xfrm>
          <a:prstGeom prst="rect">
            <a:avLst/>
          </a:prstGeom>
        </p:spPr>
      </p:pic>
      <p:sp>
        <p:nvSpPr>
          <p:cNvPr id="6" name="Text Box 1032">
            <a:extLst>
              <a:ext uri="{FF2B5EF4-FFF2-40B4-BE49-F238E27FC236}">
                <a16:creationId xmlns:a16="http://schemas.microsoft.com/office/drawing/2014/main" id="{4790C7B2-EBD9-A16E-2E2C-BCA91FC7B2B3}"/>
              </a:ext>
            </a:extLst>
          </p:cNvPr>
          <p:cNvSpPr txBox="1">
            <a:spLocks noChangeArrowheads="1"/>
          </p:cNvSpPr>
          <p:nvPr/>
        </p:nvSpPr>
        <p:spPr bwMode="auto">
          <a:xfrm>
            <a:off x="-19050" y="557128"/>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3. </a:t>
            </a:r>
            <a:r>
              <a:rPr lang="ru-RU" dirty="0">
                <a:effectLst/>
                <a:latin typeface="Times New Roman" panose="02020603050405020304" pitchFamily="18" charset="0"/>
                <a:ea typeface="Times New Roman" panose="02020603050405020304" pitchFamily="18" charset="0"/>
              </a:rPr>
              <a:t>Сравните отрезки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и </a:t>
            </a:r>
            <a:r>
              <a:rPr lang="en-US" i="1" dirty="0">
                <a:effectLst/>
                <a:latin typeface="Times New Roman" panose="02020603050405020304" pitchFamily="18" charset="0"/>
                <a:ea typeface="Times New Roman" panose="02020603050405020304" pitchFamily="18" charset="0"/>
              </a:rPr>
              <a:t>CD</a:t>
            </a:r>
            <a:r>
              <a:rPr lang="ru-RU" dirty="0">
                <a:effectLst/>
                <a:latin typeface="Times New Roman" panose="02020603050405020304" pitchFamily="18" charset="0"/>
                <a:ea typeface="Times New Roman" panose="02020603050405020304" pitchFamily="18" charset="0"/>
              </a:rPr>
              <a:t>, изображённые на рисунке. </a:t>
            </a:r>
            <a:endParaRPr lang="ru-RU" dirty="0"/>
          </a:p>
        </p:txBody>
      </p:sp>
      <p:sp>
        <p:nvSpPr>
          <p:cNvPr id="8" name="Text Box 1032">
            <a:extLst>
              <a:ext uri="{FF2B5EF4-FFF2-40B4-BE49-F238E27FC236}">
                <a16:creationId xmlns:a16="http://schemas.microsoft.com/office/drawing/2014/main" id="{4EC38565-24D3-AC13-4E8B-ED00909CEDCE}"/>
              </a:ext>
            </a:extLst>
          </p:cNvPr>
          <p:cNvSpPr txBox="1">
            <a:spLocks noChangeArrowheads="1"/>
          </p:cNvSpPr>
          <p:nvPr/>
        </p:nvSpPr>
        <p:spPr bwMode="auto">
          <a:xfrm>
            <a:off x="-19050" y="48056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Отрезки равны.</a:t>
            </a:r>
          </a:p>
        </p:txBody>
      </p:sp>
    </p:spTree>
    <p:extLst>
      <p:ext uri="{BB962C8B-B14F-4D97-AF65-F5344CB8AC3E}">
        <p14:creationId xmlns:p14="http://schemas.microsoft.com/office/powerpoint/2010/main" val="249712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ext Box 1032">
            <a:extLst>
              <a:ext uri="{FF2B5EF4-FFF2-40B4-BE49-F238E27FC236}">
                <a16:creationId xmlns:a16="http://schemas.microsoft.com/office/drawing/2014/main" id="{4790C7B2-EBD9-A16E-2E2C-BCA91FC7B2B3}"/>
              </a:ext>
            </a:extLst>
          </p:cNvPr>
          <p:cNvSpPr txBox="1">
            <a:spLocks noChangeArrowheads="1"/>
          </p:cNvSpPr>
          <p:nvPr/>
        </p:nvSpPr>
        <p:spPr bwMode="auto">
          <a:xfrm>
            <a:off x="-19050" y="557128"/>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4. </a:t>
            </a:r>
            <a:r>
              <a:rPr lang="ru-RU" dirty="0">
                <a:effectLst/>
                <a:latin typeface="Times New Roman" panose="02020603050405020304" pitchFamily="18" charset="0"/>
                <a:ea typeface="Times New Roman" panose="02020603050405020304" pitchFamily="18" charset="0"/>
              </a:rPr>
              <a:t>Сравните отрезки</a:t>
            </a:r>
            <a:r>
              <a:rPr lang="en-US"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a </a:t>
            </a:r>
            <a:r>
              <a:rPr lang="ru-RU" dirty="0">
                <a:effectLst/>
                <a:latin typeface="Times New Roman" panose="02020603050405020304" pitchFamily="18" charset="0"/>
                <a:ea typeface="Times New Roman" panose="02020603050405020304" pitchFamily="18" charset="0"/>
              </a:rPr>
              <a:t>и </a:t>
            </a:r>
            <a:r>
              <a:rPr lang="en-US" i="1" dirty="0">
                <a:effectLst/>
                <a:latin typeface="Times New Roman" panose="02020603050405020304" pitchFamily="18" charset="0"/>
                <a:ea typeface="Times New Roman" panose="02020603050405020304" pitchFamily="18" charset="0"/>
              </a:rPr>
              <a:t>b</a:t>
            </a:r>
            <a:r>
              <a:rPr lang="ru-RU" dirty="0">
                <a:effectLst/>
                <a:latin typeface="Times New Roman" panose="02020603050405020304" pitchFamily="18" charset="0"/>
                <a:ea typeface="Times New Roman" panose="02020603050405020304" pitchFamily="18" charset="0"/>
              </a:rPr>
              <a:t>, изображённые на рисунке. </a:t>
            </a:r>
            <a:endParaRPr lang="ru-RU" dirty="0"/>
          </a:p>
        </p:txBody>
      </p:sp>
      <p:sp>
        <p:nvSpPr>
          <p:cNvPr id="8" name="Text Box 1032">
            <a:extLst>
              <a:ext uri="{FF2B5EF4-FFF2-40B4-BE49-F238E27FC236}">
                <a16:creationId xmlns:a16="http://schemas.microsoft.com/office/drawing/2014/main" id="{4EC38565-24D3-AC13-4E8B-ED00909CEDCE}"/>
              </a:ext>
            </a:extLst>
          </p:cNvPr>
          <p:cNvSpPr txBox="1">
            <a:spLocks noChangeArrowheads="1"/>
          </p:cNvSpPr>
          <p:nvPr/>
        </p:nvSpPr>
        <p:spPr bwMode="auto">
          <a:xfrm>
            <a:off x="-19050" y="48056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Отрезки равны.</a:t>
            </a:r>
          </a:p>
        </p:txBody>
      </p:sp>
      <p:pic>
        <p:nvPicPr>
          <p:cNvPr id="3" name="Рисунок 2">
            <a:extLst>
              <a:ext uri="{FF2B5EF4-FFF2-40B4-BE49-F238E27FC236}">
                <a16:creationId xmlns:a16="http://schemas.microsoft.com/office/drawing/2014/main" id="{E30B1927-F3EE-1D50-79B2-011D7455B39B}"/>
              </a:ext>
            </a:extLst>
          </p:cNvPr>
          <p:cNvPicPr>
            <a:picLocks noChangeAspect="1"/>
          </p:cNvPicPr>
          <p:nvPr/>
        </p:nvPicPr>
        <p:blipFill>
          <a:blip r:embed="rId3"/>
          <a:stretch>
            <a:fillRect/>
          </a:stretch>
        </p:blipFill>
        <p:spPr>
          <a:xfrm>
            <a:off x="2267744" y="1590725"/>
            <a:ext cx="3801571" cy="2755785"/>
          </a:xfrm>
          <a:prstGeom prst="rect">
            <a:avLst/>
          </a:prstGeom>
        </p:spPr>
      </p:pic>
    </p:spTree>
    <p:extLst>
      <p:ext uri="{BB962C8B-B14F-4D97-AF65-F5344CB8AC3E}">
        <p14:creationId xmlns:p14="http://schemas.microsoft.com/office/powerpoint/2010/main" val="27322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Операция откладывания отрезка позволяет определить сумму и разность отрезков. </a:t>
            </a:r>
          </a:p>
          <a:p>
            <a:pPr algn="just" eaLnBrk="1" hangingPunct="1">
              <a:spcBef>
                <a:spcPts val="0"/>
              </a:spcBef>
            </a:pPr>
            <a:r>
              <a:rPr lang="ru-RU" dirty="0">
                <a:cs typeface="Times New Roman" charset="0"/>
              </a:rPr>
              <a:t>	Если на отрезке </a:t>
            </a:r>
            <a:r>
              <a:rPr lang="ru-RU" i="1" dirty="0">
                <a:cs typeface="Times New Roman" charset="0"/>
              </a:rPr>
              <a:t>АВ</a:t>
            </a:r>
            <a:r>
              <a:rPr lang="ru-RU" dirty="0">
                <a:cs typeface="Times New Roman" charset="0"/>
              </a:rPr>
              <a:t> между точками </a:t>
            </a:r>
            <a:r>
              <a:rPr lang="ru-RU" i="1" dirty="0">
                <a:cs typeface="Times New Roman" charset="0"/>
              </a:rPr>
              <a:t>А</a:t>
            </a:r>
            <a:r>
              <a:rPr lang="ru-RU" dirty="0">
                <a:cs typeface="Times New Roman" charset="0"/>
              </a:rPr>
              <a:t> и </a:t>
            </a:r>
            <a:r>
              <a:rPr lang="ru-RU" i="1" dirty="0">
                <a:cs typeface="Times New Roman" charset="0"/>
              </a:rPr>
              <a:t>В</a:t>
            </a:r>
            <a:r>
              <a:rPr lang="ru-RU" dirty="0">
                <a:cs typeface="Times New Roman" charset="0"/>
              </a:rPr>
              <a:t> взять какую-либо точку </a:t>
            </a:r>
            <a:r>
              <a:rPr lang="ru-RU" i="1" dirty="0">
                <a:cs typeface="Times New Roman" charset="0"/>
              </a:rPr>
              <a:t>С</a:t>
            </a:r>
            <a:r>
              <a:rPr lang="ru-RU" dirty="0">
                <a:cs typeface="Times New Roman" charset="0"/>
              </a:rPr>
              <a:t>, то образуется два новых отрезка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Отрезок </a:t>
            </a:r>
            <a:r>
              <a:rPr lang="ru-RU" i="1" dirty="0">
                <a:cs typeface="Times New Roman" charset="0"/>
              </a:rPr>
              <a:t>АВ</a:t>
            </a:r>
            <a:r>
              <a:rPr lang="ru-RU" dirty="0">
                <a:cs typeface="Times New Roman" charset="0"/>
              </a:rPr>
              <a:t> называется </a:t>
            </a:r>
            <a:r>
              <a:rPr lang="ru-RU" dirty="0">
                <a:solidFill>
                  <a:srgbClr val="FF3300"/>
                </a:solidFill>
                <a:cs typeface="Times New Roman" charset="0"/>
              </a:rPr>
              <a:t>суммой</a:t>
            </a:r>
            <a:r>
              <a:rPr lang="ru-RU" b="1" i="1" dirty="0">
                <a:cs typeface="Times New Roman" charset="0"/>
              </a:rPr>
              <a:t> </a:t>
            </a:r>
            <a:r>
              <a:rPr lang="ru-RU" dirty="0">
                <a:cs typeface="Times New Roman" charset="0"/>
              </a:rPr>
              <a:t>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и обозначается </a:t>
            </a:r>
            <a:r>
              <a:rPr lang="ru-RU" i="1" dirty="0">
                <a:cs typeface="Times New Roman" charset="0"/>
              </a:rPr>
              <a:t>АВ = АС + СВ</a:t>
            </a:r>
            <a:r>
              <a:rPr lang="ru-RU" dirty="0">
                <a:cs typeface="Times New Roman" charset="0"/>
              </a:rPr>
              <a:t>. Каждый из отрезков </a:t>
            </a:r>
            <a:r>
              <a:rPr lang="ru-RU" i="1" dirty="0">
                <a:cs typeface="Times New Roman" charset="0"/>
              </a:rPr>
              <a:t>АС</a:t>
            </a:r>
            <a:r>
              <a:rPr lang="ru-RU" dirty="0">
                <a:cs typeface="Times New Roman" charset="0"/>
              </a:rPr>
              <a:t> и </a:t>
            </a:r>
            <a:r>
              <a:rPr lang="ru-RU" i="1" dirty="0">
                <a:cs typeface="Times New Roman" charset="0"/>
              </a:rPr>
              <a:t>СВ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отрезка </a:t>
            </a:r>
            <a:r>
              <a:rPr lang="ru-RU" i="1" dirty="0">
                <a:cs typeface="Times New Roman" charset="0"/>
              </a:rPr>
              <a:t>АВ</a:t>
            </a:r>
            <a:r>
              <a:rPr lang="ru-RU" dirty="0">
                <a:cs typeface="Times New Roman" charset="0"/>
              </a:rPr>
              <a:t> и</a:t>
            </a:r>
            <a:r>
              <a:rPr lang="ru-RU" dirty="0"/>
              <a:t> </a:t>
            </a:r>
            <a:r>
              <a:rPr lang="ru-RU" dirty="0">
                <a:cs typeface="Times New Roman" charset="0"/>
              </a:rPr>
              <a:t>другого отрезка, обозначается </a:t>
            </a:r>
            <a:r>
              <a:rPr lang="ru-RU" i="1" dirty="0">
                <a:cs typeface="Times New Roman" charset="0"/>
              </a:rPr>
              <a:t>АС = АВ - СВ</a:t>
            </a:r>
            <a:r>
              <a:rPr lang="ru-RU" dirty="0">
                <a:cs typeface="Times New Roman" charset="0"/>
              </a:rPr>
              <a:t>,</a:t>
            </a:r>
            <a:r>
              <a:rPr lang="ru-RU" i="1" dirty="0">
                <a:cs typeface="Times New Roman" charset="0"/>
              </a:rPr>
              <a:t> СВ = АВ -</a:t>
            </a:r>
            <a:r>
              <a:rPr lang="ru-RU" dirty="0">
                <a:cs typeface="Times New Roman" charset="0"/>
              </a:rPr>
              <a:t> </a:t>
            </a:r>
            <a:r>
              <a:rPr lang="ru-RU" i="1" dirty="0">
                <a:cs typeface="Times New Roman" charset="0"/>
              </a:rPr>
              <a:t>АС</a:t>
            </a:r>
            <a:r>
              <a:rPr lang="ru-RU" dirty="0">
                <a:cs typeface="Times New Roman" charset="0"/>
              </a:rPr>
              <a:t>.</a:t>
            </a:r>
          </a:p>
        </p:txBody>
      </p:sp>
      <p:sp>
        <p:nvSpPr>
          <p:cNvPr id="77832" name="Text Box 8"/>
          <p:cNvSpPr txBox="1">
            <a:spLocks noChangeArrowheads="1"/>
          </p:cNvSpPr>
          <p:nvPr/>
        </p:nvSpPr>
        <p:spPr bwMode="auto">
          <a:xfrm>
            <a:off x="0" y="588853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Аналогичным образом поступают для вычитания из</a:t>
            </a:r>
            <a:r>
              <a:rPr lang="ru-RU" dirty="0"/>
              <a:t> </a:t>
            </a:r>
            <a:r>
              <a:rPr lang="ru-RU" dirty="0">
                <a:cs typeface="Times New Roman" charset="0"/>
              </a:rPr>
              <a:t>большего отрезка меньшего. </a:t>
            </a:r>
          </a:p>
        </p:txBody>
      </p:sp>
      <p:pic>
        <p:nvPicPr>
          <p:cNvPr id="307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757458"/>
            <a:ext cx="233997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835" name="Group 11"/>
          <p:cNvGrpSpPr>
            <a:grpSpLocks/>
          </p:cNvGrpSpPr>
          <p:nvPr/>
        </p:nvGrpSpPr>
        <p:grpSpPr bwMode="auto">
          <a:xfrm>
            <a:off x="0" y="3308350"/>
            <a:ext cx="9144000" cy="2519363"/>
            <a:chOff x="0" y="2084"/>
            <a:chExt cx="5760" cy="1587"/>
          </a:xfrm>
        </p:grpSpPr>
        <p:sp>
          <p:nvSpPr>
            <p:cNvPr id="3079" name="Text Box 7"/>
            <p:cNvSpPr txBox="1">
              <a:spLocks noChangeArrowheads="1"/>
            </p:cNvSpPr>
            <p:nvPr/>
          </p:nvSpPr>
          <p:spPr bwMode="auto">
            <a:xfrm>
              <a:off x="0" y="2084"/>
              <a:ext cx="5760"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сложить два произвольных отрезка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продолжим отрезок </a:t>
              </a:r>
              <a:r>
                <a:rPr lang="ru-RU" i="1" dirty="0">
                  <a:cs typeface="Times New Roman" charset="0"/>
                </a:rPr>
                <a:t>АВ</a:t>
              </a:r>
              <a:r>
                <a:rPr lang="ru-RU" dirty="0">
                  <a:cs typeface="Times New Roman" charset="0"/>
                </a:rPr>
                <a:t> за точку </a:t>
              </a:r>
              <a:r>
                <a:rPr lang="ru-RU" i="1" dirty="0">
                  <a:cs typeface="Times New Roman" charset="0"/>
                </a:rPr>
                <a:t>В</a:t>
              </a:r>
              <a:r>
                <a:rPr lang="ru-RU" dirty="0">
                  <a:cs typeface="Times New Roman" charset="0"/>
                </a:rPr>
                <a:t> и на этом продолжении отложим отрезок </a:t>
              </a:r>
              <a:r>
                <a:rPr lang="ru-RU" i="1" dirty="0">
                  <a:cs typeface="Times New Roman" charset="0"/>
                </a:rPr>
                <a:t>ВЕ</a:t>
              </a:r>
              <a:r>
                <a:rPr lang="ru-RU" dirty="0">
                  <a:cs typeface="Times New Roman" charset="0"/>
                </a:rPr>
                <a:t>, равный </a:t>
              </a:r>
              <a:r>
                <a:rPr lang="ru-RU" dirty="0"/>
                <a:t>отрезку </a:t>
              </a:r>
              <a:r>
                <a:rPr lang="en-US" i="1" dirty="0">
                  <a:cs typeface="Times New Roman" charset="0"/>
                </a:rPr>
                <a:t>CD</a:t>
              </a:r>
              <a:r>
                <a:rPr lang="ru-RU" dirty="0">
                  <a:cs typeface="Times New Roman" charset="0"/>
                </a:rPr>
                <a:t>. Отрезок </a:t>
              </a:r>
              <a:r>
                <a:rPr lang="ru-RU" i="1" dirty="0">
                  <a:cs typeface="Times New Roman" charset="0"/>
                </a:rPr>
                <a:t>АЕ</a:t>
              </a:r>
              <a:r>
                <a:rPr lang="ru-RU" dirty="0">
                  <a:cs typeface="Times New Roman" charset="0"/>
                </a:rPr>
                <a:t> </a:t>
              </a:r>
              <a:r>
                <a:rPr lang="ru-RU" dirty="0"/>
                <a:t>будет</a:t>
              </a:r>
              <a:r>
                <a:rPr lang="ru-RU" dirty="0">
                  <a:cs typeface="Times New Roman" charset="0"/>
                </a:rPr>
                <a:t> сумм</a:t>
              </a:r>
              <a:r>
                <a:rPr lang="ru-RU" dirty="0"/>
                <a:t>ой</a:t>
              </a:r>
              <a:r>
                <a:rPr lang="ru-RU" dirty="0">
                  <a:cs typeface="Times New Roman" charset="0"/>
                </a:rPr>
                <a:t> отрезков </a:t>
              </a:r>
              <a:r>
                <a:rPr lang="ru-RU" i="1" dirty="0">
                  <a:cs typeface="Times New Roman" charset="0"/>
                </a:rPr>
                <a:t>АВ</a:t>
              </a:r>
              <a:r>
                <a:rPr lang="ru-RU" dirty="0">
                  <a:cs typeface="Times New Roman" charset="0"/>
                </a:rPr>
                <a:t> и </a:t>
              </a:r>
              <a:r>
                <a:rPr lang="en-US" i="1" dirty="0">
                  <a:cs typeface="Times New Roman" charset="0"/>
                </a:rPr>
                <a:t>CD</a:t>
              </a:r>
              <a:r>
                <a:rPr lang="ru-RU" dirty="0">
                  <a:cs typeface="Times New Roman" charset="0"/>
                </a:rPr>
                <a:t>, </a:t>
              </a:r>
              <a:r>
                <a:rPr lang="ru-RU" i="1" dirty="0">
                  <a:cs typeface="Times New Roman" charset="0"/>
                </a:rPr>
                <a:t>АЕ = АВ + </a:t>
              </a:r>
              <a:r>
                <a:rPr lang="en-US" i="1" dirty="0">
                  <a:cs typeface="Times New Roman" charset="0"/>
                </a:rPr>
                <a:t>CD</a:t>
              </a:r>
              <a:r>
                <a:rPr lang="ru-RU" dirty="0">
                  <a:cs typeface="Times New Roman" charset="0"/>
                </a:rPr>
                <a:t>. </a:t>
              </a:r>
            </a:p>
          </p:txBody>
        </p:sp>
        <p:pic>
          <p:nvPicPr>
            <p:cNvPr id="3080"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0" y="3073"/>
              <a:ext cx="1494"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65951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noFill/>
        </p:spPr>
        <p:txBody>
          <a:bodyPr wrap="square" rtlCol="0">
            <a:spAutoFit/>
          </a:bodyPr>
          <a:lstStyle/>
          <a:p>
            <a:pPr algn="ctr"/>
            <a:r>
              <a:rPr lang="ru-RU" dirty="0"/>
              <a:t>	</a:t>
            </a:r>
            <a:r>
              <a:rPr lang="ru-RU" sz="2800" dirty="0">
                <a:solidFill>
                  <a:srgbClr val="FF0000"/>
                </a:solidFill>
              </a:rPr>
              <a:t>Авторский сайт: </a:t>
            </a:r>
            <a:r>
              <a:rPr lang="en-US" sz="2800" dirty="0">
                <a:solidFill>
                  <a:srgbClr val="FF0000"/>
                </a:solidFill>
              </a:rPr>
              <a:t>vasmirnov.ru</a:t>
            </a:r>
            <a:r>
              <a:rPr lang="ru-RU" sz="2800" dirty="0">
                <a:solidFill>
                  <a:srgbClr val="FF0000"/>
                </a:solidFill>
              </a:rPr>
              <a:t>	</a:t>
            </a:r>
          </a:p>
        </p:txBody>
      </p:sp>
      <p:pic>
        <p:nvPicPr>
          <p:cNvPr id="4" name="Рисунок 3">
            <a:extLst>
              <a:ext uri="{FF2B5EF4-FFF2-40B4-BE49-F238E27FC236}">
                <a16:creationId xmlns:a16="http://schemas.microsoft.com/office/drawing/2014/main" id="{39955895-AF42-F1DD-86A0-07588A1EA733}"/>
              </a:ext>
            </a:extLst>
          </p:cNvPr>
          <p:cNvPicPr>
            <a:picLocks noChangeAspect="1"/>
          </p:cNvPicPr>
          <p:nvPr/>
        </p:nvPicPr>
        <p:blipFill>
          <a:blip r:embed="rId3"/>
          <a:stretch>
            <a:fillRect/>
          </a:stretch>
        </p:blipFill>
        <p:spPr>
          <a:xfrm>
            <a:off x="1187624" y="492504"/>
            <a:ext cx="7180280" cy="6365496"/>
          </a:xfrm>
          <a:prstGeom prst="rect">
            <a:avLst/>
          </a:prstGeom>
        </p:spPr>
      </p:pic>
    </p:spTree>
    <p:extLst>
      <p:ext uri="{BB962C8B-B14F-4D97-AF65-F5344CB8AC3E}">
        <p14:creationId xmlns:p14="http://schemas.microsoft.com/office/powerpoint/2010/main" val="1412932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Отношение меньше и операции сложения и вычитания отрезков позволяют правильно понимать следующую теорему. </a:t>
            </a:r>
          </a:p>
          <a:p>
            <a:pPr algn="just" eaLnBrk="1" hangingPunct="1">
              <a:spcBef>
                <a:spcPts val="0"/>
              </a:spcBef>
            </a:pPr>
            <a:r>
              <a:rPr lang="ru-RU" dirty="0">
                <a:cs typeface="Times New Roman" charset="0"/>
              </a:rPr>
              <a:t>	Теорема (Неравенство треугольника). Каждая сторона треугольника меньше суммы двух других сторон и больше их разностей.</a:t>
            </a:r>
          </a:p>
          <a:p>
            <a:pPr algn="just" eaLnBrk="1" hangingPunct="1">
              <a:spcBef>
                <a:spcPts val="0"/>
              </a:spcBef>
            </a:pPr>
            <a:r>
              <a:rPr lang="ru-RU" dirty="0">
                <a:cs typeface="Times New Roman" charset="0"/>
              </a:rPr>
              <a:t>	Таким образом, для треугольника </a:t>
            </a:r>
            <a:r>
              <a:rPr lang="en-US" i="1" dirty="0">
                <a:cs typeface="Times New Roman" charset="0"/>
              </a:rPr>
              <a:t>ABC </a:t>
            </a:r>
            <a:r>
              <a:rPr lang="ru-RU" dirty="0">
                <a:cs typeface="Times New Roman" charset="0"/>
              </a:rPr>
              <a:t>имеют место неравенства: </a:t>
            </a:r>
            <a:r>
              <a:rPr lang="en-US" i="1" dirty="0">
                <a:cs typeface="Times New Roman" charset="0"/>
              </a:rPr>
              <a:t>BC – AC &lt; AB &lt; AC + BC</a:t>
            </a:r>
            <a:r>
              <a:rPr lang="en-US" dirty="0">
                <a:cs typeface="Times New Roman" charset="0"/>
              </a:rPr>
              <a:t>.</a:t>
            </a:r>
            <a:endParaRPr lang="ru-RU" i="1"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6" name="Рисунок 5">
            <a:extLst>
              <a:ext uri="{FF2B5EF4-FFF2-40B4-BE49-F238E27FC236}">
                <a16:creationId xmlns:a16="http://schemas.microsoft.com/office/drawing/2014/main" id="{4A3C7688-1EB9-7179-3E78-03CAB887B6C9}"/>
              </a:ext>
            </a:extLst>
          </p:cNvPr>
          <p:cNvPicPr>
            <a:picLocks noChangeAspect="1"/>
          </p:cNvPicPr>
          <p:nvPr/>
        </p:nvPicPr>
        <p:blipFill>
          <a:blip r:embed="rId3"/>
          <a:stretch>
            <a:fillRect/>
          </a:stretch>
        </p:blipFill>
        <p:spPr>
          <a:xfrm>
            <a:off x="2699792" y="2772010"/>
            <a:ext cx="2657846" cy="2000529"/>
          </a:xfrm>
          <a:prstGeom prst="rect">
            <a:avLst/>
          </a:prstGeom>
        </p:spPr>
      </p:pic>
      <p:sp>
        <p:nvSpPr>
          <p:cNvPr id="7" name="Text Box 3">
            <a:extLst>
              <a:ext uri="{FF2B5EF4-FFF2-40B4-BE49-F238E27FC236}">
                <a16:creationId xmlns:a16="http://schemas.microsoft.com/office/drawing/2014/main" id="{F7F9FD17-D2C7-4866-61F9-F7F562788C1F}"/>
              </a:ext>
            </a:extLst>
          </p:cNvPr>
          <p:cNvSpPr txBox="1">
            <a:spLocks noChangeArrowheads="1"/>
          </p:cNvSpPr>
          <p:nvPr/>
        </p:nvSpPr>
        <p:spPr bwMode="auto">
          <a:xfrm>
            <a:off x="0" y="4883603"/>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В левой и правой частях этих неравенств стоят разность и сумма не длин отрезков, а самих отрезков. Именно это и используется при доказательстве этих неравенств.</a:t>
            </a:r>
            <a:endParaRPr lang="ru-RU" i="1" dirty="0">
              <a:cs typeface="Times New Roman" charset="0"/>
            </a:endParaRPr>
          </a:p>
        </p:txBody>
      </p:sp>
    </p:spTree>
    <p:extLst>
      <p:ext uri="{BB962C8B-B14F-4D97-AF65-F5344CB8AC3E}">
        <p14:creationId xmlns:p14="http://schemas.microsoft.com/office/powerpoint/2010/main" val="2438274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1032">
            <a:extLst>
              <a:ext uri="{FF2B5EF4-FFF2-40B4-BE49-F238E27FC236}">
                <a16:creationId xmlns:a16="http://schemas.microsoft.com/office/drawing/2014/main" id="{C473197D-4795-2302-CDDE-81B10A474E95}"/>
              </a:ext>
            </a:extLst>
          </p:cNvPr>
          <p:cNvSpPr txBox="1">
            <a:spLocks noChangeArrowheads="1"/>
          </p:cNvSpPr>
          <p:nvPr/>
        </p:nvSpPr>
        <p:spPr bwMode="auto">
          <a:xfrm>
            <a:off x="0" y="-35820"/>
            <a:ext cx="899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ct val="50000"/>
              </a:spcBef>
            </a:pPr>
            <a:r>
              <a:rPr lang="ru-RU" sz="2800" dirty="0">
                <a:solidFill>
                  <a:srgbClr val="FF3300"/>
                </a:solidFill>
              </a:rPr>
              <a:t>Упражнения</a:t>
            </a:r>
            <a:endParaRPr lang="ru-RU" sz="2800" dirty="0"/>
          </a:p>
        </p:txBody>
      </p:sp>
      <p:sp>
        <p:nvSpPr>
          <p:cNvPr id="3" name="Text Box 1032">
            <a:extLst>
              <a:ext uri="{FF2B5EF4-FFF2-40B4-BE49-F238E27FC236}">
                <a16:creationId xmlns:a16="http://schemas.microsoft.com/office/drawing/2014/main" id="{5C0B57B8-D9E6-71D4-7C2B-D6961E5DAEAF}"/>
              </a:ext>
            </a:extLst>
          </p:cNvPr>
          <p:cNvSpPr txBox="1">
            <a:spLocks noChangeArrowheads="1"/>
          </p:cNvSpPr>
          <p:nvPr/>
        </p:nvSpPr>
        <p:spPr bwMode="auto">
          <a:xfrm>
            <a:off x="-19050" y="557128"/>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1. </a:t>
            </a:r>
            <a:r>
              <a:rPr lang="ru-RU" dirty="0">
                <a:effectLst/>
                <a:latin typeface="Times New Roman" panose="02020603050405020304" pitchFamily="18" charset="0"/>
                <a:ea typeface="Times New Roman" panose="02020603050405020304" pitchFamily="18" charset="0"/>
              </a:rPr>
              <a:t>Изобразите какой-нибудь отрезок, равный сумме отрезков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и </a:t>
            </a:r>
            <a:r>
              <a:rPr lang="en-US" i="1" dirty="0">
                <a:effectLst/>
                <a:latin typeface="Times New Roman" panose="02020603050405020304" pitchFamily="18" charset="0"/>
                <a:ea typeface="Times New Roman" panose="02020603050405020304" pitchFamily="18" charset="0"/>
              </a:rPr>
              <a:t>CD</a:t>
            </a:r>
            <a:r>
              <a:rPr lang="ru-RU" dirty="0">
                <a:effectLst/>
                <a:latin typeface="Times New Roman" panose="02020603050405020304" pitchFamily="18" charset="0"/>
                <a:ea typeface="Times New Roman" panose="02020603050405020304" pitchFamily="18" charset="0"/>
              </a:rPr>
              <a:t>.</a:t>
            </a:r>
            <a:endParaRPr lang="ru-RU" dirty="0"/>
          </a:p>
        </p:txBody>
      </p:sp>
      <p:pic>
        <p:nvPicPr>
          <p:cNvPr id="5" name="Рисунок 4">
            <a:extLst>
              <a:ext uri="{FF2B5EF4-FFF2-40B4-BE49-F238E27FC236}">
                <a16:creationId xmlns:a16="http://schemas.microsoft.com/office/drawing/2014/main" id="{22591332-76D2-8B3D-716F-3770BE121B7B}"/>
              </a:ext>
            </a:extLst>
          </p:cNvPr>
          <p:cNvPicPr>
            <a:picLocks noChangeAspect="1"/>
          </p:cNvPicPr>
          <p:nvPr/>
        </p:nvPicPr>
        <p:blipFill>
          <a:blip r:embed="rId3"/>
          <a:stretch>
            <a:fillRect/>
          </a:stretch>
        </p:blipFill>
        <p:spPr>
          <a:xfrm>
            <a:off x="1259632" y="1829049"/>
            <a:ext cx="6964074" cy="2535637"/>
          </a:xfrm>
          <a:prstGeom prst="rect">
            <a:avLst/>
          </a:prstGeom>
        </p:spPr>
      </p:pic>
      <p:grpSp>
        <p:nvGrpSpPr>
          <p:cNvPr id="8" name="Группа 7">
            <a:extLst>
              <a:ext uri="{FF2B5EF4-FFF2-40B4-BE49-F238E27FC236}">
                <a16:creationId xmlns:a16="http://schemas.microsoft.com/office/drawing/2014/main" id="{1BAA4855-2624-0135-6717-A22F8D9DE0CA}"/>
              </a:ext>
            </a:extLst>
          </p:cNvPr>
          <p:cNvGrpSpPr/>
          <p:nvPr/>
        </p:nvGrpSpPr>
        <p:grpSpPr>
          <a:xfrm>
            <a:off x="-19050" y="1829049"/>
            <a:ext cx="8991600" cy="3438226"/>
            <a:chOff x="-19050" y="1829049"/>
            <a:chExt cx="8991600" cy="3438226"/>
          </a:xfrm>
        </p:grpSpPr>
        <p:sp>
          <p:nvSpPr>
            <p:cNvPr id="4" name="Text Box 1032">
              <a:extLst>
                <a:ext uri="{FF2B5EF4-FFF2-40B4-BE49-F238E27FC236}">
                  <a16:creationId xmlns:a16="http://schemas.microsoft.com/office/drawing/2014/main" id="{BEEE861B-D3DE-C04C-CEFF-B2EC3CFF0C54}"/>
                </a:ext>
              </a:extLst>
            </p:cNvPr>
            <p:cNvSpPr txBox="1">
              <a:spLocks noChangeArrowheads="1"/>
            </p:cNvSpPr>
            <p:nvPr/>
          </p:nvSpPr>
          <p:spPr bwMode="auto">
            <a:xfrm>
              <a:off x="-19050" y="48056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Отрезок </a:t>
              </a:r>
              <a:r>
                <a:rPr lang="en-US" i="1" dirty="0"/>
                <a:t>EF</a:t>
              </a:r>
              <a:r>
                <a:rPr lang="ru-RU" dirty="0"/>
                <a:t>.</a:t>
              </a:r>
            </a:p>
          </p:txBody>
        </p:sp>
        <p:pic>
          <p:nvPicPr>
            <p:cNvPr id="7" name="Рисунок 6">
              <a:extLst>
                <a:ext uri="{FF2B5EF4-FFF2-40B4-BE49-F238E27FC236}">
                  <a16:creationId xmlns:a16="http://schemas.microsoft.com/office/drawing/2014/main" id="{DE030B6B-B222-B225-F970-BCDF6D0105A0}"/>
                </a:ext>
              </a:extLst>
            </p:cNvPr>
            <p:cNvPicPr>
              <a:picLocks noChangeAspect="1"/>
            </p:cNvPicPr>
            <p:nvPr/>
          </p:nvPicPr>
          <p:blipFill>
            <a:blip r:embed="rId4"/>
            <a:stretch>
              <a:fillRect/>
            </a:stretch>
          </p:blipFill>
          <p:spPr>
            <a:xfrm>
              <a:off x="1269926" y="1829049"/>
              <a:ext cx="7052608" cy="2535637"/>
            </a:xfrm>
            <a:prstGeom prst="rect">
              <a:avLst/>
            </a:prstGeom>
          </p:spPr>
        </p:pic>
      </p:grpSp>
    </p:spTree>
    <p:extLst>
      <p:ext uri="{BB962C8B-B14F-4D97-AF65-F5344CB8AC3E}">
        <p14:creationId xmlns:p14="http://schemas.microsoft.com/office/powerpoint/2010/main" val="283821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1032">
            <a:extLst>
              <a:ext uri="{FF2B5EF4-FFF2-40B4-BE49-F238E27FC236}">
                <a16:creationId xmlns:a16="http://schemas.microsoft.com/office/drawing/2014/main" id="{5C0B57B8-D9E6-71D4-7C2B-D6961E5DAEAF}"/>
              </a:ext>
            </a:extLst>
          </p:cNvPr>
          <p:cNvSpPr txBox="1">
            <a:spLocks noChangeArrowheads="1"/>
          </p:cNvSpPr>
          <p:nvPr/>
        </p:nvSpPr>
        <p:spPr bwMode="auto">
          <a:xfrm>
            <a:off x="-19050" y="557128"/>
            <a:ext cx="8991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2. </a:t>
            </a:r>
            <a:r>
              <a:rPr lang="ru-RU" dirty="0">
                <a:effectLst/>
                <a:latin typeface="Times New Roman" panose="02020603050405020304" pitchFamily="18" charset="0"/>
                <a:ea typeface="Times New Roman" panose="02020603050405020304" pitchFamily="18" charset="0"/>
              </a:rPr>
              <a:t>Изобразите какой-нибудь отрезок, равный разности отрезков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и </a:t>
            </a:r>
            <a:r>
              <a:rPr lang="en-US" i="1" dirty="0">
                <a:effectLst/>
                <a:latin typeface="Times New Roman" panose="02020603050405020304" pitchFamily="18" charset="0"/>
                <a:ea typeface="Times New Roman" panose="02020603050405020304" pitchFamily="18" charset="0"/>
              </a:rPr>
              <a:t>CD</a:t>
            </a:r>
            <a:r>
              <a:rPr lang="ru-RU" dirty="0">
                <a:effectLst/>
                <a:latin typeface="Times New Roman" panose="02020603050405020304" pitchFamily="18" charset="0"/>
                <a:ea typeface="Times New Roman" panose="02020603050405020304" pitchFamily="18" charset="0"/>
              </a:rPr>
              <a:t>.</a:t>
            </a:r>
            <a:endParaRPr lang="ru-RU" dirty="0"/>
          </a:p>
        </p:txBody>
      </p:sp>
      <p:pic>
        <p:nvPicPr>
          <p:cNvPr id="6" name="Рисунок 5">
            <a:extLst>
              <a:ext uri="{FF2B5EF4-FFF2-40B4-BE49-F238E27FC236}">
                <a16:creationId xmlns:a16="http://schemas.microsoft.com/office/drawing/2014/main" id="{3B229368-3387-0ACE-A3B6-FF52EC8A2435}"/>
              </a:ext>
            </a:extLst>
          </p:cNvPr>
          <p:cNvPicPr>
            <a:picLocks noChangeAspect="1"/>
          </p:cNvPicPr>
          <p:nvPr/>
        </p:nvPicPr>
        <p:blipFill>
          <a:blip r:embed="rId3"/>
          <a:stretch>
            <a:fillRect/>
          </a:stretch>
        </p:blipFill>
        <p:spPr>
          <a:xfrm>
            <a:off x="899592" y="1700808"/>
            <a:ext cx="6953772" cy="2430899"/>
          </a:xfrm>
          <a:prstGeom prst="rect">
            <a:avLst/>
          </a:prstGeom>
        </p:spPr>
      </p:pic>
      <p:grpSp>
        <p:nvGrpSpPr>
          <p:cNvPr id="7" name="Группа 6">
            <a:extLst>
              <a:ext uri="{FF2B5EF4-FFF2-40B4-BE49-F238E27FC236}">
                <a16:creationId xmlns:a16="http://schemas.microsoft.com/office/drawing/2014/main" id="{21E0EBB7-FF33-4DD0-C504-507E37634498}"/>
              </a:ext>
            </a:extLst>
          </p:cNvPr>
          <p:cNvGrpSpPr/>
          <p:nvPr/>
        </p:nvGrpSpPr>
        <p:grpSpPr>
          <a:xfrm>
            <a:off x="-19050" y="1716807"/>
            <a:ext cx="8991600" cy="3550468"/>
            <a:chOff x="-19050" y="1716807"/>
            <a:chExt cx="8991600" cy="3550468"/>
          </a:xfrm>
        </p:grpSpPr>
        <p:pic>
          <p:nvPicPr>
            <p:cNvPr id="4" name="Рисунок 3">
              <a:extLst>
                <a:ext uri="{FF2B5EF4-FFF2-40B4-BE49-F238E27FC236}">
                  <a16:creationId xmlns:a16="http://schemas.microsoft.com/office/drawing/2014/main" id="{C30095B3-5C97-1115-1F5F-D8D11D218116}"/>
                </a:ext>
              </a:extLst>
            </p:cNvPr>
            <p:cNvPicPr>
              <a:picLocks noChangeAspect="1"/>
            </p:cNvPicPr>
            <p:nvPr/>
          </p:nvPicPr>
          <p:blipFill>
            <a:blip r:embed="rId4"/>
            <a:stretch>
              <a:fillRect/>
            </a:stretch>
          </p:blipFill>
          <p:spPr>
            <a:xfrm>
              <a:off x="899592" y="1716807"/>
              <a:ext cx="6965395" cy="2504281"/>
            </a:xfrm>
            <a:prstGeom prst="rect">
              <a:avLst/>
            </a:prstGeom>
          </p:spPr>
        </p:pic>
        <p:sp>
          <p:nvSpPr>
            <p:cNvPr id="5" name="Text Box 1032">
              <a:extLst>
                <a:ext uri="{FF2B5EF4-FFF2-40B4-BE49-F238E27FC236}">
                  <a16:creationId xmlns:a16="http://schemas.microsoft.com/office/drawing/2014/main" id="{543A227F-4867-479C-0183-BB77E1C395B1}"/>
                </a:ext>
              </a:extLst>
            </p:cNvPr>
            <p:cNvSpPr txBox="1">
              <a:spLocks noChangeArrowheads="1"/>
            </p:cNvSpPr>
            <p:nvPr/>
          </p:nvSpPr>
          <p:spPr bwMode="auto">
            <a:xfrm>
              <a:off x="-19050" y="4805610"/>
              <a:ext cx="8991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solidFill>
                    <a:srgbClr val="FF3300"/>
                  </a:solidFill>
                </a:rPr>
                <a:t>	</a:t>
              </a:r>
              <a:r>
                <a:rPr lang="ru-RU" dirty="0"/>
                <a:t>Ответ: Отрезок </a:t>
              </a:r>
              <a:r>
                <a:rPr lang="en-US" i="1" dirty="0"/>
                <a:t>EF</a:t>
              </a:r>
              <a:r>
                <a:rPr lang="ru-RU" dirty="0"/>
                <a:t>.</a:t>
              </a:r>
            </a:p>
          </p:txBody>
        </p:sp>
      </p:grpSp>
    </p:spTree>
    <p:extLst>
      <p:ext uri="{BB962C8B-B14F-4D97-AF65-F5344CB8AC3E}">
        <p14:creationId xmlns:p14="http://schemas.microsoft.com/office/powerpoint/2010/main" val="290389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Операция откладывания отрезка позволяет ввести понятие длины отрезка. </a:t>
            </a:r>
          </a:p>
          <a:p>
            <a:pPr indent="450215" algn="just"/>
            <a:r>
              <a:rPr lang="ru-RU" dirty="0">
                <a:cs typeface="Times New Roman" charset="0"/>
              </a:rPr>
              <a:t>	</a:t>
            </a:r>
            <a:r>
              <a:rPr lang="ru-RU" dirty="0">
                <a:effectLst/>
                <a:latin typeface="Times New Roman" panose="02020603050405020304" pitchFamily="18" charset="0"/>
                <a:ea typeface="Times New Roman" panose="02020603050405020304" pitchFamily="18" charset="0"/>
              </a:rPr>
              <a:t>Для измерения длины отрезка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сначала выбирают отрезок </a:t>
            </a:r>
            <a:r>
              <a:rPr lang="en-US" i="1" dirty="0">
                <a:effectLst/>
                <a:latin typeface="Times New Roman" panose="02020603050405020304" pitchFamily="18" charset="0"/>
                <a:ea typeface="Times New Roman" panose="02020603050405020304" pitchFamily="18" charset="0"/>
              </a:rPr>
              <a:t>OE</a:t>
            </a:r>
            <a:r>
              <a:rPr lang="ru-RU" dirty="0">
                <a:effectLst/>
                <a:latin typeface="Times New Roman" panose="02020603050405020304" pitchFamily="18" charset="0"/>
                <a:ea typeface="Times New Roman" panose="02020603050405020304" pitchFamily="18" charset="0"/>
              </a:rPr>
              <a:t>, длина которого принимается за единицу (единичный отрезок). Затем последовательно откладыва­ют единичный отрезок </a:t>
            </a:r>
            <a:r>
              <a:rPr lang="en-US" i="1" dirty="0">
                <a:effectLst/>
                <a:latin typeface="Times New Roman" panose="02020603050405020304" pitchFamily="18" charset="0"/>
                <a:ea typeface="Times New Roman" panose="02020603050405020304" pitchFamily="18" charset="0"/>
              </a:rPr>
              <a:t>OE </a:t>
            </a:r>
            <a:r>
              <a:rPr lang="ru-RU" dirty="0">
                <a:effectLst/>
                <a:latin typeface="Times New Roman" panose="02020603050405020304" pitchFamily="18" charset="0"/>
                <a:ea typeface="Times New Roman" panose="02020603050405020304" pitchFamily="18" charset="0"/>
              </a:rPr>
              <a:t>на луче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от вершины </a:t>
            </a:r>
            <a:r>
              <a:rPr lang="ru-RU" i="1" dirty="0">
                <a:effectLst/>
                <a:latin typeface="Times New Roman" panose="02020603050405020304" pitchFamily="18" charset="0"/>
                <a:ea typeface="Times New Roman" panose="02020603050405020304" pitchFamily="18" charset="0"/>
              </a:rPr>
              <a:t>А</a:t>
            </a:r>
            <a:r>
              <a:rPr lang="ru-RU" dirty="0">
                <a:effectLst/>
                <a:latin typeface="Times New Roman" panose="02020603050405020304" pitchFamily="18" charset="0"/>
                <a:ea typeface="Times New Roman" panose="02020603050405020304" pitchFamily="18" charset="0"/>
              </a:rPr>
              <a:t>. Если, при этом, единичный отрезок целиком укладывается в отрезке </a:t>
            </a:r>
            <a:r>
              <a:rPr lang="ru-RU" i="1" dirty="0">
                <a:effectLst/>
                <a:latin typeface="Times New Roman" panose="02020603050405020304" pitchFamily="18" charset="0"/>
                <a:ea typeface="Times New Roman" panose="02020603050405020304" pitchFamily="18" charset="0"/>
              </a:rPr>
              <a:t>АВ </a:t>
            </a:r>
            <a:r>
              <a:rPr lang="ru-RU" dirty="0">
                <a:effectLst/>
                <a:latin typeface="Times New Roman" panose="02020603050405020304" pitchFamily="18" charset="0"/>
                <a:ea typeface="Times New Roman" panose="02020603050405020304" pitchFamily="18" charset="0"/>
              </a:rPr>
              <a:t>целое число раз без остатка, то про­цесс измерения заканчивается и полученное число считается длиной отрезка </a:t>
            </a:r>
            <a:r>
              <a:rPr lang="ru-RU" i="1" dirty="0">
                <a:effectLst/>
                <a:latin typeface="Times New Roman" panose="02020603050405020304" pitchFamily="18" charset="0"/>
                <a:ea typeface="Times New Roman" panose="02020603050405020304" pitchFamily="18" charset="0"/>
              </a:rPr>
              <a:t>АВ</a:t>
            </a:r>
            <a:r>
              <a:rPr lang="ru-RU" dirty="0">
                <a:effectLst/>
                <a:latin typeface="Times New Roman" panose="02020603050405020304" pitchFamily="18" charset="0"/>
                <a:ea typeface="Times New Roman" panose="02020603050405020304" pitchFamily="18" charset="0"/>
              </a:rPr>
              <a:t>. На рисунке единичный отрезок </a:t>
            </a:r>
            <a:r>
              <a:rPr lang="en-US" i="1" dirty="0">
                <a:effectLst/>
                <a:latin typeface="Times New Roman" panose="02020603050405020304" pitchFamily="18" charset="0"/>
                <a:ea typeface="Times New Roman" panose="02020603050405020304" pitchFamily="18" charset="0"/>
              </a:rPr>
              <a:t>OE </a:t>
            </a:r>
            <a:r>
              <a:rPr lang="ru-RU" dirty="0">
                <a:effectLst/>
                <a:latin typeface="Times New Roman" panose="02020603050405020304" pitchFamily="18" charset="0"/>
                <a:ea typeface="Times New Roman" panose="02020603050405020304" pitchFamily="18" charset="0"/>
              </a:rPr>
              <a:t>укладывается в отрезке </a:t>
            </a:r>
            <a:r>
              <a:rPr lang="en-US" i="1" dirty="0">
                <a:effectLst/>
                <a:latin typeface="Times New Roman" panose="02020603050405020304" pitchFamily="18" charset="0"/>
                <a:ea typeface="Times New Roman" panose="02020603050405020304" pitchFamily="18" charset="0"/>
              </a:rPr>
              <a:t>AB</a:t>
            </a:r>
            <a:r>
              <a:rPr lang="ru-RU" dirty="0">
                <a:effectLst/>
                <a:latin typeface="Times New Roman" panose="02020603050405020304" pitchFamily="18" charset="0"/>
                <a:ea typeface="Times New Roman" panose="02020603050405020304" pitchFamily="18" charset="0"/>
              </a:rPr>
              <a:t> ровно четыре раза. </a:t>
            </a:r>
            <a:endParaRPr lang="ru-RU"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5" name="Рисунок 4">
            <a:extLst>
              <a:ext uri="{FF2B5EF4-FFF2-40B4-BE49-F238E27FC236}">
                <a16:creationId xmlns:a16="http://schemas.microsoft.com/office/drawing/2014/main" id="{C725872E-B627-E804-E136-4129116B4C03}"/>
              </a:ext>
            </a:extLst>
          </p:cNvPr>
          <p:cNvPicPr>
            <a:picLocks noChangeAspect="1"/>
          </p:cNvPicPr>
          <p:nvPr/>
        </p:nvPicPr>
        <p:blipFill>
          <a:blip r:embed="rId3"/>
          <a:stretch>
            <a:fillRect/>
          </a:stretch>
        </p:blipFill>
        <p:spPr>
          <a:xfrm>
            <a:off x="1907704" y="3861048"/>
            <a:ext cx="5216588" cy="1595663"/>
          </a:xfrm>
          <a:prstGeom prst="rect">
            <a:avLst/>
          </a:prstGeom>
        </p:spPr>
      </p:pic>
    </p:spTree>
    <p:extLst>
      <p:ext uri="{BB962C8B-B14F-4D97-AF65-F5344CB8AC3E}">
        <p14:creationId xmlns:p14="http://schemas.microsoft.com/office/powerpoint/2010/main" val="1643810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indent="450215" algn="just"/>
            <a:r>
              <a:rPr lang="ru-RU" dirty="0">
                <a:cs typeface="Times New Roman" charset="0"/>
              </a:rPr>
              <a:t>	 </a:t>
            </a:r>
            <a:r>
              <a:rPr lang="ru-RU" dirty="0">
                <a:effectLst/>
                <a:latin typeface="Times New Roman" panose="02020603050405020304" pitchFamily="18" charset="0"/>
                <a:ea typeface="Times New Roman" panose="02020603050405020304" pitchFamily="18" charset="0"/>
              </a:rPr>
              <a:t>В случае, если единичный отрезок </a:t>
            </a:r>
            <a:r>
              <a:rPr lang="en-US" i="1" dirty="0">
                <a:effectLst/>
                <a:latin typeface="Times New Roman" panose="02020603050405020304" pitchFamily="18" charset="0"/>
                <a:ea typeface="Times New Roman" panose="02020603050405020304" pitchFamily="18" charset="0"/>
              </a:rPr>
              <a:t>OE </a:t>
            </a:r>
            <a:r>
              <a:rPr lang="ru-RU" dirty="0">
                <a:effectLst/>
                <a:latin typeface="Times New Roman" panose="02020603050405020304" pitchFamily="18" charset="0"/>
                <a:ea typeface="Times New Roman" panose="02020603050405020304" pitchFamily="18" charset="0"/>
              </a:rPr>
              <a:t>целиком укладывается в отрезке </a:t>
            </a:r>
            <a:r>
              <a:rPr lang="ru-RU" i="1" dirty="0">
                <a:effectLst/>
                <a:latin typeface="Times New Roman" panose="02020603050405020304" pitchFamily="18" charset="0"/>
                <a:ea typeface="Times New Roman" panose="02020603050405020304" pitchFamily="18" charset="0"/>
              </a:rPr>
              <a:t>АВ </a:t>
            </a:r>
            <a:r>
              <a:rPr lang="ru-RU" dirty="0">
                <a:effectLst/>
                <a:latin typeface="Times New Roman" panose="02020603050405020304" pitchFamily="18" charset="0"/>
                <a:ea typeface="Times New Roman" panose="02020603050405020304" pitchFamily="18" charset="0"/>
              </a:rPr>
              <a:t>с остатком, т. е. конец последнего единичного отрезка </a:t>
            </a:r>
            <a:r>
              <a:rPr lang="ru-RU" i="1" dirty="0">
                <a:effectLst/>
                <a:latin typeface="Times New Roman" panose="02020603050405020304" pitchFamily="18" charset="0"/>
                <a:ea typeface="Times New Roman" panose="02020603050405020304" pitchFamily="18" charset="0"/>
              </a:rPr>
              <a:t>С </a:t>
            </a:r>
            <a:r>
              <a:rPr lang="ru-RU" dirty="0">
                <a:effectLst/>
                <a:latin typeface="Times New Roman" panose="02020603050405020304" pitchFamily="18" charset="0"/>
                <a:ea typeface="Times New Roman" panose="02020603050405020304" pitchFamily="18" charset="0"/>
              </a:rPr>
              <a:t>не совпадает с концом отрезка </a:t>
            </a:r>
            <a:r>
              <a:rPr lang="ru-RU" i="1" dirty="0">
                <a:effectLst/>
                <a:latin typeface="Times New Roman" panose="02020603050405020304" pitchFamily="18" charset="0"/>
                <a:ea typeface="Times New Roman" panose="02020603050405020304" pitchFamily="18" charset="0"/>
              </a:rPr>
              <a:t>АВ</a:t>
            </a:r>
            <a:r>
              <a:rPr lang="ru-RU" dirty="0">
                <a:effectLst/>
                <a:latin typeface="Times New Roman" panose="02020603050405020304" pitchFamily="18" charset="0"/>
                <a:ea typeface="Times New Roman" panose="02020603050405020304" pitchFamily="18" charset="0"/>
              </a:rPr>
              <a:t>, и остаток </a:t>
            </a:r>
            <a:r>
              <a:rPr lang="ru-RU" i="1" dirty="0">
                <a:effectLst/>
                <a:latin typeface="Times New Roman" panose="02020603050405020304" pitchFamily="18" charset="0"/>
                <a:ea typeface="Times New Roman" panose="02020603050405020304" pitchFamily="18" charset="0"/>
              </a:rPr>
              <a:t>СВ</a:t>
            </a:r>
            <a:r>
              <a:rPr lang="ru-RU" dirty="0">
                <a:effectLst/>
                <a:latin typeface="Times New Roman" panose="02020603050405020304" pitchFamily="18" charset="0"/>
                <a:ea typeface="Times New Roman" panose="02020603050405020304" pitchFamily="18" charset="0"/>
              </a:rPr>
              <a:t> меньше еди­ничного отрезка, то полученное число </a:t>
            </a:r>
            <a:r>
              <a:rPr lang="en-US" i="1" dirty="0">
                <a:effectLst/>
                <a:latin typeface="Times New Roman" panose="02020603050405020304" pitchFamily="18" charset="0"/>
                <a:ea typeface="Times New Roman" panose="02020603050405020304" pitchFamily="18" charset="0"/>
              </a:rPr>
              <a:t>n </a:t>
            </a:r>
            <a:r>
              <a:rPr lang="ru-RU" dirty="0">
                <a:effectLst/>
                <a:latin typeface="Times New Roman" panose="02020603050405020304" pitchFamily="18" charset="0"/>
                <a:ea typeface="Times New Roman" panose="02020603050405020304" pitchFamily="18" charset="0"/>
              </a:rPr>
              <a:t>считается приближённым значением длины от­резка (с точностью до 1). </a:t>
            </a:r>
          </a:p>
          <a:p>
            <a:pPr algn="just"/>
            <a:r>
              <a:rPr lang="ru-RU" dirty="0">
                <a:effectLst/>
                <a:latin typeface="Times New Roman" panose="02020603050405020304" pitchFamily="18" charset="0"/>
                <a:ea typeface="Times New Roman" panose="02020603050405020304" pitchFamily="18" charset="0"/>
              </a:rPr>
              <a:t>	В этом случае отрезок </a:t>
            </a:r>
            <a:r>
              <a:rPr lang="en-US" i="1" dirty="0">
                <a:effectLst/>
                <a:latin typeface="Times New Roman" panose="02020603050405020304" pitchFamily="18" charset="0"/>
                <a:ea typeface="Times New Roman" panose="02020603050405020304" pitchFamily="18" charset="0"/>
              </a:rPr>
              <a:t>OE</a:t>
            </a:r>
            <a:r>
              <a:rPr lang="ru-RU" dirty="0">
                <a:effectLst/>
                <a:latin typeface="Times New Roman" panose="02020603050405020304" pitchFamily="18" charset="0"/>
                <a:ea typeface="Times New Roman" panose="02020603050405020304" pitchFamily="18" charset="0"/>
              </a:rPr>
              <a:t> разбивается на 10 равных частей. На луче </a:t>
            </a:r>
            <a:r>
              <a:rPr lang="en-US" i="1" dirty="0">
                <a:effectLst/>
                <a:latin typeface="Times New Roman" panose="02020603050405020304" pitchFamily="18" charset="0"/>
                <a:ea typeface="Times New Roman" panose="02020603050405020304" pitchFamily="18" charset="0"/>
              </a:rPr>
              <a:t>CB </a:t>
            </a:r>
            <a:r>
              <a:rPr lang="ru-RU" dirty="0">
                <a:effectLst/>
                <a:latin typeface="Times New Roman" panose="02020603050405020304" pitchFamily="18" charset="0"/>
                <a:ea typeface="Times New Roman" panose="02020603050405020304" pitchFamily="18" charset="0"/>
              </a:rPr>
              <a:t>от вершины </a:t>
            </a:r>
            <a:r>
              <a:rPr lang="ru-RU" i="1" dirty="0">
                <a:effectLst/>
                <a:latin typeface="Times New Roman" panose="02020603050405020304" pitchFamily="18" charset="0"/>
                <a:ea typeface="Times New Roman" panose="02020603050405020304" pitchFamily="18" charset="0"/>
              </a:rPr>
              <a:t>С</a:t>
            </a:r>
            <a:r>
              <a:rPr lang="ru-RU" dirty="0">
                <a:effectLst/>
                <a:latin typeface="Times New Roman" panose="02020603050405020304" pitchFamily="18" charset="0"/>
                <a:ea typeface="Times New Roman" panose="02020603050405020304" pitchFamily="18" charset="0"/>
              </a:rPr>
              <a:t> последовательно откладывают одну десятую часть отрезка </a:t>
            </a:r>
            <a:r>
              <a:rPr lang="en-US" i="1" dirty="0">
                <a:effectLst/>
                <a:latin typeface="Times New Roman" panose="02020603050405020304" pitchFamily="18" charset="0"/>
                <a:ea typeface="Times New Roman" panose="02020603050405020304" pitchFamily="18" charset="0"/>
              </a:rPr>
              <a:t>OE </a:t>
            </a:r>
            <a:r>
              <a:rPr lang="ru-RU" dirty="0">
                <a:effectLst/>
                <a:latin typeface="Times New Roman" panose="02020603050405020304" pitchFamily="18" charset="0"/>
                <a:ea typeface="Times New Roman" panose="02020603050405020304" pitchFamily="18" charset="0"/>
              </a:rPr>
              <a:t>и находят число </a:t>
            </a:r>
            <a:r>
              <a:rPr lang="en-US" i="1" dirty="0">
                <a:effectLst/>
                <a:latin typeface="Times New Roman" panose="02020603050405020304" pitchFamily="18" charset="0"/>
                <a:ea typeface="Times New Roman" panose="02020603050405020304" pitchFamily="18" charset="0"/>
              </a:rPr>
              <a:t>m</a:t>
            </a:r>
            <a:r>
              <a:rPr lang="ru-RU" dirty="0">
                <a:effectLst/>
                <a:latin typeface="Times New Roman" panose="02020603050405020304" pitchFamily="18" charset="0"/>
                <a:ea typeface="Times New Roman" panose="02020603050405020304" pitchFamily="18" charset="0"/>
              </a:rPr>
              <a:t>, показывающее, сколько раз эта часть укладывается в отрезке </a:t>
            </a:r>
            <a:r>
              <a:rPr lang="ru-RU" i="1" dirty="0">
                <a:effectLst/>
                <a:latin typeface="Times New Roman" panose="02020603050405020304" pitchFamily="18" charset="0"/>
                <a:ea typeface="Times New Roman" panose="02020603050405020304" pitchFamily="18" charset="0"/>
              </a:rPr>
              <a:t>СВ</a:t>
            </a:r>
            <a:r>
              <a:rPr lang="ru-RU" dirty="0">
                <a:effectLst/>
                <a:latin typeface="Times New Roman" panose="02020603050405020304" pitchFamily="18" charset="0"/>
                <a:ea typeface="Times New Roman" panose="02020603050405020304" pitchFamily="18" charset="0"/>
              </a:rPr>
              <a:t>. Если при этом</a:t>
            </a:r>
            <a:r>
              <a:rPr lang="ru-RU" b="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конец последнего отрезка совпадёт с концом отрезка </a:t>
            </a:r>
            <a:r>
              <a:rPr lang="ru-RU" i="1" dirty="0">
                <a:effectLst/>
                <a:latin typeface="Times New Roman" panose="02020603050405020304" pitchFamily="18" charset="0"/>
                <a:ea typeface="Times New Roman" panose="02020603050405020304" pitchFamily="18" charset="0"/>
              </a:rPr>
              <a:t>СВ</a:t>
            </a:r>
            <a:r>
              <a:rPr lang="ru-RU" dirty="0">
                <a:effectLst/>
                <a:latin typeface="Times New Roman" panose="02020603050405020304" pitchFamily="18" charset="0"/>
                <a:ea typeface="Times New Roman" panose="02020603050405020304" pitchFamily="18" charset="0"/>
              </a:rPr>
              <a:t>, то процесс измерения заканчивается и число, выражаемое де­сятичной дробью </a:t>
            </a:r>
            <a:r>
              <a:rPr lang="en-US" i="1" dirty="0">
                <a:effectLst/>
                <a:latin typeface="Times New Roman" panose="02020603050405020304" pitchFamily="18" charset="0"/>
                <a:ea typeface="Times New Roman" panose="02020603050405020304" pitchFamily="18" charset="0"/>
              </a:rPr>
              <a:t>n</a:t>
            </a:r>
            <a:r>
              <a:rPr lang="ru-RU" dirty="0">
                <a:effectLst/>
                <a:latin typeface="Times New Roman" panose="02020603050405020304" pitchFamily="18" charset="0"/>
                <a:ea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rPr>
              <a:t>m</a:t>
            </a:r>
            <a:r>
              <a:rPr lang="ru-RU" dirty="0">
                <a:effectLst/>
                <a:latin typeface="Times New Roman" panose="02020603050405020304" pitchFamily="18" charset="0"/>
                <a:ea typeface="Times New Roman" panose="02020603050405020304" pitchFamily="18" charset="0"/>
              </a:rPr>
              <a:t> считается длиной отрезка </a:t>
            </a:r>
            <a:r>
              <a:rPr lang="ru-RU" i="1" dirty="0">
                <a:effectLst/>
                <a:latin typeface="Times New Roman" panose="02020603050405020304" pitchFamily="18" charset="0"/>
                <a:ea typeface="Times New Roman" panose="02020603050405020304" pitchFamily="18" charset="0"/>
              </a:rPr>
              <a:t>АВ</a:t>
            </a:r>
            <a:r>
              <a:rPr lang="ru-RU" dirty="0">
                <a:effectLst/>
                <a:latin typeface="Times New Roman" panose="02020603050405020304" pitchFamily="18" charset="0"/>
                <a:ea typeface="Times New Roman" panose="02020603050405020304" pitchFamily="18" charset="0"/>
              </a:rPr>
              <a:t>. На рисунке </a:t>
            </a:r>
            <a:r>
              <a:rPr lang="en-US" i="1" dirty="0">
                <a:effectLst/>
                <a:latin typeface="Times New Roman" panose="02020603050405020304" pitchFamily="18" charset="0"/>
                <a:ea typeface="Times New Roman" panose="02020603050405020304" pitchFamily="18" charset="0"/>
              </a:rPr>
              <a:t>n</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3, </a:t>
            </a:r>
            <a:r>
              <a:rPr lang="en-US" i="1" dirty="0">
                <a:effectLst/>
                <a:latin typeface="Times New Roman" panose="02020603050405020304" pitchFamily="18" charset="0"/>
                <a:ea typeface="Times New Roman" panose="02020603050405020304" pitchFamily="18" charset="0"/>
              </a:rPr>
              <a:t>m</a:t>
            </a:r>
            <a:r>
              <a:rPr lang="ru-RU" i="1"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6.</a:t>
            </a:r>
            <a:r>
              <a:rPr lang="ru-RU" i="1" dirty="0">
                <a:effectLst/>
                <a:latin typeface="Times New Roman" panose="02020603050405020304" pitchFamily="18" charset="0"/>
                <a:ea typeface="Times New Roman" panose="02020603050405020304" pitchFamily="18" charset="0"/>
              </a:rPr>
              <a:t> </a:t>
            </a:r>
            <a:endParaRPr lang="ru-RU"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3" name="Рисунок 2">
            <a:extLst>
              <a:ext uri="{FF2B5EF4-FFF2-40B4-BE49-F238E27FC236}">
                <a16:creationId xmlns:a16="http://schemas.microsoft.com/office/drawing/2014/main" id="{08B63A92-AC90-EE0D-8893-CFC94A4D4DB7}"/>
              </a:ext>
            </a:extLst>
          </p:cNvPr>
          <p:cNvPicPr>
            <a:picLocks noChangeAspect="1"/>
          </p:cNvPicPr>
          <p:nvPr/>
        </p:nvPicPr>
        <p:blipFill>
          <a:blip r:embed="rId3"/>
          <a:stretch>
            <a:fillRect/>
          </a:stretch>
        </p:blipFill>
        <p:spPr>
          <a:xfrm>
            <a:off x="1979712" y="4725144"/>
            <a:ext cx="5719990" cy="1240947"/>
          </a:xfrm>
          <a:prstGeom prst="rect">
            <a:avLst/>
          </a:prstGeom>
        </p:spPr>
      </p:pic>
    </p:spTree>
    <p:extLst>
      <p:ext uri="{BB962C8B-B14F-4D97-AF65-F5344CB8AC3E}">
        <p14:creationId xmlns:p14="http://schemas.microsoft.com/office/powerpoint/2010/main" val="501244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5" name="Text Box 3"/>
              <p:cNvSpPr txBox="1">
                <a:spLocks noChangeArrowheads="1"/>
              </p:cNvSpPr>
              <p:nvPr/>
            </p:nvSpPr>
            <p:spPr bwMode="auto">
              <a:xfrm>
                <a:off x="0" y="0"/>
                <a:ext cx="9144000" cy="508857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indent="450215" algn="just"/>
                <a:r>
                  <a:rPr lang="ru-RU" sz="2200" dirty="0">
                    <a:effectLst/>
                    <a:latin typeface="Times New Roman" panose="02020603050405020304" pitchFamily="18" charset="0"/>
                    <a:ea typeface="Times New Roman" panose="02020603050405020304" pitchFamily="18" charset="0"/>
                  </a:rPr>
                  <a:t>	В случае, если ко­нец последнего отрезка не совпадает с концом отрезка </a:t>
                </a:r>
                <a:r>
                  <a:rPr lang="ru-RU" sz="2200" i="1" dirty="0">
                    <a:effectLst/>
                    <a:latin typeface="Times New Roman" panose="02020603050405020304" pitchFamily="18" charset="0"/>
                    <a:ea typeface="Times New Roman" panose="02020603050405020304" pitchFamily="18" charset="0"/>
                  </a:rPr>
                  <a:t>СВ</a:t>
                </a:r>
                <a:r>
                  <a:rPr lang="ru-RU" sz="2200" dirty="0">
                    <a:effectLst/>
                    <a:latin typeface="Times New Roman" panose="02020603050405020304" pitchFamily="18" charset="0"/>
                    <a:ea typeface="Times New Roman" panose="02020603050405020304" pitchFamily="18" charset="0"/>
                  </a:rPr>
                  <a:t>, то число </a:t>
                </a:r>
                <a:r>
                  <a:rPr lang="en-US" sz="2200" i="1" dirty="0">
                    <a:effectLst/>
                    <a:latin typeface="Times New Roman" panose="02020603050405020304" pitchFamily="18" charset="0"/>
                    <a:ea typeface="Times New Roman" panose="02020603050405020304" pitchFamily="18" charset="0"/>
                  </a:rPr>
                  <a:t>n</a:t>
                </a:r>
                <a:r>
                  <a:rPr lang="ru-RU" sz="2200" dirty="0">
                    <a:effectLst/>
                    <a:latin typeface="Times New Roman" panose="02020603050405020304" pitchFamily="18" charset="0"/>
                    <a:ea typeface="Times New Roman" panose="02020603050405020304" pitchFamily="18" charset="0"/>
                  </a:rPr>
                  <a:t>,</a:t>
                </a:r>
                <a:r>
                  <a:rPr lang="en-US" sz="2200" i="1" dirty="0">
                    <a:effectLst/>
                    <a:latin typeface="Times New Roman" panose="02020603050405020304" pitchFamily="18" charset="0"/>
                    <a:ea typeface="Times New Roman" panose="02020603050405020304" pitchFamily="18" charset="0"/>
                  </a:rPr>
                  <a:t>m</a:t>
                </a:r>
                <a:r>
                  <a:rPr lang="ru-RU" sz="2200" dirty="0">
                    <a:effectLst/>
                    <a:latin typeface="Times New Roman" panose="02020603050405020304" pitchFamily="18" charset="0"/>
                    <a:ea typeface="Times New Roman" panose="02020603050405020304" pitchFamily="18" charset="0"/>
                  </a:rPr>
                  <a:t> считается приближённым значением длины отрезка (с точностью до 0,1). </a:t>
                </a:r>
              </a:p>
              <a:p>
                <a:pPr indent="450215" algn="just"/>
                <a:r>
                  <a:rPr lang="ru-RU" sz="2200" dirty="0">
                    <a:effectLst/>
                    <a:latin typeface="Times New Roman" panose="02020603050405020304" pitchFamily="18" charset="0"/>
                    <a:ea typeface="Times New Roman" panose="02020603050405020304" pitchFamily="18" charset="0"/>
                  </a:rPr>
                  <a:t>	В этом случае одна десятая часть единичного отрезка разбивается на де­сять равных частей и повторяется описанная выше процедура.</a:t>
                </a:r>
              </a:p>
              <a:p>
                <a:pPr indent="450215" algn="just"/>
                <a:r>
                  <a:rPr lang="ru-RU" sz="2200" dirty="0">
                    <a:effectLst/>
                    <a:latin typeface="Times New Roman" panose="02020603050405020304" pitchFamily="18" charset="0"/>
                    <a:ea typeface="Times New Roman" panose="02020603050405020304" pitchFamily="18" charset="0"/>
                  </a:rPr>
                  <a:t>	Если измерение длины отрезка на некотором шаге заканчивается, то длина отрезка будет выражаться конечной десятичной дробью. Если измерение отрезка не заканчивается ни на каком шаге, то длина отрезка будет выражаться беско­нечной десятичной дробью.</a:t>
                </a:r>
              </a:p>
              <a:p>
                <a:pPr algn="just"/>
                <a:r>
                  <a:rPr lang="ru-RU" sz="2200" dirty="0">
                    <a:effectLst/>
                    <a:latin typeface="Times New Roman" panose="02020603050405020304" pitchFamily="18" charset="0"/>
                    <a:ea typeface="Times New Roman" panose="02020603050405020304" pitchFamily="18" charset="0"/>
                  </a:rPr>
                  <a:t>	Единичный отрезок можно разбивать не только на 10, но и на другое число частей. Если единичный отрезок разбит на </a:t>
                </a:r>
                <a:r>
                  <a:rPr lang="en-US" sz="2200" i="1" dirty="0">
                    <a:effectLst/>
                    <a:latin typeface="Times New Roman" panose="02020603050405020304" pitchFamily="18" charset="0"/>
                    <a:ea typeface="Times New Roman" panose="02020603050405020304" pitchFamily="18" charset="0"/>
                  </a:rPr>
                  <a:t>n</a:t>
                </a:r>
                <a:r>
                  <a:rPr lang="ru-RU" sz="2200" dirty="0">
                    <a:effectLst/>
                    <a:latin typeface="Times New Roman" panose="02020603050405020304" pitchFamily="18" charset="0"/>
                    <a:ea typeface="Times New Roman" panose="02020603050405020304" pitchFamily="18" charset="0"/>
                  </a:rPr>
                  <a:t> равных частей и одна такая часть укладывается в отрезке </a:t>
                </a:r>
                <a:r>
                  <a:rPr lang="ru-RU" sz="2200" i="1" dirty="0">
                    <a:effectLst/>
                    <a:latin typeface="Times New Roman" panose="02020603050405020304" pitchFamily="18" charset="0"/>
                    <a:ea typeface="Times New Roman" panose="02020603050405020304" pitchFamily="18" charset="0"/>
                  </a:rPr>
                  <a:t>АВ</a:t>
                </a:r>
                <a:r>
                  <a:rPr lang="ru-RU" sz="2200" dirty="0">
                    <a:effectLst/>
                    <a:latin typeface="Times New Roman" panose="02020603050405020304" pitchFamily="18" charset="0"/>
                    <a:ea typeface="Times New Roman" panose="02020603050405020304" pitchFamily="18" charset="0"/>
                  </a:rPr>
                  <a:t> ровно </a:t>
                </a:r>
                <a:r>
                  <a:rPr lang="en-US" sz="2200" i="1" dirty="0">
                    <a:effectLst/>
                    <a:latin typeface="Times New Roman" panose="02020603050405020304" pitchFamily="18" charset="0"/>
                    <a:ea typeface="Times New Roman" panose="02020603050405020304" pitchFamily="18" charset="0"/>
                  </a:rPr>
                  <a:t>m</a:t>
                </a:r>
                <a:r>
                  <a:rPr lang="ru-RU" sz="2200" dirty="0">
                    <a:effectLst/>
                    <a:latin typeface="Times New Roman" panose="02020603050405020304" pitchFamily="18" charset="0"/>
                    <a:ea typeface="Times New Roman" panose="02020603050405020304" pitchFamily="18" charset="0"/>
                  </a:rPr>
                  <a:t> раз, то длиной от­резка </a:t>
                </a:r>
                <a:r>
                  <a:rPr lang="ru-RU" sz="2200" i="1" dirty="0">
                    <a:effectLst/>
                    <a:latin typeface="Times New Roman" panose="02020603050405020304" pitchFamily="18" charset="0"/>
                    <a:ea typeface="Times New Roman" panose="02020603050405020304" pitchFamily="18" charset="0"/>
                  </a:rPr>
                  <a:t>АВ</a:t>
                </a:r>
                <a:r>
                  <a:rPr lang="ru-RU" sz="2200" dirty="0">
                    <a:effectLst/>
                    <a:latin typeface="Times New Roman" panose="02020603050405020304" pitchFamily="18" charset="0"/>
                    <a:ea typeface="Times New Roman" panose="02020603050405020304" pitchFamily="18" charset="0"/>
                  </a:rPr>
                  <a:t> будет число </a:t>
                </a:r>
                <a14:m>
                  <m:oMath xmlns:m="http://schemas.openxmlformats.org/officeDocument/2006/math">
                    <m:f>
                      <m:fPr>
                        <m:ctrlPr>
                          <a:rPr lang="ru-RU" sz="2200" i="1">
                            <a:effectLst/>
                            <a:latin typeface="Cambria Math" panose="02040503050406030204" pitchFamily="18" charset="0"/>
                          </a:rPr>
                        </m:ctrlPr>
                      </m:fPr>
                      <m:num>
                        <m:r>
                          <a:rPr lang="en-US" sz="2200" i="1">
                            <a:effectLst/>
                            <a:latin typeface="Cambria Math" panose="02040503050406030204" pitchFamily="18" charset="0"/>
                            <a:ea typeface="Times New Roman" panose="02020603050405020304" pitchFamily="18" charset="0"/>
                            <a:cs typeface="Times New Roman" panose="02020603050405020304" pitchFamily="18" charset="0"/>
                          </a:rPr>
                          <m:t>𝑚</m:t>
                        </m:r>
                      </m:num>
                      <m:den>
                        <m:r>
                          <a:rPr lang="ru-RU" sz="2200" i="1">
                            <a:effectLst/>
                            <a:latin typeface="Cambria Math" panose="02040503050406030204" pitchFamily="18" charset="0"/>
                            <a:ea typeface="Times New Roman" panose="02020603050405020304" pitchFamily="18" charset="0"/>
                            <a:cs typeface="Times New Roman" panose="02020603050405020304" pitchFamily="18" charset="0"/>
                          </a:rPr>
                          <m:t>𝑛</m:t>
                        </m:r>
                      </m:den>
                    </m:f>
                  </m:oMath>
                </a14:m>
                <a:r>
                  <a:rPr lang="ru-RU" sz="2200" dirty="0">
                    <a:effectLst/>
                    <a:latin typeface="Times New Roman" panose="02020603050405020304" pitchFamily="18" charset="0"/>
                    <a:ea typeface="Times New Roman" panose="02020603050405020304" pitchFamily="18" charset="0"/>
                  </a:rPr>
                  <a:t>. На рисунке показан отрезок </a:t>
                </a:r>
                <a:r>
                  <a:rPr lang="en-US" sz="2200" i="1" dirty="0">
                    <a:effectLst/>
                    <a:latin typeface="Times New Roman" panose="02020603050405020304" pitchFamily="18" charset="0"/>
                    <a:ea typeface="Times New Roman" panose="02020603050405020304" pitchFamily="18" charset="0"/>
                  </a:rPr>
                  <a:t>AB</a:t>
                </a:r>
                <a:r>
                  <a:rPr lang="ru-RU" sz="2200" dirty="0">
                    <a:effectLst/>
                    <a:latin typeface="Times New Roman" panose="02020603050405020304" pitchFamily="18" charset="0"/>
                    <a:ea typeface="Times New Roman" panose="02020603050405020304" pitchFamily="18" charset="0"/>
                  </a:rPr>
                  <a:t>, длина которого</a:t>
                </a:r>
                <a:r>
                  <a:rPr lang="ru-RU" sz="2200" i="1" dirty="0">
                    <a:effectLst/>
                    <a:latin typeface="Times New Roman" panose="02020603050405020304" pitchFamily="18" charset="0"/>
                    <a:ea typeface="Times New Roman" panose="02020603050405020304" pitchFamily="18" charset="0"/>
                  </a:rPr>
                  <a:t> </a:t>
                </a:r>
                <a:r>
                  <a:rPr lang="ru-RU" sz="2200" dirty="0">
                    <a:effectLst/>
                    <a:latin typeface="Times New Roman" panose="02020603050405020304" pitchFamily="18" charset="0"/>
                    <a:ea typeface="Times New Roman" panose="02020603050405020304" pitchFamily="18" charset="0"/>
                  </a:rPr>
                  <a:t>равна </a:t>
                </a:r>
                <a14:m>
                  <m:oMath xmlns:m="http://schemas.openxmlformats.org/officeDocument/2006/math">
                    <m:r>
                      <a:rPr lang="ru-RU" sz="2200" i="1">
                        <a:effectLst/>
                        <a:latin typeface="Cambria Math" panose="02040503050406030204" pitchFamily="18" charset="0"/>
                        <a:ea typeface="Times New Roman" panose="02020603050405020304" pitchFamily="18" charset="0"/>
                        <a:cs typeface="Times New Roman" panose="02020603050405020304" pitchFamily="18" charset="0"/>
                      </a:rPr>
                      <m:t>3</m:t>
                    </m:r>
                    <m:f>
                      <m:fPr>
                        <m:ctrlPr>
                          <a:rPr lang="ru-RU" sz="2200" i="1">
                            <a:effectLst/>
                            <a:latin typeface="Cambria Math" panose="02040503050406030204" pitchFamily="18" charset="0"/>
                          </a:rPr>
                        </m:ctrlPr>
                      </m:fPr>
                      <m:num>
                        <m:r>
                          <a:rPr lang="ru-RU" sz="2200" i="1">
                            <a:effectLst/>
                            <a:latin typeface="Cambria Math" panose="02040503050406030204" pitchFamily="18" charset="0"/>
                            <a:ea typeface="Times New Roman" panose="02020603050405020304" pitchFamily="18" charset="0"/>
                            <a:cs typeface="Times New Roman" panose="02020603050405020304" pitchFamily="18" charset="0"/>
                          </a:rPr>
                          <m:t>2</m:t>
                        </m:r>
                      </m:num>
                      <m:den>
                        <m:r>
                          <a:rPr lang="ru-RU" sz="2200" i="1">
                            <a:effectLst/>
                            <a:latin typeface="Cambria Math" panose="02040503050406030204" pitchFamily="18" charset="0"/>
                            <a:ea typeface="Times New Roman" panose="02020603050405020304" pitchFamily="18" charset="0"/>
                            <a:cs typeface="Times New Roman" panose="02020603050405020304" pitchFamily="18" charset="0"/>
                          </a:rPr>
                          <m:t>3</m:t>
                        </m:r>
                      </m:den>
                    </m:f>
                  </m:oMath>
                </a14:m>
                <a:r>
                  <a:rPr lang="ru-RU" sz="2200" dirty="0">
                    <a:effectLst/>
                    <a:latin typeface="Times New Roman" panose="02020603050405020304" pitchFamily="18" charset="0"/>
                    <a:ea typeface="Times New Roman" panose="02020603050405020304" pitchFamily="18" charset="0"/>
                  </a:rPr>
                  <a:t>.</a:t>
                </a:r>
                <a:endParaRPr lang="ru-RU" sz="2200" dirty="0">
                  <a:cs typeface="Times New Roman" charset="0"/>
                </a:endParaRPr>
              </a:p>
            </p:txBody>
          </p:sp>
        </mc:Choice>
        <mc:Fallback xmlns="">
          <p:sp>
            <p:nvSpPr>
              <p:cNvPr id="3075" name="Text Box 3"/>
              <p:cNvSpPr txBox="1">
                <a:spLocks noRot="1" noChangeAspect="1" noMove="1" noResize="1" noEditPoints="1" noAdjustHandles="1" noChangeArrowheads="1" noChangeShapeType="1" noTextEdit="1"/>
              </p:cNvSpPr>
              <p:nvPr/>
            </p:nvSpPr>
            <p:spPr bwMode="auto">
              <a:xfrm>
                <a:off x="0" y="0"/>
                <a:ext cx="9144000" cy="5088573"/>
              </a:xfrm>
              <a:prstGeom prst="rect">
                <a:avLst/>
              </a:prstGeom>
              <a:blipFill>
                <a:blip r:embed="rId3"/>
                <a:stretch>
                  <a:fillRect l="-867" t="-838" r="-86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74A32C46-25DC-BD9F-7A6D-E9F719623C93}"/>
              </a:ext>
            </a:extLst>
          </p:cNvPr>
          <p:cNvPicPr>
            <a:picLocks noChangeAspect="1"/>
          </p:cNvPicPr>
          <p:nvPr/>
        </p:nvPicPr>
        <p:blipFill>
          <a:blip r:embed="rId4"/>
          <a:stretch>
            <a:fillRect/>
          </a:stretch>
        </p:blipFill>
        <p:spPr>
          <a:xfrm>
            <a:off x="2547655" y="5123622"/>
            <a:ext cx="4048690" cy="1076475"/>
          </a:xfrm>
          <a:prstGeom prst="rect">
            <a:avLst/>
          </a:prstGeom>
        </p:spPr>
      </p:pic>
    </p:spTree>
    <p:extLst>
      <p:ext uri="{BB962C8B-B14F-4D97-AF65-F5344CB8AC3E}">
        <p14:creationId xmlns:p14="http://schemas.microsoft.com/office/powerpoint/2010/main" val="576492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indent="450215" algn="just"/>
            <a:r>
              <a:rPr lang="ru-RU" dirty="0">
                <a:effectLst/>
                <a:latin typeface="Times New Roman" panose="02020603050405020304" pitchFamily="18" charset="0"/>
                <a:ea typeface="Times New Roman" panose="02020603050405020304" pitchFamily="18" charset="0"/>
              </a:rPr>
              <a:t>	Положительное число, показывающее, сколько раз единичный отрезок и его части укладываются в данном отрезке, называется </a:t>
            </a:r>
            <a:r>
              <a:rPr lang="ru-RU" b="1" i="1" dirty="0">
                <a:effectLst/>
                <a:latin typeface="Times New Roman" panose="02020603050405020304" pitchFamily="18" charset="0"/>
                <a:ea typeface="Times New Roman" panose="02020603050405020304" pitchFamily="18" charset="0"/>
              </a:rPr>
              <a:t>длиной отрезка</a:t>
            </a:r>
            <a:r>
              <a:rPr lang="ru-RU" dirty="0">
                <a:effectLst/>
                <a:latin typeface="Times New Roman" panose="02020603050405020304" pitchFamily="18" charset="0"/>
                <a:ea typeface="Times New Roman" panose="02020603050405020304" pitchFamily="18" charset="0"/>
              </a:rPr>
              <a:t>.</a:t>
            </a:r>
          </a:p>
          <a:p>
            <a:pPr indent="450215" algn="just"/>
            <a:r>
              <a:rPr lang="ru-RU" dirty="0">
                <a:effectLst/>
                <a:latin typeface="Times New Roman" panose="02020603050405020304" pitchFamily="18" charset="0"/>
                <a:ea typeface="Times New Roman" panose="02020603050405020304" pitchFamily="18" charset="0"/>
              </a:rPr>
              <a:t>	Длина отрезка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обычно обозначается так же, как и сам отрезок </a:t>
            </a:r>
            <a:r>
              <a:rPr lang="en-US" i="1" dirty="0">
                <a:effectLst/>
                <a:latin typeface="Times New Roman" panose="02020603050405020304" pitchFamily="18" charset="0"/>
                <a:ea typeface="Times New Roman" panose="02020603050405020304" pitchFamily="18" charset="0"/>
              </a:rPr>
              <a:t>AB</a:t>
            </a:r>
            <a:r>
              <a:rPr lang="ru-RU" dirty="0">
                <a:effectLst/>
                <a:latin typeface="Times New Roman" panose="02020603050405020304" pitchFamily="18" charset="0"/>
                <a:ea typeface="Times New Roman" panose="02020603050405020304" pitchFamily="18" charset="0"/>
              </a:rPr>
              <a:t>.</a:t>
            </a:r>
          </a:p>
          <a:p>
            <a:pPr indent="450215" algn="just"/>
            <a:r>
              <a:rPr lang="ru-RU" dirty="0">
                <a:effectLst/>
                <a:latin typeface="Times New Roman" panose="02020603050405020304" pitchFamily="18" charset="0"/>
                <a:ea typeface="Times New Roman" panose="02020603050405020304" pitchFamily="18" charset="0"/>
              </a:rPr>
              <a:t>	Для длин отрезков выполняются следующие свойства.</a:t>
            </a:r>
          </a:p>
          <a:p>
            <a:pPr indent="450215" algn="just"/>
            <a:r>
              <a:rPr lang="ru-RU" b="1" dirty="0">
                <a:effectLst/>
                <a:latin typeface="Times New Roman" panose="02020603050405020304" pitchFamily="18" charset="0"/>
                <a:ea typeface="Times New Roman" panose="02020603050405020304" pitchFamily="18" charset="0"/>
              </a:rPr>
              <a:t>	Свойство 1. </a:t>
            </a:r>
            <a:r>
              <a:rPr lang="ru-RU" dirty="0">
                <a:effectLst/>
                <a:latin typeface="Times New Roman" panose="02020603050405020304" pitchFamily="18" charset="0"/>
                <a:ea typeface="Times New Roman" panose="02020603050405020304" pitchFamily="18" charset="0"/>
              </a:rPr>
              <a:t>Длины равных отрезков равны.</a:t>
            </a:r>
          </a:p>
          <a:p>
            <a:pPr indent="450215" algn="just"/>
            <a:r>
              <a:rPr lang="ru-RU" b="1" dirty="0">
                <a:effectLst/>
                <a:latin typeface="Times New Roman" panose="02020603050405020304" pitchFamily="18" charset="0"/>
                <a:ea typeface="Times New Roman" panose="02020603050405020304" pitchFamily="18" charset="0"/>
              </a:rPr>
              <a:t>	Свойство 2. </a:t>
            </a:r>
            <a:r>
              <a:rPr lang="ru-RU" dirty="0">
                <a:effectLst/>
                <a:latin typeface="Times New Roman" panose="02020603050405020304" pitchFamily="18" charset="0"/>
                <a:ea typeface="Times New Roman" panose="02020603050405020304" pitchFamily="18" charset="0"/>
              </a:rPr>
              <a:t>Длина суммы отрезков равна сумме их длин.</a:t>
            </a:r>
          </a:p>
          <a:p>
            <a:pPr indent="450215" algn="just"/>
            <a:r>
              <a:rPr lang="ru-RU" dirty="0">
                <a:effectLst/>
                <a:latin typeface="Times New Roman" panose="02020603050405020304" pitchFamily="18" charset="0"/>
                <a:ea typeface="Times New Roman" panose="02020603050405020304" pitchFamily="18" charset="0"/>
              </a:rPr>
              <a:t>	Длину отрезка </a:t>
            </a:r>
            <a:r>
              <a:rPr lang="en-US" i="1" dirty="0">
                <a:effectLst/>
                <a:latin typeface="Times New Roman" panose="02020603050405020304" pitchFamily="18" charset="0"/>
                <a:ea typeface="Times New Roman" panose="02020603050405020304" pitchFamily="18" charset="0"/>
              </a:rPr>
              <a:t>AB </a:t>
            </a:r>
            <a:r>
              <a:rPr lang="ru-RU" dirty="0">
                <a:effectLst/>
                <a:latin typeface="Times New Roman" panose="02020603050405020304" pitchFamily="18" charset="0"/>
                <a:ea typeface="Times New Roman" panose="02020603050405020304" pitchFamily="18" charset="0"/>
              </a:rPr>
              <a:t>называют также </a:t>
            </a:r>
            <a:r>
              <a:rPr lang="ru-RU" b="1" i="1" dirty="0">
                <a:effectLst/>
                <a:latin typeface="Times New Roman" panose="02020603050405020304" pitchFamily="18" charset="0"/>
                <a:ea typeface="Times New Roman" panose="02020603050405020304" pitchFamily="18" charset="0"/>
              </a:rPr>
              <a:t>расстоянием</a:t>
            </a:r>
            <a:r>
              <a:rPr lang="ru-RU" i="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между точками </a:t>
            </a:r>
            <a:r>
              <a:rPr lang="en-US" i="1" dirty="0">
                <a:effectLst/>
                <a:latin typeface="Times New Roman" panose="02020603050405020304" pitchFamily="18" charset="0"/>
                <a:ea typeface="Times New Roman" panose="02020603050405020304" pitchFamily="18" charset="0"/>
              </a:rPr>
              <a:t>A</a:t>
            </a:r>
            <a:r>
              <a:rPr lang="ru-RU" dirty="0">
                <a:effectLst/>
                <a:latin typeface="Times New Roman" panose="02020603050405020304" pitchFamily="18" charset="0"/>
                <a:ea typeface="Times New Roman" panose="02020603050405020304" pitchFamily="18" charset="0"/>
              </a:rPr>
              <a:t> и </a:t>
            </a:r>
            <a:r>
              <a:rPr lang="en-US" i="1" dirty="0">
                <a:effectLst/>
                <a:latin typeface="Times New Roman" panose="02020603050405020304" pitchFamily="18" charset="0"/>
                <a:ea typeface="Times New Roman" panose="02020603050405020304" pitchFamily="18" charset="0"/>
              </a:rPr>
              <a:t>B</a:t>
            </a:r>
            <a:r>
              <a:rPr lang="ru-RU" dirty="0">
                <a:effectLst/>
                <a:latin typeface="Times New Roman" panose="02020603050405020304" pitchFamily="18" charset="0"/>
                <a:ea typeface="Times New Roman" panose="02020603050405020304" pitchFamily="18" charset="0"/>
              </a:rPr>
              <a:t>.</a:t>
            </a:r>
            <a:endParaRPr lang="ru-RU" sz="1800" dirty="0">
              <a:effectLst/>
              <a:latin typeface="Times New Roman" panose="02020603050405020304" pitchFamily="18" charset="0"/>
              <a:ea typeface="Times New Roman" panose="02020603050405020304" pitchFamily="18"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35261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ru-RU" b="1" dirty="0">
                <a:effectLst/>
                <a:latin typeface="Times New Roman" panose="02020603050405020304" pitchFamily="18" charset="0"/>
                <a:ea typeface="Times New Roman" panose="02020603050405020304" pitchFamily="18" charset="0"/>
              </a:rPr>
              <a:t>Исторические сведения</a:t>
            </a:r>
            <a:endParaRPr lang="ru-RU" dirty="0">
              <a:effectLst/>
              <a:latin typeface="Times New Roman" panose="02020603050405020304" pitchFamily="18" charset="0"/>
              <a:ea typeface="Times New Roman" panose="02020603050405020304" pitchFamily="18" charset="0"/>
            </a:endParaRPr>
          </a:p>
          <a:p>
            <a:pPr indent="450215" algn="just"/>
            <a:r>
              <a:rPr lang="ru-RU" dirty="0">
                <a:effectLst/>
                <a:latin typeface="Times New Roman" panose="02020603050405020304" pitchFamily="18" charset="0"/>
                <a:ea typeface="Times New Roman" panose="02020603050405020304" pitchFamily="18" charset="0"/>
              </a:rPr>
              <a:t>	Метр, как единица измерения длины, появился в конце </a:t>
            </a:r>
            <a:r>
              <a:rPr lang="en-US" dirty="0">
                <a:effectLst/>
                <a:latin typeface="Times New Roman" panose="02020603050405020304" pitchFamily="18" charset="0"/>
                <a:ea typeface="Times New Roman" panose="02020603050405020304" pitchFamily="18" charset="0"/>
              </a:rPr>
              <a:t>XVIII </a:t>
            </a:r>
            <a:r>
              <a:rPr lang="ru-RU" dirty="0">
                <a:effectLst/>
                <a:latin typeface="Times New Roman" panose="02020603050405020304" pitchFamily="18" charset="0"/>
                <a:ea typeface="Times New Roman" panose="02020603050405020304" pitchFamily="18" charset="0"/>
              </a:rPr>
              <a:t>века. До этого каждая страна имела свои единицы измерения, которые не имели точных определений, что приводило к ошибкам в вычислениях. </a:t>
            </a:r>
          </a:p>
          <a:p>
            <a:pPr indent="450215" algn="just"/>
            <a:r>
              <a:rPr lang="ru-RU" dirty="0">
                <a:effectLst/>
                <a:latin typeface="Times New Roman" panose="02020603050405020304" pitchFamily="18" charset="0"/>
                <a:ea typeface="Times New Roman" panose="02020603050405020304" pitchFamily="18" charset="0"/>
              </a:rPr>
              <a:t>	В 1791 году Французская Академия предложила взять за основу системы мер одну сорокамилли­онную часть парижского меридиана. Ей было дано название: метр. </a:t>
            </a:r>
          </a:p>
          <a:p>
            <a:pPr indent="450215" algn="just"/>
            <a:r>
              <a:rPr lang="ru-RU" dirty="0">
                <a:effectLst/>
                <a:latin typeface="Times New Roman" panose="02020603050405020304" pitchFamily="18" charset="0"/>
                <a:ea typeface="Times New Roman" panose="02020603050405020304" pitchFamily="18" charset="0"/>
              </a:rPr>
              <a:t>	Для определения величины метра и изготовления эталона были сформированы шесть комиссий, которым было поручено измерить</a:t>
            </a:r>
            <a:r>
              <a:rPr lang="ru-RU" b="1"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длину парижского меридиана с большой степенью точности. </a:t>
            </a:r>
          </a:p>
          <a:p>
            <a:pPr marR="111125" indent="450215" algn="just"/>
            <a:r>
              <a:rPr lang="ru-RU" dirty="0">
                <a:effectLst/>
                <a:latin typeface="Times New Roman" panose="02020603050405020304" pitchFamily="18" charset="0"/>
                <a:ea typeface="Times New Roman" panose="02020603050405020304" pitchFamily="18" charset="0"/>
              </a:rPr>
              <a:t>	Измеритель­ными работами во Франции руководил Ж. Даламбер.  В 1795 году на парижской конференции были подведены итоги этой работы и утверждён эталон едини­цы длины - метр.  </a:t>
            </a:r>
          </a:p>
          <a:p>
            <a:pPr algn="just"/>
            <a:r>
              <a:rPr lang="ru-RU" dirty="0">
                <a:effectLst/>
                <a:latin typeface="Times New Roman" panose="02020603050405020304" pitchFamily="18" charset="0"/>
                <a:ea typeface="Times New Roman" panose="02020603050405020304" pitchFamily="18" charset="0"/>
              </a:rPr>
              <a:t>	В результате был изготовлен эталон метра из платины, который хранится во французском государственном архиве.</a:t>
            </a:r>
            <a:endParaRPr lang="ru-RU"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96623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45"/>
          <p:cNvSpPr txBox="1">
            <a:spLocks noChangeArrowheads="1"/>
          </p:cNvSpPr>
          <p:nvPr/>
        </p:nvSpPr>
        <p:spPr bwMode="auto">
          <a:xfrm>
            <a:off x="19251" y="1060"/>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Следующее свойство принимается за</a:t>
            </a:r>
            <a:r>
              <a:rPr lang="ru-RU" dirty="0"/>
              <a:t> </a:t>
            </a:r>
            <a:r>
              <a:rPr lang="ru-RU" dirty="0">
                <a:cs typeface="Times New Roman" charset="0"/>
              </a:rPr>
              <a:t>аксиому разбиения плоскости прямой. Она позволяет определить понятия полуплоскости и  угла.</a:t>
            </a:r>
          </a:p>
        </p:txBody>
      </p:sp>
      <p:sp>
        <p:nvSpPr>
          <p:cNvPr id="2052" name="Text Box 50"/>
          <p:cNvSpPr txBox="1">
            <a:spLocks noChangeArrowheads="1"/>
          </p:cNvSpPr>
          <p:nvPr/>
        </p:nvSpPr>
        <p:spPr bwMode="auto">
          <a:xfrm>
            <a:off x="0" y="1225792"/>
            <a:ext cx="9144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0000"/>
                </a:solidFill>
                <a:cs typeface="Times New Roman" charset="0"/>
              </a:rPr>
              <a:t>	</a:t>
            </a:r>
            <a:r>
              <a:rPr lang="ru-RU" i="1" dirty="0">
                <a:solidFill>
                  <a:srgbClr val="FF0000"/>
                </a:solidFill>
                <a:cs typeface="Times New Roman" charset="0"/>
              </a:rPr>
              <a:t>Каждая прямая на плоскости</a:t>
            </a:r>
            <a:r>
              <a:rPr lang="ru-RU" b="1" i="1" dirty="0">
                <a:solidFill>
                  <a:srgbClr val="FF0000"/>
                </a:solidFill>
                <a:cs typeface="Times New Roman" charset="0"/>
              </a:rPr>
              <a:t> </a:t>
            </a:r>
            <a:r>
              <a:rPr lang="ru-RU" i="1" dirty="0">
                <a:solidFill>
                  <a:srgbClr val="FF0000"/>
                </a:solidFill>
                <a:cs typeface="Times New Roman" charset="0"/>
              </a:rPr>
              <a:t>разбивает эту</a:t>
            </a:r>
            <a:r>
              <a:rPr lang="ru-RU" b="1" i="1" dirty="0">
                <a:solidFill>
                  <a:srgbClr val="FF0000"/>
                </a:solidFill>
                <a:cs typeface="Times New Roman" charset="0"/>
              </a:rPr>
              <a:t> </a:t>
            </a:r>
            <a:r>
              <a:rPr lang="ru-RU" i="1" dirty="0">
                <a:solidFill>
                  <a:srgbClr val="FF0000"/>
                </a:solidFill>
                <a:cs typeface="Times New Roman" charset="0"/>
              </a:rPr>
              <a:t>плоскость на</a:t>
            </a:r>
            <a:r>
              <a:rPr lang="ru-RU" dirty="0"/>
              <a:t> </a:t>
            </a:r>
            <a:r>
              <a:rPr lang="ru-RU" i="1" dirty="0">
                <a:solidFill>
                  <a:srgbClr val="FF0000"/>
                </a:solidFill>
                <a:cs typeface="Times New Roman" charset="0"/>
              </a:rPr>
              <a:t>две части</a:t>
            </a:r>
            <a:r>
              <a:rPr lang="ru-RU" dirty="0">
                <a:solidFill>
                  <a:srgbClr val="FF0000"/>
                </a:solidFill>
                <a:cs typeface="Times New Roman" charset="0"/>
              </a:rPr>
              <a:t>.</a:t>
            </a:r>
            <a:r>
              <a:rPr lang="ru-RU" i="1" dirty="0">
                <a:solidFill>
                  <a:srgbClr val="FF0000"/>
                </a:solidFill>
                <a:cs typeface="Times New Roman" charset="0"/>
              </a:rPr>
              <a:t> При этом если две точки принадлежат разным частям</a:t>
            </a:r>
            <a:r>
              <a:rPr lang="ru-RU" dirty="0">
                <a:solidFill>
                  <a:srgbClr val="FF0000"/>
                </a:solidFill>
                <a:cs typeface="Times New Roman" charset="0"/>
              </a:rPr>
              <a:t>, </a:t>
            </a:r>
            <a:r>
              <a:rPr lang="ru-RU" i="1" dirty="0">
                <a:solidFill>
                  <a:srgbClr val="FF0000"/>
                </a:solidFill>
                <a:cs typeface="Times New Roman" charset="0"/>
              </a:rPr>
              <a:t>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пересекается с</a:t>
            </a:r>
            <a:r>
              <a:rPr lang="ru-RU" dirty="0"/>
              <a:t> </a:t>
            </a:r>
            <a:r>
              <a:rPr lang="ru-RU" i="1" dirty="0">
                <a:solidFill>
                  <a:srgbClr val="FF0000"/>
                </a:solidFill>
                <a:cs typeface="Times New Roman" charset="0"/>
              </a:rPr>
              <a:t>прямой. Если две точки принадлежат одной части</a:t>
            </a:r>
            <a:r>
              <a:rPr lang="ru-RU" dirty="0">
                <a:solidFill>
                  <a:srgbClr val="FF0000"/>
                </a:solidFill>
                <a:cs typeface="Times New Roman" charset="0"/>
              </a:rPr>
              <a:t>,</a:t>
            </a:r>
            <a:r>
              <a:rPr lang="ru-RU" i="1" dirty="0">
                <a:solidFill>
                  <a:srgbClr val="FF0000"/>
                </a:solidFill>
                <a:cs typeface="Times New Roman" charset="0"/>
              </a:rPr>
              <a:t> то отрезок</a:t>
            </a:r>
            <a:r>
              <a:rPr lang="ru-RU" dirty="0">
                <a:solidFill>
                  <a:srgbClr val="FF0000"/>
                </a:solidFill>
                <a:cs typeface="Times New Roman" charset="0"/>
              </a:rPr>
              <a:t>,</a:t>
            </a:r>
            <a:r>
              <a:rPr lang="ru-RU" i="1" dirty="0">
                <a:solidFill>
                  <a:srgbClr val="FF0000"/>
                </a:solidFill>
                <a:cs typeface="Times New Roman" charset="0"/>
              </a:rPr>
              <a:t> соединяющий эти точки</a:t>
            </a:r>
            <a:r>
              <a:rPr lang="ru-RU" dirty="0">
                <a:solidFill>
                  <a:srgbClr val="FF0000"/>
                </a:solidFill>
                <a:cs typeface="Times New Roman" charset="0"/>
              </a:rPr>
              <a:t>,</a:t>
            </a:r>
            <a:r>
              <a:rPr lang="ru-RU" i="1" dirty="0">
                <a:solidFill>
                  <a:srgbClr val="FF0000"/>
                </a:solidFill>
                <a:cs typeface="Times New Roman" charset="0"/>
              </a:rPr>
              <a:t> не пересекается с прямой.</a:t>
            </a:r>
            <a:r>
              <a:rPr lang="ru-RU" dirty="0">
                <a:solidFill>
                  <a:srgbClr val="FF0000"/>
                </a:solidFill>
              </a:rPr>
              <a:t> </a:t>
            </a:r>
          </a:p>
        </p:txBody>
      </p:sp>
      <p:sp>
        <p:nvSpPr>
          <p:cNvPr id="2111" name="Text Box 63"/>
          <p:cNvSpPr txBox="1">
            <a:spLocks noChangeArrowheads="1"/>
          </p:cNvSpPr>
          <p:nvPr/>
        </p:nvSpPr>
        <p:spPr bwMode="auto">
          <a:xfrm>
            <a:off x="19251" y="551723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Полуплоскостью </a:t>
            </a:r>
            <a:r>
              <a:rPr lang="ru-RU" dirty="0"/>
              <a:t>называется фигура, образованная всеми точками данной прямой, и всеми точками, лежащими по одну сторону от этой прямой.</a:t>
            </a:r>
          </a:p>
        </p:txBody>
      </p:sp>
      <p:pic>
        <p:nvPicPr>
          <p:cNvPr id="2056" name="Picture 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3330505"/>
            <a:ext cx="68945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19486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11"/>
                                        </p:tgtEl>
                                        <p:attrNameLst>
                                          <p:attrName>style.visibility</p:attrName>
                                        </p:attrNameLst>
                                      </p:cBhvr>
                                      <p:to>
                                        <p:strVal val="visible"/>
                                      </p:to>
                                    </p:set>
                                    <p:animEffect transition="in" filter="wipe(up)">
                                      <p:cBhvr>
                                        <p:cTn id="7"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45" name="Text Box 21"/>
          <p:cNvSpPr txBox="1">
            <a:spLocks noChangeArrowheads="1"/>
          </p:cNvSpPr>
          <p:nvPr/>
        </p:nvSpPr>
        <p:spPr bwMode="auto">
          <a:xfrm>
            <a:off x="7536" y="141860"/>
            <a:ext cx="913646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i="1" dirty="0">
                <a:solidFill>
                  <a:srgbClr val="FF0000"/>
                </a:solidFill>
              </a:rPr>
              <a:t>	Углом</a:t>
            </a:r>
            <a:r>
              <a:rPr lang="ru-RU" b="1" i="1" dirty="0"/>
              <a:t> </a:t>
            </a:r>
            <a:r>
              <a:rPr lang="ru-RU" dirty="0"/>
              <a:t>называется фигура, образованная двумя лучами с общей вершиной и одной из частей плоскости, ограниченной этими лучами. Общая вершина лучей называется </a:t>
            </a:r>
            <a:r>
              <a:rPr lang="ru-RU" i="1" dirty="0">
                <a:solidFill>
                  <a:srgbClr val="FF0000"/>
                </a:solidFill>
              </a:rPr>
              <a:t>вершиной угла</a:t>
            </a:r>
            <a:r>
              <a:rPr lang="ru-RU" dirty="0"/>
              <a:t>, а сами лучи - </a:t>
            </a:r>
            <a:r>
              <a:rPr lang="ru-RU" i="1" dirty="0">
                <a:solidFill>
                  <a:srgbClr val="FF0000"/>
                </a:solidFill>
              </a:rPr>
              <a:t>сторонами угла</a:t>
            </a:r>
            <a:r>
              <a:rPr lang="ru-RU" dirty="0"/>
              <a:t>.</a:t>
            </a:r>
          </a:p>
        </p:txBody>
      </p:sp>
      <p:sp>
        <p:nvSpPr>
          <p:cNvPr id="26" name="Text Box 21"/>
          <p:cNvSpPr txBox="1">
            <a:spLocks noChangeArrowheads="1"/>
          </p:cNvSpPr>
          <p:nvPr/>
        </p:nvSpPr>
        <p:spPr bwMode="auto">
          <a:xfrm>
            <a:off x="-2089" y="4881233"/>
            <a:ext cx="9136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Угол на рисунке а) является пересечением, а угол на рисунке б) – объединением соответствующих полуплоскостей.</a:t>
            </a:r>
            <a:r>
              <a:rPr lang="en-US" dirty="0"/>
              <a:t>	</a:t>
            </a:r>
            <a:endParaRPr lang="ru-RU" dirty="0"/>
          </a:p>
        </p:txBody>
      </p:sp>
      <p:pic>
        <p:nvPicPr>
          <p:cNvPr id="6" name="Рисунок 5">
            <a:extLst>
              <a:ext uri="{FF2B5EF4-FFF2-40B4-BE49-F238E27FC236}">
                <a16:creationId xmlns:a16="http://schemas.microsoft.com/office/drawing/2014/main" id="{C53E38FB-8429-33D8-C55C-6019711EADDA}"/>
              </a:ext>
            </a:extLst>
          </p:cNvPr>
          <p:cNvPicPr>
            <a:picLocks noChangeAspect="1"/>
          </p:cNvPicPr>
          <p:nvPr/>
        </p:nvPicPr>
        <p:blipFill>
          <a:blip r:embed="rId3" cstate="print"/>
          <a:stretch>
            <a:fillRect/>
          </a:stretch>
        </p:blipFill>
        <p:spPr>
          <a:xfrm>
            <a:off x="965229" y="1932520"/>
            <a:ext cx="2905530" cy="2362530"/>
          </a:xfrm>
          <a:prstGeom prst="rect">
            <a:avLst/>
          </a:prstGeom>
        </p:spPr>
      </p:pic>
      <p:pic>
        <p:nvPicPr>
          <p:cNvPr id="8" name="Рисунок 7">
            <a:extLst>
              <a:ext uri="{FF2B5EF4-FFF2-40B4-BE49-F238E27FC236}">
                <a16:creationId xmlns:a16="http://schemas.microsoft.com/office/drawing/2014/main" id="{8523E02B-BF32-3630-9CC5-EBEA726132E2}"/>
              </a:ext>
            </a:extLst>
          </p:cNvPr>
          <p:cNvPicPr>
            <a:picLocks noChangeAspect="1"/>
          </p:cNvPicPr>
          <p:nvPr/>
        </p:nvPicPr>
        <p:blipFill>
          <a:blip r:embed="rId4" cstate="print"/>
          <a:stretch>
            <a:fillRect/>
          </a:stretch>
        </p:blipFill>
        <p:spPr>
          <a:xfrm>
            <a:off x="4932040" y="1671237"/>
            <a:ext cx="2836167" cy="2491440"/>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58024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16632"/>
            <a:ext cx="9144000"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2800" dirty="0"/>
              <a:t>	Имеется</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два основных подхода к построению систематического школьного курса геометрии. </a:t>
            </a:r>
          </a:p>
          <a:p>
            <a:pPr algn="just" eaLnBrk="1" hangingPunct="1"/>
            <a:r>
              <a:rPr lang="ru-RU" sz="2800" dirty="0">
                <a:cs typeface="Times New Roman" panose="02020603050405020304" pitchFamily="18" charset="0"/>
              </a:rPr>
              <a:t>	 1. Подход, при котором допускаются нестрогие определения, использующие рисунок, и нестрогие доказательства, использующие перегибания листа бумаги, наложение и др.</a:t>
            </a:r>
          </a:p>
          <a:p>
            <a:pPr algn="just" eaLnBrk="1" hangingPunct="1"/>
            <a:r>
              <a:rPr lang="ru-RU" sz="2800" dirty="0">
                <a:cs typeface="Times New Roman" panose="02020603050405020304" pitchFamily="18" charset="0"/>
              </a:rPr>
              <a:t>	2. Подход построенный на научной основе, при котором формулируются аксиомы геометрии, даются строгие математические определения основных понятий, основанных на аксиомах, приводятся строгие математические доказательства.</a:t>
            </a:r>
            <a:r>
              <a:rPr lang="ru-RU" dirty="0">
                <a:cs typeface="Times New Roman" panose="02020603050405020304" pitchFamily="18" charset="0"/>
              </a:rPr>
              <a:t> </a:t>
            </a: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RU" dirty="0"/>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9670994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sz="2800" dirty="0">
                <a:solidFill>
                  <a:srgbClr val="FF0000"/>
                </a:solidFill>
                <a:cs typeface="Times New Roman" charset="0"/>
              </a:rPr>
              <a:t>Упражнения</a:t>
            </a:r>
          </a:p>
        </p:txBody>
      </p:sp>
      <p:sp>
        <p:nvSpPr>
          <p:cNvPr id="77832" name="Text Box 8"/>
          <p:cNvSpPr txBox="1">
            <a:spLocks noChangeArrowheads="1"/>
          </p:cNvSpPr>
          <p:nvPr/>
        </p:nvSpPr>
        <p:spPr bwMode="auto">
          <a:xfrm>
            <a:off x="0" y="316900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ru-RU" dirty="0">
                <a:cs typeface="Times New Roman" charset="0"/>
              </a:rPr>
              <a:t>.</a:t>
            </a:r>
          </a:p>
        </p:txBody>
      </p:sp>
      <p:sp>
        <p:nvSpPr>
          <p:cNvPr id="3079" name="Text Box 7"/>
          <p:cNvSpPr txBox="1">
            <a:spLocks noChangeArrowheads="1"/>
          </p:cNvSpPr>
          <p:nvPr/>
        </p:nvSpPr>
        <p:spPr bwMode="auto">
          <a:xfrm>
            <a:off x="0" y="548680"/>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1. На сколько частей разбивают плоскость: а) два луча; б) три луча; в) </a:t>
            </a:r>
            <a:r>
              <a:rPr lang="en-US" i="1" dirty="0">
                <a:cs typeface="Times New Roman" charset="0"/>
              </a:rPr>
              <a:t>n</a:t>
            </a:r>
            <a:r>
              <a:rPr lang="ru-RU" dirty="0">
                <a:cs typeface="Times New Roman" charset="0"/>
              </a:rPr>
              <a:t> лучей, выходящих из одной точки?</a:t>
            </a: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8">
            <a:extLst>
              <a:ext uri="{FF2B5EF4-FFF2-40B4-BE49-F238E27FC236}">
                <a16:creationId xmlns:a16="http://schemas.microsoft.com/office/drawing/2014/main" id="{63213DA8-8C8F-1D74-5805-009937AD6B6D}"/>
              </a:ext>
            </a:extLst>
          </p:cNvPr>
          <p:cNvSpPr txBox="1">
            <a:spLocks noChangeArrowheads="1"/>
          </p:cNvSpPr>
          <p:nvPr/>
        </p:nvSpPr>
        <p:spPr bwMode="auto">
          <a:xfrm>
            <a:off x="0" y="3897089"/>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2. На плоскости даны: а) два луча; б) три луча; в) </a:t>
            </a:r>
            <a:r>
              <a:rPr lang="en-US" i="1" dirty="0">
                <a:cs typeface="Times New Roman" charset="0"/>
              </a:rPr>
              <a:t>n </a:t>
            </a:r>
            <a:r>
              <a:rPr lang="ru-RU" dirty="0">
                <a:cs typeface="Times New Roman" charset="0"/>
              </a:rPr>
              <a:t>лучей, выходящих из одной точки. Сколько имеется углов, сторонами которых являются данные лучи?</a:t>
            </a:r>
          </a:p>
        </p:txBody>
      </p:sp>
      <p:sp>
        <p:nvSpPr>
          <p:cNvPr id="3" name="Text Box 8">
            <a:extLst>
              <a:ext uri="{FF2B5EF4-FFF2-40B4-BE49-F238E27FC236}">
                <a16:creationId xmlns:a16="http://schemas.microsoft.com/office/drawing/2014/main" id="{7F103C7B-9CA1-FD2D-B803-545DABE3F46A}"/>
              </a:ext>
            </a:extLst>
          </p:cNvPr>
          <p:cNvSpPr txBox="1">
            <a:spLocks noChangeArrowheads="1"/>
          </p:cNvSpPr>
          <p:nvPr/>
        </p:nvSpPr>
        <p:spPr bwMode="auto">
          <a:xfrm>
            <a:off x="0" y="539130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Ответ: в</a:t>
            </a:r>
            <a:r>
              <a:rPr lang="en-US" dirty="0">
                <a:cs typeface="Times New Roman" charset="0"/>
              </a:rPr>
              <a:t>)</a:t>
            </a:r>
            <a:r>
              <a:rPr lang="ru-RU" dirty="0">
                <a:cs typeface="Times New Roman" charset="0"/>
              </a:rPr>
              <a:t> </a:t>
            </a:r>
            <a:r>
              <a:rPr lang="en-US" i="1" dirty="0">
                <a:cs typeface="Times New Roman" charset="0"/>
              </a:rPr>
              <a:t>n</a:t>
            </a:r>
            <a:r>
              <a:rPr lang="en-US" dirty="0">
                <a:cs typeface="Times New Roman" charset="0"/>
              </a:rPr>
              <a:t>(</a:t>
            </a:r>
            <a:r>
              <a:rPr lang="en-US" i="1" dirty="0">
                <a:cs typeface="Times New Roman" charset="0"/>
              </a:rPr>
              <a:t>n </a:t>
            </a:r>
            <a:r>
              <a:rPr lang="en-US" dirty="0">
                <a:cs typeface="Times New Roman" charset="0"/>
              </a:rPr>
              <a:t>– 1)</a:t>
            </a:r>
            <a:r>
              <a:rPr lang="ru-RU" dirty="0">
                <a:cs typeface="Times New Roman" charset="0"/>
              </a:rPr>
              <a:t>.</a:t>
            </a:r>
          </a:p>
        </p:txBody>
      </p:sp>
      <p:pic>
        <p:nvPicPr>
          <p:cNvPr id="7" name="Рисунок 6">
            <a:extLst>
              <a:ext uri="{FF2B5EF4-FFF2-40B4-BE49-F238E27FC236}">
                <a16:creationId xmlns:a16="http://schemas.microsoft.com/office/drawing/2014/main" id="{15F2E48C-25E0-4B69-EE91-61FCB470EA31}"/>
              </a:ext>
            </a:extLst>
          </p:cNvPr>
          <p:cNvPicPr>
            <a:picLocks noChangeAspect="1"/>
          </p:cNvPicPr>
          <p:nvPr/>
        </p:nvPicPr>
        <p:blipFill>
          <a:blip r:embed="rId3"/>
          <a:stretch>
            <a:fillRect/>
          </a:stretch>
        </p:blipFill>
        <p:spPr>
          <a:xfrm>
            <a:off x="3131840" y="1602606"/>
            <a:ext cx="2657846" cy="1676634"/>
          </a:xfrm>
          <a:prstGeom prst="rect">
            <a:avLst/>
          </a:prstGeom>
        </p:spPr>
      </p:pic>
    </p:spTree>
    <p:extLst>
      <p:ext uri="{BB962C8B-B14F-4D97-AF65-F5344CB8AC3E}">
        <p14:creationId xmlns:p14="http://schemas.microsoft.com/office/powerpoint/2010/main" val="10301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7832"/>
                                        </p:tgtEl>
                                        <p:attrNameLst>
                                          <p:attrName>style.visibility</p:attrName>
                                        </p:attrNameLst>
                                      </p:cBhvr>
                                      <p:to>
                                        <p:strVal val="visible"/>
                                      </p:to>
                                    </p:set>
                                    <p:animEffect transition="in" filter="wipe(up)">
                                      <p:cBhvr>
                                        <p:cTn id="7" dur="500"/>
                                        <p:tgtEl>
                                          <p:spTgt spid="778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8" name="Text Box 27"/>
              <p:cNvSpPr txBox="1">
                <a:spLocks noChangeArrowheads="1"/>
              </p:cNvSpPr>
              <p:nvPr/>
            </p:nvSpPr>
            <p:spPr bwMode="auto">
              <a:xfrm>
                <a:off x="0" y="3232454"/>
                <a:ext cx="9108504"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Равенство углов </a:t>
                </a:r>
                <a:r>
                  <a:rPr lang="ru-RU" i="1" dirty="0"/>
                  <a:t>А</a:t>
                </a:r>
                <a:r>
                  <a:rPr lang="en-US" i="1" dirty="0"/>
                  <a:t>BC</a:t>
                </a:r>
                <a:r>
                  <a:rPr lang="ru-RU" dirty="0"/>
                  <a:t> и </a:t>
                </a:r>
                <a:r>
                  <a:rPr lang="en-US" i="1" dirty="0"/>
                  <a:t>DEF</a:t>
                </a:r>
                <a:r>
                  <a:rPr lang="ru-RU" dirty="0"/>
                  <a:t> записывается в виде </a:t>
                </a:r>
                <a14:m>
                  <m:oMath xmlns:m="http://schemas.openxmlformats.org/officeDocument/2006/math">
                    <m:r>
                      <a:rPr lang="ru-RU" i="1" smtClean="0">
                        <a:latin typeface="Cambria Math"/>
                        <a:ea typeface="Cambria Math"/>
                      </a:rPr>
                      <m:t>∠</m:t>
                    </m:r>
                  </m:oMath>
                </a14:m>
                <a:r>
                  <a:rPr lang="ru-RU" i="1" dirty="0"/>
                  <a:t>А</a:t>
                </a:r>
                <a:r>
                  <a:rPr lang="en-US" i="1" dirty="0"/>
                  <a:t>BC </a:t>
                </a:r>
                <a:r>
                  <a:rPr lang="ru-RU" dirty="0"/>
                  <a:t>= </a:t>
                </a:r>
                <a14:m>
                  <m:oMath xmlns:m="http://schemas.openxmlformats.org/officeDocument/2006/math">
                    <m:r>
                      <a:rPr lang="ru-RU" i="1" smtClean="0">
                        <a:latin typeface="Cambria Math"/>
                        <a:ea typeface="Cambria Math"/>
                      </a:rPr>
                      <m:t>∠ </m:t>
                    </m:r>
                  </m:oMath>
                </a14:m>
                <a:r>
                  <a:rPr lang="en-US" i="1" dirty="0"/>
                  <a:t>DEF</a:t>
                </a:r>
                <a:r>
                  <a:rPr lang="ru-RU" dirty="0"/>
                  <a:t>. Оно означает, что если один из этих углов, например </a:t>
                </a:r>
                <a:r>
                  <a:rPr lang="ru-RU" i="1" dirty="0"/>
                  <a:t>АОВ</a:t>
                </a:r>
                <a:r>
                  <a:rPr lang="ru-RU" dirty="0"/>
                  <a:t>, отложить от луча </a:t>
                </a:r>
                <a:r>
                  <a:rPr lang="en-US" i="1" dirty="0"/>
                  <a:t>ED</a:t>
                </a:r>
                <a:r>
                  <a:rPr lang="ru-RU" dirty="0"/>
                  <a:t> в сторону, определяемую лучом </a:t>
                </a:r>
                <a:r>
                  <a:rPr lang="en-US" i="1" dirty="0"/>
                  <a:t>EF</a:t>
                </a:r>
                <a:r>
                  <a:rPr lang="ru-RU" dirty="0"/>
                  <a:t>, то получим угол </a:t>
                </a:r>
                <a:r>
                  <a:rPr lang="en-US" i="1" dirty="0"/>
                  <a:t>DEF</a:t>
                </a:r>
                <a:r>
                  <a:rPr lang="ru-RU" dirty="0"/>
                  <a:t>.</a:t>
                </a:r>
              </a:p>
            </p:txBody>
          </p:sp>
        </mc:Choice>
        <mc:Fallback xmlns="">
          <p:sp>
            <p:nvSpPr>
              <p:cNvPr id="2058" name="Text Box 27"/>
              <p:cNvSpPr txBox="1">
                <a:spLocks noRot="1" noChangeAspect="1" noMove="1" noResize="1" noEditPoints="1" noAdjustHandles="1" noChangeArrowheads="1" noChangeShapeType="1" noTextEdit="1"/>
              </p:cNvSpPr>
              <p:nvPr/>
            </p:nvSpPr>
            <p:spPr bwMode="auto">
              <a:xfrm>
                <a:off x="0" y="3232454"/>
                <a:ext cx="9108504" cy="1569660"/>
              </a:xfrm>
              <a:prstGeom prst="rect">
                <a:avLst/>
              </a:prstGeom>
              <a:blipFill>
                <a:blip r:embed="rId3"/>
                <a:stretch>
                  <a:fillRect l="-1004" t="-3101" r="-1004" b="-775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73758" name="Text Box 30"/>
          <p:cNvSpPr txBox="1">
            <a:spLocks noChangeArrowheads="1"/>
          </p:cNvSpPr>
          <p:nvPr/>
        </p:nvSpPr>
        <p:spPr bwMode="auto">
          <a:xfrm>
            <a:off x="0" y="1662794"/>
            <a:ext cx="88392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В качестве аксиом принимаются следующие свойства.</a:t>
            </a:r>
          </a:p>
          <a:p>
            <a:pPr algn="just" eaLnBrk="1" hangingPunct="1">
              <a:spcBef>
                <a:spcPts val="0"/>
              </a:spcBef>
            </a:pPr>
            <a:r>
              <a:rPr lang="ru-RU" dirty="0">
                <a:solidFill>
                  <a:srgbClr val="FF0000"/>
                </a:solidFill>
                <a:cs typeface="Times New Roman" charset="0"/>
              </a:rPr>
              <a:t> 	</a:t>
            </a:r>
            <a:r>
              <a:rPr lang="ru-RU" i="1" dirty="0">
                <a:solidFill>
                  <a:srgbClr val="FF0000"/>
                </a:solidFill>
                <a:cs typeface="Times New Roman" charset="0"/>
              </a:rPr>
              <a:t>От любого луча на плоскости в заданную сторону можно отложить только один угол</a:t>
            </a:r>
            <a:r>
              <a:rPr lang="ru-RU" dirty="0">
                <a:solidFill>
                  <a:srgbClr val="FF0000"/>
                </a:solidFill>
                <a:cs typeface="Times New Roman" charset="0"/>
              </a:rPr>
              <a:t>, </a:t>
            </a:r>
            <a:r>
              <a:rPr lang="ru-RU" i="1" dirty="0">
                <a:solidFill>
                  <a:srgbClr val="FF0000"/>
                </a:solidFill>
                <a:cs typeface="Times New Roman" charset="0"/>
              </a:rPr>
              <a:t>равный данному</a:t>
            </a:r>
            <a:r>
              <a:rPr lang="ru-RU" dirty="0">
                <a:solidFill>
                  <a:srgbClr val="FF0000"/>
                </a:solidFill>
                <a:cs typeface="Times New Roman" charset="0"/>
              </a:rPr>
              <a:t>. </a:t>
            </a:r>
          </a:p>
          <a:p>
            <a:pPr algn="just" eaLnBrk="1" hangingPunct="1">
              <a:spcBef>
                <a:spcPts val="0"/>
              </a:spcBef>
            </a:pPr>
            <a:r>
              <a:rPr lang="ru-RU" dirty="0">
                <a:solidFill>
                  <a:srgbClr val="FF0000"/>
                </a:solidFill>
                <a:cs typeface="Times New Roman" charset="0"/>
              </a:rPr>
              <a:t>	</a:t>
            </a:r>
            <a:r>
              <a:rPr lang="ru-RU" i="1" dirty="0">
                <a:solidFill>
                  <a:srgbClr val="FF0000"/>
                </a:solidFill>
                <a:cs typeface="Times New Roman" charset="0"/>
              </a:rPr>
              <a:t>Все развёрнутые углы равны.</a:t>
            </a:r>
            <a:r>
              <a:rPr lang="ru-RU" dirty="0">
                <a:solidFill>
                  <a:srgbClr val="FF0000"/>
                </a:solidFill>
                <a:cs typeface="Times New Roman" charset="0"/>
              </a:rPr>
              <a:t>	</a:t>
            </a: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6201" y="4686325"/>
            <a:ext cx="4152494" cy="1985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27">
            <a:extLst>
              <a:ext uri="{FF2B5EF4-FFF2-40B4-BE49-F238E27FC236}">
                <a16:creationId xmlns:a16="http://schemas.microsoft.com/office/drawing/2014/main" id="{0B08E175-224F-CC2B-81C3-9921835FCC16}"/>
              </a:ext>
            </a:extLst>
          </p:cNvPr>
          <p:cNvSpPr txBox="1">
            <a:spLocks noChangeArrowheads="1"/>
          </p:cNvSpPr>
          <p:nvPr/>
        </p:nvSpPr>
        <p:spPr bwMode="auto">
          <a:xfrm>
            <a:off x="0" y="116632"/>
            <a:ext cx="8991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a:t>
            </a:r>
            <a:r>
              <a:rPr lang="ru-RU" dirty="0">
                <a:cs typeface="Times New Roman" charset="0"/>
              </a:rPr>
              <a:t> Для определения равенства углов вводится операция </a:t>
            </a:r>
            <a:r>
              <a:rPr lang="ru-RU" dirty="0">
                <a:solidFill>
                  <a:srgbClr val="FF0000"/>
                </a:solidFill>
                <a:cs typeface="Times New Roman" charset="0"/>
              </a:rPr>
              <a:t>откладывания данного угла</a:t>
            </a:r>
            <a:r>
              <a:rPr lang="ru-RU" i="1" dirty="0">
                <a:solidFill>
                  <a:srgbClr val="FF0000"/>
                </a:solidFill>
                <a:cs typeface="Times New Roman" charset="0"/>
              </a:rPr>
              <a:t> </a:t>
            </a:r>
            <a:r>
              <a:rPr lang="ru-RU" dirty="0">
                <a:cs typeface="Times New Roman" charset="0"/>
              </a:rPr>
              <a:t>в ту или другую сторону от данного луча. Получающийся при этом угол называется  </a:t>
            </a:r>
            <a:r>
              <a:rPr lang="ru-RU" dirty="0">
                <a:solidFill>
                  <a:srgbClr val="FF3300"/>
                </a:solidFill>
                <a:cs typeface="Times New Roman" charset="0"/>
              </a:rPr>
              <a:t>равным</a:t>
            </a:r>
            <a:r>
              <a:rPr lang="ru-RU" dirty="0">
                <a:cs typeface="Times New Roman" charset="0"/>
              </a:rPr>
              <a:t> исходному углу</a:t>
            </a:r>
            <a:r>
              <a:rPr lang="ru-RU" i="1" dirty="0">
                <a:cs typeface="Times New Roman" charset="0"/>
              </a:rPr>
              <a:t>.</a:t>
            </a:r>
            <a:endParaRPr lang="ru-RU" dirty="0"/>
          </a:p>
        </p:txBody>
      </p:sp>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743133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51" name="Text Box 7"/>
              <p:cNvSpPr txBox="1">
                <a:spLocks noChangeArrowheads="1"/>
              </p:cNvSpPr>
              <p:nvPr/>
            </p:nvSpPr>
            <p:spPr bwMode="auto">
              <a:xfrm>
                <a:off x="-9626" y="-17616"/>
                <a:ext cx="9118129"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a:t>
                </a:r>
                <a:r>
                  <a:rPr lang="ru-RU" dirty="0"/>
                  <a:t> </a:t>
                </a:r>
                <a:r>
                  <a:rPr lang="ru-RU" dirty="0">
                    <a:cs typeface="Times New Roman" charset="0"/>
                  </a:rPr>
                  <a:t>Операция откладывания угла позволяет определить отношения меньше и больше для углов. </a:t>
                </a:r>
              </a:p>
              <a:p>
                <a:pPr algn="just" eaLnBrk="1" hangingPunct="1">
                  <a:spcBef>
                    <a:spcPts val="0"/>
                  </a:spcBef>
                </a:pPr>
                <a:r>
                  <a:rPr lang="ru-RU" dirty="0">
                    <a:cs typeface="Times New Roman" charset="0"/>
                  </a:rPr>
                  <a:t>	</a:t>
                </a:r>
                <a:r>
                  <a:rPr lang="ru-RU" dirty="0"/>
                  <a:t>Говорят, что угол </a:t>
                </a:r>
                <a:r>
                  <a:rPr lang="ru-RU" i="1" dirty="0"/>
                  <a:t>А</a:t>
                </a:r>
                <a:r>
                  <a:rPr lang="en-US" i="1" dirty="0"/>
                  <a:t>BC</a:t>
                </a:r>
                <a:r>
                  <a:rPr lang="en-US" dirty="0"/>
                  <a:t> </a:t>
                </a:r>
                <a:r>
                  <a:rPr lang="ru-RU" i="1" dirty="0">
                    <a:solidFill>
                      <a:srgbClr val="FF0000"/>
                    </a:solidFill>
                  </a:rPr>
                  <a:t>меньше</a:t>
                </a:r>
                <a:r>
                  <a:rPr lang="ru-RU" b="1" i="1" dirty="0"/>
                  <a:t> </a:t>
                </a:r>
                <a:r>
                  <a:rPr lang="ru-RU" dirty="0"/>
                  <a:t> угла </a:t>
                </a:r>
                <a:r>
                  <a:rPr lang="en-US" i="1" dirty="0"/>
                  <a:t>DEF</a:t>
                </a:r>
                <a:r>
                  <a:rPr lang="ru-RU" dirty="0"/>
                  <a:t> и обозначают </a:t>
                </a:r>
                <a14:m>
                  <m:oMath xmlns:m="http://schemas.openxmlformats.org/officeDocument/2006/math">
                    <m:r>
                      <a:rPr lang="ru-RU" i="1" smtClean="0">
                        <a:latin typeface="Cambria Math"/>
                        <a:ea typeface="Cambria Math"/>
                      </a:rPr>
                      <m:t>∠ </m:t>
                    </m:r>
                  </m:oMath>
                </a14:m>
                <a:r>
                  <a:rPr lang="en-US" i="1" dirty="0"/>
                  <a:t>ABC</a:t>
                </a:r>
                <a:r>
                  <a:rPr lang="ru-RU" dirty="0"/>
                  <a:t> &lt; </a:t>
                </a:r>
                <a14:m>
                  <m:oMath xmlns:m="http://schemas.openxmlformats.org/officeDocument/2006/math">
                    <m:r>
                      <a:rPr lang="ru-RU" i="1" smtClean="0">
                        <a:latin typeface="Cambria Math"/>
                        <a:ea typeface="Cambria Math"/>
                      </a:rPr>
                      <m:t>∠ </m:t>
                    </m:r>
                  </m:oMath>
                </a14:m>
                <a:r>
                  <a:rPr lang="en-US" i="1" dirty="0"/>
                  <a:t>DEF</a:t>
                </a:r>
                <a:r>
                  <a:rPr lang="ru-RU" dirty="0"/>
                  <a:t>,</a:t>
                </a:r>
                <a:r>
                  <a:rPr lang="ru-RU" i="1" dirty="0"/>
                  <a:t> </a:t>
                </a:r>
                <a:r>
                  <a:rPr lang="ru-RU" dirty="0"/>
                  <a:t>если при откладывании угла </a:t>
                </a:r>
                <a:r>
                  <a:rPr lang="en-US" i="1" dirty="0"/>
                  <a:t>ABC</a:t>
                </a:r>
                <a:r>
                  <a:rPr lang="ru-RU" dirty="0"/>
                  <a:t> от луча </a:t>
                </a:r>
                <a:r>
                  <a:rPr lang="en-US" i="1" dirty="0"/>
                  <a:t>ED</a:t>
                </a:r>
                <a:r>
                  <a:rPr lang="ru-RU" dirty="0"/>
                  <a:t> луч </a:t>
                </a:r>
                <a:r>
                  <a:rPr lang="en-US" i="1" dirty="0"/>
                  <a:t>BC</a:t>
                </a:r>
                <a:r>
                  <a:rPr lang="ru-RU" dirty="0"/>
                  <a:t> переходит в луч </a:t>
                </a:r>
                <a:r>
                  <a:rPr lang="en-US" i="1" dirty="0"/>
                  <a:t>EF</a:t>
                </a:r>
                <a:r>
                  <a:rPr lang="ru-RU" i="1" dirty="0"/>
                  <a:t>'</a:t>
                </a:r>
                <a:r>
                  <a:rPr lang="ru-RU" dirty="0"/>
                  <a:t>, лежащий внутри угла </a:t>
                </a:r>
                <a:r>
                  <a:rPr lang="en-US" i="1" dirty="0"/>
                  <a:t>DEF</a:t>
                </a:r>
                <a:r>
                  <a:rPr lang="ru-RU" dirty="0"/>
                  <a:t>.</a:t>
                </a:r>
                <a:r>
                  <a:rPr lang="ru-RU" dirty="0">
                    <a:cs typeface="Times New Roman" charset="0"/>
                  </a:rPr>
                  <a:t> </a:t>
                </a:r>
              </a:p>
            </p:txBody>
          </p:sp>
        </mc:Choice>
        <mc:Fallback xmlns="">
          <p:sp>
            <p:nvSpPr>
              <p:cNvPr id="2051" name="Text Box 7"/>
              <p:cNvSpPr txBox="1">
                <a:spLocks noRot="1" noChangeAspect="1" noMove="1" noResize="1" noEditPoints="1" noAdjustHandles="1" noChangeArrowheads="1" noChangeShapeType="1" noTextEdit="1"/>
              </p:cNvSpPr>
              <p:nvPr/>
            </p:nvSpPr>
            <p:spPr bwMode="auto">
              <a:xfrm>
                <a:off x="-9626" y="-17616"/>
                <a:ext cx="9118129" cy="1938992"/>
              </a:xfrm>
              <a:prstGeom prst="rect">
                <a:avLst/>
              </a:prstGeom>
              <a:blipFill>
                <a:blip r:embed="rId3"/>
                <a:stretch>
                  <a:fillRect l="-1003" t="-2516" r="-1070" b="-62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Text Box 7"/>
              <p:cNvSpPr txBox="1">
                <a:spLocks noChangeArrowheads="1"/>
              </p:cNvSpPr>
              <p:nvPr/>
            </p:nvSpPr>
            <p:spPr bwMode="auto">
              <a:xfrm>
                <a:off x="-11401" y="5075808"/>
                <a:ext cx="8991600" cy="83099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cs typeface="Times New Roman" charset="0"/>
                  </a:rPr>
                  <a:t>	</a:t>
                </a:r>
                <a:r>
                  <a:rPr lang="ru-RU" dirty="0"/>
                  <a:t> Говорят также, что угол </a:t>
                </a:r>
                <a:r>
                  <a:rPr lang="en-US" i="1" dirty="0"/>
                  <a:t>DEF</a:t>
                </a:r>
                <a:r>
                  <a:rPr lang="en-US" dirty="0"/>
                  <a:t> </a:t>
                </a:r>
                <a:r>
                  <a:rPr lang="ru-RU" i="1" dirty="0">
                    <a:solidFill>
                      <a:srgbClr val="FF0000"/>
                    </a:solidFill>
                  </a:rPr>
                  <a:t>больше</a:t>
                </a:r>
                <a:r>
                  <a:rPr lang="ru-RU" dirty="0"/>
                  <a:t>  угла </a:t>
                </a:r>
                <a:r>
                  <a:rPr lang="en-US" i="1" dirty="0"/>
                  <a:t>ABC</a:t>
                </a:r>
                <a:r>
                  <a:rPr lang="ru-RU" dirty="0"/>
                  <a:t> и обозначают </a:t>
                </a:r>
                <a14:m>
                  <m:oMath xmlns:m="http://schemas.openxmlformats.org/officeDocument/2006/math">
                    <m:r>
                      <a:rPr lang="ru-RU" i="1" smtClean="0">
                        <a:latin typeface="Cambria Math"/>
                        <a:ea typeface="Cambria Math"/>
                      </a:rPr>
                      <m:t>∠ </m:t>
                    </m:r>
                  </m:oMath>
                </a14:m>
                <a:r>
                  <a:rPr lang="en-US" i="1" dirty="0"/>
                  <a:t>DEF</a:t>
                </a:r>
                <a:r>
                  <a:rPr lang="ru-RU" dirty="0"/>
                  <a:t> &gt; </a:t>
                </a:r>
                <a14:m>
                  <m:oMath xmlns:m="http://schemas.openxmlformats.org/officeDocument/2006/math">
                    <m:r>
                      <a:rPr lang="ru-RU" i="1" smtClean="0">
                        <a:latin typeface="Cambria Math"/>
                        <a:ea typeface="Cambria Math"/>
                      </a:rPr>
                      <m:t>∠ </m:t>
                    </m:r>
                  </m:oMath>
                </a14:m>
                <a:r>
                  <a:rPr lang="en-US" i="1" dirty="0"/>
                  <a:t>ABC</a:t>
                </a:r>
                <a:r>
                  <a:rPr lang="ru-RU" dirty="0"/>
                  <a:t>.</a:t>
                </a:r>
                <a:r>
                  <a:rPr lang="ru-RU" b="1" i="1" dirty="0"/>
                  <a:t>	</a:t>
                </a:r>
                <a:endParaRPr lang="ru-RU" dirty="0">
                  <a:cs typeface="Times New Roman" charset="0"/>
                </a:endParaRPr>
              </a:p>
            </p:txBody>
          </p:sp>
        </mc:Choice>
        <mc:Fallback xmlns="">
          <p:sp>
            <p:nvSpPr>
              <p:cNvPr id="9" name="Text Box 7"/>
              <p:cNvSpPr txBox="1">
                <a:spLocks noRot="1" noChangeAspect="1" noMove="1" noResize="1" noEditPoints="1" noAdjustHandles="1" noChangeArrowheads="1" noChangeShapeType="1" noTextEdit="1"/>
              </p:cNvSpPr>
              <p:nvPr/>
            </p:nvSpPr>
            <p:spPr bwMode="auto">
              <a:xfrm>
                <a:off x="-11401" y="5075808"/>
                <a:ext cx="8991600" cy="830997"/>
              </a:xfrm>
              <a:prstGeom prst="rect">
                <a:avLst/>
              </a:prstGeom>
              <a:blipFill>
                <a:blip r:embed="rId4"/>
                <a:stretch>
                  <a:fillRect l="-1017" t="-5882" r="-1085" b="-1617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pic>
        <p:nvPicPr>
          <p:cNvPr id="921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5928" y="2420888"/>
            <a:ext cx="4555926" cy="243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527225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5780" name="Text Box 4"/>
              <p:cNvSpPr txBox="1">
                <a:spLocks noChangeArrowheads="1"/>
              </p:cNvSpPr>
              <p:nvPr/>
            </p:nvSpPr>
            <p:spPr bwMode="auto">
              <a:xfrm>
                <a:off x="0" y="5288340"/>
                <a:ext cx="9144000" cy="15696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вычесть из большего </a:t>
                </a:r>
                <a:r>
                  <a:rPr lang="ru-RU" dirty="0"/>
                  <a:t>угла</a:t>
                </a:r>
                <a:r>
                  <a:rPr lang="ru-RU" dirty="0">
                    <a:cs typeface="Times New Roman" charset="0"/>
                  </a:rPr>
                  <a:t> </a:t>
                </a:r>
                <a:r>
                  <a:rPr lang="en-US" i="1" dirty="0">
                    <a:cs typeface="Times New Roman" charset="0"/>
                  </a:rPr>
                  <a:t>AOE </a:t>
                </a:r>
                <a:r>
                  <a:rPr lang="ru-RU" dirty="0">
                    <a:cs typeface="Times New Roman" charset="0"/>
                  </a:rPr>
                  <a:t>меньший угол </a:t>
                </a:r>
                <a:r>
                  <a:rPr lang="en-US" i="1" dirty="0">
                    <a:cs typeface="Times New Roman" charset="0"/>
                  </a:rPr>
                  <a:t>CPD</a:t>
                </a:r>
                <a:r>
                  <a:rPr lang="en-US" dirty="0">
                    <a:cs typeface="Times New Roman" charset="0"/>
                  </a:rPr>
                  <a:t>, </a:t>
                </a:r>
                <a:r>
                  <a:rPr lang="ru-RU" dirty="0">
                    <a:cs typeface="Times New Roman" charset="0"/>
                  </a:rPr>
                  <a:t>угол </a:t>
                </a:r>
                <a:r>
                  <a:rPr lang="en-US" i="1" dirty="0">
                    <a:cs typeface="Times New Roman" charset="0"/>
                  </a:rPr>
                  <a:t>CPD </a:t>
                </a:r>
                <a:r>
                  <a:rPr lang="ru-RU" dirty="0">
                    <a:cs typeface="Times New Roman" charset="0"/>
                  </a:rPr>
                  <a:t>откладывают от луча </a:t>
                </a:r>
                <a:r>
                  <a:rPr lang="en-US" i="1" dirty="0">
                    <a:cs typeface="Times New Roman" charset="0"/>
                  </a:rPr>
                  <a:t>OA </a:t>
                </a:r>
                <a:r>
                  <a:rPr lang="ru-RU" dirty="0">
                    <a:cs typeface="Times New Roman" charset="0"/>
                  </a:rPr>
                  <a:t>в сторону луча </a:t>
                </a:r>
                <a:r>
                  <a:rPr lang="en-US" i="1" dirty="0">
                    <a:cs typeface="Times New Roman" charset="0"/>
                  </a:rPr>
                  <a:t>OE</a:t>
                </a:r>
                <a:r>
                  <a:rPr lang="ru-RU" dirty="0">
                    <a:cs typeface="Times New Roman" charset="0"/>
                  </a:rPr>
                  <a:t>. При этом луч </a:t>
                </a:r>
                <a:r>
                  <a:rPr lang="en-US" i="1" dirty="0">
                    <a:cs typeface="Times New Roman" charset="0"/>
                  </a:rPr>
                  <a:t>PD </a:t>
                </a:r>
                <a:r>
                  <a:rPr lang="ru-RU" dirty="0">
                    <a:cs typeface="Times New Roman" charset="0"/>
                  </a:rPr>
                  <a:t>перейдёт в луч </a:t>
                </a:r>
                <a:r>
                  <a:rPr lang="en-US" i="1" dirty="0">
                    <a:cs typeface="Times New Roman" charset="0"/>
                  </a:rPr>
                  <a:t>OB</a:t>
                </a:r>
                <a:r>
                  <a:rPr lang="ru-RU" dirty="0">
                    <a:cs typeface="Times New Roman" charset="0"/>
                  </a:rPr>
                  <a:t>, лежащий внутри угла </a:t>
                </a:r>
                <a:r>
                  <a:rPr lang="en-US" i="1" dirty="0">
                    <a:cs typeface="Times New Roman" charset="0"/>
                  </a:rPr>
                  <a:t>AOE</a:t>
                </a:r>
                <a:r>
                  <a:rPr lang="ru-RU" dirty="0">
                    <a:cs typeface="Times New Roman" charset="0"/>
                  </a:rPr>
                  <a:t>. Угол </a:t>
                </a:r>
                <a:r>
                  <a:rPr lang="en-US" i="1" dirty="0">
                    <a:cs typeface="Times New Roman" charset="0"/>
                  </a:rPr>
                  <a:t>BOE </a:t>
                </a:r>
                <a:r>
                  <a:rPr lang="ru-RU" dirty="0">
                    <a:cs typeface="Times New Roman" charset="0"/>
                  </a:rPr>
                  <a:t>будет разностью углов </a:t>
                </a:r>
                <a:r>
                  <a:rPr lang="en-US" i="1" dirty="0">
                    <a:cs typeface="Times New Roman" charset="0"/>
                  </a:rPr>
                  <a:t>AOE </a:t>
                </a:r>
                <a:r>
                  <a:rPr lang="ru-RU" dirty="0">
                    <a:cs typeface="Times New Roman" charset="0"/>
                  </a:rPr>
                  <a:t>и </a:t>
                </a:r>
                <a:r>
                  <a:rPr lang="en-US" i="1" dirty="0">
                    <a:cs typeface="Times New Roman" charset="0"/>
                  </a:rPr>
                  <a:t>CPD</a:t>
                </a:r>
                <a:r>
                  <a:rPr lang="en-US" dirty="0">
                    <a:cs typeface="Times New Roman" charset="0"/>
                  </a:rPr>
                  <a:t>, </a:t>
                </a:r>
                <a14:m>
                  <m:oMath xmlns:m="http://schemas.openxmlformats.org/officeDocument/2006/math">
                    <m:r>
                      <a:rPr lang="ru-RU" i="1" smtClean="0">
                        <a:latin typeface="Cambria Math"/>
                        <a:ea typeface="Cambria Math"/>
                      </a:rPr>
                      <m:t>∠</m:t>
                    </m:r>
                  </m:oMath>
                </a14:m>
                <a:r>
                  <a:rPr lang="en-US" i="1" dirty="0">
                    <a:cs typeface="Times New Roman" charset="0"/>
                  </a:rPr>
                  <a:t>BOE</a:t>
                </a:r>
                <a:r>
                  <a:rPr lang="ru-RU" i="1" dirty="0">
                    <a:cs typeface="Times New Roman" charset="0"/>
                  </a:rPr>
                  <a:t> =</a:t>
                </a:r>
                <a:r>
                  <a:rPr lang="ru-RU" i="1" dirty="0"/>
                  <a:t>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OE</a:t>
                </a:r>
                <a:r>
                  <a:rPr lang="ru-RU" i="1" dirty="0">
                    <a:cs typeface="Times New Roman" charset="0"/>
                  </a:rPr>
                  <a:t> -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PD</a:t>
                </a:r>
                <a:r>
                  <a:rPr lang="en-US" dirty="0">
                    <a:cs typeface="Times New Roman" charset="0"/>
                  </a:rPr>
                  <a:t>. </a:t>
                </a:r>
                <a:endParaRPr lang="ru-RU" dirty="0">
                  <a:cs typeface="Times New Roman" charset="0"/>
                </a:endParaRPr>
              </a:p>
            </p:txBody>
          </p:sp>
        </mc:Choice>
        <mc:Fallback xmlns="">
          <p:sp>
            <p:nvSpPr>
              <p:cNvPr id="75780" name="Text Box 4"/>
              <p:cNvSpPr txBox="1">
                <a:spLocks noRot="1" noChangeAspect="1" noMove="1" noResize="1" noEditPoints="1" noAdjustHandles="1" noChangeArrowheads="1" noChangeShapeType="1" noTextEdit="1"/>
              </p:cNvSpPr>
              <p:nvPr/>
            </p:nvSpPr>
            <p:spPr bwMode="auto">
              <a:xfrm>
                <a:off x="0" y="5288340"/>
                <a:ext cx="9144000" cy="1569660"/>
              </a:xfrm>
              <a:prstGeom prst="rect">
                <a:avLst/>
              </a:prstGeom>
              <a:blipFill>
                <a:blip r:embed="rId3" cstate="print"/>
                <a:stretch>
                  <a:fillRect l="-1000" t="-3113" r="-1000" b="-8171"/>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sp>
        <p:nvSpPr>
          <p:cNvPr id="75783" name="Text Box 7"/>
          <p:cNvSpPr txBox="1">
            <a:spLocks noChangeArrowheads="1"/>
          </p:cNvSpPr>
          <p:nvPr/>
        </p:nvSpPr>
        <p:spPr bwMode="auto">
          <a:xfrm>
            <a:off x="0" y="3760203"/>
            <a:ext cx="9144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Чтобы сложить два угла, например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отложим угол </a:t>
            </a:r>
            <a:r>
              <a:rPr lang="en-US" i="1" dirty="0">
                <a:cs typeface="Times New Roman" charset="0"/>
              </a:rPr>
              <a:t>CO</a:t>
            </a:r>
            <a:r>
              <a:rPr lang="ru-RU" baseline="-30000" dirty="0">
                <a:cs typeface="Times New Roman" charset="0"/>
              </a:rPr>
              <a:t>1</a:t>
            </a:r>
            <a:r>
              <a:rPr lang="en-US" i="1" dirty="0">
                <a:cs typeface="Times New Roman" charset="0"/>
              </a:rPr>
              <a:t>D</a:t>
            </a:r>
            <a:r>
              <a:rPr lang="ru-RU" dirty="0">
                <a:cs typeface="Times New Roman" charset="0"/>
              </a:rPr>
              <a:t> от луча </a:t>
            </a:r>
            <a:r>
              <a:rPr lang="ru-RU" i="1" dirty="0">
                <a:cs typeface="Times New Roman" charset="0"/>
              </a:rPr>
              <a:t>ОВ</a:t>
            </a:r>
            <a:r>
              <a:rPr lang="ru-RU" dirty="0">
                <a:cs typeface="Times New Roman" charset="0"/>
              </a:rPr>
              <a:t> так, чтобы точки </a:t>
            </a:r>
            <a:r>
              <a:rPr lang="en-US" i="1" dirty="0">
                <a:cs typeface="Times New Roman" charset="0"/>
              </a:rPr>
              <a:t>A</a:t>
            </a:r>
            <a:r>
              <a:rPr lang="ru-RU" dirty="0">
                <a:cs typeface="Times New Roman" charset="0"/>
              </a:rPr>
              <a:t> и </a:t>
            </a:r>
            <a:r>
              <a:rPr lang="en-US" i="1" dirty="0">
                <a:cs typeface="Times New Roman" charset="0"/>
              </a:rPr>
              <a:t>D</a:t>
            </a:r>
            <a:r>
              <a:rPr lang="ru-RU" dirty="0">
                <a:cs typeface="Times New Roman" charset="0"/>
              </a:rPr>
              <a:t> находились по разные стороны от прямой </a:t>
            </a:r>
            <a:r>
              <a:rPr lang="ru-RU" i="1" dirty="0">
                <a:cs typeface="Times New Roman" charset="0"/>
              </a:rPr>
              <a:t>ОВ</a:t>
            </a:r>
            <a:r>
              <a:rPr lang="ru-RU" dirty="0">
                <a:cs typeface="Times New Roman" charset="0"/>
              </a:rPr>
              <a:t>. Обозначим </a:t>
            </a:r>
            <a:r>
              <a:rPr lang="ru-RU" i="1" dirty="0">
                <a:cs typeface="Times New Roman" charset="0"/>
              </a:rPr>
              <a:t>ОЕ</a:t>
            </a:r>
            <a:r>
              <a:rPr lang="ru-RU" dirty="0">
                <a:cs typeface="Times New Roman" charset="0"/>
              </a:rPr>
              <a:t> луч, в который перейдет луч </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Тогда угол </a:t>
            </a:r>
            <a:r>
              <a:rPr lang="ru-RU" i="1" dirty="0">
                <a:cs typeface="Times New Roman" charset="0"/>
              </a:rPr>
              <a:t>АОЕ</a:t>
            </a:r>
            <a:r>
              <a:rPr lang="ru-RU" dirty="0">
                <a:cs typeface="Times New Roman" charset="0"/>
              </a:rPr>
              <a:t> даст сумму углов </a:t>
            </a:r>
            <a:r>
              <a:rPr lang="ru-RU" i="1" dirty="0">
                <a:cs typeface="Times New Roman" charset="0"/>
              </a:rPr>
              <a:t>АОВ</a:t>
            </a:r>
            <a:r>
              <a:rPr lang="ru-RU" dirty="0">
                <a:cs typeface="Times New Roman" charset="0"/>
              </a:rPr>
              <a:t> и </a:t>
            </a:r>
            <a:r>
              <a:rPr lang="en-US" i="1" dirty="0">
                <a:cs typeface="Times New Roman" charset="0"/>
              </a:rPr>
              <a:t>C</a:t>
            </a:r>
            <a:r>
              <a:rPr lang="ru-RU" i="1" dirty="0">
                <a:cs typeface="Times New Roman" charset="0"/>
              </a:rPr>
              <a:t>О</a:t>
            </a:r>
            <a:r>
              <a:rPr lang="ru-RU" baseline="-30000" dirty="0">
                <a:cs typeface="Times New Roman" charset="0"/>
              </a:rPr>
              <a:t>1</a:t>
            </a:r>
            <a:r>
              <a:rPr lang="en-US" i="1" dirty="0">
                <a:cs typeface="Times New Roman" charset="0"/>
              </a:rPr>
              <a:t>D</a:t>
            </a:r>
            <a:r>
              <a:rPr lang="ru-RU" dirty="0">
                <a:cs typeface="Times New Roman" charset="0"/>
              </a:rPr>
              <a:t>. </a:t>
            </a:r>
          </a:p>
        </p:txBody>
      </p:sp>
      <mc:AlternateContent xmlns:mc="http://schemas.openxmlformats.org/markup-compatibility/2006" xmlns:a14="http://schemas.microsoft.com/office/drawing/2010/main">
        <mc:Choice Requires="a14">
          <p:sp>
            <p:nvSpPr>
              <p:cNvPr id="4104" name="Text Box 3"/>
              <p:cNvSpPr txBox="1">
                <a:spLocks noChangeArrowheads="1"/>
              </p:cNvSpPr>
              <p:nvPr/>
            </p:nvSpPr>
            <p:spPr bwMode="auto">
              <a:xfrm>
                <a:off x="35496" y="0"/>
                <a:ext cx="9107488" cy="193833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Если внутри угла </a:t>
                </a:r>
                <a:r>
                  <a:rPr lang="ru-RU" i="1" dirty="0">
                    <a:cs typeface="Times New Roman" charset="0"/>
                  </a:rPr>
                  <a:t>АОВ</a:t>
                </a:r>
                <a:r>
                  <a:rPr lang="ru-RU" dirty="0">
                    <a:cs typeface="Times New Roman" charset="0"/>
                  </a:rPr>
                  <a:t> провести луч </a:t>
                </a:r>
                <a:r>
                  <a:rPr lang="ru-RU" i="1" dirty="0">
                    <a:cs typeface="Times New Roman" charset="0"/>
                  </a:rPr>
                  <a:t>ОС</a:t>
                </a:r>
                <a:r>
                  <a:rPr lang="ru-RU" dirty="0">
                    <a:cs typeface="Times New Roman" charset="0"/>
                  </a:rPr>
                  <a:t>, то образуется два новых угла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Угол </a:t>
                </a:r>
                <a:r>
                  <a:rPr lang="ru-RU" i="1" dirty="0">
                    <a:cs typeface="Times New Roman" charset="0"/>
                  </a:rPr>
                  <a:t>АОВ</a:t>
                </a:r>
                <a:r>
                  <a:rPr lang="ru-RU" dirty="0">
                    <a:cs typeface="Times New Roman" charset="0"/>
                  </a:rPr>
                  <a:t> называется </a:t>
                </a:r>
                <a:r>
                  <a:rPr lang="ru-RU" dirty="0">
                    <a:solidFill>
                      <a:srgbClr val="FF3300"/>
                    </a:solidFill>
                    <a:cs typeface="Times New Roman" charset="0"/>
                  </a:rPr>
                  <a:t>суммой</a:t>
                </a:r>
                <a:r>
                  <a:rPr lang="ru-RU" i="1" dirty="0">
                    <a:cs typeface="Times New Roman" charset="0"/>
                  </a:rPr>
                  <a:t> </a:t>
                </a:r>
                <a:r>
                  <a:rPr lang="ru-RU" dirty="0">
                    <a:cs typeface="Times New Roman" charset="0"/>
                  </a:rPr>
                  <a:t>углов  </a:t>
                </a:r>
                <a:r>
                  <a:rPr lang="ru-RU" i="1" dirty="0">
                    <a:cs typeface="Times New Roman" charset="0"/>
                  </a:rPr>
                  <a:t>АОС  </a:t>
                </a:r>
                <a:r>
                  <a:rPr lang="ru-RU" dirty="0">
                    <a:cs typeface="Times New Roman" charset="0"/>
                  </a:rPr>
                  <a:t>и  </a:t>
                </a:r>
                <a:r>
                  <a:rPr lang="ru-RU" i="1" dirty="0">
                    <a:cs typeface="Times New Roman" charset="0"/>
                  </a:rPr>
                  <a:t>СОВ</a:t>
                </a:r>
                <a:r>
                  <a:rPr lang="ru-RU" dirty="0">
                    <a:cs typeface="Times New Roman" charset="0"/>
                  </a:rPr>
                  <a:t>  и обозначается </a:t>
                </a:r>
                <a:r>
                  <a:rPr lang="ru-RU" i="1" dirty="0">
                    <a:cs typeface="Times New Roman" charset="0"/>
                  </a:rPr>
                  <a:t>АОВ = А</a:t>
                </a:r>
                <a:r>
                  <a:rPr lang="en-US" i="1" dirty="0">
                    <a:cs typeface="Times New Roman" charset="0"/>
                  </a:rPr>
                  <a:t>O</a:t>
                </a:r>
                <a:r>
                  <a:rPr lang="ru-RU" i="1" dirty="0">
                    <a:cs typeface="Times New Roman" charset="0"/>
                  </a:rPr>
                  <a:t>С + С</a:t>
                </a:r>
                <a:r>
                  <a:rPr lang="en-US" i="1" dirty="0">
                    <a:cs typeface="Times New Roman" charset="0"/>
                  </a:rPr>
                  <a:t>O</a:t>
                </a:r>
                <a:r>
                  <a:rPr lang="ru-RU" i="1" dirty="0">
                    <a:cs typeface="Times New Roman" charset="0"/>
                  </a:rPr>
                  <a:t>В</a:t>
                </a:r>
                <a:r>
                  <a:rPr lang="ru-RU" dirty="0">
                    <a:cs typeface="Times New Roman" charset="0"/>
                  </a:rPr>
                  <a:t>.  Каждый из углов </a:t>
                </a:r>
                <a:r>
                  <a:rPr lang="ru-RU" i="1" dirty="0">
                    <a:cs typeface="Times New Roman" charset="0"/>
                  </a:rPr>
                  <a:t>АОС</a:t>
                </a:r>
                <a:r>
                  <a:rPr lang="ru-RU" dirty="0">
                    <a:cs typeface="Times New Roman" charset="0"/>
                  </a:rPr>
                  <a:t> и </a:t>
                </a:r>
                <a:r>
                  <a:rPr lang="ru-RU" i="1" dirty="0">
                    <a:cs typeface="Times New Roman" charset="0"/>
                  </a:rPr>
                  <a:t>СОВ</a:t>
                </a:r>
                <a:r>
                  <a:rPr lang="ru-RU" dirty="0">
                    <a:cs typeface="Times New Roman" charset="0"/>
                  </a:rPr>
                  <a:t> называется </a:t>
                </a:r>
                <a:r>
                  <a:rPr lang="ru-RU" dirty="0">
                    <a:solidFill>
                      <a:srgbClr val="FF3300"/>
                    </a:solidFill>
                    <a:cs typeface="Times New Roman" charset="0"/>
                  </a:rPr>
                  <a:t>разностью</a:t>
                </a:r>
                <a:r>
                  <a:rPr lang="ru-RU" dirty="0">
                    <a:cs typeface="Times New Roman" charset="0"/>
                  </a:rPr>
                  <a:t> угла  </a:t>
                </a:r>
                <a:r>
                  <a:rPr lang="ru-RU" i="1" dirty="0">
                    <a:cs typeface="Times New Roman" charset="0"/>
                  </a:rPr>
                  <a:t>АОВ</a:t>
                </a:r>
                <a:r>
                  <a:rPr lang="ru-RU" dirty="0">
                    <a:cs typeface="Times New Roman" charset="0"/>
                  </a:rPr>
                  <a:t>  и другого угла,  обозначается </a:t>
                </a:r>
                <a:r>
                  <a:rPr lang="ru-RU" dirty="0"/>
                  <a:t>	</a:t>
                </a:r>
                <a14:m>
                  <m:oMath xmlns:m="http://schemas.openxmlformats.org/officeDocument/2006/math">
                    <m:r>
                      <a:rPr lang="ru-RU" i="1" smtClean="0">
                        <a:latin typeface="Cambria Math"/>
                        <a:ea typeface="Cambria Math"/>
                      </a:rPr>
                      <m:t>∠</m:t>
                    </m:r>
                  </m:oMath>
                </a14:m>
                <a:r>
                  <a:rPr lang="ru-RU" i="1" dirty="0">
                    <a:cs typeface="Times New Roman" charset="0"/>
                  </a:rPr>
                  <a:t>А</a:t>
                </a:r>
                <a:r>
                  <a:rPr lang="en-US" i="1" dirty="0">
                    <a:cs typeface="Times New Roman" charset="0"/>
                  </a:rPr>
                  <a:t>O</a:t>
                </a:r>
                <a:r>
                  <a:rPr lang="ru-RU" i="1" dirty="0">
                    <a:cs typeface="Times New Roman" charset="0"/>
                  </a:rPr>
                  <a:t>С =</a:t>
                </a:r>
                <a:r>
                  <a:rPr lang="ru-RU" i="1" dirty="0"/>
                  <a:t>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a:t>
                </a:r>
                <a:r>
                  <a:rPr lang="ru-RU" dirty="0">
                    <a:cs typeface="Times New Roman" charset="0"/>
                  </a:rPr>
                  <a:t>,</a:t>
                </a:r>
                <a:r>
                  <a:rPr lang="ru-RU" i="1" dirty="0">
                    <a:cs typeface="Times New Roman" charset="0"/>
                  </a:rPr>
                  <a:t> </a:t>
                </a:r>
                <a14:m>
                  <m:oMath xmlns:m="http://schemas.openxmlformats.org/officeDocument/2006/math">
                    <m:r>
                      <a:rPr lang="ru-RU" i="1">
                        <a:latin typeface="Cambria Math"/>
                        <a:ea typeface="Cambria Math"/>
                      </a:rPr>
                      <m:t>∠ </m:t>
                    </m:r>
                  </m:oMath>
                </a14:m>
                <a:r>
                  <a:rPr lang="ru-RU" i="1" dirty="0">
                    <a:cs typeface="Times New Roman" charset="0"/>
                  </a:rPr>
                  <a:t>С</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 </m:t>
                    </m:r>
                  </m:oMath>
                </a14:m>
                <a:r>
                  <a:rPr lang="ru-RU" i="1" dirty="0">
                    <a:cs typeface="Times New Roman" charset="0"/>
                  </a:rPr>
                  <a:t>А</a:t>
                </a:r>
                <a:r>
                  <a:rPr lang="en-US" i="1" dirty="0">
                    <a:cs typeface="Times New Roman" charset="0"/>
                  </a:rPr>
                  <a:t>O</a:t>
                </a:r>
                <a:r>
                  <a:rPr lang="ru-RU" i="1" dirty="0">
                    <a:cs typeface="Times New Roman" charset="0"/>
                  </a:rPr>
                  <a:t>В - </a:t>
                </a:r>
                <a14:m>
                  <m:oMath xmlns:m="http://schemas.openxmlformats.org/officeDocument/2006/math">
                    <m:r>
                      <a:rPr lang="ru-RU" i="1">
                        <a:latin typeface="Cambria Math"/>
                        <a:ea typeface="Cambria Math"/>
                      </a:rPr>
                      <m:t>∠</m:t>
                    </m:r>
                  </m:oMath>
                </a14:m>
                <a:r>
                  <a:rPr lang="ru-RU" i="1" dirty="0"/>
                  <a:t> </a:t>
                </a:r>
                <a:r>
                  <a:rPr lang="ru-RU" i="1" dirty="0">
                    <a:cs typeface="Times New Roman" charset="0"/>
                  </a:rPr>
                  <a:t>А</a:t>
                </a:r>
                <a:r>
                  <a:rPr lang="en-US" i="1" dirty="0">
                    <a:cs typeface="Times New Roman" charset="0"/>
                  </a:rPr>
                  <a:t>O</a:t>
                </a:r>
                <a:r>
                  <a:rPr lang="ru-RU" i="1" dirty="0">
                    <a:cs typeface="Times New Roman" charset="0"/>
                  </a:rPr>
                  <a:t>С</a:t>
                </a:r>
                <a:r>
                  <a:rPr lang="ru-RU" dirty="0">
                    <a:cs typeface="Times New Roman" charset="0"/>
                  </a:rPr>
                  <a:t>.</a:t>
                </a:r>
              </a:p>
            </p:txBody>
          </p:sp>
        </mc:Choice>
        <mc:Fallback xmlns="">
          <p:sp>
            <p:nvSpPr>
              <p:cNvPr id="4104" name="Text Box 3"/>
              <p:cNvSpPr txBox="1">
                <a:spLocks noRot="1" noChangeAspect="1" noMove="1" noResize="1" noEditPoints="1" noAdjustHandles="1" noChangeArrowheads="1" noChangeShapeType="1" noTextEdit="1"/>
              </p:cNvSpPr>
              <p:nvPr/>
            </p:nvSpPr>
            <p:spPr bwMode="auto">
              <a:xfrm>
                <a:off x="35496" y="0"/>
                <a:ext cx="9107488" cy="1938338"/>
              </a:xfrm>
              <a:prstGeom prst="rect">
                <a:avLst/>
              </a:prstGeom>
              <a:blipFill>
                <a:blip r:embed="rId4" cstate="print"/>
                <a:stretch>
                  <a:fillRect l="-1071" t="-2516" r="-1004" b="-6289"/>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ru-RU">
                    <a:noFill/>
                  </a:rPr>
                  <a:t> </a:t>
                </a:r>
              </a:p>
            </p:txBody>
          </p:sp>
        </mc:Fallback>
      </mc:AlternateContent>
      <p:pic>
        <p:nvPicPr>
          <p:cNvPr id="410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1862138"/>
            <a:ext cx="2052638"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a:extLst>
              <a:ext uri="{FF2B5EF4-FFF2-40B4-BE49-F238E27FC236}">
                <a16:creationId xmlns:a16="http://schemas.microsoft.com/office/drawing/2014/main" id="{72F657F8-C24D-4866-F05B-76C8CF069107}"/>
              </a:ext>
            </a:extLst>
          </p:cNvPr>
          <p:cNvPicPr>
            <a:picLocks noChangeAspect="1"/>
          </p:cNvPicPr>
          <p:nvPr/>
        </p:nvPicPr>
        <p:blipFill>
          <a:blip r:embed="rId6" cstate="print"/>
          <a:stretch>
            <a:fillRect/>
          </a:stretch>
        </p:blipFill>
        <p:spPr>
          <a:xfrm>
            <a:off x="6228184" y="2175201"/>
            <a:ext cx="1962424" cy="1552792"/>
          </a:xfrm>
          <a:prstGeom prst="rect">
            <a:avLst/>
          </a:prstGeom>
        </p:spPr>
      </p:pic>
      <p:pic>
        <p:nvPicPr>
          <p:cNvPr id="5" name="Рисунок 4">
            <a:extLst>
              <a:ext uri="{FF2B5EF4-FFF2-40B4-BE49-F238E27FC236}">
                <a16:creationId xmlns:a16="http://schemas.microsoft.com/office/drawing/2014/main" id="{92E6D9A9-F0A4-67C0-CA6E-68C6C9B549D9}"/>
              </a:ext>
            </a:extLst>
          </p:cNvPr>
          <p:cNvPicPr>
            <a:picLocks noChangeAspect="1"/>
          </p:cNvPicPr>
          <p:nvPr/>
        </p:nvPicPr>
        <p:blipFill>
          <a:blip r:embed="rId7" cstate="print"/>
          <a:stretch>
            <a:fillRect/>
          </a:stretch>
        </p:blipFill>
        <p:spPr>
          <a:xfrm>
            <a:off x="3667128" y="1970548"/>
            <a:ext cx="2052638" cy="1826603"/>
          </a:xfrm>
          <a:prstGeom prst="rect">
            <a:avLst/>
          </a:prstGeom>
        </p:spPr>
      </p:pic>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1646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C4F6DD1-A650-DBBE-3144-50491C901892}"/>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Упражнения</a:t>
            </a:r>
          </a:p>
        </p:txBody>
      </p:sp>
      <p:pic>
        <p:nvPicPr>
          <p:cNvPr id="4" name="Рисунок 3">
            <a:extLst>
              <a:ext uri="{FF2B5EF4-FFF2-40B4-BE49-F238E27FC236}">
                <a16:creationId xmlns:a16="http://schemas.microsoft.com/office/drawing/2014/main" id="{86F46C60-B143-6D73-6586-D62ADB17E0AF}"/>
              </a:ext>
            </a:extLst>
          </p:cNvPr>
          <p:cNvPicPr>
            <a:picLocks noChangeAspect="1"/>
          </p:cNvPicPr>
          <p:nvPr/>
        </p:nvPicPr>
        <p:blipFill>
          <a:blip r:embed="rId3"/>
          <a:stretch>
            <a:fillRect/>
          </a:stretch>
        </p:blipFill>
        <p:spPr>
          <a:xfrm>
            <a:off x="2915816" y="1585139"/>
            <a:ext cx="2962688" cy="2934109"/>
          </a:xfrm>
          <a:prstGeom prst="rect">
            <a:avLst/>
          </a:prstGeom>
        </p:spPr>
      </p:pic>
      <p:sp>
        <p:nvSpPr>
          <p:cNvPr id="5" name="TextBox 4">
            <a:extLst>
              <a:ext uri="{FF2B5EF4-FFF2-40B4-BE49-F238E27FC236}">
                <a16:creationId xmlns:a16="http://schemas.microsoft.com/office/drawing/2014/main" id="{ED2C45E6-FC10-A40D-1561-DF0793163D73}"/>
              </a:ext>
            </a:extLst>
          </p:cNvPr>
          <p:cNvSpPr txBox="1"/>
          <p:nvPr/>
        </p:nvSpPr>
        <p:spPr>
          <a:xfrm>
            <a:off x="0" y="667584"/>
            <a:ext cx="8964488" cy="830997"/>
          </a:xfrm>
          <a:prstGeom prst="rect">
            <a:avLst/>
          </a:prstGeom>
          <a:noFill/>
        </p:spPr>
        <p:txBody>
          <a:bodyPr wrap="square" rtlCol="0">
            <a:spAutoFit/>
          </a:bodyPr>
          <a:lstStyle/>
          <a:p>
            <a:r>
              <a:rPr lang="ru-RU" sz="1800"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1. Среди углов, изображённых на рисунке, укажите равные углы.</a:t>
            </a:r>
            <a:endParaRPr lang="ru-RU" dirty="0"/>
          </a:p>
        </p:txBody>
      </p:sp>
      <p:sp>
        <p:nvSpPr>
          <p:cNvPr id="6" name="TextBox 5">
            <a:extLst>
              <a:ext uri="{FF2B5EF4-FFF2-40B4-BE49-F238E27FC236}">
                <a16:creationId xmlns:a16="http://schemas.microsoft.com/office/drawing/2014/main" id="{3556DB26-86F1-5F48-2B6B-53D5E2EBF727}"/>
              </a:ext>
            </a:extLst>
          </p:cNvPr>
          <p:cNvSpPr txBox="1"/>
          <p:nvPr/>
        </p:nvSpPr>
        <p:spPr>
          <a:xfrm>
            <a:off x="0" y="4941168"/>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 а), д), и); б), г), з); в), е) ж.</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D1B237-6033-842D-934E-389644E4F176}"/>
              </a:ext>
            </a:extLst>
          </p:cNvPr>
          <p:cNvSpPr txBox="1"/>
          <p:nvPr/>
        </p:nvSpPr>
        <p:spPr>
          <a:xfrm>
            <a:off x="0" y="667584"/>
            <a:ext cx="8964488" cy="830997"/>
          </a:xfrm>
          <a:prstGeom prst="rect">
            <a:avLst/>
          </a:prstGeom>
          <a:noFill/>
        </p:spPr>
        <p:txBody>
          <a:bodyPr wrap="square" rtlCol="0">
            <a:spAutoFit/>
          </a:bodyPr>
          <a:lstStyle/>
          <a:p>
            <a:pPr algn="just"/>
            <a:r>
              <a:rPr lang="ru-RU" sz="1800" dirty="0">
                <a:effectLst/>
                <a:latin typeface="Times New Roman" panose="02020603050405020304" pitchFamily="18" charset="0"/>
                <a:ea typeface="Times New Roman" panose="02020603050405020304" pitchFamily="18" charset="0"/>
              </a:rPr>
              <a:t>	</a:t>
            </a:r>
            <a:r>
              <a:rPr lang="ru-RU" dirty="0">
                <a:ea typeface="Times New Roman" panose="02020603050405020304" pitchFamily="18" charset="0"/>
              </a:rPr>
              <a:t>2. </a:t>
            </a:r>
            <a:r>
              <a:rPr lang="ru-RU" dirty="0">
                <a:effectLst/>
                <a:latin typeface="Times New Roman" panose="02020603050405020304" pitchFamily="18" charset="0"/>
                <a:ea typeface="Times New Roman" panose="02020603050405020304" pitchFamily="18" charset="0"/>
              </a:rPr>
              <a:t>Расположите углы, изображённые на рисунке, в порядке их возрастания.</a:t>
            </a:r>
            <a:endParaRPr lang="ru-RU" dirty="0"/>
          </a:p>
        </p:txBody>
      </p:sp>
      <p:pic>
        <p:nvPicPr>
          <p:cNvPr id="6" name="Рисунок 5">
            <a:extLst>
              <a:ext uri="{FF2B5EF4-FFF2-40B4-BE49-F238E27FC236}">
                <a16:creationId xmlns:a16="http://schemas.microsoft.com/office/drawing/2014/main" id="{B7CB5AF3-C2A6-43D1-E556-5879CA027363}"/>
              </a:ext>
            </a:extLst>
          </p:cNvPr>
          <p:cNvPicPr>
            <a:picLocks noChangeAspect="1"/>
          </p:cNvPicPr>
          <p:nvPr/>
        </p:nvPicPr>
        <p:blipFill>
          <a:blip r:embed="rId3"/>
          <a:stretch>
            <a:fillRect/>
          </a:stretch>
        </p:blipFill>
        <p:spPr>
          <a:xfrm>
            <a:off x="2987824" y="1556792"/>
            <a:ext cx="2867425" cy="2924583"/>
          </a:xfrm>
          <a:prstGeom prst="rect">
            <a:avLst/>
          </a:prstGeom>
        </p:spPr>
      </p:pic>
      <p:sp>
        <p:nvSpPr>
          <p:cNvPr id="7" name="TextBox 6">
            <a:extLst>
              <a:ext uri="{FF2B5EF4-FFF2-40B4-BE49-F238E27FC236}">
                <a16:creationId xmlns:a16="http://schemas.microsoft.com/office/drawing/2014/main" id="{54AE3BF6-7686-9BA5-8796-5DBE8A818532}"/>
              </a:ext>
            </a:extLst>
          </p:cNvPr>
          <p:cNvSpPr txBox="1"/>
          <p:nvPr/>
        </p:nvSpPr>
        <p:spPr>
          <a:xfrm>
            <a:off x="0" y="4941168"/>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 3, 1, 5, 6, 2, 4.</a:t>
            </a:r>
            <a:endParaRPr lang="ru-RU" dirty="0"/>
          </a:p>
        </p:txBody>
      </p:sp>
    </p:spTree>
    <p:extLst>
      <p:ext uri="{BB962C8B-B14F-4D97-AF65-F5344CB8AC3E}">
        <p14:creationId xmlns:p14="http://schemas.microsoft.com/office/powerpoint/2010/main" val="835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C4F6DD1-A650-DBBE-3144-50491C901892}"/>
              </a:ext>
            </a:extLst>
          </p:cNvPr>
          <p:cNvSpPr>
            <a:spLocks noGrp="1" noChangeArrowheads="1"/>
          </p:cNvSpPr>
          <p:nvPr>
            <p:ph type="title"/>
          </p:nvPr>
        </p:nvSpPr>
        <p:spPr>
          <a:xfrm>
            <a:off x="0" y="404664"/>
            <a:ext cx="9144000" cy="1044352"/>
          </a:xfrm>
        </p:spPr>
        <p:txBody>
          <a:bodyPr/>
          <a:lstStyle/>
          <a:p>
            <a:pPr algn="just"/>
            <a:r>
              <a:rPr lang="ru-RU" sz="2400" dirty="0">
                <a:effectLst/>
                <a:latin typeface="Times New Roman" panose="02020603050405020304" pitchFamily="18" charset="0"/>
                <a:ea typeface="Times New Roman" panose="02020603050405020304" pitchFamily="18" charset="0"/>
              </a:rPr>
              <a:t>	3. На клетчатой бумаге изобразите угол </a:t>
            </a:r>
            <a:r>
              <a:rPr lang="en-US" sz="2400" i="1" dirty="0">
                <a:effectLst/>
                <a:latin typeface="Times New Roman" panose="02020603050405020304" pitchFamily="18" charset="0"/>
                <a:ea typeface="Times New Roman" panose="02020603050405020304" pitchFamily="18" charset="0"/>
              </a:rPr>
              <a:t>AOB </a:t>
            </a:r>
            <a:r>
              <a:rPr lang="ru-RU" sz="2400" dirty="0">
                <a:effectLst/>
                <a:latin typeface="Times New Roman" panose="02020603050405020304" pitchFamily="18" charset="0"/>
                <a:ea typeface="Times New Roman" panose="02020603050405020304" pitchFamily="18" charset="0"/>
              </a:rPr>
              <a:t>и луч </a:t>
            </a:r>
            <a:r>
              <a:rPr lang="en-US" sz="2400" i="1" dirty="0">
                <a:effectLst/>
                <a:latin typeface="Times New Roman" panose="02020603050405020304" pitchFamily="18" charset="0"/>
                <a:ea typeface="Times New Roman" panose="02020603050405020304" pitchFamily="18" charset="0"/>
              </a:rPr>
              <a:t>CD</a:t>
            </a:r>
            <a:r>
              <a:rPr lang="ru-RU" sz="2400" dirty="0">
                <a:effectLst/>
                <a:latin typeface="Times New Roman" panose="02020603050405020304" pitchFamily="18" charset="0"/>
                <a:ea typeface="Times New Roman" panose="02020603050405020304" pitchFamily="18" charset="0"/>
              </a:rPr>
              <a:t>,</a:t>
            </a:r>
            <a:r>
              <a:rPr lang="ru-RU" sz="2400" i="1" dirty="0">
                <a:effectLst/>
                <a:latin typeface="Times New Roman" panose="02020603050405020304" pitchFamily="18" charset="0"/>
                <a:ea typeface="Times New Roman" panose="02020603050405020304" pitchFamily="18" charset="0"/>
              </a:rPr>
              <a:t> </a:t>
            </a:r>
            <a:r>
              <a:rPr lang="ru-RU" sz="2400" dirty="0">
                <a:effectLst/>
                <a:latin typeface="Times New Roman" panose="02020603050405020304" pitchFamily="18" charset="0"/>
                <a:ea typeface="Times New Roman" panose="02020603050405020304" pitchFamily="18" charset="0"/>
              </a:rPr>
              <a:t>как показано на рисунке. От луча </a:t>
            </a:r>
            <a:r>
              <a:rPr lang="en-US" sz="2400" i="1" dirty="0">
                <a:effectLst/>
                <a:latin typeface="Times New Roman" panose="02020603050405020304" pitchFamily="18" charset="0"/>
                <a:ea typeface="Times New Roman" panose="02020603050405020304" pitchFamily="18" charset="0"/>
              </a:rPr>
              <a:t>CD </a:t>
            </a:r>
            <a:r>
              <a:rPr lang="ru-RU" sz="2400" dirty="0">
                <a:effectLst/>
                <a:latin typeface="Times New Roman" panose="02020603050405020304" pitchFamily="18" charset="0"/>
                <a:ea typeface="Times New Roman" panose="02020603050405020304" pitchFamily="18" charset="0"/>
              </a:rPr>
              <a:t>отложите  угол </a:t>
            </a:r>
            <a:r>
              <a:rPr lang="en-US" sz="2400" i="1" dirty="0">
                <a:effectLst/>
                <a:latin typeface="Times New Roman" panose="02020603050405020304" pitchFamily="18" charset="0"/>
                <a:ea typeface="Times New Roman" panose="02020603050405020304" pitchFamily="18" charset="0"/>
              </a:rPr>
              <a:t>DCE</a:t>
            </a:r>
            <a:r>
              <a:rPr lang="ru-RU" sz="2400" dirty="0">
                <a:effectLst/>
                <a:latin typeface="Times New Roman" panose="02020603050405020304" pitchFamily="18" charset="0"/>
                <a:ea typeface="Times New Roman" panose="02020603050405020304" pitchFamily="18" charset="0"/>
              </a:rPr>
              <a:t>, равный углу </a:t>
            </a:r>
            <a:r>
              <a:rPr lang="en-US" sz="2400" i="1" dirty="0">
                <a:effectLst/>
                <a:latin typeface="Times New Roman" panose="02020603050405020304" pitchFamily="18" charset="0"/>
                <a:ea typeface="Times New Roman" panose="02020603050405020304" pitchFamily="18" charset="0"/>
              </a:rPr>
              <a:t>AOB</a:t>
            </a:r>
            <a:r>
              <a:rPr lang="ru-RU" sz="2400" dirty="0">
                <a:effectLst/>
                <a:latin typeface="Times New Roman" panose="02020603050405020304" pitchFamily="18" charset="0"/>
                <a:ea typeface="Times New Roman" panose="02020603050405020304" pitchFamily="18" charset="0"/>
              </a:rPr>
              <a:t>.</a:t>
            </a:r>
            <a:endParaRPr lang="ru-RU" altLang="ru-RU" sz="2400" dirty="0">
              <a:solidFill>
                <a:srgbClr val="FF3300"/>
              </a:solidFill>
            </a:endParaRPr>
          </a:p>
        </p:txBody>
      </p:sp>
      <p:pic>
        <p:nvPicPr>
          <p:cNvPr id="4" name="Рисунок 3">
            <a:extLst>
              <a:ext uri="{FF2B5EF4-FFF2-40B4-BE49-F238E27FC236}">
                <a16:creationId xmlns:a16="http://schemas.microsoft.com/office/drawing/2014/main" id="{9A806F6D-2E0F-D401-9685-0662AE2DA0EB}"/>
              </a:ext>
            </a:extLst>
          </p:cNvPr>
          <p:cNvPicPr>
            <a:picLocks noChangeAspect="1"/>
          </p:cNvPicPr>
          <p:nvPr/>
        </p:nvPicPr>
        <p:blipFill>
          <a:blip r:embed="rId3"/>
          <a:stretch>
            <a:fillRect/>
          </a:stretch>
        </p:blipFill>
        <p:spPr>
          <a:xfrm>
            <a:off x="1835696" y="1916832"/>
            <a:ext cx="5330711" cy="2601591"/>
          </a:xfrm>
          <a:prstGeom prst="rect">
            <a:avLst/>
          </a:prstGeom>
        </p:spPr>
      </p:pic>
      <p:grpSp>
        <p:nvGrpSpPr>
          <p:cNvPr id="8" name="Группа 7">
            <a:extLst>
              <a:ext uri="{FF2B5EF4-FFF2-40B4-BE49-F238E27FC236}">
                <a16:creationId xmlns:a16="http://schemas.microsoft.com/office/drawing/2014/main" id="{C750E28A-BE1D-30CC-3EC6-C5924C90DA9E}"/>
              </a:ext>
            </a:extLst>
          </p:cNvPr>
          <p:cNvGrpSpPr/>
          <p:nvPr/>
        </p:nvGrpSpPr>
        <p:grpSpPr>
          <a:xfrm>
            <a:off x="0" y="1925215"/>
            <a:ext cx="8964488" cy="3477618"/>
            <a:chOff x="0" y="1925215"/>
            <a:chExt cx="8964488" cy="3477618"/>
          </a:xfrm>
        </p:grpSpPr>
        <p:sp>
          <p:nvSpPr>
            <p:cNvPr id="2" name="TextBox 1">
              <a:extLst>
                <a:ext uri="{FF2B5EF4-FFF2-40B4-BE49-F238E27FC236}">
                  <a16:creationId xmlns:a16="http://schemas.microsoft.com/office/drawing/2014/main" id="{A5C6662C-99E1-C9F9-A228-A2E9170413D7}"/>
                </a:ext>
              </a:extLst>
            </p:cNvPr>
            <p:cNvSpPr txBox="1"/>
            <p:nvPr/>
          </p:nvSpPr>
          <p:spPr>
            <a:xfrm>
              <a:off x="0" y="4941168"/>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Угол </a:t>
              </a:r>
              <a:r>
                <a:rPr lang="en-US" i="1" dirty="0">
                  <a:effectLst/>
                  <a:latin typeface="Times New Roman" panose="02020603050405020304" pitchFamily="18" charset="0"/>
                  <a:ea typeface="Times New Roman" panose="02020603050405020304" pitchFamily="18" charset="0"/>
                </a:rPr>
                <a:t>DCE</a:t>
              </a:r>
              <a:r>
                <a:rPr lang="en-US" dirty="0">
                  <a:effectLst/>
                  <a:latin typeface="Times New Roman" panose="02020603050405020304" pitchFamily="18" charset="0"/>
                  <a:ea typeface="Times New Roman" panose="02020603050405020304" pitchFamily="18" charset="0"/>
                </a:rPr>
                <a:t>.</a:t>
              </a:r>
              <a:endParaRPr lang="ru-RU" dirty="0"/>
            </a:p>
          </p:txBody>
        </p:sp>
        <p:pic>
          <p:nvPicPr>
            <p:cNvPr id="6" name="Рисунок 5">
              <a:extLst>
                <a:ext uri="{FF2B5EF4-FFF2-40B4-BE49-F238E27FC236}">
                  <a16:creationId xmlns:a16="http://schemas.microsoft.com/office/drawing/2014/main" id="{88E6F691-B5C4-C422-26F9-99548944D630}"/>
                </a:ext>
              </a:extLst>
            </p:cNvPr>
            <p:cNvPicPr>
              <a:picLocks noChangeAspect="1"/>
            </p:cNvPicPr>
            <p:nvPr/>
          </p:nvPicPr>
          <p:blipFill>
            <a:blip r:embed="rId4"/>
            <a:stretch>
              <a:fillRect/>
            </a:stretch>
          </p:blipFill>
          <p:spPr>
            <a:xfrm>
              <a:off x="1835696" y="1925215"/>
              <a:ext cx="5315430" cy="2593207"/>
            </a:xfrm>
            <a:prstGeom prst="rect">
              <a:avLst/>
            </a:prstGeom>
          </p:spPr>
        </p:pic>
      </p:grpSp>
    </p:spTree>
    <p:extLst>
      <p:ext uri="{BB962C8B-B14F-4D97-AF65-F5344CB8AC3E}">
        <p14:creationId xmlns:p14="http://schemas.microsoft.com/office/powerpoint/2010/main" val="133889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E1E6A5-C2C5-069E-7793-27F6CB0E1B2C}"/>
              </a:ext>
            </a:extLst>
          </p:cNvPr>
          <p:cNvSpPr txBox="1">
            <a:spLocks noChangeArrowheads="1"/>
          </p:cNvSpPr>
          <p:nvPr/>
        </p:nvSpPr>
        <p:spPr bwMode="auto">
          <a:xfrm>
            <a:off x="0" y="566791"/>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just"/>
            <a:r>
              <a:rPr lang="ru-RU" sz="2400" kern="0" dirty="0">
                <a:latin typeface="Times New Roman" panose="02020603050405020304" pitchFamily="18" charset="0"/>
                <a:ea typeface="Times New Roman" panose="02020603050405020304" pitchFamily="18" charset="0"/>
              </a:rPr>
              <a:t>	4. </a:t>
            </a:r>
            <a:r>
              <a:rPr lang="ru-RU" sz="2400" dirty="0">
                <a:effectLst/>
                <a:latin typeface="Times New Roman" panose="02020603050405020304" pitchFamily="18" charset="0"/>
                <a:ea typeface="Times New Roman" panose="02020603050405020304" pitchFamily="18" charset="0"/>
              </a:rPr>
              <a:t>На клетчатой бумаге изобразите угол, равный сумме углов </a:t>
            </a:r>
            <a:r>
              <a:rPr lang="en-US" sz="2400" i="1" dirty="0">
                <a:effectLst/>
                <a:latin typeface="Times New Roman" panose="02020603050405020304" pitchFamily="18" charset="0"/>
                <a:ea typeface="Times New Roman" panose="02020603050405020304" pitchFamily="18" charset="0"/>
              </a:rPr>
              <a:t>ABC </a:t>
            </a:r>
            <a:r>
              <a:rPr lang="ru-RU" sz="2400" dirty="0">
                <a:effectLst/>
                <a:latin typeface="Times New Roman" panose="02020603050405020304" pitchFamily="18" charset="0"/>
                <a:ea typeface="Times New Roman" panose="02020603050405020304" pitchFamily="18" charset="0"/>
              </a:rPr>
              <a:t>и </a:t>
            </a:r>
            <a:r>
              <a:rPr lang="en-US" sz="2400" i="1" dirty="0">
                <a:effectLst/>
                <a:latin typeface="Times New Roman" panose="02020603050405020304" pitchFamily="18" charset="0"/>
                <a:ea typeface="Times New Roman" panose="02020603050405020304" pitchFamily="18" charset="0"/>
              </a:rPr>
              <a:t>DEF</a:t>
            </a:r>
            <a:r>
              <a:rPr lang="ru-RU" sz="2400" dirty="0">
                <a:effectLst/>
                <a:latin typeface="Times New Roman" panose="02020603050405020304" pitchFamily="18" charset="0"/>
                <a:ea typeface="Times New Roman" panose="02020603050405020304" pitchFamily="18" charset="0"/>
              </a:rPr>
              <a:t>.</a:t>
            </a:r>
            <a:endParaRPr lang="ru-RU" altLang="ru-RU" sz="2400" kern="0" dirty="0">
              <a:solidFill>
                <a:srgbClr val="FF3300"/>
              </a:solidFill>
            </a:endParaRPr>
          </a:p>
        </p:txBody>
      </p:sp>
      <p:pic>
        <p:nvPicPr>
          <p:cNvPr id="7" name="Рисунок 6">
            <a:extLst>
              <a:ext uri="{FF2B5EF4-FFF2-40B4-BE49-F238E27FC236}">
                <a16:creationId xmlns:a16="http://schemas.microsoft.com/office/drawing/2014/main" id="{02738C80-6EDD-0D7E-3F10-35F1AA4E032F}"/>
              </a:ext>
            </a:extLst>
          </p:cNvPr>
          <p:cNvPicPr>
            <a:picLocks noChangeAspect="1"/>
          </p:cNvPicPr>
          <p:nvPr/>
        </p:nvPicPr>
        <p:blipFill>
          <a:blip r:embed="rId3"/>
          <a:stretch>
            <a:fillRect/>
          </a:stretch>
        </p:blipFill>
        <p:spPr>
          <a:xfrm>
            <a:off x="1763688" y="1484784"/>
            <a:ext cx="5066880" cy="2736304"/>
          </a:xfrm>
          <a:prstGeom prst="rect">
            <a:avLst/>
          </a:prstGeom>
        </p:spPr>
      </p:pic>
      <p:grpSp>
        <p:nvGrpSpPr>
          <p:cNvPr id="9" name="Группа 8">
            <a:extLst>
              <a:ext uri="{FF2B5EF4-FFF2-40B4-BE49-F238E27FC236}">
                <a16:creationId xmlns:a16="http://schemas.microsoft.com/office/drawing/2014/main" id="{3C1ED60E-A866-12FA-5967-ABB33E2799EE}"/>
              </a:ext>
            </a:extLst>
          </p:cNvPr>
          <p:cNvGrpSpPr/>
          <p:nvPr/>
        </p:nvGrpSpPr>
        <p:grpSpPr>
          <a:xfrm>
            <a:off x="0" y="1484783"/>
            <a:ext cx="8964488" cy="3413994"/>
            <a:chOff x="0" y="1484783"/>
            <a:chExt cx="8964488" cy="3413994"/>
          </a:xfrm>
        </p:grpSpPr>
        <p:pic>
          <p:nvPicPr>
            <p:cNvPr id="6" name="Рисунок 5">
              <a:extLst>
                <a:ext uri="{FF2B5EF4-FFF2-40B4-BE49-F238E27FC236}">
                  <a16:creationId xmlns:a16="http://schemas.microsoft.com/office/drawing/2014/main" id="{E356B4E2-F73E-907E-8DF0-D0C8851FB05C}"/>
                </a:ext>
              </a:extLst>
            </p:cNvPr>
            <p:cNvPicPr>
              <a:picLocks noChangeAspect="1"/>
            </p:cNvPicPr>
            <p:nvPr/>
          </p:nvPicPr>
          <p:blipFill>
            <a:blip r:embed="rId4"/>
            <a:stretch>
              <a:fillRect/>
            </a:stretch>
          </p:blipFill>
          <p:spPr>
            <a:xfrm>
              <a:off x="1754957" y="1484783"/>
              <a:ext cx="5066880" cy="2795005"/>
            </a:xfrm>
            <a:prstGeom prst="rect">
              <a:avLst/>
            </a:prstGeom>
          </p:spPr>
        </p:pic>
        <p:sp>
          <p:nvSpPr>
            <p:cNvPr id="8" name="TextBox 7">
              <a:extLst>
                <a:ext uri="{FF2B5EF4-FFF2-40B4-BE49-F238E27FC236}">
                  <a16:creationId xmlns:a16="http://schemas.microsoft.com/office/drawing/2014/main" id="{88121C6E-414E-7596-D8B3-215E010C4F62}"/>
                </a:ext>
              </a:extLst>
            </p:cNvPr>
            <p:cNvSpPr txBox="1"/>
            <p:nvPr/>
          </p:nvSpPr>
          <p:spPr>
            <a:xfrm>
              <a:off x="0" y="4437112"/>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Угол</a:t>
              </a:r>
              <a:r>
                <a:rPr lang="ru-RU" i="1"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ABG</a:t>
              </a:r>
              <a:r>
                <a:rPr lang="en-US" dirty="0">
                  <a:effectLst/>
                  <a:latin typeface="Times New Roman" panose="02020603050405020304" pitchFamily="18" charset="0"/>
                  <a:ea typeface="Times New Roman" panose="02020603050405020304" pitchFamily="18" charset="0"/>
                </a:rPr>
                <a:t>.</a:t>
              </a:r>
              <a:endParaRPr lang="ru-RU" dirty="0"/>
            </a:p>
          </p:txBody>
        </p:sp>
      </p:grpSp>
    </p:spTree>
    <p:extLst>
      <p:ext uri="{BB962C8B-B14F-4D97-AF65-F5344CB8AC3E}">
        <p14:creationId xmlns:p14="http://schemas.microsoft.com/office/powerpoint/2010/main" val="4166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C4F6DD1-A650-DBBE-3144-50491C901892}"/>
              </a:ext>
            </a:extLst>
          </p:cNvPr>
          <p:cNvSpPr>
            <a:spLocks noGrp="1" noChangeArrowheads="1"/>
          </p:cNvSpPr>
          <p:nvPr>
            <p:ph type="title"/>
          </p:nvPr>
        </p:nvSpPr>
        <p:spPr>
          <a:xfrm>
            <a:off x="0" y="53454"/>
            <a:ext cx="9144000" cy="1044352"/>
          </a:xfrm>
        </p:spPr>
        <p:txBody>
          <a:bodyPr/>
          <a:lstStyle/>
          <a:p>
            <a:pPr algn="just"/>
            <a:r>
              <a:rPr lang="ru-RU" sz="2400" dirty="0">
                <a:effectLst/>
                <a:latin typeface="Times New Roman" panose="02020603050405020304" pitchFamily="18" charset="0"/>
                <a:ea typeface="Times New Roman" panose="02020603050405020304" pitchFamily="18" charset="0"/>
              </a:rPr>
              <a:t>	</a:t>
            </a:r>
            <a:r>
              <a:rPr lang="ru-RU" sz="2400" dirty="0">
                <a:latin typeface="Times New Roman" panose="02020603050405020304" pitchFamily="18" charset="0"/>
                <a:ea typeface="Times New Roman" panose="02020603050405020304" pitchFamily="18" charset="0"/>
              </a:rPr>
              <a:t>5</a:t>
            </a:r>
            <a:r>
              <a:rPr lang="ru-RU" sz="2400" dirty="0">
                <a:effectLst/>
                <a:latin typeface="Times New Roman" panose="02020603050405020304" pitchFamily="18" charset="0"/>
                <a:ea typeface="Times New Roman" panose="02020603050405020304" pitchFamily="18" charset="0"/>
              </a:rPr>
              <a:t>. На клетчатой бумаге изобразите угол, равный разности углов </a:t>
            </a:r>
            <a:r>
              <a:rPr lang="en-US" sz="2400" i="1" dirty="0">
                <a:effectLst/>
                <a:latin typeface="Times New Roman" panose="02020603050405020304" pitchFamily="18" charset="0"/>
                <a:ea typeface="Times New Roman" panose="02020603050405020304" pitchFamily="18" charset="0"/>
              </a:rPr>
              <a:t>ABC </a:t>
            </a:r>
            <a:r>
              <a:rPr lang="ru-RU" sz="2400" dirty="0">
                <a:effectLst/>
                <a:latin typeface="Times New Roman" panose="02020603050405020304" pitchFamily="18" charset="0"/>
                <a:ea typeface="Times New Roman" panose="02020603050405020304" pitchFamily="18" charset="0"/>
              </a:rPr>
              <a:t>и </a:t>
            </a:r>
            <a:r>
              <a:rPr lang="en-US" sz="2400" i="1" dirty="0">
                <a:effectLst/>
                <a:latin typeface="Times New Roman" panose="02020603050405020304" pitchFamily="18" charset="0"/>
                <a:ea typeface="Times New Roman" panose="02020603050405020304" pitchFamily="18" charset="0"/>
              </a:rPr>
              <a:t>DEF</a:t>
            </a:r>
            <a:r>
              <a:rPr lang="ru-RU" sz="2400" dirty="0">
                <a:effectLst/>
                <a:latin typeface="Times New Roman" panose="02020603050405020304" pitchFamily="18" charset="0"/>
                <a:ea typeface="Times New Roman" panose="02020603050405020304" pitchFamily="18" charset="0"/>
              </a:rPr>
              <a:t>.</a:t>
            </a:r>
            <a:endParaRPr lang="ru-RU" altLang="ru-RU" sz="2400" dirty="0">
              <a:solidFill>
                <a:srgbClr val="FF3300"/>
              </a:solidFill>
            </a:endParaRPr>
          </a:p>
        </p:txBody>
      </p:sp>
      <p:pic>
        <p:nvPicPr>
          <p:cNvPr id="3" name="Рисунок 2">
            <a:extLst>
              <a:ext uri="{FF2B5EF4-FFF2-40B4-BE49-F238E27FC236}">
                <a16:creationId xmlns:a16="http://schemas.microsoft.com/office/drawing/2014/main" id="{AF05B69E-0561-43C6-20CD-1B566B59A983}"/>
              </a:ext>
            </a:extLst>
          </p:cNvPr>
          <p:cNvPicPr>
            <a:picLocks noChangeAspect="1"/>
          </p:cNvPicPr>
          <p:nvPr/>
        </p:nvPicPr>
        <p:blipFill>
          <a:blip r:embed="rId3"/>
          <a:stretch>
            <a:fillRect/>
          </a:stretch>
        </p:blipFill>
        <p:spPr>
          <a:xfrm>
            <a:off x="1907704" y="1268760"/>
            <a:ext cx="5085179" cy="2740457"/>
          </a:xfrm>
          <a:prstGeom prst="rect">
            <a:avLst/>
          </a:prstGeom>
        </p:spPr>
      </p:pic>
      <p:grpSp>
        <p:nvGrpSpPr>
          <p:cNvPr id="7" name="Группа 6">
            <a:extLst>
              <a:ext uri="{FF2B5EF4-FFF2-40B4-BE49-F238E27FC236}">
                <a16:creationId xmlns:a16="http://schemas.microsoft.com/office/drawing/2014/main" id="{8E873746-0605-C55B-69A9-81B046889CC7}"/>
              </a:ext>
            </a:extLst>
          </p:cNvPr>
          <p:cNvGrpSpPr/>
          <p:nvPr/>
        </p:nvGrpSpPr>
        <p:grpSpPr>
          <a:xfrm>
            <a:off x="0" y="1273349"/>
            <a:ext cx="8964488" cy="3625428"/>
            <a:chOff x="0" y="1273349"/>
            <a:chExt cx="8964488" cy="3625428"/>
          </a:xfrm>
        </p:grpSpPr>
        <p:pic>
          <p:nvPicPr>
            <p:cNvPr id="4" name="Рисунок 3">
              <a:extLst>
                <a:ext uri="{FF2B5EF4-FFF2-40B4-BE49-F238E27FC236}">
                  <a16:creationId xmlns:a16="http://schemas.microsoft.com/office/drawing/2014/main" id="{8412F77F-63F6-BCB9-240E-AB9435CC5EAD}"/>
                </a:ext>
              </a:extLst>
            </p:cNvPr>
            <p:cNvPicPr>
              <a:picLocks noChangeAspect="1"/>
            </p:cNvPicPr>
            <p:nvPr/>
          </p:nvPicPr>
          <p:blipFill>
            <a:blip r:embed="rId4"/>
            <a:stretch>
              <a:fillRect/>
            </a:stretch>
          </p:blipFill>
          <p:spPr>
            <a:xfrm>
              <a:off x="1907703" y="1273349"/>
              <a:ext cx="5056743" cy="2735868"/>
            </a:xfrm>
            <a:prstGeom prst="rect">
              <a:avLst/>
            </a:prstGeom>
          </p:spPr>
        </p:pic>
        <p:sp>
          <p:nvSpPr>
            <p:cNvPr id="6" name="TextBox 5">
              <a:extLst>
                <a:ext uri="{FF2B5EF4-FFF2-40B4-BE49-F238E27FC236}">
                  <a16:creationId xmlns:a16="http://schemas.microsoft.com/office/drawing/2014/main" id="{86AAA42C-4935-C260-6A0F-2AF1C3CCCFD9}"/>
                </a:ext>
              </a:extLst>
            </p:cNvPr>
            <p:cNvSpPr txBox="1"/>
            <p:nvPr/>
          </p:nvSpPr>
          <p:spPr>
            <a:xfrm>
              <a:off x="0" y="4437112"/>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Угол</a:t>
              </a:r>
              <a:r>
                <a:rPr lang="ru-RU" i="1" dirty="0">
                  <a:effectLst/>
                  <a:latin typeface="Times New Roman" panose="02020603050405020304" pitchFamily="18" charset="0"/>
                  <a:ea typeface="Times New Roman" panose="02020603050405020304" pitchFamily="18" charset="0"/>
                </a:rPr>
                <a:t> </a:t>
              </a:r>
              <a:r>
                <a:rPr lang="en-US" i="1" dirty="0">
                  <a:effectLst/>
                  <a:latin typeface="Times New Roman" panose="02020603050405020304" pitchFamily="18" charset="0"/>
                  <a:ea typeface="Times New Roman" panose="02020603050405020304" pitchFamily="18" charset="0"/>
                </a:rPr>
                <a:t>ABG</a:t>
              </a:r>
              <a:r>
                <a:rPr lang="en-US" dirty="0">
                  <a:effectLst/>
                  <a:latin typeface="Times New Roman" panose="02020603050405020304" pitchFamily="18" charset="0"/>
                  <a:ea typeface="Times New Roman" panose="02020603050405020304" pitchFamily="18" charset="0"/>
                </a:rPr>
                <a:t>.</a:t>
              </a:r>
              <a:endParaRPr lang="ru-RU" dirty="0"/>
            </a:p>
          </p:txBody>
        </p:sp>
      </p:grpSp>
    </p:spTree>
    <p:extLst>
      <p:ext uri="{BB962C8B-B14F-4D97-AF65-F5344CB8AC3E}">
        <p14:creationId xmlns:p14="http://schemas.microsoft.com/office/powerpoint/2010/main" val="7991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BE1E6A5-C2C5-069E-7793-27F6CB0E1B2C}"/>
              </a:ext>
            </a:extLst>
          </p:cNvPr>
          <p:cNvSpPr txBox="1">
            <a:spLocks noChangeArrowheads="1"/>
          </p:cNvSpPr>
          <p:nvPr/>
        </p:nvSpPr>
        <p:spPr bwMode="auto">
          <a:xfrm>
            <a:off x="0" y="648914"/>
            <a:ext cx="9144000"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just"/>
            <a:r>
              <a:rPr lang="ru-RU" sz="2400" kern="0" dirty="0">
                <a:latin typeface="Times New Roman" panose="02020603050405020304" pitchFamily="18" charset="0"/>
                <a:ea typeface="Times New Roman" panose="02020603050405020304" pitchFamily="18" charset="0"/>
              </a:rPr>
              <a:t>	6. </a:t>
            </a:r>
            <a:r>
              <a:rPr lang="ru-RU" sz="2400" dirty="0">
                <a:effectLst/>
                <a:latin typeface="Times New Roman" panose="02020603050405020304" pitchFamily="18" charset="0"/>
                <a:ea typeface="Times New Roman" panose="02020603050405020304" pitchFamily="18" charset="0"/>
              </a:rPr>
              <a:t>На клетчатой бумаге изобразите угол, равный разности углов: а) </a:t>
            </a:r>
            <a:r>
              <a:rPr lang="en-US" sz="2400" i="1" dirty="0">
                <a:effectLst/>
                <a:latin typeface="Times New Roman" panose="02020603050405020304" pitchFamily="18" charset="0"/>
                <a:ea typeface="Times New Roman" panose="02020603050405020304" pitchFamily="18" charset="0"/>
              </a:rPr>
              <a:t>C </a:t>
            </a:r>
            <a:r>
              <a:rPr lang="ru-RU" sz="2400" dirty="0">
                <a:effectLst/>
                <a:latin typeface="Times New Roman" panose="02020603050405020304" pitchFamily="18" charset="0"/>
                <a:ea typeface="Times New Roman" panose="02020603050405020304" pitchFamily="18" charset="0"/>
              </a:rPr>
              <a:t>и </a:t>
            </a:r>
            <a:r>
              <a:rPr lang="en-US" sz="2400" i="1" dirty="0">
                <a:effectLst/>
                <a:latin typeface="Times New Roman" panose="02020603050405020304" pitchFamily="18" charset="0"/>
                <a:ea typeface="Times New Roman" panose="02020603050405020304" pitchFamily="18" charset="0"/>
              </a:rPr>
              <a:t>B</a:t>
            </a:r>
            <a:r>
              <a:rPr lang="ru-RU" sz="2400" dirty="0">
                <a:effectLst/>
                <a:latin typeface="Times New Roman" panose="02020603050405020304" pitchFamily="18" charset="0"/>
                <a:ea typeface="Times New Roman" panose="02020603050405020304" pitchFamily="18" charset="0"/>
              </a:rPr>
              <a:t>; б) </a:t>
            </a:r>
            <a:r>
              <a:rPr lang="en-US" sz="2400" i="1" dirty="0">
                <a:effectLst/>
                <a:latin typeface="Times New Roman" panose="02020603050405020304" pitchFamily="18" charset="0"/>
                <a:ea typeface="Times New Roman" panose="02020603050405020304" pitchFamily="18" charset="0"/>
              </a:rPr>
              <a:t>B </a:t>
            </a:r>
            <a:r>
              <a:rPr lang="ru-RU" sz="2400" dirty="0">
                <a:effectLst/>
                <a:latin typeface="Times New Roman" panose="02020603050405020304" pitchFamily="18" charset="0"/>
                <a:ea typeface="Times New Roman" panose="02020603050405020304" pitchFamily="18" charset="0"/>
              </a:rPr>
              <a:t>и </a:t>
            </a:r>
            <a:r>
              <a:rPr lang="en-US" sz="2400" i="1" dirty="0">
                <a:effectLst/>
                <a:latin typeface="Times New Roman" panose="02020603050405020304" pitchFamily="18" charset="0"/>
                <a:ea typeface="Times New Roman" panose="02020603050405020304" pitchFamily="18" charset="0"/>
              </a:rPr>
              <a:t>C</a:t>
            </a:r>
            <a:r>
              <a:rPr lang="ru-RU" sz="2400" dirty="0">
                <a:effectLst/>
                <a:latin typeface="Times New Roman" panose="02020603050405020304" pitchFamily="18" charset="0"/>
                <a:ea typeface="Times New Roman" panose="02020603050405020304" pitchFamily="18" charset="0"/>
              </a:rPr>
              <a:t>.</a:t>
            </a:r>
            <a:endParaRPr lang="ru-RU" altLang="ru-RU" sz="2400" kern="0" dirty="0">
              <a:solidFill>
                <a:srgbClr val="FF3300"/>
              </a:solidFill>
            </a:endParaRPr>
          </a:p>
        </p:txBody>
      </p:sp>
      <p:pic>
        <p:nvPicPr>
          <p:cNvPr id="8" name="Рисунок 7">
            <a:extLst>
              <a:ext uri="{FF2B5EF4-FFF2-40B4-BE49-F238E27FC236}">
                <a16:creationId xmlns:a16="http://schemas.microsoft.com/office/drawing/2014/main" id="{B65230D7-6D90-0C21-5A08-FCEF79C822FA}"/>
              </a:ext>
            </a:extLst>
          </p:cNvPr>
          <p:cNvPicPr>
            <a:picLocks noChangeAspect="1"/>
          </p:cNvPicPr>
          <p:nvPr/>
        </p:nvPicPr>
        <p:blipFill>
          <a:blip r:embed="rId3"/>
          <a:stretch>
            <a:fillRect/>
          </a:stretch>
        </p:blipFill>
        <p:spPr>
          <a:xfrm>
            <a:off x="1907704" y="1556792"/>
            <a:ext cx="4753321" cy="2520280"/>
          </a:xfrm>
          <a:prstGeom prst="rect">
            <a:avLst/>
          </a:prstGeom>
        </p:spPr>
      </p:pic>
      <p:grpSp>
        <p:nvGrpSpPr>
          <p:cNvPr id="9" name="Группа 8">
            <a:extLst>
              <a:ext uri="{FF2B5EF4-FFF2-40B4-BE49-F238E27FC236}">
                <a16:creationId xmlns:a16="http://schemas.microsoft.com/office/drawing/2014/main" id="{AC157912-19D2-8815-844A-16250BC758BA}"/>
              </a:ext>
            </a:extLst>
          </p:cNvPr>
          <p:cNvGrpSpPr/>
          <p:nvPr/>
        </p:nvGrpSpPr>
        <p:grpSpPr>
          <a:xfrm>
            <a:off x="0" y="1565175"/>
            <a:ext cx="8964488" cy="3333602"/>
            <a:chOff x="0" y="1565175"/>
            <a:chExt cx="8964488" cy="3333602"/>
          </a:xfrm>
        </p:grpSpPr>
        <p:pic>
          <p:nvPicPr>
            <p:cNvPr id="6" name="Рисунок 5">
              <a:extLst>
                <a:ext uri="{FF2B5EF4-FFF2-40B4-BE49-F238E27FC236}">
                  <a16:creationId xmlns:a16="http://schemas.microsoft.com/office/drawing/2014/main" id="{86C82BB3-227B-D653-A6BA-B1622626F395}"/>
                </a:ext>
              </a:extLst>
            </p:cNvPr>
            <p:cNvPicPr>
              <a:picLocks noChangeAspect="1"/>
            </p:cNvPicPr>
            <p:nvPr/>
          </p:nvPicPr>
          <p:blipFill>
            <a:blip r:embed="rId4"/>
            <a:stretch>
              <a:fillRect/>
            </a:stretch>
          </p:blipFill>
          <p:spPr>
            <a:xfrm>
              <a:off x="1911896" y="1565175"/>
              <a:ext cx="4749129" cy="2578515"/>
            </a:xfrm>
            <a:prstGeom prst="rect">
              <a:avLst/>
            </a:prstGeom>
          </p:spPr>
        </p:pic>
        <p:sp>
          <p:nvSpPr>
            <p:cNvPr id="7" name="TextBox 6">
              <a:extLst>
                <a:ext uri="{FF2B5EF4-FFF2-40B4-BE49-F238E27FC236}">
                  <a16:creationId xmlns:a16="http://schemas.microsoft.com/office/drawing/2014/main" id="{D5D47906-58B1-139F-63A2-D33BA132E8E7}"/>
                </a:ext>
              </a:extLst>
            </p:cNvPr>
            <p:cNvSpPr txBox="1"/>
            <p:nvPr/>
          </p:nvSpPr>
          <p:spPr>
            <a:xfrm>
              <a:off x="0" y="4437112"/>
              <a:ext cx="8964488" cy="461665"/>
            </a:xfrm>
            <a:prstGeom prst="rect">
              <a:avLst/>
            </a:prstGeom>
            <a:noFill/>
          </p:spPr>
          <p:txBody>
            <a:bodyPr wrap="square" rtlCol="0">
              <a:spAutoFit/>
            </a:bodyPr>
            <a:lstStyle/>
            <a:p>
              <a:r>
                <a:rPr lang="ru-RU" dirty="0">
                  <a:effectLst/>
                  <a:latin typeface="Times New Roman" panose="02020603050405020304" pitchFamily="18" charset="0"/>
                  <a:ea typeface="Times New Roman" panose="02020603050405020304" pitchFamily="18" charset="0"/>
                </a:rPr>
                <a:t>	Ответ:</a:t>
              </a:r>
              <a:r>
                <a:rPr lang="en-US" dirty="0">
                  <a:effectLst/>
                  <a:latin typeface="Times New Roman" panose="02020603050405020304" pitchFamily="18" charset="0"/>
                  <a:ea typeface="Times New Roman" panose="02020603050405020304" pitchFamily="18" charset="0"/>
                </a:rPr>
                <a:t> </a:t>
              </a:r>
              <a:r>
                <a:rPr lang="ru-RU" dirty="0">
                  <a:effectLst/>
                  <a:latin typeface="Times New Roman" panose="02020603050405020304" pitchFamily="18" charset="0"/>
                  <a:ea typeface="Times New Roman" panose="02020603050405020304" pitchFamily="18" charset="0"/>
                </a:rPr>
                <a:t>а</a:t>
              </a:r>
              <a:r>
                <a:rPr lang="en-US" dirty="0">
                  <a:effectLst/>
                  <a:latin typeface="Times New Roman" panose="02020603050405020304" pitchFamily="18" charset="0"/>
                  <a:ea typeface="Times New Roman" panose="02020603050405020304" pitchFamily="18" charset="0"/>
                </a:rPr>
                <a:t>)</a:t>
              </a:r>
              <a:r>
                <a:rPr lang="ru-RU" dirty="0">
                  <a:effectLst/>
                  <a:latin typeface="Times New Roman" panose="02020603050405020304" pitchFamily="18" charset="0"/>
                  <a:ea typeface="Times New Roman" panose="02020603050405020304" pitchFamily="18" charset="0"/>
                </a:rPr>
                <a:t> Угол</a:t>
              </a:r>
              <a:r>
                <a:rPr lang="ru-RU" i="1" dirty="0">
                  <a:effectLst/>
                  <a:latin typeface="Times New Roman" panose="02020603050405020304" pitchFamily="18" charset="0"/>
                  <a:ea typeface="Times New Roman" panose="02020603050405020304" pitchFamily="18" charset="0"/>
                </a:rPr>
                <a:t> </a:t>
              </a:r>
              <a:r>
                <a:rPr lang="en-US" i="1" dirty="0">
                  <a:ea typeface="Times New Roman" panose="02020603050405020304" pitchFamily="18" charset="0"/>
                </a:rPr>
                <a:t>BCE</a:t>
              </a:r>
              <a:r>
                <a:rPr lang="en-US" dirty="0">
                  <a:ea typeface="Times New Roman" panose="02020603050405020304" pitchFamily="18" charset="0"/>
                </a:rPr>
                <a:t>; </a:t>
              </a:r>
              <a:r>
                <a:rPr lang="ru-RU" dirty="0">
                  <a:ea typeface="Times New Roman" panose="02020603050405020304" pitchFamily="18" charset="0"/>
                </a:rPr>
                <a:t>б) угол </a:t>
              </a:r>
              <a:r>
                <a:rPr lang="en-US" i="1" dirty="0">
                  <a:ea typeface="Times New Roman" panose="02020603050405020304" pitchFamily="18" charset="0"/>
                </a:rPr>
                <a:t>CBE</a:t>
              </a:r>
              <a:r>
                <a:rPr lang="en-US" dirty="0">
                  <a:ea typeface="Times New Roman" panose="02020603050405020304" pitchFamily="18" charset="0"/>
                </a:rPr>
                <a:t>.</a:t>
              </a:r>
              <a:endParaRPr lang="ru-RU" dirty="0"/>
            </a:p>
          </p:txBody>
        </p:sp>
      </p:grpSp>
    </p:spTree>
    <p:extLst>
      <p:ext uri="{BB962C8B-B14F-4D97-AF65-F5344CB8AC3E}">
        <p14:creationId xmlns:p14="http://schemas.microsoft.com/office/powerpoint/2010/main" val="131837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9"/>
          <p:cNvSpPr txBox="1">
            <a:spLocks noChangeArrowheads="1"/>
          </p:cNvSpPr>
          <p:nvPr/>
        </p:nvSpPr>
        <p:spPr bwMode="auto">
          <a:xfrm>
            <a:off x="0" y="116632"/>
            <a:ext cx="9144000" cy="6130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Первый подход реализован в учебниках </a:t>
            </a:r>
            <a:r>
              <a:rPr lang="en-US" sz="2800" dirty="0">
                <a:solidFill>
                  <a:srgbClr val="FF0000"/>
                </a:solidFill>
                <a:ea typeface="Calibri" panose="020F0502020204030204" pitchFamily="34" charset="0"/>
                <a:cs typeface="Times New Roman" panose="02020603050405020304" pitchFamily="18" charset="0"/>
              </a:rPr>
              <a:t>1</a:t>
            </a:r>
            <a:r>
              <a:rPr lang="ru-RU" sz="2800" dirty="0">
                <a:solidFill>
                  <a:srgbClr val="FF0000"/>
                </a:solidFill>
                <a:ea typeface="Calibri" panose="020F0502020204030204" pitchFamily="34" charset="0"/>
                <a:cs typeface="Times New Roman" panose="02020603050405020304" pitchFamily="18" charset="0"/>
              </a:rPr>
              <a:t>, 2 </a:t>
            </a:r>
          </a:p>
          <a:p>
            <a:pPr algn="ctr" eaLnBrk="1" hangingPunct="1"/>
            <a:r>
              <a:rPr lang="ru-RU" sz="2800" dirty="0">
                <a:solidFill>
                  <a:srgbClr val="FF0000"/>
                </a:solidFill>
                <a:ea typeface="Calibri" panose="020F0502020204030204" pitchFamily="34" charset="0"/>
                <a:cs typeface="Times New Roman" panose="02020603050405020304" pitchFamily="18" charset="0"/>
              </a:rPr>
              <a:t>федерального перечня</a:t>
            </a:r>
            <a:endPar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1" indent="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1. Атанасян Л. С. и др.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2. Мерзляк А. Г. и др.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учащихся общеобразовательных организаций. – М.: Просвещение, 2022.</a:t>
            </a:r>
          </a:p>
          <a:p>
            <a:pPr algn="ctr" defTabSz="538163">
              <a:lnSpc>
                <a:spcPct val="107000"/>
              </a:lnSpc>
            </a:pPr>
            <a:r>
              <a:rPr lang="ru-RU"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Второй подход реализован в учебниках 3 - 6</a:t>
            </a:r>
          </a:p>
          <a:p>
            <a:pPr lvl="0" indent="538163"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3. Колмогоров А. Н. и др. Геометрия. Учебное пособие для 6-8 классов средней школы. – М.: Просвещение, 1979.</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algn="just" defTabSz="538163">
              <a:lnSpc>
                <a:spcPct val="107000"/>
              </a:lnSpc>
            </a:pPr>
            <a:r>
              <a:rPr lang="ru-RU" dirty="0">
                <a:effectLst/>
                <a:latin typeface="Times New Roman" panose="02020603050405020304" pitchFamily="18" charset="0"/>
                <a:ea typeface="Calibri" panose="020F0502020204030204" pitchFamily="34" charset="0"/>
                <a:cs typeface="Times New Roman" panose="02020603050405020304" pitchFamily="18" charset="0"/>
              </a:rPr>
              <a:t>	4. Александров А. Д. Геометрия. 7, 8, 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a:p>
            <a:pPr lvl="0" algn="just" defTabSz="538163">
              <a:lnSpc>
                <a:spcPct val="107000"/>
              </a:lnSpc>
            </a:pPr>
            <a:r>
              <a:rPr lang="ru-RU" dirty="0">
                <a:ea typeface="Calibri" panose="020F0502020204030204" pitchFamily="34" charset="0"/>
                <a:cs typeface="Times New Roman" panose="02020603050405020304" pitchFamily="18" charset="0"/>
              </a:rPr>
              <a:t>	5</a:t>
            </a:r>
            <a:r>
              <a:rPr lang="ru-RU" dirty="0">
                <a:effectLst/>
                <a:latin typeface="Times New Roman" panose="02020603050405020304" pitchFamily="18" charset="0"/>
                <a:ea typeface="Calibri" panose="020F0502020204030204" pitchFamily="34" charset="0"/>
                <a:cs typeface="Times New Roman" panose="02020603050405020304" pitchFamily="18" charset="0"/>
              </a:rPr>
              <a:t>. Погорелов А. В. Геометрия. 7-9 классы: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учебн</a:t>
            </a:r>
            <a:r>
              <a:rPr lang="ru-RU"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dirty="0" err="1">
                <a:effectLst/>
                <a:latin typeface="Times New Roman" panose="02020603050405020304" pitchFamily="18" charset="0"/>
                <a:ea typeface="Calibri" panose="020F0502020204030204" pitchFamily="34" charset="0"/>
                <a:cs typeface="Times New Roman" panose="02020603050405020304" pitchFamily="18" charset="0"/>
              </a:rPr>
              <a:t>общеобразоват</a:t>
            </a:r>
            <a:r>
              <a:rPr lang="ru-RU" dirty="0">
                <a:effectLst/>
                <a:latin typeface="Times New Roman" panose="02020603050405020304" pitchFamily="18" charset="0"/>
                <a:ea typeface="Calibri" panose="020F0502020204030204" pitchFamily="34" charset="0"/>
                <a:cs typeface="Times New Roman" panose="02020603050405020304" pitchFamily="18" charset="0"/>
              </a:rPr>
              <a:t>. учреждений. – М.: Просвещение, 2022.</a:t>
            </a:r>
            <a:r>
              <a:rPr lang="ru-RU"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0" algn="just" defTabSz="538163">
              <a:lnSpc>
                <a:spcPct val="107000"/>
              </a:lnSpc>
            </a:pPr>
            <a:r>
              <a:rPr lang="en-US" dirty="0">
                <a:solidFill>
                  <a:srgbClr val="FF0000"/>
                </a:solidFill>
                <a:cs typeface="Times New Roman" panose="02020603050405020304" pitchFamily="18" charset="0"/>
              </a:rPr>
              <a:t>	</a:t>
            </a:r>
            <a:r>
              <a:rPr lang="ru-RU" dirty="0">
                <a:cs typeface="Times New Roman" panose="02020603050405020304" pitchFamily="18" charset="0"/>
              </a:rPr>
              <a:t>Этот же подход реализован и в наших учебниках геометрии.</a:t>
            </a:r>
            <a:endParaRPr lang="ru-RU" dirty="0">
              <a:solidFill>
                <a:srgbClr val="FF0000"/>
              </a:solidFill>
            </a:endParaRPr>
          </a:p>
        </p:txBody>
      </p:sp>
      <p:sp>
        <p:nvSpPr>
          <p:cNvPr id="4"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462126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5" name="Text Box 3"/>
              <p:cNvSpPr txBox="1">
                <a:spLocks noChangeArrowheads="1"/>
              </p:cNvSpPr>
              <p:nvPr/>
            </p:nvSpPr>
            <p:spPr bwMode="auto">
              <a:xfrm>
                <a:off x="0" y="0"/>
                <a:ext cx="9144000" cy="621708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a:t>
                </a:r>
                <a:r>
                  <a:rPr lang="ru-RU" sz="2200" dirty="0">
                    <a:cs typeface="Times New Roman" charset="0"/>
                  </a:rPr>
                  <a:t> Операция откладывания угла позволяет ввести понятие градусной величины угла. </a:t>
                </a:r>
              </a:p>
              <a:p>
                <a:pPr marR="111125" indent="450215" algn="just">
                  <a:spcBef>
                    <a:spcPts val="0"/>
                  </a:spcBef>
                </a:pPr>
                <a:r>
                  <a:rPr lang="ru-RU" sz="2200" dirty="0">
                    <a:cs typeface="Times New Roman" charset="0"/>
                  </a:rPr>
                  <a:t>	</a:t>
                </a:r>
                <a:r>
                  <a:rPr lang="ru-RU" sz="2200" dirty="0">
                    <a:effectLst/>
                    <a:latin typeface="Times New Roman" panose="02020603050405020304" pitchFamily="18" charset="0"/>
                    <a:ea typeface="Times New Roman" panose="02020603050405020304" pitchFamily="18" charset="0"/>
                  </a:rPr>
                  <a:t>Обычно величину угла измеряют в градусах. За единицу измерения принимается угол в один градус, обозначается 1</a:t>
                </a:r>
                <a:r>
                  <a:rPr lang="ru-RU" sz="2200" baseline="30000" dirty="0">
                    <a:effectLst/>
                    <a:latin typeface="Times New Roman" panose="02020603050405020304" pitchFamily="18" charset="0"/>
                    <a:ea typeface="Times New Roman" panose="02020603050405020304" pitchFamily="18" charset="0"/>
                  </a:rPr>
                  <a:t>о</a:t>
                </a:r>
                <a:r>
                  <a:rPr lang="ru-RU" sz="2200" dirty="0">
                    <a:effectLst/>
                    <a:latin typeface="Times New Roman" panose="02020603050405020304" pitchFamily="18" charset="0"/>
                    <a:ea typeface="Times New Roman" panose="02020603050405020304" pitchFamily="18" charset="0"/>
                  </a:rPr>
                  <a:t>. Он составляет одну сто восьмидесятую часть развёрнутого угла.</a:t>
                </a:r>
              </a:p>
              <a:p>
                <a:pPr marR="111125" indent="450215" algn="just">
                  <a:spcBef>
                    <a:spcPts val="0"/>
                  </a:spcBef>
                </a:pPr>
                <a:r>
                  <a:rPr lang="ru-RU" sz="2200" dirty="0">
                    <a:effectLst/>
                    <a:latin typeface="Times New Roman" panose="02020603050405020304" pitchFamily="18" charset="0"/>
                    <a:ea typeface="Times New Roman" panose="02020603050405020304" pitchFamily="18" charset="0"/>
                  </a:rPr>
                  <a:t>	Для измерения величины данного угла </a:t>
                </a:r>
                <a:r>
                  <a:rPr lang="ru-RU" sz="2200" i="1" dirty="0">
                    <a:effectLst/>
                    <a:latin typeface="Times New Roman" panose="02020603050405020304" pitchFamily="18" charset="0"/>
                    <a:ea typeface="Times New Roman" panose="02020603050405020304" pitchFamily="18" charset="0"/>
                  </a:rPr>
                  <a:t>А</a:t>
                </a:r>
                <a:r>
                  <a:rPr lang="en-US" sz="2200" i="1" dirty="0">
                    <a:effectLst/>
                    <a:latin typeface="Times New Roman" panose="02020603050405020304" pitchFamily="18" charset="0"/>
                    <a:ea typeface="Times New Roman" panose="02020603050405020304" pitchFamily="18" charset="0"/>
                  </a:rPr>
                  <a:t>BC</a:t>
                </a:r>
                <a:r>
                  <a:rPr lang="ru-RU" sz="2200" dirty="0">
                    <a:effectLst/>
                    <a:latin typeface="Times New Roman" panose="02020603050405020304" pitchFamily="18" charset="0"/>
                    <a:ea typeface="Times New Roman" panose="02020603050405020304" pitchFamily="18" charset="0"/>
                  </a:rPr>
                  <a:t> от луча </a:t>
                </a:r>
                <a:r>
                  <a:rPr lang="en-US" sz="2200" i="1" dirty="0">
                    <a:effectLst/>
                    <a:latin typeface="Times New Roman" panose="02020603050405020304" pitchFamily="18" charset="0"/>
                    <a:ea typeface="Times New Roman" panose="02020603050405020304" pitchFamily="18" charset="0"/>
                  </a:rPr>
                  <a:t>B</a:t>
                </a:r>
                <a:r>
                  <a:rPr lang="ru-RU" sz="2200" i="1" dirty="0">
                    <a:effectLst/>
                    <a:latin typeface="Times New Roman" panose="02020603050405020304" pitchFamily="18" charset="0"/>
                    <a:ea typeface="Times New Roman" panose="02020603050405020304" pitchFamily="18" charset="0"/>
                  </a:rPr>
                  <a:t>А</a:t>
                </a:r>
                <a:r>
                  <a:rPr lang="ru-RU" sz="2200" dirty="0">
                    <a:effectLst/>
                    <a:latin typeface="Times New Roman" panose="02020603050405020304" pitchFamily="18" charset="0"/>
                    <a:ea typeface="Times New Roman" panose="02020603050405020304" pitchFamily="18" charset="0"/>
                  </a:rPr>
                  <a:t> последовательно откладывают угол в 1</a:t>
                </a:r>
                <a:r>
                  <a:rPr lang="ru-RU" sz="2200" baseline="30000" dirty="0">
                    <a:effectLst/>
                    <a:latin typeface="Times New Roman" panose="02020603050405020304" pitchFamily="18" charset="0"/>
                    <a:ea typeface="Times New Roman" panose="02020603050405020304" pitchFamily="18" charset="0"/>
                  </a:rPr>
                  <a:t>о</a:t>
                </a:r>
                <a:r>
                  <a:rPr lang="ru-RU" sz="2200" dirty="0">
                    <a:effectLst/>
                    <a:latin typeface="Times New Roman" panose="02020603050405020304" pitchFamily="18" charset="0"/>
                    <a:ea typeface="Times New Roman" panose="02020603050405020304" pitchFamily="18" charset="0"/>
                  </a:rPr>
                  <a:t>. Если он укладывается в угле </a:t>
                </a:r>
                <a:r>
                  <a:rPr lang="en-US" sz="2200" i="1" dirty="0">
                    <a:effectLst/>
                    <a:latin typeface="Times New Roman" panose="02020603050405020304" pitchFamily="18" charset="0"/>
                    <a:ea typeface="Times New Roman" panose="02020603050405020304" pitchFamily="18" charset="0"/>
                  </a:rPr>
                  <a:t>ABC n </a:t>
                </a:r>
                <a:r>
                  <a:rPr lang="ru-RU" sz="2200" dirty="0">
                    <a:effectLst/>
                    <a:latin typeface="Times New Roman" panose="02020603050405020304" pitchFamily="18" charset="0"/>
                    <a:ea typeface="Times New Roman" panose="02020603050405020304" pitchFamily="18" charset="0"/>
                  </a:rPr>
                  <a:t>раз без остатка, то величина угла </a:t>
                </a:r>
                <a:r>
                  <a:rPr lang="en-US" sz="2200" i="1" dirty="0">
                    <a:effectLst/>
                    <a:latin typeface="Times New Roman" panose="02020603050405020304" pitchFamily="18" charset="0"/>
                    <a:ea typeface="Times New Roman" panose="02020603050405020304" pitchFamily="18" charset="0"/>
                  </a:rPr>
                  <a:t>ABC </a:t>
                </a:r>
                <a:r>
                  <a:rPr lang="ru-RU" sz="2200" dirty="0">
                    <a:effectLst/>
                    <a:latin typeface="Times New Roman" panose="02020603050405020304" pitchFamily="18" charset="0"/>
                    <a:ea typeface="Times New Roman" panose="02020603050405020304" pitchFamily="18" charset="0"/>
                  </a:rPr>
                  <a:t>считается равной </a:t>
                </a:r>
                <a:r>
                  <a:rPr lang="en-US" sz="2200" i="1" dirty="0">
                    <a:effectLst/>
                    <a:latin typeface="Times New Roman" panose="02020603050405020304" pitchFamily="18" charset="0"/>
                    <a:ea typeface="Times New Roman" panose="02020603050405020304" pitchFamily="18" charset="0"/>
                  </a:rPr>
                  <a:t>n</a:t>
                </a:r>
                <a:r>
                  <a:rPr lang="ru-RU" sz="2200" dirty="0">
                    <a:effectLst/>
                    <a:latin typeface="Times New Roman" panose="02020603050405020304" pitchFamily="18" charset="0"/>
                    <a:ea typeface="Times New Roman" panose="02020603050405020304" pitchFamily="18" charset="0"/>
                  </a:rPr>
                  <a:t> градусов, обозначается  </a:t>
                </a:r>
                <a14:m>
                  <m:oMath xmlns:m="http://schemas.openxmlformats.org/officeDocument/2006/math">
                    <m:r>
                      <a:rPr lang="ru-RU" sz="2200" i="1">
                        <a:effectLst/>
                        <a:latin typeface="Cambria Math" panose="02040503050406030204" pitchFamily="18" charset="0"/>
                        <a:ea typeface="Times New Roman" panose="02020603050405020304" pitchFamily="18" charset="0"/>
                        <a:cs typeface="Cambria Math" panose="02040503050406030204" pitchFamily="18" charset="0"/>
                      </a:rPr>
                      <m:t>∠</m:t>
                    </m:r>
                  </m:oMath>
                </a14:m>
                <a:r>
                  <a:rPr lang="ru-RU" sz="2200" i="1" dirty="0">
                    <a:effectLst/>
                    <a:latin typeface="Times New Roman" panose="02020603050405020304" pitchFamily="18" charset="0"/>
                    <a:ea typeface="Times New Roman" panose="02020603050405020304" pitchFamily="18" charset="0"/>
                  </a:rPr>
                  <a:t>А</a:t>
                </a:r>
                <a:r>
                  <a:rPr lang="en-US" sz="2200" i="1" dirty="0">
                    <a:effectLst/>
                    <a:latin typeface="Times New Roman" panose="02020603050405020304" pitchFamily="18" charset="0"/>
                    <a:ea typeface="Times New Roman" panose="02020603050405020304" pitchFamily="18" charset="0"/>
                  </a:rPr>
                  <a:t>BC</a:t>
                </a:r>
                <a:r>
                  <a:rPr lang="ru-RU" sz="2200" dirty="0">
                    <a:effectLst/>
                    <a:latin typeface="Times New Roman" panose="02020603050405020304" pitchFamily="18" charset="0"/>
                    <a:ea typeface="Times New Roman" panose="02020603050405020304" pitchFamily="18" charset="0"/>
                  </a:rPr>
                  <a:t> = </a:t>
                </a:r>
                <a:r>
                  <a:rPr lang="en-US" sz="2200" i="1" dirty="0">
                    <a:effectLst/>
                    <a:latin typeface="Times New Roman" panose="02020603050405020304" pitchFamily="18" charset="0"/>
                    <a:ea typeface="Times New Roman" panose="02020603050405020304" pitchFamily="18" charset="0"/>
                  </a:rPr>
                  <a:t>n</a:t>
                </a:r>
                <a14:m>
                  <m:oMath xmlns:m="http://schemas.openxmlformats.org/officeDocument/2006/math">
                    <m:r>
                      <a:rPr lang="ru-RU" sz="2200" i="1">
                        <a:effectLst/>
                        <a:latin typeface="Cambria Math" panose="02040503050406030204" pitchFamily="18" charset="0"/>
                        <a:ea typeface="Times New Roman" panose="02020603050405020304" pitchFamily="18" charset="0"/>
                      </a:rPr>
                      <m:t>°</m:t>
                    </m:r>
                  </m:oMath>
                </a14:m>
                <a:r>
                  <a:rPr lang="ru-RU" sz="2200" dirty="0">
                    <a:effectLst/>
                    <a:latin typeface="Times New Roman" panose="02020603050405020304" pitchFamily="18" charset="0"/>
                    <a:ea typeface="Times New Roman" panose="02020603050405020304" pitchFamily="18" charset="0"/>
                  </a:rPr>
                  <a:t>. Если же угол в 1</a:t>
                </a:r>
                <a:r>
                  <a:rPr lang="ru-RU" sz="2200" baseline="30000" dirty="0">
                    <a:effectLst/>
                    <a:latin typeface="Times New Roman" panose="02020603050405020304" pitchFamily="18" charset="0"/>
                    <a:ea typeface="Times New Roman" panose="02020603050405020304" pitchFamily="18" charset="0"/>
                  </a:rPr>
                  <a:t>о</a:t>
                </a:r>
                <a:r>
                  <a:rPr lang="ru-RU" sz="2200" dirty="0">
                    <a:effectLst/>
                    <a:latin typeface="Times New Roman" panose="02020603050405020304" pitchFamily="18" charset="0"/>
                    <a:ea typeface="Times New Roman" panose="02020603050405020304" pitchFamily="18" charset="0"/>
                  </a:rPr>
                  <a:t> укладывается в угле </a:t>
                </a:r>
                <a:r>
                  <a:rPr lang="en-US" sz="2200" i="1" dirty="0">
                    <a:effectLst/>
                    <a:latin typeface="Times New Roman" panose="02020603050405020304" pitchFamily="18" charset="0"/>
                    <a:ea typeface="Times New Roman" panose="02020603050405020304" pitchFamily="18" charset="0"/>
                  </a:rPr>
                  <a:t>ABC </a:t>
                </a:r>
                <a:r>
                  <a:rPr lang="ru-RU" sz="2200" dirty="0">
                    <a:effectLst/>
                    <a:latin typeface="Times New Roman" panose="02020603050405020304" pitchFamily="18" charset="0"/>
                    <a:ea typeface="Times New Roman" panose="02020603050405020304" pitchFamily="18" charset="0"/>
                  </a:rPr>
                  <a:t>с остатком, меньшим этого угла, то угол в 1</a:t>
                </a:r>
                <a:r>
                  <a:rPr lang="ru-RU" sz="2200" baseline="30000" dirty="0">
                    <a:effectLst/>
                    <a:latin typeface="Times New Roman" panose="02020603050405020304" pitchFamily="18" charset="0"/>
                    <a:ea typeface="Times New Roman" panose="02020603050405020304" pitchFamily="18" charset="0"/>
                  </a:rPr>
                  <a:t>о</a:t>
                </a:r>
                <a:r>
                  <a:rPr lang="ru-RU" sz="2200" dirty="0">
                    <a:effectLst/>
                    <a:latin typeface="Times New Roman" panose="02020603050405020304" pitchFamily="18" charset="0"/>
                    <a:ea typeface="Times New Roman" panose="02020603050405020304" pitchFamily="18" charset="0"/>
                  </a:rPr>
                  <a:t> разбивают на 60 равных частей. Величину одной такой части называют одной минутой и обозначают 1'. За­тем в остатке последовательно откладывают угол, равный одной минуте. Если при этом угол в 1’ укладывается </a:t>
                </a:r>
                <a:r>
                  <a:rPr lang="en-US" sz="2200" i="1" dirty="0">
                    <a:effectLst/>
                    <a:latin typeface="Times New Roman" panose="02020603050405020304" pitchFamily="18" charset="0"/>
                    <a:ea typeface="Times New Roman" panose="02020603050405020304" pitchFamily="18" charset="0"/>
                  </a:rPr>
                  <a:t>m </a:t>
                </a:r>
                <a:r>
                  <a:rPr lang="ru-RU" sz="2200" dirty="0">
                    <a:effectLst/>
                    <a:latin typeface="Times New Roman" panose="02020603050405020304" pitchFamily="18" charset="0"/>
                    <a:ea typeface="Times New Roman" panose="02020603050405020304" pitchFamily="18" charset="0"/>
                  </a:rPr>
                  <a:t>раз без остатка, то величина угла </a:t>
                </a:r>
                <a:r>
                  <a:rPr lang="en-US" sz="2200" i="1" dirty="0">
                    <a:effectLst/>
                    <a:latin typeface="Times New Roman" panose="02020603050405020304" pitchFamily="18" charset="0"/>
                    <a:ea typeface="Times New Roman" panose="02020603050405020304" pitchFamily="18" charset="0"/>
                  </a:rPr>
                  <a:t>ABC </a:t>
                </a:r>
                <a:r>
                  <a:rPr lang="ru-RU" sz="2200" dirty="0">
                    <a:effectLst/>
                    <a:latin typeface="Times New Roman" panose="02020603050405020304" pitchFamily="18" charset="0"/>
                    <a:ea typeface="Times New Roman" panose="02020603050405020304" pitchFamily="18" charset="0"/>
                  </a:rPr>
                  <a:t>считается равной </a:t>
                </a:r>
                <a:r>
                  <a:rPr lang="en-US" sz="2200" i="1" dirty="0">
                    <a:effectLst/>
                    <a:latin typeface="Times New Roman" panose="02020603050405020304" pitchFamily="18" charset="0"/>
                    <a:ea typeface="Times New Roman" panose="02020603050405020304" pitchFamily="18" charset="0"/>
                  </a:rPr>
                  <a:t>n</a:t>
                </a:r>
                <a:r>
                  <a:rPr lang="ru-RU" sz="2200" baseline="30000" dirty="0">
                    <a:effectLst/>
                    <a:latin typeface="Times New Roman" panose="02020603050405020304" pitchFamily="18" charset="0"/>
                    <a:ea typeface="Times New Roman" panose="02020603050405020304" pitchFamily="18" charset="0"/>
                  </a:rPr>
                  <a:t>о</a:t>
                </a:r>
                <a:r>
                  <a:rPr lang="en-US" sz="2200" i="1" dirty="0">
                    <a:effectLst/>
                    <a:latin typeface="Times New Roman" panose="02020603050405020304" pitchFamily="18" charset="0"/>
                    <a:ea typeface="Times New Roman" panose="02020603050405020304" pitchFamily="18" charset="0"/>
                  </a:rPr>
                  <a:t>m</a:t>
                </a:r>
                <a:r>
                  <a:rPr lang="ru-RU" sz="2200" i="1" dirty="0">
                    <a:effectLst/>
                    <a:latin typeface="Times New Roman" panose="02020603050405020304" pitchFamily="18" charset="0"/>
                    <a:ea typeface="Times New Roman" panose="02020603050405020304" pitchFamily="18" charset="0"/>
                  </a:rPr>
                  <a:t>'</a:t>
                </a:r>
                <a:r>
                  <a:rPr lang="ru-RU" sz="2200" dirty="0">
                    <a:effectLst/>
                    <a:latin typeface="Times New Roman" panose="02020603050405020304" pitchFamily="18" charset="0"/>
                    <a:ea typeface="Times New Roman" panose="02020603050405020304" pitchFamily="18" charset="0"/>
                  </a:rPr>
                  <a:t>. Если же угол в 1' укладывается с остатком, меньшим этого угла, то угол в 1' делят на 60 равных частей. Величину од­ной такой части называют одной секундой и обозначают 1''. Затем в остатке последовательно откладывают угол, равный одной секунде и т. д.	</a:t>
                </a:r>
                <a:endParaRPr lang="ru-RU" sz="2200" dirty="0">
                  <a:cs typeface="Times New Roman" charset="0"/>
                </a:endParaRPr>
              </a:p>
            </p:txBody>
          </p:sp>
        </mc:Choice>
        <mc:Fallback xmlns="">
          <p:sp>
            <p:nvSpPr>
              <p:cNvPr id="3075" name="Text Box 3"/>
              <p:cNvSpPr txBox="1">
                <a:spLocks noRot="1" noChangeAspect="1" noMove="1" noResize="1" noEditPoints="1" noAdjustHandles="1" noChangeArrowheads="1" noChangeShapeType="1" noTextEdit="1"/>
              </p:cNvSpPr>
              <p:nvPr/>
            </p:nvSpPr>
            <p:spPr bwMode="auto">
              <a:xfrm>
                <a:off x="0" y="0"/>
                <a:ext cx="9144000" cy="6217087"/>
              </a:xfrm>
              <a:prstGeom prst="rect">
                <a:avLst/>
              </a:prstGeom>
              <a:blipFill>
                <a:blip r:embed="rId3"/>
                <a:stretch>
                  <a:fillRect l="-867" t="-294" r="-867" b="-9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574045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a:t>
            </a:r>
            <a:r>
              <a:rPr lang="ru-RU" dirty="0">
                <a:effectLst/>
                <a:latin typeface="Times New Roman" panose="02020603050405020304" pitchFamily="18" charset="0"/>
                <a:ea typeface="Times New Roman" panose="02020603050405020304" pitchFamily="18" charset="0"/>
              </a:rPr>
              <a:t>В результате каждому углу будет соответствовать его </a:t>
            </a:r>
            <a:r>
              <a:rPr lang="ru-RU" b="1" i="1" dirty="0">
                <a:effectLst/>
                <a:latin typeface="Times New Roman" panose="02020603050405020304" pitchFamily="18" charset="0"/>
                <a:ea typeface="Times New Roman" panose="02020603050405020304" pitchFamily="18" charset="0"/>
              </a:rPr>
              <a:t>градусная величина</a:t>
            </a:r>
            <a:r>
              <a:rPr lang="ru-RU" dirty="0">
                <a:effectLst/>
                <a:latin typeface="Times New Roman" panose="02020603050405020304" pitchFamily="18" charset="0"/>
                <a:ea typeface="Times New Roman" panose="02020603050405020304" pitchFamily="18" charset="0"/>
              </a:rPr>
              <a:t>, которая показывает, сколько раз угол в один градус и его части укладываются в этом угле.</a:t>
            </a:r>
          </a:p>
          <a:p>
            <a:pPr indent="450215" algn="just"/>
            <a:r>
              <a:rPr lang="ru-RU" dirty="0">
                <a:effectLst/>
                <a:latin typeface="Times New Roman" panose="02020603050405020304" pitchFamily="18" charset="0"/>
                <a:ea typeface="Times New Roman" panose="02020603050405020304" pitchFamily="18" charset="0"/>
              </a:rPr>
              <a:t>	Для градусной величины угла выполняются следующие свойства.</a:t>
            </a:r>
          </a:p>
          <a:p>
            <a:pPr indent="450215" algn="just"/>
            <a:r>
              <a:rPr lang="ru-RU" b="1" dirty="0">
                <a:effectLst/>
                <a:latin typeface="Times New Roman" panose="02020603050405020304" pitchFamily="18" charset="0"/>
                <a:ea typeface="Times New Roman" panose="02020603050405020304" pitchFamily="18" charset="0"/>
              </a:rPr>
              <a:t>	Свойство 1.</a:t>
            </a:r>
            <a:r>
              <a:rPr lang="ru-RU" dirty="0">
                <a:effectLst/>
                <a:latin typeface="Times New Roman" panose="02020603050405020304" pitchFamily="18" charset="0"/>
                <a:ea typeface="Times New Roman" panose="02020603050405020304" pitchFamily="18" charset="0"/>
              </a:rPr>
              <a:t> Градусные величины равных углов равны.</a:t>
            </a:r>
          </a:p>
          <a:p>
            <a:pPr indent="450215" algn="just"/>
            <a:r>
              <a:rPr lang="ru-RU" b="1" dirty="0">
                <a:effectLst/>
                <a:latin typeface="Times New Roman" panose="02020603050405020304" pitchFamily="18" charset="0"/>
                <a:ea typeface="Times New Roman" panose="02020603050405020304" pitchFamily="18" charset="0"/>
              </a:rPr>
              <a:t>	Свойство 2.</a:t>
            </a:r>
            <a:r>
              <a:rPr lang="ru-RU" dirty="0">
                <a:effectLst/>
                <a:latin typeface="Times New Roman" panose="02020603050405020304" pitchFamily="18" charset="0"/>
                <a:ea typeface="Times New Roman" panose="02020603050405020304" pitchFamily="18" charset="0"/>
              </a:rPr>
              <a:t> Градусная величина суммы углов равна сумме их градусных величин.</a:t>
            </a:r>
            <a:endParaRPr lang="ru-RU"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B55F6BA6-0EA8-E876-8DE7-4B448144659D}"/>
              </a:ext>
            </a:extLst>
          </p:cNvPr>
          <p:cNvSpPr txBox="1">
            <a:spLocks noChangeArrowheads="1"/>
          </p:cNvSpPr>
          <p:nvPr/>
        </p:nvSpPr>
        <p:spPr bwMode="auto">
          <a:xfrm>
            <a:off x="0" y="3140968"/>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dirty="0">
                <a:solidFill>
                  <a:srgbClr val="FF0000"/>
                </a:solidFill>
                <a:effectLst/>
                <a:latin typeface="Times New Roman" panose="02020603050405020304" pitchFamily="18" charset="0"/>
                <a:ea typeface="Times New Roman" panose="02020603050405020304" pitchFamily="18" charset="0"/>
              </a:rPr>
              <a:t>Вопрос</a:t>
            </a:r>
            <a:endParaRPr lang="ru-RU" dirty="0">
              <a:solidFill>
                <a:srgbClr val="FF0000"/>
              </a:solidFill>
              <a:cs typeface="Times New Roman" charset="0"/>
            </a:endParaRPr>
          </a:p>
        </p:txBody>
      </p:sp>
      <p:sp>
        <p:nvSpPr>
          <p:cNvPr id="3" name="Text Box 3">
            <a:extLst>
              <a:ext uri="{FF2B5EF4-FFF2-40B4-BE49-F238E27FC236}">
                <a16:creationId xmlns:a16="http://schemas.microsoft.com/office/drawing/2014/main" id="{09CB3FD2-1F76-0001-27D0-196CFF00B708}"/>
              </a:ext>
            </a:extLst>
          </p:cNvPr>
          <p:cNvSpPr txBox="1">
            <a:spLocks noChangeArrowheads="1"/>
          </p:cNvSpPr>
          <p:nvPr/>
        </p:nvSpPr>
        <p:spPr bwMode="auto">
          <a:xfrm>
            <a:off x="0" y="3568351"/>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Существует ли угол, градусная величина которого равна: а) 0</a:t>
            </a:r>
            <a:r>
              <a:rPr lang="ru-RU" baseline="30000" dirty="0">
                <a:cs typeface="Times New Roman" charset="0"/>
              </a:rPr>
              <a:t>о</a:t>
            </a:r>
            <a:r>
              <a:rPr lang="ru-RU" dirty="0">
                <a:cs typeface="Times New Roman" charset="0"/>
              </a:rPr>
              <a:t>; б) 360</a:t>
            </a:r>
            <a:r>
              <a:rPr lang="ru-RU" baseline="30000" dirty="0">
                <a:cs typeface="Times New Roman" charset="0"/>
              </a:rPr>
              <a:t>о</a:t>
            </a:r>
            <a:r>
              <a:rPr lang="ru-RU" dirty="0">
                <a:cs typeface="Times New Roman" charset="0"/>
              </a:rPr>
              <a:t>?</a:t>
            </a:r>
          </a:p>
        </p:txBody>
      </p:sp>
      <p:sp>
        <p:nvSpPr>
          <p:cNvPr id="4" name="Text Box 3">
            <a:extLst>
              <a:ext uri="{FF2B5EF4-FFF2-40B4-BE49-F238E27FC236}">
                <a16:creationId xmlns:a16="http://schemas.microsoft.com/office/drawing/2014/main" id="{E84D0D0D-D515-04E5-080F-BB516A02EDEB}"/>
              </a:ext>
            </a:extLst>
          </p:cNvPr>
          <p:cNvSpPr txBox="1">
            <a:spLocks noChangeArrowheads="1"/>
          </p:cNvSpPr>
          <p:nvPr/>
        </p:nvSpPr>
        <p:spPr bwMode="auto">
          <a:xfrm>
            <a:off x="0" y="435931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Ответ: нет.</a:t>
            </a:r>
          </a:p>
        </p:txBody>
      </p:sp>
      <p:sp>
        <p:nvSpPr>
          <p:cNvPr id="5" name="Text Box 3">
            <a:extLst>
              <a:ext uri="{FF2B5EF4-FFF2-40B4-BE49-F238E27FC236}">
                <a16:creationId xmlns:a16="http://schemas.microsoft.com/office/drawing/2014/main" id="{2AA6B57B-CC02-3E1D-7700-EA120A3C5B67}"/>
              </a:ext>
            </a:extLst>
          </p:cNvPr>
          <p:cNvSpPr txBox="1">
            <a:spLocks noChangeArrowheads="1"/>
          </p:cNvSpPr>
          <p:nvPr/>
        </p:nvSpPr>
        <p:spPr bwMode="auto">
          <a:xfrm>
            <a:off x="0" y="482098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eaLnBrk="1" hangingPunct="1">
              <a:spcBef>
                <a:spcPts val="0"/>
              </a:spcBef>
            </a:pPr>
            <a:r>
              <a:rPr lang="ru-RU" dirty="0">
                <a:solidFill>
                  <a:srgbClr val="FF0000"/>
                </a:solidFill>
                <a:effectLst/>
                <a:latin typeface="Times New Roman" panose="02020603050405020304" pitchFamily="18" charset="0"/>
                <a:ea typeface="Times New Roman" panose="02020603050405020304" pitchFamily="18" charset="0"/>
              </a:rPr>
              <a:t>Вопрос</a:t>
            </a:r>
            <a:endParaRPr lang="ru-RU" dirty="0">
              <a:solidFill>
                <a:srgbClr val="FF0000"/>
              </a:solidFill>
              <a:cs typeface="Times New Roman" charset="0"/>
            </a:endParaRPr>
          </a:p>
        </p:txBody>
      </p:sp>
      <p:sp>
        <p:nvSpPr>
          <p:cNvPr id="6" name="Text Box 3">
            <a:extLst>
              <a:ext uri="{FF2B5EF4-FFF2-40B4-BE49-F238E27FC236}">
                <a16:creationId xmlns:a16="http://schemas.microsoft.com/office/drawing/2014/main" id="{FE1752C5-2AE7-9E40-2F35-BD67A39F3433}"/>
              </a:ext>
            </a:extLst>
          </p:cNvPr>
          <p:cNvSpPr txBox="1">
            <a:spLocks noChangeArrowheads="1"/>
          </p:cNvSpPr>
          <p:nvPr/>
        </p:nvSpPr>
        <p:spPr bwMode="auto">
          <a:xfrm>
            <a:off x="0" y="5162165"/>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Почему?</a:t>
            </a:r>
          </a:p>
        </p:txBody>
      </p:sp>
      <p:sp>
        <p:nvSpPr>
          <p:cNvPr id="7" name="Text Box 3">
            <a:extLst>
              <a:ext uri="{FF2B5EF4-FFF2-40B4-BE49-F238E27FC236}">
                <a16:creationId xmlns:a16="http://schemas.microsoft.com/office/drawing/2014/main" id="{6BE922E7-D5F9-A792-076D-FE5F6E6FD98F}"/>
              </a:ext>
            </a:extLst>
          </p:cNvPr>
          <p:cNvSpPr txBox="1">
            <a:spLocks noChangeArrowheads="1"/>
          </p:cNvSpPr>
          <p:nvPr/>
        </p:nvSpPr>
        <p:spPr bwMode="auto">
          <a:xfrm>
            <a:off x="0" y="5623830"/>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Ответ: по определению.</a:t>
            </a:r>
          </a:p>
        </p:txBody>
      </p:sp>
    </p:spTree>
    <p:extLst>
      <p:ext uri="{BB962C8B-B14F-4D97-AF65-F5344CB8AC3E}">
        <p14:creationId xmlns:p14="http://schemas.microsoft.com/office/powerpoint/2010/main" val="112529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up)">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5" name="Text Box 3"/>
              <p:cNvSpPr txBox="1">
                <a:spLocks noChangeArrowheads="1"/>
              </p:cNvSpPr>
              <p:nvPr/>
            </p:nvSpPr>
            <p:spPr bwMode="auto">
              <a:xfrm>
                <a:off x="0" y="0"/>
                <a:ext cx="9144000" cy="193899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Отношение меньше и операции сложения и вычитания углов позволяют правильно понимать следующую теорему. </a:t>
                </a:r>
              </a:p>
              <a:p>
                <a:pPr algn="just" eaLnBrk="1" hangingPunct="1">
                  <a:spcBef>
                    <a:spcPts val="0"/>
                  </a:spcBef>
                </a:pPr>
                <a:r>
                  <a:rPr lang="ru-RU" dirty="0">
                    <a:cs typeface="Times New Roman" charset="0"/>
                  </a:rPr>
                  <a:t>	Теорема. Сумма углов треугольника равна 180</a:t>
                </a:r>
                <a:r>
                  <a:rPr lang="ru-RU" baseline="30000" dirty="0">
                    <a:cs typeface="Times New Roman" charset="0"/>
                  </a:rPr>
                  <a:t>о</a:t>
                </a:r>
                <a:r>
                  <a:rPr lang="ru-RU" dirty="0">
                    <a:cs typeface="Times New Roman" charset="0"/>
                  </a:rPr>
                  <a:t>.</a:t>
                </a:r>
              </a:p>
              <a:p>
                <a:pPr algn="just" eaLnBrk="1" hangingPunct="1">
                  <a:spcBef>
                    <a:spcPts val="0"/>
                  </a:spcBef>
                </a:pPr>
                <a:r>
                  <a:rPr lang="ru-RU" dirty="0">
                    <a:cs typeface="Times New Roman" charset="0"/>
                  </a:rPr>
                  <a:t>	Таким образом, для треугольника </a:t>
                </a:r>
                <a:r>
                  <a:rPr lang="en-US" i="1" dirty="0">
                    <a:cs typeface="Times New Roman" charset="0"/>
                  </a:rPr>
                  <a:t>ABC </a:t>
                </a:r>
                <a:r>
                  <a:rPr lang="ru-RU" dirty="0">
                    <a:cs typeface="Times New Roman" charset="0"/>
                  </a:rPr>
                  <a:t>имеет место равенство </a:t>
                </a:r>
                <a14:m>
                  <m:oMath xmlns:m="http://schemas.openxmlformats.org/officeDocument/2006/math">
                    <m:r>
                      <a:rPr lang="ru-RU" i="0" smtClean="0">
                        <a:latin typeface="Cambria Math" panose="02040503050406030204" pitchFamily="18" charset="0"/>
                        <a:ea typeface="Cambria Math" panose="02040503050406030204" pitchFamily="18" charset="0"/>
                        <a:cs typeface="Times New Roman" charset="0"/>
                      </a:rPr>
                      <m:t>∠</m:t>
                    </m:r>
                    <m:r>
                      <a:rPr lang="en-US" b="0" i="1" smtClean="0">
                        <a:latin typeface="Cambria Math" panose="02040503050406030204" pitchFamily="18" charset="0"/>
                        <a:ea typeface="Cambria Math" panose="02040503050406030204" pitchFamily="18" charset="0"/>
                        <a:cs typeface="Times New Roman" charset="0"/>
                      </a:rPr>
                      <m:t>𝐴</m:t>
                    </m:r>
                    <m:r>
                      <a:rPr lang="en-US" b="0" i="1" smtClean="0">
                        <a:latin typeface="Cambria Math" panose="02040503050406030204" pitchFamily="18" charset="0"/>
                        <a:ea typeface="Cambria Math" panose="02040503050406030204" pitchFamily="18" charset="0"/>
                        <a:cs typeface="Times New Roman" charset="0"/>
                      </a:rPr>
                      <m:t>+</m:t>
                    </m:r>
                    <m:r>
                      <a:rPr lang="ru-RU">
                        <a:latin typeface="Cambria Math" panose="02040503050406030204" pitchFamily="18" charset="0"/>
                        <a:ea typeface="Cambria Math" panose="02040503050406030204" pitchFamily="18" charset="0"/>
                        <a:cs typeface="Times New Roman" charset="0"/>
                      </a:rPr>
                      <m:t>∠</m:t>
                    </m:r>
                    <m:r>
                      <a:rPr lang="en-US" b="0" i="1" smtClean="0">
                        <a:latin typeface="Cambria Math" panose="02040503050406030204" pitchFamily="18" charset="0"/>
                        <a:ea typeface="Cambria Math" panose="02040503050406030204" pitchFamily="18" charset="0"/>
                        <a:cs typeface="Times New Roman" charset="0"/>
                      </a:rPr>
                      <m:t>𝐵</m:t>
                    </m:r>
                    <m:r>
                      <a:rPr lang="en-US" b="0" i="1" smtClean="0">
                        <a:latin typeface="Cambria Math" panose="02040503050406030204" pitchFamily="18" charset="0"/>
                        <a:ea typeface="Cambria Math" panose="02040503050406030204" pitchFamily="18" charset="0"/>
                        <a:cs typeface="Times New Roman" charset="0"/>
                      </a:rPr>
                      <m:t>+</m:t>
                    </m:r>
                    <m:r>
                      <a:rPr lang="ru-RU">
                        <a:latin typeface="Cambria Math" panose="02040503050406030204" pitchFamily="18" charset="0"/>
                        <a:ea typeface="Cambria Math" panose="02040503050406030204" pitchFamily="18" charset="0"/>
                        <a:cs typeface="Times New Roman" charset="0"/>
                      </a:rPr>
                      <m:t>∠</m:t>
                    </m:r>
                    <m:r>
                      <a:rPr lang="en-US" b="0" i="1" smtClean="0">
                        <a:latin typeface="Cambria Math" panose="02040503050406030204" pitchFamily="18" charset="0"/>
                        <a:ea typeface="Cambria Math" panose="02040503050406030204" pitchFamily="18" charset="0"/>
                        <a:cs typeface="Times New Roman" charset="0"/>
                      </a:rPr>
                      <m:t>𝐶</m:t>
                    </m:r>
                    <m:r>
                      <a:rPr lang="en-US" b="0" i="1" smtClean="0">
                        <a:latin typeface="Cambria Math" panose="02040503050406030204" pitchFamily="18" charset="0"/>
                        <a:ea typeface="Cambria Math" panose="02040503050406030204" pitchFamily="18" charset="0"/>
                        <a:cs typeface="Times New Roman" charset="0"/>
                      </a:rPr>
                      <m:t>=180°</m:t>
                    </m:r>
                  </m:oMath>
                </a14:m>
                <a:r>
                  <a:rPr lang="en-US" dirty="0">
                    <a:cs typeface="Times New Roman" charset="0"/>
                  </a:rPr>
                  <a:t>.</a:t>
                </a:r>
                <a:endParaRPr lang="ru-RU" i="1" dirty="0">
                  <a:cs typeface="Times New Roman" charset="0"/>
                </a:endParaRPr>
              </a:p>
            </p:txBody>
          </p:sp>
        </mc:Choice>
        <mc:Fallback xmlns="">
          <p:sp>
            <p:nvSpPr>
              <p:cNvPr id="3075" name="Text Box 3"/>
              <p:cNvSpPr txBox="1">
                <a:spLocks noRot="1" noChangeAspect="1" noMove="1" noResize="1" noEditPoints="1" noAdjustHandles="1" noChangeArrowheads="1" noChangeShapeType="1" noTextEdit="1"/>
              </p:cNvSpPr>
              <p:nvPr/>
            </p:nvSpPr>
            <p:spPr bwMode="auto">
              <a:xfrm>
                <a:off x="0" y="0"/>
                <a:ext cx="9144000" cy="1938992"/>
              </a:xfrm>
              <a:prstGeom prst="rect">
                <a:avLst/>
              </a:prstGeom>
              <a:blipFill>
                <a:blip r:embed="rId3"/>
                <a:stretch>
                  <a:fillRect l="-1000" t="-2516" r="-1000" b="-62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ru-RU">
                    <a:noFill/>
                  </a:rPr>
                  <a:t> </a:t>
                </a:r>
              </a:p>
            </p:txBody>
          </p:sp>
        </mc:Fallback>
      </mc:AlternateContent>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Text Box 3">
            <a:extLst>
              <a:ext uri="{FF2B5EF4-FFF2-40B4-BE49-F238E27FC236}">
                <a16:creationId xmlns:a16="http://schemas.microsoft.com/office/drawing/2014/main" id="{F7F9FD17-D2C7-4866-61F9-F7F562788C1F}"/>
              </a:ext>
            </a:extLst>
          </p:cNvPr>
          <p:cNvSpPr txBox="1">
            <a:spLocks noChangeArrowheads="1"/>
          </p:cNvSpPr>
          <p:nvPr/>
        </p:nvSpPr>
        <p:spPr bwMode="auto">
          <a:xfrm>
            <a:off x="9525" y="4437112"/>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dirty="0">
                <a:cs typeface="Times New Roman" charset="0"/>
              </a:rPr>
              <a:t>	 В левой части этого равенства стоит сумма не градусных величин углов, а сами углы. Именно это и используется при доказательстве этого равенства.</a:t>
            </a:r>
            <a:endParaRPr lang="ru-RU" i="1" dirty="0">
              <a:cs typeface="Times New Roman" charset="0"/>
            </a:endParaRPr>
          </a:p>
        </p:txBody>
      </p:sp>
      <p:pic>
        <p:nvPicPr>
          <p:cNvPr id="3" name="Рисунок 2">
            <a:extLst>
              <a:ext uri="{FF2B5EF4-FFF2-40B4-BE49-F238E27FC236}">
                <a16:creationId xmlns:a16="http://schemas.microsoft.com/office/drawing/2014/main" id="{83AD8270-BB9E-6D47-117D-EDA02D0BCD06}"/>
              </a:ext>
            </a:extLst>
          </p:cNvPr>
          <p:cNvPicPr>
            <a:picLocks noChangeAspect="1"/>
          </p:cNvPicPr>
          <p:nvPr/>
        </p:nvPicPr>
        <p:blipFill>
          <a:blip r:embed="rId4"/>
          <a:stretch>
            <a:fillRect/>
          </a:stretch>
        </p:blipFill>
        <p:spPr>
          <a:xfrm>
            <a:off x="2915816" y="2132856"/>
            <a:ext cx="2910578" cy="2042744"/>
          </a:xfrm>
          <a:prstGeom prst="rect">
            <a:avLst/>
          </a:prstGeom>
        </p:spPr>
      </p:pic>
    </p:spTree>
    <p:extLst>
      <p:ext uri="{BB962C8B-B14F-4D97-AF65-F5344CB8AC3E}">
        <p14:creationId xmlns:p14="http://schemas.microsoft.com/office/powerpoint/2010/main" val="3040124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0" y="0"/>
            <a:ext cx="914400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spcBef>
                <a:spcPts val="1110"/>
              </a:spcBef>
            </a:pPr>
            <a:r>
              <a:rPr lang="ru-RU" sz="2200" b="1" dirty="0">
                <a:effectLst/>
                <a:latin typeface="Times New Roman" panose="02020603050405020304" pitchFamily="18" charset="0"/>
                <a:ea typeface="Times New Roman" panose="02020603050405020304" pitchFamily="18" charset="0"/>
              </a:rPr>
              <a:t>Исторические сведения</a:t>
            </a:r>
            <a:endParaRPr lang="ru-RU" sz="2200" dirty="0">
              <a:effectLst/>
              <a:latin typeface="Times New Roman" panose="02020603050405020304" pitchFamily="18" charset="0"/>
              <a:ea typeface="Times New Roman" panose="02020603050405020304" pitchFamily="18" charset="0"/>
            </a:endParaRPr>
          </a:p>
          <a:p>
            <a:pPr algn="just"/>
            <a:r>
              <a:rPr lang="ru-RU" sz="2200" dirty="0">
                <a:effectLst/>
                <a:latin typeface="Times New Roman" panose="02020603050405020304" pitchFamily="18" charset="0"/>
                <a:ea typeface="Times New Roman" panose="02020603050405020304" pitchFamily="18" charset="0"/>
              </a:rPr>
              <a:t>	</a:t>
            </a:r>
            <a:r>
              <a:rPr lang="ru-RU" sz="2000" dirty="0">
                <a:effectLst/>
                <a:latin typeface="Times New Roman" panose="02020603050405020304" pitchFamily="18" charset="0"/>
                <a:ea typeface="Times New Roman" panose="02020603050405020304" pitchFamily="18" charset="0"/>
              </a:rPr>
              <a:t>Градусное измерение углов было принято в вавилонской астрономии. Принятие за единицу измерения угла в один градус было связано с тем, что вавилонский год насчитывал 360 дней. Деление градуса на 60 минут, а минуты на 60 секунд было обусловлено шестидесятеричной вавилонской системой счисления.</a:t>
            </a:r>
          </a:p>
          <a:p>
            <a:pPr algn="just"/>
            <a:r>
              <a:rPr lang="ru-RU" sz="2000" dirty="0">
                <a:effectLst/>
                <a:latin typeface="Times New Roman" panose="02020603050405020304" pitchFamily="18" charset="0"/>
                <a:ea typeface="Times New Roman" panose="02020603050405020304" pitchFamily="18" charset="0"/>
              </a:rPr>
              <a:t>	К древнейшим инструментам для измерения углов относится </a:t>
            </a:r>
            <a:r>
              <a:rPr lang="ru-RU" sz="2000" b="1" i="1" dirty="0">
                <a:effectLst/>
                <a:latin typeface="Times New Roman" panose="02020603050405020304" pitchFamily="18" charset="0"/>
                <a:ea typeface="Times New Roman" panose="02020603050405020304" pitchFamily="18" charset="0"/>
              </a:rPr>
              <a:t>астролябия</a:t>
            </a:r>
            <a:r>
              <a:rPr lang="ru-RU" sz="2000" dirty="0">
                <a:effectLst/>
                <a:latin typeface="Times New Roman" panose="02020603050405020304" pitchFamily="18" charset="0"/>
                <a:ea typeface="Times New Roman" panose="02020603050405020304" pitchFamily="18" charset="0"/>
              </a:rPr>
              <a:t>. Она использовалась для определения положения звёзд и проведения геодезических измерений. Само слово «астролябия» образовано от греческих слов «</a:t>
            </a:r>
            <a:r>
              <a:rPr lang="ru-RU" sz="2000" dirty="0" err="1">
                <a:effectLst/>
                <a:latin typeface="Times New Roman" panose="02020603050405020304" pitchFamily="18" charset="0"/>
                <a:ea typeface="Times New Roman" panose="02020603050405020304" pitchFamily="18" charset="0"/>
              </a:rPr>
              <a:t>астрон</a:t>
            </a:r>
            <a:r>
              <a:rPr lang="ru-RU" sz="2000" dirty="0">
                <a:effectLst/>
                <a:latin typeface="Times New Roman" panose="02020603050405020304" pitchFamily="18" charset="0"/>
                <a:ea typeface="Times New Roman" panose="02020603050405020304" pitchFamily="18" charset="0"/>
              </a:rPr>
              <a:t>» - звезда и «</a:t>
            </a:r>
            <a:r>
              <a:rPr lang="ru-RU" sz="2000" dirty="0" err="1">
                <a:effectLst/>
                <a:latin typeface="Times New Roman" panose="02020603050405020304" pitchFamily="18" charset="0"/>
                <a:ea typeface="Times New Roman" panose="02020603050405020304" pitchFamily="18" charset="0"/>
              </a:rPr>
              <a:t>лябе</a:t>
            </a:r>
            <a:r>
              <a:rPr lang="ru-RU" sz="2000" dirty="0">
                <a:effectLst/>
                <a:latin typeface="Times New Roman" panose="02020603050405020304" pitchFamily="18" charset="0"/>
                <a:ea typeface="Times New Roman" panose="02020603050405020304" pitchFamily="18" charset="0"/>
              </a:rPr>
              <a:t>» - схватывание. </a:t>
            </a:r>
          </a:p>
          <a:p>
            <a:pPr algn="just"/>
            <a:r>
              <a:rPr lang="ru-RU" sz="2000" dirty="0">
                <a:effectLst/>
                <a:latin typeface="Times New Roman" panose="02020603050405020304" pitchFamily="18" charset="0"/>
                <a:ea typeface="Times New Roman" panose="02020603050405020304" pitchFamily="18" charset="0"/>
              </a:rPr>
              <a:t>	В настоящее время для измерения углов на местности используется </a:t>
            </a:r>
            <a:r>
              <a:rPr lang="ru-RU" sz="2000" b="1" i="1" dirty="0">
                <a:effectLst/>
                <a:latin typeface="Times New Roman" panose="02020603050405020304" pitchFamily="18" charset="0"/>
                <a:ea typeface="Times New Roman" panose="02020603050405020304" pitchFamily="18" charset="0"/>
              </a:rPr>
              <a:t>теодолит</a:t>
            </a:r>
            <a:r>
              <a:rPr lang="ru-RU" sz="2000" dirty="0">
                <a:effectLst/>
                <a:latin typeface="Times New Roman" panose="02020603050405020304" pitchFamily="18" charset="0"/>
                <a:ea typeface="Times New Roman" panose="02020603050405020304" pitchFamily="18" charset="0"/>
              </a:rPr>
              <a:t>. </a:t>
            </a:r>
            <a:endParaRPr lang="ru-RU" sz="2000" dirty="0">
              <a:cs typeface="Times New Roman" charset="0"/>
            </a:endParaRPr>
          </a:p>
        </p:txBody>
      </p:sp>
      <p:sp>
        <p:nvSpPr>
          <p:cNvPr id="9"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4" name="Рисунок 3">
            <a:extLst>
              <a:ext uri="{FF2B5EF4-FFF2-40B4-BE49-F238E27FC236}">
                <a16:creationId xmlns:a16="http://schemas.microsoft.com/office/drawing/2014/main" id="{9A0BC660-7033-9F38-66B9-4D1817AEA489}"/>
              </a:ext>
            </a:extLst>
          </p:cNvPr>
          <p:cNvPicPr>
            <a:picLocks noChangeAspect="1"/>
          </p:cNvPicPr>
          <p:nvPr/>
        </p:nvPicPr>
        <p:blipFill>
          <a:blip r:embed="rId3"/>
          <a:stretch>
            <a:fillRect/>
          </a:stretch>
        </p:blipFill>
        <p:spPr>
          <a:xfrm>
            <a:off x="1187623" y="3690048"/>
            <a:ext cx="2932629" cy="3008040"/>
          </a:xfrm>
          <a:prstGeom prst="rect">
            <a:avLst/>
          </a:prstGeom>
        </p:spPr>
      </p:pic>
      <p:pic>
        <p:nvPicPr>
          <p:cNvPr id="6" name="Рисунок 5">
            <a:extLst>
              <a:ext uri="{FF2B5EF4-FFF2-40B4-BE49-F238E27FC236}">
                <a16:creationId xmlns:a16="http://schemas.microsoft.com/office/drawing/2014/main" id="{61740B6A-2F46-2EF3-B0EF-CF4C94418AF8}"/>
              </a:ext>
            </a:extLst>
          </p:cNvPr>
          <p:cNvPicPr>
            <a:picLocks noChangeAspect="1"/>
          </p:cNvPicPr>
          <p:nvPr/>
        </p:nvPicPr>
        <p:blipFill>
          <a:blip r:embed="rId4"/>
          <a:stretch>
            <a:fillRect/>
          </a:stretch>
        </p:blipFill>
        <p:spPr>
          <a:xfrm>
            <a:off x="5023749" y="3582888"/>
            <a:ext cx="1980813" cy="3115200"/>
          </a:xfrm>
          <a:prstGeom prst="rect">
            <a:avLst/>
          </a:prstGeom>
        </p:spPr>
      </p:pic>
    </p:spTree>
    <p:extLst>
      <p:ext uri="{BB962C8B-B14F-4D97-AF65-F5344CB8AC3E}">
        <p14:creationId xmlns:p14="http://schemas.microsoft.com/office/powerpoint/2010/main" val="169387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0244"/>
            <a:ext cx="8784976" cy="1077218"/>
          </a:xfrm>
          <a:prstGeom prst="rect">
            <a:avLst/>
          </a:prstGeom>
          <a:noFill/>
        </p:spPr>
        <p:txBody>
          <a:bodyPr wrap="square" rtlCol="0">
            <a:spAutoFit/>
          </a:bodyPr>
          <a:lstStyle/>
          <a:p>
            <a:pPr algn="just"/>
            <a:r>
              <a:rPr lang="ru-RU" dirty="0"/>
              <a:t>	</a:t>
            </a:r>
            <a:r>
              <a:rPr lang="ru-RU" sz="2000" dirty="0"/>
              <a:t>Для изображения прямых, отрезков, лучей, углов и др. можно использовать свободно распространяемую компьютерную программу </a:t>
            </a:r>
            <a:r>
              <a:rPr lang="en-US" sz="2000" dirty="0"/>
              <a:t>GeoGebra</a:t>
            </a:r>
            <a:r>
              <a:rPr lang="ru-RU" sz="2000" dirty="0"/>
              <a:t>. Рабочее окно этой программы имеет вид, показанный на рисунке</a:t>
            </a:r>
            <a:r>
              <a:rPr lang="en-US" sz="2000" dirty="0"/>
              <a:t>.</a:t>
            </a:r>
            <a:endParaRPr lang="ru-RU" sz="2000" dirty="0"/>
          </a:p>
        </p:txBody>
      </p:sp>
      <p:pic>
        <p:nvPicPr>
          <p:cNvPr id="4" name="Рисунок 3">
            <a:extLst>
              <a:ext uri="{FF2B5EF4-FFF2-40B4-BE49-F238E27FC236}">
                <a16:creationId xmlns:a16="http://schemas.microsoft.com/office/drawing/2014/main" id="{CE0FC8DF-B12C-B336-3A18-F1EB700451B4}"/>
              </a:ext>
            </a:extLst>
          </p:cNvPr>
          <p:cNvPicPr/>
          <p:nvPr/>
        </p:nvPicPr>
        <p:blipFill>
          <a:blip r:embed="rId3">
            <a:extLst>
              <a:ext uri="{28A0092B-C50C-407E-A947-70E740481C1C}">
                <a14:useLocalDpi xmlns:a14="http://schemas.microsoft.com/office/drawing/2010/main" val="0"/>
              </a:ext>
            </a:extLst>
          </a:blip>
          <a:stretch>
            <a:fillRect/>
          </a:stretch>
        </p:blipFill>
        <p:spPr>
          <a:xfrm>
            <a:off x="1763688" y="1138210"/>
            <a:ext cx="4968552" cy="3725741"/>
          </a:xfrm>
          <a:prstGeom prst="rect">
            <a:avLst/>
          </a:prstGeom>
        </p:spPr>
      </p:pic>
      <p:sp>
        <p:nvSpPr>
          <p:cNvPr id="7" name="Text Box 3">
            <a:extLst>
              <a:ext uri="{FF2B5EF4-FFF2-40B4-BE49-F238E27FC236}">
                <a16:creationId xmlns:a16="http://schemas.microsoft.com/office/drawing/2014/main" id="{423C93D8-FBB4-2C46-E0A1-BEE640C8155F}"/>
              </a:ext>
            </a:extLst>
          </p:cNvPr>
          <p:cNvSpPr txBox="1">
            <a:spLocks noChangeArrowheads="1"/>
          </p:cNvSpPr>
          <p:nvPr/>
        </p:nvSpPr>
        <p:spPr bwMode="auto">
          <a:xfrm>
            <a:off x="0" y="4857452"/>
            <a:ext cx="9144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a:r>
              <a:rPr lang="ru-RU" dirty="0"/>
              <a:t>	</a:t>
            </a:r>
            <a:r>
              <a:rPr lang="ru-RU" sz="2000" dirty="0"/>
              <a:t>В верхней части рабочего окна имеется панель инструментов - строка с окошками с изображением инструментов. </a:t>
            </a:r>
          </a:p>
          <a:p>
            <a:pPr algn="just"/>
            <a:r>
              <a:rPr lang="ru-RU" sz="2000" dirty="0"/>
              <a:t>	Если нажать левой кнопкой мыши на одно из этих окошек, то появятся дополнительные окошки с инструментами, которые позволяют изображать различные геометрические фигуры, проводить дополнительные построения, измерять геометрические величины</a:t>
            </a:r>
            <a:r>
              <a:rPr lang="en-US" sz="2000" dirty="0"/>
              <a:t>.</a:t>
            </a:r>
            <a:r>
              <a:rPr lang="ru-RU" sz="2000" dirty="0"/>
              <a:t>	</a:t>
            </a:r>
            <a:endParaRPr lang="ru-RU" sz="2000" dirty="0">
              <a:cs typeface="Times New Roman" charset="0"/>
            </a:endParaRPr>
          </a:p>
        </p:txBody>
      </p:sp>
    </p:spTree>
    <p:extLst>
      <p:ext uri="{BB962C8B-B14F-4D97-AF65-F5344CB8AC3E}">
        <p14:creationId xmlns:p14="http://schemas.microsoft.com/office/powerpoint/2010/main" val="7222422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Text Box 3">
            <a:extLst>
              <a:ext uri="{FF2B5EF4-FFF2-40B4-BE49-F238E27FC236}">
                <a16:creationId xmlns:a16="http://schemas.microsoft.com/office/drawing/2014/main" id="{2887D299-A649-EAE4-FD95-96EB49FFFEA4}"/>
              </a:ext>
            </a:extLst>
          </p:cNvPr>
          <p:cNvSpPr txBox="1">
            <a:spLocks noChangeArrowheads="1"/>
          </p:cNvSpPr>
          <p:nvPr/>
        </p:nvSpPr>
        <p:spPr bwMode="auto">
          <a:xfrm>
            <a:off x="251520" y="762000"/>
            <a:ext cx="87849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1. Колесо имеет 12 спиц. Найдите величину угла (в градусах), который образуют две соседние спицы.</a:t>
            </a:r>
          </a:p>
        </p:txBody>
      </p:sp>
      <p:sp>
        <p:nvSpPr>
          <p:cNvPr id="202756" name="Text Box 4">
            <a:extLst>
              <a:ext uri="{FF2B5EF4-FFF2-40B4-BE49-F238E27FC236}">
                <a16:creationId xmlns:a16="http://schemas.microsoft.com/office/drawing/2014/main" id="{D1210380-FEE0-B385-FAD4-30A48A0012B9}"/>
              </a:ext>
            </a:extLst>
          </p:cNvPr>
          <p:cNvSpPr txBox="1">
            <a:spLocks noChangeArrowheads="1"/>
          </p:cNvSpPr>
          <p:nvPr/>
        </p:nvSpPr>
        <p:spPr bwMode="auto">
          <a:xfrm>
            <a:off x="1295400" y="54102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 </a:t>
            </a:r>
            <a:r>
              <a:rPr lang="en-US" altLang="ru-RU" sz="3600"/>
              <a:t>30</a:t>
            </a:r>
            <a:r>
              <a:rPr lang="ru-RU" altLang="ru-RU" sz="3600" baseline="30000"/>
              <a:t>о</a:t>
            </a:r>
            <a:r>
              <a:rPr lang="ru-RU" altLang="ru-RU" sz="3600"/>
              <a:t>.</a:t>
            </a:r>
            <a:r>
              <a:rPr lang="ru-RU" altLang="ru-RU" sz="3600">
                <a:solidFill>
                  <a:schemeClr val="accent1"/>
                </a:solidFill>
              </a:rPr>
              <a:t> </a:t>
            </a:r>
          </a:p>
        </p:txBody>
      </p:sp>
      <p:pic>
        <p:nvPicPr>
          <p:cNvPr id="202757" name="Picture 5">
            <a:extLst>
              <a:ext uri="{FF2B5EF4-FFF2-40B4-BE49-F238E27FC236}">
                <a16:creationId xmlns:a16="http://schemas.microsoft.com/office/drawing/2014/main" id="{59C452CF-8B3A-9676-ED5D-5B8108ABB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75656"/>
            <a:ext cx="2743200" cy="270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4E736BB-B7DA-8ECF-D28C-53A01D1FB86A}"/>
              </a:ext>
            </a:extLst>
          </p:cNvPr>
          <p:cNvSpPr>
            <a:spLocks noGrp="1" noChangeArrowheads="1"/>
          </p:cNvSpPr>
          <p:nvPr>
            <p:ph type="title"/>
          </p:nvPr>
        </p:nvSpPr>
        <p:spPr>
          <a:xfrm>
            <a:off x="685800" y="152400"/>
            <a:ext cx="7772400" cy="457200"/>
          </a:xfrm>
        </p:spPr>
        <p:txBody>
          <a:bodyPr/>
          <a:lstStyle/>
          <a:p>
            <a:r>
              <a:rPr lang="ru-RU" altLang="ru-RU" sz="3600" dirty="0">
                <a:solidFill>
                  <a:srgbClr val="FF3300"/>
                </a:solidFill>
              </a:rPr>
              <a:t>Упражнения</a:t>
            </a:r>
          </a:p>
        </p:txBody>
      </p:sp>
    </p:spTree>
    <p:extLst>
      <p:ext uri="{BB962C8B-B14F-4D97-AF65-F5344CB8AC3E}">
        <p14:creationId xmlns:p14="http://schemas.microsoft.com/office/powerpoint/2010/main" val="1942880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2756"/>
                                        </p:tgtEl>
                                        <p:attrNameLst>
                                          <p:attrName>style.visibility</p:attrName>
                                        </p:attrNameLst>
                                      </p:cBhvr>
                                      <p:to>
                                        <p:strVal val="visible"/>
                                      </p:to>
                                    </p:set>
                                    <p:animEffect transition="in" filter="wipe(left)">
                                      <p:cBhvr>
                                        <p:cTn id="7"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Text Box 3">
            <a:extLst>
              <a:ext uri="{FF2B5EF4-FFF2-40B4-BE49-F238E27FC236}">
                <a16:creationId xmlns:a16="http://schemas.microsoft.com/office/drawing/2014/main" id="{C6CBE3C0-BF86-C76E-73BE-5627C9DA27EA}"/>
              </a:ext>
            </a:extLst>
          </p:cNvPr>
          <p:cNvSpPr txBox="1">
            <a:spLocks noChangeArrowheads="1"/>
          </p:cNvSpPr>
          <p:nvPr/>
        </p:nvSpPr>
        <p:spPr bwMode="auto">
          <a:xfrm>
            <a:off x="251520" y="762000"/>
            <a:ext cx="835908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ru-RU" altLang="ru-RU" sz="2800" dirty="0">
                <a:cs typeface="Times New Roman" panose="02020603050405020304" pitchFamily="18" charset="0"/>
              </a:rPr>
              <a:t>	2. Колесо имеет </a:t>
            </a:r>
            <a:r>
              <a:rPr lang="en-US" altLang="ru-RU" sz="2800" dirty="0">
                <a:cs typeface="Times New Roman" panose="02020603050405020304" pitchFamily="18" charset="0"/>
              </a:rPr>
              <a:t>20</a:t>
            </a:r>
            <a:r>
              <a:rPr lang="ru-RU" altLang="ru-RU" sz="2800" dirty="0">
                <a:cs typeface="Times New Roman" panose="02020603050405020304" pitchFamily="18" charset="0"/>
              </a:rPr>
              <a:t> спиц. Найдите величину угла (в градусах), который образуют две соседние спицы.</a:t>
            </a:r>
          </a:p>
        </p:txBody>
      </p:sp>
      <p:sp>
        <p:nvSpPr>
          <p:cNvPr id="204804" name="Text Box 4">
            <a:extLst>
              <a:ext uri="{FF2B5EF4-FFF2-40B4-BE49-F238E27FC236}">
                <a16:creationId xmlns:a16="http://schemas.microsoft.com/office/drawing/2014/main" id="{B2FEF677-F2F1-5C78-42D5-E4E8E6B7C326}"/>
              </a:ext>
            </a:extLst>
          </p:cNvPr>
          <p:cNvSpPr txBox="1">
            <a:spLocks noChangeArrowheads="1"/>
          </p:cNvSpPr>
          <p:nvPr/>
        </p:nvSpPr>
        <p:spPr bwMode="auto">
          <a:xfrm>
            <a:off x="1295400" y="54102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dirty="0">
                <a:solidFill>
                  <a:srgbClr val="FF3300"/>
                </a:solidFill>
              </a:rPr>
              <a:t>Ответ: </a:t>
            </a:r>
            <a:r>
              <a:rPr lang="en-US" altLang="ru-RU" sz="3600" dirty="0"/>
              <a:t>18</a:t>
            </a:r>
            <a:r>
              <a:rPr lang="ru-RU" altLang="ru-RU" sz="3600" baseline="30000" dirty="0"/>
              <a:t>о</a:t>
            </a:r>
            <a:r>
              <a:rPr lang="ru-RU" altLang="ru-RU" sz="3600" dirty="0"/>
              <a:t>.</a:t>
            </a:r>
            <a:r>
              <a:rPr lang="ru-RU" altLang="ru-RU" sz="3600" dirty="0">
                <a:solidFill>
                  <a:schemeClr val="accent1"/>
                </a:solidFill>
              </a:rPr>
              <a:t> </a:t>
            </a:r>
          </a:p>
        </p:txBody>
      </p:sp>
      <p:pic>
        <p:nvPicPr>
          <p:cNvPr id="204805" name="Picture 5">
            <a:extLst>
              <a:ext uri="{FF2B5EF4-FFF2-40B4-BE49-F238E27FC236}">
                <a16:creationId xmlns:a16="http://schemas.microsoft.com/office/drawing/2014/main" id="{870ADF52-1AB3-BB31-4CEB-DD555F0E7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26289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4804"/>
                                        </p:tgtEl>
                                        <p:attrNameLst>
                                          <p:attrName>style.visibility</p:attrName>
                                        </p:attrNameLst>
                                      </p:cBhvr>
                                      <p:to>
                                        <p:strVal val="visible"/>
                                      </p:to>
                                    </p:set>
                                    <p:animEffect transition="in" filter="wipe(left)">
                                      <p:cBhvr>
                                        <p:cTn id="7" dur="500"/>
                                        <p:tgtEl>
                                          <p:spTgt spid="204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Text Box 3">
            <a:extLst>
              <a:ext uri="{FF2B5EF4-FFF2-40B4-BE49-F238E27FC236}">
                <a16:creationId xmlns:a16="http://schemas.microsoft.com/office/drawing/2014/main" id="{BB289A44-F84C-C3EF-F5A6-CC9E4E46077E}"/>
              </a:ext>
            </a:extLst>
          </p:cNvPr>
          <p:cNvSpPr txBox="1">
            <a:spLocks noChangeArrowheads="1"/>
          </p:cNvSpPr>
          <p:nvPr/>
        </p:nvSpPr>
        <p:spPr bwMode="auto">
          <a:xfrm>
            <a:off x="533400" y="762000"/>
            <a:ext cx="8077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3. Сколько спиц в колесе, если углы между соседними спицами равны 20</a:t>
            </a:r>
            <a:r>
              <a:rPr lang="ru-RU" altLang="ru-RU" sz="2800" baseline="30000" dirty="0">
                <a:cs typeface="Times New Roman" panose="02020603050405020304" pitchFamily="18" charset="0"/>
              </a:rPr>
              <a:t>о</a:t>
            </a:r>
            <a:r>
              <a:rPr lang="ru-RU" altLang="ru-RU" sz="2800" dirty="0">
                <a:cs typeface="Times New Roman" panose="02020603050405020304" pitchFamily="18" charset="0"/>
              </a:rPr>
              <a:t>? </a:t>
            </a:r>
          </a:p>
        </p:txBody>
      </p:sp>
      <p:sp>
        <p:nvSpPr>
          <p:cNvPr id="206852" name="Text Box 4">
            <a:extLst>
              <a:ext uri="{FF2B5EF4-FFF2-40B4-BE49-F238E27FC236}">
                <a16:creationId xmlns:a16="http://schemas.microsoft.com/office/drawing/2014/main" id="{0095FD6B-A188-246C-3429-D238777DBF1A}"/>
              </a:ext>
            </a:extLst>
          </p:cNvPr>
          <p:cNvSpPr txBox="1">
            <a:spLocks noChangeArrowheads="1"/>
          </p:cNvSpPr>
          <p:nvPr/>
        </p:nvSpPr>
        <p:spPr bwMode="auto">
          <a:xfrm>
            <a:off x="1295400" y="54102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dirty="0">
                <a:solidFill>
                  <a:srgbClr val="FF3300"/>
                </a:solidFill>
              </a:rPr>
              <a:t>Ответ: </a:t>
            </a:r>
            <a:r>
              <a:rPr lang="ru-RU" altLang="ru-RU" sz="3600" dirty="0"/>
              <a:t>18.</a:t>
            </a:r>
            <a:r>
              <a:rPr lang="ru-RU" altLang="ru-RU" sz="3600" dirty="0">
                <a:solidFill>
                  <a:schemeClr val="accent1"/>
                </a:solidFill>
              </a:rPr>
              <a:t> </a:t>
            </a:r>
          </a:p>
        </p:txBody>
      </p:sp>
      <p:pic>
        <p:nvPicPr>
          <p:cNvPr id="206853" name="Picture 5">
            <a:extLst>
              <a:ext uri="{FF2B5EF4-FFF2-40B4-BE49-F238E27FC236}">
                <a16:creationId xmlns:a16="http://schemas.microsoft.com/office/drawing/2014/main" id="{EFE16FDB-94D5-7860-F498-BAFB106C4F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057400"/>
            <a:ext cx="2819400" cy="277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6852"/>
                                        </p:tgtEl>
                                        <p:attrNameLst>
                                          <p:attrName>style.visibility</p:attrName>
                                        </p:attrNameLst>
                                      </p:cBhvr>
                                      <p:to>
                                        <p:strVal val="visible"/>
                                      </p:to>
                                    </p:set>
                                    <p:animEffect transition="in" filter="wipe(left)">
                                      <p:cBhvr>
                                        <p:cTn id="7" dur="500"/>
                                        <p:tgtEl>
                                          <p:spTgt spid="206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Text Box 3">
            <a:extLst>
              <a:ext uri="{FF2B5EF4-FFF2-40B4-BE49-F238E27FC236}">
                <a16:creationId xmlns:a16="http://schemas.microsoft.com/office/drawing/2014/main" id="{5D102F43-A1CB-AB1C-79C1-2F643CCF3CAE}"/>
              </a:ext>
            </a:extLst>
          </p:cNvPr>
          <p:cNvSpPr txBox="1">
            <a:spLocks noChangeArrowheads="1"/>
          </p:cNvSpPr>
          <p:nvPr/>
        </p:nvSpPr>
        <p:spPr bwMode="auto">
          <a:xfrm>
            <a:off x="0" y="7620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4. Сколько зубцов имеет колесо зубчатой передачи, если </a:t>
            </a:r>
            <a:r>
              <a:rPr lang="ru-RU" altLang="ru-RU" sz="2800" dirty="0"/>
              <a:t>центральный угол</a:t>
            </a:r>
            <a:r>
              <a:rPr lang="ru-RU" altLang="ru-RU" sz="2800" dirty="0">
                <a:cs typeface="Times New Roman" panose="02020603050405020304" pitchFamily="18" charset="0"/>
              </a:rPr>
              <a:t> между двумя соседними зубцами</a:t>
            </a:r>
            <a:r>
              <a:rPr lang="ru-RU" altLang="ru-RU" sz="2800" dirty="0"/>
              <a:t> </a:t>
            </a:r>
            <a:r>
              <a:rPr lang="ru-RU" altLang="ru-RU" sz="2800" dirty="0">
                <a:cs typeface="Times New Roman" panose="02020603050405020304" pitchFamily="18" charset="0"/>
              </a:rPr>
              <a:t>этого колеса, рав</a:t>
            </a:r>
            <a:r>
              <a:rPr lang="ru-RU" altLang="ru-RU" sz="2800" dirty="0"/>
              <a:t>ен</a:t>
            </a:r>
            <a:r>
              <a:rPr lang="ru-RU" altLang="ru-RU" sz="2800" dirty="0">
                <a:cs typeface="Times New Roman" panose="02020603050405020304" pitchFamily="18" charset="0"/>
              </a:rPr>
              <a:t> 12</a:t>
            </a:r>
            <a:r>
              <a:rPr lang="ru-RU" altLang="ru-RU" sz="2800" baseline="30000" dirty="0">
                <a:cs typeface="Times New Roman" panose="02020603050405020304" pitchFamily="18" charset="0"/>
              </a:rPr>
              <a:t>о</a:t>
            </a:r>
            <a:r>
              <a:rPr lang="ru-RU" altLang="ru-RU" sz="2800" dirty="0">
                <a:cs typeface="Times New Roman" panose="02020603050405020304" pitchFamily="18" charset="0"/>
              </a:rPr>
              <a:t>? </a:t>
            </a:r>
          </a:p>
        </p:txBody>
      </p:sp>
      <p:sp>
        <p:nvSpPr>
          <p:cNvPr id="208900" name="Text Box 4">
            <a:extLst>
              <a:ext uri="{FF2B5EF4-FFF2-40B4-BE49-F238E27FC236}">
                <a16:creationId xmlns:a16="http://schemas.microsoft.com/office/drawing/2014/main" id="{9FCBF886-F065-9D7B-0CA4-52436161BE74}"/>
              </a:ext>
            </a:extLst>
          </p:cNvPr>
          <p:cNvSpPr txBox="1">
            <a:spLocks noChangeArrowheads="1"/>
          </p:cNvSpPr>
          <p:nvPr/>
        </p:nvSpPr>
        <p:spPr bwMode="auto">
          <a:xfrm>
            <a:off x="1295400" y="54102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 </a:t>
            </a:r>
            <a:r>
              <a:rPr lang="en-US" altLang="ru-RU" sz="3600"/>
              <a:t>30</a:t>
            </a:r>
            <a:r>
              <a:rPr lang="ru-RU" altLang="ru-RU" sz="3600"/>
              <a:t>.</a:t>
            </a:r>
            <a:r>
              <a:rPr lang="ru-RU" altLang="ru-RU" sz="3600">
                <a:solidFill>
                  <a:schemeClr val="accent1"/>
                </a:solidFill>
              </a:rPr>
              <a:t> </a:t>
            </a:r>
          </a:p>
        </p:txBody>
      </p:sp>
      <p:pic>
        <p:nvPicPr>
          <p:cNvPr id="208901" name="Picture 5">
            <a:extLst>
              <a:ext uri="{FF2B5EF4-FFF2-40B4-BE49-F238E27FC236}">
                <a16:creationId xmlns:a16="http://schemas.microsoft.com/office/drawing/2014/main" id="{57441339-FDBE-A378-9059-A6E2F5CAA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124200"/>
            <a:ext cx="238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8900"/>
                                        </p:tgtEl>
                                        <p:attrNameLst>
                                          <p:attrName>style.visibility</p:attrName>
                                        </p:attrNameLst>
                                      </p:cBhvr>
                                      <p:to>
                                        <p:strVal val="visible"/>
                                      </p:to>
                                    </p:set>
                                    <p:animEffect transition="in" filter="wipe(left)">
                                      <p:cBhvr>
                                        <p:cTn id="7" dur="5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Text Box 3">
            <a:extLst>
              <a:ext uri="{FF2B5EF4-FFF2-40B4-BE49-F238E27FC236}">
                <a16:creationId xmlns:a16="http://schemas.microsoft.com/office/drawing/2014/main" id="{A5BFD978-0B7D-D2C5-BE89-DB70E570BAD2}"/>
              </a:ext>
            </a:extLst>
          </p:cNvPr>
          <p:cNvSpPr txBox="1">
            <a:spLocks noChangeArrowheads="1"/>
          </p:cNvSpPr>
          <p:nvPr/>
        </p:nvSpPr>
        <p:spPr bwMode="auto">
          <a:xfrm>
            <a:off x="0" y="7620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5. Зубчатое</a:t>
            </a:r>
            <a:r>
              <a:rPr lang="ru-RU" altLang="ru-RU" sz="2800" dirty="0">
                <a:cs typeface="Times New Roman" panose="02020603050405020304" pitchFamily="18" charset="0"/>
              </a:rPr>
              <a:t> колесо </a:t>
            </a:r>
            <a:r>
              <a:rPr lang="ru-RU" altLang="ru-RU" sz="2800" dirty="0"/>
              <a:t>имеет 20 зубцов. Найдите центральный угол</a:t>
            </a:r>
            <a:r>
              <a:rPr lang="ru-RU" altLang="ru-RU" sz="2800" dirty="0">
                <a:cs typeface="Times New Roman" panose="02020603050405020304" pitchFamily="18" charset="0"/>
              </a:rPr>
              <a:t> между двумя соседними зубцами</a:t>
            </a:r>
            <a:r>
              <a:rPr lang="ru-RU" altLang="ru-RU" sz="2800" dirty="0"/>
              <a:t> </a:t>
            </a:r>
            <a:r>
              <a:rPr lang="ru-RU" altLang="ru-RU" sz="2800" dirty="0">
                <a:cs typeface="Times New Roman" panose="02020603050405020304" pitchFamily="18" charset="0"/>
              </a:rPr>
              <a:t>этого колеса</a:t>
            </a:r>
            <a:r>
              <a:rPr lang="ru-RU" altLang="ru-RU" sz="2800" dirty="0"/>
              <a:t>.</a:t>
            </a:r>
            <a:r>
              <a:rPr lang="ru-RU" altLang="ru-RU" sz="2800" dirty="0">
                <a:cs typeface="Times New Roman" panose="02020603050405020304" pitchFamily="18" charset="0"/>
              </a:rPr>
              <a:t> </a:t>
            </a:r>
          </a:p>
        </p:txBody>
      </p:sp>
      <p:sp>
        <p:nvSpPr>
          <p:cNvPr id="237572" name="Text Box 4">
            <a:extLst>
              <a:ext uri="{FF2B5EF4-FFF2-40B4-BE49-F238E27FC236}">
                <a16:creationId xmlns:a16="http://schemas.microsoft.com/office/drawing/2014/main" id="{144E6E0E-28CF-9EB7-7F79-239C7679D355}"/>
              </a:ext>
            </a:extLst>
          </p:cNvPr>
          <p:cNvSpPr txBox="1">
            <a:spLocks noChangeArrowheads="1"/>
          </p:cNvSpPr>
          <p:nvPr/>
        </p:nvSpPr>
        <p:spPr bwMode="auto">
          <a:xfrm>
            <a:off x="1295400" y="54102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 </a:t>
            </a:r>
            <a:r>
              <a:rPr lang="ru-RU" altLang="ru-RU" sz="3600"/>
              <a:t>18</a:t>
            </a:r>
            <a:r>
              <a:rPr lang="ru-RU" altLang="ru-RU" sz="3600" baseline="30000"/>
              <a:t>о</a:t>
            </a:r>
            <a:r>
              <a:rPr lang="ru-RU" altLang="ru-RU" sz="3600"/>
              <a:t>.</a:t>
            </a:r>
            <a:r>
              <a:rPr lang="ru-RU" altLang="ru-RU" sz="3600">
                <a:solidFill>
                  <a:schemeClr val="accent1"/>
                </a:solidFill>
              </a:rPr>
              <a:t> </a:t>
            </a:r>
          </a:p>
        </p:txBody>
      </p:sp>
      <p:pic>
        <p:nvPicPr>
          <p:cNvPr id="237574" name="Picture 6">
            <a:extLst>
              <a:ext uri="{FF2B5EF4-FFF2-40B4-BE49-F238E27FC236}">
                <a16:creationId xmlns:a16="http://schemas.microsoft.com/office/drawing/2014/main" id="{411A968A-8DD7-A3DA-4733-D18AB2D136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14600"/>
            <a:ext cx="2820988"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wipe(left)">
                                      <p:cBhvr>
                                        <p:cTn id="7" dur="500"/>
                                        <p:tgtEl>
                                          <p:spTgt spid="23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0FADCE69-F032-30DB-0BBF-A8749A63AB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340768"/>
            <a:ext cx="2615464" cy="3326944"/>
          </a:xfrm>
          <a:prstGeom prst="rect">
            <a:avLst/>
          </a:prstGeom>
        </p:spPr>
      </p:pic>
      <p:pic>
        <p:nvPicPr>
          <p:cNvPr id="3" name="Рисунок 2">
            <a:extLst>
              <a:ext uri="{FF2B5EF4-FFF2-40B4-BE49-F238E27FC236}">
                <a16:creationId xmlns:a16="http://schemas.microsoft.com/office/drawing/2014/main" id="{9F1C8616-9C6D-89BC-CE45-CEB174E34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4547" y="1341116"/>
            <a:ext cx="2626073" cy="3326596"/>
          </a:xfrm>
          <a:prstGeom prst="rect">
            <a:avLst/>
          </a:prstGeom>
        </p:spPr>
      </p:pic>
      <p:pic>
        <p:nvPicPr>
          <p:cNvPr id="4" name="Рисунок 3">
            <a:extLst>
              <a:ext uri="{FF2B5EF4-FFF2-40B4-BE49-F238E27FC236}">
                <a16:creationId xmlns:a16="http://schemas.microsoft.com/office/drawing/2014/main" id="{56B3557A-CEC6-FEF9-3AFC-CE35EC5F0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1340767"/>
            <a:ext cx="2615465" cy="3326945"/>
          </a:xfrm>
          <a:prstGeom prst="rect">
            <a:avLst/>
          </a:prstGeom>
        </p:spPr>
      </p:pic>
      <p:sp>
        <p:nvSpPr>
          <p:cNvPr id="5" name="TextBox 4">
            <a:extLst>
              <a:ext uri="{FF2B5EF4-FFF2-40B4-BE49-F238E27FC236}">
                <a16:creationId xmlns:a16="http://schemas.microsoft.com/office/drawing/2014/main" id="{19B9B8F6-3B02-5C63-D6F5-FB83F95B5F8F}"/>
              </a:ext>
            </a:extLst>
          </p:cNvPr>
          <p:cNvSpPr txBox="1"/>
          <p:nvPr/>
        </p:nvSpPr>
        <p:spPr>
          <a:xfrm>
            <a:off x="20097" y="-7318"/>
            <a:ext cx="9144000" cy="954107"/>
          </a:xfrm>
          <a:prstGeom prst="rect">
            <a:avLst/>
          </a:prstGeom>
          <a:noFill/>
        </p:spPr>
        <p:txBody>
          <a:bodyPr wrap="square" rtlCol="0">
            <a:spAutoFit/>
          </a:bodyPr>
          <a:lstStyle/>
          <a:p>
            <a:pPr algn="ctr"/>
            <a:r>
              <a:rPr lang="ru-RU" sz="2800" dirty="0">
                <a:solidFill>
                  <a:srgbClr val="FF0000"/>
                </a:solidFill>
              </a:rPr>
              <a:t>Наши новые учебники геометрии, входящие в Федеральный перечень 2023-2024 уч. г.</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Text Box 3">
            <a:extLst>
              <a:ext uri="{FF2B5EF4-FFF2-40B4-BE49-F238E27FC236}">
                <a16:creationId xmlns:a16="http://schemas.microsoft.com/office/drawing/2014/main" id="{B0725494-4055-109B-7861-7E8A10E4B25E}"/>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6. На сколько градусов повернётся минутная стрелка за 10 мин? </a:t>
            </a:r>
          </a:p>
        </p:txBody>
      </p:sp>
      <p:sp>
        <p:nvSpPr>
          <p:cNvPr id="210948" name="Text Box 4">
            <a:extLst>
              <a:ext uri="{FF2B5EF4-FFF2-40B4-BE49-F238E27FC236}">
                <a16:creationId xmlns:a16="http://schemas.microsoft.com/office/drawing/2014/main" id="{C5E6A6AC-F0AA-FBCE-DE21-80CA5DB083D8}"/>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6</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10949" name="Picture 5">
            <a:extLst>
              <a:ext uri="{FF2B5EF4-FFF2-40B4-BE49-F238E27FC236}">
                <a16:creationId xmlns:a16="http://schemas.microsoft.com/office/drawing/2014/main" id="{7720C564-6137-4EBF-EB4C-F14EEF48D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26289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0948"/>
                                        </p:tgtEl>
                                        <p:attrNameLst>
                                          <p:attrName>style.visibility</p:attrName>
                                        </p:attrNameLst>
                                      </p:cBhvr>
                                      <p:to>
                                        <p:strVal val="visible"/>
                                      </p:to>
                                    </p:set>
                                    <p:animEffect transition="in" filter="wipe(left)">
                                      <p:cBhvr>
                                        <p:cTn id="7" dur="500"/>
                                        <p:tgtEl>
                                          <p:spTgt spid="210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Text Box 3">
            <a:extLst>
              <a:ext uri="{FF2B5EF4-FFF2-40B4-BE49-F238E27FC236}">
                <a16:creationId xmlns:a16="http://schemas.microsoft.com/office/drawing/2014/main" id="{8F2E3425-D679-5EFC-28C3-F1ADFF788285}"/>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dirty="0">
                <a:cs typeface="Times New Roman" panose="02020603050405020304" pitchFamily="18" charset="0"/>
              </a:rPr>
              <a:t>	</a:t>
            </a:r>
            <a:r>
              <a:rPr lang="ru-RU" altLang="ru-RU" sz="2800" dirty="0">
                <a:cs typeface="Times New Roman" panose="02020603050405020304" pitchFamily="18" charset="0"/>
              </a:rPr>
              <a:t>7. На сколько градусов повернётся минутная стрелка за </a:t>
            </a:r>
            <a:r>
              <a:rPr lang="en-US" altLang="ru-RU" sz="2800" dirty="0">
                <a:cs typeface="Times New Roman" panose="02020603050405020304" pitchFamily="18" charset="0"/>
              </a:rPr>
              <a:t>20</a:t>
            </a:r>
            <a:r>
              <a:rPr lang="ru-RU" altLang="ru-RU" sz="2800" dirty="0">
                <a:cs typeface="Times New Roman" panose="02020603050405020304" pitchFamily="18" charset="0"/>
              </a:rPr>
              <a:t> мин? </a:t>
            </a:r>
          </a:p>
        </p:txBody>
      </p:sp>
      <p:sp>
        <p:nvSpPr>
          <p:cNvPr id="215044" name="Text Box 4">
            <a:extLst>
              <a:ext uri="{FF2B5EF4-FFF2-40B4-BE49-F238E27FC236}">
                <a16:creationId xmlns:a16="http://schemas.microsoft.com/office/drawing/2014/main" id="{499349E6-8A52-4256-60B0-7B103A83BBB8}"/>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12</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15045" name="Picture 5">
            <a:extLst>
              <a:ext uri="{FF2B5EF4-FFF2-40B4-BE49-F238E27FC236}">
                <a16:creationId xmlns:a16="http://schemas.microsoft.com/office/drawing/2014/main" id="{F17A0A52-AEA6-999C-C673-CF897166D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4003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animEffect transition="in" filter="wipe(left)">
                                      <p:cBhvr>
                                        <p:cTn id="7" dur="500"/>
                                        <p:tgtEl>
                                          <p:spTgt spid="21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Text Box 3">
            <a:extLst>
              <a:ext uri="{FF2B5EF4-FFF2-40B4-BE49-F238E27FC236}">
                <a16:creationId xmlns:a16="http://schemas.microsoft.com/office/drawing/2014/main" id="{500E72EE-61B0-069B-18AA-F9FBFED4D607}"/>
              </a:ext>
            </a:extLst>
          </p:cNvPr>
          <p:cNvSpPr txBox="1">
            <a:spLocks noChangeArrowheads="1"/>
          </p:cNvSpPr>
          <p:nvPr/>
        </p:nvSpPr>
        <p:spPr bwMode="auto">
          <a:xfrm>
            <a:off x="0" y="7620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600" dirty="0">
                <a:cs typeface="Times New Roman" panose="02020603050405020304" pitchFamily="18" charset="0"/>
              </a:rPr>
              <a:t>	</a:t>
            </a:r>
            <a:r>
              <a:rPr lang="ru-RU" altLang="ru-RU" sz="2800" dirty="0">
                <a:cs typeface="Times New Roman" panose="02020603050405020304" pitchFamily="18" charset="0"/>
              </a:rPr>
              <a:t>8. На сколько градусов повернётся минутная стрелка за </a:t>
            </a:r>
            <a:r>
              <a:rPr lang="en-US" altLang="ru-RU" sz="2800" dirty="0">
                <a:cs typeface="Times New Roman" panose="02020603050405020304" pitchFamily="18" charset="0"/>
              </a:rPr>
              <a:t>25</a:t>
            </a:r>
            <a:r>
              <a:rPr lang="ru-RU" altLang="ru-RU" sz="2800" dirty="0">
                <a:cs typeface="Times New Roman" panose="02020603050405020304" pitchFamily="18" charset="0"/>
              </a:rPr>
              <a:t> мин? </a:t>
            </a:r>
          </a:p>
        </p:txBody>
      </p:sp>
      <p:sp>
        <p:nvSpPr>
          <p:cNvPr id="217092" name="Text Box 4">
            <a:extLst>
              <a:ext uri="{FF2B5EF4-FFF2-40B4-BE49-F238E27FC236}">
                <a16:creationId xmlns:a16="http://schemas.microsoft.com/office/drawing/2014/main" id="{9139CA95-5CC3-87D6-B646-8EB9864F5AAF}"/>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15</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17093" name="Picture 5">
            <a:extLst>
              <a:ext uri="{FF2B5EF4-FFF2-40B4-BE49-F238E27FC236}">
                <a16:creationId xmlns:a16="http://schemas.microsoft.com/office/drawing/2014/main" id="{71EB8738-588D-EC1A-E41F-F1A0E4511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09800"/>
            <a:ext cx="26289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7092"/>
                                        </p:tgtEl>
                                        <p:attrNameLst>
                                          <p:attrName>style.visibility</p:attrName>
                                        </p:attrNameLst>
                                      </p:cBhvr>
                                      <p:to>
                                        <p:strVal val="visible"/>
                                      </p:to>
                                    </p:set>
                                    <p:animEffect transition="in" filter="wipe(left)">
                                      <p:cBhvr>
                                        <p:cTn id="7" dur="500"/>
                                        <p:tgtEl>
                                          <p:spTgt spid="21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9" name="Text Box 3">
            <a:extLst>
              <a:ext uri="{FF2B5EF4-FFF2-40B4-BE49-F238E27FC236}">
                <a16:creationId xmlns:a16="http://schemas.microsoft.com/office/drawing/2014/main" id="{618544C7-16BA-9ED8-B758-489324CB56E7}"/>
              </a:ext>
            </a:extLst>
          </p:cNvPr>
          <p:cNvSpPr txBox="1">
            <a:spLocks noChangeArrowheads="1"/>
          </p:cNvSpPr>
          <p:nvPr/>
        </p:nvSpPr>
        <p:spPr bwMode="auto">
          <a:xfrm>
            <a:off x="0" y="7620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600" dirty="0">
                <a:cs typeface="Times New Roman" panose="02020603050405020304" pitchFamily="18" charset="0"/>
              </a:rPr>
              <a:t>	</a:t>
            </a:r>
            <a:r>
              <a:rPr lang="ru-RU" altLang="ru-RU" sz="2800" dirty="0">
                <a:cs typeface="Times New Roman" panose="02020603050405020304" pitchFamily="18" charset="0"/>
              </a:rPr>
              <a:t>9. На сколько градусов повернётся минутная стрелка за </a:t>
            </a:r>
            <a:r>
              <a:rPr lang="en-US" altLang="ru-RU" sz="2800" dirty="0">
                <a:cs typeface="Times New Roman" panose="02020603050405020304" pitchFamily="18" charset="0"/>
              </a:rPr>
              <a:t>45</a:t>
            </a:r>
            <a:r>
              <a:rPr lang="ru-RU" altLang="ru-RU" sz="2800" dirty="0">
                <a:cs typeface="Times New Roman" panose="02020603050405020304" pitchFamily="18" charset="0"/>
              </a:rPr>
              <a:t> мин? </a:t>
            </a:r>
          </a:p>
        </p:txBody>
      </p:sp>
      <p:sp>
        <p:nvSpPr>
          <p:cNvPr id="219140" name="Text Box 4">
            <a:extLst>
              <a:ext uri="{FF2B5EF4-FFF2-40B4-BE49-F238E27FC236}">
                <a16:creationId xmlns:a16="http://schemas.microsoft.com/office/drawing/2014/main" id="{FE5298C6-1B51-5441-2F3E-845E2361E92E}"/>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27</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19141" name="Picture 5">
            <a:extLst>
              <a:ext uri="{FF2B5EF4-FFF2-40B4-BE49-F238E27FC236}">
                <a16:creationId xmlns:a16="http://schemas.microsoft.com/office/drawing/2014/main" id="{AC82A02E-D55B-6FE1-2AB8-686416243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384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9140"/>
                                        </p:tgtEl>
                                        <p:attrNameLst>
                                          <p:attrName>style.visibility</p:attrName>
                                        </p:attrNameLst>
                                      </p:cBhvr>
                                      <p:to>
                                        <p:strVal val="visible"/>
                                      </p:to>
                                    </p:set>
                                    <p:animEffect transition="in" filter="wipe(left)">
                                      <p:cBhvr>
                                        <p:cTn id="7" dur="500"/>
                                        <p:tgtEl>
                                          <p:spTgt spid="219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Text Box 3">
            <a:extLst>
              <a:ext uri="{FF2B5EF4-FFF2-40B4-BE49-F238E27FC236}">
                <a16:creationId xmlns:a16="http://schemas.microsoft.com/office/drawing/2014/main" id="{C1501D54-CA4C-FDE2-DCE8-A9EF7F95258C}"/>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10. На сколько градусов повернётся минутная стрелка за </a:t>
            </a:r>
            <a:r>
              <a:rPr lang="en-US" altLang="ru-RU" sz="2800" dirty="0">
                <a:cs typeface="Times New Roman" panose="02020603050405020304" pitchFamily="18" charset="0"/>
              </a:rPr>
              <a:t>40</a:t>
            </a:r>
            <a:r>
              <a:rPr lang="ru-RU" altLang="ru-RU" sz="2800" dirty="0">
                <a:cs typeface="Times New Roman" panose="02020603050405020304" pitchFamily="18" charset="0"/>
              </a:rPr>
              <a:t> мин? </a:t>
            </a:r>
          </a:p>
        </p:txBody>
      </p:sp>
      <p:sp>
        <p:nvSpPr>
          <p:cNvPr id="221188" name="Text Box 4">
            <a:extLst>
              <a:ext uri="{FF2B5EF4-FFF2-40B4-BE49-F238E27FC236}">
                <a16:creationId xmlns:a16="http://schemas.microsoft.com/office/drawing/2014/main" id="{FCBBDC74-FD8F-F4E4-1498-89EF2AF11D51}"/>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24</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21189" name="Picture 5">
            <a:extLst>
              <a:ext uri="{FF2B5EF4-FFF2-40B4-BE49-F238E27FC236}">
                <a16:creationId xmlns:a16="http://schemas.microsoft.com/office/drawing/2014/main" id="{D982353F-1D0F-D4C9-9AA2-1AB073E2D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09800"/>
            <a:ext cx="2714625"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1188"/>
                                        </p:tgtEl>
                                        <p:attrNameLst>
                                          <p:attrName>style.visibility</p:attrName>
                                        </p:attrNameLst>
                                      </p:cBhvr>
                                      <p:to>
                                        <p:strVal val="visible"/>
                                      </p:to>
                                    </p:set>
                                    <p:animEffect transition="in" filter="wipe(left)">
                                      <p:cBhvr>
                                        <p:cTn id="7" dur="500"/>
                                        <p:tgtEl>
                                          <p:spTgt spid="221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Text Box 3">
            <a:extLst>
              <a:ext uri="{FF2B5EF4-FFF2-40B4-BE49-F238E27FC236}">
                <a16:creationId xmlns:a16="http://schemas.microsoft.com/office/drawing/2014/main" id="{15BB6C42-CD28-85CB-DDDF-4F5D378A0608}"/>
              </a:ext>
            </a:extLst>
          </p:cNvPr>
          <p:cNvSpPr txBox="1">
            <a:spLocks noChangeArrowheads="1"/>
          </p:cNvSpPr>
          <p:nvPr/>
        </p:nvSpPr>
        <p:spPr bwMode="auto">
          <a:xfrm>
            <a:off x="0" y="7620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600" dirty="0">
                <a:cs typeface="Times New Roman" panose="02020603050405020304" pitchFamily="18" charset="0"/>
              </a:rPr>
              <a:t>	</a:t>
            </a:r>
            <a:r>
              <a:rPr lang="ru-RU" altLang="ru-RU" sz="2800" dirty="0">
                <a:cs typeface="Times New Roman" panose="02020603050405020304" pitchFamily="18" charset="0"/>
              </a:rPr>
              <a:t>11. На сколько градусов повернётся минутная стрелка за </a:t>
            </a:r>
            <a:r>
              <a:rPr lang="en-US" altLang="ru-RU" sz="2800" dirty="0">
                <a:cs typeface="Times New Roman" panose="02020603050405020304" pitchFamily="18" charset="0"/>
              </a:rPr>
              <a:t>50</a:t>
            </a:r>
            <a:r>
              <a:rPr lang="ru-RU" altLang="ru-RU" sz="2800" dirty="0">
                <a:cs typeface="Times New Roman" panose="02020603050405020304" pitchFamily="18" charset="0"/>
              </a:rPr>
              <a:t> мин? </a:t>
            </a:r>
          </a:p>
        </p:txBody>
      </p:sp>
      <p:sp>
        <p:nvSpPr>
          <p:cNvPr id="223236" name="Text Box 4">
            <a:extLst>
              <a:ext uri="{FF2B5EF4-FFF2-40B4-BE49-F238E27FC236}">
                <a16:creationId xmlns:a16="http://schemas.microsoft.com/office/drawing/2014/main" id="{AFE0DEED-F94F-895B-BAD5-F7CC2D995806}"/>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30</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23237" name="Picture 5">
            <a:extLst>
              <a:ext uri="{FF2B5EF4-FFF2-40B4-BE49-F238E27FC236}">
                <a16:creationId xmlns:a16="http://schemas.microsoft.com/office/drawing/2014/main" id="{CC7535E5-A887-7ADB-8C0A-2E57218CC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0574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3236"/>
                                        </p:tgtEl>
                                        <p:attrNameLst>
                                          <p:attrName>style.visibility</p:attrName>
                                        </p:attrNameLst>
                                      </p:cBhvr>
                                      <p:to>
                                        <p:strVal val="visible"/>
                                      </p:to>
                                    </p:set>
                                    <p:animEffect transition="in" filter="wipe(left)">
                                      <p:cBhvr>
                                        <p:cTn id="7" dur="500"/>
                                        <p:tgtEl>
                                          <p:spTgt spid="223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a:extLst>
              <a:ext uri="{FF2B5EF4-FFF2-40B4-BE49-F238E27FC236}">
                <a16:creationId xmlns:a16="http://schemas.microsoft.com/office/drawing/2014/main" id="{2D6E2922-BAAA-26AE-694D-FD7D97DD32D6}"/>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12. На сколько градусов повернётся часовая стрелка за 20 мин? </a:t>
            </a:r>
          </a:p>
        </p:txBody>
      </p:sp>
      <p:sp>
        <p:nvSpPr>
          <p:cNvPr id="225284" name="Text Box 4">
            <a:extLst>
              <a:ext uri="{FF2B5EF4-FFF2-40B4-BE49-F238E27FC236}">
                <a16:creationId xmlns:a16="http://schemas.microsoft.com/office/drawing/2014/main" id="{30381BA9-AC7D-6CD8-C04D-97843AD2F5BA}"/>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1</a:t>
            </a:r>
            <a:r>
              <a:rPr lang="ru-RU" altLang="ru-RU" sz="3600"/>
              <a:t>0</a:t>
            </a:r>
            <a:r>
              <a:rPr lang="ru-RU" altLang="ru-RU" sz="3600" baseline="30000"/>
              <a:t>о</a:t>
            </a:r>
            <a:r>
              <a:rPr lang="en-US" altLang="ru-RU" sz="3600"/>
              <a:t>.</a:t>
            </a:r>
            <a:r>
              <a:rPr lang="ru-RU" altLang="ru-RU" sz="3600">
                <a:solidFill>
                  <a:schemeClr val="accent1"/>
                </a:solidFill>
              </a:rPr>
              <a:t> </a:t>
            </a:r>
          </a:p>
        </p:txBody>
      </p:sp>
      <p:pic>
        <p:nvPicPr>
          <p:cNvPr id="225285" name="Picture 5">
            <a:extLst>
              <a:ext uri="{FF2B5EF4-FFF2-40B4-BE49-F238E27FC236}">
                <a16:creationId xmlns:a16="http://schemas.microsoft.com/office/drawing/2014/main" id="{213CF2E9-0E93-3C1E-767C-80108AD822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7146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5284"/>
                                        </p:tgtEl>
                                        <p:attrNameLst>
                                          <p:attrName>style.visibility</p:attrName>
                                        </p:attrNameLst>
                                      </p:cBhvr>
                                      <p:to>
                                        <p:strVal val="visible"/>
                                      </p:to>
                                    </p:set>
                                    <p:animEffect transition="in" filter="wipe(left)">
                                      <p:cBhvr>
                                        <p:cTn id="7" dur="500"/>
                                        <p:tgtEl>
                                          <p:spTgt spid="225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9" name="Text Box 3">
            <a:extLst>
              <a:ext uri="{FF2B5EF4-FFF2-40B4-BE49-F238E27FC236}">
                <a16:creationId xmlns:a16="http://schemas.microsoft.com/office/drawing/2014/main" id="{AC44E966-E843-E709-7442-98275B46821D}"/>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13. На сколько градусов повернётся </a:t>
            </a:r>
            <a:r>
              <a:rPr lang="ru-RU" altLang="ru-RU" sz="2800" dirty="0"/>
              <a:t>минутная</a:t>
            </a:r>
            <a:r>
              <a:rPr lang="ru-RU" altLang="ru-RU" sz="2800" dirty="0">
                <a:cs typeface="Times New Roman" panose="02020603050405020304" pitchFamily="18" charset="0"/>
              </a:rPr>
              <a:t> стрелка за 20 </a:t>
            </a:r>
            <a:r>
              <a:rPr lang="ru-RU" altLang="ru-RU" sz="2800" dirty="0"/>
              <a:t>сек</a:t>
            </a:r>
            <a:r>
              <a:rPr lang="ru-RU" altLang="ru-RU" sz="2800" dirty="0">
                <a:cs typeface="Times New Roman" panose="02020603050405020304" pitchFamily="18" charset="0"/>
              </a:rPr>
              <a:t>? </a:t>
            </a:r>
          </a:p>
        </p:txBody>
      </p:sp>
      <p:sp>
        <p:nvSpPr>
          <p:cNvPr id="239620" name="Text Box 4">
            <a:extLst>
              <a:ext uri="{FF2B5EF4-FFF2-40B4-BE49-F238E27FC236}">
                <a16:creationId xmlns:a16="http://schemas.microsoft.com/office/drawing/2014/main" id="{F9B63112-553A-6C0B-7744-8F225919A5E3}"/>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dirty="0">
                <a:solidFill>
                  <a:srgbClr val="FF3300"/>
                </a:solidFill>
              </a:rPr>
              <a:t>Ответ:</a:t>
            </a:r>
            <a:r>
              <a:rPr lang="ru-RU" altLang="ru-RU" sz="3600" dirty="0"/>
              <a:t> 2</a:t>
            </a:r>
            <a:r>
              <a:rPr lang="ru-RU" altLang="ru-RU" sz="3600" baseline="30000" dirty="0"/>
              <a:t>о</a:t>
            </a:r>
            <a:r>
              <a:rPr lang="en-US" altLang="ru-RU" sz="3600" dirty="0"/>
              <a:t>.</a:t>
            </a:r>
            <a:r>
              <a:rPr lang="ru-RU" altLang="ru-RU" sz="3600" dirty="0">
                <a:solidFill>
                  <a:schemeClr val="accent1"/>
                </a:solidFill>
              </a:rPr>
              <a:t> </a:t>
            </a:r>
          </a:p>
        </p:txBody>
      </p:sp>
      <p:pic>
        <p:nvPicPr>
          <p:cNvPr id="239622" name="Picture 6">
            <a:extLst>
              <a:ext uri="{FF2B5EF4-FFF2-40B4-BE49-F238E27FC236}">
                <a16:creationId xmlns:a16="http://schemas.microsoft.com/office/drawing/2014/main" id="{E98E6342-D822-2142-BF72-0E604EBD8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26606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wipe(left)">
                                      <p:cBhvr>
                                        <p:cTn id="7" dur="500"/>
                                        <p:tgtEl>
                                          <p:spTgt spid="239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Text Box 3">
            <a:extLst>
              <a:ext uri="{FF2B5EF4-FFF2-40B4-BE49-F238E27FC236}">
                <a16:creationId xmlns:a16="http://schemas.microsoft.com/office/drawing/2014/main" id="{7ECFB6F1-616D-379D-792F-411D7CC73838}"/>
              </a:ext>
            </a:extLst>
          </p:cNvPr>
          <p:cNvSpPr txBox="1">
            <a:spLocks noChangeArrowheads="1"/>
          </p:cNvSpPr>
          <p:nvPr/>
        </p:nvSpPr>
        <p:spPr bwMode="auto">
          <a:xfrm>
            <a:off x="0" y="7620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t>	14. Какой угол образуют часовая и минутная стрелки в 1 ч 30 мин</a:t>
            </a:r>
            <a:r>
              <a:rPr lang="ru-RU" altLang="ru-RU" sz="2800" dirty="0">
                <a:cs typeface="Times New Roman" panose="02020603050405020304" pitchFamily="18" charset="0"/>
              </a:rPr>
              <a:t>? </a:t>
            </a:r>
          </a:p>
        </p:txBody>
      </p:sp>
      <p:sp>
        <p:nvSpPr>
          <p:cNvPr id="227332" name="Text Box 4">
            <a:extLst>
              <a:ext uri="{FF2B5EF4-FFF2-40B4-BE49-F238E27FC236}">
                <a16:creationId xmlns:a16="http://schemas.microsoft.com/office/drawing/2014/main" id="{7142EA9D-40AD-E869-62C5-D3243FE306B0}"/>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135</a:t>
            </a:r>
            <a:r>
              <a:rPr lang="ru-RU" altLang="ru-RU" sz="3600" baseline="30000"/>
              <a:t>о</a:t>
            </a:r>
            <a:r>
              <a:rPr lang="en-US" altLang="ru-RU" sz="3600"/>
              <a:t>.</a:t>
            </a:r>
            <a:r>
              <a:rPr lang="ru-RU" altLang="ru-RU" sz="3600">
                <a:solidFill>
                  <a:schemeClr val="accent1"/>
                </a:solidFill>
              </a:rPr>
              <a:t> </a:t>
            </a:r>
          </a:p>
        </p:txBody>
      </p:sp>
      <p:pic>
        <p:nvPicPr>
          <p:cNvPr id="227335" name="Picture 7">
            <a:extLst>
              <a:ext uri="{FF2B5EF4-FFF2-40B4-BE49-F238E27FC236}">
                <a16:creationId xmlns:a16="http://schemas.microsoft.com/office/drawing/2014/main" id="{1C09E6AA-4DC0-714E-BC01-980929C03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663" y="2265363"/>
            <a:ext cx="235108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7332"/>
                                        </p:tgtEl>
                                        <p:attrNameLst>
                                          <p:attrName>style.visibility</p:attrName>
                                        </p:attrNameLst>
                                      </p:cBhvr>
                                      <p:to>
                                        <p:strVal val="visible"/>
                                      </p:to>
                                    </p:set>
                                    <p:animEffect transition="in" filter="wipe(left)">
                                      <p:cBhvr>
                                        <p:cTn id="7" dur="500"/>
                                        <p:tgtEl>
                                          <p:spTgt spid="227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9" name="Text Box 3">
            <a:extLst>
              <a:ext uri="{FF2B5EF4-FFF2-40B4-BE49-F238E27FC236}">
                <a16:creationId xmlns:a16="http://schemas.microsoft.com/office/drawing/2014/main" id="{D5EE0018-15AA-937C-46DA-47EB3DD97688}"/>
              </a:ext>
            </a:extLst>
          </p:cNvPr>
          <p:cNvSpPr txBox="1">
            <a:spLocks noChangeArrowheads="1"/>
          </p:cNvSpPr>
          <p:nvPr/>
        </p:nvSpPr>
        <p:spPr bwMode="auto">
          <a:xfrm>
            <a:off x="0" y="76200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600" dirty="0"/>
              <a:t>	</a:t>
            </a:r>
            <a:r>
              <a:rPr lang="ru-RU" altLang="ru-RU" sz="2800" dirty="0"/>
              <a:t>15*. Какой угол образуют часовая и минутная стрелки в 2 ч 20 мин</a:t>
            </a:r>
            <a:r>
              <a:rPr lang="ru-RU" altLang="ru-RU" sz="2800" dirty="0">
                <a:cs typeface="Times New Roman" panose="02020603050405020304" pitchFamily="18" charset="0"/>
              </a:rPr>
              <a:t>? </a:t>
            </a:r>
          </a:p>
        </p:txBody>
      </p:sp>
      <p:sp>
        <p:nvSpPr>
          <p:cNvPr id="229380" name="Text Box 4">
            <a:extLst>
              <a:ext uri="{FF2B5EF4-FFF2-40B4-BE49-F238E27FC236}">
                <a16:creationId xmlns:a16="http://schemas.microsoft.com/office/drawing/2014/main" id="{F1FA4647-81AB-49E6-DF2C-571AE6F379BF}"/>
              </a:ext>
            </a:extLst>
          </p:cNvPr>
          <p:cNvSpPr txBox="1">
            <a:spLocks noChangeArrowheads="1"/>
          </p:cNvSpPr>
          <p:nvPr/>
        </p:nvSpPr>
        <p:spPr bwMode="auto">
          <a:xfrm>
            <a:off x="1295400" y="5105400"/>
            <a:ext cx="304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50</a:t>
            </a:r>
            <a:r>
              <a:rPr lang="ru-RU" altLang="ru-RU" sz="3600" baseline="30000"/>
              <a:t>о</a:t>
            </a:r>
            <a:r>
              <a:rPr lang="en-US" altLang="ru-RU" sz="3600"/>
              <a:t>.</a:t>
            </a:r>
            <a:r>
              <a:rPr lang="ru-RU" altLang="ru-RU" sz="3600">
                <a:solidFill>
                  <a:schemeClr val="accent1"/>
                </a:solidFill>
              </a:rPr>
              <a:t> </a:t>
            </a:r>
          </a:p>
        </p:txBody>
      </p:sp>
      <p:pic>
        <p:nvPicPr>
          <p:cNvPr id="229382" name="Picture 6">
            <a:extLst>
              <a:ext uri="{FF2B5EF4-FFF2-40B4-BE49-F238E27FC236}">
                <a16:creationId xmlns:a16="http://schemas.microsoft.com/office/drawing/2014/main" id="{07B1F368-1569-2291-E528-77C180485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2351088"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29380"/>
                                        </p:tgtEl>
                                        <p:attrNameLst>
                                          <p:attrName>style.visibility</p:attrName>
                                        </p:attrNameLst>
                                      </p:cBhvr>
                                      <p:to>
                                        <p:strVal val="visible"/>
                                      </p:to>
                                    </p:set>
                                    <p:animEffect transition="in" filter="wipe(left)">
                                      <p:cBhvr>
                                        <p:cTn id="7" dur="5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Box 2">
            <a:extLst>
              <a:ext uri="{FF2B5EF4-FFF2-40B4-BE49-F238E27FC236}">
                <a16:creationId xmlns:a16="http://schemas.microsoft.com/office/drawing/2014/main" id="{12463BDE-6A6E-E2FE-2612-541D9CC0F64C}"/>
              </a:ext>
            </a:extLst>
          </p:cNvPr>
          <p:cNvSpPr txBox="1"/>
          <p:nvPr/>
        </p:nvSpPr>
        <p:spPr>
          <a:xfrm>
            <a:off x="35496" y="188640"/>
            <a:ext cx="9145016" cy="6124754"/>
          </a:xfrm>
          <a:prstGeom prst="rect">
            <a:avLst/>
          </a:prstGeom>
          <a:noFill/>
        </p:spPr>
        <p:txBody>
          <a:bodyPr wrap="square" rtlCol="0">
            <a:spAutoFit/>
          </a:bodyPr>
          <a:lstStyle/>
          <a:p>
            <a:pPr indent="449580" algn="just">
              <a:spcAft>
                <a:spcPts val="0"/>
              </a:spcAft>
            </a:pPr>
            <a:r>
              <a:rPr lang="ru-RU"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800" dirty="0">
                <a:effectLst/>
                <a:latin typeface="+mj-lt"/>
                <a:ea typeface="Calibri" panose="020F0502020204030204" pitchFamily="34" charset="0"/>
                <a:cs typeface="Times New Roman" panose="02020603050405020304" pitchFamily="18" charset="0"/>
              </a:rPr>
              <a:t>Научный подход предполагает строгое определение основных понятий геометрии, основанные на аксиомах. </a:t>
            </a: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Учащиеся должны понимать, что такое определение, </a:t>
            </a:r>
            <a:r>
              <a:rPr lang="ru-RU" sz="2800" dirty="0">
                <a:latin typeface="+mj-lt"/>
                <a:ea typeface="Calibri" panose="020F0502020204030204" pitchFamily="34" charset="0"/>
                <a:cs typeface="Times New Roman" panose="02020603050405020304" pitchFamily="18" charset="0"/>
              </a:rPr>
              <a:t>у</a:t>
            </a:r>
            <a:r>
              <a:rPr lang="ru-RU" sz="2800" dirty="0">
                <a:effectLst/>
                <a:latin typeface="+mj-lt"/>
                <a:ea typeface="Calibri" panose="020F0502020204030204" pitchFamily="34" charset="0"/>
                <a:cs typeface="Times New Roman" panose="02020603050405020304" pitchFamily="18" charset="0"/>
              </a:rPr>
              <a:t>меть:</a:t>
            </a: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 формулировать определения;</a:t>
            </a: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 распознавать верные и неверные определения;</a:t>
            </a: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a:t>
            </a:r>
            <a:r>
              <a:rPr lang="ru-RU" sz="2800" dirty="0">
                <a:effectLst/>
                <a:latin typeface="Times New Roman" panose="02020603050405020304" pitchFamily="18" charset="0"/>
                <a:ea typeface="Calibri" panose="020F0502020204030204" pitchFamily="34" charset="0"/>
                <a:cs typeface="Times New Roman" panose="02020603050405020304" pitchFamily="18" charset="0"/>
              </a:rPr>
              <a:t> - приводить примеры и контрпримеры;</a:t>
            </a: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 устанавливать объект по его определению;</a:t>
            </a:r>
          </a:p>
          <a:p>
            <a:pPr indent="449580" algn="just">
              <a:spcAft>
                <a:spcPts val="0"/>
              </a:spcAft>
            </a:pPr>
            <a:r>
              <a:rPr lang="ru-RU" sz="2800" dirty="0">
                <a:effectLst/>
                <a:latin typeface="+mj-lt"/>
                <a:ea typeface="Calibri" panose="020F0502020204030204" pitchFamily="34" charset="0"/>
                <a:cs typeface="Times New Roman" panose="02020603050405020304" pitchFamily="18" charset="0"/>
              </a:rPr>
              <a:t>	- по данному объекту формулировать его определение.</a:t>
            </a:r>
          </a:p>
          <a:p>
            <a:pPr indent="449580" algn="just">
              <a:spcAft>
                <a:spcPts val="0"/>
              </a:spcAft>
            </a:pPr>
            <a:r>
              <a:rPr lang="ru-RU" sz="2800" dirty="0">
                <a:latin typeface="+mj-lt"/>
                <a:cs typeface="Times New Roman" panose="02020603050405020304" pitchFamily="18" charset="0"/>
              </a:rPr>
              <a:t>	Здесь мы рассмотрим различные подходы к определениям основных понятий геометрии: отрезка, луча, угла и др., приведём упражнения на закрепление этих определений.</a:t>
            </a:r>
            <a:endParaRPr lang="ru-RU" sz="2800" dirty="0"/>
          </a:p>
        </p:txBody>
      </p:sp>
    </p:spTree>
    <p:extLst>
      <p:ext uri="{BB962C8B-B14F-4D97-AF65-F5344CB8AC3E}">
        <p14:creationId xmlns:p14="http://schemas.microsoft.com/office/powerpoint/2010/main" val="985352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p:cNvSpPr txBox="1">
            <a:spLocks noChangeArrowheads="1"/>
          </p:cNvSpPr>
          <p:nvPr/>
        </p:nvSpPr>
        <p:spPr bwMode="auto">
          <a:xfrm>
            <a:off x="0" y="332656"/>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ru-RU" altLang="ru-RU" sz="2800" dirty="0">
                <a:cs typeface="Times New Roman" panose="02020603050405020304" pitchFamily="18" charset="0"/>
              </a:rPr>
              <a:t>	16. Найдите величину суммы углов, изображённых на рисунке, с вершинами</a:t>
            </a:r>
            <a:r>
              <a:rPr lang="en-US" altLang="ru-RU" sz="2800" dirty="0">
                <a:cs typeface="Times New Roman" panose="02020603050405020304" pitchFamily="18" charset="0"/>
              </a:rPr>
              <a:t> </a:t>
            </a:r>
            <a:r>
              <a:rPr lang="en-US" altLang="ru-RU" sz="2800" i="1" dirty="0">
                <a:cs typeface="Times New Roman" panose="02020603050405020304" pitchFamily="18" charset="0"/>
              </a:rPr>
              <a:t>C</a:t>
            </a:r>
            <a:r>
              <a:rPr lang="en-US" altLang="ru-RU" sz="2800" dirty="0">
                <a:cs typeface="Times New Roman" panose="02020603050405020304" pitchFamily="18" charset="0"/>
              </a:rPr>
              <a:t>, </a:t>
            </a:r>
            <a:r>
              <a:rPr lang="en-US" altLang="ru-RU" sz="2800" i="1" dirty="0">
                <a:cs typeface="Times New Roman" panose="02020603050405020304" pitchFamily="18" charset="0"/>
              </a:rPr>
              <a:t>D</a:t>
            </a:r>
            <a:r>
              <a:rPr lang="en-US" altLang="ru-RU" sz="2800" dirty="0">
                <a:cs typeface="Times New Roman" panose="02020603050405020304" pitchFamily="18" charset="0"/>
              </a:rPr>
              <a:t>, </a:t>
            </a:r>
            <a:r>
              <a:rPr lang="en-US" altLang="ru-RU" sz="2800" i="1" dirty="0">
                <a:cs typeface="Times New Roman" panose="02020603050405020304" pitchFamily="18" charset="0"/>
              </a:rPr>
              <a:t>E</a:t>
            </a:r>
            <a:r>
              <a:rPr lang="en-US" altLang="ru-RU" sz="2800" dirty="0">
                <a:cs typeface="Times New Roman" panose="02020603050405020304" pitchFamily="18" charset="0"/>
              </a:rPr>
              <a:t>.</a:t>
            </a:r>
            <a:r>
              <a:rPr lang="ru-RU" altLang="ru-RU" sz="2800" dirty="0">
                <a:cs typeface="Times New Roman" panose="02020603050405020304" pitchFamily="18" charset="0"/>
              </a:rPr>
              <a:t> </a:t>
            </a:r>
          </a:p>
        </p:txBody>
      </p:sp>
      <p:sp>
        <p:nvSpPr>
          <p:cNvPr id="6" name="Text Box 4"/>
          <p:cNvSpPr txBox="1">
            <a:spLocks noChangeArrowheads="1"/>
          </p:cNvSpPr>
          <p:nvPr/>
        </p:nvSpPr>
        <p:spPr bwMode="auto">
          <a:xfrm>
            <a:off x="827088" y="5661025"/>
            <a:ext cx="4953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ru-RU" altLang="ru-RU" sz="2800" dirty="0">
                <a:solidFill>
                  <a:srgbClr val="FF3300"/>
                </a:solidFill>
              </a:rPr>
              <a:t>Ответ: </a:t>
            </a:r>
            <a:r>
              <a:rPr lang="ru-RU" altLang="ru-RU" sz="2800" dirty="0"/>
              <a:t>45</a:t>
            </a:r>
            <a:r>
              <a:rPr lang="ru-RU" altLang="ru-RU" sz="2800" baseline="30000" dirty="0"/>
              <a:t>о</a:t>
            </a:r>
            <a:r>
              <a:rPr lang="en-US" altLang="ru-RU" sz="2800" dirty="0">
                <a:cs typeface="Times New Roman" panose="02020603050405020304" pitchFamily="18" charset="0"/>
              </a:rPr>
              <a:t>.</a:t>
            </a:r>
            <a:endParaRPr lang="ru-RU" altLang="ru-RU" sz="2800" dirty="0">
              <a:cs typeface="Times New Roman" panose="02020603050405020304" pitchFamily="18" charset="0"/>
            </a:endParaRPr>
          </a:p>
        </p:txBody>
      </p:sp>
      <p:pic>
        <p:nvPicPr>
          <p:cNvPr id="5" name="Рисунок 4">
            <a:extLst>
              <a:ext uri="{FF2B5EF4-FFF2-40B4-BE49-F238E27FC236}">
                <a16:creationId xmlns:a16="http://schemas.microsoft.com/office/drawing/2014/main" id="{D77FD0C7-6280-A95B-F0BA-15529A744A71}"/>
              </a:ext>
            </a:extLst>
          </p:cNvPr>
          <p:cNvPicPr>
            <a:picLocks noChangeAspect="1"/>
          </p:cNvPicPr>
          <p:nvPr/>
        </p:nvPicPr>
        <p:blipFill>
          <a:blip r:embed="rId3"/>
          <a:stretch>
            <a:fillRect/>
          </a:stretch>
        </p:blipFill>
        <p:spPr>
          <a:xfrm>
            <a:off x="2816773" y="1580048"/>
            <a:ext cx="3510453" cy="3697903"/>
          </a:xfrm>
          <a:prstGeom prst="rect">
            <a:avLst/>
          </a:prstGeom>
        </p:spPr>
      </p:pic>
    </p:spTree>
    <p:extLst>
      <p:ext uri="{BB962C8B-B14F-4D97-AF65-F5344CB8AC3E}">
        <p14:creationId xmlns:p14="http://schemas.microsoft.com/office/powerpoint/2010/main" val="796330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7" name="Text Box 3">
            <a:extLst>
              <a:ext uri="{FF2B5EF4-FFF2-40B4-BE49-F238E27FC236}">
                <a16:creationId xmlns:a16="http://schemas.microsoft.com/office/drawing/2014/main" id="{094E7054-9319-1102-C810-342D3CD62C7D}"/>
              </a:ext>
            </a:extLst>
          </p:cNvPr>
          <p:cNvSpPr txBox="1">
            <a:spLocks noChangeArrowheads="1"/>
          </p:cNvSpPr>
          <p:nvPr/>
        </p:nvSpPr>
        <p:spPr bwMode="auto">
          <a:xfrm>
            <a:off x="228600" y="762000"/>
            <a:ext cx="8763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3600" dirty="0">
                <a:cs typeface="Times New Roman" panose="02020603050405020304" pitchFamily="18" charset="0"/>
              </a:rPr>
              <a:t>	</a:t>
            </a:r>
            <a:r>
              <a:rPr lang="ru-RU" altLang="ru-RU" sz="2800" dirty="0">
                <a:cs typeface="Times New Roman" panose="02020603050405020304" pitchFamily="18" charset="0"/>
              </a:rPr>
              <a:t>17. На сколько градусов повернётся Земля вокруг своей оси за 8 часов? </a:t>
            </a:r>
          </a:p>
        </p:txBody>
      </p:sp>
      <p:sp>
        <p:nvSpPr>
          <p:cNvPr id="190468" name="Text Box 4">
            <a:extLst>
              <a:ext uri="{FF2B5EF4-FFF2-40B4-BE49-F238E27FC236}">
                <a16:creationId xmlns:a16="http://schemas.microsoft.com/office/drawing/2014/main" id="{9EE1BA74-780A-0F95-9229-F005D7AE9CC9}"/>
              </a:ext>
            </a:extLst>
          </p:cNvPr>
          <p:cNvSpPr txBox="1">
            <a:spLocks noChangeArrowheads="1"/>
          </p:cNvSpPr>
          <p:nvPr/>
        </p:nvSpPr>
        <p:spPr bwMode="auto">
          <a:xfrm>
            <a:off x="1371600" y="51054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120</a:t>
            </a:r>
            <a:r>
              <a:rPr lang="ru-RU" altLang="ru-RU" sz="3600" baseline="30000"/>
              <a:t>о</a:t>
            </a:r>
            <a:r>
              <a:rPr lang="en-US" altLang="ru-RU" sz="3600"/>
              <a:t>.</a:t>
            </a:r>
            <a:r>
              <a:rPr lang="ru-RU" altLang="ru-RU" sz="3600"/>
              <a:t> </a:t>
            </a:r>
          </a:p>
        </p:txBody>
      </p:sp>
      <p:pic>
        <p:nvPicPr>
          <p:cNvPr id="190469" name="Picture 5">
            <a:extLst>
              <a:ext uri="{FF2B5EF4-FFF2-40B4-BE49-F238E27FC236}">
                <a16:creationId xmlns:a16="http://schemas.microsoft.com/office/drawing/2014/main" id="{250A36E2-A5F6-9D9F-A207-6B7E1C0CD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57400"/>
            <a:ext cx="27432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0468"/>
                                        </p:tgtEl>
                                        <p:attrNameLst>
                                          <p:attrName>style.visibility</p:attrName>
                                        </p:attrNameLst>
                                      </p:cBhvr>
                                      <p:to>
                                        <p:strVal val="visible"/>
                                      </p:to>
                                    </p:set>
                                    <p:animEffect transition="in" filter="wipe(left)">
                                      <p:cBhvr>
                                        <p:cTn id="7" dur="500"/>
                                        <p:tgtEl>
                                          <p:spTgt spid="190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5" name="Text Box 3">
            <a:extLst>
              <a:ext uri="{FF2B5EF4-FFF2-40B4-BE49-F238E27FC236}">
                <a16:creationId xmlns:a16="http://schemas.microsoft.com/office/drawing/2014/main" id="{A7274F47-EA53-371A-0C7F-8D1FCD41AF6C}"/>
              </a:ext>
            </a:extLst>
          </p:cNvPr>
          <p:cNvSpPr txBox="1">
            <a:spLocks noChangeArrowheads="1"/>
          </p:cNvSpPr>
          <p:nvPr/>
        </p:nvSpPr>
        <p:spPr bwMode="auto">
          <a:xfrm>
            <a:off x="228600" y="762000"/>
            <a:ext cx="8763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ru-RU" altLang="ru-RU" sz="2800" dirty="0">
                <a:cs typeface="Times New Roman" panose="02020603050405020304" pitchFamily="18" charset="0"/>
              </a:rPr>
              <a:t>	18. За сколько часов Земля повернётся вокруг своей оси на 90</a:t>
            </a:r>
            <a:r>
              <a:rPr lang="ru-RU" altLang="ru-RU" sz="2800" baseline="30000" dirty="0">
                <a:cs typeface="Times New Roman" panose="02020603050405020304" pitchFamily="18" charset="0"/>
              </a:rPr>
              <a:t>о</a:t>
            </a:r>
            <a:r>
              <a:rPr lang="ru-RU" altLang="ru-RU" sz="2800" dirty="0">
                <a:cs typeface="Times New Roman" panose="02020603050405020304" pitchFamily="18" charset="0"/>
              </a:rPr>
              <a:t>? </a:t>
            </a:r>
          </a:p>
        </p:txBody>
      </p:sp>
      <p:sp>
        <p:nvSpPr>
          <p:cNvPr id="192516" name="Text Box 4">
            <a:extLst>
              <a:ext uri="{FF2B5EF4-FFF2-40B4-BE49-F238E27FC236}">
                <a16:creationId xmlns:a16="http://schemas.microsoft.com/office/drawing/2014/main" id="{C8B3A871-A760-DCEB-9B95-46836AE156EC}"/>
              </a:ext>
            </a:extLst>
          </p:cNvPr>
          <p:cNvSpPr txBox="1">
            <a:spLocks noChangeArrowheads="1"/>
          </p:cNvSpPr>
          <p:nvPr/>
        </p:nvSpPr>
        <p:spPr bwMode="auto">
          <a:xfrm>
            <a:off x="1371600" y="5105400"/>
            <a:ext cx="2971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altLang="ru-RU" sz="3600">
                <a:solidFill>
                  <a:srgbClr val="FF3300"/>
                </a:solidFill>
              </a:rPr>
              <a:t>Ответ:</a:t>
            </a:r>
            <a:r>
              <a:rPr lang="ru-RU" altLang="ru-RU" sz="3600"/>
              <a:t> </a:t>
            </a:r>
            <a:r>
              <a:rPr lang="en-US" altLang="ru-RU" sz="3600"/>
              <a:t>6.</a:t>
            </a:r>
            <a:r>
              <a:rPr lang="ru-RU" altLang="ru-RU" sz="3600"/>
              <a:t> </a:t>
            </a:r>
          </a:p>
        </p:txBody>
      </p:sp>
      <p:pic>
        <p:nvPicPr>
          <p:cNvPr id="192517" name="Picture 5">
            <a:extLst>
              <a:ext uri="{FF2B5EF4-FFF2-40B4-BE49-F238E27FC236}">
                <a16:creationId xmlns:a16="http://schemas.microsoft.com/office/drawing/2014/main" id="{CA826325-EA1A-9E3A-4D5D-72165A792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057400"/>
            <a:ext cx="27432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wipe(left)">
                                      <p:cBhvr>
                                        <p:cTn id="7" dur="500"/>
                                        <p:tgtEl>
                                          <p:spTgt spid="192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3104"/>
            <a:ext cx="9144000" cy="2492990"/>
          </a:xfrm>
          <a:prstGeom prst="rect">
            <a:avLst/>
          </a:prstGeom>
          <a:noFill/>
        </p:spPr>
        <p:txBody>
          <a:bodyPr wrap="square" rtlCol="0">
            <a:spAutoFit/>
          </a:bodyPr>
          <a:lstStyle/>
          <a:p>
            <a:pPr algn="just"/>
            <a:r>
              <a:rPr lang="ru-RU" dirty="0"/>
              <a:t>	</a:t>
            </a:r>
            <a:r>
              <a:rPr lang="ru-RU" sz="2200" dirty="0"/>
              <a:t>Умения учащихся формулировать определения основных понятий геометрии является важным результатом обучения, от которого зависит формирование представлений учащих об этих понятиях. Этому должны способствовать формулировки определений, приведённые в учебниках.</a:t>
            </a:r>
          </a:p>
          <a:p>
            <a:pPr algn="just"/>
            <a:r>
              <a:rPr lang="ru-RU" sz="2200" dirty="0"/>
              <a:t>	Это не всегда выполняется. Например, приведённые ниже определения отрезка в учебниках 1, 2, используют рисунок и не являются строгими математическими определениями.</a:t>
            </a:r>
            <a:r>
              <a:rPr lang="ru-RU" altLang="ru-RU" sz="2200" kern="0" dirty="0">
                <a:solidFill>
                  <a:schemeClr val="tx1"/>
                </a:solidFill>
              </a:rPr>
              <a:t>	</a:t>
            </a:r>
            <a:endParaRPr lang="ru-RU" sz="2200" dirty="0"/>
          </a:p>
        </p:txBody>
      </p:sp>
      <p:pic>
        <p:nvPicPr>
          <p:cNvPr id="3" name="Рисунок 2">
            <a:extLst>
              <a:ext uri="{FF2B5EF4-FFF2-40B4-BE49-F238E27FC236}">
                <a16:creationId xmlns:a16="http://schemas.microsoft.com/office/drawing/2014/main" id="{56E905CB-8110-6251-9F52-6BA326D28307}"/>
              </a:ext>
            </a:extLst>
          </p:cNvPr>
          <p:cNvPicPr>
            <a:picLocks noChangeAspect="1"/>
          </p:cNvPicPr>
          <p:nvPr/>
        </p:nvPicPr>
        <p:blipFill>
          <a:blip r:embed="rId3" cstate="print"/>
          <a:stretch>
            <a:fillRect/>
          </a:stretch>
        </p:blipFill>
        <p:spPr>
          <a:xfrm>
            <a:off x="899592" y="2564904"/>
            <a:ext cx="6866034" cy="2308323"/>
          </a:xfrm>
          <a:prstGeom prst="rect">
            <a:avLst/>
          </a:prstGeom>
        </p:spPr>
      </p:pic>
      <p:pic>
        <p:nvPicPr>
          <p:cNvPr id="4" name="Рисунок 3">
            <a:extLst>
              <a:ext uri="{FF2B5EF4-FFF2-40B4-BE49-F238E27FC236}">
                <a16:creationId xmlns:a16="http://schemas.microsoft.com/office/drawing/2014/main" id="{79DB8DA0-8152-56EF-0BA0-FA24BE39E9D2}"/>
              </a:ext>
            </a:extLst>
          </p:cNvPr>
          <p:cNvPicPr>
            <a:picLocks noChangeAspect="1"/>
          </p:cNvPicPr>
          <p:nvPr/>
        </p:nvPicPr>
        <p:blipFill>
          <a:blip r:embed="rId4" cstate="print"/>
          <a:stretch>
            <a:fillRect/>
          </a:stretch>
        </p:blipFill>
        <p:spPr>
          <a:xfrm>
            <a:off x="971600" y="4978245"/>
            <a:ext cx="7886619" cy="1747404"/>
          </a:xfrm>
          <a:prstGeom prst="rect">
            <a:avLst/>
          </a:prstGeom>
        </p:spPr>
      </p:pic>
    </p:spTree>
    <p:extLst>
      <p:ext uri="{BB962C8B-B14F-4D97-AF65-F5344CB8AC3E}">
        <p14:creationId xmlns:p14="http://schemas.microsoft.com/office/powerpoint/2010/main" val="2204769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0" y="0"/>
            <a:ext cx="9144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В учебниках 3 – 6 для определения основных понятий используются аксиомы. </a:t>
            </a:r>
          </a:p>
          <a:p>
            <a:pPr algn="just"/>
            <a:r>
              <a:rPr lang="ru-RU" dirty="0"/>
              <a:t>	В нашем учебнике аксиомы вводятся постепенно, на протяжении всего изучения геометрии в 7-м классе и используются для определения основных понятий.</a:t>
            </a:r>
          </a:p>
          <a:p>
            <a:pPr algn="just"/>
            <a:r>
              <a:rPr lang="ru-RU" dirty="0">
                <a:ea typeface="Calibri" panose="020F0502020204030204" pitchFamily="34" charset="0"/>
                <a:cs typeface="Times New Roman" panose="02020603050405020304" pitchFamily="18" charset="0"/>
              </a:rPr>
              <a:t>	 </a:t>
            </a:r>
            <a:r>
              <a:rPr lang="ru-RU" dirty="0"/>
              <a:t>Первая из них относится к понятию прямой.</a:t>
            </a:r>
            <a:r>
              <a:rPr lang="ru-RU" dirty="0">
                <a:solidFill>
                  <a:srgbClr val="FF0000"/>
                </a:solidFill>
              </a:rPr>
              <a:t>	</a:t>
            </a:r>
            <a:endParaRPr lang="ru-RU" dirty="0"/>
          </a:p>
        </p:txBody>
      </p:sp>
      <p:sp>
        <p:nvSpPr>
          <p:cNvPr id="6"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3" name="Text Box 3">
            <a:extLst>
              <a:ext uri="{FF2B5EF4-FFF2-40B4-BE49-F238E27FC236}">
                <a16:creationId xmlns:a16="http://schemas.microsoft.com/office/drawing/2014/main" id="{60CE5015-88BA-942F-0D58-0BC254073035}"/>
              </a:ext>
            </a:extLst>
          </p:cNvPr>
          <p:cNvSpPr txBox="1">
            <a:spLocks noChangeArrowheads="1"/>
          </p:cNvSpPr>
          <p:nvPr/>
        </p:nvSpPr>
        <p:spPr bwMode="auto">
          <a:xfrm>
            <a:off x="0" y="2204864"/>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r>
              <a:rPr lang="ru-RU" dirty="0"/>
              <a:t>	</a:t>
            </a:r>
            <a:r>
              <a:rPr lang="ru-RU" sz="2800" dirty="0">
                <a:solidFill>
                  <a:srgbClr val="FF0000"/>
                </a:solidFill>
              </a:rPr>
              <a:t>1. </a:t>
            </a:r>
            <a:r>
              <a:rPr lang="ru-RU" sz="2800" i="1" dirty="0">
                <a:solidFill>
                  <a:srgbClr val="FF0000"/>
                </a:solidFill>
              </a:rPr>
              <a:t>Через любые две точки проходит единственная  прямая</a:t>
            </a:r>
            <a:r>
              <a:rPr lang="ru-RU" sz="2800" i="1" dirty="0"/>
              <a:t>.</a:t>
            </a:r>
            <a:endParaRPr lang="ru-RU" sz="2800" dirty="0"/>
          </a:p>
        </p:txBody>
      </p:sp>
      <p:sp>
        <p:nvSpPr>
          <p:cNvPr id="2" name="Text Box 23">
            <a:extLst>
              <a:ext uri="{FF2B5EF4-FFF2-40B4-BE49-F238E27FC236}">
                <a16:creationId xmlns:a16="http://schemas.microsoft.com/office/drawing/2014/main" id="{A858157D-146D-3F0F-9704-B942646BFFF1}"/>
              </a:ext>
            </a:extLst>
          </p:cNvPr>
          <p:cNvSpPr txBox="1">
            <a:spLocks noChangeArrowheads="1"/>
          </p:cNvSpPr>
          <p:nvPr/>
        </p:nvSpPr>
        <p:spPr bwMode="auto">
          <a:xfrm>
            <a:off x="130088" y="3186193"/>
            <a:ext cx="8978622"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solidFill>
                  <a:srgbClr val="FF0000"/>
                </a:solidFill>
                <a:cs typeface="Times New Roman" charset="0"/>
              </a:rPr>
              <a:t>	</a:t>
            </a:r>
            <a:r>
              <a:rPr lang="ru-RU" dirty="0">
                <a:cs typeface="Times New Roman" charset="0"/>
              </a:rPr>
              <a:t>Вторая аксиома позволяет определить понятия отрезка и луча.</a:t>
            </a:r>
            <a:r>
              <a:rPr lang="ru-RU" dirty="0">
                <a:solidFill>
                  <a:srgbClr val="FF0000"/>
                </a:solidFill>
                <a:cs typeface="Times New Roman" charset="0"/>
              </a:rPr>
              <a:t>	</a:t>
            </a:r>
            <a:endParaRPr lang="ru-RU" sz="2800" dirty="0">
              <a:solidFill>
                <a:srgbClr val="FF0000"/>
              </a:solidFill>
            </a:endParaRPr>
          </a:p>
        </p:txBody>
      </p:sp>
      <p:sp>
        <p:nvSpPr>
          <p:cNvPr id="4" name="Text Box 23">
            <a:extLst>
              <a:ext uri="{FF2B5EF4-FFF2-40B4-BE49-F238E27FC236}">
                <a16:creationId xmlns:a16="http://schemas.microsoft.com/office/drawing/2014/main" id="{C6F855BA-21C1-69E2-BBB6-94411300DD35}"/>
              </a:ext>
            </a:extLst>
          </p:cNvPr>
          <p:cNvSpPr txBox="1">
            <a:spLocks noChangeArrowheads="1"/>
          </p:cNvSpPr>
          <p:nvPr/>
        </p:nvSpPr>
        <p:spPr bwMode="auto">
          <a:xfrm>
            <a:off x="130088" y="3995678"/>
            <a:ext cx="897862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ts val="0"/>
              </a:spcBef>
            </a:pPr>
            <a:r>
              <a:rPr lang="ru-RU" sz="2800" dirty="0">
                <a:solidFill>
                  <a:srgbClr val="FF0000"/>
                </a:solidFill>
                <a:cs typeface="Times New Roman" charset="0"/>
              </a:rPr>
              <a:t>	2. </a:t>
            </a:r>
            <a:r>
              <a:rPr lang="ru-RU" sz="2800" i="1" dirty="0">
                <a:solidFill>
                  <a:srgbClr val="FF0000"/>
                </a:solidFill>
                <a:effectLst/>
                <a:latin typeface="Times New Roman" panose="02020603050405020304" pitchFamily="18" charset="0"/>
                <a:ea typeface="Times New Roman" panose="02020603050405020304" pitchFamily="18" charset="0"/>
              </a:rPr>
              <a:t>Каждая точка на прямой разбивает эту прямую на две части</a:t>
            </a:r>
            <a:r>
              <a:rPr lang="ru-RU" sz="2800" dirty="0">
                <a:solidFill>
                  <a:srgbClr val="FF0000"/>
                </a:solidFill>
                <a:effectLst/>
                <a:latin typeface="Times New Roman" panose="02020603050405020304" pitchFamily="18" charset="0"/>
                <a:ea typeface="Times New Roman" panose="02020603050405020304" pitchFamily="18" charset="0"/>
              </a:rPr>
              <a:t>.</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a:t>
            </a:r>
            <a:r>
              <a:rPr lang="ru-RU" dirty="0">
                <a:effectLst/>
                <a:latin typeface="Times New Roman" panose="02020603050405020304" pitchFamily="18" charset="0"/>
                <a:ea typeface="Times New Roman" panose="02020603050405020304" pitchFamily="18" charset="0"/>
              </a:rPr>
              <a:t> две точки принадлежать разным частям, то говорят также, что они лежат по разные стороны от данной точки, а сама данная точка лежит между этими точками.</a:t>
            </a:r>
          </a:p>
          <a:p>
            <a:pPr algn="just" eaLnBrk="1" hangingPunct="1">
              <a:spcBef>
                <a:spcPts val="0"/>
              </a:spcBef>
            </a:pPr>
            <a:r>
              <a:rPr lang="ru-RU" dirty="0">
                <a:latin typeface="Times New Roman" panose="02020603050405020304" pitchFamily="18" charset="0"/>
                <a:ea typeface="Times New Roman" panose="02020603050405020304" pitchFamily="18" charset="0"/>
              </a:rPr>
              <a:t>	Если две </a:t>
            </a:r>
            <a:r>
              <a:rPr lang="ru-RU" dirty="0">
                <a:effectLst/>
                <a:latin typeface="Times New Roman" panose="02020603050405020304" pitchFamily="18" charset="0"/>
                <a:ea typeface="Times New Roman" panose="02020603050405020304" pitchFamily="18" charset="0"/>
              </a:rPr>
              <a:t>точки принадлежат одной части, то говорят также, что они лежат по одну сторону от данной точки.</a:t>
            </a:r>
            <a:r>
              <a:rPr lang="ru-RU" sz="2800" i="1" dirty="0">
                <a:solidFill>
                  <a:srgbClr val="FF0000"/>
                </a:solidFill>
                <a:effectLst/>
                <a:latin typeface="Times New Roman" panose="02020603050405020304" pitchFamily="18" charset="0"/>
                <a:ea typeface="Times New Roman" panose="02020603050405020304" pitchFamily="18" charset="0"/>
              </a:rPr>
              <a:t> </a:t>
            </a:r>
            <a:r>
              <a:rPr lang="ru-RU" sz="2800" i="1" dirty="0">
                <a:solidFill>
                  <a:srgbClr val="FF0000"/>
                </a:solidFill>
                <a:latin typeface="Times New Roman" panose="02020603050405020304" pitchFamily="18" charset="0"/>
                <a:ea typeface="Times New Roman" panose="02020603050405020304" pitchFamily="18" charset="0"/>
              </a:rPr>
              <a:t>	</a:t>
            </a:r>
            <a:endParaRPr lang="ru-RU" sz="2800" dirty="0">
              <a:solidFill>
                <a:srgbClr val="FF0000"/>
              </a:solidFill>
            </a:endParaRPr>
          </a:p>
        </p:txBody>
      </p:sp>
    </p:spTree>
    <p:extLst>
      <p:ext uri="{BB962C8B-B14F-4D97-AF65-F5344CB8AC3E}">
        <p14:creationId xmlns:p14="http://schemas.microsoft.com/office/powerpoint/2010/main" val="2026865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032"/>
          <p:cNvSpPr txBox="1">
            <a:spLocks noChangeArrowheads="1"/>
          </p:cNvSpPr>
          <p:nvPr/>
        </p:nvSpPr>
        <p:spPr bwMode="auto">
          <a:xfrm>
            <a:off x="0" y="0"/>
            <a:ext cx="8991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Отрезком </a:t>
            </a:r>
            <a:r>
              <a:rPr lang="ru-RU" dirty="0"/>
              <a:t>называется фигура</a:t>
            </a:r>
            <a:r>
              <a:rPr lang="ru-RU" dirty="0">
                <a:cs typeface="Times New Roman" charset="0"/>
              </a:rPr>
              <a:t>, образованная двумя точками прямой, и всеми точками, лежащими между ними</a:t>
            </a:r>
            <a:r>
              <a:rPr lang="ru-RU" dirty="0"/>
              <a:t>. </a:t>
            </a:r>
            <a:r>
              <a:rPr lang="ru-RU" dirty="0">
                <a:cs typeface="Times New Roman" charset="0"/>
              </a:rPr>
              <a:t>При этом сами две данные точки называются</a:t>
            </a:r>
            <a:r>
              <a:rPr lang="ru-RU" dirty="0">
                <a:solidFill>
                  <a:schemeClr val="accent1"/>
                </a:solidFill>
                <a:cs typeface="Times New Roman" charset="0"/>
              </a:rPr>
              <a:t> </a:t>
            </a:r>
            <a:r>
              <a:rPr lang="ru-RU" dirty="0">
                <a:solidFill>
                  <a:srgbClr val="FF3300"/>
                </a:solidFill>
                <a:cs typeface="Times New Roman" charset="0"/>
              </a:rPr>
              <a:t>концами отрезка.</a:t>
            </a:r>
            <a:r>
              <a:rPr lang="ru-RU" dirty="0">
                <a:solidFill>
                  <a:schemeClr val="accent1"/>
                </a:solidFill>
              </a:rPr>
              <a:t> </a:t>
            </a:r>
          </a:p>
        </p:txBody>
      </p:sp>
      <p:pic>
        <p:nvPicPr>
          <p:cNvPr id="3076" name="Picture 1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8506" y="1200329"/>
            <a:ext cx="24145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5" name="Text Box 1037"/>
          <p:cNvSpPr txBox="1">
            <a:spLocks noChangeArrowheads="1"/>
          </p:cNvSpPr>
          <p:nvPr/>
        </p:nvSpPr>
        <p:spPr bwMode="auto">
          <a:xfrm>
            <a:off x="0" y="1790292"/>
            <a:ext cx="910850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t>	Отрезок обозначается указанием его концов,</a:t>
            </a:r>
            <a:r>
              <a:rPr lang="en-US" dirty="0"/>
              <a:t> </a:t>
            </a:r>
            <a:r>
              <a:rPr lang="ru-RU" dirty="0"/>
              <a:t>например, отрезок с концами </a:t>
            </a:r>
            <a:r>
              <a:rPr lang="en-US" i="1" dirty="0"/>
              <a:t>A </a:t>
            </a:r>
            <a:r>
              <a:rPr lang="ru-RU" dirty="0"/>
              <a:t>и </a:t>
            </a:r>
            <a:r>
              <a:rPr lang="en-US" i="1" dirty="0"/>
              <a:t>B</a:t>
            </a:r>
            <a:r>
              <a:rPr lang="ru-RU" dirty="0"/>
              <a:t> обозначается</a:t>
            </a:r>
            <a:r>
              <a:rPr lang="ru-RU" i="1" dirty="0"/>
              <a:t> </a:t>
            </a:r>
            <a:r>
              <a:rPr lang="en-US" i="1" dirty="0"/>
              <a:t>AB</a:t>
            </a:r>
            <a:r>
              <a:rPr lang="en-US" dirty="0"/>
              <a:t>.</a:t>
            </a:r>
            <a:endParaRPr lang="ru-RU" dirty="0"/>
          </a:p>
        </p:txBody>
      </p:sp>
      <p:grpSp>
        <p:nvGrpSpPr>
          <p:cNvPr id="7" name="Group 10"/>
          <p:cNvGrpSpPr>
            <a:grpSpLocks/>
          </p:cNvGrpSpPr>
          <p:nvPr/>
        </p:nvGrpSpPr>
        <p:grpSpPr bwMode="auto">
          <a:xfrm>
            <a:off x="0" y="3120156"/>
            <a:ext cx="9144000" cy="1674813"/>
            <a:chOff x="192" y="15"/>
            <a:chExt cx="5568" cy="1055"/>
          </a:xfrm>
        </p:grpSpPr>
        <p:sp>
          <p:nvSpPr>
            <p:cNvPr id="8" name="Text Box 6"/>
            <p:cNvSpPr txBox="1">
              <a:spLocks noChangeArrowheads="1"/>
            </p:cNvSpPr>
            <p:nvPr/>
          </p:nvSpPr>
          <p:spPr bwMode="auto">
            <a:xfrm>
              <a:off x="192" y="15"/>
              <a:ext cx="5568"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solidFill>
                    <a:srgbClr val="FF3300"/>
                  </a:solidFill>
                </a:rPr>
                <a:t>	Л</a:t>
              </a:r>
              <a:r>
                <a:rPr lang="ru-RU" dirty="0">
                  <a:solidFill>
                    <a:srgbClr val="FF3300"/>
                  </a:solidFill>
                  <a:cs typeface="Times New Roman" charset="0"/>
                </a:rPr>
                <a:t>учом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полупрямой</a:t>
              </a:r>
              <a:r>
                <a:rPr lang="ru-RU" dirty="0">
                  <a:cs typeface="Times New Roman" charset="0"/>
                </a:rPr>
                <a:t>, называется фигура, образованная точкой прямой, и всеми точками этой прямой, лежащими от неё по</a:t>
              </a:r>
              <a:r>
                <a:rPr lang="ru-RU" dirty="0"/>
                <a:t> </a:t>
              </a:r>
              <a:r>
                <a:rPr lang="ru-RU" dirty="0">
                  <a:cs typeface="Times New Roman" charset="0"/>
                </a:rPr>
                <a:t>одну сторону. При этом сама данная точка называется</a:t>
              </a:r>
              <a:r>
                <a:rPr lang="ru-RU" dirty="0">
                  <a:solidFill>
                    <a:schemeClr val="accent1"/>
                  </a:solidFill>
                  <a:cs typeface="Times New Roman" charset="0"/>
                </a:rPr>
                <a:t> </a:t>
              </a:r>
              <a:r>
                <a:rPr lang="ru-RU" dirty="0">
                  <a:solidFill>
                    <a:srgbClr val="FF3300"/>
                  </a:solidFill>
                  <a:cs typeface="Times New Roman" charset="0"/>
                </a:rPr>
                <a:t>началом</a:t>
              </a:r>
              <a:r>
                <a:rPr lang="ru-RU" dirty="0">
                  <a:cs typeface="Times New Roman" charset="0"/>
                </a:rPr>
                <a:t>, или</a:t>
              </a:r>
              <a:r>
                <a:rPr lang="ru-RU" dirty="0">
                  <a:solidFill>
                    <a:schemeClr val="accent1"/>
                  </a:solidFill>
                  <a:cs typeface="Times New Roman" charset="0"/>
                </a:rPr>
                <a:t> </a:t>
              </a:r>
              <a:r>
                <a:rPr lang="ru-RU" dirty="0">
                  <a:solidFill>
                    <a:srgbClr val="FF3300"/>
                  </a:solidFill>
                  <a:cs typeface="Times New Roman" charset="0"/>
                </a:rPr>
                <a:t>вершиной</a:t>
              </a:r>
              <a:r>
                <a:rPr lang="ru-RU" dirty="0">
                  <a:solidFill>
                    <a:schemeClr val="accent1"/>
                  </a:solidFill>
                  <a:cs typeface="Times New Roman" charset="0"/>
                </a:rPr>
                <a:t> </a:t>
              </a:r>
              <a:r>
                <a:rPr lang="ru-RU" dirty="0">
                  <a:cs typeface="Times New Roman" charset="0"/>
                </a:rPr>
                <a:t>луча.</a:t>
              </a:r>
            </a:p>
          </p:txBody>
        </p:sp>
        <p:pic>
          <p:nvPicPr>
            <p:cNvPr id="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8" y="771"/>
              <a:ext cx="187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ext Box 9"/>
          <p:cNvSpPr txBox="1">
            <a:spLocks noChangeArrowheads="1"/>
          </p:cNvSpPr>
          <p:nvPr/>
        </p:nvSpPr>
        <p:spPr bwMode="auto">
          <a:xfrm>
            <a:off x="0" y="4941168"/>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just" eaLnBrk="1" hangingPunct="1">
              <a:spcBef>
                <a:spcPct val="50000"/>
              </a:spcBef>
            </a:pPr>
            <a:r>
              <a:rPr lang="ru-RU" dirty="0">
                <a:cs typeface="Times New Roman" charset="0"/>
              </a:rPr>
              <a:t>	Для обозначения лучей используются пары прописных латинских букв, например, </a:t>
            </a:r>
            <a:r>
              <a:rPr lang="en-US" i="1" dirty="0">
                <a:cs typeface="Times New Roman" charset="0"/>
              </a:rPr>
              <a:t>AB</a:t>
            </a:r>
            <a:r>
              <a:rPr lang="ru-RU" dirty="0">
                <a:cs typeface="Times New Roman" charset="0"/>
              </a:rPr>
              <a:t>, первая из которых обозначает начало луча, а вторая - какую-нибудь точку, принадлежащую лучу</a:t>
            </a:r>
            <a:r>
              <a:rPr lang="ru-RU" dirty="0"/>
              <a:t>.</a:t>
            </a:r>
            <a:r>
              <a:rPr lang="ru-RU" dirty="0">
                <a:solidFill>
                  <a:schemeClr val="accent1"/>
                </a:solidFill>
                <a:cs typeface="Times New Roman" charset="0"/>
              </a:rPr>
              <a:t> </a:t>
            </a:r>
          </a:p>
        </p:txBody>
      </p:sp>
      <p:sp>
        <p:nvSpPr>
          <p:cNvPr id="12" name="Номер слайда 5"/>
          <p:cNvSpPr txBox="1">
            <a:spLocks/>
          </p:cNvSpPr>
          <p:nvPr/>
        </p:nvSpPr>
        <p:spPr bwMode="auto">
          <a:xfrm>
            <a:off x="8642176" y="6581056"/>
            <a:ext cx="501824" cy="27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1E1DA6B-3281-4421-9C24-6F83840074F0}" type="slidenum">
              <a:rPr kumimoji="0" lang="ru-RU"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ru-RU"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7037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3821376</TotalTime>
  <Words>4441</Words>
  <Application>Microsoft Office PowerPoint</Application>
  <PresentationFormat>Экран (4:3)</PresentationFormat>
  <Paragraphs>361</Paragraphs>
  <Slides>62</Slides>
  <Notes>60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62</vt:i4>
      </vt:variant>
    </vt:vector>
  </HeadingPairs>
  <TitlesOfParts>
    <vt:vector size="67" baseType="lpstr">
      <vt:lpstr>Arial</vt:lpstr>
      <vt:lpstr>Calibri</vt:lpstr>
      <vt:lpstr>Cambria Math</vt:lpstr>
      <vt:lpstr>Times New Roman</vt:lpstr>
      <vt:lpstr>Оформление по умолчанию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 3. На клетчатой бумаге изобразите угол AOB и луч CD, как показано на рисунке. От луча CD отложите  угол DCE, равный углу AOB.</vt:lpstr>
      <vt:lpstr>Презентация PowerPoint</vt:lpstr>
      <vt:lpstr> 5. На клетчатой бумаге изобразите угол, равный разности углов ABC и DEF.</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Упражнения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геометрические фигуры</dc:title>
  <dc:creator>*</dc:creator>
  <cp:lastModifiedBy>Vladimir Smirnov</cp:lastModifiedBy>
  <cp:revision>480</cp:revision>
  <dcterms:created xsi:type="dcterms:W3CDTF">2008-04-30T05:51:18Z</dcterms:created>
  <dcterms:modified xsi:type="dcterms:W3CDTF">2023-09-21T12:20:20Z</dcterms:modified>
</cp:coreProperties>
</file>