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751" r:id="rId2"/>
    <p:sldId id="1216" r:id="rId3"/>
    <p:sldId id="1217" r:id="rId4"/>
    <p:sldId id="447" r:id="rId5"/>
    <p:sldId id="1230" r:id="rId6"/>
    <p:sldId id="280" r:id="rId7"/>
    <p:sldId id="1247" r:id="rId8"/>
    <p:sldId id="312" r:id="rId9"/>
    <p:sldId id="319" r:id="rId10"/>
    <p:sldId id="754" r:id="rId11"/>
    <p:sldId id="764" r:id="rId12"/>
    <p:sldId id="1233" r:id="rId13"/>
    <p:sldId id="314" r:id="rId14"/>
    <p:sldId id="1234" r:id="rId15"/>
    <p:sldId id="755" r:id="rId16"/>
    <p:sldId id="598" r:id="rId17"/>
    <p:sldId id="390" r:id="rId18"/>
    <p:sldId id="1262" r:id="rId19"/>
    <p:sldId id="758" r:id="rId20"/>
    <p:sldId id="759" r:id="rId21"/>
    <p:sldId id="760" r:id="rId22"/>
    <p:sldId id="318" r:id="rId23"/>
    <p:sldId id="308" r:id="rId24"/>
    <p:sldId id="1248" r:id="rId25"/>
    <p:sldId id="1235" r:id="rId26"/>
    <p:sldId id="1238" r:id="rId27"/>
    <p:sldId id="1249" r:id="rId28"/>
    <p:sldId id="1239" r:id="rId29"/>
    <p:sldId id="279" r:id="rId30"/>
    <p:sldId id="1268" r:id="rId31"/>
    <p:sldId id="307" r:id="rId32"/>
    <p:sldId id="1266" r:id="rId33"/>
    <p:sldId id="1267" r:id="rId34"/>
    <p:sldId id="303" r:id="rId35"/>
    <p:sldId id="1270" r:id="rId36"/>
    <p:sldId id="304" r:id="rId37"/>
    <p:sldId id="1263" r:id="rId38"/>
    <p:sldId id="305" r:id="rId39"/>
    <p:sldId id="311" r:id="rId40"/>
    <p:sldId id="320" r:id="rId41"/>
    <p:sldId id="1246" r:id="rId42"/>
    <p:sldId id="1251" r:id="rId43"/>
    <p:sldId id="1261" r:id="rId44"/>
    <p:sldId id="321" r:id="rId45"/>
    <p:sldId id="326" r:id="rId46"/>
    <p:sldId id="1259" r:id="rId47"/>
    <p:sldId id="1252" r:id="rId48"/>
    <p:sldId id="1271" r:id="rId49"/>
    <p:sldId id="1253" r:id="rId50"/>
    <p:sldId id="1254" r:id="rId51"/>
    <p:sldId id="1265" r:id="rId52"/>
    <p:sldId id="1255" r:id="rId53"/>
    <p:sldId id="323" r:id="rId54"/>
    <p:sldId id="324" r:id="rId55"/>
    <p:sldId id="1258" r:id="rId56"/>
    <p:sldId id="1264" r:id="rId57"/>
    <p:sldId id="1260" r:id="rId58"/>
    <p:sldId id="322" r:id="rId59"/>
    <p:sldId id="1215" r:id="rId60"/>
    <p:sldId id="1072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86455" autoAdjust="0"/>
  </p:normalViewPr>
  <p:slideViewPr>
    <p:cSldViewPr>
      <p:cViewPr varScale="1">
        <p:scale>
          <a:sx n="90" d="100"/>
          <a:sy n="90" d="100"/>
        </p:scale>
        <p:origin x="3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18A50-AA2F-4768-B350-88E8857D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BC3A31F-C6F5-4B94-800E-25FD2EA7C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4C1008-095B-4355-AAF3-870338930DB4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B151EC9-84FB-430E-A3DF-9B525E7EF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48D8EE2-53C7-4DC5-9368-41395D639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0156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AEBF0AB-E3E0-4A0E-A024-8283CC706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5285A-28BE-41F6-BEB8-C3748649134F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5856BB4-194A-4D6D-8080-299C8E9EF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89493FE-3E4A-45AC-A945-181480951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В режиме слайдов ответы появляются после </a:t>
            </a:r>
            <a:r>
              <a:rPr lang="ru-RU" altLang="ru-RU" dirty="0" err="1">
                <a:latin typeface="Times New Roman" panose="02020603050405020304" pitchFamily="18" charset="0"/>
              </a:rPr>
              <a:t>кликанья</a:t>
            </a:r>
            <a:r>
              <a:rPr lang="ru-RU" altLang="ru-RU" dirty="0">
                <a:latin typeface="Times New Roman" panose="02020603050405020304" pitchFamily="18" charset="0"/>
              </a:rPr>
              <a:t>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77938D1-2AD4-4F92-BE75-0248C3EAD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E4B8AC-6799-43D7-BC53-30793F30436B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32771" name="Rectangle 3074">
            <a:extLst>
              <a:ext uri="{FF2B5EF4-FFF2-40B4-BE49-F238E27FC236}">
                <a16:creationId xmlns:a16="http://schemas.microsoft.com/office/drawing/2014/main" id="{3EEFCEC2-3379-4CA1-89B2-74F2D8C6D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075">
            <a:extLst>
              <a:ext uri="{FF2B5EF4-FFF2-40B4-BE49-F238E27FC236}">
                <a16:creationId xmlns:a16="http://schemas.microsoft.com/office/drawing/2014/main" id="{E34DC7A3-44DB-4A08-8EB4-9DCB9DF75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904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16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E8FD7-4A63-4367-A96E-0A43E18A6F59}" type="slidenum">
              <a:rPr lang="ru-RU" sz="1200"/>
              <a:pPr eaLnBrk="1" hangingPunct="1"/>
              <a:t>17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E8FD7-4A63-4367-A96E-0A43E18A6F59}" type="slidenum">
              <a:rPr lang="ru-RU" sz="1200"/>
              <a:pPr eaLnBrk="1" hangingPunct="1"/>
              <a:t>18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383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4C6BF57-3CC1-4F65-B17D-DDEFEC727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D4D19D-8B56-445B-93AA-A0EF472221C0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690FC92-DBE5-4AF6-96B7-257236619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BE6CC5E-3D53-4F07-A742-71D6317D1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5ECC85D-5FF7-464D-8292-B9ED1CC859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9EA189-C3B5-4AEB-B4AB-BAEC61F2EE3D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58ECCFBC-5FC1-46C7-AE6B-049D3AF29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8702E67E-1F69-4E0C-B40A-6019312EC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52E5718-E649-4083-87CF-71EF6A45E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A6AEF00-EABE-4B7E-AC79-62ECA50A5B4E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169F7B7-F230-496E-9912-A3AFC6D56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074C4A-B2EA-49C7-8DFB-4ECEDAC6C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30E01C7-1EAA-411B-9198-6E1F2FC10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C5BA97-26FD-4162-B509-63DD389FE9F6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E51D6F1-F3DE-4A5B-8248-427601B56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E2DEB86-B9DB-422C-BD9D-84013EC04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6FEF107-7E92-80C6-599A-6F296AE9D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A548C8-D048-4A42-BA0F-D8B86B391D7A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E42B9AC-2C38-8920-1AF2-9BFCCD517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D73DB08-38B4-2E31-4313-D7F90AD00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6FEF107-7E92-80C6-599A-6F296AE9D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A548C8-D048-4A42-BA0F-D8B86B391D7A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E42B9AC-2C38-8920-1AF2-9BFCCD517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D73DB08-38B4-2E31-4313-D7F90AD00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0552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586C148-B915-B481-3152-456D58F8D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F2B9B8-1DBB-4CA2-8930-308F4B1842AD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22D8FA6-7DD7-1E6D-387E-49843BE54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FE60C91-CB42-377D-E757-CCC9BD1FF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C0E9DD-0CBE-F753-A3C5-6618BDA60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78155-A57C-45D8-ADAD-5248A61F58FA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3D1DC06-4BBE-66AD-04D5-48D0CD439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64E64F7-6FED-C750-E4B7-276CBCE98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C0E9DD-0CBE-F753-A3C5-6618BDA60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78155-A57C-45D8-ADAD-5248A61F58FA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3D1DC06-4BBE-66AD-04D5-48D0CD439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64E64F7-6FED-C750-E4B7-276CBCE98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8822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5E601C-4C3E-7983-FD2C-50C9A610F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DA0AD-BD1D-4D12-8215-8188F1D1EE21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2B0815CB-6AA0-E928-13A4-EE286CCA3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8EAE0DBA-B5A6-1A30-672E-0543EFFB1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D410D1-8CB4-0826-2538-9C9F96D7B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C0687-DCBD-4FDE-8754-C256CDEAD1BC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61AF0A8A-23E6-32D0-616C-63DB6C13C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E0F7834-3FEF-296F-B425-B349CBCC2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022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333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80720D-15D0-2818-4E36-79A4D9D41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5ABF5-E5D4-4462-888F-7161278ACF51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C9509D1C-53B7-F148-FD8A-0FE44469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95DB081-7D42-238D-7C8B-5160661BE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095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B38A26-340B-4532-FCA6-F96E11631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2E288-3B34-4BF4-9D87-C28BC919AAA9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8A63BBB3-4AB1-52F7-3757-E95340726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60D08C34-8E8D-0E1D-7214-A822A53F5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B38A26-340B-4532-FCA6-F96E11631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2E288-3B34-4BF4-9D87-C28BC919AAA9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8A63BBB3-4AB1-52F7-3757-E95340726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60D08C34-8E8D-0E1D-7214-A822A53F5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3921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D2EA3B-4D75-5603-7BA8-70EEE8AC9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263F1-AB31-40C9-BCE7-33DF81F78D8F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342D40D-E9D8-5523-5D05-D9074D2DD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76AD151-E73A-BF83-D441-D3DC69A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D2EA3B-4D75-5603-7BA8-70EEE8AC9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263F1-AB31-40C9-BCE7-33DF81F78D8F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342D40D-E9D8-5523-5D05-D9074D2DD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76AD151-E73A-BF83-D441-D3DC69A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4671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F48466-B72E-90DC-43AB-7C5AD8B58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2CD35-7093-4486-80E9-BF959B7A4C0A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1BFE3E3-5295-907E-42C3-E8DF5EC8F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5E3D08E-0046-3DB2-3D49-B78D3D254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F48466-B72E-90DC-43AB-7C5AD8B58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2CD35-7093-4486-80E9-BF959B7A4C0A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1BFE3E3-5295-907E-42C3-E8DF5EC8F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5E3D08E-0046-3DB2-3D49-B78D3D254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40661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F4BB12-5E7E-F940-E999-549C96039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9FB44-3596-4FB5-8EC3-66E29E759057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075B203-4220-83D4-DF74-FF4A8AA49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8F5DABD-1961-80E4-C808-C61E17126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7C01BD-BE06-2B22-7F20-439560753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D2096-1BEB-4BBC-9B1D-A805BE9D3848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25827F91-6AA6-4937-D64E-8E6B836FE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66569F5-5232-D552-E854-344E6C277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6961AD-797D-1E92-7536-D29DD1E6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FDE5D-78B1-4B16-BC26-70C4FE27ED21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093BFAA0-9F28-24E0-B8D3-E953EC00F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1027">
            <a:extLst>
              <a:ext uri="{FF2B5EF4-FFF2-40B4-BE49-F238E27FC236}">
                <a16:creationId xmlns:a16="http://schemas.microsoft.com/office/drawing/2014/main" id="{A826CFC9-B103-0402-995A-6382DD389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317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3DEEC5-D713-7480-746C-9775B377B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B5BF8-353F-4353-B663-2E0870C021F8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7730E01A-7389-A42C-9ED6-25644FDC6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32289B54-6D22-0664-D028-359F97515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29D2C0-5E24-8C90-AEE7-8071F8BA2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B28D2-C7BD-471A-9884-CADFD752E7A4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8A2878F6-A80B-8CDB-D4DD-3C659A95D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23A3D21-3730-09DE-A0C7-A967CE3D3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29D2C0-5E24-8C90-AEE7-8071F8BA2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B28D2-C7BD-471A-9884-CADFD752E7A4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8A2878F6-A80B-8CDB-D4DD-3C659A95D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23A3D21-3730-09DE-A0C7-A967CE3D3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6951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8677CB-0406-8708-4730-C3DEC7AE7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FE1C3-3E19-4015-91EB-4B133B534686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177154" name="Rectangle 1026">
            <a:extLst>
              <a:ext uri="{FF2B5EF4-FFF2-40B4-BE49-F238E27FC236}">
                <a16:creationId xmlns:a16="http://schemas.microsoft.com/office/drawing/2014/main" id="{5679FC3E-7AE2-D80B-AB2E-CCE26C1AB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1027">
            <a:extLst>
              <a:ext uri="{FF2B5EF4-FFF2-40B4-BE49-F238E27FC236}">
                <a16:creationId xmlns:a16="http://schemas.microsoft.com/office/drawing/2014/main" id="{E16FAC9E-1B04-12A5-97E6-06F66F2D8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EC354D-66D2-BBD3-3A0F-017350BA4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8CF36-7046-43A8-A093-3D686BE2975E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8F1CE72E-DFFB-F60C-C394-666807721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E7515C9-9685-0344-9264-7806A17CB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0E4148-3DE2-1B99-F8DB-3DBFAEA27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FDDDC-D15F-44E8-989A-9B9C7D1203B1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EAEC464B-7296-D348-BE19-279AF5A8B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4BD851B1-2BBA-2651-918E-297ED516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751359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56DD3E-93D2-C2C9-0362-55D9079E0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91FFF-2566-4F68-BB4A-D1F61FB03AE0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EC9A62C2-B65D-F39B-2453-43FA47DEA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FECACFAE-57B5-AAF8-62EB-871D755C1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4AD7E7-711E-1BB8-2C39-747802F21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45F9D-5627-4227-8582-3798C06282AA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87E15676-107F-E9F8-80DB-103DB2360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3261DE4-A450-A7A5-37FB-B8487704C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306796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4AD7E7-711E-1BB8-2C39-747802F21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45F9D-5627-4227-8582-3798C06282AA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87E15676-107F-E9F8-80DB-103DB2360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3261DE4-A450-A7A5-37FB-B8487704C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A9B0D2-9CA4-EA78-F75D-1DD12FCC8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37E80-26C5-499C-A6DC-9926DCBEAB01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7DCF8126-C782-FD62-E625-606D81C4B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50728389-89DC-8A67-0BFC-44CF888C1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6A9EE82-3E06-409B-A87B-7A7A1586F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0063C6-8C0F-4E4C-B351-E15F5DFB4401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0C836B3-F342-452F-9EC6-78116B3FF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AD2E510-CA5D-4285-87EA-61AEDEE36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223543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A9B0D2-9CA4-EA78-F75D-1DD12FCC8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37E80-26C5-499C-A6DC-9926DCBEAB01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7DCF8126-C782-FD62-E625-606D81C4B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50728389-89DC-8A67-0BFC-44CF888C1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672438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CED5B2-B732-B2AA-B57D-D2D006BCF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BE9D4-843B-4E82-AC21-6B27AECDD690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7C722BE-9B51-0A2E-3C17-9319CDA7A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548C460-ECDB-E0EC-AE18-DAB082347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B4B764-2F99-9B88-071B-F34288A76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7C7A3-E138-495B-887C-4DE09EBABFD6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22BE8269-970A-E0C9-F1BF-6D9F45461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14012FE5-E12E-AC3F-8A83-8959B5A7E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F0A3B6-CE94-7D33-C074-B58530CC8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A7AF9-0C2D-4C01-9D16-0E422E0565C9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863A2761-CA79-5E42-98FB-B57E54865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083B324-C599-5268-7DD2-A8C709ED4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B4F5A2-6B0E-C005-EF0D-101611C5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1D870-976C-4DDD-B3D2-330866A59360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CBAF3230-FC3E-ACC8-BCCD-879D25A7F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6BE34C8-729C-8FAB-26C9-0A80DBC6B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B4F5A2-6B0E-C005-EF0D-101611C5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1D870-976C-4DDD-B3D2-330866A59360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CBAF3230-FC3E-ACC8-BCCD-879D25A7F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6BE34C8-729C-8FAB-26C9-0A80DBC6B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15550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227F76-E964-AA87-69FD-8A9575BA0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DD472-50B9-448C-855C-1D7B3DB7AE01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B3D58174-408D-EE8D-33FD-A930425DF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8F43A541-2B9E-30BA-0C13-2F05FE252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79A5FE-137B-7DBF-B91E-243CF901F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E0D90-E5AA-4B15-85FB-E301983C33EE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E0C5C3FF-B52B-7773-35DA-94C82ED5A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72D00FF8-2D4A-87DE-0670-533B4DD51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9452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7AAE579-219E-42A5-903C-E9A54A8B2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C8D336-11D0-4720-B66E-3F6111ED2737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55BC2EE8-F977-40D6-98F0-8BF289EE4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72EC7C2C-124B-4838-A201-1886BF215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241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78CE-A18B-4E4C-9B94-BA212932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F38D-407A-4359-8C9E-CD66DB53E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33A2-EE0B-4A70-A6C8-F482B8ECF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9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C143-9BCA-40AD-863B-8DF3257D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FD0E-BAF1-458C-AA56-D7866572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D4C2-DD84-4033-88B0-D19917AA9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EE85-EEA1-4F08-A31F-B3286C306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8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C78-CEC6-4E57-8293-A7B37F4AE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7C87-6E9C-464B-8757-E810159E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4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1EB8-615C-4550-8A49-4B132F8D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5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712F-8924-43F1-A69F-C3FC11D0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2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A685-3CB4-4C47-9C79-E2B051CEB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2DFCB8-02B3-4CAF-8754-C9042E1FB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008605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КРИВЫЕ как геометрические 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места точек. 7 класс </a:t>
            </a:r>
            <a:br>
              <a:rPr lang="ru-RU" cap="all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17341-4121-4C2D-B39C-B91543F828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6287" y="697059"/>
            <a:ext cx="6611426" cy="594928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5AAE923-D207-4B95-9DE9-BE5DB467C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Использование программы </a:t>
            </a:r>
            <a:r>
              <a:rPr lang="en-US" sz="3200" dirty="0" err="1">
                <a:solidFill>
                  <a:srgbClr val="FF3300"/>
                </a:solidFill>
              </a:rPr>
              <a:t>GeoGebra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AC043217-D5D9-410A-BC43-9011FF66C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313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будет происходить с параболой, если фокус: а) удаляется от директрисы; б)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приближается к директрисе?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A2490A85-3DCD-4D98-8FC2-90D4559C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30" y="2204864"/>
            <a:ext cx="5371796" cy="31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68" name="Group 12">
            <a:extLst>
              <a:ext uri="{FF2B5EF4-FFF2-40B4-BE49-F238E27FC236}">
                <a16:creationId xmlns:a16="http://schemas.microsoft.com/office/drawing/2014/main" id="{AD862B56-FC38-49A7-A939-6D2B3707DC7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05038"/>
            <a:ext cx="7696200" cy="4373563"/>
            <a:chOff x="480" y="1389"/>
            <a:chExt cx="4848" cy="2755"/>
          </a:xfrm>
        </p:grpSpPr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023382DB-D56D-42FE-B7B8-3F86C88F8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Ветви параболы разжимаются; </a:t>
              </a:r>
              <a:endParaRPr lang="en-US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/>
                <a:t>	</a:t>
              </a:r>
              <a:r>
                <a:rPr lang="ru-RU" altLang="ru-RU" dirty="0"/>
                <a:t>б) Ветви параболы сжимаются.</a:t>
              </a:r>
            </a:p>
          </p:txBody>
        </p:sp>
        <p:pic>
          <p:nvPicPr>
            <p:cNvPr id="19463" name="Picture 11">
              <a:extLst>
                <a:ext uri="{FF2B5EF4-FFF2-40B4-BE49-F238E27FC236}">
                  <a16:creationId xmlns:a16="http://schemas.microsoft.com/office/drawing/2014/main" id="{1683E5EE-AF54-437E-AFE6-8EA004606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389"/>
              <a:ext cx="3455" cy="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27">
            <a:extLst>
              <a:ext uri="{FF2B5EF4-FFF2-40B4-BE49-F238E27FC236}">
                <a16:creationId xmlns:a16="http://schemas.microsoft.com/office/drawing/2014/main" id="{B61F18A8-77DF-46F0-91D4-3962BBDE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28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Укажите ГМТ </a:t>
            </a:r>
            <a:r>
              <a:rPr lang="en-US" altLang="ru-RU" sz="2800" i="1" dirty="0"/>
              <a:t>A’</a:t>
            </a:r>
            <a:r>
              <a:rPr lang="ru-RU" altLang="ru-RU" sz="2800" dirty="0"/>
              <a:t>, для которых расстояние до фокуса меньше расстояния до директрисы.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8" name="Picture 1030">
            <a:extLst>
              <a:ext uri="{FF2B5EF4-FFF2-40B4-BE49-F238E27FC236}">
                <a16:creationId xmlns:a16="http://schemas.microsoft.com/office/drawing/2014/main" id="{2C8FA5B4-0278-47C4-87C0-C9C9C245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6218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5C0702-7159-B538-3B9E-859A7AAB3A6E}"/>
              </a:ext>
            </a:extLst>
          </p:cNvPr>
          <p:cNvGrpSpPr/>
          <p:nvPr/>
        </p:nvGrpSpPr>
        <p:grpSpPr>
          <a:xfrm>
            <a:off x="533400" y="1070072"/>
            <a:ext cx="8229600" cy="5368294"/>
            <a:chOff x="533400" y="1897264"/>
            <a:chExt cx="8229600" cy="5368294"/>
          </a:xfrm>
        </p:grpSpPr>
        <p:sp>
          <p:nvSpPr>
            <p:cNvPr id="6151" name="Text Box 1032">
              <a:extLst>
                <a:ext uri="{FF2B5EF4-FFF2-40B4-BE49-F238E27FC236}">
                  <a16:creationId xmlns:a16="http://schemas.microsoft.com/office/drawing/2014/main" id="{BD723087-1C51-4B88-BC93-453D21E28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6096007"/>
              <a:ext cx="8229600" cy="116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Точки </a:t>
              </a:r>
              <a:r>
                <a:rPr lang="en-US" altLang="ru-RU" sz="2800" i="1" dirty="0"/>
                <a:t> A’</a:t>
              </a:r>
              <a:r>
                <a:rPr lang="ru-RU" altLang="ru-RU" sz="2800" dirty="0"/>
                <a:t>, расположенные выше параболы.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ru-RU" sz="2800" i="1" dirty="0"/>
                <a:t>A’F &lt; A’A + AF = A’D.</a:t>
              </a:r>
              <a:endParaRPr lang="ru-RU" altLang="ru-RU" sz="2800" i="1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0CF8DBB-3DCA-6F8B-562D-8000F0554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438" y="1897264"/>
              <a:ext cx="5896798" cy="3982006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F70F1A6F-37E3-45BD-9C3A-D3A5BEF39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Укажите ГМТ </a:t>
            </a:r>
            <a:r>
              <a:rPr lang="en-US" altLang="ru-RU" sz="2800" i="1" dirty="0"/>
              <a:t>A”</a:t>
            </a:r>
            <a:r>
              <a:rPr lang="ru-RU" altLang="ru-RU" sz="2800" dirty="0"/>
              <a:t>, для которых расстояние до фокуса больше расстояния до директрисы.</a:t>
            </a:r>
            <a:endParaRPr lang="en-US" altLang="ru-RU" sz="28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93D30C4-A120-4489-A273-5570746A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34903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F4F053B-9F98-6444-AB0D-09C703418FF1}"/>
              </a:ext>
            </a:extLst>
          </p:cNvPr>
          <p:cNvGrpSpPr/>
          <p:nvPr/>
        </p:nvGrpSpPr>
        <p:grpSpPr>
          <a:xfrm>
            <a:off x="457200" y="1196752"/>
            <a:ext cx="8305800" cy="5204632"/>
            <a:chOff x="457200" y="1196752"/>
            <a:chExt cx="8305800" cy="5204632"/>
          </a:xfrm>
        </p:grpSpPr>
        <p:sp>
          <p:nvSpPr>
            <p:cNvPr id="7175" name="Text Box 7">
              <a:extLst>
                <a:ext uri="{FF2B5EF4-FFF2-40B4-BE49-F238E27FC236}">
                  <a16:creationId xmlns:a16="http://schemas.microsoft.com/office/drawing/2014/main" id="{7674AE82-1958-45B4-BA2C-A53F2B8C7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5231833"/>
              <a:ext cx="8305800" cy="116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Точки </a:t>
              </a:r>
              <a:r>
                <a:rPr lang="en-US" altLang="ru-RU" sz="2800" i="1" dirty="0"/>
                <a:t> A”</a:t>
              </a:r>
              <a:r>
                <a:rPr lang="ru-RU" altLang="ru-RU" sz="2800" dirty="0"/>
                <a:t>, расположенные ниже параболы.</a:t>
              </a:r>
              <a:endParaRPr lang="en-US" altLang="ru-RU" sz="2800" dirty="0"/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ru-RU" sz="2800" i="1" dirty="0"/>
                <a:t>A”F =A”A + AF = A”A + AD &gt; A”D &gt; A”D”</a:t>
              </a:r>
              <a:r>
                <a:rPr lang="en-US" altLang="ru-RU" sz="2800" dirty="0"/>
                <a:t>.</a:t>
              </a:r>
              <a:endParaRPr lang="ru-RU" altLang="ru-RU" sz="2800" i="1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59BFF1D-5E0E-E1D2-80EF-B109ECF8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7697" y="1196752"/>
              <a:ext cx="5754178" cy="3987864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Касательная к параболе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Прямая, имеющая с параболой только одну общую точку и не перпендикулярная ее директрисе,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касательной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 параболе. Общая точка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3A5A25-311C-7D38-E30A-3C0E7C4B2C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36912"/>
            <a:ext cx="5364088" cy="3231444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3A5B6C-F24A-4DE1-8983-10920894C7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513" y="1209675"/>
            <a:ext cx="5874792" cy="528642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kern="0" dirty="0">
                <a:solidFill>
                  <a:srgbClr val="FF3300"/>
                </a:solidFill>
              </a:rPr>
              <a:t>Получение касательной к параболе с</a:t>
            </a:r>
            <a:r>
              <a:rPr lang="ru-RU" sz="3200" dirty="0"/>
              <a:t> </a:t>
            </a:r>
            <a:r>
              <a:rPr lang="ru-RU" sz="3200" kern="0" dirty="0">
                <a:solidFill>
                  <a:srgbClr val="FF3300"/>
                </a:solidFill>
              </a:rPr>
              <a:t>использованием программы </a:t>
            </a:r>
            <a:r>
              <a:rPr lang="en-US" sz="3200" kern="0" dirty="0">
                <a:solidFill>
                  <a:srgbClr val="FF3300"/>
                </a:solidFill>
              </a:rPr>
              <a:t>GeoGebra</a:t>
            </a:r>
            <a:endParaRPr lang="ru-RU" sz="3200" kern="0" dirty="0">
              <a:solidFill>
                <a:srgbClr val="FF3300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2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0" y="-1147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Теорема.</a:t>
            </a:r>
            <a:r>
              <a:rPr lang="ru-RU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Касательной к параболе, проходящей через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точку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является прямая, содержащая биссектрису угла </a:t>
            </a:r>
            <a:r>
              <a:rPr lang="en-US" sz="2800" i="1" dirty="0">
                <a:cs typeface="Times New Roman" pitchFamily="18" charset="0"/>
              </a:rPr>
              <a:t>FAD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98DA7B-F702-090D-AFFE-D013B534BF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634" y="1135832"/>
            <a:ext cx="4820323" cy="318179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C0BF7D4-2F63-5EF2-D8E6-F24C344E5884}"/>
              </a:ext>
            </a:extLst>
          </p:cNvPr>
          <p:cNvGrpSpPr/>
          <p:nvPr/>
        </p:nvGrpSpPr>
        <p:grpSpPr>
          <a:xfrm>
            <a:off x="0" y="1135832"/>
            <a:ext cx="9144000" cy="5655315"/>
            <a:chOff x="0" y="1135832"/>
            <a:chExt cx="9144000" cy="5655315"/>
          </a:xfrm>
        </p:grpSpPr>
        <p:sp>
          <p:nvSpPr>
            <p:cNvPr id="2" name="Text Box 9">
              <a:extLst>
                <a:ext uri="{FF2B5EF4-FFF2-40B4-BE49-F238E27FC236}">
                  <a16:creationId xmlns:a16="http://schemas.microsoft.com/office/drawing/2014/main" id="{F0269D98-F7A8-99FD-E686-9FCF6721B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82823"/>
              <a:ext cx="91440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Доказательство. </a:t>
              </a:r>
              <a:r>
                <a:rPr lang="ru-RU" altLang="ru-RU" dirty="0"/>
                <a:t>Докажем, что никакая другая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прямой </a:t>
              </a:r>
              <a:r>
                <a:rPr lang="en-US" altLang="ru-RU" i="1" dirty="0"/>
                <a:t>a </a:t>
              </a:r>
              <a:r>
                <a:rPr lang="ru-RU" altLang="ru-RU" dirty="0"/>
                <a:t>не принадлежит параболе. Из точки </a:t>
              </a:r>
              <a:r>
                <a:rPr lang="en-US" altLang="ru-RU" i="1" dirty="0"/>
                <a:t>A’ </a:t>
              </a:r>
              <a:r>
                <a:rPr lang="ru-RU" altLang="ru-RU" dirty="0"/>
                <a:t>опустим перпендикуляр </a:t>
              </a:r>
              <a:r>
                <a:rPr lang="en-US" altLang="ru-RU" i="1" dirty="0"/>
                <a:t>A’D’ </a:t>
              </a:r>
              <a:r>
                <a:rPr lang="ru-RU" altLang="ru-RU" dirty="0"/>
                <a:t>на директрису </a:t>
              </a:r>
              <a:r>
                <a:rPr lang="en-US" altLang="ru-RU" i="1" dirty="0"/>
                <a:t>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a </a:t>
              </a:r>
              <a:r>
                <a:rPr lang="ru-RU" altLang="ru-RU" dirty="0"/>
                <a:t>является серединным перпендикуляром к отрезку </a:t>
              </a:r>
              <a:r>
                <a:rPr lang="en-US" altLang="ru-RU" i="1" dirty="0"/>
                <a:t>FD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A’F</a:t>
              </a:r>
              <a:r>
                <a:rPr lang="en-US" altLang="ru-RU" dirty="0"/>
                <a:t> = </a:t>
              </a:r>
              <a:r>
                <a:rPr lang="en-US" altLang="ru-RU" i="1" dirty="0"/>
                <a:t>A’D</a:t>
              </a:r>
              <a:r>
                <a:rPr lang="en-US" altLang="ru-RU" dirty="0"/>
                <a:t>. </a:t>
              </a:r>
              <a:r>
                <a:rPr lang="ru-RU" altLang="ru-RU" dirty="0"/>
                <a:t>Тогда </a:t>
              </a:r>
              <a:r>
                <a:rPr lang="en-US" altLang="ru-RU" i="1" dirty="0"/>
                <a:t>A’F</a:t>
              </a:r>
              <a:r>
                <a:rPr lang="en-US" altLang="ru-RU" dirty="0"/>
                <a:t> = </a:t>
              </a:r>
              <a:r>
                <a:rPr lang="en-US" altLang="ru-RU" i="1" dirty="0"/>
                <a:t>A’D &gt; A’D’</a:t>
              </a:r>
              <a:r>
                <a:rPr lang="en-US" altLang="ru-RU" dirty="0"/>
                <a:t>. </a:t>
              </a:r>
              <a:r>
                <a:rPr lang="ru-RU" altLang="ru-RU" dirty="0"/>
                <a:t>Значит,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не принадлежит параболе.</a:t>
              </a:r>
              <a:endParaRPr lang="ru-RU" altLang="ru-RU" i="1" dirty="0"/>
            </a:p>
          </p:txBody>
        </p:sp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394DFC1-4296-5D13-4138-92A88CA25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45" y="1135832"/>
              <a:ext cx="4655899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Фокальное свойство параболы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20320" y="6254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Если источник света поместить в фокус параболы, то лучи, отразившись от параболы, пойдут в одном направлении, перпендикулярном директрисе.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8085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Фокальное свойство параболы используется при</a:t>
            </a:r>
            <a:r>
              <a:rPr lang="ru-RU" dirty="0"/>
              <a:t> </a:t>
            </a:r>
            <a:r>
              <a:rPr lang="ru-RU" dirty="0">
                <a:cs typeface="Times New Roman" pitchFamily="18" charset="0"/>
              </a:rPr>
              <a:t>изготовлении отражающих поверхностей прожекторов, автомобильных фар, карманных фонариков, телескопов, параболических антенн и т. д.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8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892"/>
            <a:ext cx="7772400" cy="972344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Фокальное свойство параболы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r>
              <a:rPr lang="ru-RU" sz="3600" dirty="0">
                <a:solidFill>
                  <a:srgbClr val="FF3300"/>
                </a:solidFill>
              </a:rPr>
              <a:t>в</a:t>
            </a:r>
            <a:r>
              <a:rPr lang="ru-RU" sz="3600" dirty="0"/>
              <a:t> </a:t>
            </a:r>
            <a:r>
              <a:rPr lang="ru-RU" sz="3600" dirty="0">
                <a:solidFill>
                  <a:srgbClr val="FF3300"/>
                </a:solidFill>
              </a:rPr>
              <a:t>программе </a:t>
            </a:r>
            <a:r>
              <a:rPr lang="en-US" sz="3600" dirty="0">
                <a:solidFill>
                  <a:srgbClr val="FF3300"/>
                </a:solidFill>
              </a:rPr>
              <a:t>GeoGebra</a:t>
            </a:r>
            <a:endParaRPr lang="ru-RU" sz="36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0CFE62-9827-68BD-D202-4F019C2CC4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453" y="1172426"/>
            <a:ext cx="7097094" cy="5641502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E26B6D-BD0D-45DB-8B2E-4E0B34043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E19FB74E-CC3B-40DC-9A2C-9EC00347B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03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По данному рисунку укажите способ построения касательной к параболе, заданной фокусом </a:t>
            </a:r>
            <a:r>
              <a:rPr lang="en-US" altLang="ru-RU" sz="2800" i="1" dirty="0"/>
              <a:t>F</a:t>
            </a:r>
            <a:r>
              <a:rPr lang="ru-RU" altLang="ru-RU" sz="2800" dirty="0"/>
              <a:t> и</a:t>
            </a:r>
            <a:r>
              <a:rPr lang="ru-RU" sz="2800" dirty="0"/>
              <a:t> </a:t>
            </a:r>
            <a:r>
              <a:rPr lang="ru-RU" altLang="ru-RU" sz="2800" dirty="0"/>
              <a:t>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2DA084AC-247A-45F1-A198-7FC62A96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656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27">
            <a:extLst>
              <a:ext uri="{FF2B5EF4-FFF2-40B4-BE49-F238E27FC236}">
                <a16:creationId xmlns:a16="http://schemas.microsoft.com/office/drawing/2014/main" id="{B993E3D2-6C4C-484F-B58F-9C76EF833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82" y="332656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</a:t>
            </a:r>
          </a:p>
        </p:txBody>
      </p:sp>
      <p:pic>
        <p:nvPicPr>
          <p:cNvPr id="15364" name="Picture 1036">
            <a:extLst>
              <a:ext uri="{FF2B5EF4-FFF2-40B4-BE49-F238E27FC236}">
                <a16:creationId xmlns:a16="http://schemas.microsoft.com/office/drawing/2014/main" id="{DDB2E73C-AA6F-49F3-B373-C568C72A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62" name="Group 1038">
            <a:extLst>
              <a:ext uri="{FF2B5EF4-FFF2-40B4-BE49-F238E27FC236}">
                <a16:creationId xmlns:a16="http://schemas.microsoft.com/office/drawing/2014/main" id="{F95BAB8E-CB23-4611-9777-5C064E76FE23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057400"/>
            <a:ext cx="5761037" cy="3186113"/>
            <a:chOff x="567" y="1296"/>
            <a:chExt cx="3629" cy="2007"/>
          </a:xfrm>
        </p:grpSpPr>
        <p:sp>
          <p:nvSpPr>
            <p:cNvPr id="155653" name="Text Box 1029">
              <a:extLst>
                <a:ext uri="{FF2B5EF4-FFF2-40B4-BE49-F238E27FC236}">
                  <a16:creationId xmlns:a16="http://schemas.microsoft.com/office/drawing/2014/main" id="{4C631FF8-E808-404D-BA85-A8EE9A64C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367" name="Picture 1037">
              <a:extLst>
                <a:ext uri="{FF2B5EF4-FFF2-40B4-BE49-F238E27FC236}">
                  <a16:creationId xmlns:a16="http://schemas.microsoft.com/office/drawing/2014/main" id="{70953494-6A8E-48DE-8E70-49531E0E1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6EC22C5B-0312-4978-891D-A610B880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434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</a:t>
            </a:r>
            <a:r>
              <a:rPr lang="ru-RU" sz="2800" dirty="0"/>
              <a:t> </a:t>
            </a:r>
            <a:r>
              <a:rPr lang="ru-RU" altLang="ru-RU" sz="2800" dirty="0"/>
              <a:t>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60A40A76-462E-495F-987E-BD23FF47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146550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89" name="Group 5">
            <a:extLst>
              <a:ext uri="{FF2B5EF4-FFF2-40B4-BE49-F238E27FC236}">
                <a16:creationId xmlns:a16="http://schemas.microsoft.com/office/drawing/2014/main" id="{ABCBDC23-1DC7-48B2-A8AB-25A7E6924C6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09800"/>
            <a:ext cx="5761037" cy="3375025"/>
            <a:chOff x="567" y="1392"/>
            <a:chExt cx="3629" cy="2126"/>
          </a:xfrm>
        </p:grpSpPr>
        <p:sp>
          <p:nvSpPr>
            <p:cNvPr id="16390" name="Text Box 6">
              <a:extLst>
                <a:ext uri="{FF2B5EF4-FFF2-40B4-BE49-F238E27FC236}">
                  <a16:creationId xmlns:a16="http://schemas.microsoft.com/office/drawing/2014/main" id="{AA44E5B2-9775-4735-8EC5-BBCB6A767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6391" name="Picture 7">
              <a:extLst>
                <a:ext uri="{FF2B5EF4-FFF2-40B4-BE49-F238E27FC236}">
                  <a16:creationId xmlns:a16="http://schemas.microsoft.com/office/drawing/2014/main" id="{51771AB9-1ED6-435A-9394-0A77A1C1B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92"/>
              <a:ext cx="2612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3EA9E355-9048-46D9-952F-4DE55D30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036496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</a:t>
            </a:r>
            <a:r>
              <a:rPr lang="ru-RU" sz="2800" dirty="0"/>
              <a:t> </a:t>
            </a:r>
            <a:r>
              <a:rPr lang="ru-RU" altLang="ru-RU" sz="2800" dirty="0"/>
              <a:t>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7412" name="Picture 11">
            <a:extLst>
              <a:ext uri="{FF2B5EF4-FFF2-40B4-BE49-F238E27FC236}">
                <a16:creationId xmlns:a16="http://schemas.microsoft.com/office/drawing/2014/main" id="{7038C5B1-5D0C-4E18-971E-8F8474E7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7" name="Group 15">
            <a:extLst>
              <a:ext uri="{FF2B5EF4-FFF2-40B4-BE49-F238E27FC236}">
                <a16:creationId xmlns:a16="http://schemas.microsoft.com/office/drawing/2014/main" id="{E7398563-7F15-49E0-86E6-70B142A605C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362200"/>
            <a:ext cx="5495925" cy="3238500"/>
            <a:chOff x="567" y="1488"/>
            <a:chExt cx="3462" cy="2040"/>
          </a:xfrm>
        </p:grpSpPr>
        <p:sp>
          <p:nvSpPr>
            <p:cNvPr id="17414" name="Text Box 6">
              <a:extLst>
                <a:ext uri="{FF2B5EF4-FFF2-40B4-BE49-F238E27FC236}">
                  <a16:creationId xmlns:a16="http://schemas.microsoft.com/office/drawing/2014/main" id="{632F5CBC-A94F-4330-828F-7DF92198B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15" name="Picture 14">
              <a:extLst>
                <a:ext uri="{FF2B5EF4-FFF2-40B4-BE49-F238E27FC236}">
                  <a16:creationId xmlns:a16="http://schemas.microsoft.com/office/drawing/2014/main" id="{17295CA7-28C1-4905-BEF4-B513A825B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965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3EE4784B-D006-1E1C-EB69-AF080175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геометрическое место точек, из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которых парабола видна под прямым углом.</a:t>
            </a:r>
          </a:p>
        </p:txBody>
      </p:sp>
      <p:pic>
        <p:nvPicPr>
          <p:cNvPr id="20484" name="Picture 11">
            <a:extLst>
              <a:ext uri="{FF2B5EF4-FFF2-40B4-BE49-F238E27FC236}">
                <a16:creationId xmlns:a16="http://schemas.microsoft.com/office/drawing/2014/main" id="{CE318EAB-EA27-8C2C-6015-76E08D1E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16255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517" name="Group 13">
            <a:extLst>
              <a:ext uri="{FF2B5EF4-FFF2-40B4-BE49-F238E27FC236}">
                <a16:creationId xmlns:a16="http://schemas.microsoft.com/office/drawing/2014/main" id="{744E2161-6123-EB87-D9D3-93EED63F8CAE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567591"/>
            <a:ext cx="7696200" cy="4024313"/>
            <a:chOff x="480" y="1632"/>
            <a:chExt cx="4848" cy="2535"/>
          </a:xfrm>
        </p:grpSpPr>
        <p:sp>
          <p:nvSpPr>
            <p:cNvPr id="20486" name="Text Box 6">
              <a:extLst>
                <a:ext uri="{FF2B5EF4-FFF2-40B4-BE49-F238E27FC236}">
                  <a16:creationId xmlns:a16="http://schemas.microsoft.com/office/drawing/2014/main" id="{24297A71-2D71-C8FC-3ED7-32D8D637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837"/>
              <a:ext cx="48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Все точки </a:t>
              </a:r>
              <a:r>
                <a:rPr lang="en-US" altLang="ru-RU" sz="2800" i="1" dirty="0"/>
                <a:t>C </a:t>
              </a:r>
              <a:r>
                <a:rPr lang="ru-RU" altLang="ru-RU" sz="2800" dirty="0"/>
                <a:t>директрисы.</a:t>
              </a:r>
            </a:p>
          </p:txBody>
        </p:sp>
        <p:pic>
          <p:nvPicPr>
            <p:cNvPr id="20487" name="Picture 12">
              <a:extLst>
                <a:ext uri="{FF2B5EF4-FFF2-40B4-BE49-F238E27FC236}">
                  <a16:creationId xmlns:a16="http://schemas.microsoft.com/office/drawing/2014/main" id="{F2604B26-5BD5-4250-3953-D5C5C2F31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3252" cy="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3EE4784B-D006-1E1C-EB69-AF080175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Использование программы </a:t>
            </a:r>
            <a:r>
              <a:rPr lang="en-US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GeoGebra</a:t>
            </a:r>
            <a:endParaRPr lang="ru-RU" altLang="ru-RU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61953-02B5-245A-045E-93F38BA5FE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7640116" cy="6030167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34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BCC1AE7-BAF0-3984-534C-7AC5CA09E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58219BD0-852B-9BCF-FF1E-2FA2696B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65" y="383087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Возьмём лист бумаги прямоугольной формы и отметим около его большой стороны точку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AFE95F63-B48F-943A-04FA-964F06DB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43000"/>
            <a:ext cx="3886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Сложим лист так, чтобы точка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 совместилась с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какой-нибудь </a:t>
            </a:r>
            <a:r>
              <a:rPr lang="ru-RU" altLang="ru-RU" sz="2200" dirty="0"/>
              <a:t>точкой </a:t>
            </a:r>
            <a:r>
              <a:rPr lang="en-US" altLang="ru-RU" sz="2200" i="1" dirty="0"/>
              <a:t>D</a:t>
            </a:r>
            <a:r>
              <a:rPr lang="ru-RU" altLang="ru-RU" sz="2200" dirty="0"/>
              <a:t> большой  стороны листа</a:t>
            </a:r>
            <a:r>
              <a:rPr lang="en-US" altLang="ru-RU" sz="2200" dirty="0"/>
              <a:t>.</a:t>
            </a:r>
            <a:r>
              <a:rPr lang="en-US" altLang="ru-RU" sz="2000" dirty="0"/>
              <a:t>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65901" name="Text Box 13">
            <a:extLst>
              <a:ext uri="{FF2B5EF4-FFF2-40B4-BE49-F238E27FC236}">
                <a16:creationId xmlns:a16="http://schemas.microsoft.com/office/drawing/2014/main" id="{7FC1A34D-EE09-9692-F4D9-C0BB4689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	С</a:t>
            </a:r>
            <a:r>
              <a:rPr lang="ru-RU" altLang="ru-RU" sz="2200" dirty="0">
                <a:cs typeface="Times New Roman" panose="02020603050405020304" pitchFamily="18" charset="0"/>
              </a:rPr>
              <a:t>нова согнём </a:t>
            </a:r>
            <a:r>
              <a:rPr lang="ru-RU" altLang="ru-RU" sz="2200" dirty="0"/>
              <a:t>и разогнём лист</a:t>
            </a:r>
            <a:r>
              <a:rPr lang="ru-RU" altLang="ru-RU" sz="2200" dirty="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200" i="1" dirty="0"/>
              <a:t>D</a:t>
            </a:r>
            <a:r>
              <a:rPr lang="en-US" altLang="ru-RU" sz="2200" baseline="-25000" dirty="0"/>
              <a:t>1</a:t>
            </a:r>
            <a:r>
              <a:rPr lang="ru-RU" altLang="ru-RU" sz="2200" i="1" dirty="0"/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большой стороны. </a:t>
            </a:r>
          </a:p>
        </p:txBody>
      </p:sp>
      <p:pic>
        <p:nvPicPr>
          <p:cNvPr id="22534" name="Picture 14">
            <a:extLst>
              <a:ext uri="{FF2B5EF4-FFF2-40B4-BE49-F238E27FC236}">
                <a16:creationId xmlns:a16="http://schemas.microsoft.com/office/drawing/2014/main" id="{03B5AEB2-2934-DCFA-5CD6-264C3188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4" name="Picture 16">
            <a:extLst>
              <a:ext uri="{FF2B5EF4-FFF2-40B4-BE49-F238E27FC236}">
                <a16:creationId xmlns:a16="http://schemas.microsoft.com/office/drawing/2014/main" id="{0669479F-6E7E-D19C-5178-80C1187D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05" name="Text Box 17">
            <a:extLst>
              <a:ext uri="{FF2B5EF4-FFF2-40B4-BE49-F238E27FC236}">
                <a16:creationId xmlns:a16="http://schemas.microsoft.com/office/drawing/2014/main" id="{E74B140A-87C2-279D-FA32-FDCE473A1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3810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	Разогнём лист.</a:t>
            </a:r>
            <a:r>
              <a:rPr lang="ru-RU" altLang="ru-RU" sz="2200" dirty="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200" dirty="0"/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серединным перпендикуляром к отрезку </a:t>
            </a:r>
            <a:r>
              <a:rPr lang="ru-RU" altLang="ru-RU" sz="2200" i="1" dirty="0">
                <a:cs typeface="Times New Roman" panose="02020603050405020304" pitchFamily="18" charset="0"/>
              </a:rPr>
              <a:t>FD </a:t>
            </a:r>
            <a:r>
              <a:rPr lang="ru-RU" altLang="ru-RU" sz="2200" dirty="0">
                <a:cs typeface="Times New Roman" panose="02020603050405020304" pitchFamily="18" charset="0"/>
              </a:rPr>
              <a:t>и, следовательно, касательной к параболе.</a:t>
            </a:r>
          </a:p>
        </p:txBody>
      </p:sp>
      <p:pic>
        <p:nvPicPr>
          <p:cNvPr id="165908" name="Picture 20">
            <a:extLst>
              <a:ext uri="{FF2B5EF4-FFF2-40B4-BE49-F238E27FC236}">
                <a16:creationId xmlns:a16="http://schemas.microsoft.com/office/drawing/2014/main" id="{E3AAC1D8-97A2-6418-CCDC-612A0AE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10" name="Picture 22">
            <a:extLst>
              <a:ext uri="{FF2B5EF4-FFF2-40B4-BE49-F238E27FC236}">
                <a16:creationId xmlns:a16="http://schemas.microsoft.com/office/drawing/2014/main" id="{5A03AFB9-7BB0-0BC4-D831-202D95A3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11" name="Text Box 23">
            <a:extLst>
              <a:ext uri="{FF2B5EF4-FFF2-40B4-BE49-F238E27FC236}">
                <a16:creationId xmlns:a16="http://schemas.microsoft.com/office/drawing/2014/main" id="{C5245A8D-7A67-3EB5-DB73-D617F5A8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Сделаем так несколько раз, пока вся бумага не покроется линиями сгибов. Линии сгибов будут касательными к параболе. </a:t>
            </a:r>
            <a:r>
              <a:rPr lang="ru-RU" altLang="ru-RU" sz="2200" dirty="0"/>
              <a:t>Чем больше будет линий сгибов тем больше г</a:t>
            </a:r>
            <a:r>
              <a:rPr lang="ru-RU" altLang="ru-RU" sz="2200" dirty="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200" dirty="0"/>
              <a:t>приближаться к</a:t>
            </a:r>
            <a:r>
              <a:rPr lang="ru-RU" altLang="ru-RU" sz="2200" dirty="0">
                <a:cs typeface="Times New Roman" panose="02020603050405020304" pitchFamily="18" charset="0"/>
              </a:rPr>
              <a:t> парабол</a:t>
            </a:r>
            <a:r>
              <a:rPr lang="ru-RU" altLang="ru-RU" sz="2200" dirty="0"/>
              <a:t>е</a:t>
            </a:r>
            <a:r>
              <a:rPr lang="ru-RU" altLang="ru-RU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5912" name="Picture 24">
            <a:extLst>
              <a:ext uri="{FF2B5EF4-FFF2-40B4-BE49-F238E27FC236}">
                <a16:creationId xmlns:a16="http://schemas.microsoft.com/office/drawing/2014/main" id="{B45C314C-5F38-CCB7-CC60-C0129E8A8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 autoUpdateAnimBg="0"/>
      <p:bldP spid="165901" grpId="0" autoUpdateAnimBg="0"/>
      <p:bldP spid="165905" grpId="0" autoUpdateAnimBg="0"/>
      <p:bldP spid="16591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3B58D0E3-1828-F264-DB33-487193225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600" dirty="0">
                <a:solidFill>
                  <a:srgbClr val="FF3300"/>
                </a:solidFill>
              </a:rPr>
              <a:t>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2176" name="Text Box 1040">
            <a:extLst>
              <a:ext uri="{FF2B5EF4-FFF2-40B4-BE49-F238E27FC236}">
                <a16:creationId xmlns:a16="http://schemas.microsoft.com/office/drawing/2014/main" id="{A55245B6-1A4F-45C4-FE33-2686756BE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indent="542925" algn="just">
              <a:spcBef>
                <a:spcPct val="50000"/>
              </a:spcBef>
            </a:pPr>
            <a:r>
              <a:rPr lang="ru-RU" altLang="ru-RU" sz="2800" dirty="0"/>
              <a:t>Изобразите ГМТ, сумма расстояний от которых до</a:t>
            </a:r>
            <a:r>
              <a:rPr lang="ru-RU" sz="2800" dirty="0"/>
              <a:t> </a:t>
            </a:r>
            <a:r>
              <a:rPr lang="ru-RU" altLang="ru-RU" sz="2800" dirty="0"/>
              <a:t>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</a:t>
            </a:r>
            <a:r>
              <a:rPr lang="en-US" altLang="ru-RU" sz="2800" dirty="0"/>
              <a:t>6</a:t>
            </a:r>
            <a:r>
              <a:rPr lang="ru-RU" altLang="ru-RU" sz="2800" dirty="0"/>
              <a:t>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92190" name="Picture 1054">
            <a:extLst>
              <a:ext uri="{FF2B5EF4-FFF2-40B4-BE49-F238E27FC236}">
                <a16:creationId xmlns:a16="http://schemas.microsoft.com/office/drawing/2014/main" id="{92AC319C-0BF3-67B7-D24C-ED3C3709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1" name="Picture 1055">
            <a:extLst>
              <a:ext uri="{FF2B5EF4-FFF2-40B4-BE49-F238E27FC236}">
                <a16:creationId xmlns:a16="http://schemas.microsoft.com/office/drawing/2014/main" id="{CCD52D4E-530D-56A3-4900-7BE85F6F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2" name="Picture 1056">
            <a:extLst>
              <a:ext uri="{FF2B5EF4-FFF2-40B4-BE49-F238E27FC236}">
                <a16:creationId xmlns:a16="http://schemas.microsoft.com/office/drawing/2014/main" id="{BDBF08D8-BA7D-8668-8363-B0F532FE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4" name="Picture 1058">
            <a:extLst>
              <a:ext uri="{FF2B5EF4-FFF2-40B4-BE49-F238E27FC236}">
                <a16:creationId xmlns:a16="http://schemas.microsoft.com/office/drawing/2014/main" id="{F4DB6DE9-E5E1-79F6-FD38-A38F7178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5" name="Picture 1059">
            <a:extLst>
              <a:ext uri="{FF2B5EF4-FFF2-40B4-BE49-F238E27FC236}">
                <a16:creationId xmlns:a16="http://schemas.microsoft.com/office/drawing/2014/main" id="{14861CF8-A597-747D-1618-AF69A4D6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3B58D0E3-1828-F264-DB33-487193225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Использование программы </a:t>
            </a:r>
            <a:r>
              <a:rPr lang="en-US" altLang="ru-RU" sz="3600" dirty="0">
                <a:solidFill>
                  <a:srgbClr val="FF3300"/>
                </a:solidFill>
              </a:rPr>
              <a:t>GeoGebra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736467-76F2-8B07-05E5-60FD44E1F8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6804286" cy="5660125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7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>
            <a:extLst>
              <a:ext uri="{FF2B5EF4-FFF2-40B4-BE49-F238E27FC236}">
                <a16:creationId xmlns:a16="http://schemas.microsoft.com/office/drawing/2014/main" id="{1A5D61CB-4A86-1098-52A5-7BCB2838F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эллипса</a:t>
            </a:r>
          </a:p>
        </p:txBody>
      </p:sp>
      <p:sp>
        <p:nvSpPr>
          <p:cNvPr id="167939" name="Text Box 1027">
            <a:extLst>
              <a:ext uri="{FF2B5EF4-FFF2-40B4-BE49-F238E27FC236}">
                <a16:creationId xmlns:a16="http://schemas.microsoft.com/office/drawing/2014/main" id="{F062A863-726F-F8C9-A964-D77EA2B4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Геометрическое место точек плоскости, сумма расстояний от которых до двух заданных точек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эллипсом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эллипса.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7940" name="Picture 1028">
            <a:extLst>
              <a:ext uri="{FF2B5EF4-FFF2-40B4-BE49-F238E27FC236}">
                <a16:creationId xmlns:a16="http://schemas.microsoft.com/office/drawing/2014/main" id="{BD60F480-36F5-BDF0-54C9-B63B960D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9973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1" name="Text Box 1029">
            <a:extLst>
              <a:ext uri="{FF2B5EF4-FFF2-40B4-BE49-F238E27FC236}">
                <a16:creationId xmlns:a16="http://schemas.microsoft.com/office/drawing/2014/main" id="{C534D364-153E-9136-1DD2-139FF35C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для точек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эллипса с фокусами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сумма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постоянна и равна некоторому заданному отрезку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/>
              <a:t>, большему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E5F0766-FF8A-1558-649D-813603494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эллипс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2689DFA6-9AFB-F328-55ED-FF744E26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По данному рисунку укажите способ построения эллипса с помощью кнопок, нитки и</a:t>
            </a:r>
            <a:r>
              <a:rPr lang="ru-RU" sz="3200" dirty="0"/>
              <a:t> </a:t>
            </a:r>
            <a:r>
              <a:rPr lang="ru-RU" altLang="ru-RU" sz="3200" dirty="0"/>
              <a:t>карандаша.</a:t>
            </a:r>
          </a:p>
        </p:txBody>
      </p:sp>
      <p:pic>
        <p:nvPicPr>
          <p:cNvPr id="59422" name="Picture 30">
            <a:extLst>
              <a:ext uri="{FF2B5EF4-FFF2-40B4-BE49-F238E27FC236}">
                <a16:creationId xmlns:a16="http://schemas.microsoft.com/office/drawing/2014/main" id="{145C5C4E-16AA-1CF3-289A-4D9AEF4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1403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5AAE923-D207-4B95-9DE9-BE5DB467C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Использование программы </a:t>
            </a:r>
            <a:r>
              <a:rPr lang="en-US" sz="3200" dirty="0" err="1">
                <a:solidFill>
                  <a:srgbClr val="FF3300"/>
                </a:solidFill>
              </a:rPr>
              <a:t>GeoGebra</a:t>
            </a:r>
            <a:endParaRPr lang="ru-RU" sz="3200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FB4CFA-18AF-A723-3248-847186FD5F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612" y="1289912"/>
            <a:ext cx="6984776" cy="5185128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17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63A4F0AF-84D6-73CA-95DD-666225BF8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87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88D5C6F6-F704-53CB-64A3-13F79EE1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073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Что будет происходить с эллипсом, если </a:t>
            </a:r>
            <a:r>
              <a:rPr lang="ru-RU" altLang="ru-RU" sz="3200" dirty="0"/>
              <a:t>константа </a:t>
            </a:r>
            <a:r>
              <a:rPr lang="en-US" altLang="ru-RU" sz="3200" i="1" dirty="0"/>
              <a:t>c </a:t>
            </a:r>
            <a:r>
              <a:rPr lang="ru-RU" altLang="ru-RU" sz="3200" dirty="0"/>
              <a:t>не изменяется, а </a:t>
            </a:r>
            <a:r>
              <a:rPr lang="ru-RU" altLang="ru-RU" sz="3200" dirty="0">
                <a:cs typeface="Times New Roman" panose="02020603050405020304" pitchFamily="18" charset="0"/>
              </a:rPr>
              <a:t>фокусы: 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приближаются друг к другу; б) удаляются друг от друга?</a:t>
            </a:r>
          </a:p>
        </p:txBody>
      </p:sp>
      <p:pic>
        <p:nvPicPr>
          <p:cNvPr id="147472" name="Picture 16">
            <a:extLst>
              <a:ext uri="{FF2B5EF4-FFF2-40B4-BE49-F238E27FC236}">
                <a16:creationId xmlns:a16="http://schemas.microsoft.com/office/drawing/2014/main" id="{536B8B79-6121-7A2D-9112-79547255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200525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74" name="Group 18">
            <a:extLst>
              <a:ext uri="{FF2B5EF4-FFF2-40B4-BE49-F238E27FC236}">
                <a16:creationId xmlns:a16="http://schemas.microsoft.com/office/drawing/2014/main" id="{D6EE11D5-AD68-AAE7-381E-BF1A5CEB332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09800"/>
            <a:ext cx="8077200" cy="4411663"/>
            <a:chOff x="432" y="1392"/>
            <a:chExt cx="5088" cy="2779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775C275A-92D7-A7E7-E828-956FBC5E4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Эллипс приближается к окружности</a:t>
              </a:r>
              <a:r>
                <a:rPr lang="en-US" altLang="ru-RU" dirty="0"/>
                <a:t> </a:t>
              </a:r>
              <a:r>
                <a:rPr lang="ru-RU" altLang="ru-RU" dirty="0"/>
                <a:t>радиуса </a:t>
              </a:r>
              <a:r>
                <a:rPr lang="en-US" altLang="ru-RU" i="1" dirty="0"/>
                <a:t>c</a:t>
              </a:r>
              <a:r>
                <a:rPr lang="en-US" altLang="ru-RU" dirty="0"/>
                <a:t>/2</a:t>
              </a:r>
              <a:r>
                <a:rPr lang="ru-RU" altLang="ru-RU" dirty="0"/>
                <a:t>; 	б) Эллипс приближается к отрезку длины </a:t>
              </a:r>
              <a:r>
                <a:rPr lang="en-US" altLang="ru-RU" i="1" dirty="0"/>
                <a:t>c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147473" name="Picture 17">
              <a:extLst>
                <a:ext uri="{FF2B5EF4-FFF2-40B4-BE49-F238E27FC236}">
                  <a16:creationId xmlns:a16="http://schemas.microsoft.com/office/drawing/2014/main" id="{F720D30A-504C-4426-98DE-36958F19B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92"/>
              <a:ext cx="3083" cy="2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135ACCA-9E2E-A323-0891-A9EB13F8A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675E8E55-2C3E-9B41-D96B-5BE5E61F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Для точ</a:t>
            </a:r>
            <a:r>
              <a:rPr lang="ru-RU" altLang="ru-RU" sz="3200" dirty="0"/>
              <a:t>ек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геометрическое место точек, </a:t>
            </a:r>
            <a:r>
              <a:rPr lang="ru-RU" altLang="ru-RU" sz="3200" dirty="0"/>
              <a:t>сумма </a:t>
            </a:r>
            <a:r>
              <a:rPr lang="ru-RU" altLang="ru-RU" sz="3200" dirty="0">
                <a:cs typeface="Times New Roman" panose="02020603050405020304" pitchFamily="18" charset="0"/>
              </a:rPr>
              <a:t>расстояни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от которых до точ</a:t>
            </a:r>
            <a:r>
              <a:rPr lang="ru-RU" altLang="ru-RU" sz="3200" dirty="0"/>
              <a:t>ек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меньше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/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25E076A5-9DD6-30AB-6CB4-B2D84665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189288"/>
            <a:ext cx="37179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23A80C-55AF-26BF-3870-E7C4BA3032CD}"/>
              </a:ext>
            </a:extLst>
          </p:cNvPr>
          <p:cNvGrpSpPr/>
          <p:nvPr/>
        </p:nvGrpSpPr>
        <p:grpSpPr>
          <a:xfrm>
            <a:off x="762000" y="2037778"/>
            <a:ext cx="7696200" cy="3912712"/>
            <a:chOff x="762000" y="2037778"/>
            <a:chExt cx="7696200" cy="3912712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065A0DAE-F2C3-E63F-9A29-39650B282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934827"/>
              <a:ext cx="76962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Точки </a:t>
              </a:r>
              <a:r>
                <a:rPr lang="en-US" altLang="ru-RU" i="1" dirty="0"/>
                <a:t> A’</a:t>
              </a:r>
              <a:r>
                <a:rPr lang="ru-RU" altLang="ru-RU" dirty="0"/>
                <a:t>, расположенные внутри эллипса.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&lt;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A’A + 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.</a:t>
              </a:r>
              <a:endParaRPr lang="ru-RU" altLang="ru-RU" i="1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424FE84-743E-E9F6-E9BE-EAEF08C6E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313" y="2037778"/>
              <a:ext cx="4232920" cy="2272709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135ACCA-9E2E-A323-0891-A9EB13F8A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675E8E55-2C3E-9B41-D96B-5BE5E61F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Для точ</a:t>
            </a:r>
            <a:r>
              <a:rPr lang="ru-RU" altLang="ru-RU" sz="3200" dirty="0"/>
              <a:t>ек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геометрическое место точек, </a:t>
            </a:r>
            <a:r>
              <a:rPr lang="ru-RU" altLang="ru-RU" sz="3200" dirty="0"/>
              <a:t>сумма </a:t>
            </a:r>
            <a:r>
              <a:rPr lang="ru-RU" altLang="ru-RU" sz="3200" dirty="0">
                <a:cs typeface="Times New Roman" panose="02020603050405020304" pitchFamily="18" charset="0"/>
              </a:rPr>
              <a:t>расстояни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от которых до точ</a:t>
            </a:r>
            <a:r>
              <a:rPr lang="ru-RU" altLang="ru-RU" sz="3200" dirty="0"/>
              <a:t>ек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больше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/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25E076A5-9DD6-30AB-6CB4-B2D84665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189288"/>
            <a:ext cx="37179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74E027B-E912-1FA4-DC59-132A374DAEEF}"/>
              </a:ext>
            </a:extLst>
          </p:cNvPr>
          <p:cNvGrpSpPr/>
          <p:nvPr/>
        </p:nvGrpSpPr>
        <p:grpSpPr>
          <a:xfrm>
            <a:off x="762000" y="2521980"/>
            <a:ext cx="7696200" cy="4056283"/>
            <a:chOff x="762000" y="2521980"/>
            <a:chExt cx="7696200" cy="4056283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065A0DAE-F2C3-E63F-9A29-39650B282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562600"/>
              <a:ext cx="76962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</a:t>
              </a:r>
              <a:r>
                <a:rPr lang="en-US" altLang="ru-RU" dirty="0">
                  <a:solidFill>
                    <a:srgbClr val="FF3300"/>
                  </a:solidFill>
                </a:rPr>
                <a:t>. </a:t>
              </a:r>
              <a:r>
                <a:rPr lang="ru-RU" altLang="ru-RU" dirty="0"/>
                <a:t>Точки</a:t>
              </a:r>
              <a:r>
                <a:rPr lang="en-US" altLang="ru-RU" dirty="0"/>
                <a:t> </a:t>
              </a:r>
              <a:r>
                <a:rPr lang="en-US" altLang="ru-RU" i="1" dirty="0"/>
                <a:t>A”</a:t>
              </a:r>
              <a:r>
                <a:rPr lang="ru-RU" altLang="ru-RU" dirty="0"/>
                <a:t>, расположенные вне эллипса.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 dirty="0"/>
                <a:t>A”F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A”F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&gt; </a:t>
              </a:r>
              <a:r>
                <a:rPr lang="en-US" altLang="ru-RU" i="1" dirty="0"/>
                <a:t>A”A +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– </a:t>
              </a:r>
              <a:r>
                <a:rPr lang="en-US" altLang="ru-RU" i="1" dirty="0"/>
                <a:t>A”A =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.</a:t>
              </a:r>
              <a:endParaRPr lang="ru-RU" altLang="ru-RU" i="1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0623564-11CC-497B-6704-18E9A4DA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2521980"/>
              <a:ext cx="5040560" cy="2697900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7A87AD2-E9BA-03D7-615E-D8C3982A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эллипсу</a:t>
            </a: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C4930433-0D64-F137-A130-D2FD66B0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Прямая, имеющая с </a:t>
            </a:r>
            <a:r>
              <a:rPr lang="ru-RU" altLang="ru-RU" sz="2800" dirty="0"/>
              <a:t>эллипсом</a:t>
            </a:r>
            <a:r>
              <a:rPr lang="ru-RU" altLang="ru-RU" sz="2800" dirty="0">
                <a:cs typeface="Times New Roman" panose="02020603050405020304" pitchFamily="18" charset="0"/>
              </a:rPr>
              <a:t> только одну общую точку,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к </a:t>
            </a:r>
            <a:r>
              <a:rPr lang="ru-RU" altLang="ru-RU" sz="2800" dirty="0"/>
              <a:t>эллипсу</a:t>
            </a:r>
            <a:r>
              <a:rPr lang="ru-RU" altLang="ru-RU" sz="2800" dirty="0">
                <a:cs typeface="Times New Roman" panose="02020603050405020304" pitchFamily="18" charset="0"/>
              </a:rPr>
              <a:t>. Общая точка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</a:t>
            </a:r>
          </a:p>
        </p:txBody>
      </p:sp>
      <p:pic>
        <p:nvPicPr>
          <p:cNvPr id="139280" name="Picture 16">
            <a:extLst>
              <a:ext uri="{FF2B5EF4-FFF2-40B4-BE49-F238E27FC236}">
                <a16:creationId xmlns:a16="http://schemas.microsoft.com/office/drawing/2014/main" id="{D5413689-F0FA-F0D7-1245-DED6A493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448246" cy="280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 Box 6">
            <a:extLst>
              <a:ext uri="{FF2B5EF4-FFF2-40B4-BE49-F238E27FC236}">
                <a16:creationId xmlns:a16="http://schemas.microsoft.com/office/drawing/2014/main" id="{B2E7A09A-2099-28EC-7F79-8A24D0E54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Касательной к эллипсу, проходящей через его точку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является прямая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содержащая биссектрису угла, смежного с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углом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9281" name="Picture 17">
            <a:extLst>
              <a:ext uri="{FF2B5EF4-FFF2-40B4-BE49-F238E27FC236}">
                <a16:creationId xmlns:a16="http://schemas.microsoft.com/office/drawing/2014/main" id="{3B5A91B0-5AD4-7956-8EBE-077E00D3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00201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3D306D-060D-F648-BCCC-7BB27B1F2C75}"/>
              </a:ext>
            </a:extLst>
          </p:cNvPr>
          <p:cNvGrpSpPr/>
          <p:nvPr/>
        </p:nvGrpSpPr>
        <p:grpSpPr>
          <a:xfrm>
            <a:off x="0" y="1500202"/>
            <a:ext cx="9144000" cy="5237275"/>
            <a:chOff x="0" y="1500202"/>
            <a:chExt cx="9144000" cy="5237275"/>
          </a:xfrm>
        </p:grpSpPr>
        <p:sp>
          <p:nvSpPr>
            <p:cNvPr id="139273" name="Text Box 9">
              <a:extLst>
                <a:ext uri="{FF2B5EF4-FFF2-40B4-BE49-F238E27FC236}">
                  <a16:creationId xmlns:a16="http://schemas.microsoft.com/office/drawing/2014/main" id="{0193C38C-26AF-C6C5-FDC8-A44E9A2F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29153"/>
              <a:ext cx="91440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Доказательство. </a:t>
              </a:r>
              <a:r>
                <a:rPr lang="ru-RU" altLang="ru-RU" dirty="0"/>
                <a:t>Докажем, что никакая другая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прямой </a:t>
              </a:r>
              <a:r>
                <a:rPr lang="en-US" altLang="ru-RU" i="1" dirty="0"/>
                <a:t>a </a:t>
              </a:r>
              <a:r>
                <a:rPr lang="ru-RU" altLang="ru-RU" dirty="0"/>
                <a:t>не принадлежит эллипсу. На продолжении отрезка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A </a:t>
              </a:r>
              <a:r>
                <a:rPr lang="ru-RU" altLang="ru-RU" dirty="0"/>
                <a:t>отложим отрезок </a:t>
              </a:r>
              <a:r>
                <a:rPr lang="en-US" altLang="ru-RU" i="1" dirty="0"/>
                <a:t>AF</a:t>
              </a:r>
              <a:r>
                <a:rPr lang="en-US" altLang="ru-RU" i="1" baseline="-25000" dirty="0"/>
                <a:t>2</a:t>
              </a:r>
              <a:r>
                <a:rPr lang="en-US" altLang="ru-RU" dirty="0"/>
                <a:t>’, </a:t>
              </a:r>
              <a:r>
                <a:rPr lang="ru-RU" altLang="ru-RU" dirty="0"/>
                <a:t>равный отрезку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a </a:t>
              </a:r>
              <a:r>
                <a:rPr lang="ru-RU" altLang="ru-RU" dirty="0"/>
                <a:t>является серединным перпендикуляром к отрезку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</a:t>
              </a:r>
              <a:r>
                <a:rPr lang="en-US" altLang="ru-RU" dirty="0"/>
                <a:t>. </a:t>
              </a:r>
              <a:r>
                <a:rPr lang="ru-RU" altLang="ru-RU" dirty="0"/>
                <a:t>Тогда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 &gt; 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 =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. </a:t>
              </a:r>
              <a:r>
                <a:rPr lang="ru-RU" altLang="ru-RU" dirty="0"/>
                <a:t>Значит,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не принадлежит эллипсу.</a:t>
              </a:r>
              <a:endParaRPr lang="ru-RU" altLang="ru-RU" i="1" dirty="0"/>
            </a:p>
          </p:txBody>
        </p:sp>
        <p:pic>
          <p:nvPicPr>
            <p:cNvPr id="139283" name="Picture 19">
              <a:extLst>
                <a:ext uri="{FF2B5EF4-FFF2-40B4-BE49-F238E27FC236}">
                  <a16:creationId xmlns:a16="http://schemas.microsoft.com/office/drawing/2014/main" id="{F10AC5DC-CACE-3A39-F7D2-8BDA2A096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00202"/>
              <a:ext cx="4124325" cy="254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BB0F1978-021B-18B0-A653-CC75FAD3F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эллипса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3579BA98-E568-A11C-B0B1-821B8D42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Если источник света поместить в фокус </a:t>
            </a:r>
            <a:r>
              <a:rPr lang="ru-RU" altLang="ru-RU" sz="2800" dirty="0"/>
              <a:t>эллипса</a:t>
            </a:r>
            <a:r>
              <a:rPr lang="ru-RU" altLang="ru-RU" sz="2800" dirty="0">
                <a:cs typeface="Times New Roman" panose="02020603050405020304" pitchFamily="18" charset="0"/>
              </a:rPr>
              <a:t>, то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лучи, отразившись от </a:t>
            </a:r>
            <a:r>
              <a:rPr lang="ru-RU" altLang="ru-RU" sz="2800" dirty="0"/>
              <a:t>эллипса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соберутся в другом фокусе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1323" name="Picture 11">
            <a:extLst>
              <a:ext uri="{FF2B5EF4-FFF2-40B4-BE49-F238E27FC236}">
                <a16:creationId xmlns:a16="http://schemas.microsoft.com/office/drawing/2014/main" id="{6D7DCDFC-57F0-8399-E0D6-CC15C9A1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BB0F1978-021B-18B0-A653-CC75FAD3F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44352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Фокальное свойство эллипса</a:t>
            </a:r>
            <a:r>
              <a:rPr lang="en-US" altLang="ru-RU" sz="3600" dirty="0">
                <a:solidFill>
                  <a:srgbClr val="FF3300"/>
                </a:solidFill>
              </a:rPr>
              <a:t> </a:t>
            </a:r>
            <a:r>
              <a:rPr lang="ru-RU" altLang="ru-RU" sz="3600" dirty="0">
                <a:solidFill>
                  <a:srgbClr val="FF3300"/>
                </a:solidFill>
              </a:rPr>
              <a:t>в</a:t>
            </a:r>
            <a:r>
              <a:rPr lang="ru-RU" sz="3600" dirty="0"/>
              <a:t> </a:t>
            </a:r>
            <a:r>
              <a:rPr lang="ru-RU" altLang="ru-RU" sz="3600" dirty="0">
                <a:solidFill>
                  <a:srgbClr val="FF3300"/>
                </a:solidFill>
              </a:rPr>
              <a:t>программе </a:t>
            </a:r>
            <a:r>
              <a:rPr lang="en-US" altLang="ru-RU" sz="3600" dirty="0">
                <a:solidFill>
                  <a:srgbClr val="FF3300"/>
                </a:solidFill>
              </a:rPr>
              <a:t>GeoGebra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7A2DB-EA04-D842-FAFD-56B6330F07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9311" y="1196752"/>
            <a:ext cx="5925377" cy="5525271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08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D00190D-C117-FF2C-B7D2-B880D2BCD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67BA09FB-ED06-F933-41E0-F848F0C7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По данному рисунку укажите способ построения касательной к эллипсу, заданному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368" name="Picture 8">
            <a:extLst>
              <a:ext uri="{FF2B5EF4-FFF2-40B4-BE49-F238E27FC236}">
                <a16:creationId xmlns:a16="http://schemas.microsoft.com/office/drawing/2014/main" id="{C16CEE37-FC61-B3E5-D394-8D46B220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43877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D028600-FFBD-1D00-FE5C-4D71D750C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600" dirty="0">
                <a:solidFill>
                  <a:srgbClr val="FF3300"/>
                </a:solidFill>
              </a:rPr>
              <a:t> 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B2535B27-D5BA-0474-0E58-5E9D42F8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эллипсу, с</a:t>
            </a:r>
            <a:r>
              <a:rPr lang="ru-RU" sz="2800" dirty="0"/>
              <a:t> </a:t>
            </a:r>
            <a:r>
              <a:rPr lang="ru-RU" altLang="ru-RU" sz="2800" dirty="0"/>
              <a:t>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55656" name="Picture 8">
            <a:extLst>
              <a:ext uri="{FF2B5EF4-FFF2-40B4-BE49-F238E27FC236}">
                <a16:creationId xmlns:a16="http://schemas.microsoft.com/office/drawing/2014/main" id="{90684CC1-46DD-C964-0DFD-A7BC5FA9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58" name="Group 10">
            <a:extLst>
              <a:ext uri="{FF2B5EF4-FFF2-40B4-BE49-F238E27FC236}">
                <a16:creationId xmlns:a16="http://schemas.microsoft.com/office/drawing/2014/main" id="{A2B21014-9381-FEFB-589E-4A0C61A9574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55653" name="Text Box 5">
              <a:extLst>
                <a:ext uri="{FF2B5EF4-FFF2-40B4-BE49-F238E27FC236}">
                  <a16:creationId xmlns:a16="http://schemas.microsoft.com/office/drawing/2014/main" id="{C9C3305C-69E7-E421-71E3-66B00EC90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5657" name="Picture 9">
              <a:extLst>
                <a:ext uri="{FF2B5EF4-FFF2-40B4-BE49-F238E27FC236}">
                  <a16:creationId xmlns:a16="http://schemas.microsoft.com/office/drawing/2014/main" id="{1E910429-0244-9EF4-E195-BBE7D98D5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37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>
            <a:extLst>
              <a:ext uri="{FF2B5EF4-FFF2-40B4-BE49-F238E27FC236}">
                <a16:creationId xmlns:a16="http://schemas.microsoft.com/office/drawing/2014/main" id="{FD641433-98D4-99BD-EF8C-5F699F795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600" dirty="0">
                <a:solidFill>
                  <a:srgbClr val="FF3300"/>
                </a:solidFill>
              </a:rPr>
              <a:t> 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74083" name="Text Box 1027">
            <a:extLst>
              <a:ext uri="{FF2B5EF4-FFF2-40B4-BE49-F238E27FC236}">
                <a16:creationId xmlns:a16="http://schemas.microsoft.com/office/drawing/2014/main" id="{ABCE1E93-76E2-0E39-7CEF-A3257F81D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эллипсу, с</a:t>
            </a:r>
            <a:r>
              <a:rPr lang="ru-RU" sz="2800" dirty="0"/>
              <a:t> </a:t>
            </a:r>
            <a:r>
              <a:rPr lang="ru-RU" altLang="ru-RU" sz="2800" dirty="0"/>
              <a:t>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74091" name="Picture 1035">
            <a:extLst>
              <a:ext uri="{FF2B5EF4-FFF2-40B4-BE49-F238E27FC236}">
                <a16:creationId xmlns:a16="http://schemas.microsoft.com/office/drawing/2014/main" id="{CCF2C7E0-5041-8FF9-B293-F14B4E29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560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93" name="Group 1037">
            <a:extLst>
              <a:ext uri="{FF2B5EF4-FFF2-40B4-BE49-F238E27FC236}">
                <a16:creationId xmlns:a16="http://schemas.microsoft.com/office/drawing/2014/main" id="{E43BE209-EEC6-868C-6FFC-99FCBE33EB8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362200"/>
            <a:ext cx="5768975" cy="3079750"/>
            <a:chOff x="528" y="1488"/>
            <a:chExt cx="3634" cy="1940"/>
          </a:xfrm>
        </p:grpSpPr>
        <p:sp>
          <p:nvSpPr>
            <p:cNvPr id="174086" name="Text Box 1030">
              <a:extLst>
                <a:ext uri="{FF2B5EF4-FFF2-40B4-BE49-F238E27FC236}">
                  <a16:creationId xmlns:a16="http://schemas.microsoft.com/office/drawing/2014/main" id="{820F6577-5A4D-1B3A-D20F-8259B21DF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092" name="Picture 1036">
              <a:extLst>
                <a:ext uri="{FF2B5EF4-FFF2-40B4-BE49-F238E27FC236}">
                  <a16:creationId xmlns:a16="http://schemas.microsoft.com/office/drawing/2014/main" id="{E4C55263-78A0-70AF-D888-2E5804F97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488"/>
              <a:ext cx="2626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33F05FAC-5E30-1B68-CB01-C51BED4BF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852C4952-3FCA-CA92-51FE-84606B67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Возьмем лист бумаги </a:t>
            </a:r>
            <a:r>
              <a:rPr lang="ru-RU" altLang="ru-RU" sz="2000" dirty="0"/>
              <a:t>в</a:t>
            </a:r>
            <a:r>
              <a:rPr lang="ru-RU" altLang="ru-RU" sz="2000" dirty="0">
                <a:cs typeface="Times New Roman" panose="02020603050405020304" pitchFamily="18" charset="0"/>
              </a:rPr>
              <a:t> форм</a:t>
            </a:r>
            <a:r>
              <a:rPr lang="ru-RU" altLang="ru-RU" sz="2000" dirty="0"/>
              <a:t>е круга</a:t>
            </a:r>
            <a:r>
              <a:rPr lang="ru-RU" altLang="ru-RU" sz="2000" dirty="0">
                <a:cs typeface="Times New Roman" panose="02020603050405020304" pitchFamily="18" charset="0"/>
              </a:rPr>
              <a:t> и отметим </a:t>
            </a:r>
            <a:r>
              <a:rPr lang="ru-RU" altLang="ru-RU" sz="2000" dirty="0"/>
              <a:t>внутри него точку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dirty="0"/>
              <a:t>, отличную от</a:t>
            </a:r>
            <a:r>
              <a:rPr lang="ru-RU" sz="2000" dirty="0"/>
              <a:t> </a:t>
            </a:r>
            <a:r>
              <a:rPr lang="ru-RU" altLang="ru-RU" sz="2000" dirty="0"/>
              <a:t>центра.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68A171FB-6918-E0B2-BDEB-DC7F584F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000"/>
              <a:t>точкой </a:t>
            </a:r>
            <a:r>
              <a:rPr lang="en-US" altLang="ru-RU" sz="2000" i="1"/>
              <a:t>F’</a:t>
            </a:r>
            <a:r>
              <a:rPr lang="ru-RU" altLang="ru-RU" sz="2000"/>
              <a:t> на границе круга.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72A45FFA-9B07-A8B8-512B-E3A956EE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С</a:t>
            </a:r>
            <a:r>
              <a:rPr lang="ru-RU" altLang="ru-RU" sz="2000">
                <a:cs typeface="Times New Roman" panose="02020603050405020304" pitchFamily="18" charset="0"/>
              </a:rPr>
              <a:t>нова согнем </a:t>
            </a:r>
            <a:r>
              <a:rPr lang="ru-RU" altLang="ru-RU" sz="2000"/>
              <a:t>и разогнем лист</a:t>
            </a:r>
            <a:r>
              <a:rPr lang="ru-RU" altLang="ru-RU" sz="20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000" i="1"/>
              <a:t>F’</a:t>
            </a:r>
            <a:r>
              <a:rPr lang="en-US" altLang="ru-RU" sz="2000" baseline="-25000"/>
              <a:t>1</a:t>
            </a:r>
            <a:r>
              <a:rPr lang="ru-RU" altLang="ru-RU" sz="2000" i="1"/>
              <a:t> </a:t>
            </a:r>
            <a:r>
              <a:rPr lang="ru-RU" altLang="ru-RU" sz="2000"/>
              <a:t>границы круга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9992" name="Text Box 8">
            <a:extLst>
              <a:ext uri="{FF2B5EF4-FFF2-40B4-BE49-F238E27FC236}">
                <a16:creationId xmlns:a16="http://schemas.microsoft.com/office/drawing/2014/main" id="{ACF3F269-DFBC-A11E-BE6C-8E5AB6D0D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403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Разогнем лист.</a:t>
            </a:r>
            <a:r>
              <a:rPr lang="ru-RU" altLang="ru-RU" sz="2000" dirty="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серединным перпендикуляром к</a:t>
            </a:r>
            <a:r>
              <a:rPr lang="ru-RU" sz="2000" dirty="0"/>
              <a:t> </a:t>
            </a:r>
            <a:r>
              <a:rPr lang="ru-RU" altLang="ru-RU" sz="2000" dirty="0">
                <a:cs typeface="Times New Roman" panose="02020603050405020304" pitchFamily="18" charset="0"/>
              </a:rPr>
              <a:t>отрезку </a:t>
            </a:r>
            <a:r>
              <a:rPr lang="ru-RU" altLang="ru-RU" sz="2000" i="1" dirty="0">
                <a:cs typeface="Times New Roman" panose="02020603050405020304" pitchFamily="18" charset="0"/>
              </a:rPr>
              <a:t>F</a:t>
            </a:r>
            <a:r>
              <a:rPr lang="en-US" altLang="ru-RU" sz="2000" i="1" dirty="0">
                <a:cs typeface="Times New Roman" panose="02020603050405020304" pitchFamily="18" charset="0"/>
              </a:rPr>
              <a:t>F’</a:t>
            </a:r>
            <a:r>
              <a:rPr lang="ru-RU" altLang="ru-RU" sz="2000" i="1" dirty="0"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и, следовательно, касательной к </a:t>
            </a:r>
            <a:r>
              <a:rPr lang="ru-RU" altLang="ru-RU" sz="2000" dirty="0"/>
              <a:t>эллипсу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995" name="Text Box 11">
            <a:extLst>
              <a:ext uri="{FF2B5EF4-FFF2-40B4-BE49-F238E27FC236}">
                <a16:creationId xmlns:a16="http://schemas.microsoft.com/office/drawing/2014/main" id="{DC3FD936-5472-543D-7C98-37B93A6D5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Сделаем так несколько раз, пока вся бумага не покроется линиями сгибов. Линии сгибов будут касательными к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  <a:r>
              <a:rPr lang="ru-RU" altLang="ru-RU" sz="2000"/>
              <a:t>Чем больше будет линий сгибов тем больше г</a:t>
            </a:r>
            <a:r>
              <a:rPr lang="ru-RU" altLang="ru-RU" sz="200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000"/>
              <a:t>приближаться к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0000" name="Picture 16">
            <a:extLst>
              <a:ext uri="{FF2B5EF4-FFF2-40B4-BE49-F238E27FC236}">
                <a16:creationId xmlns:a16="http://schemas.microsoft.com/office/drawing/2014/main" id="{3992EDBD-875C-0265-6A0C-F17B3A39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1" name="Picture 17">
            <a:extLst>
              <a:ext uri="{FF2B5EF4-FFF2-40B4-BE49-F238E27FC236}">
                <a16:creationId xmlns:a16="http://schemas.microsoft.com/office/drawing/2014/main" id="{6713B613-296D-15F2-E078-40F01E6C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2" name="Picture 18">
            <a:extLst>
              <a:ext uri="{FF2B5EF4-FFF2-40B4-BE49-F238E27FC236}">
                <a16:creationId xmlns:a16="http://schemas.microsoft.com/office/drawing/2014/main" id="{C15CD1B3-E5CC-E2BB-178E-C2D45A58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3" name="Picture 19">
            <a:extLst>
              <a:ext uri="{FF2B5EF4-FFF2-40B4-BE49-F238E27FC236}">
                <a16:creationId xmlns:a16="http://schemas.microsoft.com/office/drawing/2014/main" id="{7A98E13F-00B8-D36F-3176-9EE7A4C0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4" name="Picture 20">
            <a:extLst>
              <a:ext uri="{FF2B5EF4-FFF2-40B4-BE49-F238E27FC236}">
                <a16:creationId xmlns:a16="http://schemas.microsoft.com/office/drawing/2014/main" id="{8B7413AA-61F1-5911-1AB3-A1A9F49A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6877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0A3A938C-6643-4420-4AA1-12F564C42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74083" name="Text Box 3">
            <a:extLst>
              <a:ext uri="{FF2B5EF4-FFF2-40B4-BE49-F238E27FC236}">
                <a16:creationId xmlns:a16="http://schemas.microsoft.com/office/drawing/2014/main" id="{20FF1D5A-EB79-873D-2B54-B2272A7F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Изобразите ГМТ, модуль разности расстояний от</a:t>
            </a:r>
            <a:r>
              <a:rPr lang="ru-RU" sz="2800" dirty="0"/>
              <a:t> </a:t>
            </a:r>
            <a:r>
              <a:rPr lang="ru-RU" altLang="ru-RU" sz="2800" dirty="0"/>
              <a:t>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равен 2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174093" name="Picture 13">
            <a:extLst>
              <a:ext uri="{FF2B5EF4-FFF2-40B4-BE49-F238E27FC236}">
                <a16:creationId xmlns:a16="http://schemas.microsoft.com/office/drawing/2014/main" id="{3578D637-F4ED-D262-7439-90C5DF0E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4" name="Picture 14">
            <a:extLst>
              <a:ext uri="{FF2B5EF4-FFF2-40B4-BE49-F238E27FC236}">
                <a16:creationId xmlns:a16="http://schemas.microsoft.com/office/drawing/2014/main" id="{F201858E-9349-60AF-4388-CFD83A5A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5" name="Picture 15">
            <a:extLst>
              <a:ext uri="{FF2B5EF4-FFF2-40B4-BE49-F238E27FC236}">
                <a16:creationId xmlns:a16="http://schemas.microsoft.com/office/drawing/2014/main" id="{A676CE5B-7C8F-250D-AB19-5286F1E4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667000"/>
            <a:ext cx="4456113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6" name="Picture 16">
            <a:extLst>
              <a:ext uri="{FF2B5EF4-FFF2-40B4-BE49-F238E27FC236}">
                <a16:creationId xmlns:a16="http://schemas.microsoft.com/office/drawing/2014/main" id="{68FDE1EA-17E1-6D03-7886-C02EE5B7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7" name="Picture 17">
            <a:extLst>
              <a:ext uri="{FF2B5EF4-FFF2-40B4-BE49-F238E27FC236}">
                <a16:creationId xmlns:a16="http://schemas.microsoft.com/office/drawing/2014/main" id="{9BB753C2-61C5-87F2-7BBE-669FF5EE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667000"/>
            <a:ext cx="447833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9" name="Picture 19">
            <a:extLst>
              <a:ext uri="{FF2B5EF4-FFF2-40B4-BE49-F238E27FC236}">
                <a16:creationId xmlns:a16="http://schemas.microsoft.com/office/drawing/2014/main" id="{4F5E37F4-CEDA-AF07-A97A-3727FB7B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0" name="Picture 20">
            <a:extLst>
              <a:ext uri="{FF2B5EF4-FFF2-40B4-BE49-F238E27FC236}">
                <a16:creationId xmlns:a16="http://schemas.microsoft.com/office/drawing/2014/main" id="{10826D1E-4812-E38D-4EC4-8C1FB716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0A3A938C-6643-4420-4AA1-12F564C42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Использование программы </a:t>
            </a:r>
            <a:r>
              <a:rPr lang="en-US" altLang="ru-RU" sz="3600" dirty="0">
                <a:solidFill>
                  <a:srgbClr val="FF3300"/>
                </a:solidFill>
              </a:rPr>
              <a:t>GeoGebra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ABBBE-75E0-C5D7-277F-5D5CA903D4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6464741" cy="566161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20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025C54B-957A-6A72-D55C-59BC7B6B1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Определение гиперболы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8241C50A-8E01-F886-FE31-AE1AEFF5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 плоскости,  разность расстояний от которых до двух заданных точек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гиперболой.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гиперболы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76132" name="Text Box 4">
            <a:extLst>
              <a:ext uri="{FF2B5EF4-FFF2-40B4-BE49-F238E27FC236}">
                <a16:creationId xmlns:a16="http://schemas.microsoft.com/office/drawing/2014/main" id="{0D9C91CE-2781-F409-B45C-B96F7536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Таким образом, для точек </a:t>
            </a:r>
            <a:r>
              <a:rPr lang="ru-RU" altLang="ru-RU" i="1" dirty="0">
                <a:cs typeface="Times New Roman" panose="02020603050405020304" pitchFamily="18" charset="0"/>
              </a:rPr>
              <a:t>А </a:t>
            </a:r>
            <a:r>
              <a:rPr lang="ru-RU" altLang="ru-RU" dirty="0">
                <a:cs typeface="Times New Roman" panose="02020603050405020304" pitchFamily="18" charset="0"/>
              </a:rPr>
              <a:t>гиперболы с фокусами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выполняется одно из равенств: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 -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i="1" dirty="0">
                <a:cs typeface="Times New Roman" panose="02020603050405020304" pitchFamily="18" charset="0"/>
              </a:rPr>
              <a:t> –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 где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- некоторый заданный отрезок. </a:t>
            </a:r>
          </a:p>
        </p:txBody>
      </p:sp>
      <p:pic>
        <p:nvPicPr>
          <p:cNvPr id="176133" name="Picture 5">
            <a:extLst>
              <a:ext uri="{FF2B5EF4-FFF2-40B4-BE49-F238E27FC236}">
                <a16:creationId xmlns:a16="http://schemas.microsoft.com/office/drawing/2014/main" id="{97AA47AE-762A-2DE4-38EE-A3465F8B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221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A0BD0D7C-0417-EF2C-8E0C-CE3C9D891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гиперболу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9DEA6BF9-2FB3-F442-38B2-9D2C2CED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По данному рисунку укажите способ построения гиперболы с помощью линейки, кнопок, нитки и карандаша.</a:t>
            </a:r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F6FD5B1A-4CED-759A-800B-3AB98815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5456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5E6D8513-70A0-7F90-B06A-4E898BAAB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B597D621-74B5-406F-2965-EFAB7F3D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Что будет происходить с </a:t>
            </a:r>
            <a:r>
              <a:rPr lang="ru-RU" altLang="ru-RU" sz="3200" dirty="0"/>
              <a:t>гиперболой</a:t>
            </a:r>
            <a:r>
              <a:rPr lang="ru-RU" altLang="ru-RU" sz="3200" dirty="0">
                <a:cs typeface="Times New Roman" panose="02020603050405020304" pitchFamily="18" charset="0"/>
              </a:rPr>
              <a:t>, если </a:t>
            </a:r>
            <a:r>
              <a:rPr lang="ru-RU" altLang="ru-RU" sz="3200" dirty="0"/>
              <a:t>константа </a:t>
            </a:r>
            <a:r>
              <a:rPr lang="en-US" altLang="ru-RU" sz="3200" i="1" dirty="0"/>
              <a:t>c </a:t>
            </a:r>
            <a:r>
              <a:rPr lang="ru-RU" altLang="ru-RU" sz="3200" dirty="0"/>
              <a:t>не изменяется, а </a:t>
            </a:r>
            <a:r>
              <a:rPr lang="ru-RU" altLang="ru-RU" sz="3200" dirty="0">
                <a:cs typeface="Times New Roman" panose="02020603050405020304" pitchFamily="18" charset="0"/>
              </a:rPr>
              <a:t>фокусы: 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приближаются друг к другу; б) удаляются друг от друга?</a:t>
            </a:r>
          </a:p>
        </p:txBody>
      </p:sp>
      <p:grpSp>
        <p:nvGrpSpPr>
          <p:cNvPr id="147476" name="Group 20">
            <a:extLst>
              <a:ext uri="{FF2B5EF4-FFF2-40B4-BE49-F238E27FC236}">
                <a16:creationId xmlns:a16="http://schemas.microsoft.com/office/drawing/2014/main" id="{1BCE305E-E437-DDFB-3086-1A44102E677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590800"/>
            <a:ext cx="8077200" cy="4030663"/>
            <a:chOff x="432" y="1632"/>
            <a:chExt cx="5088" cy="2539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C8BBC7C2-28E0-7E8B-4F37-7B968E36D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Ветви гиперболы сжимаются; </a:t>
              </a:r>
            </a:p>
            <a:p>
              <a:pPr>
                <a:spcBef>
                  <a:spcPts val="0"/>
                </a:spcBef>
              </a:pPr>
              <a:r>
                <a:rPr lang="ru-RU" altLang="ru-RU" dirty="0"/>
                <a:t>	б) Ветви гиперболы расширяются.</a:t>
              </a:r>
            </a:p>
          </p:txBody>
        </p:sp>
        <p:pic>
          <p:nvPicPr>
            <p:cNvPr id="147475" name="Picture 19">
              <a:extLst>
                <a:ext uri="{FF2B5EF4-FFF2-40B4-BE49-F238E27FC236}">
                  <a16:creationId xmlns:a16="http://schemas.microsoft.com/office/drawing/2014/main" id="{2ADCEC41-C3D1-F422-E5E2-64329F009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32"/>
              <a:ext cx="2464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4448D0A0-57B7-9DDA-87D7-ABFB90331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3EC4895F-AE3E-9277-71D3-2F797E86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геометрическое место точек</a:t>
            </a:r>
            <a:r>
              <a:rPr lang="ru-RU" altLang="ru-RU" sz="3200" dirty="0"/>
              <a:t> </a:t>
            </a:r>
            <a:r>
              <a:rPr lang="en-US" altLang="ru-RU" sz="3200" i="1" dirty="0"/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, для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которых модуль разности </a:t>
            </a:r>
            <a:r>
              <a:rPr lang="en-US" altLang="ru-RU" sz="3200" dirty="0">
                <a:cs typeface="Times New Roman" panose="02020603050405020304" pitchFamily="18" charset="0"/>
              </a:rPr>
              <a:t>|</a:t>
            </a:r>
            <a:r>
              <a:rPr lang="en-US" altLang="ru-RU" sz="3200" i="1" dirty="0">
                <a:cs typeface="Times New Roman" panose="02020603050405020304" pitchFamily="18" charset="0"/>
              </a:rPr>
              <a:t>AF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3200" dirty="0">
                <a:cs typeface="Times New Roman" panose="02020603050405020304" pitchFamily="18" charset="0"/>
              </a:rPr>
              <a:t> – </a:t>
            </a:r>
            <a:r>
              <a:rPr lang="en-US" altLang="ru-RU" sz="3200" i="1" dirty="0">
                <a:cs typeface="Times New Roman" panose="02020603050405020304" pitchFamily="18" charset="0"/>
              </a:rPr>
              <a:t>AF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3200" dirty="0">
                <a:cs typeface="Times New Roman" panose="02020603050405020304" pitchFamily="18" charset="0"/>
              </a:rPr>
              <a:t>|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расстояний до двух заданных точек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: а)</a:t>
            </a:r>
            <a:r>
              <a:rPr lang="ru-RU" sz="3200" dirty="0"/>
              <a:t> </a:t>
            </a:r>
            <a:r>
              <a:rPr lang="ru-RU" altLang="ru-RU" sz="3200" dirty="0"/>
              <a:t>бол</a:t>
            </a:r>
            <a:r>
              <a:rPr lang="ru-RU" altLang="ru-RU" sz="3200" dirty="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; б) </a:t>
            </a:r>
            <a:r>
              <a:rPr lang="ru-RU" altLang="ru-RU" sz="3200" dirty="0"/>
              <a:t>мен</a:t>
            </a:r>
            <a:r>
              <a:rPr lang="ru-RU" altLang="ru-RU" sz="3200" dirty="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B286DC28-8198-2340-3C31-A80534D0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643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37" name="Group 5">
            <a:extLst>
              <a:ext uri="{FF2B5EF4-FFF2-40B4-BE49-F238E27FC236}">
                <a16:creationId xmlns:a16="http://schemas.microsoft.com/office/drawing/2014/main" id="{90C41600-76F1-63B3-C02A-60D5C7C3531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590800"/>
            <a:ext cx="8893175" cy="3433763"/>
            <a:chOff x="158" y="1632"/>
            <a:chExt cx="5602" cy="2163"/>
          </a:xfrm>
        </p:grpSpPr>
        <p:sp>
          <p:nvSpPr>
            <p:cNvPr id="172038" name="Text Box 6">
              <a:extLst>
                <a:ext uri="{FF2B5EF4-FFF2-40B4-BE49-F238E27FC236}">
                  <a16:creationId xmlns:a16="http://schemas.microsoft.com/office/drawing/2014/main" id="{DBA9D71D-614D-58CA-6092-5185B54FD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504"/>
              <a:ext cx="56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Точки </a:t>
              </a:r>
              <a:r>
                <a:rPr lang="en-US" altLang="ru-RU" i="1" dirty="0"/>
                <a:t> A’</a:t>
              </a:r>
              <a:r>
                <a:rPr lang="ru-RU" altLang="ru-RU" dirty="0"/>
                <a:t>, расположенные внутри ветвей гиперболы;</a:t>
              </a:r>
            </a:p>
          </p:txBody>
        </p:sp>
        <p:pic>
          <p:nvPicPr>
            <p:cNvPr id="172039" name="Picture 7">
              <a:extLst>
                <a:ext uri="{FF2B5EF4-FFF2-40B4-BE49-F238E27FC236}">
                  <a16:creationId xmlns:a16="http://schemas.microsoft.com/office/drawing/2014/main" id="{5588B1B3-7C4E-2427-E37D-1EC43C357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632"/>
              <a:ext cx="3298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2040" name="Group 8">
            <a:extLst>
              <a:ext uri="{FF2B5EF4-FFF2-40B4-BE49-F238E27FC236}">
                <a16:creationId xmlns:a16="http://schemas.microsoft.com/office/drawing/2014/main" id="{03EE7C6D-33CB-D9CC-F3AA-B6ADF683DEA5}"/>
              </a:ext>
            </a:extLst>
          </p:cNvPr>
          <p:cNvGrpSpPr>
            <a:grpSpLocks/>
          </p:cNvGrpSpPr>
          <p:nvPr/>
        </p:nvGrpSpPr>
        <p:grpSpPr bwMode="auto">
          <a:xfrm>
            <a:off x="1259632" y="2564904"/>
            <a:ext cx="7808168" cy="3916859"/>
            <a:chOff x="748" y="1584"/>
            <a:chExt cx="4964" cy="2499"/>
          </a:xfrm>
        </p:grpSpPr>
        <p:sp>
          <p:nvSpPr>
            <p:cNvPr id="172041" name="Text Box 9">
              <a:extLst>
                <a:ext uri="{FF2B5EF4-FFF2-40B4-BE49-F238E27FC236}">
                  <a16:creationId xmlns:a16="http://schemas.microsoft.com/office/drawing/2014/main" id="{B4112B8C-0CF3-6333-6D4C-0BE48A435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792"/>
              <a:ext cx="49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б) точки</a:t>
              </a:r>
              <a:r>
                <a:rPr lang="en-US" altLang="ru-RU" dirty="0"/>
                <a:t> </a:t>
              </a:r>
              <a:r>
                <a:rPr lang="en-US" altLang="ru-RU" i="1" dirty="0"/>
                <a:t>A”</a:t>
              </a:r>
              <a:r>
                <a:rPr lang="ru-RU" altLang="ru-RU" dirty="0"/>
                <a:t>, расположенные между ветвями гиперболы.</a:t>
              </a:r>
            </a:p>
          </p:txBody>
        </p:sp>
        <p:pic>
          <p:nvPicPr>
            <p:cNvPr id="172042" name="Picture 10">
              <a:extLst>
                <a:ext uri="{FF2B5EF4-FFF2-40B4-BE49-F238E27FC236}">
                  <a16:creationId xmlns:a16="http://schemas.microsoft.com/office/drawing/2014/main" id="{E408EA55-9784-D314-885A-5FB231BA0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584"/>
              <a:ext cx="368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050">
            <a:extLst>
              <a:ext uri="{FF2B5EF4-FFF2-40B4-BE49-F238E27FC236}">
                <a16:creationId xmlns:a16="http://schemas.microsoft.com/office/drawing/2014/main" id="{39096AAD-9188-3EE8-FC44-1FBF5F71A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гиперболе</a:t>
            </a:r>
          </a:p>
        </p:txBody>
      </p:sp>
      <p:sp>
        <p:nvSpPr>
          <p:cNvPr id="139268" name="Text Box 2052">
            <a:extLst>
              <a:ext uri="{FF2B5EF4-FFF2-40B4-BE49-F238E27FC236}">
                <a16:creationId xmlns:a16="http://schemas.microsoft.com/office/drawing/2014/main" id="{B77A76B8-9523-1681-D19C-110030E1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Прямая, проходящая через точку </a:t>
            </a:r>
            <a:r>
              <a:rPr lang="ru-RU" altLang="ru-RU" i="1" dirty="0">
                <a:cs typeface="Times New Roman" panose="02020603050405020304" pitchFamily="18" charset="0"/>
              </a:rPr>
              <a:t>А </a:t>
            </a:r>
            <a:r>
              <a:rPr lang="ru-RU" altLang="ru-RU" dirty="0">
                <a:cs typeface="Times New Roman" panose="02020603050405020304" pitchFamily="18" charset="0"/>
              </a:rPr>
              <a:t>гиперболы, остальные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ru-RU" altLang="ru-RU" dirty="0">
                <a:cs typeface="Times New Roman" panose="02020603050405020304" pitchFamily="18" charset="0"/>
              </a:rPr>
              <a:t> которой лежат между ветвями гиперболы, т.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е.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удовлетворяют неравенству </a:t>
            </a:r>
            <a:r>
              <a:rPr lang="en-US" altLang="ru-RU" dirty="0">
                <a:cs typeface="Times New Roman" panose="02020603050405020304" pitchFamily="18" charset="0"/>
              </a:rPr>
              <a:t>|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 –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’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en-US" altLang="ru-RU" dirty="0">
                <a:cs typeface="Times New Roman" panose="02020603050405020304" pitchFamily="18" charset="0"/>
              </a:rPr>
              <a:t>|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&lt;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к гиперболе.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Точка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4858DA-12BF-01F4-DDFE-954904AE06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348880"/>
            <a:ext cx="4404405" cy="352839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00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88" name="Picture 2072">
            <a:extLst>
              <a:ext uri="{FF2B5EF4-FFF2-40B4-BE49-F238E27FC236}">
                <a16:creationId xmlns:a16="http://schemas.microsoft.com/office/drawing/2014/main" id="{3F5251E1-F99C-AE0F-1F46-FFC71B81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3" y="907840"/>
            <a:ext cx="36877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054">
            <a:extLst>
              <a:ext uri="{FF2B5EF4-FFF2-40B4-BE49-F238E27FC236}">
                <a16:creationId xmlns:a16="http://schemas.microsoft.com/office/drawing/2014/main" id="{C5DEAF72-A12B-46ED-3D16-3FBFEC15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Касательной к гиперболе, проходящей через точку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является прямая, содержащая биссектрису угла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206CBCE-819A-543F-D26D-B208CD8A0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08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altLang="ru-RU" dirty="0"/>
              <a:t>На отрезке </a:t>
            </a:r>
            <a:r>
              <a:rPr lang="en-US" altLang="ru-RU" i="1" dirty="0"/>
              <a:t>F</a:t>
            </a:r>
            <a:r>
              <a:rPr lang="en-US" altLang="ru-RU" baseline="-25000" dirty="0"/>
              <a:t>1</a:t>
            </a:r>
            <a:r>
              <a:rPr lang="en-US" altLang="ru-RU" i="1" dirty="0"/>
              <a:t>A </a:t>
            </a:r>
            <a:r>
              <a:rPr lang="ru-RU" altLang="ru-RU" dirty="0"/>
              <a:t>отложим отрезок </a:t>
            </a:r>
            <a:r>
              <a:rPr lang="en-US" altLang="ru-RU" i="1" dirty="0"/>
              <a:t>AF</a:t>
            </a:r>
            <a:r>
              <a:rPr lang="en-US" altLang="ru-RU" i="1" baseline="-25000" dirty="0"/>
              <a:t>2</a:t>
            </a:r>
            <a:r>
              <a:rPr lang="en-US" altLang="ru-RU" dirty="0"/>
              <a:t>’, </a:t>
            </a:r>
            <a:r>
              <a:rPr lang="ru-RU" altLang="ru-RU" dirty="0"/>
              <a:t>равный отрезку </a:t>
            </a:r>
            <a:r>
              <a:rPr lang="en-US" altLang="ru-RU" i="1" dirty="0"/>
              <a:t>AF</a:t>
            </a:r>
            <a:r>
              <a:rPr lang="en-US" altLang="ru-RU" baseline="-25000" dirty="0"/>
              <a:t>2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Прямая </a:t>
            </a:r>
            <a:r>
              <a:rPr lang="en-US" altLang="ru-RU" i="1" dirty="0"/>
              <a:t>a </a:t>
            </a:r>
            <a:r>
              <a:rPr lang="ru-RU" altLang="ru-RU" dirty="0"/>
              <a:t>является серединным перпендикуляром к отрезку 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i="1" dirty="0"/>
              <a:t>’</a:t>
            </a:r>
            <a:r>
              <a:rPr lang="en-US" altLang="ru-RU" dirty="0"/>
              <a:t>. </a:t>
            </a:r>
            <a:r>
              <a:rPr lang="ru-RU" altLang="ru-RU" dirty="0"/>
              <a:t>Следовательно, </a:t>
            </a:r>
            <a:r>
              <a:rPr lang="en-US" altLang="ru-RU" i="1" dirty="0"/>
              <a:t>A’F</a:t>
            </a:r>
            <a:r>
              <a:rPr lang="en-US" altLang="ru-RU" baseline="-25000" dirty="0"/>
              <a:t>2</a:t>
            </a:r>
            <a:r>
              <a:rPr lang="en-US" altLang="ru-RU" dirty="0"/>
              <a:t> = </a:t>
            </a:r>
            <a:r>
              <a:rPr lang="en-US" altLang="ru-RU" i="1" dirty="0"/>
              <a:t>A’F</a:t>
            </a:r>
            <a:r>
              <a:rPr lang="en-US" altLang="ru-RU" baseline="-25000" dirty="0"/>
              <a:t>2</a:t>
            </a:r>
            <a:r>
              <a:rPr lang="en-US" altLang="ru-RU" i="1" dirty="0"/>
              <a:t>’</a:t>
            </a:r>
            <a:r>
              <a:rPr lang="en-US" altLang="ru-RU" dirty="0"/>
              <a:t>. </a:t>
            </a:r>
            <a:r>
              <a:rPr lang="ru-RU" altLang="ru-RU" dirty="0"/>
              <a:t>Тогда </a:t>
            </a:r>
            <a:r>
              <a:rPr lang="en-US" altLang="ru-RU" dirty="0"/>
              <a:t>|</a:t>
            </a:r>
            <a:r>
              <a:rPr lang="en-US" altLang="ru-RU" i="1" dirty="0"/>
              <a:t>A’F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–</a:t>
            </a:r>
            <a:r>
              <a:rPr lang="en-US" altLang="ru-RU" dirty="0"/>
              <a:t> </a:t>
            </a:r>
            <a:r>
              <a:rPr lang="en-US" altLang="ru-RU" i="1" dirty="0"/>
              <a:t>A’F</a:t>
            </a:r>
            <a:r>
              <a:rPr lang="en-US" altLang="ru-RU" baseline="-25000" dirty="0"/>
              <a:t>2</a:t>
            </a:r>
            <a:r>
              <a:rPr lang="en-US" altLang="ru-RU" dirty="0"/>
              <a:t>| = |</a:t>
            </a:r>
            <a:r>
              <a:rPr lang="en-US" altLang="ru-RU" i="1" dirty="0"/>
              <a:t>A’F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–</a:t>
            </a:r>
            <a:r>
              <a:rPr lang="en-US" altLang="ru-RU" dirty="0"/>
              <a:t> </a:t>
            </a:r>
            <a:r>
              <a:rPr lang="en-US" altLang="ru-RU" i="1" dirty="0"/>
              <a:t>A’F</a:t>
            </a:r>
            <a:r>
              <a:rPr lang="en-US" altLang="ru-RU" baseline="-25000" dirty="0"/>
              <a:t>2</a:t>
            </a:r>
            <a:r>
              <a:rPr lang="en-US" altLang="ru-RU" i="1" dirty="0"/>
              <a:t>’</a:t>
            </a:r>
            <a:r>
              <a:rPr lang="en-US" altLang="ru-RU" dirty="0"/>
              <a:t>|</a:t>
            </a:r>
            <a:r>
              <a:rPr lang="en-US" altLang="ru-RU" i="1" dirty="0"/>
              <a:t>&lt; F</a:t>
            </a:r>
            <a:r>
              <a:rPr lang="en-US" altLang="ru-RU" baseline="-25000" dirty="0"/>
              <a:t>1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i="1" dirty="0"/>
              <a:t>’ = AF</a:t>
            </a:r>
            <a:r>
              <a:rPr lang="en-US" altLang="ru-RU" baseline="-25000" dirty="0"/>
              <a:t>1</a:t>
            </a:r>
            <a:r>
              <a:rPr lang="en-US" altLang="ru-RU" dirty="0"/>
              <a:t> – </a:t>
            </a:r>
            <a:r>
              <a:rPr lang="en-US" altLang="ru-RU" i="1" dirty="0"/>
              <a:t>AF</a:t>
            </a:r>
            <a:r>
              <a:rPr lang="en-US" altLang="ru-RU" baseline="-25000" dirty="0"/>
              <a:t>2</a:t>
            </a:r>
            <a:r>
              <a:rPr lang="en-US" altLang="ru-RU" i="1" dirty="0"/>
              <a:t>’</a:t>
            </a:r>
            <a:r>
              <a:rPr lang="en-US" altLang="ru-RU" dirty="0"/>
              <a:t> = </a:t>
            </a:r>
            <a:r>
              <a:rPr lang="en-US" altLang="ru-RU" i="1" dirty="0"/>
              <a:t>AF</a:t>
            </a:r>
            <a:r>
              <a:rPr lang="en-US" altLang="ru-RU" baseline="-25000" dirty="0"/>
              <a:t>1</a:t>
            </a:r>
            <a:r>
              <a:rPr lang="en-US" altLang="ru-RU" dirty="0"/>
              <a:t> – </a:t>
            </a:r>
            <a:r>
              <a:rPr lang="en-US" altLang="ru-RU" i="1" dirty="0"/>
              <a:t>AF</a:t>
            </a:r>
            <a:r>
              <a:rPr lang="en-US" altLang="ru-RU" baseline="-25000" dirty="0"/>
              <a:t>2</a:t>
            </a:r>
            <a:r>
              <a:rPr lang="en-US" altLang="ru-RU" i="1" baseline="-25000" dirty="0"/>
              <a:t> </a:t>
            </a:r>
            <a:r>
              <a:rPr lang="en-US" altLang="ru-RU" dirty="0"/>
              <a:t>= </a:t>
            </a:r>
            <a:r>
              <a:rPr lang="en-US" altLang="ru-RU" i="1" dirty="0"/>
              <a:t>c</a:t>
            </a:r>
            <a:r>
              <a:rPr lang="en-US" altLang="ru-RU" dirty="0"/>
              <a:t>. </a:t>
            </a:r>
            <a:r>
              <a:rPr lang="ru-RU" altLang="ru-RU" dirty="0"/>
              <a:t>Значит, точка </a:t>
            </a:r>
            <a:r>
              <a:rPr lang="en-US" altLang="ru-RU" i="1" dirty="0"/>
              <a:t>A’ </a:t>
            </a:r>
            <a:r>
              <a:rPr lang="ru-RU" altLang="ru-RU" dirty="0"/>
              <a:t>не принадлежит гиперболе.</a:t>
            </a:r>
            <a:endParaRPr lang="ru-RU" altLang="ru-RU" i="1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E58E86-719A-09AD-49AD-0734BCCBC458}"/>
              </a:ext>
            </a:extLst>
          </p:cNvPr>
          <p:cNvGrpSpPr/>
          <p:nvPr/>
        </p:nvGrpSpPr>
        <p:grpSpPr>
          <a:xfrm>
            <a:off x="539552" y="878622"/>
            <a:ext cx="8604448" cy="3439490"/>
            <a:chOff x="539552" y="878622"/>
            <a:chExt cx="8604448" cy="3439490"/>
          </a:xfrm>
        </p:grpSpPr>
        <p:pic>
          <p:nvPicPr>
            <p:cNvPr id="139290" name="Picture 2074">
              <a:extLst>
                <a:ext uri="{FF2B5EF4-FFF2-40B4-BE49-F238E27FC236}">
                  <a16:creationId xmlns:a16="http://schemas.microsoft.com/office/drawing/2014/main" id="{F73AA9BB-2F27-C3B2-9740-D6DD7188E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878622"/>
              <a:ext cx="3687763" cy="297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 Box 9">
              <a:extLst>
                <a:ext uri="{FF2B5EF4-FFF2-40B4-BE49-F238E27FC236}">
                  <a16:creationId xmlns:a16="http://schemas.microsoft.com/office/drawing/2014/main" id="{98D97A9F-45F0-962C-F0BE-F92044D5E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008" y="901792"/>
              <a:ext cx="4499992" cy="341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Доказательство. </a:t>
              </a:r>
              <a:r>
                <a:rPr lang="ru-RU" altLang="ru-RU" dirty="0"/>
                <a:t>Для</a:t>
              </a:r>
              <a:r>
                <a:rPr lang="ru-RU" dirty="0"/>
                <a:t> </a:t>
              </a:r>
              <a:r>
                <a:rPr lang="ru-RU" altLang="ru-RU" dirty="0"/>
                <a:t>точки </a:t>
              </a:r>
              <a:r>
                <a:rPr lang="en-US" altLang="ru-RU" i="1" dirty="0"/>
                <a:t>A</a:t>
              </a:r>
              <a:r>
                <a:rPr lang="ru-RU" altLang="ru-RU" dirty="0"/>
                <a:t>, для которой выполняется равенство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–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,</a:t>
              </a:r>
              <a:r>
                <a:rPr lang="en-US" altLang="ru-RU" i="1" dirty="0"/>
                <a:t> </a:t>
              </a:r>
              <a:r>
                <a:rPr lang="ru-RU" altLang="ru-RU" dirty="0"/>
                <a:t>рассмотрим прямую </a:t>
              </a:r>
              <a:r>
                <a:rPr lang="en-US" altLang="ru-RU" i="1" dirty="0"/>
                <a:t>a</a:t>
              </a:r>
              <a:r>
                <a:rPr lang="ru-RU" altLang="ru-RU" dirty="0"/>
                <a:t>, содержащую биссектрису угла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.</a:t>
              </a:r>
              <a:r>
                <a:rPr lang="ru-RU" altLang="ru-RU" i="1" dirty="0"/>
                <a:t> </a:t>
              </a:r>
              <a:r>
                <a:rPr lang="ru-RU" altLang="ru-RU" dirty="0"/>
                <a:t>Докажем, что все остальные точки </a:t>
              </a:r>
              <a:r>
                <a:rPr lang="en-US" altLang="ru-RU" i="1" dirty="0"/>
                <a:t>A’ </a:t>
              </a:r>
              <a:r>
                <a:rPr lang="ru-RU" altLang="ru-RU" dirty="0"/>
                <a:t>прямой </a:t>
              </a:r>
              <a:r>
                <a:rPr lang="en-US" altLang="ru-RU" i="1" dirty="0"/>
                <a:t>a </a:t>
              </a:r>
              <a:r>
                <a:rPr lang="ru-RU" altLang="ru-RU" dirty="0"/>
                <a:t>лежат между ветвями гиперболы.</a:t>
              </a:r>
              <a:endParaRPr lang="ru-RU" altLang="ru-RU" i="1" dirty="0"/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70DCA6-CFAC-B8C9-C965-D1747F4C94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-3335"/>
            <a:ext cx="4903469" cy="685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8695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7C7AC5D8-69D8-554E-5A9A-143F94A51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гиперболы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5C8CD8B7-D7F1-DE65-A394-5E5BA2B7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Если источник света поместить в один из фокусов гиперболы, то лучи, отразившись от неё, пойдут так, как будто бы они исходят из другого фокуса.</a:t>
            </a:r>
          </a:p>
        </p:txBody>
      </p:sp>
      <p:pic>
        <p:nvPicPr>
          <p:cNvPr id="141325" name="Picture 13">
            <a:extLst>
              <a:ext uri="{FF2B5EF4-FFF2-40B4-BE49-F238E27FC236}">
                <a16:creationId xmlns:a16="http://schemas.microsoft.com/office/drawing/2014/main" id="{A4CA0F47-90E9-792D-52B6-B8CA8E14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7879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C1C23-C99F-5B43-AA2B-16E90D0390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3318" y="1044352"/>
            <a:ext cx="5897364" cy="571437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B66FFD3-D65F-DB19-9D0F-0A7AD9468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44352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Фокальное свойство гиперболы</a:t>
            </a:r>
            <a:r>
              <a:rPr lang="en-US" altLang="ru-RU" sz="3600" dirty="0">
                <a:solidFill>
                  <a:srgbClr val="FF3300"/>
                </a:solidFill>
              </a:rPr>
              <a:t> </a:t>
            </a:r>
            <a:r>
              <a:rPr lang="ru-RU" altLang="ru-RU" sz="3600" dirty="0">
                <a:solidFill>
                  <a:srgbClr val="FF3300"/>
                </a:solidFill>
              </a:rPr>
              <a:t>в</a:t>
            </a:r>
            <a:r>
              <a:rPr lang="ru-RU" sz="3600" dirty="0"/>
              <a:t> </a:t>
            </a:r>
            <a:r>
              <a:rPr lang="ru-RU" altLang="ru-RU" sz="3600" dirty="0">
                <a:solidFill>
                  <a:srgbClr val="FF3300"/>
                </a:solidFill>
              </a:rPr>
              <a:t>программе </a:t>
            </a:r>
            <a:r>
              <a:rPr lang="en-US" altLang="ru-RU" sz="3600" dirty="0">
                <a:solidFill>
                  <a:srgbClr val="FF3300"/>
                </a:solidFill>
              </a:rPr>
              <a:t>GeoGebra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07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3CD6928E-ABCB-4137-A6FC-4D21E0E08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CA927139-33B5-BB36-195B-E7C3EAB7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По данному рисунку укажите способ построения касательной,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i="1" dirty="0"/>
              <a:t>,</a:t>
            </a:r>
            <a:r>
              <a:rPr lang="ru-RU" altLang="ru-RU" sz="2800" dirty="0"/>
              <a:t> к гиперболе, заданной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и константой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369" name="Picture 9">
            <a:extLst>
              <a:ext uri="{FF2B5EF4-FFF2-40B4-BE49-F238E27FC236}">
                <a16:creationId xmlns:a16="http://schemas.microsoft.com/office/drawing/2014/main" id="{621F2DFC-369B-271E-76FC-0E0557A4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37719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>
            <a:extLst>
              <a:ext uri="{FF2B5EF4-FFF2-40B4-BE49-F238E27FC236}">
                <a16:creationId xmlns:a16="http://schemas.microsoft.com/office/drawing/2014/main" id="{BD596C48-16D3-2DAF-CAE3-52691FAE6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80227" name="Text Box 1027">
            <a:extLst>
              <a:ext uri="{FF2B5EF4-FFF2-40B4-BE49-F238E27FC236}">
                <a16:creationId xmlns:a16="http://schemas.microsoft.com/office/drawing/2014/main" id="{F76E7CA9-C8B1-F5B9-A4A6-94089B34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гиперболе, с</a:t>
            </a:r>
            <a:r>
              <a:rPr lang="ru-RU" sz="2800" dirty="0"/>
              <a:t> </a:t>
            </a:r>
            <a:r>
              <a:rPr lang="ru-RU" altLang="ru-RU" sz="2800" dirty="0"/>
              <a:t>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80232" name="Picture 1032">
            <a:extLst>
              <a:ext uri="{FF2B5EF4-FFF2-40B4-BE49-F238E27FC236}">
                <a16:creationId xmlns:a16="http://schemas.microsoft.com/office/drawing/2014/main" id="{B26039E1-9CBC-57F6-8FB1-157DD0E4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234" name="Group 1034">
            <a:extLst>
              <a:ext uri="{FF2B5EF4-FFF2-40B4-BE49-F238E27FC236}">
                <a16:creationId xmlns:a16="http://schemas.microsoft.com/office/drawing/2014/main" id="{87411435-845A-7DDE-8720-BA18B4FD12F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80230" name="Text Box 1030">
              <a:extLst>
                <a:ext uri="{FF2B5EF4-FFF2-40B4-BE49-F238E27FC236}">
                  <a16:creationId xmlns:a16="http://schemas.microsoft.com/office/drawing/2014/main" id="{D0A04C5E-EC44-4CBF-7191-FD6632DF1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80233" name="Picture 1033">
              <a:extLst>
                <a:ext uri="{FF2B5EF4-FFF2-40B4-BE49-F238E27FC236}">
                  <a16:creationId xmlns:a16="http://schemas.microsoft.com/office/drawing/2014/main" id="{9477B48D-42B7-AA69-D118-133C22569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316DA29D-6501-F33E-B802-380FCC456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0D778878-E612-E86B-BECF-3AEB05888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гиперболе, с</a:t>
            </a:r>
            <a:r>
              <a:rPr lang="ru-RU" sz="2800" dirty="0"/>
              <a:t> </a:t>
            </a:r>
            <a:r>
              <a:rPr lang="ru-RU" altLang="ru-RU" sz="2800" dirty="0"/>
              <a:t>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82280" name="Picture 8">
            <a:extLst>
              <a:ext uri="{FF2B5EF4-FFF2-40B4-BE49-F238E27FC236}">
                <a16:creationId xmlns:a16="http://schemas.microsoft.com/office/drawing/2014/main" id="{E1ECE138-44D2-41B2-1FEB-8D547A53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2282" name="Group 10">
            <a:extLst>
              <a:ext uri="{FF2B5EF4-FFF2-40B4-BE49-F238E27FC236}">
                <a16:creationId xmlns:a16="http://schemas.microsoft.com/office/drawing/2014/main" id="{66A516A8-59EA-C25D-CE69-73144C2CF91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90800"/>
            <a:ext cx="5822950" cy="3109913"/>
            <a:chOff x="528" y="1632"/>
            <a:chExt cx="3668" cy="1959"/>
          </a:xfrm>
        </p:grpSpPr>
        <p:sp>
          <p:nvSpPr>
            <p:cNvPr id="182278" name="Text Box 6">
              <a:extLst>
                <a:ext uri="{FF2B5EF4-FFF2-40B4-BE49-F238E27FC236}">
                  <a16:creationId xmlns:a16="http://schemas.microsoft.com/office/drawing/2014/main" id="{247EA42D-E748-2D13-2895-A880E5C5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82281" name="Picture 9">
              <a:extLst>
                <a:ext uri="{FF2B5EF4-FFF2-40B4-BE49-F238E27FC236}">
                  <a16:creationId xmlns:a16="http://schemas.microsoft.com/office/drawing/2014/main" id="{13BE4C09-21A6-C6D8-90DC-D270534AF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32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5750D50B-EB7C-AB13-A52A-BD652183A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D8ECDAB2-A988-EBB4-1A01-6E0CA366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геометрическое место центров окружностей, касающихся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внешним или</a:t>
            </a:r>
            <a:r>
              <a:rPr lang="ru-RU" sz="3200" dirty="0"/>
              <a:t> </a:t>
            </a:r>
            <a:r>
              <a:rPr lang="ru-RU" altLang="ru-RU" sz="3200" dirty="0"/>
              <a:t>внутренним образом</a:t>
            </a:r>
            <a:r>
              <a:rPr lang="ru-RU" altLang="ru-RU" sz="3200" dirty="0">
                <a:cs typeface="Times New Roman" panose="02020603050405020304" pitchFamily="18" charset="0"/>
              </a:rPr>
              <a:t> двух заданных окружностей.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415AF2B-4F4C-5028-4392-3963A90FD6F0}"/>
              </a:ext>
            </a:extLst>
          </p:cNvPr>
          <p:cNvGrpSpPr/>
          <p:nvPr/>
        </p:nvGrpSpPr>
        <p:grpSpPr>
          <a:xfrm>
            <a:off x="304800" y="2411256"/>
            <a:ext cx="7696200" cy="3817822"/>
            <a:chOff x="304800" y="2411256"/>
            <a:chExt cx="7696200" cy="3817822"/>
          </a:xfrm>
        </p:grpSpPr>
        <p:sp>
          <p:nvSpPr>
            <p:cNvPr id="167942" name="Text Box 6">
              <a:extLst>
                <a:ext uri="{FF2B5EF4-FFF2-40B4-BE49-F238E27FC236}">
                  <a16:creationId xmlns:a16="http://schemas.microsoft.com/office/drawing/2014/main" id="{9EDB5CB8-80C7-89AF-AC3A-6C884B89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86405"/>
              <a:ext cx="7696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Гипербола.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BFE1967-6665-75F5-6C25-43BB86904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2411256"/>
              <a:ext cx="3916559" cy="3817822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5750D50B-EB7C-AB13-A52A-BD652183A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D8ECDAB2-A988-EBB4-1A01-6E0CA366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Даны две окружности. Найдите геометрическое место центров окружностей, касающихся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одной из них внешним, а другой внутренним образом.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090FE71-9D70-D417-8B99-E300FB06BDEF}"/>
              </a:ext>
            </a:extLst>
          </p:cNvPr>
          <p:cNvGrpSpPr/>
          <p:nvPr/>
        </p:nvGrpSpPr>
        <p:grpSpPr>
          <a:xfrm>
            <a:off x="304800" y="2288950"/>
            <a:ext cx="7696200" cy="3716568"/>
            <a:chOff x="304800" y="2288950"/>
            <a:chExt cx="7696200" cy="3716568"/>
          </a:xfrm>
        </p:grpSpPr>
        <p:sp>
          <p:nvSpPr>
            <p:cNvPr id="167942" name="Text Box 6">
              <a:extLst>
                <a:ext uri="{FF2B5EF4-FFF2-40B4-BE49-F238E27FC236}">
                  <a16:creationId xmlns:a16="http://schemas.microsoft.com/office/drawing/2014/main" id="{9EDB5CB8-80C7-89AF-AC3A-6C884B89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86405"/>
              <a:ext cx="7696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Гипербола.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1CAA72C-4A86-92BF-68C3-ACFCAD1D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808" y="2288950"/>
              <a:ext cx="4182059" cy="3286584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4D5A3106-B637-EF6F-F873-B8F177577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D83B1653-0941-6EF0-E818-2833812E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касательные, к эллипсу и</a:t>
            </a:r>
            <a:r>
              <a:rPr lang="ru-RU" sz="3200" dirty="0"/>
              <a:t> </a:t>
            </a:r>
            <a:r>
              <a:rPr lang="ru-RU" altLang="ru-RU" sz="3200" dirty="0"/>
              <a:t>гиперболе с общими фокусами, проведённые через их общую точку, перпендикулярны.</a:t>
            </a:r>
          </a:p>
        </p:txBody>
      </p:sp>
      <p:pic>
        <p:nvPicPr>
          <p:cNvPr id="169993" name="Picture 9">
            <a:extLst>
              <a:ext uri="{FF2B5EF4-FFF2-40B4-BE49-F238E27FC236}">
                <a16:creationId xmlns:a16="http://schemas.microsoft.com/office/drawing/2014/main" id="{A1BDAC24-C092-E7EC-7D45-8E10D152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2005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95" name="Group 11">
            <a:extLst>
              <a:ext uri="{FF2B5EF4-FFF2-40B4-BE49-F238E27FC236}">
                <a16:creationId xmlns:a16="http://schemas.microsoft.com/office/drawing/2014/main" id="{802EFFED-3954-514D-21D3-D150BCE5E5C8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171950"/>
            <a:chOff x="0" y="1536"/>
            <a:chExt cx="5760" cy="2628"/>
          </a:xfrm>
        </p:grpSpPr>
        <p:sp>
          <p:nvSpPr>
            <p:cNvPr id="169989" name="Text Box 5">
              <a:extLst>
                <a:ext uri="{FF2B5EF4-FFF2-40B4-BE49-F238E27FC236}">
                  <a16:creationId xmlns:a16="http://schemas.microsoft.com/office/drawing/2014/main" id="{487B6A32-A9A0-8553-9F4C-B733EEA12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408"/>
              <a:ext cx="57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Касательная к гиперболе содержит биссектрису угла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. </a:t>
              </a:r>
              <a:r>
                <a:rPr lang="ru-RU" altLang="ru-RU" dirty="0"/>
                <a:t>Касательная к эллипсу содержит биссектрису угла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AF’</a:t>
              </a:r>
              <a:r>
                <a:rPr lang="ru-RU" altLang="ru-RU" dirty="0"/>
                <a:t>. Следовательно, угол между ними равен 90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169994" name="Picture 10">
              <a:extLst>
                <a:ext uri="{FF2B5EF4-FFF2-40B4-BE49-F238E27FC236}">
                  <a16:creationId xmlns:a16="http://schemas.microsoft.com/office/drawing/2014/main" id="{3E9241D2-32D8-1FB7-C474-0B25F94B2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2646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7CB0D34-5A26-6B53-D9E8-FDC003F2C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80F4EBA6-F4F0-9564-464E-B469FC29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Возьмем лист бумаги </a:t>
            </a:r>
            <a:r>
              <a:rPr lang="ru-RU" altLang="ru-RU" sz="2000"/>
              <a:t>прямоугольной формы с вырезанным в нем кругом</a:t>
            </a:r>
            <a:r>
              <a:rPr lang="ru-RU" altLang="ru-RU" sz="2000">
                <a:cs typeface="Times New Roman" panose="02020603050405020304" pitchFamily="18" charset="0"/>
              </a:rPr>
              <a:t>и отметим </a:t>
            </a:r>
            <a:r>
              <a:rPr lang="ru-RU" altLang="ru-RU" sz="2000"/>
              <a:t>на этом листе точку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/>
              <a:t>.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id="{785E89EE-F3C8-2C10-8A19-4F0CD443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000"/>
              <a:t>точкой </a:t>
            </a:r>
            <a:r>
              <a:rPr lang="en-US" altLang="ru-RU" sz="2000" i="1"/>
              <a:t>F’</a:t>
            </a:r>
            <a:r>
              <a:rPr lang="ru-RU" altLang="ru-RU" sz="2000"/>
              <a:t> на границе круга.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78181" name="Text Box 5">
            <a:extLst>
              <a:ext uri="{FF2B5EF4-FFF2-40B4-BE49-F238E27FC236}">
                <a16:creationId xmlns:a16="http://schemas.microsoft.com/office/drawing/2014/main" id="{F5AE8091-4FF8-1381-12B0-6675D132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С</a:t>
            </a:r>
            <a:r>
              <a:rPr lang="ru-RU" altLang="ru-RU" sz="2000">
                <a:cs typeface="Times New Roman" panose="02020603050405020304" pitchFamily="18" charset="0"/>
              </a:rPr>
              <a:t>нова согнем </a:t>
            </a:r>
            <a:r>
              <a:rPr lang="ru-RU" altLang="ru-RU" sz="2000"/>
              <a:t>и разогнем лист</a:t>
            </a:r>
            <a:r>
              <a:rPr lang="ru-RU" altLang="ru-RU" sz="20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000" i="1"/>
              <a:t>F’</a:t>
            </a:r>
            <a:r>
              <a:rPr lang="en-US" altLang="ru-RU" sz="2000" baseline="-25000"/>
              <a:t>1</a:t>
            </a:r>
            <a:r>
              <a:rPr lang="ru-RU" altLang="ru-RU" sz="2000" i="1"/>
              <a:t> </a:t>
            </a:r>
            <a:r>
              <a:rPr lang="ru-RU" altLang="ru-RU" sz="2000"/>
              <a:t>на границе круга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8182" name="Text Box 6">
            <a:extLst>
              <a:ext uri="{FF2B5EF4-FFF2-40B4-BE49-F238E27FC236}">
                <a16:creationId xmlns:a16="http://schemas.microsoft.com/office/drawing/2014/main" id="{69667F31-FA56-93FF-0294-D11A4584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403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Разогнем лист.</a:t>
            </a:r>
            <a:r>
              <a:rPr lang="ru-RU" altLang="ru-RU" sz="2000" dirty="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серединным перпендикуляром к</a:t>
            </a:r>
            <a:r>
              <a:rPr lang="ru-RU" sz="2000" dirty="0"/>
              <a:t> </a:t>
            </a:r>
            <a:r>
              <a:rPr lang="ru-RU" altLang="ru-RU" sz="2000" dirty="0">
                <a:cs typeface="Times New Roman" panose="02020603050405020304" pitchFamily="18" charset="0"/>
              </a:rPr>
              <a:t>отрезку </a:t>
            </a:r>
            <a:r>
              <a:rPr lang="ru-RU" altLang="ru-RU" sz="2000" i="1" dirty="0">
                <a:cs typeface="Times New Roman" panose="02020603050405020304" pitchFamily="18" charset="0"/>
              </a:rPr>
              <a:t>F</a:t>
            </a:r>
            <a:r>
              <a:rPr lang="en-US" altLang="ru-RU" sz="2000" i="1" dirty="0">
                <a:cs typeface="Times New Roman" panose="02020603050405020304" pitchFamily="18" charset="0"/>
              </a:rPr>
              <a:t>F’</a:t>
            </a:r>
            <a:r>
              <a:rPr lang="ru-RU" altLang="ru-RU" sz="2000" i="1" dirty="0"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и, следовательно, касательной к </a:t>
            </a:r>
            <a:r>
              <a:rPr lang="ru-RU" altLang="ru-RU" sz="2000" dirty="0"/>
              <a:t>гиперболе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8183" name="Text Box 7">
            <a:extLst>
              <a:ext uri="{FF2B5EF4-FFF2-40B4-BE49-F238E27FC236}">
                <a16:creationId xmlns:a16="http://schemas.microsoft.com/office/drawing/2014/main" id="{553776FC-E5B8-E059-080E-FABAB10B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Сделаем так несколько раз, пока вся бумага не покроется линиями сгибов. Линии сгибов будут касательными к </a:t>
            </a:r>
            <a:r>
              <a:rPr lang="ru-RU" altLang="ru-RU" sz="2000" dirty="0"/>
              <a:t>гиперболе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  <a:r>
              <a:rPr lang="ru-RU" altLang="ru-RU" sz="2000" dirty="0"/>
              <a:t>Чем больше будет линий сгибов тем больше г</a:t>
            </a:r>
            <a:r>
              <a:rPr lang="ru-RU" altLang="ru-RU" sz="2000" dirty="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000" dirty="0"/>
              <a:t>приближаться к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dirty="0"/>
              <a:t>ветви гиперболы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8190" name="Picture 14">
            <a:extLst>
              <a:ext uri="{FF2B5EF4-FFF2-40B4-BE49-F238E27FC236}">
                <a16:creationId xmlns:a16="http://schemas.microsoft.com/office/drawing/2014/main" id="{98F4856F-AB25-F7E8-3C81-0571B980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27525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4" name="Picture 18">
            <a:extLst>
              <a:ext uri="{FF2B5EF4-FFF2-40B4-BE49-F238E27FC236}">
                <a16:creationId xmlns:a16="http://schemas.microsoft.com/office/drawing/2014/main" id="{67CE61E1-8AD2-7BEC-940A-BAFD599C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7" name="Picture 21">
            <a:extLst>
              <a:ext uri="{FF2B5EF4-FFF2-40B4-BE49-F238E27FC236}">
                <a16:creationId xmlns:a16="http://schemas.microsoft.com/office/drawing/2014/main" id="{C6D59765-F95F-FB5B-3C75-BA00CC42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8" name="Picture 22">
            <a:extLst>
              <a:ext uri="{FF2B5EF4-FFF2-40B4-BE49-F238E27FC236}">
                <a16:creationId xmlns:a16="http://schemas.microsoft.com/office/drawing/2014/main" id="{B5560DCD-3505-8BF1-90AC-CC29B530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9" name="Picture 23">
            <a:extLst>
              <a:ext uri="{FF2B5EF4-FFF2-40B4-BE49-F238E27FC236}">
                <a16:creationId xmlns:a16="http://schemas.microsoft.com/office/drawing/2014/main" id="{517B1928-6180-9912-2756-D10CECB0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63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40">
            <a:extLst>
              <a:ext uri="{FF2B5EF4-FFF2-40B4-BE49-F238E27FC236}">
                <a16:creationId xmlns:a16="http://schemas.microsoft.com/office/drawing/2014/main" id="{1479A0B6-49A6-47AA-9E97-BE56AB28B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6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Изобразите ГМТ, равноудаленных от данной точки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</a:t>
            </a:r>
            <a:r>
              <a:rPr lang="en-US" altLang="ru-RU" sz="2800" dirty="0"/>
              <a:t> </a:t>
            </a:r>
            <a:r>
              <a:rPr lang="ru-RU" altLang="ru-RU" sz="2800" dirty="0"/>
              <a:t>данной прямой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</a:t>
            </a:r>
            <a:endParaRPr lang="en-US" altLang="ru-RU" sz="2800" dirty="0"/>
          </a:p>
        </p:txBody>
      </p:sp>
      <p:pic>
        <p:nvPicPr>
          <p:cNvPr id="2052" name="Picture 1061">
            <a:extLst>
              <a:ext uri="{FF2B5EF4-FFF2-40B4-BE49-F238E27FC236}">
                <a16:creationId xmlns:a16="http://schemas.microsoft.com/office/drawing/2014/main" id="{083B51AA-8C51-49D8-91C5-B945C6C6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8" name="Picture 1062">
            <a:extLst>
              <a:ext uri="{FF2B5EF4-FFF2-40B4-BE49-F238E27FC236}">
                <a16:creationId xmlns:a16="http://schemas.microsoft.com/office/drawing/2014/main" id="{0B8698C9-AF5D-4493-A274-C473E852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9" name="Picture 1063">
            <a:extLst>
              <a:ext uri="{FF2B5EF4-FFF2-40B4-BE49-F238E27FC236}">
                <a16:creationId xmlns:a16="http://schemas.microsoft.com/office/drawing/2014/main" id="{0CC5D66D-2664-48D0-86C5-68A1BED6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0" name="Picture 1064">
            <a:extLst>
              <a:ext uri="{FF2B5EF4-FFF2-40B4-BE49-F238E27FC236}">
                <a16:creationId xmlns:a16="http://schemas.microsoft.com/office/drawing/2014/main" id="{BB7429F6-6D2D-4705-A647-49AAB8FC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1" name="Picture 1065">
            <a:extLst>
              <a:ext uri="{FF2B5EF4-FFF2-40B4-BE49-F238E27FC236}">
                <a16:creationId xmlns:a16="http://schemas.microsoft.com/office/drawing/2014/main" id="{7855A65C-0F15-4D09-9F99-EE41BF6B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2" name="Picture 1066">
            <a:extLst>
              <a:ext uri="{FF2B5EF4-FFF2-40B4-BE49-F238E27FC236}">
                <a16:creationId xmlns:a16="http://schemas.microsoft.com/office/drawing/2014/main" id="{6C7E3210-89D0-49DB-A493-9201B9AA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3" name="Picture 1067">
            <a:extLst>
              <a:ext uri="{FF2B5EF4-FFF2-40B4-BE49-F238E27FC236}">
                <a16:creationId xmlns:a16="http://schemas.microsoft.com/office/drawing/2014/main" id="{59DE3C7B-88F2-4127-9566-043C516F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826FB-357E-41A4-A8AA-E6C5E87CC450}"/>
              </a:ext>
            </a:extLst>
          </p:cNvPr>
          <p:cNvSpPr txBox="1"/>
          <p:nvPr/>
        </p:nvSpPr>
        <p:spPr>
          <a:xfrm>
            <a:off x="0" y="7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Упражнение</a:t>
            </a: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5AAE923-D207-4B95-9DE9-BE5DB467C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Использование программы </a:t>
            </a:r>
            <a:r>
              <a:rPr lang="en-US" sz="3200" dirty="0" err="1">
                <a:solidFill>
                  <a:srgbClr val="FF3300"/>
                </a:solidFill>
              </a:rPr>
              <a:t>GeoGebra</a:t>
            </a:r>
            <a:endParaRPr lang="ru-RU" sz="3200" dirty="0">
              <a:solidFill>
                <a:srgbClr val="FF33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50BD5A-9698-8421-1139-20BC86D898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92696"/>
            <a:ext cx="6396573" cy="593715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8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9A729A-78FD-4100-AF21-026DB51A1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Определение параболы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F2B914A1-EA79-44A7-9516-BC19E5F2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точек, равноудаленных от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не принадлежащая этой прямой,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параболой</a:t>
            </a:r>
            <a:r>
              <a:rPr lang="ru-RU" altLang="ru-RU" sz="2800" dirty="0">
                <a:cs typeface="Times New Roman" panose="02020603050405020304" pitchFamily="18" charset="0"/>
              </a:rPr>
              <a:t>.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директрисой</a:t>
            </a:r>
            <a:r>
              <a:rPr lang="ru-RU" altLang="ru-RU" sz="2800" dirty="0">
                <a:cs typeface="Times New Roman" panose="02020603050405020304" pitchFamily="18" charset="0"/>
              </a:rPr>
              <a:t>, а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-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фокусом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параболы</a:t>
            </a:r>
            <a:r>
              <a:rPr lang="ru-RU" altLang="ru-RU" sz="2800" dirty="0"/>
              <a:t>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E763EA37-0A8F-4E4A-8E96-F9EFE7E8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7D695A-8C53-4424-86DA-029268A46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Рисуем параболу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17F4F4A-5E2F-49FE-99E4-393691C6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2781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8A63F017-C14C-4DBC-91B0-DF186C9C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	Параболу можно нарисовать с помощью линейки, угольника, кнопок, нитки и карандаша.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12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2766</Words>
  <Application>Microsoft Office PowerPoint</Application>
  <PresentationFormat>Экран (4:3)</PresentationFormat>
  <Paragraphs>326</Paragraphs>
  <Slides>60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4" baseType="lpstr">
      <vt:lpstr>Arial</vt:lpstr>
      <vt:lpstr>Arial Black</vt:lpstr>
      <vt:lpstr>Times New Roman</vt:lpstr>
      <vt:lpstr>Оформление по умолчанию</vt:lpstr>
      <vt:lpstr>КРИВЫЕ как геометрические  места точек. 7 класс   Презентация к учебникам  И.М. Смирновой и В.А. Смирнова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программы GeoGebra</vt:lpstr>
      <vt:lpstr>Определение параболы</vt:lpstr>
      <vt:lpstr>Рисуем параболу</vt:lpstr>
      <vt:lpstr>Использование программы GeoGebra</vt:lpstr>
      <vt:lpstr>Презентация PowerPoint</vt:lpstr>
      <vt:lpstr>Презентация PowerPoint</vt:lpstr>
      <vt:lpstr>Презентация PowerPoint</vt:lpstr>
      <vt:lpstr>Касательная к параболе</vt:lpstr>
      <vt:lpstr>Презентация PowerPoint</vt:lpstr>
      <vt:lpstr>Презентация PowerPoint</vt:lpstr>
      <vt:lpstr>Фокальное свойство параболы</vt:lpstr>
      <vt:lpstr>Фокальное свойство параболы в программе GeoGebra</vt:lpstr>
      <vt:lpstr>Построение касательной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работа</vt:lpstr>
      <vt:lpstr>Упражнение*</vt:lpstr>
      <vt:lpstr>Использование программы GeoGebra</vt:lpstr>
      <vt:lpstr>Определение эллипса</vt:lpstr>
      <vt:lpstr>Рисуем эллипс</vt:lpstr>
      <vt:lpstr>Использование программы GeoGebra</vt:lpstr>
      <vt:lpstr>Упражнение</vt:lpstr>
      <vt:lpstr>Упражнение</vt:lpstr>
      <vt:lpstr>Упражнение</vt:lpstr>
      <vt:lpstr>Касательная к эллипсу</vt:lpstr>
      <vt:lpstr>Презентация PowerPoint</vt:lpstr>
      <vt:lpstr>Фокальное свойство эллипса</vt:lpstr>
      <vt:lpstr>Фокальное свойство эллипса в программе GeoGebra</vt:lpstr>
      <vt:lpstr>Построение касательной</vt:lpstr>
      <vt:lpstr>Упражнение 1</vt:lpstr>
      <vt:lpstr>Упражнение 2</vt:lpstr>
      <vt:lpstr>Лабораторная работа</vt:lpstr>
      <vt:lpstr>Упражнение</vt:lpstr>
      <vt:lpstr>Использование программы GeoGebra</vt:lpstr>
      <vt:lpstr>Определение гиперболы</vt:lpstr>
      <vt:lpstr>Рисуем гиперболу</vt:lpstr>
      <vt:lpstr>Упражнение</vt:lpstr>
      <vt:lpstr>Упражнение</vt:lpstr>
      <vt:lpstr>Касательная к гиперболе</vt:lpstr>
      <vt:lpstr>Презентация PowerPoint</vt:lpstr>
      <vt:lpstr>Фокальное свойство гиперболы</vt:lpstr>
      <vt:lpstr>Фокальное свойство гиперболы в программе GeoGebra</vt:lpstr>
      <vt:lpstr>Построение касательной</vt:lpstr>
      <vt:lpstr>Упражнение</vt:lpstr>
      <vt:lpstr>Упражнение</vt:lpstr>
      <vt:lpstr>Упражнение</vt:lpstr>
      <vt:lpstr>Упражнение</vt:lpstr>
      <vt:lpstr>Упражнение</vt:lpstr>
      <vt:lpstr>Лабораторная работа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200</cp:revision>
  <dcterms:created xsi:type="dcterms:W3CDTF">2008-04-30T05:51:18Z</dcterms:created>
  <dcterms:modified xsi:type="dcterms:W3CDTF">2023-11-21T12:38:58Z</dcterms:modified>
</cp:coreProperties>
</file>