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sldIdLst>
    <p:sldId id="1073" r:id="rId2"/>
    <p:sldId id="558" r:id="rId3"/>
    <p:sldId id="1133" r:id="rId4"/>
    <p:sldId id="447" r:id="rId5"/>
    <p:sldId id="1358" r:id="rId6"/>
    <p:sldId id="900" r:id="rId7"/>
    <p:sldId id="839" r:id="rId8"/>
    <p:sldId id="939" r:id="rId9"/>
    <p:sldId id="1362" r:id="rId10"/>
    <p:sldId id="1421" r:id="rId11"/>
    <p:sldId id="819" r:id="rId12"/>
    <p:sldId id="820" r:id="rId13"/>
    <p:sldId id="1354" r:id="rId14"/>
    <p:sldId id="1359" r:id="rId15"/>
    <p:sldId id="1322" r:id="rId16"/>
    <p:sldId id="822" r:id="rId17"/>
    <p:sldId id="821" r:id="rId18"/>
    <p:sldId id="823" r:id="rId19"/>
    <p:sldId id="824" r:id="rId20"/>
    <p:sldId id="825" r:id="rId21"/>
    <p:sldId id="1422" r:id="rId22"/>
    <p:sldId id="827" r:id="rId23"/>
    <p:sldId id="828" r:id="rId24"/>
    <p:sldId id="1323" r:id="rId25"/>
    <p:sldId id="832" r:id="rId26"/>
    <p:sldId id="964" r:id="rId27"/>
    <p:sldId id="948" r:id="rId28"/>
    <p:sldId id="949" r:id="rId29"/>
    <p:sldId id="947" r:id="rId30"/>
    <p:sldId id="1324" r:id="rId31"/>
    <p:sldId id="833" r:id="rId32"/>
    <p:sldId id="1325" r:id="rId33"/>
    <p:sldId id="834" r:id="rId34"/>
    <p:sldId id="1326" r:id="rId35"/>
    <p:sldId id="835" r:id="rId36"/>
    <p:sldId id="960" r:id="rId37"/>
    <p:sldId id="1366" r:id="rId38"/>
    <p:sldId id="1360" r:id="rId39"/>
    <p:sldId id="840" r:id="rId40"/>
    <p:sldId id="1355" r:id="rId41"/>
    <p:sldId id="841" r:id="rId42"/>
    <p:sldId id="842" r:id="rId43"/>
    <p:sldId id="843" r:id="rId44"/>
    <p:sldId id="845" r:id="rId45"/>
    <p:sldId id="846" r:id="rId46"/>
    <p:sldId id="849" r:id="rId47"/>
    <p:sldId id="850" r:id="rId48"/>
    <p:sldId id="852" r:id="rId49"/>
    <p:sldId id="1327" r:id="rId50"/>
    <p:sldId id="855" r:id="rId51"/>
    <p:sldId id="1361" r:id="rId52"/>
    <p:sldId id="1363" r:id="rId53"/>
    <p:sldId id="1356" r:id="rId54"/>
    <p:sldId id="865" r:id="rId55"/>
    <p:sldId id="1330" r:id="rId56"/>
    <p:sldId id="1328" r:id="rId57"/>
    <p:sldId id="856" r:id="rId58"/>
    <p:sldId id="1329" r:id="rId59"/>
    <p:sldId id="857" r:id="rId60"/>
    <p:sldId id="898" r:id="rId61"/>
    <p:sldId id="868" r:id="rId62"/>
    <p:sldId id="1410" r:id="rId63"/>
    <p:sldId id="1011" r:id="rId64"/>
    <p:sldId id="969" r:id="rId65"/>
    <p:sldId id="1332" r:id="rId66"/>
    <p:sldId id="876" r:id="rId67"/>
    <p:sldId id="1333" r:id="rId68"/>
    <p:sldId id="884" r:id="rId69"/>
    <p:sldId id="1334" r:id="rId70"/>
    <p:sldId id="341" r:id="rId71"/>
    <p:sldId id="762" r:id="rId72"/>
    <p:sldId id="804" r:id="rId73"/>
    <p:sldId id="763" r:id="rId74"/>
    <p:sldId id="860" r:id="rId75"/>
    <p:sldId id="861" r:id="rId76"/>
    <p:sldId id="862" r:id="rId77"/>
    <p:sldId id="863" r:id="rId78"/>
    <p:sldId id="864" r:id="rId79"/>
    <p:sldId id="1368" r:id="rId80"/>
    <p:sldId id="766" r:id="rId81"/>
    <p:sldId id="810" r:id="rId82"/>
    <p:sldId id="765" r:id="rId83"/>
    <p:sldId id="1369" r:id="rId84"/>
    <p:sldId id="1370" r:id="rId85"/>
    <p:sldId id="1385" r:id="rId86"/>
    <p:sldId id="566" r:id="rId87"/>
    <p:sldId id="1415" r:id="rId88"/>
    <p:sldId id="1416" r:id="rId89"/>
    <p:sldId id="1417" r:id="rId90"/>
    <p:sldId id="1413" r:id="rId91"/>
    <p:sldId id="1414" r:id="rId92"/>
    <p:sldId id="1411" r:id="rId93"/>
    <p:sldId id="676" r:id="rId94"/>
    <p:sldId id="577" r:id="rId95"/>
    <p:sldId id="1386" r:id="rId96"/>
    <p:sldId id="1387" r:id="rId97"/>
    <p:sldId id="1388" r:id="rId98"/>
    <p:sldId id="790" r:id="rId99"/>
    <p:sldId id="791" r:id="rId100"/>
    <p:sldId id="1419" r:id="rId101"/>
    <p:sldId id="1420" r:id="rId10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95" autoAdjust="0"/>
    <p:restoredTop sz="90929"/>
  </p:normalViewPr>
  <p:slideViewPr>
    <p:cSldViewPr>
      <p:cViewPr varScale="1">
        <p:scale>
          <a:sx n="95" d="100"/>
          <a:sy n="95" d="100"/>
        </p:scale>
        <p:origin x="27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9729431-95B4-477D-8078-625DC724D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213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11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1014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12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6138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13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31730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85776-8CF1-434B-8941-71A5D135BE19}" type="slidenum">
              <a:rPr lang="ru-RU"/>
              <a:pPr/>
              <a:t>14</a:t>
            </a:fld>
            <a:endParaRPr lang="ru-R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55483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85776-8CF1-434B-8941-71A5D135BE19}" type="slidenum">
              <a:rPr lang="ru-RU"/>
              <a:pPr/>
              <a:t>15</a:t>
            </a:fld>
            <a:endParaRPr lang="ru-R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02964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85776-8CF1-434B-8941-71A5D135BE19}" type="slidenum">
              <a:rPr lang="ru-RU"/>
              <a:pPr/>
              <a:t>16</a:t>
            </a:fld>
            <a:endParaRPr lang="ru-R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55028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85776-8CF1-434B-8941-71A5D135BE19}" type="slidenum">
              <a:rPr lang="ru-RU"/>
              <a:pPr/>
              <a:t>17</a:t>
            </a:fld>
            <a:endParaRPr lang="ru-R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5324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85776-8CF1-434B-8941-71A5D135BE19}" type="slidenum">
              <a:rPr lang="ru-RU"/>
              <a:pPr/>
              <a:t>18</a:t>
            </a:fld>
            <a:endParaRPr lang="ru-R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55114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85776-8CF1-434B-8941-71A5D135BE19}" type="slidenum">
              <a:rPr lang="ru-RU"/>
              <a:pPr/>
              <a:t>19</a:t>
            </a:fld>
            <a:endParaRPr lang="ru-R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51133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85776-8CF1-434B-8941-71A5D135BE19}" type="slidenum">
              <a:rPr lang="ru-RU"/>
              <a:pPr/>
              <a:t>20</a:t>
            </a:fld>
            <a:endParaRPr lang="ru-R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40769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07568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85776-8CF1-434B-8941-71A5D135BE19}" type="slidenum">
              <a:rPr lang="ru-RU"/>
              <a:pPr/>
              <a:t>21</a:t>
            </a:fld>
            <a:endParaRPr lang="ru-R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820615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5CA52-8B1F-4FA0-9C70-B299CF1358B8}" type="slidenum">
              <a:rPr lang="ru-RU"/>
              <a:pPr/>
              <a:t>22</a:t>
            </a:fld>
            <a:endParaRPr lang="ru-RU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690814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5CA52-8B1F-4FA0-9C70-B299CF1358B8}" type="slidenum">
              <a:rPr lang="ru-RU"/>
              <a:pPr/>
              <a:t>23</a:t>
            </a:fld>
            <a:endParaRPr lang="ru-RU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62820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5CA52-8B1F-4FA0-9C70-B299CF1358B8}" type="slidenum">
              <a:rPr lang="ru-RU"/>
              <a:pPr/>
              <a:t>24</a:t>
            </a:fld>
            <a:endParaRPr lang="ru-RU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792360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25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152726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26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25878C-9903-436B-B19A-65A8F750BBD9}" type="slidenum">
              <a:rPr lang="ru-RU"/>
              <a:pPr/>
              <a:t>27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28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EEE99E-09F7-417E-9AEC-BC489D684A21}" type="slidenum">
              <a:rPr lang="ru-RU"/>
              <a:pPr/>
              <a:t>29</a:t>
            </a:fld>
            <a:endParaRPr lang="ru-RU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30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51315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4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878198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31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251786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32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071080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33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966718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34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62195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35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832018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36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37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33417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38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894715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39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077633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40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44704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5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82518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9C805-29A1-4060-A93F-C19912B39EA3}" type="slidenum">
              <a:rPr lang="ru-RU"/>
              <a:pPr/>
              <a:t>41</a:t>
            </a:fld>
            <a:endParaRPr lang="ru-RU"/>
          </a:p>
        </p:txBody>
      </p:sp>
      <p:sp>
        <p:nvSpPr>
          <p:cNvPr id="431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11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0042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9C805-29A1-4060-A93F-C19912B39EA3}" type="slidenum">
              <a:rPr lang="ru-RU"/>
              <a:pPr/>
              <a:t>42</a:t>
            </a:fld>
            <a:endParaRPr lang="ru-RU"/>
          </a:p>
        </p:txBody>
      </p:sp>
      <p:sp>
        <p:nvSpPr>
          <p:cNvPr id="431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11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116867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9C805-29A1-4060-A93F-C19912B39EA3}" type="slidenum">
              <a:rPr lang="ru-RU"/>
              <a:pPr/>
              <a:t>43</a:t>
            </a:fld>
            <a:endParaRPr lang="ru-RU"/>
          </a:p>
        </p:txBody>
      </p:sp>
      <p:sp>
        <p:nvSpPr>
          <p:cNvPr id="431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11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961645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9C805-29A1-4060-A93F-C19912B39EA3}" type="slidenum">
              <a:rPr lang="ru-RU"/>
              <a:pPr/>
              <a:t>44</a:t>
            </a:fld>
            <a:endParaRPr lang="ru-RU"/>
          </a:p>
        </p:txBody>
      </p:sp>
      <p:sp>
        <p:nvSpPr>
          <p:cNvPr id="431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11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814344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9C805-29A1-4060-A93F-C19912B39EA3}" type="slidenum">
              <a:rPr lang="ru-RU"/>
              <a:pPr/>
              <a:t>45</a:t>
            </a:fld>
            <a:endParaRPr lang="ru-RU"/>
          </a:p>
        </p:txBody>
      </p:sp>
      <p:sp>
        <p:nvSpPr>
          <p:cNvPr id="431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11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007240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8D6A03-DF5A-4E86-89FE-E5FA36925D00}" type="slidenum">
              <a:rPr lang="ru-RU"/>
              <a:pPr/>
              <a:t>46</a:t>
            </a:fld>
            <a:endParaRPr lang="ru-RU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003629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8D6A03-DF5A-4E86-89FE-E5FA36925D00}" type="slidenum">
              <a:rPr lang="ru-RU"/>
              <a:pPr/>
              <a:t>47</a:t>
            </a:fld>
            <a:endParaRPr lang="ru-RU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95878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8D6A03-DF5A-4E86-89FE-E5FA36925D00}" type="slidenum">
              <a:rPr lang="ru-RU"/>
              <a:pPr/>
              <a:t>48</a:t>
            </a:fld>
            <a:endParaRPr lang="ru-RU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824550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ADD0F-7144-42BD-9A74-C8C4438C8571}" type="slidenum">
              <a:rPr lang="ru-RU"/>
              <a:pPr/>
              <a:t>49</a:t>
            </a:fld>
            <a:endParaRPr lang="ru-RU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5851118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D7E3A-29C8-417C-AA76-1D58623EC764}" type="slidenum">
              <a:rPr lang="ru-RU"/>
              <a:pPr/>
              <a:t>50</a:t>
            </a:fld>
            <a:endParaRPr lang="ru-RU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04712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6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51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3247245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52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6272605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53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4725434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ADD0F-7144-42BD-9A74-C8C4438C8571}" type="slidenum">
              <a:rPr lang="ru-RU"/>
              <a:pPr/>
              <a:t>54</a:t>
            </a:fld>
            <a:endParaRPr lang="ru-RU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983497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ADD0F-7144-42BD-9A74-C8C4438C8571}" type="slidenum">
              <a:rPr lang="ru-RU"/>
              <a:pPr/>
              <a:t>55</a:t>
            </a:fld>
            <a:endParaRPr lang="ru-RU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7706358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D7E3A-29C8-417C-AA76-1D58623EC764}" type="slidenum">
              <a:rPr lang="ru-RU"/>
              <a:pPr/>
              <a:t>56</a:t>
            </a:fld>
            <a:endParaRPr lang="ru-RU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1273690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D7E3A-29C8-417C-AA76-1D58623EC764}" type="slidenum">
              <a:rPr lang="ru-RU"/>
              <a:pPr/>
              <a:t>57</a:t>
            </a:fld>
            <a:endParaRPr lang="ru-RU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7177575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D7E3A-29C8-417C-AA76-1D58623EC764}" type="slidenum">
              <a:rPr lang="ru-RU"/>
              <a:pPr/>
              <a:t>58</a:t>
            </a:fld>
            <a:endParaRPr lang="ru-RU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8408831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D7E3A-29C8-417C-AA76-1D58623EC764}" type="slidenum">
              <a:rPr lang="ru-RU"/>
              <a:pPr/>
              <a:t>59</a:t>
            </a:fld>
            <a:endParaRPr lang="ru-RU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4264639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9B3EA-EAFB-48E3-9FBB-48E9DCC8B016}" type="slidenum">
              <a:rPr lang="ru-RU"/>
              <a:pPr/>
              <a:t>60</a:t>
            </a:fld>
            <a:endParaRPr lang="ru-RU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85639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7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2335547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9B3EA-EAFB-48E3-9FBB-48E9DCC8B016}" type="slidenum">
              <a:rPr lang="ru-RU"/>
              <a:pPr/>
              <a:t>61</a:t>
            </a:fld>
            <a:endParaRPr lang="ru-RU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8827461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AA3060E-2CC4-4B49-B583-1CA75AC4C617}" type="slidenum">
              <a:rPr lang="ru-RU" sz="1200" smtClean="0"/>
              <a:pPr eaLnBrk="1" hangingPunct="1"/>
              <a:t>62</a:t>
            </a:fld>
            <a:endParaRPr lang="ru-RU" sz="1200"/>
          </a:p>
        </p:txBody>
      </p:sp>
      <p:sp>
        <p:nvSpPr>
          <p:cNvPr id="75779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0893548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63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9195839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64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1675720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8CEB0-0846-46D8-A8F0-381BF36F55FF}" type="slidenum">
              <a:rPr lang="ru-RU"/>
              <a:pPr/>
              <a:t>65</a:t>
            </a:fld>
            <a:endParaRPr lang="ru-RU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3220486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8CEB0-0846-46D8-A8F0-381BF36F55FF}" type="slidenum">
              <a:rPr lang="ru-RU"/>
              <a:pPr/>
              <a:t>66</a:t>
            </a:fld>
            <a:endParaRPr lang="ru-RU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7232795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8CEB0-0846-46D8-A8F0-381BF36F55FF}" type="slidenum">
              <a:rPr lang="ru-RU"/>
              <a:pPr/>
              <a:t>67</a:t>
            </a:fld>
            <a:endParaRPr lang="ru-RU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6295821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68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9511481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69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9737343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BA31AF6-1A97-4502-8D70-C015AA359B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57B772-19B1-4112-9886-6AB1C297B370}" type="slidenum">
              <a:rPr lang="ru-RU" altLang="ru-RU"/>
              <a:pPr/>
              <a:t>70</a:t>
            </a:fld>
            <a:endParaRPr lang="ru-RU" altLang="ru-RU"/>
          </a:p>
        </p:txBody>
      </p:sp>
      <p:sp>
        <p:nvSpPr>
          <p:cNvPr id="226306" name="Rectangle 2">
            <a:extLst>
              <a:ext uri="{FF2B5EF4-FFF2-40B4-BE49-F238E27FC236}">
                <a16:creationId xmlns:a16="http://schemas.microsoft.com/office/drawing/2014/main" id="{6C97BEEC-36FF-4765-BE5C-D8CA6303C5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FCCEC919-54E9-4B63-9EF5-10D15D529C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15246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8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7667407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71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6267223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72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2902406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73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9778174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FB23A9-11E5-4B1C-BEA2-059304291ECA}" type="slidenum">
              <a:rPr lang="ru-RU"/>
              <a:pPr/>
              <a:t>74</a:t>
            </a:fld>
            <a:endParaRPr lang="ru-RU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2213909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FB23A9-11E5-4B1C-BEA2-059304291ECA}" type="slidenum">
              <a:rPr lang="ru-RU"/>
              <a:pPr/>
              <a:t>75</a:t>
            </a:fld>
            <a:endParaRPr lang="ru-RU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3283216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B532E-BD82-4F95-A914-5DD8FD9C5778}" type="slidenum">
              <a:rPr lang="ru-RU"/>
              <a:pPr/>
              <a:t>76</a:t>
            </a:fld>
            <a:endParaRPr lang="ru-RU"/>
          </a:p>
        </p:txBody>
      </p:sp>
      <p:sp>
        <p:nvSpPr>
          <p:cNvPr id="463874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3875" name="Rectangle 307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2667466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77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943978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78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3178059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79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0331423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80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7917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9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0673742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81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9342342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82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6939240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83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5052191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84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7410468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FB23A9-11E5-4B1C-BEA2-059304291ECA}" type="slidenum">
              <a:rPr lang="ru-RU"/>
              <a:pPr/>
              <a:t>85</a:t>
            </a:fld>
            <a:endParaRPr lang="ru-RU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534055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DECBD-C328-4BFA-B25D-EC6DD889C5F8}" type="slidenum">
              <a:rPr lang="ru-RU"/>
              <a:pPr/>
              <a:t>86</a:t>
            </a:fld>
            <a:endParaRPr lang="ru-R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87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1934461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88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3843758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89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2158796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90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85363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10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4472572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91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2640781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92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751610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93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8434431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3D0A4-6E3D-46A5-9B1D-378ADB592784}" type="slidenum">
              <a:rPr lang="ru-RU" altLang="ru-RU"/>
              <a:pPr/>
              <a:t>98</a:t>
            </a:fld>
            <a:endParaRPr lang="ru-RU" altLang="ru-RU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1459883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3D0A4-6E3D-46A5-9B1D-378ADB592784}" type="slidenum">
              <a:rPr lang="ru-RU" altLang="ru-RU"/>
              <a:pPr/>
              <a:t>99</a:t>
            </a:fld>
            <a:endParaRPr lang="ru-RU" altLang="ru-RU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9254044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3D0A4-6E3D-46A5-9B1D-378ADB592784}" type="slidenum">
              <a:rPr lang="ru-RU" altLang="ru-RU"/>
              <a:pPr/>
              <a:t>100</a:t>
            </a:fld>
            <a:endParaRPr lang="ru-RU" altLang="ru-RU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2616637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3D0A4-6E3D-46A5-9B1D-378ADB592784}" type="slidenum">
              <a:rPr lang="ru-RU" altLang="ru-RU"/>
              <a:pPr/>
              <a:t>101</a:t>
            </a:fld>
            <a:endParaRPr lang="ru-RU" altLang="ru-RU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54926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80EB6-B06E-4432-9B99-5632EEFA9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64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5B642-534E-4E28-930E-D99199BF3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24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3FD8A-748F-4AFA-8D37-9022BA949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83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A656F-B04B-4ECD-9EFE-4C0987F23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93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A52C6-41C0-4A8D-ACCA-11BB4EDD9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88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3FC7E-597B-4AE9-8494-202EEBCB9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31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0E29-FD8C-426D-B2D4-D3C805900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94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B930F-2519-4BD6-BFDA-8966C82EB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16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F5C95-BE56-45DF-955B-08D694647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54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6F4B0-FC98-46DB-82D4-DED436DFF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25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9B0F4-165E-402F-AA3B-F75507187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06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53D0BEC-E28F-4B51-9F5E-24A72EAC2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90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0.png"/><Relationship Id="rId4" Type="http://schemas.openxmlformats.org/officeDocument/2006/relationships/image" Target="../media/image79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0.png"/><Relationship Id="rId4" Type="http://schemas.openxmlformats.org/officeDocument/2006/relationships/image" Target="../media/image81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9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0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9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20.png"/><Relationship Id="rId4" Type="http://schemas.openxmlformats.org/officeDocument/2006/relationships/image" Target="../media/image9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1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0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6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7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0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0.png"/><Relationship Id="rId5" Type="http://schemas.openxmlformats.org/officeDocument/2006/relationships/image" Target="../media/image108.png"/><Relationship Id="rId4" Type="http://schemas.openxmlformats.org/officeDocument/2006/relationships/image" Target="../media/image950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0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769"/>
            <a:ext cx="5005754" cy="63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3779228" y="652097"/>
            <a:ext cx="5364773" cy="60369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ru-RU" altLang="ru-RU" sz="3323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37312"/>
            <a:ext cx="9144000" cy="3722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defTabSz="844083">
              <a:defRPr/>
            </a:pP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620688"/>
            <a:ext cx="633670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А. Смирнов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 физ.-мат. наук, профессор,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кафедрой элементарной математики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Московского педагогического государственного университета</a:t>
            </a:r>
          </a:p>
          <a:p>
            <a:pPr algn="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DAB495-B772-D2CE-289A-86FAD900E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774" y="4725144"/>
            <a:ext cx="1854802" cy="13342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DED678-C70D-5A3B-E78F-68FABCB26631}"/>
              </a:ext>
            </a:extLst>
          </p:cNvPr>
          <p:cNvSpPr txBox="1"/>
          <p:nvPr/>
        </p:nvSpPr>
        <p:spPr>
          <a:xfrm>
            <a:off x="0" y="2898395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Подготовка к ОГЭ. Средние линии треугольника и трапеции.</a:t>
            </a:r>
            <a:endParaRPr lang="ru-RU" sz="4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64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EABAD7-4286-7C98-EBB7-787AC1878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96753"/>
            <a:ext cx="4379369" cy="33843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13B4F8-49A8-EE2C-B473-96B3137D7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129" y="1052736"/>
            <a:ext cx="4503660" cy="38551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8BAD24-1E82-76D2-BFD7-0FAA366F51FD}"/>
              </a:ext>
            </a:extLst>
          </p:cNvPr>
          <p:cNvSpPr txBox="1"/>
          <p:nvPr/>
        </p:nvSpPr>
        <p:spPr>
          <a:xfrm>
            <a:off x="59929" y="115651"/>
            <a:ext cx="9126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Содержание нашего учебника 8-го класса</a:t>
            </a:r>
          </a:p>
        </p:txBody>
      </p:sp>
    </p:spTree>
    <p:extLst>
      <p:ext uri="{BB962C8B-B14F-4D97-AF65-F5344CB8AC3E}">
        <p14:creationId xmlns:p14="http://schemas.microsoft.com/office/powerpoint/2010/main" val="428364944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2. Для тетраэдра, рёбра которого равны 1, найдите радиусы вписанной и описанной сфер.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4386AF-43DE-17B3-1AED-4B016D23B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075429"/>
            <a:ext cx="3290132" cy="32176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id="{0B1D8E80-12E9-1CBE-E2A6-4623A51C5A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281525"/>
                <a:ext cx="9144000" cy="23265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altLang="ru-RU" sz="2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	Решение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. Высота тетраэдра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altLang="ru-RU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altLang="ru-RU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ru-RU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ru-RU" altLang="ru-RU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altLang="ru-RU" sz="2800" dirty="0">
                    <a:cs typeface="Times New Roman" panose="02020603050405020304" pitchFamily="18" charset="0"/>
                  </a:rPr>
                  <a:t> Центры вписанной и описанной сфер находятся в </a:t>
                </a:r>
                <a:r>
                  <a:rPr lang="ru-RU" altLang="ru-RU" sz="2800" dirty="0" err="1">
                    <a:cs typeface="Times New Roman" panose="02020603050405020304" pitchFamily="18" charset="0"/>
                  </a:rPr>
                  <a:t>центроиде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тетраэдра. Следовательно, радиус вписанной сферы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altLang="ru-RU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altLang="ru-RU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ru-RU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altLang="ru-RU" sz="2800" dirty="0">
                    <a:cs typeface="Times New Roman" panose="02020603050405020304" pitchFamily="18" charset="0"/>
                  </a:rPr>
                  <a:t>, а радиус описанной сферы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altLang="ru-RU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altLang="ru-RU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ru-RU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altLang="ru-RU" sz="2800" dirty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id="{0B1D8E80-12E9-1CBE-E2A6-4623A51C5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281525"/>
                <a:ext cx="9144000" cy="2326534"/>
              </a:xfrm>
              <a:prstGeom prst="rect">
                <a:avLst/>
              </a:prstGeom>
              <a:blipFill>
                <a:blip r:embed="rId4"/>
                <a:stretch>
                  <a:fillRect l="-1333" r="-1333" b="-23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795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3. Через вершину </a:t>
            </a:r>
            <a:r>
              <a:rPr lang="en-US" altLang="ru-RU" i="1" dirty="0">
                <a:cs typeface="Times New Roman" panose="02020603050405020304" pitchFamily="18" charset="0"/>
              </a:rPr>
              <a:t>A </a:t>
            </a:r>
            <a:r>
              <a:rPr lang="ru-RU" altLang="ru-RU" dirty="0">
                <a:cs typeface="Times New Roman" panose="02020603050405020304" pitchFamily="18" charset="0"/>
              </a:rPr>
              <a:t>и середины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D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рёбер </a:t>
            </a:r>
            <a:r>
              <a:rPr lang="en-US" altLang="ru-RU" i="1" dirty="0">
                <a:cs typeface="Times New Roman" panose="02020603050405020304" pitchFamily="18" charset="0"/>
              </a:rPr>
              <a:t>SB</a:t>
            </a:r>
            <a:r>
              <a:rPr lang="en-US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SD </a:t>
            </a:r>
            <a:r>
              <a:rPr lang="ru-RU" altLang="ru-RU" dirty="0">
                <a:cs typeface="Times New Roman" panose="02020603050405020304" pitchFamily="18" charset="0"/>
              </a:rPr>
              <a:t>правильной четырёхугольной пирамиды </a:t>
            </a:r>
            <a:r>
              <a:rPr lang="en-US" altLang="ru-RU" i="1" dirty="0">
                <a:cs typeface="Times New Roman" panose="02020603050405020304" pitchFamily="18" charset="0"/>
              </a:rPr>
              <a:t>SABCD</a:t>
            </a:r>
            <a:r>
              <a:rPr lang="en-US" altLang="ru-RU" dirty="0">
                <a:cs typeface="Times New Roman" panose="02020603050405020304" pitchFamily="18" charset="0"/>
              </a:rPr>
              <a:t>, </a:t>
            </a:r>
            <a:r>
              <a:rPr lang="ru-RU" altLang="ru-RU" dirty="0">
                <a:cs typeface="Times New Roman" panose="02020603050405020304" pitchFamily="18" charset="0"/>
              </a:rPr>
              <a:t>рёбра которой равны 1, проведено сечение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D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. Найдите его площадь.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id="{0B1D8E80-12E9-1CBE-E2A6-4623A51C5A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990420"/>
                <a:ext cx="9144000" cy="28675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altLang="ru-RU" sz="2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	</a:t>
                </a:r>
                <a:r>
                  <a:rPr lang="ru-RU" altLang="ru-RU" sz="2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Решение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. Опустим высоту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SO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.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Обозначим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E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её точку пересечения с отрезком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B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D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Через точку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O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проведём прямую, параллельную прямой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AC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.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Обозначим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F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её точку пересечения с ребром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SC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.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Так как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OF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– средняя линия треугольника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ACC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,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то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CF = FC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.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Так как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EC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– средняя линия треугольника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SOF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,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то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SC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 = C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F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.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Следовательно,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SC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ru-RU" sz="2000" dirty="0">
                    <a:cs typeface="Times New Roman" panose="02020603050405020304" pitchFamily="18" charset="0"/>
                  </a:rPr>
                  <a:t>.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 Из прямоугольного треугольника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ASC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находим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 AC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ru-RU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ru-RU" sz="2000" dirty="0">
                    <a:cs typeface="Times New Roman" panose="02020603050405020304" pitchFamily="18" charset="0"/>
                  </a:rPr>
                  <a:t>.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Площадь сечения равна половине произведения диагоналей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AC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и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B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D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, т. е.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ru-RU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altLang="ru-RU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altLang="ru-R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ru-RU" sz="2000" dirty="0">
                    <a:cs typeface="Times New Roman" panose="02020603050405020304" pitchFamily="18" charset="0"/>
                  </a:rPr>
                  <a:t>.</a:t>
                </a:r>
                <a:endParaRPr lang="ru-RU" altLang="ru-RU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id="{0B1D8E80-12E9-1CBE-E2A6-4623A51C5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990420"/>
                <a:ext cx="9144000" cy="2867580"/>
              </a:xfrm>
              <a:prstGeom prst="rect">
                <a:avLst/>
              </a:prstGeom>
              <a:blipFill>
                <a:blip r:embed="rId3"/>
                <a:stretch>
                  <a:fillRect l="-667" r="-667" b="-6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F5673B-52F8-EA55-A1FA-F9FEADE3D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7" y="1333188"/>
            <a:ext cx="3293982" cy="25859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898DC0-10E7-F57A-9A4D-7A0A84F94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776" y="1297537"/>
            <a:ext cx="3339395" cy="262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2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Теорема.</a:t>
            </a:r>
            <a:r>
              <a:rPr lang="ru-RU" b="1" dirty="0"/>
              <a:t> </a:t>
            </a:r>
            <a:r>
              <a:rPr lang="ru-RU" dirty="0"/>
              <a:t>Средняя линия треугольника параллельна одной из его сторон и равна её половине.</a:t>
            </a:r>
            <a:r>
              <a:rPr lang="ru-RU" dirty="0">
                <a:solidFill>
                  <a:srgbClr val="FF0000"/>
                </a:solidFill>
              </a:rPr>
              <a:t>	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26" y="3704917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sz="2200" dirty="0">
                <a:solidFill>
                  <a:srgbClr val="FF0000"/>
                </a:solidFill>
              </a:rPr>
              <a:t>Доказательство.</a:t>
            </a:r>
            <a:r>
              <a:rPr lang="ru-RU" sz="2200" b="1" dirty="0"/>
              <a:t> </a:t>
            </a:r>
            <a:r>
              <a:rPr lang="ru-RU" sz="2200" dirty="0"/>
              <a:t>Пусть </a:t>
            </a:r>
            <a:r>
              <a:rPr lang="en-US" sz="2200" i="1" dirty="0"/>
              <a:t>DE </a:t>
            </a:r>
            <a:r>
              <a:rPr lang="ru-RU" sz="2200" dirty="0"/>
              <a:t>– средняя линия треугольника </a:t>
            </a:r>
            <a:r>
              <a:rPr lang="en-US" sz="2200" i="1" dirty="0"/>
              <a:t>ABC. </a:t>
            </a:r>
            <a:r>
              <a:rPr lang="ru-RU" sz="2200" dirty="0"/>
              <a:t>Отложим на прямой </a:t>
            </a:r>
            <a:r>
              <a:rPr lang="en-US" sz="2200" i="1" dirty="0"/>
              <a:t>DE</a:t>
            </a:r>
            <a:r>
              <a:rPr lang="ru-RU" sz="2200" dirty="0"/>
              <a:t> отрезок </a:t>
            </a:r>
            <a:r>
              <a:rPr lang="en-US" sz="2200" i="1" dirty="0"/>
              <a:t>EF</a:t>
            </a:r>
            <a:r>
              <a:rPr lang="ru-RU" sz="2200" i="1" dirty="0"/>
              <a:t> = </a:t>
            </a:r>
            <a:r>
              <a:rPr lang="en-US" sz="2200" i="1" dirty="0"/>
              <a:t>DE</a:t>
            </a:r>
            <a:r>
              <a:rPr lang="ru-RU" sz="2200" dirty="0"/>
              <a:t> и соединим отрезком точки </a:t>
            </a:r>
            <a:r>
              <a:rPr lang="en-US" sz="2200" i="1" dirty="0"/>
              <a:t>B</a:t>
            </a:r>
            <a:r>
              <a:rPr lang="ru-RU" sz="2200" dirty="0"/>
              <a:t> и</a:t>
            </a:r>
            <a:r>
              <a:rPr lang="ru-RU" sz="2000" dirty="0"/>
              <a:t> </a:t>
            </a:r>
            <a:r>
              <a:rPr lang="en-US" sz="2200" i="1" dirty="0"/>
              <a:t>F</a:t>
            </a:r>
            <a:r>
              <a:rPr lang="ru-RU" sz="2200" dirty="0"/>
              <a:t>. Треугольники </a:t>
            </a:r>
            <a:r>
              <a:rPr lang="en-US" sz="2200" i="1" dirty="0"/>
              <a:t>ECD</a:t>
            </a:r>
            <a:r>
              <a:rPr lang="ru-RU" sz="2200" dirty="0"/>
              <a:t> и </a:t>
            </a:r>
            <a:r>
              <a:rPr lang="en-US" sz="2200" i="1" dirty="0"/>
              <a:t>EBF</a:t>
            </a:r>
            <a:r>
              <a:rPr lang="ru-RU" sz="2200" dirty="0"/>
              <a:t> равны по первому признаку равенства треугольников. Следовательно, </a:t>
            </a:r>
            <a:r>
              <a:rPr lang="en-US" sz="2200" i="1" dirty="0"/>
              <a:t>BF</a:t>
            </a:r>
            <a:r>
              <a:rPr lang="ru-RU" sz="2200" i="1" dirty="0"/>
              <a:t> = </a:t>
            </a:r>
            <a:r>
              <a:rPr lang="en-US" sz="2200" i="1" dirty="0"/>
              <a:t>CD = AD</a:t>
            </a:r>
            <a:r>
              <a:rPr lang="ru-RU" sz="2200" dirty="0"/>
              <a:t>. Так как угол 2 ра­вен углу 2’, то прямые </a:t>
            </a:r>
            <a:r>
              <a:rPr lang="en-US" sz="2200" i="1" dirty="0"/>
              <a:t>AC</a:t>
            </a:r>
            <a:r>
              <a:rPr lang="ru-RU" sz="2200" dirty="0"/>
              <a:t> и </a:t>
            </a:r>
            <a:r>
              <a:rPr lang="en-US" sz="2200" i="1" dirty="0"/>
              <a:t>BF</a:t>
            </a:r>
            <a:r>
              <a:rPr lang="en-US" sz="2200" dirty="0"/>
              <a:t> </a:t>
            </a:r>
            <a:r>
              <a:rPr lang="ru-RU" sz="2200" dirty="0"/>
              <a:t> параллельны. Таким образом, стороны </a:t>
            </a:r>
            <a:r>
              <a:rPr lang="en-US" sz="2200" i="1" dirty="0"/>
              <a:t>AD </a:t>
            </a:r>
            <a:r>
              <a:rPr lang="ru-RU" sz="2200" dirty="0"/>
              <a:t>и </a:t>
            </a:r>
            <a:r>
              <a:rPr lang="en-US" sz="2200" i="1" dirty="0"/>
              <a:t>BF </a:t>
            </a:r>
            <a:r>
              <a:rPr lang="ru-RU" sz="2200" dirty="0"/>
              <a:t>четырёхугольника </a:t>
            </a:r>
            <a:r>
              <a:rPr lang="en-US" sz="2200" i="1" dirty="0"/>
              <a:t>ABFD </a:t>
            </a:r>
            <a:r>
              <a:rPr lang="ru-RU" sz="2200" dirty="0"/>
              <a:t>равны и параллельны. Следовательно, этот четырёхугольник – параллелограмм. Значит, стороны </a:t>
            </a:r>
            <a:r>
              <a:rPr lang="ru-RU" sz="2200" i="1" dirty="0"/>
              <a:t>АВ</a:t>
            </a:r>
            <a:r>
              <a:rPr lang="ru-RU" sz="2200" dirty="0"/>
              <a:t> и </a:t>
            </a:r>
            <a:r>
              <a:rPr lang="en-US" sz="2200" i="1" dirty="0"/>
              <a:t>DF </a:t>
            </a:r>
            <a:r>
              <a:rPr lang="ru-RU" sz="2200" dirty="0"/>
              <a:t>равны и</a:t>
            </a:r>
            <a:r>
              <a:rPr lang="ru-RU" sz="2000" dirty="0"/>
              <a:t> </a:t>
            </a:r>
            <a:r>
              <a:rPr lang="ru-RU" sz="2200" dirty="0"/>
              <a:t>параллельны. Средняя линия </a:t>
            </a:r>
            <a:r>
              <a:rPr lang="en-US" sz="2200" i="1" dirty="0"/>
              <a:t>DE</a:t>
            </a:r>
            <a:r>
              <a:rPr lang="ru-RU" sz="2200" dirty="0"/>
              <a:t> равна половине стороны </a:t>
            </a:r>
            <a:r>
              <a:rPr lang="en-US" sz="2200" i="1" dirty="0"/>
              <a:t>DF</a:t>
            </a:r>
            <a:r>
              <a:rPr lang="ru-RU" sz="2200" dirty="0"/>
              <a:t> и, следовательно, параллельна стороне </a:t>
            </a:r>
            <a:r>
              <a:rPr lang="en-US" sz="2200" i="1" dirty="0"/>
              <a:t>AB </a:t>
            </a:r>
            <a:r>
              <a:rPr lang="ru-RU" sz="2200" dirty="0"/>
              <a:t>и равна её половине.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15181C-A22F-215E-A783-251E5D670E4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817037"/>
            <a:ext cx="3528392" cy="29482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301D1F-0FE9-0159-0490-AD80F954718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0656" y="817037"/>
            <a:ext cx="4375385" cy="28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5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6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Следствие.</a:t>
            </a:r>
            <a:r>
              <a:rPr lang="ru-RU" dirty="0"/>
              <a:t> Если прямая проходит через середину одной стороны треугольника и параллельна другой его стороне, то она проходит через середину третьей стороны этого треугольника. 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26" y="450912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Доказательство.</a:t>
            </a:r>
            <a:r>
              <a:rPr lang="ru-RU" dirty="0"/>
              <a:t> Пусть прямая проходит через середину </a:t>
            </a:r>
            <a:r>
              <a:rPr lang="en-US" i="1" dirty="0"/>
              <a:t>D </a:t>
            </a:r>
            <a:r>
              <a:rPr lang="ru-RU" dirty="0"/>
              <a:t>стороны </a:t>
            </a:r>
            <a:r>
              <a:rPr lang="en-US" i="1" dirty="0"/>
              <a:t>AC </a:t>
            </a:r>
            <a:r>
              <a:rPr lang="ru-RU" dirty="0"/>
              <a:t>и параллельна стороне </a:t>
            </a:r>
            <a:r>
              <a:rPr lang="en-US" i="1" dirty="0"/>
              <a:t>AB </a:t>
            </a:r>
            <a:r>
              <a:rPr lang="ru-RU" dirty="0"/>
              <a:t>треугольника </a:t>
            </a:r>
            <a:r>
              <a:rPr lang="en-US" i="1" dirty="0"/>
              <a:t>ABC</a:t>
            </a:r>
            <a:r>
              <a:rPr lang="ru-RU" dirty="0"/>
              <a:t>. Так как средняя линия </a:t>
            </a:r>
            <a:r>
              <a:rPr lang="en-US" i="1" dirty="0"/>
              <a:t>DE </a:t>
            </a:r>
            <a:r>
              <a:rPr lang="ru-RU" dirty="0"/>
              <a:t>также параллельна стороне </a:t>
            </a:r>
            <a:r>
              <a:rPr lang="en-US" i="1" dirty="0"/>
              <a:t>AB</a:t>
            </a:r>
            <a:r>
              <a:rPr lang="ru-RU" dirty="0"/>
              <a:t>, то она должна лежать на данной прямой. Следовательно, середина </a:t>
            </a:r>
            <a:r>
              <a:rPr lang="en-US" i="1" dirty="0"/>
              <a:t>E </a:t>
            </a:r>
            <a:r>
              <a:rPr lang="ru-RU" dirty="0"/>
              <a:t>стороны </a:t>
            </a:r>
            <a:r>
              <a:rPr lang="en-US" i="1" dirty="0"/>
              <a:t>BC </a:t>
            </a:r>
            <a:r>
              <a:rPr lang="ru-RU" dirty="0"/>
              <a:t>принадлежит этой прямой.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68C73F-88DF-47FE-B719-E143019FB1F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6207" y="1277449"/>
            <a:ext cx="3751977" cy="307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1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6" y="33265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>
                <a:solidFill>
                  <a:srgbClr val="FF0000"/>
                </a:solidFill>
              </a:rPr>
              <a:t>Иллюстрация </a:t>
            </a:r>
            <a:r>
              <a:rPr lang="ru-RU" sz="2800" dirty="0">
                <a:solidFill>
                  <a:srgbClr val="FF0000"/>
                </a:solidFill>
              </a:rPr>
              <a:t>в программе </a:t>
            </a:r>
            <a:r>
              <a:rPr lang="en-US" sz="2800" dirty="0">
                <a:solidFill>
                  <a:srgbClr val="FF0000"/>
                </a:solidFill>
              </a:rPr>
              <a:t>GeoGebra</a:t>
            </a:r>
            <a:endParaRPr 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89574D-2242-5547-663E-8802D6E93D9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484784"/>
            <a:ext cx="3705742" cy="31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71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-36512" y="781286"/>
            <a:ext cx="90281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1. Проведите средние линии треугольника </a:t>
            </a:r>
            <a:r>
              <a:rPr lang="en-US" i="1" dirty="0"/>
              <a:t>ABC</a:t>
            </a:r>
            <a:r>
              <a:rPr lang="ru-RU" dirty="0"/>
              <a:t>, изображенного на рисунке.</a:t>
            </a:r>
          </a:p>
        </p:txBody>
      </p:sp>
      <p:pic>
        <p:nvPicPr>
          <p:cNvPr id="24372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67407"/>
            <a:ext cx="2960855" cy="292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1954496-7486-4DEB-B9DD-9060B6D97BAF}"/>
              </a:ext>
            </a:extLst>
          </p:cNvPr>
          <p:cNvGrpSpPr/>
          <p:nvPr/>
        </p:nvGrpSpPr>
        <p:grpSpPr>
          <a:xfrm>
            <a:off x="251520" y="1934881"/>
            <a:ext cx="5653570" cy="3107912"/>
            <a:chOff x="251520" y="1934881"/>
            <a:chExt cx="5653570" cy="3107912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3A122F1-6411-4A3C-8430-DFCBC3E7A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9792" y="1934881"/>
              <a:ext cx="3205298" cy="307829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9654F5-14A1-4EAF-89E6-8CCEC8110999}"/>
                </a:ext>
              </a:extLst>
            </p:cNvPr>
            <p:cNvSpPr txBox="1"/>
            <p:nvPr/>
          </p:nvSpPr>
          <p:spPr>
            <a:xfrm>
              <a:off x="251520" y="4581128"/>
              <a:ext cx="2376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</a:rPr>
                <a:t>Ответ.</a:t>
              </a:r>
            </a:p>
          </p:txBody>
        </p:sp>
      </p:grpSp>
      <p:sp>
        <p:nvSpPr>
          <p:cNvPr id="6" name="Rectangle 2">
            <a:extLst>
              <a:ext uri="{FF2B5EF4-FFF2-40B4-BE49-F238E27FC236}">
                <a16:creationId xmlns:a16="http://schemas.microsoft.com/office/drawing/2014/main" id="{807D569A-C651-0E52-0BB2-FA9D46F337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</p:spTree>
    <p:extLst>
      <p:ext uri="{BB962C8B-B14F-4D97-AF65-F5344CB8AC3E}">
        <p14:creationId xmlns:p14="http://schemas.microsoft.com/office/powerpoint/2010/main" val="160288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15465" y="738644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2. Изобразите треугольник, середины сторон которого отмечены на рисунке.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16832"/>
            <a:ext cx="255275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F98723D-06F7-4605-8EC8-340BEAE1CE88}"/>
              </a:ext>
            </a:extLst>
          </p:cNvPr>
          <p:cNvGrpSpPr/>
          <p:nvPr/>
        </p:nvGrpSpPr>
        <p:grpSpPr>
          <a:xfrm>
            <a:off x="1021717" y="1916832"/>
            <a:ext cx="4518865" cy="3329136"/>
            <a:chOff x="1021717" y="1916832"/>
            <a:chExt cx="4518865" cy="3329136"/>
          </a:xfrm>
        </p:grpSpPr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8628F011-CBA2-455E-8A26-F94EA3B04F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1717" y="4784303"/>
              <a:ext cx="22098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dirty="0">
                  <a:solidFill>
                    <a:srgbClr val="FF3300"/>
                  </a:solidFill>
                </a:rPr>
                <a:t>Ответ:</a:t>
              </a:r>
              <a:endParaRPr lang="ru-RU" dirty="0"/>
            </a:p>
          </p:txBody>
        </p:sp>
        <p:pic>
          <p:nvPicPr>
            <p:cNvPr id="11" name="Picture 9">
              <a:extLst>
                <a:ext uri="{FF2B5EF4-FFF2-40B4-BE49-F238E27FC236}">
                  <a16:creationId xmlns:a16="http://schemas.microsoft.com/office/drawing/2014/main" id="{DB9747F7-8A52-46BD-8838-F28C5F1481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1916832"/>
              <a:ext cx="2552758" cy="2520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556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3115861" cy="267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042" y="564116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</a:t>
            </a:r>
            <a:r>
              <a:rPr lang="en-US" dirty="0">
                <a:cs typeface="Times New Roman" charset="0"/>
              </a:rPr>
              <a:t>3</a:t>
            </a:r>
            <a:r>
              <a:rPr lang="ru-RU" dirty="0">
                <a:cs typeface="Times New Roman" charset="0"/>
              </a:rPr>
              <a:t>. На рисунке изображена вершина и средняя линия треугольника. Изобразите сам треугольник.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2162A38-C995-45C9-AF75-7B8E6DEDBBD7}"/>
              </a:ext>
            </a:extLst>
          </p:cNvPr>
          <p:cNvGrpSpPr/>
          <p:nvPr/>
        </p:nvGrpSpPr>
        <p:grpSpPr>
          <a:xfrm>
            <a:off x="1210071" y="1687661"/>
            <a:ext cx="5158039" cy="3113915"/>
            <a:chOff x="1210071" y="1687661"/>
            <a:chExt cx="5158039" cy="3113915"/>
          </a:xfrm>
        </p:grpSpPr>
        <p:sp>
          <p:nvSpPr>
            <p:cNvPr id="7" name="Text Box 6">
              <a:extLst>
                <a:ext uri="{FF2B5EF4-FFF2-40B4-BE49-F238E27FC236}">
                  <a16:creationId xmlns:a16="http://schemas.microsoft.com/office/drawing/2014/main" id="{BCBA58ED-DDF8-43B9-8B92-EB2E61E6F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0071" y="4339911"/>
              <a:ext cx="22098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dirty="0">
                  <a:solidFill>
                    <a:srgbClr val="FF0000"/>
                  </a:solidFill>
                </a:rPr>
                <a:t>Ответ:</a:t>
              </a:r>
            </a:p>
          </p:txBody>
        </p: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B59BAF6B-96B7-45E8-911F-2D4937DCA1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5" y="1687661"/>
              <a:ext cx="3092255" cy="2652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662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-36512" y="781286"/>
            <a:ext cx="9028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4. Найдите длину отрезка </a:t>
            </a:r>
            <a:r>
              <a:rPr lang="en-US" i="1" dirty="0"/>
              <a:t>DE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ru-RU" dirty="0"/>
              <a:t>Стороны клеток равны 1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897D35-5F0D-BC0A-1796-437927FE3D7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4053" y="1995287"/>
            <a:ext cx="3867690" cy="2857899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593728E-F961-2BFC-A888-526E043F09A5}"/>
              </a:ext>
            </a:extLst>
          </p:cNvPr>
          <p:cNvGrpSpPr/>
          <p:nvPr/>
        </p:nvGrpSpPr>
        <p:grpSpPr>
          <a:xfrm>
            <a:off x="2372608" y="1968111"/>
            <a:ext cx="3791479" cy="3877770"/>
            <a:chOff x="2372608" y="1968111"/>
            <a:chExt cx="3791479" cy="3877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9654F5-14A1-4EAF-89E6-8CCEC8110999}"/>
                </a:ext>
              </a:extLst>
            </p:cNvPr>
            <p:cNvSpPr txBox="1"/>
            <p:nvPr/>
          </p:nvSpPr>
          <p:spPr>
            <a:xfrm>
              <a:off x="2594781" y="5384216"/>
              <a:ext cx="2376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</a:rPr>
                <a:t>Ответ. 3.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DB87B7B7-2221-ACC4-3CB4-595248E50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72608" y="1968111"/>
              <a:ext cx="3791479" cy="28483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025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6042" y="302758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5. Стороны треугольника равны 8 см, 10 см и 12 см. Найдите стороны треугольника, вершинами которого являются середины сторон данного треугольника.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700808"/>
            <a:ext cx="3096344" cy="3103656"/>
          </a:xfrm>
          <a:prstGeom prst="rect">
            <a:avLst/>
          </a:prstGeom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09164F92-A8BB-4D3E-BF7E-936769FD7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181294"/>
            <a:ext cx="8108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Ответ: </a:t>
            </a:r>
            <a:r>
              <a:rPr lang="ru-RU" dirty="0">
                <a:cs typeface="Times New Roman" charset="0"/>
              </a:rPr>
              <a:t>4 см, 5 см и 6 см.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27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332656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6. Стороны треугольника </a:t>
            </a:r>
            <a:r>
              <a:rPr lang="en-US" i="1" dirty="0">
                <a:cs typeface="Times New Roman" charset="0"/>
              </a:rPr>
              <a:t>DEF </a:t>
            </a:r>
            <a:r>
              <a:rPr lang="ru-RU" dirty="0">
                <a:cs typeface="Times New Roman" charset="0"/>
              </a:rPr>
              <a:t>равны 2 см, 3 см и 4 см. Его вершины являются серединами сторон </a:t>
            </a:r>
            <a:r>
              <a:rPr lang="ru-RU" dirty="0"/>
              <a:t>второго</a:t>
            </a:r>
            <a:r>
              <a:rPr lang="ru-RU" dirty="0">
                <a:cs typeface="Times New Roman" charset="0"/>
              </a:rPr>
              <a:t> треугольника</a:t>
            </a:r>
            <a:r>
              <a:rPr lang="en-US" dirty="0">
                <a:cs typeface="Times New Roman" charset="0"/>
              </a:rPr>
              <a:t> </a:t>
            </a:r>
            <a:r>
              <a:rPr lang="en-US" i="1" dirty="0">
                <a:cs typeface="Times New Roman" charset="0"/>
              </a:rPr>
              <a:t>ABC</a:t>
            </a:r>
            <a:r>
              <a:rPr lang="ru-RU" dirty="0">
                <a:cs typeface="Times New Roman" charset="0"/>
              </a:rPr>
              <a:t>. Найдите периметр </a:t>
            </a:r>
            <a:r>
              <a:rPr lang="ru-RU" dirty="0"/>
              <a:t>второго </a:t>
            </a:r>
            <a:r>
              <a:rPr lang="ru-RU" dirty="0">
                <a:cs typeface="Times New Roman" charset="0"/>
              </a:rPr>
              <a:t>треугольник</a:t>
            </a:r>
            <a:r>
              <a:rPr lang="ru-RU" dirty="0"/>
              <a:t>а</a:t>
            </a:r>
            <a:r>
              <a:rPr lang="ru-RU" dirty="0">
                <a:cs typeface="Times New Roman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660638"/>
            <a:ext cx="3528392" cy="3536724"/>
          </a:xfrm>
          <a:prstGeom prst="rect">
            <a:avLst/>
          </a:prstGeo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C4C8745D-4989-45C2-A313-580EB6FE1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517232"/>
            <a:ext cx="8108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Ответ: </a:t>
            </a:r>
            <a:r>
              <a:rPr lang="ru-RU" dirty="0"/>
              <a:t>1</a:t>
            </a:r>
            <a:r>
              <a:rPr lang="ru-RU" dirty="0">
                <a:cs typeface="Times New Roman" charset="0"/>
              </a:rPr>
              <a:t>8 см.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68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305800" cy="6096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Подготовка к ОГЭ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764704"/>
            <a:ext cx="9144000" cy="530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	</a:t>
            </a:r>
            <a:r>
              <a:rPr lang="ru-RU" sz="2200" dirty="0"/>
              <a:t>Проблема с подготовкой к ОГЭ по геометрии заключается в том, что, с одной стороны, старые учебники геометрии были написаны до</a:t>
            </a:r>
            <a:r>
              <a:rPr lang="ru-RU" sz="2000" dirty="0"/>
              <a:t> </a:t>
            </a:r>
            <a:r>
              <a:rPr lang="ru-RU" sz="2200" dirty="0"/>
              <a:t>введения ОГЭ и не были рассчитаны на подготовку к ОГЭ, с другой стороны, разработчики заданий ОГЭ не ориентируются на учебники геометрии, а составляют задания по своему усмотрению.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sz="2200" dirty="0"/>
              <a:t>	Выход из этого положения состоит в том, чтобы при обучении геометрии мы ориентировались не только на прохождение учебника геометрии, но и на получение результатов обучения, подготовку к ОГЭ.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sz="2200" dirty="0"/>
              <a:t>	Для этого учебники должны иметь модульную структуру, объединяющую в один модуль близкие по содержанию темы со своими результатами обучения. 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sz="2200" dirty="0"/>
              <a:t>	Сами модули должны располагаться от простого к сложному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sz="2200" dirty="0"/>
              <a:t>	Здесь мы рассмотрим теоремы и задачи, связанные со средними линиями треугольника и трапеции, теоремами Фалеса и</a:t>
            </a:r>
            <a:r>
              <a:rPr lang="ru-RU" sz="2000" dirty="0"/>
              <a:t> </a:t>
            </a:r>
            <a:r>
              <a:rPr lang="ru-RU" sz="2200" dirty="0"/>
              <a:t>о</a:t>
            </a:r>
            <a:r>
              <a:rPr lang="ru-RU" sz="2000" dirty="0"/>
              <a:t> </a:t>
            </a:r>
            <a:r>
              <a:rPr lang="ru-RU" sz="2200" dirty="0"/>
              <a:t>пропорциональных отрезках.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782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3209" y="44385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3200" dirty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7. Какую часть площади данного треугольника составляет площадь треугольника, отсекаемого его средней линией?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656373"/>
            <a:ext cx="3528392" cy="35452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>
                <a:extLst>
                  <a:ext uri="{FF2B5EF4-FFF2-40B4-BE49-F238E27FC236}">
                    <a16:creationId xmlns:a16="http://schemas.microsoft.com/office/drawing/2014/main" id="{F29FBA93-7A26-4B10-BFDE-E70925061D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7584" y="5438738"/>
                <a:ext cx="6408712" cy="613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Ответ: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 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29FBA93-7A26-4B10-BFDE-E70925061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5438738"/>
                <a:ext cx="6408712" cy="613886"/>
              </a:xfrm>
              <a:prstGeom prst="rect">
                <a:avLst/>
              </a:prstGeom>
              <a:blipFill>
                <a:blip r:embed="rId4" cstate="print"/>
                <a:stretch>
                  <a:fillRect l="-1522" b="-89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575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3209" y="443850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3200" dirty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8. Две стороны параллелограмма равны 6 и 3. Найдите диагонали четырёхугольника, ограниченного биссектрисами углов этого параллелограмма.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F29FBA93-7A26-4B10-BFDE-E70925061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5438738"/>
            <a:ext cx="6408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Ответ: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3</a:t>
            </a:r>
            <a:r>
              <a:rPr lang="ru-RU" dirty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C1ADA31-90D5-2EA0-E916-90D5548B9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049" y="2204866"/>
            <a:ext cx="4667901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0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88859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en-US" dirty="0"/>
              <a:t>9</a:t>
            </a:r>
            <a:r>
              <a:rPr lang="ru-RU" dirty="0"/>
              <a:t>. Докажите, что середины сторон четырёхугольника являются вершинами параллелограмма. Найдите площадь этого параллелограмма, если площадь исходного четырёхугольника равна 1.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657011"/>
            <a:ext cx="4077271" cy="354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58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111990"/>
            <a:ext cx="89916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dirty="0">
                <a:solidFill>
                  <a:srgbClr val="FF0000"/>
                </a:solidFill>
                <a:cs typeface="Times New Roman" charset="0"/>
              </a:rPr>
              <a:t>	Решение. </a:t>
            </a:r>
            <a:r>
              <a:rPr lang="ru-RU" dirty="0">
                <a:cs typeface="Times New Roman" charset="0"/>
              </a:rPr>
              <a:t>Пусть </a:t>
            </a:r>
            <a:r>
              <a:rPr lang="en-US" i="1" dirty="0">
                <a:cs typeface="Times New Roman" charset="0"/>
              </a:rPr>
              <a:t>E</a:t>
            </a:r>
            <a:r>
              <a:rPr lang="en-US" dirty="0">
                <a:cs typeface="Times New Roman" charset="0"/>
              </a:rPr>
              <a:t>, </a:t>
            </a:r>
            <a:r>
              <a:rPr lang="en-US" i="1" dirty="0">
                <a:cs typeface="Times New Roman" charset="0"/>
              </a:rPr>
              <a:t>F</a:t>
            </a:r>
            <a:r>
              <a:rPr lang="en-US" dirty="0">
                <a:cs typeface="Times New Roman" charset="0"/>
              </a:rPr>
              <a:t>, </a:t>
            </a:r>
            <a:r>
              <a:rPr lang="en-US" i="1" dirty="0">
                <a:cs typeface="Times New Roman" charset="0"/>
              </a:rPr>
              <a:t>G</a:t>
            </a:r>
            <a:r>
              <a:rPr lang="en-US" dirty="0">
                <a:cs typeface="Times New Roman" charset="0"/>
              </a:rPr>
              <a:t>, </a:t>
            </a:r>
            <a:r>
              <a:rPr lang="en-US" i="1" dirty="0">
                <a:cs typeface="Times New Roman" charset="0"/>
              </a:rPr>
              <a:t>H</a:t>
            </a:r>
            <a:r>
              <a:rPr lang="en-US" dirty="0">
                <a:cs typeface="Times New Roman" charset="0"/>
              </a:rPr>
              <a:t> </a:t>
            </a:r>
            <a:r>
              <a:rPr lang="ru-RU" dirty="0">
                <a:cs typeface="Times New Roman" charset="0"/>
              </a:rPr>
              <a:t>– середины соответствующих сторон четырёхугольника </a:t>
            </a:r>
            <a:r>
              <a:rPr lang="en-US" i="1" dirty="0">
                <a:cs typeface="Times New Roman" charset="0"/>
              </a:rPr>
              <a:t>ABCD</a:t>
            </a:r>
            <a:r>
              <a:rPr lang="ru-RU" dirty="0">
                <a:cs typeface="Times New Roman" charset="0"/>
              </a:rPr>
              <a:t>. </a:t>
            </a:r>
            <a:r>
              <a:rPr lang="ru-RU" sz="2400" dirty="0">
                <a:cs typeface="Times New Roman" charset="0"/>
              </a:rPr>
              <a:t>Проведем диагонали </a:t>
            </a:r>
            <a:r>
              <a:rPr lang="en-US" sz="2400" i="1" dirty="0">
                <a:cs typeface="Times New Roman" charset="0"/>
              </a:rPr>
              <a:t>AC </a:t>
            </a:r>
            <a:r>
              <a:rPr lang="ru-RU" sz="2400" dirty="0">
                <a:cs typeface="Times New Roman" charset="0"/>
              </a:rPr>
              <a:t>и </a:t>
            </a:r>
            <a:r>
              <a:rPr lang="en-US" sz="2400" i="1" dirty="0">
                <a:cs typeface="Times New Roman" charset="0"/>
              </a:rPr>
              <a:t>BD</a:t>
            </a:r>
            <a:r>
              <a:rPr lang="ru-RU" sz="2400" dirty="0">
                <a:cs typeface="Times New Roman" charset="0"/>
              </a:rPr>
              <a:t>. Отрезок </a:t>
            </a:r>
            <a:r>
              <a:rPr lang="en-US" sz="2400" i="1" dirty="0">
                <a:cs typeface="Times New Roman" charset="0"/>
              </a:rPr>
              <a:t>EF</a:t>
            </a:r>
            <a:r>
              <a:rPr lang="ru-RU" sz="2400" dirty="0">
                <a:cs typeface="Times New Roman" charset="0"/>
              </a:rPr>
              <a:t> является средней линией треугольника </a:t>
            </a:r>
            <a:r>
              <a:rPr lang="en-US" sz="2400" i="1" dirty="0">
                <a:cs typeface="Times New Roman" charset="0"/>
              </a:rPr>
              <a:t>ABC</a:t>
            </a:r>
            <a:r>
              <a:rPr lang="ru-RU" sz="2400" dirty="0">
                <a:cs typeface="Times New Roman" charset="0"/>
              </a:rPr>
              <a:t>. Следовательно, он параллелен диагонали </a:t>
            </a:r>
            <a:r>
              <a:rPr lang="en-US" sz="2400" i="1" dirty="0">
                <a:cs typeface="Times New Roman" charset="0"/>
              </a:rPr>
              <a:t>AC </a:t>
            </a:r>
            <a:r>
              <a:rPr lang="ru-RU" sz="2400" dirty="0">
                <a:cs typeface="Times New Roman" charset="0"/>
              </a:rPr>
              <a:t>и равен её половине. Отрезок </a:t>
            </a:r>
            <a:r>
              <a:rPr lang="en-US" sz="2400" i="1" dirty="0">
                <a:cs typeface="Times New Roman" charset="0"/>
              </a:rPr>
              <a:t>HG </a:t>
            </a:r>
            <a:r>
              <a:rPr lang="ru-RU" sz="2400" dirty="0">
                <a:cs typeface="Times New Roman" charset="0"/>
              </a:rPr>
              <a:t>также параллелен диагонали </a:t>
            </a:r>
            <a:r>
              <a:rPr lang="en-US" sz="2400" i="1" dirty="0">
                <a:cs typeface="Times New Roman" charset="0"/>
              </a:rPr>
              <a:t>AC </a:t>
            </a:r>
            <a:r>
              <a:rPr lang="ru-RU" sz="2400" dirty="0">
                <a:cs typeface="Times New Roman" charset="0"/>
              </a:rPr>
              <a:t>и равен её половине. Следовательно, стороны </a:t>
            </a:r>
            <a:r>
              <a:rPr lang="en-US" sz="2400" i="1" dirty="0">
                <a:cs typeface="Times New Roman" charset="0"/>
              </a:rPr>
              <a:t>EF </a:t>
            </a:r>
            <a:r>
              <a:rPr lang="ru-RU" sz="2400" dirty="0">
                <a:cs typeface="Times New Roman" charset="0"/>
              </a:rPr>
              <a:t>и </a:t>
            </a:r>
            <a:r>
              <a:rPr lang="en-US" sz="2400" i="1" dirty="0">
                <a:cs typeface="Times New Roman" charset="0"/>
              </a:rPr>
              <a:t>HG </a:t>
            </a:r>
            <a:r>
              <a:rPr lang="ru-RU" sz="2400" dirty="0">
                <a:cs typeface="Times New Roman" charset="0"/>
              </a:rPr>
              <a:t>четырёхугольника </a:t>
            </a:r>
            <a:r>
              <a:rPr lang="en-US" sz="2400" i="1" dirty="0">
                <a:cs typeface="Times New Roman" charset="0"/>
              </a:rPr>
              <a:t>EFGH </a:t>
            </a:r>
            <a:r>
              <a:rPr lang="ru-RU" sz="2400" dirty="0">
                <a:cs typeface="Times New Roman" charset="0"/>
              </a:rPr>
              <a:t>равны и параллельны.    Значит, этот четырёхугольник – параллелограмм. Его площадь равна половине площади четырёхугольника </a:t>
            </a:r>
            <a:r>
              <a:rPr lang="en-US" sz="2400" i="1" dirty="0">
                <a:cs typeface="Times New Roman" charset="0"/>
              </a:rPr>
              <a:t>ABCD</a:t>
            </a:r>
            <a:r>
              <a:rPr lang="en-US" sz="2400" dirty="0">
                <a:cs typeface="Times New Roman" charset="0"/>
              </a:rPr>
              <a:t>.</a:t>
            </a:r>
            <a:endParaRPr lang="ru-RU" dirty="0">
              <a:cs typeface="Times New Roman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0918" y="3395045"/>
            <a:ext cx="3609763" cy="317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08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6886" y="88176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	</a:t>
            </a:r>
            <a:r>
              <a:rPr lang="en-US" dirty="0"/>
              <a:t>10</a:t>
            </a:r>
            <a:r>
              <a:rPr lang="ru-RU" dirty="0"/>
              <a:t>. Докажите, что отрезки, соединяющие середины противоположных сторон четырёхугольника, делят друг друга пополам.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8800"/>
            <a:ext cx="412946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28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1350" y="116632"/>
            <a:ext cx="91646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>
                <a:cs typeface="Times New Roman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charset="0"/>
              </a:rPr>
              <a:t>Решение. </a:t>
            </a:r>
            <a:r>
              <a:rPr lang="ru-RU" dirty="0">
                <a:cs typeface="Times New Roman" charset="0"/>
              </a:rPr>
              <a:t>Четырёхугольник </a:t>
            </a:r>
            <a:r>
              <a:rPr lang="en-US" i="1" dirty="0">
                <a:cs typeface="Times New Roman" charset="0"/>
              </a:rPr>
              <a:t>EFGH </a:t>
            </a:r>
            <a:r>
              <a:rPr lang="ru-RU" dirty="0">
                <a:cs typeface="Times New Roman" charset="0"/>
              </a:rPr>
              <a:t>является параллелограммом. Следовательно, его диагонали делятся в точке пересечения пополам.</a:t>
            </a:r>
            <a:endParaRPr lang="en-US" dirty="0">
              <a:cs typeface="Times New Roman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47893"/>
            <a:ext cx="413362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436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1350" y="188640"/>
            <a:ext cx="89916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>
                <a:cs typeface="Times New Roman" charset="0"/>
              </a:rPr>
              <a:t>	</a:t>
            </a:r>
            <a:r>
              <a:rPr lang="en-US" dirty="0">
                <a:cs typeface="Times New Roman" charset="0"/>
              </a:rPr>
              <a:t>11</a:t>
            </a:r>
            <a:r>
              <a:rPr lang="ru-RU" dirty="0">
                <a:cs typeface="Times New Roman" charset="0"/>
              </a:rPr>
              <a:t>. Докажите, что середины сторон прямоугольника являются вершинами ромба. </a:t>
            </a:r>
            <a:endParaRPr lang="en-US" dirty="0">
              <a:cs typeface="Times New Roman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162" y="1384320"/>
            <a:ext cx="336967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706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8" name="Text Box 8"/>
          <p:cNvSpPr txBox="1">
            <a:spLocks noChangeArrowheads="1"/>
          </p:cNvSpPr>
          <p:nvPr/>
        </p:nvSpPr>
        <p:spPr bwMode="auto">
          <a:xfrm>
            <a:off x="152400" y="116632"/>
            <a:ext cx="88392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FF3300"/>
                </a:solidFill>
              </a:rPr>
              <a:t>	</a:t>
            </a:r>
            <a:r>
              <a:rPr lang="ru-RU" sz="2800" dirty="0">
                <a:solidFill>
                  <a:srgbClr val="FF3300"/>
                </a:solidFill>
              </a:rPr>
              <a:t>Решение. </a:t>
            </a:r>
            <a:r>
              <a:rPr lang="ru-RU" dirty="0"/>
              <a:t>Пусть </a:t>
            </a:r>
            <a:r>
              <a:rPr lang="en-US" i="1" dirty="0"/>
              <a:t>ABCD </a:t>
            </a:r>
            <a:r>
              <a:rPr lang="ru-RU" dirty="0"/>
              <a:t>– прямоугольник,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dirty="0"/>
              <a:t>, </a:t>
            </a:r>
            <a:r>
              <a:rPr lang="en-US" i="1" dirty="0"/>
              <a:t>H</a:t>
            </a:r>
            <a:r>
              <a:rPr lang="en-US" dirty="0"/>
              <a:t> </a:t>
            </a:r>
            <a:r>
              <a:rPr lang="ru-RU" dirty="0"/>
              <a:t>– середины соответствующих сторон. Проведем диагонали </a:t>
            </a:r>
            <a:r>
              <a:rPr lang="en-US" i="1" dirty="0"/>
              <a:t>AC </a:t>
            </a:r>
            <a:r>
              <a:rPr lang="ru-RU" dirty="0"/>
              <a:t>и </a:t>
            </a:r>
            <a:r>
              <a:rPr lang="en-US" i="1" dirty="0"/>
              <a:t>BD</a:t>
            </a:r>
            <a:r>
              <a:rPr lang="en-US" dirty="0"/>
              <a:t>.</a:t>
            </a: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35841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06705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11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06705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12" name="Text Box 12"/>
          <p:cNvSpPr txBox="1">
            <a:spLocks noChangeArrowheads="1"/>
          </p:cNvSpPr>
          <p:nvPr/>
        </p:nvSpPr>
        <p:spPr bwMode="auto">
          <a:xfrm>
            <a:off x="0" y="3573016"/>
            <a:ext cx="8991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/>
              <a:t>	</a:t>
            </a:r>
            <a:r>
              <a:rPr lang="ru-RU" dirty="0"/>
              <a:t>Отрезок </a:t>
            </a:r>
            <a:r>
              <a:rPr lang="en-US" i="1" dirty="0"/>
              <a:t>EF</a:t>
            </a:r>
            <a:r>
              <a:rPr lang="ru-RU" dirty="0"/>
              <a:t> является средней линией треугольника </a:t>
            </a:r>
            <a:r>
              <a:rPr lang="en-US" i="1" dirty="0"/>
              <a:t>ABC</a:t>
            </a:r>
            <a:r>
              <a:rPr lang="ru-RU" dirty="0"/>
              <a:t>, следовательно, он равен половине диагонали </a:t>
            </a:r>
            <a:r>
              <a:rPr lang="en-US" i="1" dirty="0"/>
              <a:t>AC</a:t>
            </a:r>
            <a:r>
              <a:rPr lang="en-US" dirty="0"/>
              <a:t>. </a:t>
            </a:r>
            <a:r>
              <a:rPr lang="ru-RU" dirty="0"/>
              <a:t>Аналогично, остальные стороны четырехугольника </a:t>
            </a:r>
            <a:r>
              <a:rPr lang="en-US" i="1" dirty="0"/>
              <a:t>EFGH </a:t>
            </a:r>
            <a:r>
              <a:rPr lang="ru-RU" dirty="0"/>
              <a:t>равны половинам соответствующих диагоналей. Так как диагонали прямоугольника равны, то равны и стороны</a:t>
            </a:r>
            <a:r>
              <a:rPr lang="en-US" dirty="0"/>
              <a:t> </a:t>
            </a:r>
            <a:r>
              <a:rPr lang="ru-RU" dirty="0"/>
              <a:t>этого четырехугольника, т.е. он является ромбом.</a:t>
            </a:r>
          </a:p>
        </p:txBody>
      </p:sp>
    </p:spTree>
    <p:extLst>
      <p:ext uri="{BB962C8B-B14F-4D97-AF65-F5344CB8AC3E}">
        <p14:creationId xmlns:p14="http://schemas.microsoft.com/office/powerpoint/2010/main" val="2531554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7223" y="680829"/>
            <a:ext cx="8821341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>
                <a:cs typeface="Times New Roman" charset="0"/>
              </a:rPr>
              <a:t>	</a:t>
            </a:r>
            <a:r>
              <a:rPr lang="en-US" dirty="0">
                <a:cs typeface="Times New Roman" charset="0"/>
              </a:rPr>
              <a:t>12</a:t>
            </a:r>
            <a:r>
              <a:rPr lang="ru-RU" dirty="0">
                <a:cs typeface="Times New Roman" charset="0"/>
              </a:rPr>
              <a:t>. Докажите, что середины сторон ромба являются вершинами прямоугольника.</a:t>
            </a:r>
            <a:endParaRPr lang="en-US" dirty="0">
              <a:cs typeface="Times New Roman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39" y="1628800"/>
            <a:ext cx="3560068" cy="217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244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21" name="Text Box 5"/>
          <p:cNvSpPr txBox="1">
            <a:spLocks noChangeArrowheads="1"/>
          </p:cNvSpPr>
          <p:nvPr/>
        </p:nvSpPr>
        <p:spPr bwMode="auto">
          <a:xfrm>
            <a:off x="152400" y="116632"/>
            <a:ext cx="88392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Решение. </a:t>
            </a:r>
            <a:r>
              <a:rPr lang="ru-RU" dirty="0"/>
              <a:t>Пусть </a:t>
            </a:r>
            <a:r>
              <a:rPr lang="en-US" i="1" dirty="0"/>
              <a:t>ABCD </a:t>
            </a:r>
            <a:r>
              <a:rPr lang="ru-RU" dirty="0"/>
              <a:t>– ромб,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dirty="0"/>
              <a:t>, </a:t>
            </a:r>
            <a:r>
              <a:rPr lang="en-US" i="1" dirty="0"/>
              <a:t>H</a:t>
            </a:r>
            <a:r>
              <a:rPr lang="en-US" dirty="0"/>
              <a:t> </a:t>
            </a:r>
            <a:r>
              <a:rPr lang="ru-RU" dirty="0"/>
              <a:t>– середины соответствующих сторон. Проведем диагонали </a:t>
            </a:r>
            <a:r>
              <a:rPr lang="en-US" i="1" dirty="0"/>
              <a:t>AC </a:t>
            </a:r>
            <a:r>
              <a:rPr lang="ru-RU" dirty="0"/>
              <a:t>и </a:t>
            </a:r>
            <a:r>
              <a:rPr lang="en-US" i="1" dirty="0"/>
              <a:t>BD</a:t>
            </a:r>
            <a:r>
              <a:rPr lang="en-US" dirty="0"/>
              <a:t>.</a:t>
            </a:r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393222" name="Text Box 6"/>
          <p:cNvSpPr txBox="1">
            <a:spLocks noChangeArrowheads="1"/>
          </p:cNvSpPr>
          <p:nvPr/>
        </p:nvSpPr>
        <p:spPr bwMode="auto">
          <a:xfrm>
            <a:off x="0" y="3349820"/>
            <a:ext cx="9067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/>
              <a:t>	</a:t>
            </a:r>
            <a:r>
              <a:rPr lang="ru-RU" dirty="0"/>
              <a:t>Отрезок </a:t>
            </a:r>
            <a:r>
              <a:rPr lang="en-US" i="1" dirty="0"/>
              <a:t>EF</a:t>
            </a:r>
            <a:r>
              <a:rPr lang="ru-RU" dirty="0"/>
              <a:t> является средней линией треугольника </a:t>
            </a:r>
            <a:r>
              <a:rPr lang="en-US" i="1" dirty="0"/>
              <a:t>ABC</a:t>
            </a:r>
            <a:r>
              <a:rPr lang="ru-RU" dirty="0"/>
              <a:t>, следовательно, он параллелен диагонали </a:t>
            </a:r>
            <a:r>
              <a:rPr lang="en-US" i="1" dirty="0"/>
              <a:t>AC</a:t>
            </a:r>
            <a:r>
              <a:rPr lang="en-US" dirty="0"/>
              <a:t>. </a:t>
            </a:r>
            <a:r>
              <a:rPr lang="ru-RU" dirty="0"/>
              <a:t>Аналогично, остальные стороны четырехугольника </a:t>
            </a:r>
            <a:r>
              <a:rPr lang="en-US" i="1" dirty="0"/>
              <a:t>EFGH </a:t>
            </a:r>
            <a:r>
              <a:rPr lang="ru-RU" dirty="0"/>
              <a:t>параллельны соответствующим диагоналям. Так как диагонали ромба перпендикулярны, то перпендикулярны и соседние стороны</a:t>
            </a:r>
            <a:r>
              <a:rPr lang="en-US" dirty="0"/>
              <a:t> </a:t>
            </a:r>
            <a:r>
              <a:rPr lang="ru-RU" dirty="0"/>
              <a:t>этого четырехугольника, т.е. он является прямоугольником.</a:t>
            </a:r>
          </a:p>
        </p:txBody>
      </p:sp>
      <p:pic>
        <p:nvPicPr>
          <p:cNvPr id="39322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280035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322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29576"/>
            <a:ext cx="3696816" cy="225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126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2451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Наши новые учебники геометрии, входящие в Федеральный перечень 2023-2024 уч. г.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31C0151-C55F-B20A-4DF6-AB1882565C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30" y="1761933"/>
            <a:ext cx="2736304" cy="34806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45E6D8-5443-8FA3-B618-9FF3FDF745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298" y="1761933"/>
            <a:ext cx="2747404" cy="348029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365ACF-0EAF-9AF3-A934-6C5FE7630A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61933"/>
            <a:ext cx="2736305" cy="348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30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582940"/>
            <a:ext cx="916460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charset="0"/>
              </a:rPr>
              <a:t>	</a:t>
            </a:r>
            <a:r>
              <a:rPr lang="ru-RU" dirty="0">
                <a:cs typeface="Times New Roman" charset="0"/>
              </a:rPr>
              <a:t>1</a:t>
            </a:r>
            <a:r>
              <a:rPr lang="en-US" dirty="0">
                <a:cs typeface="Times New Roman" charset="0"/>
              </a:rPr>
              <a:t>3</a:t>
            </a:r>
            <a:r>
              <a:rPr lang="ru-RU" dirty="0">
                <a:cs typeface="Times New Roman" charset="0"/>
              </a:rPr>
              <a:t>. </a:t>
            </a:r>
            <a:r>
              <a:rPr lang="ru-RU" dirty="0"/>
              <a:t>Отрезки, соединяющие середины противоположных сторон выпуклого четырёхугольника </a:t>
            </a:r>
            <a:r>
              <a:rPr lang="en-US" i="1" dirty="0"/>
              <a:t>ABCD</a:t>
            </a:r>
            <a:r>
              <a:rPr lang="ru-RU" dirty="0"/>
              <a:t>, взаимно перпендикулярны и равны 2 и 7. Найдите площадь четырёхугольника</a:t>
            </a:r>
            <a:r>
              <a:rPr lang="en-US" dirty="0"/>
              <a:t> </a:t>
            </a:r>
            <a:r>
              <a:rPr lang="en-US" i="1" dirty="0"/>
              <a:t>ABCD</a:t>
            </a:r>
            <a:r>
              <a:rPr lang="ru-RU" dirty="0"/>
              <a:t>.</a:t>
            </a:r>
            <a:endParaRPr lang="en-US" dirty="0">
              <a:cs typeface="Times New Roman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12876"/>
            <a:ext cx="487700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768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21953" y="295563"/>
            <a:ext cx="91646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>
                <a:cs typeface="Times New Roman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charset="0"/>
              </a:rPr>
              <a:t>Решение. </a:t>
            </a:r>
            <a:r>
              <a:rPr lang="ru-RU" dirty="0">
                <a:cs typeface="Times New Roman" charset="0"/>
              </a:rPr>
              <a:t>Четырёхугольник </a:t>
            </a:r>
            <a:r>
              <a:rPr lang="en-US" i="1" dirty="0">
                <a:cs typeface="Times New Roman" charset="0"/>
              </a:rPr>
              <a:t>EHFG </a:t>
            </a:r>
            <a:r>
              <a:rPr lang="ru-RU" dirty="0">
                <a:cs typeface="Times New Roman" charset="0"/>
              </a:rPr>
              <a:t>является ромбом. Его площадь равна 7. Она равна половине площади четырёхугольника </a:t>
            </a:r>
            <a:r>
              <a:rPr lang="en-US" i="1" dirty="0">
                <a:cs typeface="Times New Roman" charset="0"/>
              </a:rPr>
              <a:t>ABCD</a:t>
            </a:r>
            <a:r>
              <a:rPr lang="ru-RU" i="1" dirty="0">
                <a:cs typeface="Times New Roman" charset="0"/>
              </a:rPr>
              <a:t>. </a:t>
            </a:r>
            <a:r>
              <a:rPr lang="ru-RU" dirty="0">
                <a:cs typeface="Times New Roman" charset="0"/>
              </a:rPr>
              <a:t>Следовательно, площадь четырёхугольника </a:t>
            </a:r>
            <a:r>
              <a:rPr lang="en-US" i="1" dirty="0">
                <a:cs typeface="Times New Roman" charset="0"/>
              </a:rPr>
              <a:t>ABCD </a:t>
            </a:r>
            <a:r>
              <a:rPr lang="ru-RU" dirty="0">
                <a:cs typeface="Times New Roman" charset="0"/>
              </a:rPr>
              <a:t>равна 14.</a:t>
            </a:r>
            <a:r>
              <a:rPr lang="ru-RU" i="1" dirty="0">
                <a:cs typeface="Times New Roman" charset="0"/>
              </a:rPr>
              <a:t> </a:t>
            </a:r>
            <a:endParaRPr lang="en-US" dirty="0">
              <a:cs typeface="Times New Roman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695" y="2024844"/>
            <a:ext cx="521261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747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3" name="Text Box 3"/>
          <p:cNvSpPr txBox="1">
            <a:spLocks noChangeArrowheads="1"/>
          </p:cNvSpPr>
          <p:nvPr/>
        </p:nvSpPr>
        <p:spPr bwMode="auto">
          <a:xfrm>
            <a:off x="-20602" y="188640"/>
            <a:ext cx="916460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cs typeface="Times New Roman" charset="0"/>
              </a:rPr>
              <a:t>	</a:t>
            </a:r>
            <a:r>
              <a:rPr lang="en-US" dirty="0">
                <a:cs typeface="Times New Roman" charset="0"/>
              </a:rPr>
              <a:t>14</a:t>
            </a:r>
            <a:r>
              <a:rPr lang="ru-RU" dirty="0">
                <a:cs typeface="Times New Roman" charset="0"/>
              </a:rPr>
              <a:t>. </a:t>
            </a:r>
            <a:r>
              <a:rPr lang="ru-RU" dirty="0"/>
              <a:t>Отрезки, соединяющие середины противоположных сторон выпуклого четырёхугольника</a:t>
            </a:r>
            <a:r>
              <a:rPr lang="en-US" dirty="0"/>
              <a:t> </a:t>
            </a:r>
            <a:r>
              <a:rPr lang="en-US" i="1" dirty="0"/>
              <a:t>ABCD</a:t>
            </a:r>
            <a:r>
              <a:rPr lang="ru-RU" dirty="0"/>
              <a:t>, равны между собой. Найдите площадь четырёхугольника, если его диагонали равны 8 и 12.</a:t>
            </a:r>
            <a:endParaRPr lang="en-US" dirty="0">
              <a:cs typeface="Times New Roman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1628800"/>
            <a:ext cx="392878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2752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1350" y="125531"/>
            <a:ext cx="916460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>
                <a:cs typeface="Times New Roman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charset="0"/>
              </a:rPr>
              <a:t>Решение. </a:t>
            </a:r>
            <a:r>
              <a:rPr lang="ru-RU" dirty="0">
                <a:cs typeface="Times New Roman" charset="0"/>
              </a:rPr>
              <a:t>Четырёхугольник </a:t>
            </a:r>
            <a:r>
              <a:rPr lang="en-US" i="1" dirty="0">
                <a:cs typeface="Times New Roman" charset="0"/>
              </a:rPr>
              <a:t>EGFH </a:t>
            </a:r>
            <a:r>
              <a:rPr lang="ru-RU" dirty="0">
                <a:cs typeface="Times New Roman" charset="0"/>
              </a:rPr>
              <a:t>является прямоугольником. Следовательно, диагонали </a:t>
            </a:r>
            <a:r>
              <a:rPr lang="en-US" i="1" dirty="0">
                <a:cs typeface="Times New Roman" charset="0"/>
              </a:rPr>
              <a:t>AC </a:t>
            </a:r>
            <a:r>
              <a:rPr lang="ru-RU" dirty="0">
                <a:cs typeface="Times New Roman" charset="0"/>
              </a:rPr>
              <a:t>и </a:t>
            </a:r>
            <a:r>
              <a:rPr lang="en-US" i="1" dirty="0">
                <a:cs typeface="Times New Roman" charset="0"/>
              </a:rPr>
              <a:t>BD </a:t>
            </a:r>
            <a:r>
              <a:rPr lang="ru-RU" dirty="0">
                <a:cs typeface="Times New Roman" charset="0"/>
              </a:rPr>
              <a:t>четырёхугольника </a:t>
            </a:r>
            <a:r>
              <a:rPr lang="en-US" i="1" dirty="0">
                <a:cs typeface="Times New Roman" charset="0"/>
              </a:rPr>
              <a:t>ABCD </a:t>
            </a:r>
            <a:r>
              <a:rPr lang="ru-RU" dirty="0">
                <a:cs typeface="Times New Roman" charset="0"/>
              </a:rPr>
              <a:t>перпендикулярны. Площадь четырёхугольника </a:t>
            </a:r>
            <a:r>
              <a:rPr lang="en-US" i="1" dirty="0">
                <a:cs typeface="Times New Roman" charset="0"/>
              </a:rPr>
              <a:t>ABCD </a:t>
            </a:r>
            <a:r>
              <a:rPr lang="ru-RU" dirty="0">
                <a:cs typeface="Times New Roman" charset="0"/>
              </a:rPr>
              <a:t>равна половине произведения диагоналей, т. е. равна 48.</a:t>
            </a:r>
            <a:r>
              <a:rPr lang="ru-RU" i="1" dirty="0">
                <a:cs typeface="Times New Roman" charset="0"/>
              </a:rPr>
              <a:t> </a:t>
            </a:r>
            <a:endParaRPr lang="en-US" dirty="0">
              <a:cs typeface="Times New Roman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76872"/>
            <a:ext cx="4058384" cy="316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61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3" name="Text Box 3"/>
          <p:cNvSpPr txBox="1">
            <a:spLocks noChangeArrowheads="1"/>
          </p:cNvSpPr>
          <p:nvPr/>
        </p:nvSpPr>
        <p:spPr bwMode="auto">
          <a:xfrm>
            <a:off x="8275" y="116632"/>
            <a:ext cx="89916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cs typeface="Times New Roman" charset="0"/>
              </a:rPr>
              <a:t>	</a:t>
            </a:r>
            <a:r>
              <a:rPr lang="en-US" dirty="0">
                <a:cs typeface="Times New Roman" charset="0"/>
              </a:rPr>
              <a:t>15</a:t>
            </a:r>
            <a:r>
              <a:rPr lang="ru-RU" dirty="0">
                <a:cs typeface="Times New Roman" charset="0"/>
              </a:rPr>
              <a:t>. </a:t>
            </a:r>
            <a:r>
              <a:rPr lang="ru-RU" dirty="0"/>
              <a:t>В выпуклом четырёхугольнике </a:t>
            </a:r>
            <a:r>
              <a:rPr lang="ru-RU" i="1" dirty="0"/>
              <a:t>ABCD </a:t>
            </a:r>
            <a:r>
              <a:rPr lang="ru-RU" dirty="0"/>
              <a:t>отрезок, соединяющий середины диагоналей, равен отрезку, соединяющему середины сторон </a:t>
            </a:r>
            <a:r>
              <a:rPr lang="ru-RU" i="1" dirty="0"/>
              <a:t>A</a:t>
            </a:r>
            <a:r>
              <a:rPr lang="en-US" i="1" dirty="0"/>
              <a:t>B</a:t>
            </a:r>
            <a:r>
              <a:rPr lang="ru-RU" i="1" dirty="0"/>
              <a:t> </a:t>
            </a:r>
            <a:r>
              <a:rPr lang="ru-RU" dirty="0"/>
              <a:t>и </a:t>
            </a:r>
            <a:r>
              <a:rPr lang="en-US" i="1" dirty="0"/>
              <a:t>CD</a:t>
            </a:r>
            <a:r>
              <a:rPr lang="ru-RU" dirty="0"/>
              <a:t>. Найдите угол, образованный продолжениями сторон </a:t>
            </a:r>
            <a:r>
              <a:rPr lang="en-US" i="1" dirty="0"/>
              <a:t>AD </a:t>
            </a:r>
            <a:r>
              <a:rPr lang="ru-RU" dirty="0"/>
              <a:t>и </a:t>
            </a:r>
            <a:r>
              <a:rPr lang="en-US" i="1" dirty="0"/>
              <a:t>BC</a:t>
            </a:r>
            <a:r>
              <a:rPr lang="en-US" dirty="0"/>
              <a:t>.</a:t>
            </a:r>
            <a:endParaRPr lang="en-US" dirty="0">
              <a:cs typeface="Times New Roman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597786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8501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-1350" y="159698"/>
                <a:ext cx="9164601" cy="19389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cs typeface="Times New Roman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cs typeface="Times New Roman" charset="0"/>
                  </a:rPr>
                  <a:t>Решение. </a:t>
                </a:r>
                <a:r>
                  <a:rPr lang="ru-RU" dirty="0">
                    <a:cs typeface="Times New Roman" charset="0"/>
                  </a:rPr>
                  <a:t>Четырёхугольник </a:t>
                </a:r>
                <a:r>
                  <a:rPr lang="en-US" i="1" dirty="0">
                    <a:cs typeface="Times New Roman" charset="0"/>
                  </a:rPr>
                  <a:t>EHFG </a:t>
                </a:r>
                <a:r>
                  <a:rPr lang="ru-RU" dirty="0">
                    <a:cs typeface="Times New Roman" charset="0"/>
                  </a:rPr>
                  <a:t>является прямоугольником. Следовательно,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  <a:cs typeface="Times New Roman" charset="0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charset="0"/>
                      </a:rPr>
                      <m:t>𝐻𝐹𝐺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charset="0"/>
                      </a:rPr>
                      <m:t>=90°.</m:t>
                    </m:r>
                  </m:oMath>
                </a14:m>
                <a:r>
                  <a:rPr lang="ru-RU" dirty="0">
                    <a:cs typeface="Times New Roman" charset="0"/>
                  </a:rPr>
                  <a:t> Отрезки </a:t>
                </a:r>
                <a:r>
                  <a:rPr lang="en-US" i="1" dirty="0">
                    <a:cs typeface="Times New Roman" charset="0"/>
                  </a:rPr>
                  <a:t>HF </a:t>
                </a:r>
                <a:r>
                  <a:rPr lang="ru-RU" dirty="0">
                    <a:cs typeface="Times New Roman" charset="0"/>
                  </a:rPr>
                  <a:t>и </a:t>
                </a:r>
                <a:r>
                  <a:rPr lang="en-US" i="1" dirty="0">
                    <a:cs typeface="Times New Roman" charset="0"/>
                  </a:rPr>
                  <a:t>FG </a:t>
                </a:r>
                <a:r>
                  <a:rPr lang="ru-RU" dirty="0">
                    <a:cs typeface="Times New Roman" charset="0"/>
                  </a:rPr>
                  <a:t>являются средними линиями треугольников соответственно </a:t>
                </a:r>
                <a:r>
                  <a:rPr lang="en-US" i="1" dirty="0">
                    <a:cs typeface="Times New Roman" charset="0"/>
                  </a:rPr>
                  <a:t>BCD </a:t>
                </a:r>
                <a:r>
                  <a:rPr lang="ru-RU" dirty="0">
                    <a:cs typeface="Times New Roman" charset="0"/>
                  </a:rPr>
                  <a:t>и </a:t>
                </a:r>
                <a:r>
                  <a:rPr lang="en-US" i="1" dirty="0">
                    <a:cs typeface="Times New Roman" charset="0"/>
                  </a:rPr>
                  <a:t>ACD</a:t>
                </a:r>
                <a:r>
                  <a:rPr lang="en-US" dirty="0">
                    <a:cs typeface="Times New Roman" charset="0"/>
                  </a:rPr>
                  <a:t>. </a:t>
                </a:r>
                <a:r>
                  <a:rPr lang="ru-RU" dirty="0">
                    <a:cs typeface="Times New Roman" charset="0"/>
                  </a:rPr>
                  <a:t>Значит, прямые </a:t>
                </a:r>
                <a:r>
                  <a:rPr lang="en-US" i="1" dirty="0">
                    <a:cs typeface="Times New Roman" charset="0"/>
                  </a:rPr>
                  <a:t>AD </a:t>
                </a:r>
                <a:r>
                  <a:rPr lang="ru-RU" dirty="0">
                    <a:cs typeface="Times New Roman" charset="0"/>
                  </a:rPr>
                  <a:t>и </a:t>
                </a:r>
                <a:r>
                  <a:rPr lang="en-US" i="1" dirty="0">
                    <a:cs typeface="Times New Roman" charset="0"/>
                  </a:rPr>
                  <a:t>BC </a:t>
                </a:r>
                <a:r>
                  <a:rPr lang="ru-RU" dirty="0">
                    <a:cs typeface="Times New Roman" charset="0"/>
                  </a:rPr>
                  <a:t>перпендикулярны. Искомый угол равен 90</a:t>
                </a:r>
                <a:r>
                  <a:rPr lang="ru-RU" baseline="30000" dirty="0">
                    <a:cs typeface="Times New Roman" charset="0"/>
                  </a:rPr>
                  <a:t>о</a:t>
                </a:r>
                <a:r>
                  <a:rPr lang="ru-RU" dirty="0">
                    <a:cs typeface="Times New Roman" charset="0"/>
                  </a:rPr>
                  <a:t>.</a:t>
                </a:r>
                <a:endParaRPr lang="en-US" dirty="0"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350" y="159698"/>
                <a:ext cx="9164601" cy="1938992"/>
              </a:xfrm>
              <a:prstGeom prst="rect">
                <a:avLst/>
              </a:prstGeom>
              <a:blipFill>
                <a:blip r:embed="rId3"/>
                <a:stretch>
                  <a:fillRect l="-1065" t="-2516" r="-998" b="-62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32856"/>
            <a:ext cx="5514700" cy="294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0494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/>
              <a:t>	</a:t>
            </a:r>
            <a:r>
              <a:rPr lang="en-US" dirty="0"/>
              <a:t>16</a:t>
            </a:r>
            <a:r>
              <a:rPr lang="ru-RU" dirty="0"/>
              <a:t>*. В выпуклом пятиугольнике </a:t>
            </a:r>
            <a:r>
              <a:rPr lang="en-US" i="1" dirty="0"/>
              <a:t>ABCDE </a:t>
            </a:r>
            <a:r>
              <a:rPr lang="ru-RU" i="1" dirty="0"/>
              <a:t> </a:t>
            </a:r>
            <a:r>
              <a:rPr lang="en-US" i="1" dirty="0"/>
              <a:t>AE = </a:t>
            </a:r>
            <a:r>
              <a:rPr lang="ru-RU" dirty="0"/>
              <a:t>4. Середины сторон </a:t>
            </a:r>
            <a:r>
              <a:rPr lang="en-US" i="1" dirty="0"/>
              <a:t>AB </a:t>
            </a:r>
            <a:r>
              <a:rPr lang="ru-RU" dirty="0"/>
              <a:t>и </a:t>
            </a:r>
            <a:r>
              <a:rPr lang="en-US" i="1" dirty="0"/>
              <a:t>CD</a:t>
            </a:r>
            <a:r>
              <a:rPr lang="ru-RU" dirty="0"/>
              <a:t>, </a:t>
            </a:r>
            <a:r>
              <a:rPr lang="en-US" i="1" dirty="0"/>
              <a:t>BC </a:t>
            </a:r>
            <a:r>
              <a:rPr lang="ru-RU" dirty="0"/>
              <a:t>и </a:t>
            </a:r>
            <a:r>
              <a:rPr lang="en-US" i="1" dirty="0"/>
              <a:t>ED</a:t>
            </a:r>
            <a:r>
              <a:rPr lang="ru-RU" dirty="0"/>
              <a:t> соединены отрезками. Середины </a:t>
            </a:r>
            <a:r>
              <a:rPr lang="en-US" i="1" dirty="0"/>
              <a:t>J </a:t>
            </a:r>
            <a:r>
              <a:rPr lang="ru-RU" dirty="0"/>
              <a:t>и </a:t>
            </a:r>
            <a:r>
              <a:rPr lang="en-US" i="1" dirty="0"/>
              <a:t>K</a:t>
            </a:r>
            <a:r>
              <a:rPr lang="ru-RU" dirty="0"/>
              <a:t> этих отрезков снова соединены отрезками. Найдите длину отрезка </a:t>
            </a:r>
            <a:r>
              <a:rPr lang="en-US" i="1" dirty="0"/>
              <a:t>JK</a:t>
            </a:r>
            <a:r>
              <a:rPr lang="ru-RU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FA2C07-8206-226A-0463-2103F399066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657102"/>
            <a:ext cx="4182059" cy="3543795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51F0535-7B02-B4B4-F171-77A78012C3BC}"/>
              </a:ext>
            </a:extLst>
          </p:cNvPr>
          <p:cNvGrpSpPr/>
          <p:nvPr/>
        </p:nvGrpSpPr>
        <p:grpSpPr>
          <a:xfrm>
            <a:off x="1835696" y="1657102"/>
            <a:ext cx="4376771" cy="4231400"/>
            <a:chOff x="1835696" y="1657102"/>
            <a:chExt cx="4376771" cy="423140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49EE1730-2DD6-AE9E-B034-E338083A5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11356" y="1657102"/>
              <a:ext cx="4201111" cy="343900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E7C7ED-553E-1001-1164-18BBF0151AA6}"/>
                </a:ext>
              </a:extLst>
            </p:cNvPr>
            <p:cNvSpPr txBox="1"/>
            <p:nvPr/>
          </p:nvSpPr>
          <p:spPr>
            <a:xfrm>
              <a:off x="1835696" y="5426837"/>
              <a:ext cx="2808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</a:rPr>
                <a:t>Ответ: 1.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878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/>
              <a:t>	</a:t>
            </a:r>
            <a:r>
              <a:rPr lang="en-US" dirty="0"/>
              <a:t>17</a:t>
            </a:r>
            <a:r>
              <a:rPr lang="ru-RU" dirty="0"/>
              <a:t>. Точки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dirty="0"/>
              <a:t>, </a:t>
            </a:r>
            <a:r>
              <a:rPr lang="en-US" i="1" dirty="0"/>
              <a:t>H</a:t>
            </a:r>
            <a:r>
              <a:rPr lang="en-US" dirty="0"/>
              <a:t>, </a:t>
            </a:r>
            <a:r>
              <a:rPr lang="en-US" i="1" dirty="0"/>
              <a:t>I</a:t>
            </a:r>
            <a:r>
              <a:rPr lang="en-US" dirty="0"/>
              <a:t>, </a:t>
            </a:r>
            <a:r>
              <a:rPr lang="en-US" i="1" dirty="0"/>
              <a:t>J </a:t>
            </a:r>
            <a:r>
              <a:rPr lang="ru-RU" dirty="0"/>
              <a:t>–</a:t>
            </a:r>
            <a:r>
              <a:rPr lang="en-US" i="1" dirty="0"/>
              <a:t> </a:t>
            </a:r>
            <a:r>
              <a:rPr lang="ru-RU" dirty="0"/>
              <a:t>середины сторон пятиугольника </a:t>
            </a:r>
            <a:r>
              <a:rPr lang="en-US" i="1" dirty="0"/>
              <a:t>ABCDE</a:t>
            </a:r>
            <a:r>
              <a:rPr lang="en-US" dirty="0"/>
              <a:t>. </a:t>
            </a:r>
            <a:r>
              <a:rPr lang="ru-RU" dirty="0"/>
              <a:t>Точки </a:t>
            </a:r>
            <a:r>
              <a:rPr lang="en-US" i="1" dirty="0"/>
              <a:t>K</a:t>
            </a:r>
            <a:r>
              <a:rPr lang="en-US" dirty="0"/>
              <a:t>, </a:t>
            </a:r>
            <a:r>
              <a:rPr lang="en-US" i="1" dirty="0"/>
              <a:t>L</a:t>
            </a:r>
            <a:r>
              <a:rPr lang="en-US" dirty="0"/>
              <a:t>, 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N</a:t>
            </a:r>
            <a:r>
              <a:rPr lang="en-US" dirty="0"/>
              <a:t>, </a:t>
            </a:r>
            <a:r>
              <a:rPr lang="en-US" i="1" dirty="0"/>
              <a:t>O </a:t>
            </a:r>
            <a:r>
              <a:rPr lang="ru-RU" dirty="0"/>
              <a:t>– середины отрезков </a:t>
            </a:r>
            <a:r>
              <a:rPr lang="en-US" i="1" dirty="0"/>
              <a:t>FH</a:t>
            </a:r>
            <a:r>
              <a:rPr lang="en-US" dirty="0"/>
              <a:t>, </a:t>
            </a:r>
            <a:r>
              <a:rPr lang="en-US" i="1" dirty="0"/>
              <a:t>GI</a:t>
            </a:r>
            <a:r>
              <a:rPr lang="en-US" dirty="0"/>
              <a:t>, </a:t>
            </a:r>
            <a:r>
              <a:rPr lang="en-US" i="1" dirty="0"/>
              <a:t>HJ</a:t>
            </a:r>
            <a:r>
              <a:rPr lang="en-US" dirty="0"/>
              <a:t>, </a:t>
            </a:r>
            <a:r>
              <a:rPr lang="en-US" i="1" dirty="0"/>
              <a:t>FI</a:t>
            </a:r>
            <a:r>
              <a:rPr lang="en-US" dirty="0"/>
              <a:t>, </a:t>
            </a:r>
            <a:r>
              <a:rPr lang="en-US" i="1" dirty="0"/>
              <a:t>GJ</a:t>
            </a:r>
            <a:r>
              <a:rPr lang="en-US" dirty="0"/>
              <a:t>. </a:t>
            </a:r>
            <a:r>
              <a:rPr lang="ru-RU" dirty="0"/>
              <a:t>Найдите площадь пятиугольника </a:t>
            </a:r>
            <a:r>
              <a:rPr lang="en-US" i="1" dirty="0"/>
              <a:t>KLMNO</a:t>
            </a:r>
            <a:r>
              <a:rPr lang="ru-RU" dirty="0"/>
              <a:t>, если площадь пятиугольника </a:t>
            </a:r>
            <a:r>
              <a:rPr lang="en-US" i="1" dirty="0"/>
              <a:t>ABCDE </a:t>
            </a:r>
            <a:r>
              <a:rPr lang="ru-RU" dirty="0"/>
              <a:t>равна 32.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E7C7ED-553E-1001-1164-18BBF0151AA6}"/>
              </a:ext>
            </a:extLst>
          </p:cNvPr>
          <p:cNvSpPr txBox="1"/>
          <p:nvPr/>
        </p:nvSpPr>
        <p:spPr>
          <a:xfrm>
            <a:off x="0" y="529224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Решение. </a:t>
            </a:r>
            <a:r>
              <a:rPr lang="ru-RU" dirty="0"/>
              <a:t>Из предыдущей задачи следует, что стороны пятиугольника </a:t>
            </a:r>
            <a:r>
              <a:rPr lang="en-US" i="1" dirty="0"/>
              <a:t>KLMNO </a:t>
            </a:r>
            <a:r>
              <a:rPr lang="ru-RU" dirty="0"/>
              <a:t>параллельны сторонам пятиугольника </a:t>
            </a:r>
            <a:r>
              <a:rPr lang="en-US" i="1" dirty="0"/>
              <a:t>ABCDE </a:t>
            </a:r>
            <a:r>
              <a:rPr lang="ru-RU" dirty="0"/>
              <a:t>и равны их четверти. Следовательно, искомая площадь равна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2.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683BEA-757F-9BD9-AE88-853B7567CE7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6707" y="1709497"/>
            <a:ext cx="4010585" cy="34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6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7057" y="116632"/>
            <a:ext cx="9180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Теорема.</a:t>
            </a:r>
            <a:r>
              <a:rPr lang="ru-RU" b="1" dirty="0"/>
              <a:t> </a:t>
            </a:r>
            <a:r>
              <a:rPr lang="ru-RU" dirty="0"/>
              <a:t>Средняя линия трапеции параллельна основаниям и равна их </a:t>
            </a:r>
            <a:r>
              <a:rPr lang="ru-RU" dirty="0" err="1"/>
              <a:t>полусумме</a:t>
            </a:r>
            <a:r>
              <a:rPr lang="ru-RU" dirty="0"/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27570" y="3934123"/>
            <a:ext cx="918051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sz="2000" dirty="0">
                <a:solidFill>
                  <a:srgbClr val="FF0000"/>
                </a:solidFill>
              </a:rPr>
              <a:t>Доказательство. </a:t>
            </a:r>
            <a:r>
              <a:rPr lang="ru-RU" sz="2000" dirty="0"/>
              <a:t>Рассмотрим трапецию </a:t>
            </a:r>
            <a:r>
              <a:rPr lang="ru-RU" sz="2000" i="1" dirty="0"/>
              <a:t>ABCD  </a:t>
            </a:r>
            <a:r>
              <a:rPr lang="ru-RU" sz="2000" dirty="0"/>
              <a:t>(</a:t>
            </a:r>
            <a:r>
              <a:rPr lang="ru-RU" sz="2000" i="1" dirty="0"/>
              <a:t>AB </a:t>
            </a:r>
            <a:r>
              <a:rPr lang="ru-RU" sz="2000" dirty="0"/>
              <a:t>|| </a:t>
            </a:r>
            <a:r>
              <a:rPr lang="ru-RU" sz="2000" i="1" dirty="0"/>
              <a:t>CD</a:t>
            </a:r>
            <a:r>
              <a:rPr lang="ru-RU" sz="2000" dirty="0"/>
              <a:t>)</a:t>
            </a:r>
            <a:r>
              <a:rPr lang="ru-RU" sz="2000" i="1" dirty="0"/>
              <a:t> </a:t>
            </a:r>
            <a:r>
              <a:rPr lang="ru-RU" sz="2000" dirty="0"/>
              <a:t>и её среднюю линию </a:t>
            </a:r>
            <a:r>
              <a:rPr lang="ru-RU" sz="2000" i="1" dirty="0"/>
              <a:t>EF</a:t>
            </a:r>
            <a:r>
              <a:rPr lang="ru-RU" sz="2000" dirty="0"/>
              <a:t>. Проведём прямую </a:t>
            </a:r>
            <a:r>
              <a:rPr lang="ru-RU" sz="2000" i="1" dirty="0"/>
              <a:t>DF</a:t>
            </a:r>
            <a:r>
              <a:rPr lang="ru-RU" sz="2000" dirty="0"/>
              <a:t>. Обозначим </a:t>
            </a:r>
            <a:r>
              <a:rPr lang="ru-RU" sz="2000" i="1" dirty="0"/>
              <a:t>G</a:t>
            </a:r>
            <a:r>
              <a:rPr lang="ru-RU" sz="2000" dirty="0"/>
              <a:t> её точку пересечения с прямой </a:t>
            </a:r>
            <a:r>
              <a:rPr lang="ru-RU" sz="2000" i="1" dirty="0"/>
              <a:t>AB</a:t>
            </a:r>
            <a:r>
              <a:rPr lang="ru-RU" sz="2000" dirty="0"/>
              <a:t>. Треугольники </a:t>
            </a:r>
            <a:r>
              <a:rPr lang="ru-RU" sz="2000" i="1" dirty="0"/>
              <a:t>DFC</a:t>
            </a:r>
            <a:r>
              <a:rPr lang="ru-RU" sz="2000" dirty="0"/>
              <a:t> и </a:t>
            </a:r>
            <a:r>
              <a:rPr lang="ru-RU" sz="2000" i="1" dirty="0"/>
              <a:t>GFB</a:t>
            </a:r>
            <a:r>
              <a:rPr lang="ru-RU" sz="2000" dirty="0"/>
              <a:t> равны по второму признаку равенства треугольни­ков. Следовательно, равны отрезки </a:t>
            </a:r>
            <a:r>
              <a:rPr lang="ru-RU" sz="2000" i="1" dirty="0"/>
              <a:t>DF </a:t>
            </a:r>
            <a:r>
              <a:rPr lang="ru-RU" sz="2000" dirty="0"/>
              <a:t>и</a:t>
            </a:r>
            <a:r>
              <a:rPr lang="ru-RU" sz="2000" i="1" dirty="0"/>
              <a:t> GF</a:t>
            </a:r>
            <a:r>
              <a:rPr lang="ru-RU" sz="2000" dirty="0"/>
              <a:t>. Зна­чит, </a:t>
            </a:r>
            <a:r>
              <a:rPr lang="ru-RU" sz="2000" i="1" dirty="0"/>
              <a:t>EF</a:t>
            </a:r>
            <a:r>
              <a:rPr lang="ru-RU" sz="2000" dirty="0"/>
              <a:t> - средняя линия треугольника </a:t>
            </a:r>
            <a:r>
              <a:rPr lang="ru-RU" sz="2000" i="1" dirty="0"/>
              <a:t>AGD</a:t>
            </a:r>
            <a:r>
              <a:rPr lang="ru-RU" sz="2000" dirty="0"/>
              <a:t>. Из теоремы о средней линии треугольника получаем, что отрезок </a:t>
            </a:r>
            <a:r>
              <a:rPr lang="ru-RU" sz="2000" i="1" dirty="0"/>
              <a:t>EF</a:t>
            </a:r>
            <a:r>
              <a:rPr lang="ru-RU" sz="2000" dirty="0"/>
              <a:t> параллелен </a:t>
            </a:r>
            <a:r>
              <a:rPr lang="ru-RU" sz="2000" i="1" dirty="0"/>
              <a:t>AB </a:t>
            </a:r>
            <a:r>
              <a:rPr lang="ru-RU" sz="2000" dirty="0"/>
              <a:t>и равен половине отрезка </a:t>
            </a:r>
            <a:r>
              <a:rPr lang="ru-RU" sz="2000" i="1" dirty="0"/>
              <a:t>AG</a:t>
            </a:r>
            <a:r>
              <a:rPr lang="ru-RU" sz="2000" dirty="0"/>
              <a:t>. Так как </a:t>
            </a:r>
            <a:r>
              <a:rPr lang="ru-RU" sz="2000" i="1" dirty="0"/>
              <a:t>AB </a:t>
            </a:r>
            <a:r>
              <a:rPr lang="ru-RU" sz="2000" dirty="0"/>
              <a:t>|| </a:t>
            </a:r>
            <a:r>
              <a:rPr lang="ru-RU" sz="2000" i="1" dirty="0"/>
              <a:t>CD</a:t>
            </a:r>
            <a:r>
              <a:rPr lang="ru-RU" sz="2000" dirty="0"/>
              <a:t>, то отрезок </a:t>
            </a:r>
            <a:r>
              <a:rPr lang="ru-RU" sz="2000" i="1" dirty="0"/>
              <a:t>EF </a:t>
            </a:r>
            <a:r>
              <a:rPr lang="ru-RU" sz="2000" dirty="0"/>
              <a:t>будет параллелен обоим основаниям трапеции. Так как отрезок </a:t>
            </a:r>
            <a:r>
              <a:rPr lang="ru-RU" sz="2000" i="1" dirty="0"/>
              <a:t>AG </a:t>
            </a:r>
            <a:r>
              <a:rPr lang="ru-RU" sz="2000" dirty="0"/>
              <a:t>равен сумме оснований трапеции, то отрезок </a:t>
            </a:r>
            <a:r>
              <a:rPr lang="ru-RU" sz="2000" i="1" dirty="0"/>
              <a:t>EF</a:t>
            </a:r>
            <a:r>
              <a:rPr lang="ru-RU" sz="2000" dirty="0"/>
              <a:t> будет равен </a:t>
            </a:r>
            <a:r>
              <a:rPr lang="ru-RU" sz="2000" dirty="0" err="1"/>
              <a:t>полусумме</a:t>
            </a:r>
            <a:r>
              <a:rPr lang="ru-RU" sz="2000" dirty="0"/>
              <a:t> оснований трапеции.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D5525C-5726-9928-8F60-6CC566333E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911407"/>
            <a:ext cx="3672408" cy="30589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6CA820-44A5-D240-D372-2C97116845F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906561"/>
            <a:ext cx="4716726" cy="306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0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181" y="84744"/>
            <a:ext cx="9180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Следствие.</a:t>
            </a:r>
            <a:r>
              <a:rPr lang="ru-RU" dirty="0"/>
              <a:t> Если прямая проходит через середину одной боковой стороны и параллельна основанию трапеции, то она проходит через середину второй боковой стороны этой трапеции.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81" y="4387783"/>
            <a:ext cx="91805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Доказательство.</a:t>
            </a:r>
            <a:r>
              <a:rPr lang="ru-RU" dirty="0"/>
              <a:t> Пусть прямая проходит через середину </a:t>
            </a:r>
            <a:r>
              <a:rPr lang="en-US" i="1" dirty="0"/>
              <a:t>E </a:t>
            </a:r>
            <a:r>
              <a:rPr lang="ru-RU" dirty="0"/>
              <a:t>стороны </a:t>
            </a:r>
            <a:r>
              <a:rPr lang="en-US" i="1" dirty="0"/>
              <a:t>AD </a:t>
            </a:r>
            <a:r>
              <a:rPr lang="ru-RU" dirty="0"/>
              <a:t>и параллельна стороне </a:t>
            </a:r>
            <a:r>
              <a:rPr lang="en-US" i="1" dirty="0"/>
              <a:t>AB </a:t>
            </a:r>
            <a:r>
              <a:rPr lang="ru-RU" dirty="0"/>
              <a:t>трапеции </a:t>
            </a:r>
            <a:r>
              <a:rPr lang="en-US" i="1" dirty="0"/>
              <a:t>ABCD </a:t>
            </a:r>
            <a:r>
              <a:rPr lang="ru-RU" dirty="0"/>
              <a:t>(</a:t>
            </a:r>
            <a:r>
              <a:rPr lang="en-US" i="1" dirty="0"/>
              <a:t>AB </a:t>
            </a:r>
            <a:r>
              <a:rPr lang="ru-RU" dirty="0"/>
              <a:t>|| </a:t>
            </a:r>
            <a:r>
              <a:rPr lang="en-US" i="1" dirty="0"/>
              <a:t>CD</a:t>
            </a:r>
            <a:r>
              <a:rPr lang="ru-RU" dirty="0"/>
              <a:t>). Так как средняя линия </a:t>
            </a:r>
            <a:r>
              <a:rPr lang="en-US" i="1" dirty="0"/>
              <a:t>EF </a:t>
            </a:r>
            <a:r>
              <a:rPr lang="ru-RU" dirty="0"/>
              <a:t>также параллельна стороне </a:t>
            </a:r>
            <a:r>
              <a:rPr lang="en-US" i="1" dirty="0"/>
              <a:t>AB</a:t>
            </a:r>
            <a:r>
              <a:rPr lang="ru-RU" dirty="0"/>
              <a:t>, то она должна лежать на данной прямой. Следовательно, середина </a:t>
            </a:r>
            <a:r>
              <a:rPr lang="en-US" i="1" dirty="0"/>
              <a:t>F </a:t>
            </a:r>
            <a:r>
              <a:rPr lang="ru-RU" dirty="0"/>
              <a:t>стороны </a:t>
            </a:r>
            <a:r>
              <a:rPr lang="en-US" i="1" dirty="0"/>
              <a:t>BC </a:t>
            </a:r>
            <a:r>
              <a:rPr lang="ru-RU" dirty="0"/>
              <a:t>принадлежит этой прямой.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C05A35-4D3A-CFDE-403D-C39112233C5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340768"/>
            <a:ext cx="3291350" cy="276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5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Авторский сайт: </a:t>
            </a:r>
            <a:r>
              <a:rPr lang="en-US" sz="2800" dirty="0">
                <a:solidFill>
                  <a:srgbClr val="FF0000"/>
                </a:solidFill>
              </a:rPr>
              <a:t>vasmirnov.ru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955895-AF42-F1DD-86A0-07588A1EA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92504"/>
            <a:ext cx="7180280" cy="636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326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6" y="33265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sz="2800" dirty="0">
                <a:solidFill>
                  <a:srgbClr val="FF0000"/>
                </a:solidFill>
              </a:rPr>
              <a:t>Иллюстрация в программе </a:t>
            </a:r>
            <a:r>
              <a:rPr lang="en-US" sz="2800" dirty="0">
                <a:solidFill>
                  <a:srgbClr val="FF0000"/>
                </a:solidFill>
              </a:rPr>
              <a:t>GeoGebra</a:t>
            </a: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DD7D93-FFDB-B2DF-B8C8-912D793D537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412776"/>
            <a:ext cx="4601200" cy="345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552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3166"/>
            <a:ext cx="7772400" cy="457200"/>
          </a:xfrm>
        </p:spPr>
        <p:txBody>
          <a:bodyPr/>
          <a:lstStyle/>
          <a:p>
            <a:r>
              <a:rPr 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430083" name="Text Box 3"/>
          <p:cNvSpPr txBox="1">
            <a:spLocks noChangeArrowheads="1"/>
          </p:cNvSpPr>
          <p:nvPr/>
        </p:nvSpPr>
        <p:spPr bwMode="auto">
          <a:xfrm>
            <a:off x="0" y="533400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1. Проведите среднюю линию трапеции, изображенной на рисунке.</a:t>
            </a:r>
          </a:p>
        </p:txBody>
      </p:sp>
      <p:pic>
        <p:nvPicPr>
          <p:cNvPr id="4300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28800"/>
            <a:ext cx="299037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408C684-47F9-4EBB-A51A-2BCF31AEC1D9}"/>
              </a:ext>
            </a:extLst>
          </p:cNvPr>
          <p:cNvGrpSpPr/>
          <p:nvPr/>
        </p:nvGrpSpPr>
        <p:grpSpPr>
          <a:xfrm>
            <a:off x="432837" y="1628799"/>
            <a:ext cx="8558763" cy="2952327"/>
            <a:chOff x="432837" y="1628799"/>
            <a:chExt cx="8558763" cy="2952327"/>
          </a:xfrm>
        </p:grpSpPr>
        <p:sp>
          <p:nvSpPr>
            <p:cNvPr id="5" name="Text Box 3">
              <a:extLst>
                <a:ext uri="{FF2B5EF4-FFF2-40B4-BE49-F238E27FC236}">
                  <a16:creationId xmlns:a16="http://schemas.microsoft.com/office/drawing/2014/main" id="{1BA94765-F89E-467A-B781-112446C8A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837" y="4119461"/>
              <a:ext cx="855876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dirty="0"/>
                <a:t>	</a:t>
              </a:r>
              <a:r>
                <a:rPr lang="ru-RU" dirty="0">
                  <a:solidFill>
                    <a:srgbClr val="FF0000"/>
                  </a:solidFill>
                </a:rPr>
                <a:t>Ответ.</a:t>
              </a:r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5DBAB147-0E6E-44C4-AE16-0CCB6BD09B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628799"/>
              <a:ext cx="2992770" cy="2952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238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461392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2. Изобразите трапецию, если заданы две её вершины </a:t>
            </a:r>
            <a:r>
              <a:rPr lang="en-US" i="1" dirty="0"/>
              <a:t>A</a:t>
            </a:r>
            <a:r>
              <a:rPr lang="ru-RU" dirty="0"/>
              <a:t>, </a:t>
            </a:r>
            <a:r>
              <a:rPr lang="en-US" i="1" dirty="0"/>
              <a:t>C</a:t>
            </a:r>
            <a:r>
              <a:rPr lang="ru-RU" dirty="0"/>
              <a:t> и средняя линия </a:t>
            </a:r>
            <a:r>
              <a:rPr lang="en-US" i="1" dirty="0"/>
              <a:t>EF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573663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858EE07-1FA1-4E35-9B17-9AC5924937A9}"/>
              </a:ext>
            </a:extLst>
          </p:cNvPr>
          <p:cNvGrpSpPr/>
          <p:nvPr/>
        </p:nvGrpSpPr>
        <p:grpSpPr>
          <a:xfrm>
            <a:off x="467544" y="1556792"/>
            <a:ext cx="8524056" cy="3724579"/>
            <a:chOff x="467544" y="1556792"/>
            <a:chExt cx="8524056" cy="3724579"/>
          </a:xfrm>
        </p:grpSpPr>
        <p:sp>
          <p:nvSpPr>
            <p:cNvPr id="6" name="Text Box 3">
              <a:extLst>
                <a:ext uri="{FF2B5EF4-FFF2-40B4-BE49-F238E27FC236}">
                  <a16:creationId xmlns:a16="http://schemas.microsoft.com/office/drawing/2014/main" id="{578E2E9B-CB66-4CCE-9438-B1AB2DA3D3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4819706"/>
              <a:ext cx="852405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dirty="0"/>
                <a:t>	</a:t>
              </a:r>
              <a:r>
                <a:rPr lang="ru-RU" dirty="0">
                  <a:solidFill>
                    <a:srgbClr val="FF0000"/>
                  </a:solidFill>
                </a:rPr>
                <a:t>Ответ.</a:t>
              </a: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268974DB-252F-4E75-AE83-34116CF1C2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556792"/>
              <a:ext cx="5616624" cy="29130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676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7306" y="369971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3. Средняя линия трапеции равна 30 см, а меньшее основание равно 20 см. Найдите большее основание.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44824"/>
            <a:ext cx="3082949" cy="179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C672CEA6-21BB-40FE-8033-8D547EA6E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" y="4653136"/>
            <a:ext cx="906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Ответ: </a:t>
            </a:r>
            <a:r>
              <a:rPr lang="ru-RU" dirty="0">
                <a:cs typeface="Times New Roman" pitchFamily="18" charset="0"/>
              </a:rPr>
              <a:t>40 см</a:t>
            </a:r>
            <a:endParaRPr lang="en-US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72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4298" y="1224136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4. Основания трапеции относятся как 5:2, а их разность равна 18 см. Найдите среднюю линию трапеции.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217735"/>
            <a:ext cx="4104456" cy="2422529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17D29952-CF66-42A6-A88F-1F09AA080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" y="5633864"/>
            <a:ext cx="906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Ответ: </a:t>
            </a:r>
            <a:r>
              <a:rPr lang="ru-RU" dirty="0">
                <a:cs typeface="Times New Roman" pitchFamily="18" charset="0"/>
              </a:rPr>
              <a:t>21 см.</a:t>
            </a:r>
            <a:endParaRPr lang="en-US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94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669" y="85271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en-US" dirty="0"/>
              <a:t>5</a:t>
            </a:r>
            <a:r>
              <a:rPr lang="ru-RU" dirty="0"/>
              <a:t>. 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Основания трапеции </a:t>
            </a:r>
            <a:r>
              <a:rPr lang="en-US" i="1" dirty="0"/>
              <a:t>ABCD </a:t>
            </a:r>
            <a:r>
              <a:rPr lang="ru-RU" dirty="0"/>
              <a:t>равны 6 и 4. Найдите отрезки, на которые диагонали этой трапеции делят её среднюю линию </a:t>
            </a:r>
            <a:r>
              <a:rPr lang="en-US" i="1" dirty="0"/>
              <a:t>EF</a:t>
            </a:r>
            <a:r>
              <a:rPr lang="ru-RU" dirty="0"/>
              <a:t>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04864"/>
            <a:ext cx="367948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5B790A30-A45D-46BE-BFD0-C2E296E18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9" y="5517232"/>
            <a:ext cx="906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Ответ: </a:t>
            </a:r>
            <a:r>
              <a:rPr lang="ru-RU" dirty="0">
                <a:cs typeface="Times New Roman" charset="0"/>
              </a:rPr>
              <a:t>2, 1, 2. </a:t>
            </a:r>
            <a:endParaRPr lang="en-US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67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3769" y="-46261"/>
            <a:ext cx="883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6. Может ли средняя линия трапеции пройти через точку пересечения диагоналей? 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B250A58B-2104-4EB1-8C32-17E0925FF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384" y="3933056"/>
            <a:ext cx="9134453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Решение.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/>
              <a:t>Нет. Действительно, пусть </a:t>
            </a:r>
            <a:r>
              <a:rPr lang="en-US" i="1" dirty="0"/>
              <a:t>ABCD </a:t>
            </a:r>
            <a:r>
              <a:rPr lang="ru-RU" dirty="0"/>
              <a:t>– трапеция, </a:t>
            </a:r>
            <a:r>
              <a:rPr lang="en-US" i="1" dirty="0"/>
              <a:t>E </a:t>
            </a:r>
            <a:r>
              <a:rPr lang="ru-RU" dirty="0"/>
              <a:t>– точка пересечения диагоналей, </a:t>
            </a:r>
            <a:r>
              <a:rPr lang="en-US" i="1" dirty="0"/>
              <a:t>FG </a:t>
            </a:r>
            <a:r>
              <a:rPr lang="ru-RU" dirty="0"/>
              <a:t>– средняя линия. Предположим, что средняя линия проходит через точку </a:t>
            </a:r>
            <a:r>
              <a:rPr lang="en-US" i="1" dirty="0"/>
              <a:t>E</a:t>
            </a:r>
            <a:r>
              <a:rPr lang="ru-RU" i="1" dirty="0"/>
              <a:t>.</a:t>
            </a:r>
            <a:r>
              <a:rPr lang="ru-RU" dirty="0"/>
              <a:t> Тогда </a:t>
            </a:r>
            <a:r>
              <a:rPr lang="en-US" i="1" dirty="0"/>
              <a:t>FE </a:t>
            </a:r>
            <a:r>
              <a:rPr lang="ru-RU" dirty="0"/>
              <a:t>– средняя линия треугольника </a:t>
            </a:r>
            <a:r>
              <a:rPr lang="en-US" i="1" dirty="0"/>
              <a:t>ABD</a:t>
            </a:r>
            <a:r>
              <a:rPr lang="ru-RU" dirty="0"/>
              <a:t>, следовательно, равна половине </a:t>
            </a:r>
            <a:r>
              <a:rPr lang="en-US" i="1" dirty="0"/>
              <a:t>AB</a:t>
            </a:r>
            <a:r>
              <a:rPr lang="ru-RU" dirty="0"/>
              <a:t>. </a:t>
            </a:r>
            <a:r>
              <a:rPr lang="en-US" i="1" dirty="0"/>
              <a:t>EG </a:t>
            </a:r>
            <a:r>
              <a:rPr lang="ru-RU" dirty="0"/>
              <a:t>– средняя линия треугольника </a:t>
            </a:r>
            <a:r>
              <a:rPr lang="en-US" i="1" dirty="0"/>
              <a:t>ABC</a:t>
            </a:r>
            <a:r>
              <a:rPr lang="ru-RU" dirty="0"/>
              <a:t>, следовательно, равна половине </a:t>
            </a:r>
            <a:r>
              <a:rPr lang="en-US" i="1" dirty="0"/>
              <a:t>AB</a:t>
            </a:r>
            <a:r>
              <a:rPr lang="ru-RU" dirty="0"/>
              <a:t>. Значит средняя линия </a:t>
            </a:r>
            <a:r>
              <a:rPr lang="en-US" i="1" dirty="0"/>
              <a:t>FG</a:t>
            </a:r>
            <a:r>
              <a:rPr lang="ru-RU" dirty="0"/>
              <a:t> равна стороне </a:t>
            </a:r>
            <a:r>
              <a:rPr lang="en-US" i="1" dirty="0"/>
              <a:t>AB</a:t>
            </a:r>
            <a:r>
              <a:rPr lang="ru-RU" dirty="0"/>
              <a:t>. В этом случае четырёхугольник </a:t>
            </a:r>
            <a:r>
              <a:rPr lang="en-US" i="1" dirty="0"/>
              <a:t>ABCD</a:t>
            </a:r>
            <a:r>
              <a:rPr lang="ru-RU" dirty="0"/>
              <a:t> был бы параллелограммом.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DB263D-A1A1-11AE-6348-E78C34464AA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887255"/>
            <a:ext cx="4086795" cy="28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8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501566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dirty="0"/>
              <a:t>	</a:t>
            </a:r>
            <a:r>
              <a:rPr lang="ru-RU" sz="2800" dirty="0"/>
              <a:t>7*. Диагонали равнобедренной трапеции перпендикулярны. Найдите площадь этой трапеции, если её средняя линия равна 4.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45022"/>
            <a:ext cx="4140131" cy="276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4786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Решение.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/>
              <a:t>Через вершину </a:t>
            </a:r>
            <a:r>
              <a:rPr lang="en-US" i="1" dirty="0"/>
              <a:t>C</a:t>
            </a:r>
            <a:r>
              <a:rPr lang="ru-RU" dirty="0"/>
              <a:t> проведём прямую, параллельную прямой </a:t>
            </a:r>
            <a:r>
              <a:rPr lang="en-US" i="1" dirty="0"/>
              <a:t>BD</a:t>
            </a:r>
            <a:r>
              <a:rPr lang="ru-RU" dirty="0"/>
              <a:t>. Обозначим </a:t>
            </a:r>
            <a:r>
              <a:rPr lang="en-US" i="1" dirty="0"/>
              <a:t>G </a:t>
            </a:r>
            <a:r>
              <a:rPr lang="ru-RU" dirty="0"/>
              <a:t>точку её пересечения с прямой </a:t>
            </a:r>
            <a:r>
              <a:rPr lang="en-US" i="1" dirty="0"/>
              <a:t>AB</a:t>
            </a:r>
            <a:r>
              <a:rPr lang="en-US" dirty="0"/>
              <a:t>. </a:t>
            </a:r>
            <a:r>
              <a:rPr lang="ru-RU" dirty="0"/>
              <a:t>Треугольник </a:t>
            </a:r>
            <a:r>
              <a:rPr lang="en-US" i="1" dirty="0"/>
              <a:t>BGC </a:t>
            </a:r>
            <a:r>
              <a:rPr lang="ru-RU" dirty="0"/>
              <a:t>равен треугольнику </a:t>
            </a:r>
            <a:r>
              <a:rPr lang="en-US" i="1" dirty="0"/>
              <a:t>CDB</a:t>
            </a:r>
            <a:r>
              <a:rPr lang="en-US" dirty="0"/>
              <a:t>. </a:t>
            </a:r>
            <a:r>
              <a:rPr lang="ru-RU" dirty="0"/>
              <a:t>Площадь треугольника </a:t>
            </a:r>
            <a:r>
              <a:rPr lang="en-US" i="1" dirty="0"/>
              <a:t>ABD </a:t>
            </a:r>
            <a:r>
              <a:rPr lang="ru-RU" dirty="0"/>
              <a:t>равна площади треугольника </a:t>
            </a:r>
            <a:r>
              <a:rPr lang="en-US" i="1" dirty="0"/>
              <a:t>ABC</a:t>
            </a:r>
            <a:r>
              <a:rPr lang="ru-RU" dirty="0"/>
              <a:t>. Следовательно, площадь трапеции равна площади равнобедренного прямоугольного треугольника </a:t>
            </a:r>
            <a:r>
              <a:rPr lang="en-US" i="1" dirty="0"/>
              <a:t>AGC</a:t>
            </a:r>
            <a:r>
              <a:rPr lang="ru-RU" dirty="0"/>
              <a:t>, гипотенуза которого равна 8. Значит, искомая площадь равна 16.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224" y="3140968"/>
            <a:ext cx="4349551" cy="255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0581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35597" y="271385"/>
            <a:ext cx="9011751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charset="0"/>
              </a:rPr>
              <a:t>	</a:t>
            </a:r>
            <a:r>
              <a:rPr lang="ru-RU" dirty="0">
                <a:cs typeface="Times New Roman" charset="0"/>
              </a:rPr>
              <a:t>8. В треугольнике </a:t>
            </a:r>
            <a:r>
              <a:rPr lang="ru-RU" i="1" dirty="0">
                <a:cs typeface="Times New Roman" charset="0"/>
              </a:rPr>
              <a:t>АВС</a:t>
            </a:r>
            <a:r>
              <a:rPr lang="ru-RU" dirty="0">
                <a:cs typeface="Times New Roman" charset="0"/>
              </a:rPr>
              <a:t> сторона </a:t>
            </a:r>
            <a:r>
              <a:rPr lang="ru-RU" i="1" dirty="0">
                <a:cs typeface="Times New Roman" charset="0"/>
              </a:rPr>
              <a:t>ВС</a:t>
            </a:r>
            <a:r>
              <a:rPr lang="ru-RU" dirty="0">
                <a:cs typeface="Times New Roman" charset="0"/>
              </a:rPr>
              <a:t> разделена на четыре равные части и через полученные точки деления проведены прямые, параллельные стороне </a:t>
            </a:r>
            <a:r>
              <a:rPr lang="ru-RU" i="1" dirty="0">
                <a:cs typeface="Times New Roman" charset="0"/>
              </a:rPr>
              <a:t>АВ</a:t>
            </a:r>
            <a:r>
              <a:rPr lang="ru-RU" dirty="0">
                <a:cs typeface="Times New Roman" charset="0"/>
              </a:rPr>
              <a:t>, равной 18 см. Найдите отрезки этих прямых, заключенные внутри треугольника.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059" y="2132856"/>
            <a:ext cx="343388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6F1080-12B2-4D29-9EF1-26EA6C7DD939}"/>
              </a:ext>
            </a:extLst>
          </p:cNvPr>
          <p:cNvSpPr txBox="1"/>
          <p:nvPr/>
        </p:nvSpPr>
        <p:spPr>
          <a:xfrm>
            <a:off x="179512" y="5157192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	Ответ. </a:t>
            </a:r>
            <a:r>
              <a:rPr lang="ru-RU" dirty="0"/>
              <a:t>4,5, 9, 13,5.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2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52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В учебнике геометрии Л.С. Атанасяна и др. теорема о средней линии треугольника помещена в главу </a:t>
            </a:r>
            <a:r>
              <a:rPr lang="en-US" dirty="0"/>
              <a:t>VII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ru-RU" dirty="0"/>
              <a:t>Подобные треугольники, относящейся к концу 8-го класса.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DF037A-F431-572A-17DF-C2CD76B3896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166351"/>
            <a:ext cx="6408711" cy="5675122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5348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522" y="-33554"/>
            <a:ext cx="9097478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charset="0"/>
              </a:rPr>
              <a:t>	</a:t>
            </a:r>
            <a:r>
              <a:rPr lang="ru-RU" dirty="0">
                <a:cs typeface="Times New Roman" charset="0"/>
              </a:rPr>
              <a:t>9. Основания трапеции равны 14 см и 20 см. Одна из</a:t>
            </a:r>
            <a:r>
              <a:rPr lang="ru-RU" dirty="0"/>
              <a:t> </a:t>
            </a:r>
            <a:r>
              <a:rPr lang="ru-RU" dirty="0">
                <a:cs typeface="Times New Roman" charset="0"/>
              </a:rPr>
              <a:t>боковых сторон разделена на три равные части и через точки деления проведены прямые, параллельные основаниям трапеции. Найдите отрезки этих прямых, заключенные внутри трапеции.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3526892" cy="234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70D9F5-83C4-4406-90E7-CC94A636A632}"/>
              </a:ext>
            </a:extLst>
          </p:cNvPr>
          <p:cNvSpPr txBox="1"/>
          <p:nvPr/>
        </p:nvSpPr>
        <p:spPr>
          <a:xfrm>
            <a:off x="395536" y="4869160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</a:t>
            </a:r>
            <a:r>
              <a:rPr lang="ru-RU" dirty="0"/>
              <a:t> 16, 18.</a:t>
            </a:r>
          </a:p>
        </p:txBody>
      </p:sp>
    </p:spTree>
    <p:extLst>
      <p:ext uri="{BB962C8B-B14F-4D97-AF65-F5344CB8AC3E}">
        <p14:creationId xmlns:p14="http://schemas.microsoft.com/office/powerpoint/2010/main" val="269230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9629" y="107047"/>
            <a:ext cx="9134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	</a:t>
            </a:r>
            <a:r>
              <a:rPr lang="ru-RU" dirty="0">
                <a:solidFill>
                  <a:srgbClr val="FF0000"/>
                </a:solidFill>
              </a:rPr>
              <a:t>Теорема (Фалеса).</a:t>
            </a:r>
            <a:r>
              <a:rPr lang="ru-RU" dirty="0"/>
              <a:t> Если параллельные прямые, пересекающие стороны угла, отсекают на одной его стороне равные отрезки, то они отсекают равные отрезки и на другой его стороне.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9630" y="4075038"/>
            <a:ext cx="91343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	</a:t>
            </a:r>
            <a:r>
              <a:rPr lang="ru-RU" dirty="0">
                <a:solidFill>
                  <a:srgbClr val="FF0000"/>
                </a:solidFill>
              </a:rPr>
              <a:t>Доказательство.</a:t>
            </a:r>
            <a:r>
              <a:rPr lang="ru-RU" dirty="0"/>
              <a:t> Пусть параллельные прямые пересекают стороны </a:t>
            </a:r>
            <a:r>
              <a:rPr lang="en-US" i="1" dirty="0"/>
              <a:t>a </a:t>
            </a:r>
            <a:r>
              <a:rPr lang="ru-RU" dirty="0"/>
              <a:t>и </a:t>
            </a:r>
            <a:r>
              <a:rPr lang="en-US" i="1" dirty="0"/>
              <a:t>b </a:t>
            </a:r>
            <a:r>
              <a:rPr lang="ru-RU" dirty="0"/>
              <a:t>угла соответственно в точках </a:t>
            </a:r>
            <a:r>
              <a:rPr lang="ru-RU" i="1" dirty="0"/>
              <a:t>А</a:t>
            </a:r>
            <a:r>
              <a:rPr lang="ru-RU" baseline="-25000" dirty="0"/>
              <a:t>1</a:t>
            </a:r>
            <a:r>
              <a:rPr lang="ru-RU" dirty="0"/>
              <a:t>,</a:t>
            </a:r>
            <a:r>
              <a:rPr lang="ru-RU" i="1" dirty="0"/>
              <a:t> А</a:t>
            </a:r>
            <a:r>
              <a:rPr lang="ru-RU" baseline="-25000" dirty="0"/>
              <a:t>2</a:t>
            </a:r>
            <a:r>
              <a:rPr lang="ru-RU" dirty="0"/>
              <a:t>,</a:t>
            </a:r>
            <a:r>
              <a:rPr lang="ru-RU" i="1" dirty="0"/>
              <a:t> А</a:t>
            </a:r>
            <a:r>
              <a:rPr lang="ru-RU" baseline="-25000" dirty="0"/>
              <a:t>3</a:t>
            </a:r>
            <a:r>
              <a:rPr lang="ru-RU" dirty="0"/>
              <a:t> и </a:t>
            </a:r>
            <a:r>
              <a:rPr lang="ru-RU" i="1" dirty="0"/>
              <a:t>В</a:t>
            </a:r>
            <a:r>
              <a:rPr lang="ru-RU" baseline="-25000" dirty="0"/>
              <a:t>1</a:t>
            </a:r>
            <a:r>
              <a:rPr lang="ru-RU" dirty="0"/>
              <a:t>,</a:t>
            </a:r>
            <a:r>
              <a:rPr lang="ru-RU" i="1" dirty="0"/>
              <a:t> В</a:t>
            </a:r>
            <a:r>
              <a:rPr lang="ru-RU" baseline="-25000" dirty="0"/>
              <a:t>2</a:t>
            </a:r>
            <a:r>
              <a:rPr lang="ru-RU" dirty="0"/>
              <a:t>,</a:t>
            </a:r>
            <a:r>
              <a:rPr lang="ru-RU" i="1" dirty="0"/>
              <a:t> В</a:t>
            </a:r>
            <a:r>
              <a:rPr lang="ru-RU" baseline="-25000" dirty="0"/>
              <a:t>3</a:t>
            </a:r>
            <a:r>
              <a:rPr lang="ru-RU" dirty="0"/>
              <a:t>. </a:t>
            </a:r>
            <a:r>
              <a:rPr lang="en-US" dirty="0"/>
              <a:t>	</a:t>
            </a:r>
            <a:r>
              <a:rPr lang="ru-RU" dirty="0"/>
              <a:t> Если отрезки </a:t>
            </a:r>
            <a:r>
              <a:rPr lang="en-US" i="1" dirty="0"/>
              <a:t>C</a:t>
            </a:r>
            <a:r>
              <a:rPr lang="ru-RU" i="1" dirty="0"/>
              <a:t>А</a:t>
            </a:r>
            <a:r>
              <a:rPr lang="ru-RU" baseline="-25000" dirty="0"/>
              <a:t>1</a:t>
            </a:r>
            <a:r>
              <a:rPr lang="ru-RU" i="1" dirty="0"/>
              <a:t> </a:t>
            </a:r>
            <a:r>
              <a:rPr lang="ru-RU" dirty="0"/>
              <a:t>и</a:t>
            </a:r>
            <a:r>
              <a:rPr lang="ru-RU" i="1" dirty="0"/>
              <a:t> А</a:t>
            </a:r>
            <a:r>
              <a:rPr lang="en-US" baseline="-25000" dirty="0"/>
              <a:t>1</a:t>
            </a:r>
            <a:r>
              <a:rPr lang="ru-RU" i="1" dirty="0"/>
              <a:t>А</a:t>
            </a:r>
            <a:r>
              <a:rPr lang="en-US" baseline="-25000" dirty="0"/>
              <a:t>2</a:t>
            </a:r>
            <a:r>
              <a:rPr lang="ru-RU" dirty="0"/>
              <a:t> равны, то </a:t>
            </a:r>
            <a:r>
              <a:rPr lang="ru-RU" i="1" dirty="0"/>
              <a:t>А</a:t>
            </a:r>
            <a:r>
              <a:rPr lang="en-US" baseline="-25000" dirty="0"/>
              <a:t>1</a:t>
            </a:r>
            <a:r>
              <a:rPr lang="ru-RU" i="1" dirty="0"/>
              <a:t>В</a:t>
            </a:r>
            <a:r>
              <a:rPr lang="en-US" baseline="-25000" dirty="0"/>
              <a:t>1</a:t>
            </a:r>
            <a:r>
              <a:rPr lang="ru-RU" dirty="0"/>
              <a:t> – средняя линия треугольника </a:t>
            </a:r>
            <a:r>
              <a:rPr lang="en-US" i="1" dirty="0"/>
              <a:t>C</a:t>
            </a:r>
            <a:r>
              <a:rPr lang="ru-RU" i="1" dirty="0"/>
              <a:t>А</a:t>
            </a:r>
            <a:r>
              <a:rPr lang="en-US" baseline="-25000" dirty="0"/>
              <a:t>2</a:t>
            </a:r>
            <a:r>
              <a:rPr lang="ru-RU" i="1" dirty="0"/>
              <a:t>В</a:t>
            </a:r>
            <a:r>
              <a:rPr lang="en-US" baseline="-25000" dirty="0"/>
              <a:t>2</a:t>
            </a:r>
            <a:r>
              <a:rPr lang="ru-RU" dirty="0"/>
              <a:t>. Следовательно, равны и отрезки </a:t>
            </a:r>
            <a:r>
              <a:rPr lang="en-US" i="1" dirty="0"/>
              <a:t>C</a:t>
            </a:r>
            <a:r>
              <a:rPr lang="ru-RU" i="1" dirty="0"/>
              <a:t>В</a:t>
            </a:r>
            <a:r>
              <a:rPr lang="ru-RU" baseline="-25000" dirty="0"/>
              <a:t>1</a:t>
            </a:r>
            <a:r>
              <a:rPr lang="ru-RU" i="1" dirty="0"/>
              <a:t> </a:t>
            </a:r>
            <a:r>
              <a:rPr lang="ru-RU" dirty="0"/>
              <a:t>и</a:t>
            </a:r>
            <a:r>
              <a:rPr lang="ru-RU" i="1" dirty="0"/>
              <a:t> </a:t>
            </a:r>
            <a:r>
              <a:rPr lang="en-US" i="1" dirty="0"/>
              <a:t>C</a:t>
            </a:r>
            <a:r>
              <a:rPr lang="ru-RU" i="1" dirty="0"/>
              <a:t>В</a:t>
            </a:r>
            <a:r>
              <a:rPr lang="ru-RU" baseline="-25000" dirty="0"/>
              <a:t>2</a:t>
            </a:r>
            <a:r>
              <a:rPr lang="ru-RU" dirty="0"/>
              <a:t>. </a:t>
            </a:r>
            <a:r>
              <a:rPr lang="en-US" dirty="0"/>
              <a:t>	</a:t>
            </a:r>
            <a:r>
              <a:rPr lang="ru-RU" dirty="0"/>
              <a:t>Если отрезки </a:t>
            </a:r>
            <a:r>
              <a:rPr lang="ru-RU" i="1" dirty="0"/>
              <a:t>А</a:t>
            </a:r>
            <a:r>
              <a:rPr lang="ru-RU" baseline="-25000" dirty="0"/>
              <a:t>1</a:t>
            </a:r>
            <a:r>
              <a:rPr lang="ru-RU" i="1" dirty="0"/>
              <a:t>А</a:t>
            </a:r>
            <a:r>
              <a:rPr lang="ru-RU" baseline="-25000" dirty="0"/>
              <a:t>2</a:t>
            </a:r>
            <a:r>
              <a:rPr lang="ru-RU" i="1" dirty="0"/>
              <a:t> </a:t>
            </a:r>
            <a:r>
              <a:rPr lang="ru-RU" dirty="0"/>
              <a:t>и</a:t>
            </a:r>
            <a:r>
              <a:rPr lang="ru-RU" i="1" dirty="0"/>
              <a:t> А</a:t>
            </a:r>
            <a:r>
              <a:rPr lang="ru-RU" baseline="-25000" dirty="0"/>
              <a:t>2</a:t>
            </a:r>
            <a:r>
              <a:rPr lang="ru-RU" i="1" dirty="0"/>
              <a:t>А</a:t>
            </a:r>
            <a:r>
              <a:rPr lang="ru-RU" baseline="-25000" dirty="0"/>
              <a:t>3</a:t>
            </a:r>
            <a:r>
              <a:rPr lang="ru-RU" dirty="0"/>
              <a:t> равны, то </a:t>
            </a:r>
            <a:r>
              <a:rPr lang="ru-RU" i="1" dirty="0"/>
              <a:t>А</a:t>
            </a:r>
            <a:r>
              <a:rPr lang="ru-RU" baseline="-25000" dirty="0"/>
              <a:t>2</a:t>
            </a:r>
            <a:r>
              <a:rPr lang="ru-RU" i="1" dirty="0"/>
              <a:t>В</a:t>
            </a:r>
            <a:r>
              <a:rPr lang="ru-RU" baseline="-25000" dirty="0"/>
              <a:t>2</a:t>
            </a:r>
            <a:r>
              <a:rPr lang="ru-RU" dirty="0"/>
              <a:t> – средняя линия трапеции </a:t>
            </a:r>
            <a:r>
              <a:rPr lang="ru-RU" i="1" dirty="0"/>
              <a:t>А</a:t>
            </a:r>
            <a:r>
              <a:rPr lang="ru-RU" baseline="-25000" dirty="0"/>
              <a:t>1</a:t>
            </a:r>
            <a:r>
              <a:rPr lang="ru-RU" i="1" dirty="0"/>
              <a:t>А</a:t>
            </a:r>
            <a:r>
              <a:rPr lang="ru-RU" baseline="-25000" dirty="0"/>
              <a:t>3</a:t>
            </a:r>
            <a:r>
              <a:rPr lang="ru-RU" i="1" dirty="0"/>
              <a:t>В</a:t>
            </a:r>
            <a:r>
              <a:rPr lang="ru-RU" baseline="-25000" dirty="0"/>
              <a:t>3</a:t>
            </a:r>
            <a:r>
              <a:rPr lang="ru-RU" i="1" dirty="0"/>
              <a:t>В</a:t>
            </a:r>
            <a:r>
              <a:rPr lang="ru-RU" baseline="-25000" dirty="0"/>
              <a:t>1</a:t>
            </a:r>
            <a:r>
              <a:rPr lang="ru-RU" dirty="0"/>
              <a:t>. Следовательно, равны и отрезки </a:t>
            </a:r>
            <a:r>
              <a:rPr lang="ru-RU" i="1" dirty="0"/>
              <a:t>В</a:t>
            </a:r>
            <a:r>
              <a:rPr lang="ru-RU" baseline="-25000" dirty="0"/>
              <a:t>1</a:t>
            </a:r>
            <a:r>
              <a:rPr lang="ru-RU" i="1" dirty="0"/>
              <a:t>В</a:t>
            </a:r>
            <a:r>
              <a:rPr lang="ru-RU" baseline="-25000" dirty="0"/>
              <a:t>2</a:t>
            </a:r>
            <a:r>
              <a:rPr lang="ru-RU" i="1" dirty="0"/>
              <a:t> </a:t>
            </a:r>
            <a:r>
              <a:rPr lang="ru-RU" dirty="0"/>
              <a:t>и</a:t>
            </a:r>
            <a:r>
              <a:rPr lang="ru-RU" i="1" dirty="0"/>
              <a:t> В</a:t>
            </a:r>
            <a:r>
              <a:rPr lang="ru-RU" baseline="-25000" dirty="0"/>
              <a:t>2</a:t>
            </a:r>
            <a:r>
              <a:rPr lang="ru-RU" i="1" dirty="0"/>
              <a:t>В</a:t>
            </a:r>
            <a:r>
              <a:rPr lang="ru-RU" baseline="-25000" dirty="0"/>
              <a:t>3</a:t>
            </a:r>
            <a:r>
              <a:rPr lang="ru-RU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4944E0-1156-1D0C-13B3-58008465E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628800"/>
            <a:ext cx="4476807" cy="224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3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9629" y="107047"/>
            <a:ext cx="91343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	</a:t>
            </a:r>
            <a:r>
              <a:rPr lang="ru-RU" dirty="0">
                <a:solidFill>
                  <a:srgbClr val="FF0000"/>
                </a:solidFill>
              </a:rPr>
              <a:t>Следствие.</a:t>
            </a:r>
            <a:r>
              <a:rPr lang="ru-RU" dirty="0"/>
              <a:t> Если две параллельные прямые, пересекающие стороны угла, отсекают на одной его стороне отрезки, отношение которых равно </a:t>
            </a:r>
            <a:r>
              <a:rPr lang="en-US" i="1" dirty="0"/>
              <a:t>m</a:t>
            </a:r>
            <a:r>
              <a:rPr lang="en-US" dirty="0"/>
              <a:t>:</a:t>
            </a:r>
            <a:r>
              <a:rPr lang="en-US" i="1" dirty="0"/>
              <a:t>n </a:t>
            </a:r>
            <a:r>
              <a:rPr lang="ru-RU" dirty="0"/>
              <a:t>то они отсекают отрезки </a:t>
            </a:r>
            <a:r>
              <a:rPr lang="en-US" dirty="0"/>
              <a:t>c </a:t>
            </a:r>
            <a:r>
              <a:rPr lang="ru-RU" dirty="0"/>
              <a:t>таким же отношением и на другой его стороне.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53696" y="1412776"/>
            <a:ext cx="54903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	</a:t>
            </a:r>
            <a:r>
              <a:rPr lang="ru-RU" dirty="0">
                <a:solidFill>
                  <a:srgbClr val="FF0000"/>
                </a:solidFill>
              </a:rPr>
              <a:t>Доказательство.</a:t>
            </a:r>
            <a:r>
              <a:rPr lang="ru-RU" dirty="0"/>
              <a:t> Пусть две параллельные прямые пересекают стороны угла </a:t>
            </a:r>
            <a:r>
              <a:rPr lang="en-US" i="1" dirty="0"/>
              <a:t>A </a:t>
            </a:r>
            <a:r>
              <a:rPr lang="ru-RU" dirty="0"/>
              <a:t>в точках соответственно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dirty="0"/>
              <a:t>. </a:t>
            </a:r>
            <a:r>
              <a:rPr lang="ru-RU" dirty="0"/>
              <a:t>Если отношение </a:t>
            </a:r>
            <a:r>
              <a:rPr lang="en-US" i="1" dirty="0"/>
              <a:t>AB</a:t>
            </a:r>
            <a:r>
              <a:rPr lang="en-US" dirty="0"/>
              <a:t>:</a:t>
            </a:r>
            <a:r>
              <a:rPr lang="en-US" i="1" dirty="0"/>
              <a:t>BC </a:t>
            </a:r>
            <a:r>
              <a:rPr lang="ru-RU" dirty="0"/>
              <a:t>равно </a:t>
            </a:r>
            <a:r>
              <a:rPr lang="en-US" i="1" dirty="0"/>
              <a:t>m</a:t>
            </a:r>
            <a:r>
              <a:rPr lang="en-US" dirty="0"/>
              <a:t>:</a:t>
            </a:r>
            <a:r>
              <a:rPr lang="en-US" i="1" dirty="0"/>
              <a:t>n</a:t>
            </a:r>
            <a:r>
              <a:rPr lang="ru-RU" dirty="0"/>
              <a:t>, то это означает, что отрезок </a:t>
            </a:r>
            <a:r>
              <a:rPr lang="en-US" i="1" dirty="0"/>
              <a:t>AC </a:t>
            </a:r>
            <a:r>
              <a:rPr lang="ru-RU" i="1" dirty="0"/>
              <a:t>м</a:t>
            </a:r>
            <a:r>
              <a:rPr lang="ru-RU" dirty="0"/>
              <a:t>ожно разделить на </a:t>
            </a:r>
            <a:r>
              <a:rPr lang="en-US" i="1" dirty="0"/>
              <a:t>m + n </a:t>
            </a:r>
            <a:r>
              <a:rPr lang="ru-RU" dirty="0"/>
              <a:t>равных частей так, что отрезок </a:t>
            </a:r>
            <a:r>
              <a:rPr lang="en-US" i="1" dirty="0"/>
              <a:t>AB </a:t>
            </a:r>
            <a:r>
              <a:rPr lang="ru-RU" dirty="0"/>
              <a:t>состоит из </a:t>
            </a:r>
            <a:r>
              <a:rPr lang="en-US" i="1" dirty="0"/>
              <a:t>m </a:t>
            </a:r>
            <a:r>
              <a:rPr lang="ru-RU" dirty="0"/>
              <a:t>частей, а отрезок </a:t>
            </a:r>
            <a:r>
              <a:rPr lang="en-US" i="1" dirty="0"/>
              <a:t>BC </a:t>
            </a:r>
            <a:r>
              <a:rPr lang="ru-RU" i="1" dirty="0"/>
              <a:t>– </a:t>
            </a:r>
            <a:r>
              <a:rPr lang="ru-RU" dirty="0"/>
              <a:t>из </a:t>
            </a:r>
            <a:r>
              <a:rPr lang="en-US" i="1" dirty="0"/>
              <a:t>n</a:t>
            </a:r>
            <a:r>
              <a:rPr lang="ru-RU" dirty="0"/>
              <a:t> частей.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AFC5B4-B1DA-EA43-EA14-A51873CBEB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882160"/>
            <a:ext cx="3546192" cy="2726553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94B4D0F3-390D-13EF-CAFA-3478AD086A87}"/>
              </a:ext>
            </a:extLst>
          </p:cNvPr>
          <p:cNvGrpSpPr/>
          <p:nvPr/>
        </p:nvGrpSpPr>
        <p:grpSpPr>
          <a:xfrm>
            <a:off x="-9629" y="1871416"/>
            <a:ext cx="9153629" cy="4363461"/>
            <a:chOff x="-9629" y="1871416"/>
            <a:chExt cx="9153629" cy="4363461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D385788D-9D5C-6236-F553-F2932A293ADD}"/>
                </a:ext>
              </a:extLst>
            </p:cNvPr>
            <p:cNvSpPr/>
            <p:nvPr/>
          </p:nvSpPr>
          <p:spPr>
            <a:xfrm>
              <a:off x="-9629" y="4665217"/>
              <a:ext cx="915362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dirty="0"/>
                <a:t>	</a:t>
              </a:r>
              <a:r>
                <a:rPr lang="ru-RU" dirty="0"/>
                <a:t>Прямые, проходящие через точки деления, параллельные данным прямым, будут делить отрезок </a:t>
              </a:r>
              <a:r>
                <a:rPr lang="en-US" i="1" dirty="0"/>
                <a:t>AE </a:t>
              </a:r>
              <a:r>
                <a:rPr lang="ru-RU" dirty="0"/>
                <a:t>на равные части так, что отрезок </a:t>
              </a:r>
              <a:r>
                <a:rPr lang="en-US" i="1" dirty="0"/>
                <a:t>AD </a:t>
              </a:r>
              <a:r>
                <a:rPr lang="ru-RU" dirty="0"/>
                <a:t>будет состоять из </a:t>
              </a:r>
              <a:r>
                <a:rPr lang="en-US" i="1" dirty="0"/>
                <a:t>m </a:t>
              </a:r>
              <a:r>
                <a:rPr lang="ru-RU" dirty="0"/>
                <a:t>частей, а отрезок </a:t>
              </a:r>
              <a:r>
                <a:rPr lang="en-US" i="1" dirty="0"/>
                <a:t>DE </a:t>
              </a:r>
              <a:r>
                <a:rPr lang="ru-RU" i="1" dirty="0"/>
                <a:t>– </a:t>
              </a:r>
              <a:r>
                <a:rPr lang="ru-RU" dirty="0"/>
                <a:t>из </a:t>
              </a:r>
              <a:r>
                <a:rPr lang="en-US" i="1" dirty="0"/>
                <a:t>n</a:t>
              </a:r>
              <a:r>
                <a:rPr lang="ru-RU" dirty="0"/>
                <a:t> частей.</a:t>
              </a:r>
              <a:r>
                <a:rPr lang="en-US" dirty="0"/>
                <a:t> </a:t>
              </a:r>
              <a:r>
                <a:rPr lang="ru-RU" dirty="0"/>
                <a:t>Следовательно, отношение </a:t>
              </a:r>
              <a:r>
                <a:rPr lang="en-US" i="1" dirty="0"/>
                <a:t>AD</a:t>
              </a:r>
              <a:r>
                <a:rPr lang="en-US" dirty="0"/>
                <a:t>:</a:t>
              </a:r>
              <a:r>
                <a:rPr lang="en-US" i="1" dirty="0"/>
                <a:t>DE </a:t>
              </a:r>
              <a:r>
                <a:rPr lang="ru-RU" dirty="0"/>
                <a:t>будет равно </a:t>
              </a:r>
              <a:r>
                <a:rPr lang="en-US" i="1" dirty="0"/>
                <a:t>m</a:t>
              </a:r>
              <a:r>
                <a:rPr lang="en-US" dirty="0"/>
                <a:t>:</a:t>
              </a:r>
              <a:r>
                <a:rPr lang="en-US" i="1" dirty="0"/>
                <a:t>n</a:t>
              </a:r>
              <a:r>
                <a:rPr lang="ru-RU" i="1" dirty="0"/>
                <a:t>.</a:t>
              </a:r>
              <a:endParaRPr lang="ru-RU" dirty="0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98160B9-21E1-1C49-D90B-474EC9F9A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504" y="1871416"/>
              <a:ext cx="3456384" cy="27480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920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6" y="33265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sz="2800" dirty="0">
                <a:solidFill>
                  <a:srgbClr val="FF0000"/>
                </a:solidFill>
              </a:rPr>
              <a:t>Иллюстрация в программе </a:t>
            </a:r>
            <a:r>
              <a:rPr lang="en-US" sz="2800" dirty="0">
                <a:solidFill>
                  <a:srgbClr val="FF0000"/>
                </a:solidFill>
              </a:rPr>
              <a:t>GeoGebra</a:t>
            </a:r>
            <a:endParaRPr lang="ru-RU" sz="2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5C5531-A3E1-1BE9-8E09-CC45A555CEC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268760"/>
            <a:ext cx="4717781" cy="402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410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38100" y="370419"/>
            <a:ext cx="8991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1. Стороны угла с вершиной </a:t>
            </a:r>
            <a:r>
              <a:rPr lang="en-US" i="1" dirty="0">
                <a:cs typeface="Times New Roman" pitchFamily="18" charset="0"/>
              </a:rPr>
              <a:t>O</a:t>
            </a:r>
            <a:r>
              <a:rPr lang="ru-RU" dirty="0">
                <a:cs typeface="Times New Roman" pitchFamily="18" charset="0"/>
              </a:rPr>
              <a:t> пересечены двумя параллельными прямыми в точках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D</a:t>
            </a:r>
            <a:r>
              <a:rPr lang="ru-RU" dirty="0">
                <a:cs typeface="Times New Roman" pitchFamily="18" charset="0"/>
              </a:rPr>
              <a:t> соответственно. Найдите </a:t>
            </a:r>
            <a:r>
              <a:rPr lang="en-US" i="1" dirty="0">
                <a:cs typeface="Times New Roman" pitchFamily="18" charset="0"/>
              </a:rPr>
              <a:t>BD</a:t>
            </a:r>
            <a:r>
              <a:rPr lang="ru-RU" dirty="0">
                <a:cs typeface="Times New Roman" pitchFamily="18" charset="0"/>
              </a:rPr>
              <a:t>, если </a:t>
            </a:r>
            <a:r>
              <a:rPr lang="en-US" i="1" dirty="0">
                <a:cs typeface="Times New Roman" pitchFamily="18" charset="0"/>
              </a:rPr>
              <a:t>OA </a:t>
            </a:r>
            <a:r>
              <a:rPr lang="ru-RU" dirty="0">
                <a:cs typeface="Times New Roman" pitchFamily="18" charset="0"/>
              </a:rPr>
              <a:t>= </a:t>
            </a:r>
            <a:r>
              <a:rPr lang="en-US" dirty="0">
                <a:cs typeface="Times New Roman" pitchFamily="18" charset="0"/>
              </a:rPr>
              <a:t>6, </a:t>
            </a:r>
            <a:r>
              <a:rPr lang="en-US" i="1" dirty="0">
                <a:cs typeface="Times New Roman" pitchFamily="18" charset="0"/>
              </a:rPr>
              <a:t>AC = </a:t>
            </a:r>
            <a:r>
              <a:rPr lang="en-US" dirty="0">
                <a:cs typeface="Times New Roman" pitchFamily="18" charset="0"/>
              </a:rPr>
              <a:t>12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en-US" i="1" dirty="0">
                <a:cs typeface="Times New Roman" pitchFamily="18" charset="0"/>
              </a:rPr>
              <a:t>OB</a:t>
            </a:r>
            <a:r>
              <a:rPr lang="ru-RU" dirty="0">
                <a:cs typeface="Times New Roman" pitchFamily="18" charset="0"/>
              </a:rPr>
              <a:t> =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5.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93858"/>
            <a:ext cx="2656469" cy="227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3220" y="4005064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Ответ.</a:t>
            </a:r>
            <a:r>
              <a:rPr lang="ru-RU" dirty="0">
                <a:cs typeface="Times New Roman" pitchFamily="18" charset="0"/>
              </a:rPr>
              <a:t> 10.</a:t>
            </a:r>
          </a:p>
        </p:txBody>
      </p:sp>
    </p:spTree>
    <p:extLst>
      <p:ext uri="{BB962C8B-B14F-4D97-AF65-F5344CB8AC3E}">
        <p14:creationId xmlns:p14="http://schemas.microsoft.com/office/powerpoint/2010/main" val="190398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16832"/>
            <a:ext cx="2656469" cy="227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3220" y="260648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2. Стороны угла с вершиной </a:t>
            </a:r>
            <a:r>
              <a:rPr lang="en-US" i="1" dirty="0">
                <a:cs typeface="Times New Roman" pitchFamily="18" charset="0"/>
              </a:rPr>
              <a:t>O</a:t>
            </a:r>
            <a:r>
              <a:rPr lang="ru-RU" dirty="0">
                <a:cs typeface="Times New Roman" pitchFamily="18" charset="0"/>
              </a:rPr>
              <a:t> пересечены двумя параллельными прямыми в точках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D</a:t>
            </a:r>
            <a:r>
              <a:rPr lang="ru-RU" dirty="0">
                <a:cs typeface="Times New Roman" pitchFamily="18" charset="0"/>
              </a:rPr>
              <a:t> соответственно. Найдите </a:t>
            </a:r>
            <a:r>
              <a:rPr lang="en-US" i="1" dirty="0">
                <a:cs typeface="Times New Roman" pitchFamily="18" charset="0"/>
              </a:rPr>
              <a:t>OA</a:t>
            </a:r>
            <a:r>
              <a:rPr lang="ru-RU" dirty="0">
                <a:cs typeface="Times New Roman" pitchFamily="18" charset="0"/>
              </a:rPr>
              <a:t>, если </a:t>
            </a:r>
            <a:r>
              <a:rPr lang="en-US" i="1" dirty="0">
                <a:cs typeface="Times New Roman" pitchFamily="18" charset="0"/>
              </a:rPr>
              <a:t>OC </a:t>
            </a:r>
            <a:r>
              <a:rPr lang="ru-RU" dirty="0">
                <a:cs typeface="Times New Roman" pitchFamily="18" charset="0"/>
              </a:rPr>
              <a:t>= </a:t>
            </a:r>
            <a:r>
              <a:rPr lang="en-US" dirty="0">
                <a:cs typeface="Times New Roman" pitchFamily="18" charset="0"/>
              </a:rPr>
              <a:t>24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OB </a:t>
            </a:r>
            <a:r>
              <a:rPr lang="ru-RU" dirty="0">
                <a:cs typeface="Times New Roman" pitchFamily="18" charset="0"/>
              </a:rPr>
              <a:t>: </a:t>
            </a:r>
            <a:r>
              <a:rPr lang="en-US" i="1" dirty="0">
                <a:cs typeface="Times New Roman" pitchFamily="18" charset="0"/>
              </a:rPr>
              <a:t>OD</a:t>
            </a:r>
            <a:r>
              <a:rPr lang="ru-RU" dirty="0">
                <a:cs typeface="Times New Roman" pitchFamily="18" charset="0"/>
              </a:rPr>
              <a:t> = </a:t>
            </a:r>
            <a:r>
              <a:rPr lang="en-US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 : </a:t>
            </a:r>
            <a:r>
              <a:rPr lang="en-US" dirty="0">
                <a:cs typeface="Times New Roman" pitchFamily="18" charset="0"/>
              </a:rPr>
              <a:t>3</a:t>
            </a:r>
            <a:r>
              <a:rPr lang="ru-RU" dirty="0">
                <a:cs typeface="Times New Roman" pitchFamily="18" charset="0"/>
              </a:rPr>
              <a:t>.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CA1738FC-4E7B-4B9B-84F6-1402DE770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20" y="4581128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Ответ.</a:t>
            </a:r>
            <a:r>
              <a:rPr lang="ru-RU" dirty="0">
                <a:cs typeface="Times New Roman" pitchFamily="18" charset="0"/>
              </a:rPr>
              <a:t> 16.</a:t>
            </a:r>
          </a:p>
        </p:txBody>
      </p:sp>
    </p:spTree>
    <p:extLst>
      <p:ext uri="{BB962C8B-B14F-4D97-AF65-F5344CB8AC3E}">
        <p14:creationId xmlns:p14="http://schemas.microsoft.com/office/powerpoint/2010/main" val="235577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406889"/>
            <a:ext cx="901175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charset="0"/>
              </a:rPr>
              <a:t>	</a:t>
            </a:r>
            <a:r>
              <a:rPr lang="ru-RU" dirty="0">
                <a:cs typeface="Times New Roman" charset="0"/>
              </a:rPr>
              <a:t>3. С помощью линейки разделите отрезок </a:t>
            </a:r>
            <a:r>
              <a:rPr lang="en-US" i="1" dirty="0">
                <a:cs typeface="Times New Roman" charset="0"/>
              </a:rPr>
              <a:t>AB </a:t>
            </a:r>
            <a:r>
              <a:rPr lang="ru-RU" dirty="0">
                <a:cs typeface="Times New Roman" charset="0"/>
              </a:rPr>
              <a:t>на три равные части.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44824"/>
            <a:ext cx="2277417" cy="226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2403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66006"/>
            <a:ext cx="3073384" cy="318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34076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</a:t>
            </a:r>
          </a:p>
        </p:txBody>
      </p:sp>
    </p:spTree>
    <p:extLst>
      <p:ext uri="{BB962C8B-B14F-4D97-AF65-F5344CB8AC3E}">
        <p14:creationId xmlns:p14="http://schemas.microsoft.com/office/powerpoint/2010/main" val="35496017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656" y="1988840"/>
            <a:ext cx="2059463" cy="207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836712"/>
            <a:ext cx="901175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charset="0"/>
              </a:rPr>
              <a:t>	</a:t>
            </a:r>
            <a:r>
              <a:rPr lang="ru-RU" dirty="0">
                <a:cs typeface="Times New Roman" charset="0"/>
              </a:rPr>
              <a:t>4. С помощью линейки разделите отрезок </a:t>
            </a:r>
            <a:r>
              <a:rPr lang="en-US" i="1" dirty="0">
                <a:cs typeface="Times New Roman" charset="0"/>
              </a:rPr>
              <a:t>AB </a:t>
            </a:r>
            <a:r>
              <a:rPr lang="ru-RU" dirty="0">
                <a:cs typeface="Times New Roman" charset="0"/>
              </a:rPr>
              <a:t>на пять равных частей.</a:t>
            </a:r>
          </a:p>
        </p:txBody>
      </p:sp>
    </p:spTree>
    <p:extLst>
      <p:ext uri="{BB962C8B-B14F-4D97-AF65-F5344CB8AC3E}">
        <p14:creationId xmlns:p14="http://schemas.microsoft.com/office/powerpoint/2010/main" val="11858546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33244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8720"/>
            <a:ext cx="2397279" cy="431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568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174480" cy="122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757" y="1124744"/>
            <a:ext cx="4761243" cy="388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20" y="2311226"/>
            <a:ext cx="2490864" cy="2341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3823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33660" y="18039"/>
            <a:ext cx="91648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	Теорема.</a:t>
            </a:r>
            <a:r>
              <a:rPr lang="ru-RU" dirty="0"/>
              <a:t> Медианы треугольника точкой их пересечения делятся в отношении 2:1, считая от вершины.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431" y="1005606"/>
            <a:ext cx="3024336" cy="214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EA0BDCA-3BB6-FD3E-2E90-B5330C9060A9}"/>
              </a:ext>
            </a:extLst>
          </p:cNvPr>
          <p:cNvGrpSpPr/>
          <p:nvPr/>
        </p:nvGrpSpPr>
        <p:grpSpPr>
          <a:xfrm>
            <a:off x="0" y="980123"/>
            <a:ext cx="9164855" cy="4414973"/>
            <a:chOff x="0" y="980123"/>
            <a:chExt cx="9164855" cy="4414973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980123"/>
              <a:ext cx="2952328" cy="2089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3332993"/>
              <a:ext cx="9164855" cy="2062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ts val="0"/>
                </a:spcBef>
              </a:pPr>
              <a:r>
                <a:rPr lang="ru-RU" sz="3200" dirty="0"/>
                <a:t>	</a:t>
              </a:r>
              <a:r>
                <a:rPr lang="ru-RU" dirty="0">
                  <a:solidFill>
                    <a:srgbClr val="FF0000"/>
                  </a:solidFill>
                </a:rPr>
                <a:t>Решение. </a:t>
              </a:r>
              <a:r>
                <a:rPr lang="ru-RU" dirty="0"/>
                <a:t>Через точку </a:t>
              </a:r>
              <a:r>
                <a:rPr lang="en-US" i="1" dirty="0"/>
                <a:t>C</a:t>
              </a:r>
              <a:r>
                <a:rPr lang="en-US" baseline="-25000" dirty="0"/>
                <a:t>1</a:t>
              </a:r>
              <a:r>
                <a:rPr lang="en-US" dirty="0"/>
                <a:t> </a:t>
              </a:r>
              <a:r>
                <a:rPr lang="ru-RU" dirty="0"/>
                <a:t>проведём прямую, параллельную </a:t>
              </a:r>
              <a:r>
                <a:rPr lang="en-US" i="1" dirty="0"/>
                <a:t>AA</a:t>
              </a:r>
              <a:r>
                <a:rPr lang="en-US" baseline="-25000" dirty="0"/>
                <a:t>1</a:t>
              </a:r>
              <a:r>
                <a:rPr lang="ru-RU" dirty="0"/>
                <a:t>, и обозначим </a:t>
              </a:r>
              <a:r>
                <a:rPr lang="en-US" i="1" dirty="0"/>
                <a:t>D </a:t>
              </a:r>
              <a:r>
                <a:rPr lang="ru-RU" dirty="0"/>
                <a:t>её</a:t>
              </a:r>
              <a:r>
                <a:rPr lang="en-US" dirty="0"/>
                <a:t> </a:t>
              </a:r>
              <a:r>
                <a:rPr lang="ru-RU" dirty="0"/>
                <a:t>точку пересечения со стороной </a:t>
              </a:r>
              <a:r>
                <a:rPr lang="en-US" i="1" dirty="0"/>
                <a:t>BC</a:t>
              </a:r>
              <a:r>
                <a:rPr lang="ru-RU" dirty="0"/>
                <a:t>. </a:t>
              </a:r>
              <a:r>
                <a:rPr lang="ru-RU" i="1" dirty="0"/>
                <a:t>С</a:t>
              </a:r>
              <a:r>
                <a:rPr lang="ru-RU" baseline="-25000" dirty="0"/>
                <a:t>1</a:t>
              </a:r>
              <a:r>
                <a:rPr lang="en-US" i="1" dirty="0"/>
                <a:t>D </a:t>
              </a:r>
              <a:r>
                <a:rPr lang="ru-RU" dirty="0"/>
                <a:t>– средняя линия треугольника </a:t>
              </a:r>
              <a:r>
                <a:rPr lang="en-US" i="1" dirty="0"/>
                <a:t>ABA</a:t>
              </a:r>
              <a:r>
                <a:rPr lang="en-US" baseline="-25000" dirty="0"/>
                <a:t>1</a:t>
              </a:r>
              <a:r>
                <a:rPr lang="en-US" dirty="0"/>
                <a:t>, </a:t>
              </a:r>
              <a:r>
                <a:rPr lang="ru-RU" dirty="0"/>
                <a:t>следовательно, </a:t>
              </a:r>
              <a:r>
                <a:rPr lang="en-US" i="1" dirty="0"/>
                <a:t>BD = DA</a:t>
              </a:r>
              <a:r>
                <a:rPr lang="en-US" baseline="-25000" dirty="0"/>
                <a:t>1</a:t>
              </a:r>
              <a:r>
                <a:rPr lang="en-US" dirty="0"/>
                <a:t>. </a:t>
              </a:r>
              <a:r>
                <a:rPr lang="ru-RU" dirty="0"/>
                <a:t>Так как </a:t>
              </a:r>
              <a:r>
                <a:rPr lang="en-US" i="1" dirty="0"/>
                <a:t>CA</a:t>
              </a:r>
              <a:r>
                <a:rPr lang="en-US" baseline="-25000" dirty="0"/>
                <a:t>1</a:t>
              </a:r>
              <a:r>
                <a:rPr lang="en-US" dirty="0"/>
                <a:t> = </a:t>
              </a:r>
              <a:r>
                <a:rPr lang="en-US" i="1" dirty="0"/>
                <a:t>A</a:t>
              </a:r>
              <a:r>
                <a:rPr lang="en-US" baseline="-25000" dirty="0"/>
                <a:t>1</a:t>
              </a:r>
              <a:r>
                <a:rPr lang="en-US" i="1" dirty="0"/>
                <a:t>B</a:t>
              </a:r>
              <a:r>
                <a:rPr lang="en-US" dirty="0"/>
                <a:t>, </a:t>
              </a:r>
              <a:r>
                <a:rPr lang="ru-RU" dirty="0"/>
                <a:t>то </a:t>
              </a:r>
              <a:r>
                <a:rPr lang="en-US" i="1" dirty="0"/>
                <a:t>CA</a:t>
              </a:r>
              <a:r>
                <a:rPr lang="en-US" baseline="-25000" dirty="0"/>
                <a:t>1</a:t>
              </a:r>
              <a:r>
                <a:rPr lang="en-US" dirty="0"/>
                <a:t> = 2</a:t>
              </a:r>
              <a:r>
                <a:rPr lang="en-US" i="1" dirty="0"/>
                <a:t>A</a:t>
              </a:r>
              <a:r>
                <a:rPr lang="en-US" baseline="-25000" dirty="0"/>
                <a:t>1</a:t>
              </a:r>
              <a:r>
                <a:rPr lang="en-US" i="1" dirty="0"/>
                <a:t>D</a:t>
              </a:r>
              <a:r>
                <a:rPr lang="en-US" dirty="0"/>
                <a:t>. </a:t>
              </a:r>
              <a:r>
                <a:rPr lang="ru-RU" dirty="0"/>
                <a:t>Из теоремы о пропорциональных отрезках следует, что </a:t>
              </a:r>
              <a:r>
                <a:rPr lang="en-US" i="1" dirty="0"/>
                <a:t>CM = </a:t>
              </a:r>
              <a:r>
                <a:rPr lang="en-US" dirty="0"/>
                <a:t>2</a:t>
              </a:r>
              <a:r>
                <a:rPr lang="en-US" i="1" dirty="0"/>
                <a:t>MC</a:t>
              </a:r>
              <a:r>
                <a:rPr lang="en-US" baseline="-25000" dirty="0"/>
                <a:t>1</a:t>
              </a:r>
              <a:r>
                <a:rPr lang="en-US" dirty="0"/>
                <a:t>, </a:t>
              </a:r>
              <a:r>
                <a:rPr lang="ru-RU" dirty="0"/>
                <a:t>т. е. </a:t>
              </a:r>
              <a:r>
                <a:rPr lang="en-US" i="1" dirty="0"/>
                <a:t>CM </a:t>
              </a:r>
              <a:r>
                <a:rPr lang="en-US" dirty="0"/>
                <a:t>: </a:t>
              </a:r>
              <a:r>
                <a:rPr lang="en-US" i="1" dirty="0"/>
                <a:t>MC</a:t>
              </a:r>
              <a:r>
                <a:rPr lang="en-US" baseline="-25000" dirty="0"/>
                <a:t>1</a:t>
              </a:r>
              <a:r>
                <a:rPr lang="en-US" dirty="0"/>
                <a:t> = 2 : 1</a:t>
              </a:r>
              <a:r>
                <a:rPr lang="ru-RU" dirty="0"/>
                <a:t>.</a:t>
              </a:r>
            </a:p>
          </p:txBody>
        </p:sp>
      </p:grpSp>
      <p:sp>
        <p:nvSpPr>
          <p:cNvPr id="2" name="Text Box 3">
            <a:extLst>
              <a:ext uri="{FF2B5EF4-FFF2-40B4-BE49-F238E27FC236}">
                <a16:creationId xmlns:a16="http://schemas.microsoft.com/office/drawing/2014/main" id="{E16B475D-6596-950C-5AD3-151A95D60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00823"/>
            <a:ext cx="916485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3200" dirty="0"/>
              <a:t>	</a:t>
            </a:r>
            <a:r>
              <a:rPr lang="ru-RU" dirty="0">
                <a:solidFill>
                  <a:srgbClr val="FF0000"/>
                </a:solidFill>
              </a:rPr>
              <a:t>Следствие. </a:t>
            </a:r>
            <a:r>
              <a:rPr lang="ru-RU" dirty="0"/>
              <a:t>Медианы треугольника пересекаются в одной точке и делятся в ней в отношении 2:1, считая от вершин.</a:t>
            </a:r>
          </a:p>
        </p:txBody>
      </p:sp>
    </p:spTree>
    <p:extLst>
      <p:ext uri="{BB962C8B-B14F-4D97-AF65-F5344CB8AC3E}">
        <p14:creationId xmlns:p14="http://schemas.microsoft.com/office/powerpoint/2010/main" val="90656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62383" y="54868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1.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В параллелограмме </a:t>
            </a:r>
            <a:r>
              <a:rPr lang="ru-RU" i="1" dirty="0"/>
              <a:t>ABCD</a:t>
            </a:r>
            <a:r>
              <a:rPr lang="ru-RU" dirty="0"/>
              <a:t> точка </a:t>
            </a:r>
            <a:r>
              <a:rPr lang="ru-RU" i="1" dirty="0"/>
              <a:t>E </a:t>
            </a:r>
            <a:r>
              <a:rPr lang="ru-RU" dirty="0"/>
              <a:t>– середина стороны </a:t>
            </a:r>
            <a:r>
              <a:rPr lang="ru-RU" i="1" dirty="0"/>
              <a:t>CD</a:t>
            </a:r>
            <a:r>
              <a:rPr lang="ru-RU" dirty="0"/>
              <a:t>. Отрезок </a:t>
            </a:r>
            <a:r>
              <a:rPr lang="ru-RU" i="1" dirty="0"/>
              <a:t>AE </a:t>
            </a:r>
            <a:r>
              <a:rPr lang="ru-RU" dirty="0"/>
              <a:t>пересекает диагональ </a:t>
            </a:r>
            <a:r>
              <a:rPr lang="ru-RU" i="1" dirty="0"/>
              <a:t>BD </a:t>
            </a:r>
            <a:r>
              <a:rPr lang="ru-RU" dirty="0"/>
              <a:t>в точке </a:t>
            </a:r>
            <a:r>
              <a:rPr lang="ru-RU" i="1" dirty="0"/>
              <a:t>F</a:t>
            </a:r>
            <a:r>
              <a:rPr lang="ru-RU" dirty="0"/>
              <a:t>. Найдите отношение </a:t>
            </a:r>
            <a:r>
              <a:rPr lang="ru-RU" i="1" dirty="0"/>
              <a:t>DF </a:t>
            </a:r>
            <a:r>
              <a:rPr lang="ru-RU" dirty="0"/>
              <a:t>: </a:t>
            </a:r>
            <a:r>
              <a:rPr lang="ru-RU" i="1" dirty="0"/>
              <a:t>FB</a:t>
            </a:r>
            <a:r>
              <a:rPr lang="ru-RU" dirty="0"/>
              <a:t>. Найдите площадь треугольника </a:t>
            </a:r>
            <a:r>
              <a:rPr lang="en-US" i="1" dirty="0"/>
              <a:t>ADF</a:t>
            </a:r>
            <a:r>
              <a:rPr lang="ru-RU" dirty="0"/>
              <a:t>, если площадь параллелограмма </a:t>
            </a:r>
            <a:r>
              <a:rPr lang="en-US" i="1" dirty="0"/>
              <a:t>ABCD </a:t>
            </a:r>
            <a:r>
              <a:rPr lang="ru-RU" dirty="0"/>
              <a:t>равна 1.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20888"/>
            <a:ext cx="3603104" cy="18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8A01DB9-B83A-E338-C7DC-FB36B8B5D4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</p:spTree>
    <p:extLst>
      <p:ext uri="{BB962C8B-B14F-4D97-AF65-F5344CB8AC3E}">
        <p14:creationId xmlns:p14="http://schemas.microsoft.com/office/powerpoint/2010/main" val="6932733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107504" y="182250"/>
                <a:ext cx="8928992" cy="2463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solidFill>
                      <a:srgbClr val="FF0000"/>
                    </a:solidFill>
                  </a:rPr>
                  <a:t>	Решение.</a:t>
                </a:r>
                <a:r>
                  <a:rPr lang="ru-RU" sz="2800" dirty="0"/>
                  <a:t> Проведём диагональ </a:t>
                </a:r>
                <a:r>
                  <a:rPr lang="en-US" sz="2800" i="1" dirty="0"/>
                  <a:t>AC</a:t>
                </a:r>
                <a:r>
                  <a:rPr lang="ru-RU" sz="2800" dirty="0"/>
                  <a:t>. Точка </a:t>
                </a:r>
                <a:r>
                  <a:rPr lang="en-US" sz="2800" i="1" dirty="0"/>
                  <a:t>F </a:t>
                </a:r>
                <a:r>
                  <a:rPr lang="ru-RU" sz="2800" dirty="0"/>
                  <a:t>пересечения отрезка </a:t>
                </a:r>
                <a:r>
                  <a:rPr lang="en-US" sz="2800" i="1" dirty="0"/>
                  <a:t>AE </a:t>
                </a:r>
                <a:r>
                  <a:rPr lang="ru-RU" sz="2800" dirty="0"/>
                  <a:t>и диагонали </a:t>
                </a:r>
                <a:r>
                  <a:rPr lang="en-US" sz="2800" i="1" dirty="0"/>
                  <a:t>BD</a:t>
                </a:r>
                <a:r>
                  <a:rPr lang="ru-RU" sz="2800" dirty="0"/>
                  <a:t> является точкой пересечения медиан треугольника </a:t>
                </a:r>
                <a:r>
                  <a:rPr lang="en-US" sz="2800" i="1" dirty="0"/>
                  <a:t>ACD</a:t>
                </a:r>
                <a:r>
                  <a:rPr lang="ru-RU" sz="2800" dirty="0"/>
                  <a:t>. Следовательно, </a:t>
                </a:r>
                <a:r>
                  <a:rPr lang="en-US" sz="2800" i="1" dirty="0"/>
                  <a:t>DF </a:t>
                </a:r>
                <a:r>
                  <a:rPr lang="en-US" sz="2800" dirty="0"/>
                  <a:t>: </a:t>
                </a:r>
                <a:r>
                  <a:rPr lang="en-US" sz="2800" i="1" dirty="0"/>
                  <a:t>FG</a:t>
                </a:r>
                <a:r>
                  <a:rPr lang="en-US" sz="2800" dirty="0"/>
                  <a:t> = 2:1. </a:t>
                </a:r>
                <a:r>
                  <a:rPr lang="ru-RU" sz="2800" dirty="0"/>
                  <a:t>Значит, </a:t>
                </a:r>
                <a:r>
                  <a:rPr lang="en-US" sz="2800" i="1" dirty="0"/>
                  <a:t>DF</a:t>
                </a:r>
                <a:r>
                  <a:rPr lang="en-US" sz="2800" dirty="0"/>
                  <a:t>: </a:t>
                </a:r>
                <a:r>
                  <a:rPr lang="en-US" sz="2800" i="1" dirty="0"/>
                  <a:t>FB = </a:t>
                </a:r>
                <a:r>
                  <a:rPr lang="en-US" sz="2800" dirty="0"/>
                  <a:t>1:2.</a:t>
                </a:r>
                <a:r>
                  <a:rPr lang="ru-RU" sz="2800" dirty="0"/>
                  <a:t> Площадь треугольника </a:t>
                </a:r>
                <a:r>
                  <a:rPr lang="en-US" sz="2800" i="1" dirty="0"/>
                  <a:t>ADF </a:t>
                </a:r>
                <a:r>
                  <a:rPr lang="ru-RU" sz="2800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800" dirty="0"/>
                  <a:t>.</a:t>
                </a:r>
              </a:p>
            </p:txBody>
          </p:sp>
        </mc:Choice>
        <mc:Fallback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182250"/>
                <a:ext cx="8928992" cy="2463303"/>
              </a:xfrm>
              <a:prstGeom prst="rect">
                <a:avLst/>
              </a:prstGeom>
              <a:blipFill>
                <a:blip r:embed="rId3"/>
                <a:stretch>
                  <a:fillRect l="-1434" t="-2723" r="-1434" b="-7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16FBFDB-E350-6DDD-BA79-5C27BD4B52F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9523" y="3000032"/>
            <a:ext cx="4324954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170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260648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/>
              <a:t>	2. В параллелограмме </a:t>
            </a:r>
            <a:r>
              <a:rPr lang="en-US" sz="2800" i="1" dirty="0"/>
              <a:t>ABCD</a:t>
            </a:r>
            <a:r>
              <a:rPr lang="ru-RU" sz="2800" dirty="0"/>
              <a:t> точки </a:t>
            </a:r>
            <a:r>
              <a:rPr lang="en-US" sz="2800" i="1" dirty="0"/>
              <a:t>E</a:t>
            </a:r>
            <a:r>
              <a:rPr lang="ru-RU" sz="2800" dirty="0"/>
              <a:t> и </a:t>
            </a:r>
            <a:r>
              <a:rPr lang="en-US" sz="2800" i="1" dirty="0"/>
              <a:t>F </a:t>
            </a:r>
            <a:r>
              <a:rPr lang="ru-RU" sz="2800" dirty="0"/>
              <a:t>– середины сторон соответственно </a:t>
            </a:r>
            <a:r>
              <a:rPr lang="en-US" sz="2800" i="1" dirty="0"/>
              <a:t>CD</a:t>
            </a:r>
            <a:r>
              <a:rPr lang="ru-RU" sz="2800" i="1" dirty="0"/>
              <a:t> </a:t>
            </a:r>
            <a:r>
              <a:rPr lang="ru-RU" sz="2800" dirty="0"/>
              <a:t>и </a:t>
            </a:r>
            <a:r>
              <a:rPr lang="en-US" sz="2800" i="1" dirty="0"/>
              <a:t>AD</a:t>
            </a:r>
            <a:r>
              <a:rPr lang="en-US" sz="2800" dirty="0"/>
              <a:t>.</a:t>
            </a:r>
            <a:r>
              <a:rPr lang="ru-RU" sz="2800" dirty="0"/>
              <a:t> Отрезки </a:t>
            </a:r>
            <a:r>
              <a:rPr lang="en-US" sz="2800" i="1" dirty="0"/>
              <a:t>AE </a:t>
            </a:r>
            <a:r>
              <a:rPr lang="ru-RU" sz="2800" dirty="0"/>
              <a:t>и </a:t>
            </a:r>
            <a:r>
              <a:rPr lang="en-US" sz="2800" i="1" dirty="0"/>
              <a:t>BF </a:t>
            </a:r>
            <a:r>
              <a:rPr lang="ru-RU" sz="2800" dirty="0"/>
              <a:t>пересекаются в точке </a:t>
            </a:r>
            <a:r>
              <a:rPr lang="en-US" sz="2800" i="1" dirty="0"/>
              <a:t>G</a:t>
            </a:r>
            <a:r>
              <a:rPr lang="en-US" sz="2800" dirty="0"/>
              <a:t>.</a:t>
            </a:r>
            <a:r>
              <a:rPr lang="ru-RU" sz="2800" dirty="0"/>
              <a:t> Найдите отношение </a:t>
            </a:r>
            <a:r>
              <a:rPr lang="en-US" sz="2800" i="1" dirty="0"/>
              <a:t>AG </a:t>
            </a:r>
            <a:r>
              <a:rPr lang="en-US" sz="2800" dirty="0"/>
              <a:t>: </a:t>
            </a:r>
            <a:r>
              <a:rPr lang="en-US" sz="2800" i="1" dirty="0"/>
              <a:t>GE</a:t>
            </a:r>
            <a:r>
              <a:rPr lang="en-US" sz="2800" dirty="0"/>
              <a:t>.</a:t>
            </a:r>
            <a:r>
              <a:rPr lang="ru-RU" sz="2800" dirty="0"/>
              <a:t> 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92896"/>
            <a:ext cx="417274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9376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0" y="-16481"/>
                <a:ext cx="9144000" cy="20935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 </a:t>
                </a:r>
                <a:r>
                  <a:rPr lang="ru-RU" dirty="0"/>
                  <a:t>Через точку </a:t>
                </a:r>
                <a:r>
                  <a:rPr lang="en-US" i="1" dirty="0"/>
                  <a:t>C </a:t>
                </a:r>
                <a:r>
                  <a:rPr lang="ru-RU" dirty="0"/>
                  <a:t>и середину </a:t>
                </a:r>
                <a:r>
                  <a:rPr lang="en-US" i="1" dirty="0"/>
                  <a:t>K </a:t>
                </a:r>
                <a:r>
                  <a:rPr lang="ru-RU" dirty="0"/>
                  <a:t>стороны </a:t>
                </a:r>
                <a:r>
                  <a:rPr lang="en-US" i="1" dirty="0"/>
                  <a:t>AB </a:t>
                </a:r>
                <a:r>
                  <a:rPr lang="ru-RU" dirty="0"/>
                  <a:t>проведем прямую. Через точку </a:t>
                </a:r>
                <a:r>
                  <a:rPr lang="en-US" i="1" dirty="0"/>
                  <a:t>D </a:t>
                </a:r>
                <a:r>
                  <a:rPr lang="ru-RU" dirty="0"/>
                  <a:t>и середину </a:t>
                </a:r>
                <a:r>
                  <a:rPr lang="en-US" i="1" dirty="0"/>
                  <a:t>L </a:t>
                </a:r>
                <a:r>
                  <a:rPr lang="ru-RU" dirty="0"/>
                  <a:t>стороны </a:t>
                </a:r>
                <a:r>
                  <a:rPr lang="en-US" i="1" dirty="0"/>
                  <a:t>BC </a:t>
                </a:r>
                <a:r>
                  <a:rPr lang="ru-RU" dirty="0"/>
                  <a:t>проведем прямую. Обозначим </a:t>
                </a:r>
                <a:r>
                  <a:rPr lang="en-US" i="1" dirty="0"/>
                  <a:t>M</a:t>
                </a:r>
                <a:r>
                  <a:rPr lang="en-US" dirty="0"/>
                  <a:t>, </a:t>
                </a:r>
                <a:r>
                  <a:rPr lang="en-US" i="1" dirty="0"/>
                  <a:t>N </a:t>
                </a:r>
                <a:r>
                  <a:rPr lang="ru-RU" dirty="0"/>
                  <a:t>и </a:t>
                </a:r>
                <a:r>
                  <a:rPr lang="en-US" i="1" dirty="0"/>
                  <a:t>H </a:t>
                </a:r>
                <a:r>
                  <a:rPr lang="ru-RU" dirty="0"/>
                  <a:t>соответствующие точки пересечения. Прямые </a:t>
                </a:r>
                <a:r>
                  <a:rPr lang="en-US" i="1" dirty="0"/>
                  <a:t>FB </a:t>
                </a:r>
                <a:r>
                  <a:rPr lang="ru-RU" dirty="0"/>
                  <a:t>и </a:t>
                </a:r>
                <a:r>
                  <a:rPr lang="en-US" i="1" dirty="0"/>
                  <a:t>DL </a:t>
                </a:r>
                <a:r>
                  <a:rPr lang="ru-RU" dirty="0"/>
                  <a:t>параллельны. Следовательно, </a:t>
                </a:r>
                <a:r>
                  <a:rPr lang="en-US" i="1" dirty="0"/>
                  <a:t>AG = GH</a:t>
                </a:r>
                <a:r>
                  <a:rPr lang="en-US" dirty="0"/>
                  <a:t>, </a:t>
                </a:r>
                <a:r>
                  <a:rPr lang="en-US" i="1" dirty="0"/>
                  <a:t>NM = MC</a:t>
                </a:r>
                <a:r>
                  <a:rPr lang="en-US" dirty="0"/>
                  <a:t>, </a:t>
                </a:r>
                <a:r>
                  <a:rPr lang="en-US" i="1" dirty="0"/>
                  <a:t>HE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𝑀𝐶</m:t>
                    </m:r>
                  </m:oMath>
                </a14:m>
                <a:r>
                  <a:rPr lang="en-US" dirty="0"/>
                  <a:t>. </a:t>
                </a:r>
                <a:r>
                  <a:rPr lang="en-US" i="1" dirty="0"/>
                  <a:t> </a:t>
                </a:r>
                <a:r>
                  <a:rPr lang="ru-RU" dirty="0"/>
                  <a:t>Значит, </a:t>
                </a:r>
                <a:r>
                  <a:rPr lang="en-US" i="1" dirty="0"/>
                  <a:t>AG </a:t>
                </a:r>
                <a:r>
                  <a:rPr lang="en-US" dirty="0"/>
                  <a:t>: </a:t>
                </a:r>
                <a:r>
                  <a:rPr lang="en-US" i="1" dirty="0"/>
                  <a:t>GE = </a:t>
                </a:r>
                <a:r>
                  <a:rPr lang="en-US" dirty="0"/>
                  <a:t>2 : 3. </a:t>
                </a:r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6481"/>
                <a:ext cx="9144000" cy="2093522"/>
              </a:xfrm>
              <a:prstGeom prst="rect">
                <a:avLst/>
              </a:prstGeom>
              <a:blipFill>
                <a:blip r:embed="rId3" cstate="print"/>
                <a:stretch>
                  <a:fillRect l="-1000" t="-2326" r="-1000" b="-17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04864"/>
            <a:ext cx="390732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9389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33019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3.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На продолжении стороны </a:t>
            </a:r>
            <a:r>
              <a:rPr lang="ru-RU" i="1" dirty="0"/>
              <a:t>AB </a:t>
            </a:r>
            <a:r>
              <a:rPr lang="ru-RU" dirty="0"/>
              <a:t>треугольника </a:t>
            </a:r>
            <a:r>
              <a:rPr lang="ru-RU" i="1" dirty="0"/>
              <a:t>ABC </a:t>
            </a:r>
            <a:r>
              <a:rPr lang="ru-RU" dirty="0"/>
              <a:t>взята точка </a:t>
            </a:r>
            <a:r>
              <a:rPr lang="ru-RU" i="1" dirty="0"/>
              <a:t>D</a:t>
            </a:r>
            <a:r>
              <a:rPr lang="ru-RU" dirty="0"/>
              <a:t>, </a:t>
            </a:r>
            <a:r>
              <a:rPr lang="ru-RU" i="1" dirty="0"/>
              <a:t>AB = BD</a:t>
            </a:r>
            <a:r>
              <a:rPr lang="ru-RU" dirty="0"/>
              <a:t>. Через неё и середину </a:t>
            </a:r>
            <a:r>
              <a:rPr lang="ru-RU" i="1" dirty="0"/>
              <a:t>E </a:t>
            </a:r>
            <a:r>
              <a:rPr lang="ru-RU" dirty="0"/>
              <a:t>стороны </a:t>
            </a:r>
            <a:r>
              <a:rPr lang="ru-RU" i="1" dirty="0"/>
              <a:t>AC </a:t>
            </a:r>
            <a:r>
              <a:rPr lang="ru-RU" dirty="0"/>
              <a:t>проведена прямая, пересекающая сторону </a:t>
            </a:r>
            <a:r>
              <a:rPr lang="ru-RU" i="1" dirty="0"/>
              <a:t>BC </a:t>
            </a:r>
            <a:r>
              <a:rPr lang="ru-RU" dirty="0"/>
              <a:t>в точке </a:t>
            </a:r>
            <a:r>
              <a:rPr lang="ru-RU" i="1" dirty="0"/>
              <a:t>F</a:t>
            </a:r>
            <a:r>
              <a:rPr lang="ru-RU" dirty="0"/>
              <a:t>. Найдите отношение </a:t>
            </a:r>
            <a:r>
              <a:rPr lang="en-US" i="1" dirty="0"/>
              <a:t>C</a:t>
            </a:r>
            <a:r>
              <a:rPr lang="ru-RU" i="1" dirty="0"/>
              <a:t>F </a:t>
            </a:r>
            <a:r>
              <a:rPr lang="ru-RU" dirty="0"/>
              <a:t>: </a:t>
            </a:r>
            <a:r>
              <a:rPr lang="ru-RU" i="1" dirty="0"/>
              <a:t>F</a:t>
            </a:r>
            <a:r>
              <a:rPr lang="en-US" i="1" dirty="0"/>
              <a:t>B</a:t>
            </a:r>
            <a:r>
              <a:rPr lang="ru-RU" dirty="0"/>
              <a:t>. Найдите площадь треугольника </a:t>
            </a:r>
            <a:r>
              <a:rPr lang="en-US" i="1" dirty="0"/>
              <a:t>CEF</a:t>
            </a:r>
            <a:r>
              <a:rPr lang="ru-RU" dirty="0"/>
              <a:t>, если площадь треугольника </a:t>
            </a:r>
            <a:r>
              <a:rPr lang="en-US" i="1" dirty="0"/>
              <a:t>ABC </a:t>
            </a:r>
            <a:r>
              <a:rPr lang="ru-RU" dirty="0"/>
              <a:t>равна 1.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36912"/>
            <a:ext cx="524261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7914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-5541" y="44624"/>
                <a:ext cx="9144000" cy="1894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</a:t>
                </a:r>
                <a:r>
                  <a:rPr lang="ru-RU" dirty="0"/>
                  <a:t> Через точку </a:t>
                </a:r>
                <a:r>
                  <a:rPr lang="en-US" i="1" dirty="0"/>
                  <a:t>B </a:t>
                </a:r>
                <a:r>
                  <a:rPr lang="ru-RU" dirty="0"/>
                  <a:t>проведём прямую, параллельную </a:t>
                </a:r>
                <a:r>
                  <a:rPr lang="en-US" i="1" dirty="0"/>
                  <a:t>DE</a:t>
                </a:r>
                <a:r>
                  <a:rPr lang="en-US" dirty="0"/>
                  <a:t>. </a:t>
                </a:r>
                <a:r>
                  <a:rPr lang="ru-RU" dirty="0"/>
                  <a:t>Обозначим </a:t>
                </a:r>
                <a:r>
                  <a:rPr lang="en-US" i="1" dirty="0"/>
                  <a:t>G </a:t>
                </a:r>
                <a:r>
                  <a:rPr lang="ru-RU" dirty="0"/>
                  <a:t>её точку пересечения со стороной </a:t>
                </a:r>
                <a:r>
                  <a:rPr lang="en-US" i="1" dirty="0"/>
                  <a:t>AC</a:t>
                </a:r>
                <a:r>
                  <a:rPr lang="en-US" dirty="0"/>
                  <a:t>. </a:t>
                </a:r>
              </a:p>
              <a:p>
                <a:pPr algn="ctr"/>
                <a:r>
                  <a:rPr lang="en-US" i="1" dirty="0"/>
                  <a:t>CF </a:t>
                </a:r>
                <a:r>
                  <a:rPr lang="en-US" dirty="0"/>
                  <a:t>: </a:t>
                </a:r>
                <a:r>
                  <a:rPr lang="en-US" i="1" dirty="0"/>
                  <a:t>FB</a:t>
                </a:r>
                <a:r>
                  <a:rPr lang="en-US" dirty="0"/>
                  <a:t> = </a:t>
                </a:r>
                <a:r>
                  <a:rPr lang="en-US" i="1" dirty="0"/>
                  <a:t>CE </a:t>
                </a:r>
                <a:r>
                  <a:rPr lang="en-US" dirty="0"/>
                  <a:t>: </a:t>
                </a:r>
                <a:r>
                  <a:rPr lang="en-US" i="1" dirty="0"/>
                  <a:t>EG = </a:t>
                </a:r>
                <a:r>
                  <a:rPr lang="en-US" dirty="0"/>
                  <a:t>2 : 1.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𝐶𝐸𝐹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𝐴𝐵𝐶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𝐸𝐶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𝐹𝐶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41" y="44624"/>
                <a:ext cx="9144000" cy="1894173"/>
              </a:xfrm>
              <a:prstGeom prst="rect">
                <a:avLst/>
              </a:prstGeom>
              <a:blipFill>
                <a:blip r:embed="rId3"/>
                <a:stretch>
                  <a:fillRect l="-1000" t="-2572" r="-10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48880"/>
            <a:ext cx="521339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137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328" y="428471"/>
            <a:ext cx="9108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	</a:t>
            </a:r>
            <a:r>
              <a:rPr lang="ru-RU" dirty="0"/>
              <a:t>4 (ОГЭ). Площадь треугольника </a:t>
            </a:r>
            <a:r>
              <a:rPr lang="ru-RU" i="1" dirty="0"/>
              <a:t>ABC </a:t>
            </a:r>
            <a:r>
              <a:rPr lang="ru-RU" dirty="0"/>
              <a:t>равна 40. Биссектриса </a:t>
            </a:r>
            <a:r>
              <a:rPr lang="ru-RU" i="1" dirty="0"/>
              <a:t>AD </a:t>
            </a:r>
            <a:r>
              <a:rPr lang="ru-RU" dirty="0"/>
              <a:t>пересекает медиану </a:t>
            </a:r>
            <a:r>
              <a:rPr lang="ru-RU" i="1" dirty="0"/>
              <a:t>BK </a:t>
            </a:r>
            <a:r>
              <a:rPr lang="ru-RU" dirty="0"/>
              <a:t>в точке </a:t>
            </a:r>
            <a:r>
              <a:rPr lang="ru-RU" i="1" dirty="0"/>
              <a:t>E</a:t>
            </a:r>
            <a:r>
              <a:rPr lang="ru-RU" dirty="0"/>
              <a:t>, при этом </a:t>
            </a:r>
            <a:r>
              <a:rPr lang="ru-RU" i="1" dirty="0"/>
              <a:t>BD </a:t>
            </a:r>
            <a:r>
              <a:rPr lang="ru-RU" dirty="0"/>
              <a:t>: </a:t>
            </a:r>
            <a:r>
              <a:rPr lang="en-US" i="1" dirty="0"/>
              <a:t>DC</a:t>
            </a:r>
            <a:r>
              <a:rPr lang="ru-RU" i="1" dirty="0"/>
              <a:t> </a:t>
            </a:r>
            <a:r>
              <a:rPr lang="ru-RU" dirty="0"/>
              <a:t>= 3 : 2. Найдите площадь четырёхугольника </a:t>
            </a:r>
            <a:r>
              <a:rPr lang="ru-RU" i="1" dirty="0"/>
              <a:t>EDCK</a:t>
            </a:r>
            <a:r>
              <a:rPr lang="ru-RU" dirty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348597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154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4240317" cy="349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0945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dirty="0">
                    <a:cs typeface="Times New Roman" pitchFamily="18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Решение.</a:t>
                </a:r>
                <a:r>
                  <a:rPr lang="ru-RU" dirty="0">
                    <a:cs typeface="Times New Roman" pitchFamily="18" charset="0"/>
                  </a:rPr>
                  <a:t> </a:t>
                </a:r>
                <a:r>
                  <a:rPr lang="ru-RU" dirty="0"/>
                  <a:t>Через точку </a:t>
                </a:r>
                <a:r>
                  <a:rPr lang="en-US" i="1" dirty="0"/>
                  <a:t>K </a:t>
                </a:r>
                <a:r>
                  <a:rPr lang="ru-RU" dirty="0"/>
                  <a:t>проведём прямую, параллельную </a:t>
                </a:r>
                <a:r>
                  <a:rPr lang="en-US" i="1" dirty="0"/>
                  <a:t>AD</a:t>
                </a:r>
                <a:r>
                  <a:rPr lang="en-US" dirty="0"/>
                  <a:t>. </a:t>
                </a:r>
                <a:r>
                  <a:rPr lang="ru-RU" dirty="0"/>
                  <a:t>Обозначим </a:t>
                </a:r>
                <a:r>
                  <a:rPr lang="en-US" i="1" dirty="0"/>
                  <a:t>L </a:t>
                </a:r>
                <a:r>
                  <a:rPr lang="ru-RU" dirty="0"/>
                  <a:t>её точку пересечения со стороной </a:t>
                </a:r>
                <a:r>
                  <a:rPr lang="en-US" i="1" dirty="0"/>
                  <a:t>BC</a:t>
                </a:r>
                <a:r>
                  <a:rPr lang="en-US" dirty="0"/>
                  <a:t>. </a:t>
                </a:r>
                <a:r>
                  <a:rPr lang="ru-RU" dirty="0"/>
                  <a:t>Тогда </a:t>
                </a:r>
                <a:r>
                  <a:rPr lang="en-US" i="1" dirty="0"/>
                  <a:t>BD</a:t>
                </a:r>
                <a:r>
                  <a:rPr lang="en-US" dirty="0"/>
                  <a:t> : </a:t>
                </a:r>
                <a:r>
                  <a:rPr lang="en-US" i="1" dirty="0"/>
                  <a:t>DL = </a:t>
                </a:r>
                <a:r>
                  <a:rPr lang="en-US" dirty="0"/>
                  <a:t>3 : 1. </a:t>
                </a:r>
                <a:r>
                  <a:rPr lang="ru-RU" dirty="0"/>
                  <a:t>Следовательно, </a:t>
                </a:r>
                <a:r>
                  <a:rPr lang="en-US" i="1" dirty="0"/>
                  <a:t>BE </a:t>
                </a:r>
                <a:r>
                  <a:rPr lang="en-US" dirty="0"/>
                  <a:t>: </a:t>
                </a:r>
                <a:r>
                  <a:rPr lang="en-US" i="1" dirty="0"/>
                  <a:t>EK</a:t>
                </a:r>
                <a:r>
                  <a:rPr lang="en-US" dirty="0"/>
                  <a:t> = 3 : 1.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𝐵𝐷𝐸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𝐵𝐷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𝐵𝐸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=9.</m:t>
                    </m:r>
                  </m:oMath>
                </a14:m>
                <a:r>
                  <a:rPr lang="en-US" dirty="0"/>
                  <a:t> </a:t>
                </a:r>
              </a:p>
              <a:p>
                <a:pPr algn="just"/>
                <a:r>
                  <a:rPr lang="en-US" dirty="0"/>
                  <a:t>	</a:t>
                </a:r>
                <a:r>
                  <a:rPr lang="ru-RU" dirty="0"/>
                  <a:t>Площадь четырёхугольника </a:t>
                </a:r>
                <a:r>
                  <a:rPr lang="ru-RU" i="1" dirty="0"/>
                  <a:t>EDCK </a:t>
                </a:r>
                <a:r>
                  <a:rPr lang="ru-RU" dirty="0"/>
                  <a:t>равна 11.</a:t>
                </a:r>
                <a:r>
                  <a:rPr lang="ru-RU" sz="2000" dirty="0">
                    <a:cs typeface="Times New Roman" pitchFamily="18" charset="0"/>
                  </a:rPr>
                  <a:t> </a:t>
                </a:r>
                <a:endParaRPr lang="ru-RU" sz="2000" dirty="0"/>
              </a:p>
            </p:txBody>
          </p:sp>
        </mc:Choice>
        <mc:Fallback xmlns="">
          <p:sp>
            <p:nvSpPr>
              <p:cNvPr id="1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094548"/>
              </a:xfrm>
              <a:prstGeom prst="rect">
                <a:avLst/>
              </a:prstGeom>
              <a:blipFill>
                <a:blip r:embed="rId4"/>
                <a:stretch>
                  <a:fillRect l="-1000" t="-2326" r="-1000" b="-58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35839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5720" y="19532"/>
            <a:ext cx="910828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5*. (Олимпиада). Точки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 делят соответственно стороны </a:t>
            </a:r>
            <a:r>
              <a:rPr lang="en-US" i="1" dirty="0">
                <a:cs typeface="Times New Roman" pitchFamily="18" charset="0"/>
              </a:rPr>
              <a:t>BC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CA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AB </a:t>
            </a:r>
            <a:r>
              <a:rPr lang="ru-RU" dirty="0">
                <a:cs typeface="Times New Roman" pitchFamily="18" charset="0"/>
              </a:rPr>
              <a:t>треугольника </a:t>
            </a:r>
            <a:r>
              <a:rPr lang="en-US" i="1" dirty="0">
                <a:cs typeface="Times New Roman" pitchFamily="18" charset="0"/>
              </a:rPr>
              <a:t>ABC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в отношении 1:2. </a:t>
            </a:r>
            <a:r>
              <a:rPr lang="ru-RU" dirty="0"/>
              <a:t>Найдите площадь треугольника </a:t>
            </a:r>
            <a:r>
              <a:rPr lang="en-US" i="1" dirty="0"/>
              <a:t>A’B’C’</a:t>
            </a:r>
            <a:r>
              <a:rPr lang="ru-RU" dirty="0"/>
              <a:t>, ограниченного прямыми </a:t>
            </a:r>
            <a:r>
              <a:rPr lang="en-US" i="1" dirty="0"/>
              <a:t>AA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BB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CC</a:t>
            </a:r>
            <a:r>
              <a:rPr lang="en-US" baseline="-25000" dirty="0"/>
              <a:t>1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ru-RU" dirty="0"/>
              <a:t>если площадь треугольника </a:t>
            </a:r>
            <a:r>
              <a:rPr lang="en-US" i="1" dirty="0"/>
              <a:t>ABC </a:t>
            </a:r>
            <a:r>
              <a:rPr lang="ru-RU" dirty="0"/>
              <a:t>равна 1.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03A978D0-D73C-42F7-9962-50075F40D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0828"/>
            <a:ext cx="354982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621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7057" y="122413"/>
            <a:ext cx="9180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Средняя линия трапеции расположена в главе</a:t>
            </a:r>
            <a:r>
              <a:rPr lang="en-US" dirty="0"/>
              <a:t> IX</a:t>
            </a:r>
            <a:r>
              <a:rPr lang="ru-RU" dirty="0"/>
              <a:t> «Векторы», относящейся к 9-му классу.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7E04A5-A261-1B9A-4F5A-243E6445167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030296"/>
            <a:ext cx="7488832" cy="5613657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4309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6" name="Text Box 6">
            <a:extLst>
              <a:ext uri="{FF2B5EF4-FFF2-40B4-BE49-F238E27FC236}">
                <a16:creationId xmlns:a16="http://schemas.microsoft.com/office/drawing/2014/main" id="{95D2F18B-54BD-42D5-8F89-C68DDCACD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33078"/>
            <a:ext cx="91805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Решение.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Площадь треугольника </a:t>
            </a:r>
            <a:r>
              <a:rPr lang="en-US" altLang="ru-RU" i="1" dirty="0"/>
              <a:t>A’B’C’ </a:t>
            </a:r>
            <a:r>
              <a:rPr lang="ru-RU" altLang="ru-RU" dirty="0"/>
              <a:t>равна площади треугольника </a:t>
            </a:r>
            <a:r>
              <a:rPr lang="en-US" altLang="ru-RU" i="1" dirty="0"/>
              <a:t>ABC </a:t>
            </a:r>
            <a:r>
              <a:rPr lang="ru-RU" altLang="ru-RU" dirty="0"/>
              <a:t>минус площади треугольников </a:t>
            </a:r>
            <a:r>
              <a:rPr lang="en-US" altLang="ru-RU" i="1" dirty="0"/>
              <a:t>AB’B</a:t>
            </a:r>
            <a:r>
              <a:rPr lang="en-US" altLang="ru-RU" dirty="0"/>
              <a:t>, </a:t>
            </a:r>
            <a:r>
              <a:rPr lang="en-US" altLang="ru-RU" i="1" dirty="0"/>
              <a:t>BC’C</a:t>
            </a:r>
            <a:r>
              <a:rPr lang="en-US" altLang="ru-RU" dirty="0"/>
              <a:t>, </a:t>
            </a:r>
            <a:r>
              <a:rPr lang="en-US" altLang="ru-RU" i="1" dirty="0"/>
              <a:t>CA’A</a:t>
            </a:r>
            <a:r>
              <a:rPr lang="en-US" altLang="ru-RU" dirty="0"/>
              <a:t>. </a:t>
            </a:r>
            <a:r>
              <a:rPr lang="ru-RU" altLang="ru-RU" dirty="0"/>
              <a:t>Для нахождения площади треугольника </a:t>
            </a:r>
            <a:r>
              <a:rPr lang="ru-RU" altLang="ru-RU" i="1" dirty="0"/>
              <a:t>С</a:t>
            </a:r>
            <a:r>
              <a:rPr lang="en-US" altLang="ru-RU" i="1" dirty="0"/>
              <a:t>A’A</a:t>
            </a:r>
            <a:r>
              <a:rPr lang="ru-RU" altLang="ru-RU" dirty="0"/>
              <a:t> проведем отрезок </a:t>
            </a:r>
            <a:r>
              <a:rPr lang="en-US" altLang="ru-RU" i="1" dirty="0"/>
              <a:t>C</a:t>
            </a:r>
            <a:r>
              <a:rPr lang="en-US" altLang="ru-RU" baseline="-25000" dirty="0"/>
              <a:t>1</a:t>
            </a:r>
            <a:r>
              <a:rPr lang="en-US" altLang="ru-RU" i="1" dirty="0"/>
              <a:t>D</a:t>
            </a:r>
            <a:r>
              <a:rPr lang="en-US" altLang="ru-RU" baseline="-25000" dirty="0"/>
              <a:t> </a:t>
            </a:r>
            <a:r>
              <a:rPr lang="ru-RU" altLang="ru-RU" dirty="0"/>
              <a:t>параллельный прямой </a:t>
            </a:r>
            <a:r>
              <a:rPr lang="en-US" altLang="ru-RU" i="1" dirty="0"/>
              <a:t>AA</a:t>
            </a:r>
            <a:r>
              <a:rPr lang="en-US" altLang="ru-RU" baseline="-25000" dirty="0"/>
              <a:t>1</a:t>
            </a:r>
            <a:r>
              <a:rPr lang="en-US" altLang="ru-RU" dirty="0"/>
              <a:t>.</a:t>
            </a:r>
            <a:r>
              <a:rPr lang="ru-RU" altLang="ru-RU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291" name="Text Box 11">
                <a:extLst>
                  <a:ext uri="{FF2B5EF4-FFF2-40B4-BE49-F238E27FC236}">
                    <a16:creationId xmlns:a16="http://schemas.microsoft.com/office/drawing/2014/main" id="{0B11B48E-1BE5-483D-9251-DB5776567D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437112"/>
                <a:ext cx="9144000" cy="22788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/>
                  <a:t>	Тогда </a:t>
                </a:r>
                <a:r>
                  <a:rPr lang="en-US" altLang="ru-RU" i="1" dirty="0"/>
                  <a:t>A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D</a:t>
                </a:r>
                <a:r>
                  <a:rPr lang="ru-RU" altLang="ru-RU" i="1" dirty="0"/>
                  <a:t> </a:t>
                </a:r>
                <a:r>
                  <a:rPr lang="en-US" altLang="ru-RU" dirty="0"/>
                  <a:t>:</a:t>
                </a:r>
                <a:r>
                  <a:rPr lang="ru-RU" altLang="ru-RU" dirty="0"/>
                  <a:t> </a:t>
                </a:r>
                <a:r>
                  <a:rPr lang="en-US" altLang="ru-RU" i="1" dirty="0"/>
                  <a:t>DB = AC</a:t>
                </a:r>
                <a:r>
                  <a:rPr lang="en-US" altLang="ru-RU" baseline="-25000" dirty="0"/>
                  <a:t>1</a:t>
                </a:r>
                <a:r>
                  <a:rPr lang="en-US" altLang="ru-RU" baseline="30000" dirty="0"/>
                  <a:t> </a:t>
                </a:r>
                <a:r>
                  <a:rPr lang="en-US" altLang="ru-RU" dirty="0"/>
                  <a:t>: </a:t>
                </a:r>
                <a:r>
                  <a:rPr lang="en-US" altLang="ru-RU" i="1" dirty="0"/>
                  <a:t>C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B = </a:t>
                </a:r>
                <a:r>
                  <a:rPr lang="en-US" altLang="ru-RU" dirty="0"/>
                  <a:t>1:2, </a:t>
                </a:r>
                <a:r>
                  <a:rPr lang="en-US" altLang="ru-RU" i="1" dirty="0"/>
                  <a:t>CA</a:t>
                </a:r>
                <a:r>
                  <a:rPr lang="en-US" altLang="ru-RU" baseline="-25000" dirty="0"/>
                  <a:t>1 </a:t>
                </a:r>
                <a:r>
                  <a:rPr lang="en-US" altLang="ru-RU" dirty="0"/>
                  <a:t>: </a:t>
                </a:r>
                <a:r>
                  <a:rPr lang="en-US" altLang="ru-RU" i="1" dirty="0"/>
                  <a:t>A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D =</a:t>
                </a:r>
                <a:r>
                  <a:rPr lang="en-US" altLang="ru-RU" dirty="0"/>
                  <a:t> 6 : 1, </a:t>
                </a:r>
                <a:r>
                  <a:rPr lang="ru-RU" altLang="ru-RU" dirty="0"/>
                  <a:t>следовательно, </a:t>
                </a:r>
                <a:r>
                  <a:rPr lang="en-US" altLang="ru-RU" i="1" dirty="0"/>
                  <a:t>CA’ </a:t>
                </a:r>
                <a:r>
                  <a:rPr lang="en-US" altLang="ru-RU" dirty="0"/>
                  <a:t>:</a:t>
                </a:r>
                <a:r>
                  <a:rPr lang="en-US" altLang="ru-RU" i="1" dirty="0"/>
                  <a:t>A’C</a:t>
                </a:r>
                <a:r>
                  <a:rPr lang="en-US" altLang="ru-RU" baseline="-25000" dirty="0"/>
                  <a:t>1</a:t>
                </a:r>
                <a:r>
                  <a:rPr lang="en-US" altLang="ru-RU" dirty="0"/>
                  <a:t> = 6:1. </a:t>
                </a:r>
                <a:r>
                  <a:rPr lang="ru-RU" altLang="ru-RU" dirty="0"/>
                  <a:t>Значит, площадь треугольника </a:t>
                </a:r>
                <a:r>
                  <a:rPr lang="en-US" altLang="ru-RU" i="1" dirty="0"/>
                  <a:t>CA’A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altLang="ru-RU" dirty="0"/>
                  <a:t> площади треугольника </a:t>
                </a:r>
                <a:r>
                  <a:rPr lang="en-US" altLang="ru-RU" i="1" dirty="0"/>
                  <a:t>ACC</a:t>
                </a:r>
                <a:r>
                  <a:rPr lang="en-US" altLang="ru-RU" baseline="-25000" dirty="0"/>
                  <a:t>1 </a:t>
                </a:r>
                <a:r>
                  <a:rPr lang="ru-RU" altLang="ru-RU" dirty="0"/>
                  <a:t>и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ru-RU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altLang="ru-RU" dirty="0"/>
                  <a:t>. Треугольники </a:t>
                </a:r>
                <a:r>
                  <a:rPr lang="en-US" altLang="ru-RU" i="1" dirty="0"/>
                  <a:t>AB’B</a:t>
                </a:r>
                <a:r>
                  <a:rPr lang="ru-RU" altLang="ru-RU" dirty="0"/>
                  <a:t> и</a:t>
                </a:r>
                <a:r>
                  <a:rPr lang="en-US" altLang="ru-RU" dirty="0"/>
                  <a:t> </a:t>
                </a:r>
                <a:r>
                  <a:rPr lang="en-US" altLang="ru-RU" i="1" dirty="0"/>
                  <a:t>BC’C</a:t>
                </a:r>
                <a:r>
                  <a:rPr lang="ru-RU" altLang="ru-RU" dirty="0"/>
                  <a:t> имеют такую же площадь. Следовательно, площадь треугольника </a:t>
                </a:r>
                <a:r>
                  <a:rPr lang="en-US" altLang="ru-RU" i="1" dirty="0"/>
                  <a:t>A’B’C’ </a:t>
                </a:r>
                <a:r>
                  <a:rPr lang="ru-RU" alt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ru-RU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altLang="ru-RU" dirty="0"/>
                  <a:t>.</a:t>
                </a:r>
              </a:p>
            </p:txBody>
          </p:sp>
        </mc:Choice>
        <mc:Fallback xmlns="">
          <p:sp>
            <p:nvSpPr>
              <p:cNvPr id="225291" name="Text Box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B11B48E-1BE5-483D-9251-DB5776567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437112"/>
                <a:ext cx="9144000" cy="2278829"/>
              </a:xfrm>
              <a:prstGeom prst="rect">
                <a:avLst/>
              </a:prstGeom>
              <a:blipFill>
                <a:blip r:embed="rId3" cstate="print"/>
                <a:stretch>
                  <a:fillRect l="-1000" t="-2139" r="-1000" b="-2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5295" name="Picture 15">
            <a:extLst>
              <a:ext uri="{FF2B5EF4-FFF2-40B4-BE49-F238E27FC236}">
                <a16:creationId xmlns:a16="http://schemas.microsoft.com/office/drawing/2014/main" id="{5F080CCF-CE00-4C0F-9A0F-5EE71CE26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3240360" cy="282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9457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0" y="718306"/>
                <a:ext cx="9143999" cy="18802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i="1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Отношением</a:t>
                </a:r>
                <a:r>
                  <a:rPr lang="ru-RU" b="1" i="1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ru-RU" dirty="0"/>
                  <a:t>двух отрезков </a:t>
                </a:r>
                <a:r>
                  <a:rPr lang="en-US" i="1" dirty="0"/>
                  <a:t>AB</a:t>
                </a:r>
                <a:r>
                  <a:rPr lang="ru-RU" dirty="0"/>
                  <a:t> и </a:t>
                </a:r>
                <a:r>
                  <a:rPr lang="en-US" i="1" dirty="0"/>
                  <a:t>CD</a:t>
                </a:r>
                <a:r>
                  <a:rPr lang="ru-RU" dirty="0"/>
                  <a:t> называется длина отрезка </a:t>
                </a:r>
                <a:r>
                  <a:rPr lang="en-US" i="1" dirty="0"/>
                  <a:t>CD</a:t>
                </a:r>
                <a:r>
                  <a:rPr lang="ru-RU" dirty="0"/>
                  <a:t>, если за единичный отрезок принят отрезок </a:t>
                </a:r>
                <a:r>
                  <a:rPr lang="en-US" i="1" dirty="0"/>
                  <a:t>AB</a:t>
                </a:r>
                <a:r>
                  <a:rPr lang="ru-RU" dirty="0"/>
                  <a:t>. </a:t>
                </a:r>
              </a:p>
              <a:p>
                <a:pPr algn="just"/>
                <a:r>
                  <a:rPr lang="ru-RU" dirty="0"/>
                  <a:t>	Таким образом, отношение</a:t>
                </a:r>
                <a:r>
                  <a:rPr lang="ru-RU" b="1" i="1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𝐶𝐷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ru-RU" dirty="0"/>
                  <a:t> есть число, показывающее, сколько раз отрезок </a:t>
                </a:r>
                <a:r>
                  <a:rPr lang="en-US" i="1" dirty="0"/>
                  <a:t>AB</a:t>
                </a:r>
                <a:r>
                  <a:rPr lang="ru-RU" dirty="0"/>
                  <a:t> и его части укладываются в отрезке </a:t>
                </a:r>
                <a:r>
                  <a:rPr lang="en-US" i="1" dirty="0"/>
                  <a:t>CD</a:t>
                </a:r>
                <a:r>
                  <a:rPr lang="ru-RU" dirty="0"/>
                  <a:t>. 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18306"/>
                <a:ext cx="9143999" cy="1880258"/>
              </a:xfrm>
              <a:prstGeom prst="rect">
                <a:avLst/>
              </a:prstGeom>
              <a:blipFill>
                <a:blip r:embed="rId3"/>
                <a:stretch>
                  <a:fillRect l="-1000" r="-1000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9624" y="2596168"/>
                <a:ext cx="9144000" cy="1355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Теорема.</a:t>
                </a:r>
                <a:r>
                  <a:rPr lang="ru-RU" b="1" dirty="0"/>
                  <a:t> </a:t>
                </a:r>
                <a:r>
                  <a:rPr lang="ru-RU" dirty="0"/>
                  <a:t>(О пропорциональных отрезках.) Параллельные прямые, пересекающие стороны угла, отсекают от сторон угла пропорциональные отрезки,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𝐴𝐵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𝐴𝐸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den>
                    </m:f>
                    <m:r>
                      <a:rPr lang="ru-RU" b="1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" y="2596168"/>
                <a:ext cx="9144000" cy="1355628"/>
              </a:xfrm>
              <a:prstGeom prst="rect">
                <a:avLst/>
              </a:prstGeom>
              <a:blipFill>
                <a:blip r:embed="rId4"/>
                <a:stretch>
                  <a:fillRect l="-1067" t="-3604" r="-1000" b="-3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4077072"/>
            <a:ext cx="4865352" cy="25202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7A17F5-6B2C-6F36-F0A0-6E800E763180}"/>
              </a:ext>
            </a:extLst>
          </p:cNvPr>
          <p:cNvSpPr txBox="1"/>
          <p:nvPr/>
        </p:nvSpPr>
        <p:spPr>
          <a:xfrm>
            <a:off x="9625" y="182239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Теорема о пропорциональных отрезках</a:t>
            </a:r>
          </a:p>
        </p:txBody>
      </p:sp>
    </p:spTree>
    <p:extLst>
      <p:ext uri="{BB962C8B-B14F-4D97-AF65-F5344CB8AC3E}">
        <p14:creationId xmlns:p14="http://schemas.microsoft.com/office/powerpoint/2010/main" val="1407630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29000"/>
            <a:ext cx="4282946" cy="258428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9624" y="188640"/>
                <a:ext cx="9144000" cy="28329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Доказательство.</a:t>
                </a:r>
                <a:r>
                  <a:rPr lang="ru-RU" b="1" dirty="0"/>
                  <a:t> </a:t>
                </a:r>
                <a:r>
                  <a:rPr lang="ru-RU" dirty="0"/>
                  <a:t>Прямые, параллельные </a:t>
                </a:r>
                <a:r>
                  <a:rPr lang="ru-RU" i="1" dirty="0"/>
                  <a:t>ВD</a:t>
                </a:r>
                <a:r>
                  <a:rPr lang="ru-RU" dirty="0"/>
                  <a:t>, переводят равные отрезки на прямой </a:t>
                </a:r>
                <a:r>
                  <a:rPr lang="ru-RU" i="1" dirty="0"/>
                  <a:t>АC</a:t>
                </a:r>
                <a:r>
                  <a:rPr lang="ru-RU" dirty="0"/>
                  <a:t> в равные отрезки на прямой </a:t>
                </a:r>
                <a:r>
                  <a:rPr lang="ru-RU" i="1" dirty="0"/>
                  <a:t>АE</a:t>
                </a:r>
                <a:r>
                  <a:rPr lang="ru-RU" dirty="0"/>
                  <a:t>. Отрезку </a:t>
                </a:r>
                <a:r>
                  <a:rPr lang="ru-RU" i="1" dirty="0"/>
                  <a:t>АB</a:t>
                </a:r>
                <a:r>
                  <a:rPr lang="ru-RU" dirty="0"/>
                  <a:t> соответствует отрезок </a:t>
                </a:r>
                <a:r>
                  <a:rPr lang="ru-RU" i="1" dirty="0"/>
                  <a:t>АD</a:t>
                </a:r>
                <a:r>
                  <a:rPr lang="ru-RU" dirty="0"/>
                  <a:t>. Одной десятой части отрезка </a:t>
                </a:r>
                <a:r>
                  <a:rPr lang="ru-RU" i="1" dirty="0"/>
                  <a:t>АB</a:t>
                </a:r>
                <a:r>
                  <a:rPr lang="ru-RU" dirty="0"/>
                  <a:t> соответствует одна десятая часть отрезка </a:t>
                </a:r>
                <a:r>
                  <a:rPr lang="ru-RU" i="1" dirty="0"/>
                  <a:t>AD</a:t>
                </a:r>
                <a:r>
                  <a:rPr lang="ru-RU" dirty="0"/>
                  <a:t> и т. д. Таким образом, если отрезок </a:t>
                </a:r>
                <a:r>
                  <a:rPr lang="ru-RU" i="1" dirty="0"/>
                  <a:t>АB</a:t>
                </a:r>
                <a:r>
                  <a:rPr lang="ru-RU" dirty="0"/>
                  <a:t> и его части укладываются в отрезке </a:t>
                </a:r>
                <a:r>
                  <a:rPr lang="ru-RU" i="1" dirty="0"/>
                  <a:t>АC k</a:t>
                </a:r>
                <a:r>
                  <a:rPr lang="ru-RU" dirty="0"/>
                  <a:t> раз, то отрезок </a:t>
                </a:r>
                <a:r>
                  <a:rPr lang="ru-RU" i="1" dirty="0"/>
                  <a:t>AD</a:t>
                </a:r>
                <a:r>
                  <a:rPr lang="ru-RU" dirty="0"/>
                  <a:t> и его части будут укладываться в отрезке </a:t>
                </a:r>
                <a:r>
                  <a:rPr lang="ru-RU" i="1" dirty="0"/>
                  <a:t>АE</a:t>
                </a:r>
                <a:r>
                  <a:rPr lang="ru-RU" dirty="0"/>
                  <a:t> также </a:t>
                </a:r>
                <a:r>
                  <a:rPr lang="ru-RU" i="1" dirty="0"/>
                  <a:t>k</a:t>
                </a:r>
                <a:r>
                  <a:rPr lang="ru-RU" dirty="0"/>
                  <a:t> раз, т. е.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𝐴𝐵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𝐴𝐸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r>
                      <a:rPr lang="ru-RU" i="1">
                        <a:latin typeface="Cambria Math"/>
                      </a:rPr>
                      <m:t>𝑘</m:t>
                    </m:r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" y="188640"/>
                <a:ext cx="9144000" cy="2832955"/>
              </a:xfrm>
              <a:prstGeom prst="rect">
                <a:avLst/>
              </a:prstGeom>
              <a:blipFill>
                <a:blip r:embed="rId4"/>
                <a:stretch>
                  <a:fillRect l="-1067" t="-1720" r="-1000" b="-10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283844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9624" y="0"/>
                <a:ext cx="9144000" cy="1355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Следствие.</a:t>
                </a:r>
                <a:r>
                  <a:rPr lang="ru-RU" b="1" dirty="0"/>
                  <a:t> </a:t>
                </a:r>
                <a:r>
                  <a:rPr lang="ru-RU" dirty="0"/>
                  <a:t>Если параллельные прямые пересекают стороны угла с вершиной </a:t>
                </a:r>
                <a:r>
                  <a:rPr lang="en-US" i="1" dirty="0"/>
                  <a:t>A </a:t>
                </a:r>
                <a:r>
                  <a:rPr lang="ru-RU" dirty="0"/>
                  <a:t>соответственно в точках </a:t>
                </a:r>
                <a:r>
                  <a:rPr lang="en-US" i="1" dirty="0"/>
                  <a:t>B</a:t>
                </a:r>
                <a:r>
                  <a:rPr lang="ru-RU" dirty="0"/>
                  <a:t>,</a:t>
                </a:r>
                <a:r>
                  <a:rPr lang="en-US" dirty="0"/>
                  <a:t> </a:t>
                </a:r>
                <a:r>
                  <a:rPr lang="en-US" i="1" dirty="0"/>
                  <a:t>C</a:t>
                </a:r>
                <a:r>
                  <a:rPr lang="en-US" dirty="0"/>
                  <a:t> </a:t>
                </a:r>
                <a:r>
                  <a:rPr lang="ru-RU" dirty="0"/>
                  <a:t>и </a:t>
                </a:r>
                <a:r>
                  <a:rPr lang="en-US" i="1" dirty="0"/>
                  <a:t>D</a:t>
                </a:r>
                <a:r>
                  <a:rPr lang="en-US" dirty="0"/>
                  <a:t>, </a:t>
                </a:r>
                <a:r>
                  <a:rPr lang="en-US" i="1" dirty="0"/>
                  <a:t>E</a:t>
                </a:r>
                <a:r>
                  <a:rPr lang="en-US" dirty="0"/>
                  <a:t>, </a:t>
                </a:r>
                <a:r>
                  <a:rPr lang="ru-RU" dirty="0"/>
                  <a:t>то имеет место равенство </a:t>
                </a:r>
                <a14:m>
                  <m:oMath xmlns:m="http://schemas.openxmlformats.org/officeDocument/2006/math">
                    <m:r>
                      <a:rPr lang="ru-RU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den>
                    </m:f>
                    <m:r>
                      <a:rPr lang="ru-RU" b="1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" y="0"/>
                <a:ext cx="9144000" cy="1355628"/>
              </a:xfrm>
              <a:prstGeom prst="rect">
                <a:avLst/>
              </a:prstGeom>
              <a:blipFill>
                <a:blip r:embed="rId3"/>
                <a:stretch>
                  <a:fillRect l="-1067" t="-3604" r="-1000" b="-3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0" y="4082290"/>
                <a:ext cx="9134377" cy="1724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Доказательство.</a:t>
                </a:r>
                <a:r>
                  <a:rPr lang="ru-RU" b="1" dirty="0"/>
                  <a:t> </a:t>
                </a:r>
                <a:r>
                  <a:rPr lang="ru-RU" dirty="0"/>
                  <a:t>Заметим, что в этом случае имеют место равенства</a:t>
                </a:r>
                <a:r>
                  <a:rPr lang="en-US" dirty="0"/>
                  <a:t> </a:t>
                </a:r>
                <a:r>
                  <a:rPr lang="en-US" i="1" dirty="0"/>
                  <a:t>AC = AB + BC </a:t>
                </a:r>
                <a:r>
                  <a:rPr lang="ru-RU" dirty="0"/>
                  <a:t>и </a:t>
                </a:r>
                <a:r>
                  <a:rPr lang="en-US" i="1" dirty="0"/>
                  <a:t>AE = AD + DE</a:t>
                </a:r>
                <a:r>
                  <a:rPr lang="en-US" dirty="0"/>
                  <a:t>.</a:t>
                </a:r>
                <a:r>
                  <a:rPr lang="ru-RU" dirty="0"/>
                  <a:t> Подставляя их в равенство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𝐴𝐵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𝐴𝐸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𝐴𝐷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получим равенство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ru-RU" i="1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𝐵𝐶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𝐴𝐵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𝐷𝐸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𝐴𝐷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из которого вытекает и требуемое равенство. </a:t>
                </a: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82290"/>
                <a:ext cx="9134377" cy="1724959"/>
              </a:xfrm>
              <a:prstGeom prst="rect">
                <a:avLst/>
              </a:prstGeom>
              <a:blipFill>
                <a:blip r:embed="rId4"/>
                <a:stretch>
                  <a:fillRect l="-1001" t="-2827" r="-1001" b="-74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1346996"/>
            <a:ext cx="4587331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083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3" name="Text Box 3"/>
          <p:cNvSpPr txBox="1">
            <a:spLocks noChangeArrowheads="1"/>
          </p:cNvSpPr>
          <p:nvPr/>
        </p:nvSpPr>
        <p:spPr bwMode="auto">
          <a:xfrm>
            <a:off x="0" y="245368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Теорема. </a:t>
            </a:r>
            <a:r>
              <a:rPr lang="ru-RU" sz="2800" dirty="0"/>
              <a:t>Б</a:t>
            </a:r>
            <a:r>
              <a:rPr lang="ru-RU" sz="2800" dirty="0">
                <a:cs typeface="Times New Roman" pitchFamily="18" charset="0"/>
              </a:rPr>
              <a:t>иссектриса угла треугольника делит противолежащую сторону на части, пропорциональные прилежащим сторонам</a:t>
            </a:r>
            <a:r>
              <a:rPr lang="ru-RU" sz="2800" dirty="0"/>
              <a:t>, т. е. </a:t>
            </a:r>
            <a:r>
              <a:rPr lang="ru-RU" sz="2800" dirty="0">
                <a:cs typeface="Times New Roman" pitchFamily="18" charset="0"/>
              </a:rPr>
              <a:t>если </a:t>
            </a:r>
            <a:r>
              <a:rPr lang="ru-RU" sz="2800" i="1" dirty="0">
                <a:cs typeface="Times New Roman" pitchFamily="18" charset="0"/>
              </a:rPr>
              <a:t>CD</a:t>
            </a:r>
            <a:r>
              <a:rPr lang="ru-RU" sz="2800" dirty="0">
                <a:cs typeface="Times New Roman" pitchFamily="18" charset="0"/>
              </a:rPr>
              <a:t> – биссектриса треугольника </a:t>
            </a:r>
            <a:r>
              <a:rPr lang="ru-RU" sz="2800" i="1" dirty="0">
                <a:cs typeface="Times New Roman" pitchFamily="18" charset="0"/>
              </a:rPr>
              <a:t>ABC</a:t>
            </a:r>
            <a:r>
              <a:rPr lang="ru-RU" sz="2800" dirty="0">
                <a:cs typeface="Times New Roman" pitchFamily="18" charset="0"/>
              </a:rPr>
              <a:t>, то </a:t>
            </a:r>
            <a:r>
              <a:rPr lang="ru-RU" sz="2800" i="1" dirty="0">
                <a:cs typeface="Times New Roman" pitchFamily="18" charset="0"/>
              </a:rPr>
              <a:t>AD</a:t>
            </a:r>
            <a:r>
              <a:rPr lang="ru-RU" sz="2800" dirty="0">
                <a:cs typeface="Times New Roman" pitchFamily="18" charset="0"/>
              </a:rPr>
              <a:t> : </a:t>
            </a:r>
            <a:r>
              <a:rPr lang="ru-RU" sz="2800" i="1" dirty="0">
                <a:cs typeface="Times New Roman" pitchFamily="18" charset="0"/>
              </a:rPr>
              <a:t>DB = AC</a:t>
            </a:r>
            <a:r>
              <a:rPr lang="ru-RU" sz="2800" dirty="0">
                <a:cs typeface="Times New Roman" pitchFamily="18" charset="0"/>
              </a:rPr>
              <a:t> : </a:t>
            </a:r>
            <a:r>
              <a:rPr lang="ru-RU" sz="2800" i="1" dirty="0">
                <a:cs typeface="Times New Roman" pitchFamily="18" charset="0"/>
              </a:rPr>
              <a:t>BC</a:t>
            </a:r>
            <a:r>
              <a:rPr lang="ru-RU" sz="2800" dirty="0">
                <a:cs typeface="Times New Roman" pitchFamily="18" charset="0"/>
              </a:rPr>
              <a:t>.</a:t>
            </a:r>
            <a:r>
              <a:rPr lang="ru-RU" sz="2800" dirty="0"/>
              <a:t>  </a:t>
            </a:r>
          </a:p>
        </p:txBody>
      </p:sp>
      <p:pic>
        <p:nvPicPr>
          <p:cNvPr id="46080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4521997" cy="251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71920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60806" name="Text Box 6"/>
              <p:cNvSpPr txBox="1">
                <a:spLocks noChangeArrowheads="1"/>
              </p:cNvSpPr>
              <p:nvPr/>
            </p:nvSpPr>
            <p:spPr bwMode="auto">
              <a:xfrm>
                <a:off x="0" y="332656"/>
                <a:ext cx="9144000" cy="2465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>
                    <a:solidFill>
                      <a:srgbClr val="FF3300"/>
                    </a:solidFill>
                  </a:rPr>
                  <a:t>	Доказательство: </a:t>
                </a:r>
                <a:r>
                  <a:rPr lang="ru-RU" dirty="0"/>
                  <a:t>Пусть </a:t>
                </a:r>
                <a:r>
                  <a:rPr lang="en-US" i="1" dirty="0"/>
                  <a:t>CD </a:t>
                </a:r>
                <a:r>
                  <a:rPr lang="ru-RU" dirty="0"/>
                  <a:t>– биссектриса треугольника </a:t>
                </a:r>
                <a:r>
                  <a:rPr lang="en-US" i="1" dirty="0"/>
                  <a:t>ABC</a:t>
                </a:r>
                <a:r>
                  <a:rPr lang="en-US" dirty="0"/>
                  <a:t>.</a:t>
                </a:r>
                <a:r>
                  <a:rPr lang="en-US" i="1" dirty="0"/>
                  <a:t> </a:t>
                </a:r>
                <a:r>
                  <a:rPr lang="ru-RU" dirty="0"/>
                  <a:t>Через точку </a:t>
                </a:r>
                <a:r>
                  <a:rPr lang="en-US" i="1" dirty="0"/>
                  <a:t>B </a:t>
                </a:r>
                <a:r>
                  <a:rPr lang="ru-RU" dirty="0"/>
                  <a:t>проведём прямую, параллельную прямой </a:t>
                </a:r>
                <a:r>
                  <a:rPr lang="en-US" i="1" dirty="0"/>
                  <a:t>CD</a:t>
                </a:r>
                <a:r>
                  <a:rPr lang="ru-RU" dirty="0"/>
                  <a:t>.</a:t>
                </a:r>
                <a:r>
                  <a:rPr lang="en-US" dirty="0"/>
                  <a:t> </a:t>
                </a:r>
                <a:r>
                  <a:rPr lang="ru-RU" dirty="0"/>
                  <a:t>Обозначим </a:t>
                </a:r>
                <a:r>
                  <a:rPr lang="en-US" i="1" dirty="0"/>
                  <a:t>E </a:t>
                </a:r>
                <a:r>
                  <a:rPr lang="ru-RU" dirty="0"/>
                  <a:t>её точку пересечения с прямой </a:t>
                </a:r>
                <a:r>
                  <a:rPr lang="en-US" i="1" dirty="0"/>
                  <a:t>AC</a:t>
                </a:r>
                <a:r>
                  <a:rPr lang="en-US" dirty="0"/>
                  <a:t>. </a:t>
                </a:r>
                <a:r>
                  <a:rPr lang="ru-RU" dirty="0"/>
                  <a:t>Тогда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𝐶𝐵𝐸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𝐵𝐶𝐷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𝐴𝐶𝐷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𝐶𝐸𝐵</m:t>
                    </m:r>
                  </m:oMath>
                </a14:m>
                <a:r>
                  <a:rPr lang="en-US" dirty="0"/>
                  <a:t>. </a:t>
                </a:r>
                <a:r>
                  <a:rPr lang="ru-RU" dirty="0"/>
                  <a:t>Следовательно, треугольник </a:t>
                </a:r>
                <a:r>
                  <a:rPr lang="en-US" i="1" dirty="0"/>
                  <a:t>BEC </a:t>
                </a:r>
                <a:r>
                  <a:rPr lang="ru-RU" dirty="0"/>
                  <a:t>равнобедренный, </a:t>
                </a:r>
                <a:r>
                  <a:rPr lang="en-US" i="1" dirty="0"/>
                  <a:t>BC = EC</a:t>
                </a:r>
                <a:r>
                  <a:rPr lang="en-US" dirty="0"/>
                  <a:t>. </a:t>
                </a:r>
                <a:r>
                  <a:rPr lang="ru-RU" dirty="0"/>
                  <a:t>По теореме о пропорциональных отрезках, имеем: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𝐷𝐵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𝐶𝐸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𝐵𝐶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,</m:t>
                    </m:r>
                  </m:oMath>
                </a14:m>
                <a:r>
                  <a:rPr lang="ru-RU" dirty="0">
                    <a:solidFill>
                      <a:srgbClr val="FF0000"/>
                    </a:solidFill>
                  </a:rPr>
                  <a:t> </a:t>
                </a:r>
                <a:r>
                  <a:rPr lang="ru-RU" dirty="0"/>
                  <a:t>значит,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𝐷𝐵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𝐵𝐶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 </m:t>
                    </m:r>
                  </m:oMath>
                </a14:m>
                <a:r>
                  <a:rPr lang="ru-RU" dirty="0"/>
                  <a:t>.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080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32656"/>
                <a:ext cx="9144000" cy="246599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000" t="-1980" r="-1000" b="-14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3140968"/>
            <a:ext cx="4223767" cy="320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1917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1" name="Text Box 3"/>
          <p:cNvSpPr txBox="1">
            <a:spLocks noChangeArrowheads="1"/>
          </p:cNvSpPr>
          <p:nvPr/>
        </p:nvSpPr>
        <p:spPr bwMode="auto">
          <a:xfrm>
            <a:off x="0" y="0"/>
            <a:ext cx="90678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Теорема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(обратная). </a:t>
            </a:r>
            <a:r>
              <a:rPr lang="ru-RU" sz="2800" dirty="0"/>
              <a:t>Е</a:t>
            </a:r>
            <a:r>
              <a:rPr lang="ru-RU" sz="2800" dirty="0">
                <a:cs typeface="Times New Roman" pitchFamily="18" charset="0"/>
              </a:rPr>
              <a:t>сли луч, проведенный из</a:t>
            </a:r>
            <a:r>
              <a:rPr lang="ru-RU" sz="2800" dirty="0"/>
              <a:t> </a:t>
            </a:r>
            <a:r>
              <a:rPr lang="ru-RU" sz="2800" dirty="0">
                <a:cs typeface="Times New Roman" pitchFamily="18" charset="0"/>
              </a:rPr>
              <a:t>вершины угла треугольника, делит противоположную сторону на части, пропорциональные сторонам треугольника, прилежащим к лучу, то этот луч является биссектрисой угла треугольника.</a:t>
            </a:r>
            <a:r>
              <a:rPr lang="ru-RU" sz="2800" dirty="0"/>
              <a:t> </a:t>
            </a:r>
          </a:p>
        </p:txBody>
      </p:sp>
      <p:pic>
        <p:nvPicPr>
          <p:cNvPr id="4628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54474"/>
            <a:ext cx="427198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2854" name="Text Box 6"/>
              <p:cNvSpPr txBox="1">
                <a:spLocks noChangeArrowheads="1"/>
              </p:cNvSpPr>
              <p:nvPr/>
            </p:nvSpPr>
            <p:spPr bwMode="auto">
              <a:xfrm>
                <a:off x="38100" y="4657949"/>
                <a:ext cx="9067800" cy="21458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>
                    <a:solidFill>
                      <a:srgbClr val="FF3300"/>
                    </a:solidFill>
                  </a:rPr>
                  <a:t>	Доказательство: </a:t>
                </a:r>
                <a:r>
                  <a:rPr lang="ru-RU" dirty="0">
                    <a:cs typeface="Times New Roman" pitchFamily="18" charset="0"/>
                  </a:rPr>
                  <a:t>Пусть для луча </a:t>
                </a:r>
                <a:r>
                  <a:rPr lang="en-US" i="1" dirty="0">
                    <a:cs typeface="Times New Roman" pitchFamily="18" charset="0"/>
                  </a:rPr>
                  <a:t>CD </a:t>
                </a:r>
                <a:r>
                  <a:rPr lang="ru-RU" dirty="0">
                    <a:cs typeface="Times New Roman" pitchFamily="18" charset="0"/>
                  </a:rPr>
                  <a:t>выполняется равенство </a:t>
                </a:r>
                <a:r>
                  <a:rPr lang="ru-RU" i="1" dirty="0">
                    <a:cs typeface="Times New Roman" pitchFamily="18" charset="0"/>
                  </a:rPr>
                  <a:t>AD</a:t>
                </a:r>
                <a:r>
                  <a:rPr lang="ru-RU" dirty="0">
                    <a:cs typeface="Times New Roman" pitchFamily="18" charset="0"/>
                  </a:rPr>
                  <a:t> : </a:t>
                </a:r>
                <a:r>
                  <a:rPr lang="ru-RU" i="1" dirty="0">
                    <a:cs typeface="Times New Roman" pitchFamily="18" charset="0"/>
                  </a:rPr>
                  <a:t>DB = AC</a:t>
                </a:r>
                <a:r>
                  <a:rPr lang="ru-RU" dirty="0">
                    <a:cs typeface="Times New Roman" pitchFamily="18" charset="0"/>
                  </a:rPr>
                  <a:t> : </a:t>
                </a:r>
                <a:r>
                  <a:rPr lang="ru-RU" i="1" dirty="0">
                    <a:cs typeface="Times New Roman" pitchFamily="18" charset="0"/>
                  </a:rPr>
                  <a:t>BC</a:t>
                </a:r>
                <a:r>
                  <a:rPr lang="ru-RU" dirty="0">
                    <a:cs typeface="Times New Roman" pitchFamily="18" charset="0"/>
                  </a:rPr>
                  <a:t>. Проведем биссектрису </a:t>
                </a:r>
                <a:r>
                  <a:rPr lang="en-US" i="1" dirty="0">
                    <a:cs typeface="Times New Roman" pitchFamily="18" charset="0"/>
                  </a:rPr>
                  <a:t>CD’</a:t>
                </a:r>
                <a:r>
                  <a:rPr lang="en-US" dirty="0">
                    <a:cs typeface="Times New Roman" pitchFamily="18" charset="0"/>
                  </a:rPr>
                  <a:t>. </a:t>
                </a:r>
                <a:r>
                  <a:rPr lang="ru-RU" dirty="0">
                    <a:cs typeface="Times New Roman" pitchFamily="18" charset="0"/>
                  </a:rPr>
                  <a:t>Для точек </a:t>
                </a:r>
                <a:r>
                  <a:rPr lang="en-US" i="1" dirty="0">
                    <a:cs typeface="Times New Roman" pitchFamily="18" charset="0"/>
                  </a:rPr>
                  <a:t>D </a:t>
                </a:r>
                <a:r>
                  <a:rPr lang="ru-RU" dirty="0">
                    <a:cs typeface="Times New Roman" pitchFamily="18" charset="0"/>
                  </a:rPr>
                  <a:t>и </a:t>
                </a:r>
                <a:r>
                  <a:rPr lang="en-US" i="1" dirty="0">
                    <a:cs typeface="Times New Roman" pitchFamily="18" charset="0"/>
                  </a:rPr>
                  <a:t>D’ </a:t>
                </a:r>
                <a:r>
                  <a:rPr lang="ru-RU" dirty="0">
                    <a:cs typeface="Times New Roman" pitchFamily="18" charset="0"/>
                  </a:rPr>
                  <a:t>будут выполняться равенства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𝐷𝐵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𝐵𝐶</m:t>
                        </m:r>
                      </m:den>
                    </m:f>
                    <m:r>
                      <a:rPr lang="ru-RU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</m:t>
                        </m:r>
                        <m:sSup>
                          <m:sSup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dirty="0">
                    <a:cs typeface="Times New Roman" pitchFamily="18" charset="0"/>
                  </a:rPr>
                  <a:t>. </a:t>
                </a:r>
                <a:r>
                  <a:rPr lang="ru-RU" dirty="0">
                    <a:cs typeface="Times New Roman" pitchFamily="18" charset="0"/>
                  </a:rPr>
                  <a:t>Из этого следует, что точки </a:t>
                </a:r>
                <a:r>
                  <a:rPr lang="en-US" i="1" dirty="0">
                    <a:cs typeface="Times New Roman" pitchFamily="18" charset="0"/>
                  </a:rPr>
                  <a:t>D </a:t>
                </a:r>
                <a:r>
                  <a:rPr lang="ru-RU" dirty="0">
                    <a:cs typeface="Times New Roman" pitchFamily="18" charset="0"/>
                  </a:rPr>
                  <a:t>и </a:t>
                </a:r>
                <a:r>
                  <a:rPr lang="en-US" i="1" dirty="0">
                    <a:cs typeface="Times New Roman" pitchFamily="18" charset="0"/>
                  </a:rPr>
                  <a:t>D’ </a:t>
                </a:r>
                <a:r>
                  <a:rPr lang="ru-RU" dirty="0">
                    <a:cs typeface="Times New Roman" pitchFamily="18" charset="0"/>
                  </a:rPr>
                  <a:t>совпадают, т. е. луч </a:t>
                </a:r>
                <a:r>
                  <a:rPr lang="en-US" i="1" dirty="0">
                    <a:cs typeface="Times New Roman" pitchFamily="18" charset="0"/>
                  </a:rPr>
                  <a:t>CD </a:t>
                </a:r>
                <a:r>
                  <a:rPr lang="ru-RU" dirty="0">
                    <a:cs typeface="Times New Roman" pitchFamily="18" charset="0"/>
                  </a:rPr>
                  <a:t>является биссектрисой угла </a:t>
                </a:r>
                <a:r>
                  <a:rPr lang="en-US" i="1" dirty="0">
                    <a:cs typeface="Times New Roman" pitchFamily="18" charset="0"/>
                  </a:rPr>
                  <a:t>C </a:t>
                </a:r>
                <a:r>
                  <a:rPr lang="ru-RU" dirty="0">
                    <a:cs typeface="Times New Roman" pitchFamily="18" charset="0"/>
                  </a:rPr>
                  <a:t>треугольника </a:t>
                </a:r>
                <a:r>
                  <a:rPr lang="en-US" i="1" dirty="0">
                    <a:cs typeface="Times New Roman" pitchFamily="18" charset="0"/>
                  </a:rPr>
                  <a:t>ABC</a:t>
                </a:r>
                <a:r>
                  <a:rPr lang="ru-RU" dirty="0"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285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" y="4657949"/>
                <a:ext cx="9067800" cy="2145844"/>
              </a:xfrm>
              <a:prstGeom prst="rect">
                <a:avLst/>
              </a:prstGeom>
              <a:blipFill>
                <a:blip r:embed="rId4"/>
                <a:stretch>
                  <a:fillRect l="-1008" t="-2273" r="-1008" b="-56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72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4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8126" y="260648"/>
                <a:ext cx="9144000" cy="1999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ru-RU" sz="2800" dirty="0">
                    <a:solidFill>
                      <a:srgbClr val="FF0000"/>
                    </a:solidFill>
                  </a:rPr>
                  <a:t>Теорема</a:t>
                </a:r>
                <a:r>
                  <a:rPr lang="ru-RU" sz="2800" dirty="0"/>
                  <a:t>. Биссектриса </a:t>
                </a:r>
                <a:r>
                  <a:rPr lang="en-US" sz="2800" i="1" dirty="0"/>
                  <a:t>CD </a:t>
                </a:r>
                <a:r>
                  <a:rPr lang="ru-RU" sz="2800" dirty="0"/>
                  <a:t>внешнего угла </a:t>
                </a:r>
                <a:r>
                  <a:rPr lang="en-US" sz="2800" i="1" dirty="0"/>
                  <a:t>C </a:t>
                </a:r>
                <a:r>
                  <a:rPr lang="ru-RU" sz="2800" dirty="0"/>
                  <a:t>треугольника </a:t>
                </a:r>
                <a:r>
                  <a:rPr lang="en-US" sz="2800" i="1" dirty="0"/>
                  <a:t>ABC </a:t>
                </a:r>
                <a:r>
                  <a:rPr lang="ru-RU" sz="2800" dirty="0"/>
                  <a:t>делит продолжение противоположной стороны </a:t>
                </a:r>
                <a:r>
                  <a:rPr lang="en-US" sz="2800" i="1" dirty="0"/>
                  <a:t>AB </a:t>
                </a:r>
                <a:r>
                  <a:rPr lang="ru-RU" sz="2800" dirty="0"/>
                  <a:t>на части, пропорциональные прилежащим сторонам</a:t>
                </a:r>
                <a:r>
                  <a:rPr lang="en-US" sz="2800" dirty="0"/>
                  <a:t>, </a:t>
                </a:r>
                <a:r>
                  <a:rPr lang="ru-RU" sz="2800" dirty="0"/>
                  <a:t>т.е. выполняется равенство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𝐷𝐵</m:t>
                        </m:r>
                      </m:den>
                    </m:f>
                    <m:r>
                      <a:rPr lang="ru-RU" sz="2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ru-RU" sz="2800" dirty="0"/>
                  <a:t>.</a:t>
                </a:r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endParaRPr lang="ru-RU" sz="2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6" y="260648"/>
                <a:ext cx="9144000" cy="1999778"/>
              </a:xfrm>
              <a:prstGeom prst="rect">
                <a:avLst/>
              </a:prstGeom>
              <a:blipFill>
                <a:blip r:embed="rId3"/>
                <a:stretch>
                  <a:fillRect l="-1400" t="-3354" r="-1333" b="-27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56" y="2852936"/>
            <a:ext cx="555468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50669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0" y="0"/>
                <a:ext cx="9144000" cy="2465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Доказательство.</a:t>
                </a:r>
                <a:r>
                  <a:rPr lang="ru-RU" dirty="0"/>
                  <a:t> Через точку </a:t>
                </a:r>
                <a:r>
                  <a:rPr lang="en-US" i="1" dirty="0"/>
                  <a:t>B </a:t>
                </a:r>
                <a:r>
                  <a:rPr lang="ru-RU" dirty="0"/>
                  <a:t>проведём прямую, параллельную прямой </a:t>
                </a:r>
                <a:r>
                  <a:rPr lang="en-US" i="1" dirty="0"/>
                  <a:t>CD</a:t>
                </a:r>
                <a:r>
                  <a:rPr lang="ru-RU" dirty="0"/>
                  <a:t>.</a:t>
                </a:r>
                <a:r>
                  <a:rPr lang="en-US" dirty="0"/>
                  <a:t> </a:t>
                </a:r>
                <a:r>
                  <a:rPr lang="ru-RU" dirty="0"/>
                  <a:t>Обозначим </a:t>
                </a:r>
                <a:r>
                  <a:rPr lang="en-US" i="1" dirty="0"/>
                  <a:t>E </a:t>
                </a:r>
                <a:r>
                  <a:rPr lang="ru-RU" dirty="0"/>
                  <a:t>её точку пересечения с прямой </a:t>
                </a:r>
                <a:r>
                  <a:rPr lang="en-US" i="1" dirty="0"/>
                  <a:t>AC</a:t>
                </a:r>
                <a:r>
                  <a:rPr lang="en-US" dirty="0"/>
                  <a:t>. </a:t>
                </a:r>
                <a:r>
                  <a:rPr lang="ru-RU" dirty="0"/>
                  <a:t>Тогда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𝐶𝐵𝐸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𝐵𝐶𝐷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𝐹𝐶𝐷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𝐶𝐸𝐵</m:t>
                    </m:r>
                  </m:oMath>
                </a14:m>
                <a:r>
                  <a:rPr lang="en-US" dirty="0"/>
                  <a:t>. </a:t>
                </a:r>
                <a:r>
                  <a:rPr lang="ru-RU" dirty="0"/>
                  <a:t>Следовательно, треугольник </a:t>
                </a:r>
                <a:r>
                  <a:rPr lang="en-US" i="1" dirty="0"/>
                  <a:t>BEC </a:t>
                </a:r>
                <a:r>
                  <a:rPr lang="ru-RU" dirty="0"/>
                  <a:t>равнобедренный, </a:t>
                </a:r>
                <a:r>
                  <a:rPr lang="en-US" i="1" dirty="0"/>
                  <a:t>BC = EC</a:t>
                </a:r>
                <a:r>
                  <a:rPr lang="en-US" dirty="0"/>
                  <a:t>. </a:t>
                </a:r>
                <a:r>
                  <a:rPr lang="ru-RU" dirty="0"/>
                  <a:t>По теореме о пропорциональных отрезках, имеем: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𝐵𝐷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𝐸𝐶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𝐵𝐶</m:t>
                        </m:r>
                      </m:den>
                    </m:f>
                    <m:r>
                      <a:rPr lang="ru-RU" b="1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ru-RU" dirty="0">
                    <a:solidFill>
                      <a:srgbClr val="FF0000"/>
                    </a:solidFill>
                  </a:rPr>
                  <a:t> </a:t>
                </a:r>
                <a:r>
                  <a:rPr lang="ru-RU" dirty="0"/>
                  <a:t>значит,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𝐵𝐷</m:t>
                        </m:r>
                      </m:den>
                    </m:f>
                    <m:r>
                      <a:rPr lang="ru-RU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𝐵𝐶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 </m:t>
                    </m:r>
                  </m:oMath>
                </a14:m>
                <a:r>
                  <a:rPr lang="ru-RU" dirty="0"/>
                  <a:t>.	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246599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000" t="-1975" r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2708920"/>
            <a:ext cx="5015298" cy="3534304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05610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25" y="90872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/>
              <a:t>1.</a:t>
            </a:r>
            <a:r>
              <a:rPr lang="ru-RU" dirty="0">
                <a:solidFill>
                  <a:srgbClr val="FF0000"/>
                </a:solidFill>
              </a:rPr>
              <a:t>  </a:t>
            </a:r>
            <a:r>
              <a:rPr lang="ru-RU" dirty="0"/>
              <a:t>В треугольнике </a:t>
            </a:r>
            <a:r>
              <a:rPr lang="en-US" i="1" dirty="0"/>
              <a:t>ABC AC = </a:t>
            </a:r>
            <a:r>
              <a:rPr lang="en-US" dirty="0"/>
              <a:t>10, </a:t>
            </a:r>
            <a:r>
              <a:rPr lang="en-US" i="1" dirty="0"/>
              <a:t>AB = </a:t>
            </a:r>
            <a:r>
              <a:rPr lang="en-US" dirty="0"/>
              <a:t>8, </a:t>
            </a:r>
            <a:r>
              <a:rPr lang="en-US" i="1" dirty="0"/>
              <a:t>BC = </a:t>
            </a:r>
            <a:r>
              <a:rPr lang="en-US" dirty="0"/>
              <a:t>6</a:t>
            </a:r>
            <a:r>
              <a:rPr lang="ru-RU" dirty="0"/>
              <a:t>, </a:t>
            </a:r>
            <a:r>
              <a:rPr lang="en-US" i="1" dirty="0"/>
              <a:t>AA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BB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CC</a:t>
            </a:r>
            <a:r>
              <a:rPr lang="en-US" baseline="-25000" dirty="0"/>
              <a:t>1</a:t>
            </a:r>
            <a:r>
              <a:rPr lang="en-US" dirty="0"/>
              <a:t> – </a:t>
            </a:r>
            <a:r>
              <a:rPr lang="ru-RU" dirty="0"/>
              <a:t>биссектрисы.</a:t>
            </a:r>
            <a:r>
              <a:rPr lang="en-US" dirty="0"/>
              <a:t> </a:t>
            </a:r>
            <a:r>
              <a:rPr lang="ru-RU" dirty="0"/>
              <a:t>Найдите биссектрису </a:t>
            </a:r>
            <a:r>
              <a:rPr lang="en-US" i="1" dirty="0"/>
              <a:t>CC</a:t>
            </a:r>
            <a:r>
              <a:rPr lang="en-US" baseline="-25000" dirty="0"/>
              <a:t>1</a:t>
            </a:r>
            <a:r>
              <a:rPr lang="en-US" dirty="0"/>
              <a:t>.</a:t>
            </a:r>
            <a:r>
              <a:rPr lang="ru-RU" dirty="0"/>
              <a:t> 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916832"/>
            <a:ext cx="4629087" cy="36724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9866B2-3D08-C6E7-430F-53333729318A}"/>
                  </a:ext>
                </a:extLst>
              </p:cNvPr>
              <p:cNvSpPr txBox="1"/>
              <p:nvPr/>
            </p:nvSpPr>
            <p:spPr>
              <a:xfrm>
                <a:off x="539552" y="5678194"/>
                <a:ext cx="5040560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Ответ.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9866B2-3D08-C6E7-430F-533337293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678194"/>
                <a:ext cx="5040560" cy="513602"/>
              </a:xfrm>
              <a:prstGeom prst="rect">
                <a:avLst/>
              </a:prstGeom>
              <a:blipFill>
                <a:blip r:embed="rId4"/>
                <a:stretch>
                  <a:fillRect l="-1937" t="-1176" b="-23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>
            <a:extLst>
              <a:ext uri="{FF2B5EF4-FFF2-40B4-BE49-F238E27FC236}">
                <a16:creationId xmlns:a16="http://schemas.microsoft.com/office/drawing/2014/main" id="{5DC79D61-EC54-F53B-F3DD-3E53A33135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1691"/>
            <a:ext cx="7772400" cy="457200"/>
          </a:xfrm>
        </p:spPr>
        <p:txBody>
          <a:bodyPr/>
          <a:lstStyle/>
          <a:p>
            <a:r>
              <a:rPr 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</p:spTree>
    <p:extLst>
      <p:ext uri="{BB962C8B-B14F-4D97-AF65-F5344CB8AC3E}">
        <p14:creationId xmlns:p14="http://schemas.microsoft.com/office/powerpoint/2010/main" val="200233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0" y="766109"/>
            <a:ext cx="4483802" cy="106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01" y="764704"/>
            <a:ext cx="4660197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90" y="2205577"/>
            <a:ext cx="2364283" cy="244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49800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25" y="277838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en-US" dirty="0"/>
              <a:t>2</a:t>
            </a:r>
            <a:r>
              <a:rPr lang="ru-RU" dirty="0"/>
              <a:t>.</a:t>
            </a:r>
            <a:r>
              <a:rPr lang="ru-RU" dirty="0">
                <a:solidFill>
                  <a:srgbClr val="FF0000"/>
                </a:solidFill>
              </a:rPr>
              <a:t>  </a:t>
            </a:r>
            <a:r>
              <a:rPr lang="ru-RU" dirty="0"/>
              <a:t>В треугольнике </a:t>
            </a:r>
            <a:r>
              <a:rPr lang="en-US" i="1" dirty="0"/>
              <a:t>ABC AC = </a:t>
            </a:r>
            <a:r>
              <a:rPr lang="en-US" dirty="0"/>
              <a:t>10, </a:t>
            </a:r>
            <a:r>
              <a:rPr lang="en-US" i="1" dirty="0"/>
              <a:t>AB = </a:t>
            </a:r>
            <a:r>
              <a:rPr lang="en-US" dirty="0"/>
              <a:t>8, </a:t>
            </a:r>
            <a:r>
              <a:rPr lang="en-US" i="1" dirty="0"/>
              <a:t>BC = </a:t>
            </a:r>
            <a:r>
              <a:rPr lang="en-US" dirty="0"/>
              <a:t>6</a:t>
            </a:r>
            <a:r>
              <a:rPr lang="ru-RU" dirty="0"/>
              <a:t>, </a:t>
            </a:r>
            <a:r>
              <a:rPr lang="en-US" i="1" dirty="0"/>
              <a:t>AA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BB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CC</a:t>
            </a:r>
            <a:r>
              <a:rPr lang="en-US" baseline="-25000" dirty="0"/>
              <a:t>1</a:t>
            </a:r>
            <a:r>
              <a:rPr lang="en-US" dirty="0"/>
              <a:t> – </a:t>
            </a:r>
            <a:r>
              <a:rPr lang="ru-RU" dirty="0"/>
              <a:t>биссектрисы.</a:t>
            </a:r>
            <a:r>
              <a:rPr lang="en-US" dirty="0"/>
              <a:t> </a:t>
            </a:r>
            <a:r>
              <a:rPr lang="ru-RU" dirty="0"/>
              <a:t>Найдите</a:t>
            </a:r>
            <a:r>
              <a:rPr lang="en-US" dirty="0"/>
              <a:t> </a:t>
            </a:r>
            <a:r>
              <a:rPr lang="ru-RU" dirty="0"/>
              <a:t>площадь треугольника </a:t>
            </a:r>
            <a:r>
              <a:rPr lang="en-US" i="1" dirty="0"/>
              <a:t>ACC</a:t>
            </a:r>
            <a:r>
              <a:rPr lang="en-US" baseline="-25000" dirty="0"/>
              <a:t>1</a:t>
            </a:r>
            <a:r>
              <a:rPr lang="en-US" dirty="0"/>
              <a:t>.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678760"/>
            <a:ext cx="4310855" cy="34199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9866B2-3D08-C6E7-430F-53333729318A}"/>
                  </a:ext>
                </a:extLst>
              </p:cNvPr>
              <p:cNvSpPr txBox="1"/>
              <p:nvPr/>
            </p:nvSpPr>
            <p:spPr>
              <a:xfrm>
                <a:off x="539552" y="5678194"/>
                <a:ext cx="50405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Ответ.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15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9866B2-3D08-C6E7-430F-533337293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678194"/>
                <a:ext cx="5040560" cy="461665"/>
              </a:xfrm>
              <a:prstGeom prst="rect">
                <a:avLst/>
              </a:prstGeom>
              <a:blipFill>
                <a:blip r:embed="rId4"/>
                <a:stretch>
                  <a:fillRect l="-1937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501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625" y="599513"/>
                <a:ext cx="9144000" cy="1046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r>
                  <a:rPr lang="en-US" dirty="0"/>
                  <a:t>3</a:t>
                </a:r>
                <a:r>
                  <a:rPr lang="ru-RU" dirty="0"/>
                  <a:t>.</a:t>
                </a:r>
                <a:r>
                  <a:rPr lang="ru-RU" dirty="0">
                    <a:solidFill>
                      <a:srgbClr val="FF0000"/>
                    </a:solidFill>
                  </a:rPr>
                  <a:t>  </a:t>
                </a:r>
                <a:r>
                  <a:rPr lang="ru-RU" dirty="0"/>
                  <a:t>В треугольнике </a:t>
                </a:r>
                <a:r>
                  <a:rPr lang="en-US" i="1" dirty="0"/>
                  <a:t>ABC AB = c</a:t>
                </a:r>
                <a:r>
                  <a:rPr lang="en-US" dirty="0"/>
                  <a:t>, </a:t>
                </a:r>
                <a:r>
                  <a:rPr lang="en-US" i="1" dirty="0"/>
                  <a:t>AC = b</a:t>
                </a:r>
                <a:r>
                  <a:rPr lang="en-US" dirty="0"/>
                  <a:t>, </a:t>
                </a:r>
                <a:r>
                  <a:rPr lang="en-US" i="1" dirty="0"/>
                  <a:t>BC = a</a:t>
                </a:r>
                <a:r>
                  <a:rPr lang="ru-RU" dirty="0"/>
                  <a:t>, </a:t>
                </a:r>
                <a:r>
                  <a:rPr lang="en-US" i="1" dirty="0"/>
                  <a:t>AA</a:t>
                </a:r>
                <a:r>
                  <a:rPr lang="en-US" baseline="-25000" dirty="0"/>
                  <a:t>1</a:t>
                </a:r>
                <a:r>
                  <a:rPr lang="en-US" dirty="0"/>
                  <a:t>, </a:t>
                </a:r>
                <a:r>
                  <a:rPr lang="en-US" i="1" dirty="0"/>
                  <a:t>BB</a:t>
                </a:r>
                <a:r>
                  <a:rPr lang="en-US" baseline="-25000" dirty="0"/>
                  <a:t>1</a:t>
                </a:r>
                <a:r>
                  <a:rPr lang="en-US" dirty="0"/>
                  <a:t>, </a:t>
                </a:r>
                <a:r>
                  <a:rPr lang="en-US" i="1" dirty="0"/>
                  <a:t>CC</a:t>
                </a:r>
                <a:r>
                  <a:rPr lang="en-US" baseline="-25000" dirty="0"/>
                  <a:t>1</a:t>
                </a:r>
                <a:r>
                  <a:rPr lang="en-US" dirty="0"/>
                  <a:t> – </a:t>
                </a:r>
                <a:r>
                  <a:rPr lang="ru-RU" dirty="0"/>
                  <a:t>биссектрисы.</a:t>
                </a:r>
                <a:r>
                  <a:rPr lang="en-US" dirty="0"/>
                  <a:t> </a:t>
                </a:r>
                <a:r>
                  <a:rPr lang="ru-RU" dirty="0"/>
                  <a:t>Найдите отношение 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num>
                      <m:den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b="1" i="1">
                        <a:latin typeface="Cambria Math"/>
                      </a:rPr>
                      <m:t>.</m:t>
                    </m:r>
                  </m:oMath>
                </a14:m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endParaRPr lang="ru-RU" sz="2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599513"/>
                <a:ext cx="9144000" cy="1046633"/>
              </a:xfrm>
              <a:prstGeom prst="rect">
                <a:avLst/>
              </a:prstGeom>
              <a:blipFill>
                <a:blip r:embed="rId3"/>
                <a:stretch>
                  <a:fillRect l="-1067" t="-4651" r="-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1988840"/>
            <a:ext cx="4680520" cy="362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0575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625" y="116632"/>
                <a:ext cx="9144000" cy="25832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</a:t>
                </a:r>
                <a:r>
                  <a:rPr lang="ru-RU" dirty="0"/>
                  <a:t>. Через точку 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ru-RU" dirty="0"/>
                  <a:t>проведём прямую, параллельную прямой </a:t>
                </a:r>
                <a:r>
                  <a:rPr lang="en-US" i="1" dirty="0"/>
                  <a:t>AA</a:t>
                </a:r>
                <a:r>
                  <a:rPr lang="en-US" baseline="-25000" dirty="0"/>
                  <a:t>1</a:t>
                </a:r>
                <a:r>
                  <a:rPr lang="ru-RU" dirty="0"/>
                  <a:t>, и обозначим </a:t>
                </a:r>
                <a:r>
                  <a:rPr lang="en-US" i="1" dirty="0"/>
                  <a:t>A’ </a:t>
                </a:r>
                <a:r>
                  <a:rPr lang="ru-RU" dirty="0"/>
                  <a:t>её точку пересечения с отрезком </a:t>
                </a:r>
                <a:r>
                  <a:rPr lang="en-US" i="1" dirty="0"/>
                  <a:t>BC</a:t>
                </a:r>
                <a:r>
                  <a:rPr lang="en-US" dirty="0"/>
                  <a:t>. </a:t>
                </a:r>
                <a:r>
                  <a:rPr lang="ru-RU" dirty="0"/>
                  <a:t>Так как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dirty="0"/>
                  <a:t>, 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Пусть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i="1" dirty="0"/>
                  <a:t>A’  = bx</a:t>
                </a:r>
                <a:r>
                  <a:rPr lang="en-US" dirty="0"/>
                  <a:t>, </a:t>
                </a:r>
                <a:r>
                  <a:rPr lang="en-US" i="1" dirty="0"/>
                  <a:t>A’B = ax. </a:t>
                </a:r>
                <a:r>
                  <a:rPr lang="ru-RU" dirty="0"/>
                  <a:t>Так как</a:t>
                </a:r>
                <a:r>
                  <a:rPr lang="en-US" dirty="0"/>
                  <a:t> 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ru-RU" dirty="0"/>
                  <a:t>, то </a:t>
                </a:r>
                <a:r>
                  <a:rPr lang="en-US" i="1" dirty="0"/>
                  <a:t>CA</a:t>
                </a:r>
                <a:r>
                  <a:rPr lang="en-US" baseline="-25000" dirty="0"/>
                  <a:t>1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  <a:r>
                  <a:rPr lang="ru-RU" dirty="0"/>
                  <a:t>Следовательно,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Значит,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𝐶𝑂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116632"/>
                <a:ext cx="9144000" cy="2583271"/>
              </a:xfrm>
              <a:prstGeom prst="rect">
                <a:avLst/>
              </a:prstGeom>
              <a:blipFill>
                <a:blip r:embed="rId3"/>
                <a:stretch>
                  <a:fillRect l="-1067" t="-1887" r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471" y="2708920"/>
            <a:ext cx="4474307" cy="347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4266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625" y="311481"/>
                <a:ext cx="9144000" cy="1046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r>
                  <a:rPr lang="en-US" dirty="0"/>
                  <a:t>4</a:t>
                </a:r>
                <a:r>
                  <a:rPr lang="ru-RU" dirty="0"/>
                  <a:t>.</a:t>
                </a:r>
                <a:r>
                  <a:rPr lang="ru-RU" dirty="0">
                    <a:solidFill>
                      <a:srgbClr val="FF0000"/>
                    </a:solidFill>
                  </a:rPr>
                  <a:t>  </a:t>
                </a:r>
                <a:r>
                  <a:rPr lang="ru-RU" dirty="0"/>
                  <a:t>В треугольнике </a:t>
                </a:r>
                <a:r>
                  <a:rPr lang="en-US" i="1" dirty="0"/>
                  <a:t>ABC AC = </a:t>
                </a:r>
                <a:r>
                  <a:rPr lang="en-US" dirty="0"/>
                  <a:t>10, </a:t>
                </a:r>
                <a:r>
                  <a:rPr lang="en-US" i="1" dirty="0"/>
                  <a:t>AB = </a:t>
                </a:r>
                <a:r>
                  <a:rPr lang="en-US" dirty="0"/>
                  <a:t>8, </a:t>
                </a:r>
                <a:r>
                  <a:rPr lang="en-US" i="1" dirty="0"/>
                  <a:t>BC = </a:t>
                </a:r>
                <a:r>
                  <a:rPr lang="en-US" dirty="0"/>
                  <a:t>6</a:t>
                </a:r>
                <a:r>
                  <a:rPr lang="ru-RU" dirty="0"/>
                  <a:t>, </a:t>
                </a:r>
                <a:r>
                  <a:rPr lang="en-US" i="1" dirty="0"/>
                  <a:t>AA</a:t>
                </a:r>
                <a:r>
                  <a:rPr lang="en-US" baseline="-25000" dirty="0"/>
                  <a:t>1</a:t>
                </a:r>
                <a:r>
                  <a:rPr lang="en-US" dirty="0"/>
                  <a:t>, </a:t>
                </a:r>
                <a:r>
                  <a:rPr lang="en-US" i="1" dirty="0"/>
                  <a:t>BB</a:t>
                </a:r>
                <a:r>
                  <a:rPr lang="en-US" baseline="-25000" dirty="0"/>
                  <a:t>1</a:t>
                </a:r>
                <a:r>
                  <a:rPr lang="en-US" dirty="0"/>
                  <a:t>, </a:t>
                </a:r>
                <a:r>
                  <a:rPr lang="en-US" i="1" dirty="0"/>
                  <a:t>CC</a:t>
                </a:r>
                <a:r>
                  <a:rPr lang="en-US" baseline="-25000" dirty="0"/>
                  <a:t>1</a:t>
                </a:r>
                <a:r>
                  <a:rPr lang="en-US" dirty="0"/>
                  <a:t> – </a:t>
                </a:r>
                <a:r>
                  <a:rPr lang="ru-RU" dirty="0"/>
                  <a:t>биссектрисы.</a:t>
                </a:r>
                <a:r>
                  <a:rPr lang="en-US" dirty="0"/>
                  <a:t> </a:t>
                </a:r>
                <a:r>
                  <a:rPr lang="ru-RU" dirty="0"/>
                  <a:t>Найдите отношения 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num>
                      <m:den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endParaRPr lang="ru-RU" sz="2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311481"/>
                <a:ext cx="9144000" cy="1046633"/>
              </a:xfrm>
              <a:prstGeom prst="rect">
                <a:avLst/>
              </a:prstGeom>
              <a:blipFill>
                <a:blip r:embed="rId3"/>
                <a:stretch>
                  <a:fillRect l="-1067" t="-4651" r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1412776"/>
            <a:ext cx="4310855" cy="34199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9866B2-3D08-C6E7-430F-53333729318A}"/>
                  </a:ext>
                </a:extLst>
              </p:cNvPr>
              <p:cNvSpPr txBox="1"/>
              <p:nvPr/>
            </p:nvSpPr>
            <p:spPr>
              <a:xfrm>
                <a:off x="539552" y="5113851"/>
                <a:ext cx="5040560" cy="662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Ответ.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𝐶𝑂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𝐵𝑂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𝐴𝑂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9866B2-3D08-C6E7-430F-533337293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113851"/>
                <a:ext cx="5040560" cy="662746"/>
              </a:xfrm>
              <a:prstGeom prst="rect">
                <a:avLst/>
              </a:prstGeom>
              <a:blipFill>
                <a:blip r:embed="rId5"/>
                <a:stretch>
                  <a:fillRect l="-1937" b="-9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954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25" y="311481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en-US" sz="2800" dirty="0"/>
              <a:t>5</a:t>
            </a:r>
            <a:r>
              <a:rPr lang="ru-RU" sz="2800" dirty="0"/>
              <a:t>.  В треугольнике </a:t>
            </a:r>
            <a:r>
              <a:rPr lang="en-US" sz="2800" i="1" dirty="0"/>
              <a:t>ABC AC = </a:t>
            </a:r>
            <a:r>
              <a:rPr lang="en-US" sz="2800" dirty="0"/>
              <a:t>10, </a:t>
            </a:r>
            <a:r>
              <a:rPr lang="en-US" sz="2800" i="1" dirty="0"/>
              <a:t>AB = </a:t>
            </a:r>
            <a:r>
              <a:rPr lang="en-US" sz="2800" dirty="0"/>
              <a:t>8, </a:t>
            </a:r>
            <a:r>
              <a:rPr lang="en-US" sz="2800" i="1" dirty="0"/>
              <a:t>BC = </a:t>
            </a:r>
            <a:r>
              <a:rPr lang="en-US" sz="2800" dirty="0"/>
              <a:t>6</a:t>
            </a:r>
            <a:r>
              <a:rPr lang="ru-RU" sz="2800" dirty="0"/>
              <a:t>, </a:t>
            </a:r>
            <a:r>
              <a:rPr lang="en-US" sz="2800" i="1" dirty="0"/>
              <a:t>AA</a:t>
            </a:r>
            <a:r>
              <a:rPr lang="en-US" sz="2800" baseline="-25000" dirty="0"/>
              <a:t>1</a:t>
            </a:r>
            <a:r>
              <a:rPr lang="en-US" sz="2800" dirty="0"/>
              <a:t>, </a:t>
            </a:r>
            <a:r>
              <a:rPr lang="en-US" sz="2800" i="1" dirty="0"/>
              <a:t>BB</a:t>
            </a:r>
            <a:r>
              <a:rPr lang="en-US" sz="2800" baseline="-25000" dirty="0"/>
              <a:t>1</a:t>
            </a:r>
            <a:r>
              <a:rPr lang="en-US" sz="2800" dirty="0"/>
              <a:t>, </a:t>
            </a:r>
            <a:r>
              <a:rPr lang="en-US" sz="2800" i="1" dirty="0"/>
              <a:t>CC</a:t>
            </a:r>
            <a:r>
              <a:rPr lang="en-US" sz="2800" baseline="-25000" dirty="0"/>
              <a:t>1</a:t>
            </a:r>
            <a:r>
              <a:rPr lang="en-US" sz="2800" dirty="0"/>
              <a:t> – </a:t>
            </a:r>
            <a:r>
              <a:rPr lang="ru-RU" sz="2800" dirty="0"/>
              <a:t>биссектрисы.</a:t>
            </a:r>
            <a:r>
              <a:rPr lang="en-US" sz="2800" dirty="0"/>
              <a:t> </a:t>
            </a:r>
            <a:r>
              <a:rPr lang="ru-RU" sz="2800" dirty="0"/>
              <a:t>Найдите</a:t>
            </a:r>
            <a:r>
              <a:rPr lang="en-US" sz="2800" dirty="0"/>
              <a:t> </a:t>
            </a:r>
            <a:r>
              <a:rPr lang="ru-RU" sz="2800" dirty="0"/>
              <a:t>площадь треугольника </a:t>
            </a:r>
            <a:r>
              <a:rPr lang="en-US" sz="2800" i="1" dirty="0"/>
              <a:t>AOB</a:t>
            </a:r>
            <a:r>
              <a:rPr lang="en-US" sz="2800" dirty="0"/>
              <a:t>.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744149"/>
            <a:ext cx="4310855" cy="34199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866B2-3D08-C6E7-430F-53333729318A}"/>
              </a:ext>
            </a:extLst>
          </p:cNvPr>
          <p:cNvSpPr txBox="1"/>
          <p:nvPr/>
        </p:nvSpPr>
        <p:spPr>
          <a:xfrm>
            <a:off x="539552" y="5113851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</a:t>
            </a:r>
            <a:r>
              <a:rPr lang="en-US" dirty="0"/>
              <a:t> 8.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88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07504" y="482683"/>
            <a:ext cx="892899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/>
              <a:t>	6</a:t>
            </a:r>
            <a:r>
              <a:rPr lang="ru-RU" sz="2800" dirty="0"/>
              <a:t>. В треугольнике </a:t>
            </a:r>
            <a:r>
              <a:rPr lang="en-US" sz="2800" i="1" dirty="0"/>
              <a:t>ABC AC </a:t>
            </a:r>
            <a:r>
              <a:rPr lang="ru-RU" sz="2800" i="1" dirty="0"/>
              <a:t>=</a:t>
            </a:r>
            <a:r>
              <a:rPr lang="en-US" sz="2800" i="1" dirty="0"/>
              <a:t> BC = </a:t>
            </a:r>
            <a:r>
              <a:rPr lang="en-US" sz="2800" dirty="0"/>
              <a:t>5</a:t>
            </a:r>
            <a:r>
              <a:rPr lang="ru-RU" sz="2800" dirty="0"/>
              <a:t>, </a:t>
            </a:r>
            <a:r>
              <a:rPr lang="en-US" sz="2800" i="1" dirty="0"/>
              <a:t>AB </a:t>
            </a:r>
            <a:r>
              <a:rPr lang="ru-RU" sz="2800" i="1" dirty="0"/>
              <a:t>=</a:t>
            </a:r>
            <a:r>
              <a:rPr lang="en-US" sz="2800" i="1" dirty="0"/>
              <a:t> </a:t>
            </a:r>
            <a:r>
              <a:rPr lang="en-US" sz="2800" dirty="0"/>
              <a:t>6</a:t>
            </a:r>
            <a:r>
              <a:rPr lang="ru-RU" sz="2800" dirty="0"/>
              <a:t>, </a:t>
            </a:r>
            <a:r>
              <a:rPr lang="ru-RU" sz="2800" spc="-40" dirty="0"/>
              <a:t>биссектрисы, проведённые из вершин </a:t>
            </a:r>
            <a:r>
              <a:rPr lang="en-US" sz="2800" i="1" spc="-40" dirty="0"/>
              <a:t>A </a:t>
            </a:r>
            <a:r>
              <a:rPr lang="ru-RU" sz="2800" spc="-40" dirty="0"/>
              <a:t>и </a:t>
            </a:r>
            <a:r>
              <a:rPr lang="en-US" sz="2800" i="1" spc="-40" dirty="0"/>
              <a:t>B</a:t>
            </a:r>
            <a:r>
              <a:rPr lang="en-US" sz="2800" spc="-40" dirty="0"/>
              <a:t>, </a:t>
            </a:r>
            <a:r>
              <a:rPr lang="ru-RU" sz="2800" spc="-40" dirty="0"/>
              <a:t>пересекаются в точке </a:t>
            </a:r>
            <a:r>
              <a:rPr lang="en-US" sz="2800" i="1" spc="-40" dirty="0"/>
              <a:t>O</a:t>
            </a:r>
            <a:r>
              <a:rPr lang="ru-RU" sz="2800" spc="-40" dirty="0"/>
              <a:t>. Найдите площадь </a:t>
            </a:r>
            <a:r>
              <a:rPr lang="ru-RU" sz="2800" spc="-40" dirty="0">
                <a:cs typeface="Times New Roman" pitchFamily="18" charset="0"/>
              </a:rPr>
              <a:t>треугольника </a:t>
            </a:r>
            <a:r>
              <a:rPr lang="en-US" sz="2800" i="1" spc="-40" dirty="0"/>
              <a:t>ABO</a:t>
            </a:r>
            <a:r>
              <a:rPr lang="en-US" sz="2800" spc="-40" dirty="0"/>
              <a:t>.</a:t>
            </a:r>
            <a:endParaRPr lang="en-US" sz="2800" spc="-40" dirty="0"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420888"/>
            <a:ext cx="444055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6679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9380" name="Text Box 4"/>
              <p:cNvSpPr txBox="1">
                <a:spLocks noChangeArrowheads="1"/>
              </p:cNvSpPr>
              <p:nvPr/>
            </p:nvSpPr>
            <p:spPr bwMode="auto">
              <a:xfrm>
                <a:off x="65370" y="0"/>
                <a:ext cx="9078630" cy="1631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sz="2800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ru-RU" dirty="0"/>
                  <a:t> Точка </a:t>
                </a:r>
                <a:r>
                  <a:rPr lang="en-US" i="1" dirty="0"/>
                  <a:t>E</a:t>
                </a:r>
                <a:r>
                  <a:rPr lang="en-US" dirty="0"/>
                  <a:t> </a:t>
                </a:r>
                <a:r>
                  <a:rPr lang="ru-RU" dirty="0"/>
                  <a:t>делит сторону </a:t>
                </a:r>
                <a:r>
                  <a:rPr lang="en-US" i="1" dirty="0"/>
                  <a:t>BC </a:t>
                </a:r>
                <a:r>
                  <a:rPr lang="ru-RU" dirty="0"/>
                  <a:t>в отношении 6:5. Проведём среднюю линию </a:t>
                </a:r>
                <a:r>
                  <a:rPr lang="en-US" i="1" dirty="0"/>
                  <a:t>DG </a:t>
                </a:r>
                <a:r>
                  <a:rPr lang="ru-RU" dirty="0"/>
                  <a:t>треугольника </a:t>
                </a:r>
                <a:r>
                  <a:rPr lang="en-US" i="1" dirty="0"/>
                  <a:t>ABE</a:t>
                </a:r>
                <a:r>
                  <a:rPr lang="en-US" dirty="0"/>
                  <a:t>.</a:t>
                </a:r>
                <a:r>
                  <a:rPr lang="en-US" i="1" dirty="0"/>
                  <a:t> </a:t>
                </a:r>
                <a:r>
                  <a:rPr lang="ru-RU" dirty="0"/>
                  <a:t>Тогда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3:5,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=3:8.</m:t>
                    </m:r>
                  </m:oMath>
                </a14:m>
                <a:r>
                  <a:rPr lang="ru-RU" dirty="0"/>
                  <a:t>Следовательно, </a:t>
                </a:r>
                <a:r>
                  <a:rPr lang="en-US" i="1" dirty="0"/>
                  <a:t>OD = </a:t>
                </a:r>
                <a:r>
                  <a:rPr lang="en-US" dirty="0"/>
                  <a:t>1,5. </a:t>
                </a:r>
                <a:r>
                  <a:rPr lang="ru-RU" dirty="0"/>
                  <a:t>Значит, площадь треугольника </a:t>
                </a:r>
                <a:r>
                  <a:rPr lang="en-US" i="1" dirty="0"/>
                  <a:t>ABO </a:t>
                </a:r>
                <a:r>
                  <a:rPr lang="ru-RU" dirty="0"/>
                  <a:t>равна 4,5</a:t>
                </a:r>
                <a:r>
                  <a:rPr lang="ru-RU" i="1" dirty="0"/>
                  <a:t>.</a:t>
                </a:r>
                <a:endParaRPr lang="ru-RU" i="1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938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370" y="0"/>
                <a:ext cx="9078630" cy="1631216"/>
              </a:xfrm>
              <a:prstGeom prst="rect">
                <a:avLst/>
              </a:prstGeom>
              <a:blipFill>
                <a:blip r:embed="rId3" cstate="print"/>
                <a:stretch>
                  <a:fillRect l="-1075" r="-1007" b="-74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6393" y="2204864"/>
            <a:ext cx="5256584" cy="385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5056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0" y="260648"/>
                <a:ext cx="9144000" cy="1619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en-US" sz="2800" dirty="0"/>
                  <a:t>7. </a:t>
                </a:r>
                <a:r>
                  <a:rPr lang="ru-RU" sz="2800" dirty="0"/>
                  <a:t>В треугольнике </a:t>
                </a:r>
                <a:r>
                  <a:rPr lang="en-US" sz="2800" i="1" dirty="0"/>
                  <a:t>ABC AB = c</a:t>
                </a:r>
                <a:r>
                  <a:rPr lang="en-US" sz="2800" dirty="0"/>
                  <a:t>, </a:t>
                </a:r>
                <a:r>
                  <a:rPr lang="en-US" sz="2800" i="1" dirty="0"/>
                  <a:t>AC = b</a:t>
                </a:r>
                <a:r>
                  <a:rPr lang="en-US" sz="2800" dirty="0"/>
                  <a:t>, </a:t>
                </a:r>
                <a:r>
                  <a:rPr lang="en-US" sz="2800" i="1" dirty="0"/>
                  <a:t>BC = a</a:t>
                </a:r>
                <a:r>
                  <a:rPr lang="ru-RU" sz="2800" dirty="0"/>
                  <a:t>, </a:t>
                </a:r>
                <a:r>
                  <a:rPr lang="en-US" sz="2800" i="1" dirty="0"/>
                  <a:t>AA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 – </a:t>
                </a:r>
                <a:r>
                  <a:rPr lang="ru-RU" sz="2800" dirty="0"/>
                  <a:t>медиана,</a:t>
                </a:r>
                <a:r>
                  <a:rPr lang="en-US" sz="2800" dirty="0"/>
                  <a:t> </a:t>
                </a:r>
                <a:r>
                  <a:rPr lang="en-US" sz="2800" i="1" dirty="0"/>
                  <a:t>CC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 – </a:t>
                </a:r>
                <a:r>
                  <a:rPr lang="ru-RU" sz="2800" dirty="0"/>
                  <a:t>биссектриса.</a:t>
                </a:r>
                <a:r>
                  <a:rPr lang="en-US" sz="2800" dirty="0"/>
                  <a:t> </a:t>
                </a:r>
                <a:r>
                  <a:rPr lang="ru-RU" sz="2800" dirty="0"/>
                  <a:t>Найдите отношение 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num>
                      <m:den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sz="2800" b="1" i="1">
                        <a:latin typeface="Cambria Math"/>
                      </a:rPr>
                      <m:t>.</m:t>
                    </m:r>
                  </m:oMath>
                </a14:m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endParaRPr lang="ru-RU" sz="2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0648"/>
                <a:ext cx="9144000" cy="1619482"/>
              </a:xfrm>
              <a:prstGeom prst="rect">
                <a:avLst/>
              </a:prstGeom>
              <a:blipFill>
                <a:blip r:embed="rId3"/>
                <a:stretch>
                  <a:fillRect l="-1333" t="-4151" r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E640DF-FEBC-5253-8732-B046748AB81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04839" y="1772816"/>
            <a:ext cx="3734321" cy="35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3982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625" y="116632"/>
                <a:ext cx="9144000" cy="1982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</a:t>
                </a:r>
                <a:r>
                  <a:rPr lang="ru-RU" dirty="0"/>
                  <a:t>. Через точку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ru-RU" dirty="0"/>
                  <a:t>проведём прямую, параллельную прямой </a:t>
                </a:r>
                <a:r>
                  <a:rPr lang="en-US" i="1" dirty="0"/>
                  <a:t>CC</a:t>
                </a:r>
                <a:r>
                  <a:rPr lang="en-US" baseline="-25000" dirty="0"/>
                  <a:t>1</a:t>
                </a:r>
                <a:r>
                  <a:rPr lang="ru-RU" dirty="0"/>
                  <a:t>, и обозначим </a:t>
                </a:r>
                <a:r>
                  <a:rPr lang="en-US" i="1" dirty="0"/>
                  <a:t>D </a:t>
                </a:r>
                <a:r>
                  <a:rPr lang="ru-RU" dirty="0"/>
                  <a:t>её точку пересечения с отрезком </a:t>
                </a:r>
                <a:r>
                  <a:rPr lang="en-US" i="1" dirty="0"/>
                  <a:t>BC</a:t>
                </a:r>
                <a:r>
                  <a:rPr lang="en-US" dirty="0"/>
                  <a:t>. </a:t>
                </a:r>
                <a:r>
                  <a:rPr lang="ru-RU" dirty="0"/>
                  <a:t>Так как</a:t>
                </a:r>
                <a:r>
                  <a:rPr lang="en-US" dirty="0"/>
                  <a:t> </a:t>
                </a:r>
                <a:r>
                  <a:rPr lang="en-US" i="1" dirty="0"/>
                  <a:t>CA</a:t>
                </a:r>
                <a:r>
                  <a:rPr lang="en-US" baseline="-25000" dirty="0"/>
                  <a:t>1</a:t>
                </a:r>
                <a:r>
                  <a:rPr lang="en-US" dirty="0"/>
                  <a:t> = </a:t>
                </a:r>
                <a:r>
                  <a:rPr lang="en-US" i="1" dirty="0"/>
                  <a:t>BA</a:t>
                </a:r>
                <a:r>
                  <a:rPr lang="en-US" baseline="-25000" dirty="0"/>
                  <a:t>1</a:t>
                </a:r>
                <a:r>
                  <a:rPr lang="en-US" dirty="0"/>
                  <a:t>,</a:t>
                </a:r>
                <a:r>
                  <a:rPr lang="ru-RU" dirty="0"/>
                  <a:t> то</a:t>
                </a:r>
                <a:r>
                  <a:rPr lang="en-US" dirty="0"/>
                  <a:t> 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en-US" i="1" dirty="0"/>
                  <a:t>D =BD</a:t>
                </a:r>
                <a:r>
                  <a:rPr lang="en-US" dirty="0"/>
                  <a:t>.</a:t>
                </a:r>
                <a:r>
                  <a:rPr lang="ru-RU" dirty="0"/>
                  <a:t> Так как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dirty="0"/>
                  <a:t>, 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Следовательно</a:t>
                </a:r>
                <a:r>
                  <a:rPr lang="en-US" dirty="0"/>
                  <a:t>,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𝐴𝑂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116632"/>
                <a:ext cx="9144000" cy="1982466"/>
              </a:xfrm>
              <a:prstGeom prst="rect">
                <a:avLst/>
              </a:prstGeom>
              <a:blipFill>
                <a:blip r:embed="rId3" cstate="print"/>
                <a:stretch>
                  <a:fillRect l="-1067" t="-2462" r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F8224C-1E82-9AC4-E32D-A1596ACF583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2636912"/>
            <a:ext cx="3610479" cy="34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6971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2576"/>
            <a:ext cx="8856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en-US" sz="2800" dirty="0"/>
              <a:t>8</a:t>
            </a:r>
            <a:r>
              <a:rPr lang="ru-RU" sz="2800" dirty="0"/>
              <a:t>. В треугольнике </a:t>
            </a:r>
            <a:r>
              <a:rPr lang="en-US" sz="2800" i="1" dirty="0"/>
              <a:t>ABC AC = </a:t>
            </a:r>
            <a:r>
              <a:rPr lang="en-US" sz="2800" dirty="0"/>
              <a:t>10, </a:t>
            </a:r>
            <a:r>
              <a:rPr lang="en-US" sz="2800" i="1" dirty="0"/>
              <a:t>AB = </a:t>
            </a:r>
            <a:r>
              <a:rPr lang="en-US" sz="2800" dirty="0"/>
              <a:t>8, </a:t>
            </a:r>
            <a:r>
              <a:rPr lang="en-US" sz="2800" i="1" dirty="0"/>
              <a:t>BC = </a:t>
            </a:r>
            <a:r>
              <a:rPr lang="en-US" sz="2800" dirty="0"/>
              <a:t>6</a:t>
            </a:r>
            <a:r>
              <a:rPr lang="ru-RU" sz="2800" dirty="0"/>
              <a:t>, </a:t>
            </a:r>
            <a:r>
              <a:rPr lang="en-US" sz="2800" i="1" dirty="0"/>
              <a:t>AD</a:t>
            </a:r>
            <a:r>
              <a:rPr lang="ru-RU" sz="2800" b="1" dirty="0"/>
              <a:t> </a:t>
            </a:r>
            <a:r>
              <a:rPr lang="ru-RU" sz="2800" dirty="0"/>
              <a:t>- медиана</a:t>
            </a:r>
            <a:r>
              <a:rPr lang="en-US" sz="2800" dirty="0"/>
              <a:t>, </a:t>
            </a:r>
            <a:r>
              <a:rPr lang="en-US" sz="2800" i="1" dirty="0"/>
              <a:t>CE</a:t>
            </a:r>
            <a:r>
              <a:rPr lang="en-US" sz="2800" dirty="0"/>
              <a:t> – </a:t>
            </a:r>
            <a:r>
              <a:rPr lang="ru-RU" sz="2800" dirty="0"/>
              <a:t>биссектриса.</a:t>
            </a:r>
            <a:r>
              <a:rPr lang="en-US" sz="2800" dirty="0"/>
              <a:t> </a:t>
            </a:r>
            <a:r>
              <a:rPr lang="ru-RU" sz="2800" dirty="0"/>
              <a:t>Найдите площадь треугольника </a:t>
            </a:r>
            <a:r>
              <a:rPr lang="en-US" sz="2800" i="1" dirty="0"/>
              <a:t>AFE</a:t>
            </a:r>
            <a:r>
              <a:rPr lang="en-US" sz="2800" dirty="0"/>
              <a:t>.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  <a:endParaRPr lang="ru-RU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E60938-B7AB-E0FC-1093-1148D67911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473911"/>
            <a:ext cx="4658375" cy="35152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73397D2D-A45D-5BFD-6965-0B7C1E07861D}"/>
                  </a:ext>
                </a:extLst>
              </p:cNvPr>
              <p:cNvSpPr/>
              <p:nvPr/>
            </p:nvSpPr>
            <p:spPr>
              <a:xfrm>
                <a:off x="9625" y="5301208"/>
                <a:ext cx="9144000" cy="710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ru-RU" sz="2800" dirty="0">
                    <a:solidFill>
                      <a:srgbClr val="FF0000"/>
                    </a:solidFill>
                  </a:rPr>
                  <a:t>Решение</a:t>
                </a:r>
                <a:r>
                  <a:rPr lang="ru-RU" sz="2800" dirty="0"/>
                  <a:t>. </a:t>
                </a:r>
                <a:r>
                  <a:rPr lang="en-US" sz="2800" i="1" dirty="0"/>
                  <a:t>S</a:t>
                </a:r>
                <a:r>
                  <a:rPr lang="en-US" sz="2800" i="1" baseline="-25000" dirty="0"/>
                  <a:t>AFE</a:t>
                </a:r>
                <a:r>
                  <a:rPr lang="en-US" sz="2800" i="1" dirty="0"/>
                  <a:t> 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∙10+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i="1" dirty="0"/>
                  <a:t>S</a:t>
                </a:r>
                <a:r>
                  <a:rPr lang="en-US" sz="2800" i="1" baseline="-25000" dirty="0"/>
                  <a:t>ABD</a:t>
                </a:r>
                <a:r>
                  <a:rPr lang="en-US" sz="2800" i="1" dirty="0"/>
                  <a:t> =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800" i="1" dirty="0"/>
                  <a:t>.</a:t>
                </a:r>
                <a:endParaRPr lang="ru-RU" sz="2800" i="1" dirty="0"/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73397D2D-A45D-5BFD-6965-0B7C1E0786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5301208"/>
                <a:ext cx="9144000" cy="710451"/>
              </a:xfrm>
              <a:prstGeom prst="rect">
                <a:avLst/>
              </a:prstGeom>
              <a:blipFill>
                <a:blip r:embed="rId4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672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606" y="1196752"/>
            <a:ext cx="6552727" cy="2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7" y="2348880"/>
            <a:ext cx="3168352" cy="140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546" y="3570786"/>
            <a:ext cx="5828454" cy="321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15CF72-5BBE-6F2A-7403-D2D4E52DE8F5}"/>
              </a:ext>
            </a:extLst>
          </p:cNvPr>
          <p:cNvSpPr txBox="1"/>
          <p:nvPr/>
        </p:nvSpPr>
        <p:spPr>
          <a:xfrm>
            <a:off x="59929" y="115651"/>
            <a:ext cx="9126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Теорема Фалеса помещена в задачи параграфа 2 главы </a:t>
            </a:r>
            <a:r>
              <a:rPr lang="en-US" dirty="0"/>
              <a:t>V</a:t>
            </a:r>
            <a:r>
              <a:rPr lang="ru-RU" dirty="0"/>
              <a:t>. Четырёхугольники, относящейся к началу 8-го класса.</a:t>
            </a:r>
          </a:p>
        </p:txBody>
      </p:sp>
    </p:spTree>
    <p:extLst>
      <p:ext uri="{BB962C8B-B14F-4D97-AF65-F5344CB8AC3E}">
        <p14:creationId xmlns:p14="http://schemas.microsoft.com/office/powerpoint/2010/main" val="288202484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0" y="260648"/>
                <a:ext cx="9144000" cy="1188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en-US" sz="2800" dirty="0"/>
                  <a:t>9. </a:t>
                </a:r>
                <a:r>
                  <a:rPr lang="ru-RU" sz="2800" dirty="0"/>
                  <a:t>В треугольнике </a:t>
                </a:r>
                <a:r>
                  <a:rPr lang="en-US" sz="2800" i="1" dirty="0"/>
                  <a:t>ABC AB = c</a:t>
                </a:r>
                <a:r>
                  <a:rPr lang="en-US" sz="2800" dirty="0"/>
                  <a:t>, </a:t>
                </a:r>
                <a:r>
                  <a:rPr lang="en-US" sz="2800" i="1" dirty="0"/>
                  <a:t>AC = b</a:t>
                </a:r>
                <a:r>
                  <a:rPr lang="en-US" sz="2800" dirty="0"/>
                  <a:t>, </a:t>
                </a:r>
                <a:r>
                  <a:rPr lang="en-US" sz="2800" i="1" dirty="0"/>
                  <a:t>BC = a</a:t>
                </a:r>
                <a:r>
                  <a:rPr lang="ru-RU" sz="2800" dirty="0"/>
                  <a:t>, </a:t>
                </a:r>
                <a:r>
                  <a:rPr lang="en-US" sz="2800" i="1" dirty="0"/>
                  <a:t>AA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 – </a:t>
                </a:r>
                <a:r>
                  <a:rPr lang="ru-RU" sz="2800" dirty="0"/>
                  <a:t>медиана,</a:t>
                </a:r>
                <a:r>
                  <a:rPr lang="en-US" sz="2800" dirty="0"/>
                  <a:t> </a:t>
                </a:r>
                <a:r>
                  <a:rPr lang="en-US" sz="2800" i="1" dirty="0"/>
                  <a:t>CC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 – </a:t>
                </a:r>
                <a:r>
                  <a:rPr lang="ru-RU" sz="2800" dirty="0"/>
                  <a:t>биссектриса.</a:t>
                </a:r>
                <a:r>
                  <a:rPr lang="en-US" sz="2800" dirty="0"/>
                  <a:t> </a:t>
                </a:r>
                <a:r>
                  <a:rPr lang="ru-RU" sz="2800" dirty="0"/>
                  <a:t>Найдите отношение 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𝐶𝑂</m:t>
                        </m:r>
                      </m:num>
                      <m:den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𝑂𝐶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sz="2800" b="1" i="1">
                        <a:latin typeface="Cambria Math"/>
                      </a:rPr>
                      <m:t>.</m:t>
                    </m:r>
                  </m:oMath>
                </a14:m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endParaRPr lang="ru-RU" sz="2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0648"/>
                <a:ext cx="9144000" cy="1188595"/>
              </a:xfrm>
              <a:prstGeom prst="rect">
                <a:avLst/>
              </a:prstGeom>
              <a:blipFill>
                <a:blip r:embed="rId3"/>
                <a:stretch>
                  <a:fillRect l="-1333" t="-5641" r="-1333" b="-10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E640DF-FEBC-5253-8732-B046748AB81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04839" y="1700808"/>
            <a:ext cx="3734321" cy="35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6362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625" y="116632"/>
                <a:ext cx="9144000" cy="1982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</a:t>
                </a:r>
                <a:r>
                  <a:rPr lang="ru-RU" dirty="0"/>
                  <a:t>. Через точку 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ru-RU" dirty="0"/>
                  <a:t>проведём прямую, параллельную прямой </a:t>
                </a:r>
                <a:r>
                  <a:rPr lang="en-US" i="1" dirty="0"/>
                  <a:t>AA</a:t>
                </a:r>
                <a:r>
                  <a:rPr lang="en-US" baseline="-25000" dirty="0"/>
                  <a:t>1</a:t>
                </a:r>
                <a:r>
                  <a:rPr lang="ru-RU" dirty="0"/>
                  <a:t>, и обозначим </a:t>
                </a:r>
                <a:r>
                  <a:rPr lang="en-US" i="1" dirty="0"/>
                  <a:t>D </a:t>
                </a:r>
                <a:r>
                  <a:rPr lang="ru-RU" dirty="0"/>
                  <a:t>её точку пересечения с отрезком </a:t>
                </a:r>
                <a:r>
                  <a:rPr lang="en-US" i="1" dirty="0"/>
                  <a:t>BC</a:t>
                </a:r>
                <a:r>
                  <a:rPr lang="en-US" dirty="0"/>
                  <a:t>. </a:t>
                </a:r>
                <a:r>
                  <a:rPr lang="ru-RU" dirty="0"/>
                  <a:t>Так как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dirty="0"/>
                  <a:t>, 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Пусть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i="1" dirty="0"/>
                  <a:t>D = bx</a:t>
                </a:r>
                <a:r>
                  <a:rPr lang="en-US" dirty="0"/>
                  <a:t>, </a:t>
                </a:r>
                <a:r>
                  <a:rPr lang="en-US" i="1" dirty="0"/>
                  <a:t>DB = ax. </a:t>
                </a:r>
                <a:r>
                  <a:rPr lang="ru-RU" dirty="0"/>
                  <a:t>Так как</a:t>
                </a:r>
                <a:r>
                  <a:rPr lang="en-US" dirty="0"/>
                  <a:t> </a:t>
                </a:r>
                <a:r>
                  <a:rPr lang="en-US" i="1" dirty="0"/>
                  <a:t>CA</a:t>
                </a:r>
                <a:r>
                  <a:rPr lang="en-US" baseline="-25000" dirty="0"/>
                  <a:t>1</a:t>
                </a:r>
                <a:r>
                  <a:rPr lang="en-US" dirty="0"/>
                  <a:t> = </a:t>
                </a:r>
                <a:r>
                  <a:rPr lang="en-US" i="1" dirty="0"/>
                  <a:t>BA</a:t>
                </a:r>
                <a:r>
                  <a:rPr lang="en-US" baseline="-25000" dirty="0"/>
                  <a:t>1</a:t>
                </a:r>
                <a:r>
                  <a:rPr lang="en-US" dirty="0"/>
                  <a:t>,</a:t>
                </a:r>
                <a:r>
                  <a:rPr lang="ru-RU" dirty="0"/>
                  <a:t> то </a:t>
                </a:r>
                <a:r>
                  <a:rPr lang="en-US" i="1" dirty="0"/>
                  <a:t>CA</a:t>
                </a:r>
                <a:r>
                  <a:rPr lang="en-US" baseline="-25000" dirty="0"/>
                  <a:t>1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</m:oMath>
                </a14:m>
                <a:r>
                  <a:rPr lang="en-US" dirty="0"/>
                  <a:t>. </a:t>
                </a:r>
                <a:r>
                  <a:rPr lang="ru-RU" dirty="0"/>
                  <a:t>Следовательно,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𝐶𝐴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Значит,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116632"/>
                <a:ext cx="9144000" cy="1982466"/>
              </a:xfrm>
              <a:prstGeom prst="rect">
                <a:avLst/>
              </a:prstGeom>
              <a:blipFill>
                <a:blip r:embed="rId3" cstate="print"/>
                <a:stretch>
                  <a:fillRect l="-1067" t="-2462" r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0D9EB3-222F-B678-47A2-62AADAE8EB6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8655" y="2852936"/>
            <a:ext cx="3686689" cy="34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3314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800" dirty="0"/>
              <a:t>1</a:t>
            </a:r>
            <a:r>
              <a:rPr lang="en-US" sz="2800" dirty="0"/>
              <a:t>0</a:t>
            </a:r>
            <a:r>
              <a:rPr lang="ru-RU" sz="2800" dirty="0"/>
              <a:t>. В треугольнике </a:t>
            </a:r>
            <a:r>
              <a:rPr lang="en-US" sz="2800" i="1" dirty="0"/>
              <a:t>ABC AC = </a:t>
            </a:r>
            <a:r>
              <a:rPr lang="en-US" sz="2800" dirty="0"/>
              <a:t>10, </a:t>
            </a:r>
            <a:r>
              <a:rPr lang="en-US" sz="2800" i="1" dirty="0"/>
              <a:t>AB = </a:t>
            </a:r>
            <a:r>
              <a:rPr lang="en-US" sz="2800" dirty="0"/>
              <a:t>8, </a:t>
            </a:r>
            <a:r>
              <a:rPr lang="en-US" sz="2800" i="1" dirty="0"/>
              <a:t>BC = </a:t>
            </a:r>
            <a:r>
              <a:rPr lang="en-US" sz="2800" dirty="0"/>
              <a:t>6</a:t>
            </a:r>
            <a:r>
              <a:rPr lang="ru-RU" sz="2800" dirty="0"/>
              <a:t>, </a:t>
            </a:r>
            <a:r>
              <a:rPr lang="en-US" sz="2800" i="1" dirty="0"/>
              <a:t>AD </a:t>
            </a:r>
            <a:r>
              <a:rPr lang="ru-RU" sz="2800" dirty="0"/>
              <a:t>- медиана</a:t>
            </a:r>
            <a:r>
              <a:rPr lang="en-US" sz="2800" dirty="0"/>
              <a:t>, </a:t>
            </a:r>
            <a:r>
              <a:rPr lang="en-US" sz="2800" i="1" dirty="0"/>
              <a:t>CE</a:t>
            </a:r>
            <a:r>
              <a:rPr lang="en-US" sz="2800" dirty="0"/>
              <a:t> – </a:t>
            </a:r>
            <a:r>
              <a:rPr lang="ru-RU" sz="2800" dirty="0"/>
              <a:t>биссектриса.</a:t>
            </a:r>
            <a:r>
              <a:rPr lang="en-US" sz="2800" dirty="0"/>
              <a:t> </a:t>
            </a:r>
            <a:r>
              <a:rPr lang="ru-RU" sz="2800" dirty="0"/>
              <a:t>Найдите площадь треугольника </a:t>
            </a:r>
            <a:r>
              <a:rPr lang="en-US" sz="2800" i="1" dirty="0"/>
              <a:t>CDF</a:t>
            </a:r>
            <a:r>
              <a:rPr lang="en-US" sz="2800" dirty="0"/>
              <a:t>.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  <a:endParaRPr lang="ru-RU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E60938-B7AB-E0FC-1093-1148D67911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577967"/>
            <a:ext cx="4658375" cy="35152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78D6F3B5-2A4F-3DBE-64C3-D07E143D56E4}"/>
                  </a:ext>
                </a:extLst>
              </p:cNvPr>
              <p:cNvSpPr/>
              <p:nvPr/>
            </p:nvSpPr>
            <p:spPr>
              <a:xfrm>
                <a:off x="9625" y="5517232"/>
                <a:ext cx="9144000" cy="702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ru-RU" sz="2800" dirty="0">
                    <a:solidFill>
                      <a:srgbClr val="FF0000"/>
                    </a:solidFill>
                  </a:rPr>
                  <a:t>Решение</a:t>
                </a:r>
                <a:r>
                  <a:rPr lang="ru-RU" sz="2800" dirty="0"/>
                  <a:t>. </a:t>
                </a:r>
                <a:r>
                  <a:rPr lang="en-US" sz="2800" i="1" dirty="0"/>
                  <a:t>S</a:t>
                </a:r>
                <a:r>
                  <a:rPr lang="en-US" sz="2800" i="1" baseline="-25000" dirty="0"/>
                  <a:t>CDF</a:t>
                </a:r>
                <a:r>
                  <a:rPr lang="en-US" sz="2800" i="1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26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i="1" dirty="0"/>
                  <a:t>S</a:t>
                </a:r>
                <a:r>
                  <a:rPr lang="en-US" sz="2800" i="1" baseline="-25000" dirty="0"/>
                  <a:t>BCE</a:t>
                </a:r>
                <a:r>
                  <a:rPr lang="en-US" sz="2800" i="1" dirty="0"/>
                  <a:t> 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800" i="1" dirty="0"/>
                  <a:t>.</a:t>
                </a:r>
                <a:endParaRPr lang="ru-RU" sz="2800" i="1" dirty="0"/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78D6F3B5-2A4F-3DBE-64C3-D07E143D56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5517232"/>
                <a:ext cx="9144000" cy="702885"/>
              </a:xfrm>
              <a:prstGeom prst="rect">
                <a:avLst/>
              </a:prstGeom>
              <a:blipFill>
                <a:blip r:embed="rId4"/>
                <a:stretch>
                  <a:fillRect b="-10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679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16799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/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Теорема</a:t>
                </a:r>
                <a:r>
                  <a:rPr lang="en-US" dirty="0">
                    <a:solidFill>
                      <a:srgbClr val="FF0000"/>
                    </a:solidFill>
                  </a:rPr>
                  <a:t>*</a:t>
                </a:r>
                <a:r>
                  <a:rPr lang="ru-RU" dirty="0">
                    <a:solidFill>
                      <a:srgbClr val="FF0000"/>
                    </a:solidFill>
                  </a:rPr>
                  <a:t>. </a:t>
                </a:r>
                <a:r>
                  <a:rPr lang="ru-RU" dirty="0"/>
                  <a:t>Пусть в треугольнике </a:t>
                </a:r>
                <a:r>
                  <a:rPr lang="en-US" i="1" dirty="0"/>
                  <a:t>ABC</a:t>
                </a:r>
                <a:r>
                  <a:rPr lang="en-US" dirty="0"/>
                  <a:t> </a:t>
                </a:r>
                <a:r>
                  <a:rPr lang="en-US" i="1" dirty="0"/>
                  <a:t>AC</a:t>
                </a:r>
                <a:r>
                  <a:rPr lang="ru-RU" i="1" dirty="0"/>
                  <a:t> = </a:t>
                </a:r>
                <a:r>
                  <a:rPr lang="en-US" i="1" dirty="0"/>
                  <a:t>b</a:t>
                </a:r>
                <a:r>
                  <a:rPr lang="ru-RU" dirty="0"/>
                  <a:t>, </a:t>
                </a:r>
                <a:r>
                  <a:rPr lang="en-US" i="1" dirty="0"/>
                  <a:t>BC</a:t>
                </a:r>
                <a:r>
                  <a:rPr lang="ru-RU" i="1" dirty="0"/>
                  <a:t> = </a:t>
                </a:r>
                <a:r>
                  <a:rPr lang="en-US" i="1" dirty="0"/>
                  <a:t>a</a:t>
                </a:r>
                <a:r>
                  <a:rPr lang="ru-RU" dirty="0"/>
                  <a:t>.</a:t>
                </a:r>
                <a:r>
                  <a:rPr lang="ru-RU" i="1" dirty="0"/>
                  <a:t> </a:t>
                </a:r>
                <a:r>
                  <a:rPr lang="ru-RU" dirty="0"/>
                  <a:t>Тогда для биссектрисы </a:t>
                </a:r>
                <a:r>
                  <a:rPr lang="en-US" i="1" dirty="0"/>
                  <a:t>CD = </a:t>
                </a:r>
                <a:r>
                  <a:rPr lang="en-US" i="1" dirty="0" err="1"/>
                  <a:t>l</a:t>
                </a:r>
                <a:r>
                  <a:rPr lang="en-US" i="1" baseline="-25000" dirty="0" err="1"/>
                  <a:t>c</a:t>
                </a:r>
                <a:r>
                  <a:rPr lang="ru-RU" dirty="0"/>
                  <a:t> этого треугольника имеет место формула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𝑎𝑏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′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”</m:t>
                        </m:r>
                      </m:e>
                    </m:rad>
                    <m:r>
                      <a:rPr lang="ru-RU" i="1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/>
                      <m:t>где </m:t>
                    </m:r>
                    <m:r>
                      <m:rPr>
                        <m:nor/>
                      </m:rPr>
                      <a:rPr lang="ru-RU" i="1"/>
                      <m:t>c</m:t>
                    </m:r>
                    <m:r>
                      <m:rPr>
                        <m:nor/>
                      </m:rPr>
                      <a:rPr lang="ru-RU" i="1"/>
                      <m:t>’</m:t>
                    </m:r>
                    <m:r>
                      <m:rPr>
                        <m:nor/>
                      </m:rPr>
                      <a:rPr lang="ru-RU"/>
                      <m:t>, </m:t>
                    </m:r>
                    <m:r>
                      <m:rPr>
                        <m:nor/>
                      </m:rPr>
                      <a:rPr lang="ru-RU" i="1"/>
                      <m:t>c</m:t>
                    </m:r>
                    <m:r>
                      <m:rPr>
                        <m:nor/>
                      </m:rPr>
                      <a:rPr lang="ru-RU" i="1"/>
                      <m:t>’’</m:t>
                    </m:r>
                    <m:r>
                      <m:rPr>
                        <m:nor/>
                      </m:rPr>
                      <a:rPr lang="ru-RU"/>
                      <m:t> – отрезки, на которые биссектриса делит сторону </m:t>
                    </m:r>
                    <m:r>
                      <m:rPr>
                        <m:nor/>
                      </m:rPr>
                      <a:rPr lang="ru-RU" i="1"/>
                      <m:t>AB</m:t>
                    </m:r>
                  </m:oMath>
                </a14:m>
                <a:r>
                  <a:rPr lang="en-US" dirty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1679947"/>
              </a:xfrm>
              <a:prstGeom prst="rect">
                <a:avLst/>
              </a:prstGeom>
              <a:blipFill>
                <a:blip r:embed="rId3" cstate="print"/>
                <a:stretch>
                  <a:fillRect l="-1000" r="-1000" b="-72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0" y="4014695"/>
                <a:ext cx="9144000" cy="28716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FF3300"/>
                    </a:solidFill>
                  </a:rPr>
                  <a:t>	</a:t>
                </a:r>
                <a:r>
                  <a:rPr lang="ru-RU" sz="2000" dirty="0">
                    <a:cs typeface="Times New Roman" pitchFamily="18" charset="0"/>
                  </a:rPr>
                  <a:t>Умножим первое равенство на </a:t>
                </a:r>
                <a:r>
                  <a:rPr lang="en-US" sz="2000" i="1" dirty="0">
                    <a:cs typeface="Times New Roman" pitchFamily="18" charset="0"/>
                  </a:rPr>
                  <a:t>a</a:t>
                </a:r>
                <a:r>
                  <a:rPr lang="ru-RU" sz="2000" dirty="0">
                    <a:cs typeface="Times New Roman" pitchFamily="18" charset="0"/>
                  </a:rPr>
                  <a:t>, а второе – на </a:t>
                </a:r>
                <a:r>
                  <a:rPr lang="en-US" sz="2000" i="1" dirty="0">
                    <a:cs typeface="Times New Roman" pitchFamily="18" charset="0"/>
                  </a:rPr>
                  <a:t>b</a:t>
                </a:r>
                <a:r>
                  <a:rPr lang="en-US" sz="2000" dirty="0">
                    <a:cs typeface="Times New Roman" pitchFamily="18" charset="0"/>
                  </a:rPr>
                  <a:t>. </a:t>
                </a:r>
                <a:r>
                  <a:rPr lang="ru-RU" sz="2000" dirty="0">
                    <a:cs typeface="Times New Roman" pitchFamily="18" charset="0"/>
                  </a:rPr>
                  <a:t>Вычтем из первого полученного равенства второе</a:t>
                </a:r>
                <a:r>
                  <a:rPr lang="en-US" sz="2000" dirty="0">
                    <a:cs typeface="Times New Roman" pitchFamily="18" charset="0"/>
                  </a:rPr>
                  <a:t> </a:t>
                </a:r>
                <a:r>
                  <a:rPr lang="ru-RU" sz="2000" dirty="0">
                    <a:cs typeface="Times New Roman" pitchFamily="18" charset="0"/>
                  </a:rPr>
                  <a:t>и учтём равенство углов </a:t>
                </a:r>
                <a:r>
                  <a:rPr lang="en-US" sz="2000" i="1" dirty="0">
                    <a:cs typeface="Times New Roman" pitchFamily="18" charset="0"/>
                  </a:rPr>
                  <a:t>ACC</a:t>
                </a:r>
                <a:r>
                  <a:rPr lang="en-US" sz="2000" baseline="-25000" dirty="0">
                    <a:cs typeface="Times New Roman" pitchFamily="18" charset="0"/>
                  </a:rPr>
                  <a:t>1</a:t>
                </a:r>
                <a:r>
                  <a:rPr lang="en-US" sz="2000" dirty="0">
                    <a:cs typeface="Times New Roman" pitchFamily="18" charset="0"/>
                  </a:rPr>
                  <a:t> </a:t>
                </a:r>
                <a:r>
                  <a:rPr lang="ru-RU" sz="2000" dirty="0">
                    <a:cs typeface="Times New Roman" pitchFamily="18" charset="0"/>
                  </a:rPr>
                  <a:t>и </a:t>
                </a:r>
                <a:r>
                  <a:rPr lang="en-US" sz="2000" i="1" dirty="0">
                    <a:cs typeface="Times New Roman" pitchFamily="18" charset="0"/>
                  </a:rPr>
                  <a:t>BCC</a:t>
                </a:r>
                <a:r>
                  <a:rPr lang="en-US" sz="2000" baseline="-25000" dirty="0">
                    <a:cs typeface="Times New Roman" pitchFamily="18" charset="0"/>
                  </a:rPr>
                  <a:t>1</a:t>
                </a:r>
                <a:r>
                  <a:rPr lang="ru-RU" sz="2000" dirty="0">
                    <a:cs typeface="Times New Roman" pitchFamily="18" charset="0"/>
                  </a:rPr>
                  <a:t>. Получим</a:t>
                </a:r>
              </a:p>
              <a:p>
                <a:pPr algn="just"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ru-RU" sz="20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"</m:t>
                          </m:r>
                        </m:e>
                        <m:sup>
                          <m:r>
                            <a:rPr lang="ru-RU" sz="20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  <m:sup>
                          <m:r>
                            <a:rPr lang="ru-RU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cs typeface="Times New Roman" pitchFamily="18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sz="2000" dirty="0">
                    <a:cs typeface="Times New Roman" pitchFamily="18" charset="0"/>
                  </a:rPr>
                  <a:t>Воспользуемся равенством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c</m:t>
                        </m:r>
                      </m:e>
                      <m:sup>
                        <m:r>
                          <a:rPr lang="en-US" sz="20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en-US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</m:oMath>
                </a14:m>
                <a:r>
                  <a:rPr lang="en-US" sz="2000" dirty="0">
                    <a:cs typeface="Times New Roman" pitchFamily="18" charset="0"/>
                  </a:rPr>
                  <a:t>c”</a:t>
                </a:r>
                <a:r>
                  <a:rPr lang="ru-RU" sz="2000" dirty="0">
                    <a:cs typeface="Times New Roman" pitchFamily="18" charset="0"/>
                  </a:rPr>
                  <a:t>, получим равенство </a:t>
                </a:r>
              </a:p>
              <a:p>
                <a:pPr algn="just"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𝑏</m:t>
                      </m:r>
                      <m:r>
                        <a:rPr lang="en-US" sz="20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" 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en-US" sz="2000" i="0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′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"=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ru-RU" sz="20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  <m:sup>
                          <m:r>
                            <a:rPr lang="ru-RU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,</m:t>
                      </m:r>
                    </m:oMath>
                  </m:oMathPara>
                </a14:m>
                <a:endParaRPr lang="en-US" sz="2000" dirty="0">
                  <a:cs typeface="Times New Roman" pitchFamily="18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sz="2000" dirty="0">
                    <a:cs typeface="Times New Roman" pitchFamily="18" charset="0"/>
                  </a:rPr>
                  <a:t>Из которого в случае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≠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sz="2000" dirty="0">
                    <a:cs typeface="Times New Roman" pitchFamily="18" charset="0"/>
                  </a:rPr>
                  <a:t>следует требуемое равенство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</a:rPr>
                          <m:t>𝑎𝑏</m:t>
                        </m:r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  <m:r>
                          <a:rPr lang="en-US" sz="2000" i="1">
                            <a:latin typeface="Cambria Math"/>
                          </a:rPr>
                          <m:t>′</m:t>
                        </m:r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  <m:r>
                          <a:rPr lang="en-US" sz="2000" i="1">
                            <a:latin typeface="Cambria Math"/>
                          </a:rPr>
                          <m:t>”</m:t>
                        </m:r>
                      </m:e>
                    </m:rad>
                    <m:r>
                      <a:rPr lang="ru-RU" sz="20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000" dirty="0">
                    <a:cs typeface="Times New Roman" pitchFamily="18" charset="0"/>
                  </a:rPr>
                  <a:t> </a:t>
                </a:r>
                <a:endParaRPr lang="ru-RU" sz="2000" dirty="0">
                  <a:cs typeface="Times New Roman" pitchFamily="18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sz="2000" dirty="0">
                    <a:cs typeface="Times New Roman" pitchFamily="18" charset="0"/>
                  </a:rPr>
                  <a:t>	В случае </a:t>
                </a:r>
                <a:r>
                  <a:rPr lang="en-US" sz="2000" i="1" dirty="0">
                    <a:cs typeface="Times New Roman" pitchFamily="18" charset="0"/>
                  </a:rPr>
                  <a:t>a = b </a:t>
                </a:r>
                <a:r>
                  <a:rPr lang="ru-RU" sz="2000" dirty="0">
                    <a:cs typeface="Times New Roman" pitchFamily="18" charset="0"/>
                  </a:rPr>
                  <a:t>требуемое равенство легко доказывается с помощью теоремы Пифагора.</a:t>
                </a:r>
              </a:p>
            </p:txBody>
          </p:sp>
        </mc:Choice>
        <mc:Fallback xmlns="">
          <p:sp>
            <p:nvSpPr>
              <p:cNvPr id="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014695"/>
                <a:ext cx="9144000" cy="2871684"/>
              </a:xfrm>
              <a:prstGeom prst="rect">
                <a:avLst/>
              </a:prstGeom>
              <a:blipFill>
                <a:blip r:embed="rId4" cstate="print"/>
                <a:stretch>
                  <a:fillRect l="-667" r="-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80" y="1671591"/>
            <a:ext cx="2939364" cy="254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15816" y="1665959"/>
                <a:ext cx="6228184" cy="1915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>
                    <a:solidFill>
                      <a:srgbClr val="FF3300"/>
                    </a:solidFill>
                  </a:rPr>
                  <a:t>	</a:t>
                </a:r>
                <a:r>
                  <a:rPr lang="ru-RU" sz="2200" dirty="0">
                    <a:solidFill>
                      <a:srgbClr val="FF3300"/>
                    </a:solidFill>
                  </a:rPr>
                  <a:t>Доказательство. </a:t>
                </a:r>
                <a:r>
                  <a:rPr lang="ru-RU" sz="2200" dirty="0"/>
                  <a:t>Применим теорему косинусов к треугольникам </a:t>
                </a:r>
                <a:r>
                  <a:rPr lang="en-US" sz="2200" i="1" dirty="0"/>
                  <a:t>ACC</a:t>
                </a:r>
                <a:r>
                  <a:rPr lang="en-US" sz="2200" baseline="-25000" dirty="0"/>
                  <a:t>1</a:t>
                </a:r>
                <a:r>
                  <a:rPr lang="en-US" sz="2200" dirty="0"/>
                  <a:t> </a:t>
                </a:r>
                <a:r>
                  <a:rPr lang="ru-RU" sz="2200" dirty="0"/>
                  <a:t>и </a:t>
                </a:r>
                <a:r>
                  <a:rPr lang="en-US" sz="2200" i="1" dirty="0"/>
                  <a:t>BCC</a:t>
                </a:r>
                <a:r>
                  <a:rPr lang="en-US" sz="2200" baseline="-25000" dirty="0"/>
                  <a:t>1</a:t>
                </a:r>
                <a:r>
                  <a:rPr lang="en-US" sz="2200" dirty="0"/>
                  <a:t>. </a:t>
                </a:r>
                <a:r>
                  <a:rPr lang="ru-RU" sz="2200" dirty="0"/>
                  <a:t>Получим</a:t>
                </a:r>
              </a:p>
              <a:p>
                <a:pPr algn="just"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  <m:r>
                            <a:rPr lang="en-US" sz="2200" i="1">
                              <a:latin typeface="Cambria Math"/>
                              <a:cs typeface="Times New Roman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ru-RU" sz="22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cs typeface="Times New Roman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  <a:cs typeface="Times New Roman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  <m:sup>
                          <m:r>
                            <a:rPr lang="ru-RU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  <a:cs typeface="Times New Roman" pitchFamily="18" charset="0"/>
                        </a:rPr>
                        <m:t>−2</m:t>
                      </m:r>
                      <m:r>
                        <a:rPr lang="en-US" sz="2200" i="1">
                          <a:latin typeface="Cambria Math"/>
                          <a:cs typeface="Times New Roman" pitchFamily="18" charset="0"/>
                        </a:rPr>
                        <m:t>𝑏</m:t>
                      </m:r>
                      <m:r>
                        <a:rPr lang="en-US" sz="22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∠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𝐴𝐶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en-US" sz="22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,</m:t>
                      </m:r>
                    </m:oMath>
                  </m:oMathPara>
                </a14:m>
                <a:endParaRPr lang="en-US" sz="2200" dirty="0">
                  <a:cs typeface="Times New Roman" pitchFamily="18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  <m:r>
                            <a:rPr lang="en-US" sz="2200" i="1">
                              <a:latin typeface="Cambria Math"/>
                              <a:cs typeface="Times New Roman" pitchFamily="18" charset="0"/>
                            </a:rPr>
                            <m:t>"</m:t>
                          </m:r>
                        </m:e>
                        <m:sup>
                          <m:r>
                            <a:rPr lang="ru-RU" sz="22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cs typeface="Times New Roman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  <a:cs typeface="Times New Roman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  <m:sup>
                          <m:r>
                            <a:rPr lang="ru-RU" sz="2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  <a:cs typeface="Times New Roman" pitchFamily="18" charset="0"/>
                        </a:rPr>
                        <m:t>−2</m:t>
                      </m:r>
                      <m:r>
                        <a:rPr lang="en-US" sz="2200" i="1">
                          <a:latin typeface="Cambria Math"/>
                          <a:cs typeface="Times New Roman" pitchFamily="18" charset="0"/>
                        </a:rPr>
                        <m:t>𝑎</m:t>
                      </m:r>
                      <m:r>
                        <a:rPr lang="en-US" sz="22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∠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𝐵𝐶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en-US" sz="22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665959"/>
                <a:ext cx="6228184" cy="1915461"/>
              </a:xfrm>
              <a:prstGeom prst="rect">
                <a:avLst/>
              </a:prstGeom>
              <a:blipFill>
                <a:blip r:embed="rId6" cstate="print"/>
                <a:stretch>
                  <a:fillRect l="-1272" t="-635" r="-12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93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28983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7503" y="188640"/>
            <a:ext cx="89231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800" dirty="0">
                <a:solidFill>
                  <a:srgbClr val="FF0000"/>
                </a:solidFill>
                <a:cs typeface="Times New Roman" pitchFamily="18" charset="0"/>
              </a:rPr>
              <a:t>Упражнения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5" y="1861861"/>
            <a:ext cx="360889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298A0F3D-EB87-A060-F490-C1C75CF2F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3" y="788481"/>
            <a:ext cx="892317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2800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1. </a:t>
            </a:r>
            <a:r>
              <a:rPr lang="ru-RU" sz="2800" spc="-40" dirty="0"/>
              <a:t>Катеты прямоугольного треугольника равны 3</a:t>
            </a:r>
            <a:r>
              <a:rPr lang="ru-RU" sz="2800" i="1" spc="-40" dirty="0"/>
              <a:t> </a:t>
            </a:r>
            <a:r>
              <a:rPr lang="ru-RU" sz="2800" spc="-40" dirty="0"/>
              <a:t>и 4. </a:t>
            </a:r>
            <a:r>
              <a:rPr lang="ru-RU" sz="2800" dirty="0"/>
              <a:t>Найдите биссектрису, проведённую из вершины прямого угла.</a:t>
            </a:r>
            <a:endParaRPr lang="ru-RU" sz="2800" dirty="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ABC8BA-9FF3-D05A-D7E5-CE2748995306}"/>
                  </a:ext>
                </a:extLst>
              </p:cNvPr>
              <p:cNvSpPr txBox="1"/>
              <p:nvPr/>
            </p:nvSpPr>
            <p:spPr>
              <a:xfrm>
                <a:off x="-13705" y="4919974"/>
                <a:ext cx="9123145" cy="1149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</a:t>
                </a:r>
                <a:r>
                  <a:rPr lang="ru-RU" dirty="0"/>
                  <a:t> Точка </a:t>
                </a:r>
                <a:r>
                  <a:rPr lang="en-US" i="1" dirty="0"/>
                  <a:t>D </a:t>
                </a:r>
                <a:r>
                  <a:rPr lang="ru-RU" dirty="0"/>
                  <a:t>делит гипотенузу </a:t>
                </a:r>
                <a:r>
                  <a:rPr lang="en-US" i="1" dirty="0"/>
                  <a:t>AB </a:t>
                </a:r>
                <a:r>
                  <a:rPr lang="ru-RU" dirty="0"/>
                  <a:t>в отношении 4:3. Следовательно, </a:t>
                </a:r>
                <a:r>
                  <a:rPr lang="en-US" i="1" dirty="0"/>
                  <a:t>AD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DB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Значит,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∙3−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ra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ABC8BA-9FF3-D05A-D7E5-CE2748995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05" y="4919974"/>
                <a:ext cx="9123145" cy="1149545"/>
              </a:xfrm>
              <a:prstGeom prst="rect">
                <a:avLst/>
              </a:prstGeom>
              <a:blipFill>
                <a:blip r:embed="rId3"/>
                <a:stretch>
                  <a:fillRect l="-1070" r="-1003" b="-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238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7504" y="31512"/>
            <a:ext cx="89289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en-US" sz="2800" dirty="0"/>
              <a:t>2</a:t>
            </a:r>
            <a:r>
              <a:rPr lang="ru-RU" sz="2800" dirty="0"/>
              <a:t>. В треугольнике </a:t>
            </a:r>
            <a:r>
              <a:rPr lang="en-US" sz="2800" i="1" dirty="0"/>
              <a:t>ABC AB = </a:t>
            </a:r>
            <a:r>
              <a:rPr lang="en-US" sz="2800" dirty="0"/>
              <a:t>6, </a:t>
            </a:r>
            <a:r>
              <a:rPr lang="en-US" sz="2800" i="1" dirty="0"/>
              <a:t>BC = </a:t>
            </a:r>
            <a:r>
              <a:rPr lang="en-US" sz="2800" dirty="0"/>
              <a:t>7, </a:t>
            </a:r>
            <a:r>
              <a:rPr lang="en-US" sz="2800" i="1" dirty="0"/>
              <a:t>AC = </a:t>
            </a:r>
            <a:r>
              <a:rPr lang="en-US" sz="2800" dirty="0"/>
              <a:t>8</a:t>
            </a:r>
            <a:r>
              <a:rPr lang="ru-RU" sz="2800" dirty="0"/>
              <a:t>. Найдите биссектрису</a:t>
            </a:r>
            <a:r>
              <a:rPr lang="en-US" sz="2800" dirty="0"/>
              <a:t> </a:t>
            </a:r>
            <a:r>
              <a:rPr lang="en-US" sz="2800" i="1" dirty="0"/>
              <a:t>AA</a:t>
            </a:r>
            <a:r>
              <a:rPr lang="en-US" sz="2800" baseline="-25000" dirty="0"/>
              <a:t>1</a:t>
            </a:r>
            <a:r>
              <a:rPr lang="ru-RU" sz="2800" dirty="0"/>
              <a:t>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83640"/>
            <a:ext cx="3277399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7997F0-73B7-65E1-E3BC-0D0AC2C65048}"/>
                  </a:ext>
                </a:extLst>
              </p:cNvPr>
              <p:cNvSpPr txBox="1"/>
              <p:nvPr/>
            </p:nvSpPr>
            <p:spPr>
              <a:xfrm>
                <a:off x="-13705" y="5054069"/>
                <a:ext cx="9266225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 </a:t>
                </a:r>
                <a14:m>
                  <m:oMath xmlns:m="http://schemas.openxmlformats.org/officeDocument/2006/math">
                    <m:r>
                      <a:rPr lang="ru-RU">
                        <a:latin typeface="Cambria Math"/>
                      </a:rPr>
                      <m:t>Воспользуемся формулой</m:t>
                    </m:r>
                  </m:oMath>
                </a14:m>
                <a:r>
                  <a:rPr lang="ru-RU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0" i="1" smtClean="0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”</m:t>
                        </m:r>
                      </m:e>
                    </m:rad>
                    <m:r>
                      <a:rPr lang="ru-RU" i="1">
                        <a:latin typeface="Cambria Math"/>
                      </a:rPr>
                      <m:t>,</m:t>
                    </m:r>
                  </m:oMath>
                </a14:m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mtClean="0"/>
                      <m:t>г</m:t>
                    </m:r>
                    <m:r>
                      <m:rPr>
                        <m:nor/>
                      </m:rPr>
                      <a:rPr lang="ru-RU"/>
                      <m:t>де </m:t>
                    </m:r>
                    <m:r>
                      <m:rPr>
                        <m:nor/>
                      </m:rPr>
                      <a:rPr lang="ru-RU" i="1"/>
                      <m:t>c</m:t>
                    </m:r>
                    <m:r>
                      <m:rPr>
                        <m:nor/>
                      </m:rPr>
                      <a:rPr lang="ru-RU" i="1"/>
                      <m:t>’</m:t>
                    </m:r>
                    <m:r>
                      <m:rPr>
                        <m:nor/>
                      </m:rPr>
                      <a:rPr lang="ru-RU"/>
                      <m:t>, </m:t>
                    </m:r>
                    <m:r>
                      <m:rPr>
                        <m:nor/>
                      </m:rPr>
                      <a:rPr lang="ru-RU" i="1"/>
                      <m:t>c</m:t>
                    </m:r>
                    <m:r>
                      <m:rPr>
                        <m:nor/>
                      </m:rPr>
                      <a:rPr lang="ru-RU" i="1"/>
                      <m:t>’’</m:t>
                    </m:r>
                    <m:r>
                      <m:rPr>
                        <m:nor/>
                      </m:rPr>
                      <a:rPr lang="ru-RU"/>
                      <m:t> – отрезки, на которые биссектриса делит сторону </m:t>
                    </m:r>
                    <m:r>
                      <m:rPr>
                        <m:nor/>
                      </m:rPr>
                      <a:rPr lang="ru-RU" i="1"/>
                      <m:t>AB</m:t>
                    </m:r>
                    <m:r>
                      <m:rPr>
                        <m:nor/>
                      </m:rPr>
                      <a:rPr lang="en-US" dirty="0"/>
                      <m:t>.</m:t>
                    </m:r>
                  </m:oMath>
                </a14:m>
                <a:r>
                  <a:rPr lang="ru-RU" dirty="0"/>
                  <a:t> В нашем случае </a:t>
                </a:r>
                <a:r>
                  <a:rPr lang="en-US" i="1" dirty="0"/>
                  <a:t>b = </a:t>
                </a:r>
                <a:r>
                  <a:rPr lang="en-US" dirty="0"/>
                  <a:t>8, </a:t>
                </a:r>
                <a:r>
                  <a:rPr lang="en-US" i="1" dirty="0"/>
                  <a:t>c = </a:t>
                </a:r>
                <a:r>
                  <a:rPr lang="en-US" dirty="0"/>
                  <a:t>6, </a:t>
                </a:r>
                <a:r>
                  <a:rPr lang="en-US" i="1" dirty="0"/>
                  <a:t>a’ = </a:t>
                </a:r>
                <a:r>
                  <a:rPr lang="en-US" dirty="0"/>
                  <a:t>3, </a:t>
                </a:r>
                <a:r>
                  <a:rPr lang="en-US" i="1" dirty="0"/>
                  <a:t>c” = </a:t>
                </a:r>
                <a:r>
                  <a:rPr lang="en-US" dirty="0"/>
                  <a:t>4. </a:t>
                </a:r>
                <a:r>
                  <a:rPr lang="ru-RU" dirty="0"/>
                  <a:t>Следовательно, </a:t>
                </a:r>
                <a:r>
                  <a:rPr lang="en-US" i="1" dirty="0"/>
                  <a:t>l</a:t>
                </a:r>
                <a:r>
                  <a:rPr lang="en-US" i="1" baseline="-25000" dirty="0"/>
                  <a:t>a</a:t>
                </a:r>
                <a:r>
                  <a:rPr lang="en-US" i="1" dirty="0"/>
                  <a:t> = </a:t>
                </a:r>
                <a:r>
                  <a:rPr lang="en-US" dirty="0"/>
                  <a:t>6</a:t>
                </a:r>
                <a:r>
                  <a:rPr lang="ru-RU" dirty="0">
                    <a:solidFill>
                      <a:schemeClr val="tx1"/>
                    </a:solidFill>
                  </a:rPr>
                  <a:t>.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7997F0-73B7-65E1-E3BC-0D0AC2C65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05" y="5054069"/>
                <a:ext cx="9266225" cy="1261884"/>
              </a:xfrm>
              <a:prstGeom prst="rect">
                <a:avLst/>
              </a:prstGeom>
              <a:blipFill>
                <a:blip r:embed="rId3"/>
                <a:stretch>
                  <a:fillRect l="-1053" r="-987" b="-101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48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"/>
              <p:cNvSpPr txBox="1">
                <a:spLocks noChangeArrowheads="1"/>
              </p:cNvSpPr>
              <p:nvPr/>
            </p:nvSpPr>
            <p:spPr bwMode="auto">
              <a:xfrm>
                <a:off x="-1" y="188640"/>
                <a:ext cx="9114817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cs typeface="Times New Roman" pitchFamily="18" charset="0"/>
                  </a:rPr>
                  <a:t>	</a:t>
                </a:r>
                <a:r>
                  <a:rPr lang="en-US" sz="2800" dirty="0">
                    <a:cs typeface="Times New Roman" pitchFamily="18" charset="0"/>
                  </a:rPr>
                  <a:t>3</a:t>
                </a:r>
                <a:r>
                  <a:rPr lang="ru-RU" sz="2800" dirty="0">
                    <a:cs typeface="Times New Roman" pitchFamily="18" charset="0"/>
                  </a:rPr>
                  <a:t>. В треугольнике </a:t>
                </a:r>
                <a:r>
                  <a:rPr lang="en-US" sz="2800" i="1" dirty="0">
                    <a:cs typeface="Times New Roman" pitchFamily="18" charset="0"/>
                  </a:rPr>
                  <a:t>ABC </a:t>
                </a:r>
                <a:r>
                  <a:rPr lang="ru-RU" sz="2800" dirty="0">
                    <a:cs typeface="Times New Roman" pitchFamily="18" charset="0"/>
                  </a:rPr>
                  <a:t>известно, что </a:t>
                </a:r>
                <a:r>
                  <a:rPr lang="en-US" sz="2800" i="1" dirty="0">
                    <a:cs typeface="Times New Roman" pitchFamily="18" charset="0"/>
                  </a:rPr>
                  <a:t>AC = </a:t>
                </a:r>
                <a:r>
                  <a:rPr lang="en-US" sz="2800" dirty="0">
                    <a:cs typeface="Times New Roman" pitchFamily="18" charset="0"/>
                  </a:rPr>
                  <a:t>4, </a:t>
                </a:r>
                <a:r>
                  <a:rPr lang="en-US" sz="2800" i="1" dirty="0">
                    <a:cs typeface="Times New Roman" pitchFamily="18" charset="0"/>
                  </a:rPr>
                  <a:t>BC </a:t>
                </a:r>
                <a:r>
                  <a:rPr lang="en-US" sz="2800" dirty="0">
                    <a:cs typeface="Times New Roman" pitchFamily="18" charset="0"/>
                  </a:rPr>
                  <a:t>= 6,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𝐴𝐶𝐵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=120°</m:t>
                    </m:r>
                  </m:oMath>
                </a14:m>
                <a:r>
                  <a:rPr lang="en-US" sz="2800" dirty="0">
                    <a:cs typeface="Times New Roman" pitchFamily="18" charset="0"/>
                  </a:rPr>
                  <a:t>. </a:t>
                </a:r>
                <a:r>
                  <a:rPr lang="ru-RU" sz="2800" dirty="0">
                    <a:cs typeface="Times New Roman" pitchFamily="18" charset="0"/>
                  </a:rPr>
                  <a:t>Найдите биссектрису </a:t>
                </a:r>
                <a:r>
                  <a:rPr lang="en-US" sz="2800" i="1" dirty="0">
                    <a:cs typeface="Times New Roman" pitchFamily="18" charset="0"/>
                  </a:rPr>
                  <a:t>CD</a:t>
                </a:r>
                <a:r>
                  <a:rPr lang="en-US" sz="2800" dirty="0">
                    <a:cs typeface="Times New Roman" pitchFamily="18" charset="0"/>
                  </a:rPr>
                  <a:t>.</a:t>
                </a:r>
                <a:endParaRPr lang="ru-RU" sz="2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188640"/>
                <a:ext cx="9114817" cy="954107"/>
              </a:xfrm>
              <a:prstGeom prst="rect">
                <a:avLst/>
              </a:prstGeom>
              <a:blipFill>
                <a:blip r:embed="rId2"/>
                <a:stretch>
                  <a:fillRect t="-7051" r="-1338" b="-173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005" y="1844824"/>
            <a:ext cx="630199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DFB9C05-1148-9875-4059-3C3CFB486CA8}"/>
                  </a:ext>
                </a:extLst>
              </p:cNvPr>
              <p:cNvSpPr txBox="1"/>
              <p:nvPr/>
            </p:nvSpPr>
            <p:spPr>
              <a:xfrm>
                <a:off x="-13705" y="4653136"/>
                <a:ext cx="9123145" cy="1517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</a:t>
                </a:r>
                <a:r>
                  <a:rPr lang="ru-RU" dirty="0"/>
                  <a:t> По теореме косинусов находим </a:t>
                </a:r>
                <a:r>
                  <a:rPr lang="en-US" i="1" dirty="0"/>
                  <a:t>AB </a:t>
                </a:r>
                <a:r>
                  <a:rPr lang="ru-RU" dirty="0"/>
                  <a:t>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e>
                    </m:rad>
                  </m:oMath>
                </a14:m>
                <a:r>
                  <a:rPr lang="en-US" dirty="0"/>
                  <a:t>. </a:t>
                </a:r>
                <a:r>
                  <a:rPr lang="ru-RU" dirty="0"/>
                  <a:t>Следовательно, </a:t>
                </a:r>
                <a:r>
                  <a:rPr lang="en-US" i="1" dirty="0"/>
                  <a:t>AD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19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DB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19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  <a:r>
                  <a:rPr lang="ru-RU" dirty="0"/>
                  <a:t>Значит, </a:t>
                </a:r>
                <a:r>
                  <a:rPr lang="en-US" i="1" dirty="0"/>
                  <a:t>CD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𝐷𝐵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=2,4</m:t>
                    </m:r>
                  </m:oMath>
                </a14:m>
                <a:r>
                  <a:rPr lang="en-US" dirty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DFB9C05-1148-9875-4059-3C3CFB486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05" y="4653136"/>
                <a:ext cx="9123145" cy="1517210"/>
              </a:xfrm>
              <a:prstGeom prst="rect">
                <a:avLst/>
              </a:prstGeom>
              <a:blipFill>
                <a:blip r:embed="rId4"/>
                <a:stretch>
                  <a:fillRect l="-1070" r="-1003" b="-84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64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18842" y="12576"/>
                <a:ext cx="9125157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cs typeface="Times New Roman" pitchFamily="18" charset="0"/>
                  </a:rPr>
                  <a:t>	</a:t>
                </a:r>
                <a:r>
                  <a:rPr lang="en-US" sz="2800" dirty="0">
                    <a:cs typeface="Times New Roman" pitchFamily="18" charset="0"/>
                  </a:rPr>
                  <a:t>4</a:t>
                </a:r>
                <a:r>
                  <a:rPr lang="ru-RU" sz="2800" dirty="0">
                    <a:cs typeface="Times New Roman" pitchFamily="18" charset="0"/>
                  </a:rPr>
                  <a:t>. В треугольнике </a:t>
                </a:r>
                <a:r>
                  <a:rPr lang="en-US" sz="2800" i="1" dirty="0">
                    <a:cs typeface="Times New Roman" pitchFamily="18" charset="0"/>
                  </a:rPr>
                  <a:t>ABC </a:t>
                </a:r>
                <a:r>
                  <a:rPr lang="ru-RU" sz="2800" dirty="0">
                    <a:cs typeface="Times New Roman" pitchFamily="18" charset="0"/>
                  </a:rPr>
                  <a:t>известно, что </a:t>
                </a:r>
                <a:r>
                  <a:rPr lang="en-US" sz="2800" i="1" dirty="0">
                    <a:cs typeface="Times New Roman" pitchFamily="18" charset="0"/>
                  </a:rPr>
                  <a:t>AC = </a:t>
                </a:r>
                <a:r>
                  <a:rPr lang="en-US" sz="2800" dirty="0">
                    <a:cs typeface="Times New Roman" pitchFamily="18" charset="0"/>
                  </a:rPr>
                  <a:t>4, </a:t>
                </a:r>
                <a:r>
                  <a:rPr lang="en-US" sz="2800" i="1" dirty="0">
                    <a:cs typeface="Times New Roman" pitchFamily="18" charset="0"/>
                  </a:rPr>
                  <a:t>BC </a:t>
                </a:r>
                <a:r>
                  <a:rPr lang="en-US" sz="2800" dirty="0">
                    <a:cs typeface="Times New Roman" pitchFamily="18" charset="0"/>
                  </a:rPr>
                  <a:t>= 6,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𝐴𝐶𝐵</m:t>
                    </m:r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=60°</m:t>
                    </m:r>
                  </m:oMath>
                </a14:m>
                <a:r>
                  <a:rPr lang="en-US" sz="2800" dirty="0">
                    <a:cs typeface="Times New Roman" pitchFamily="18" charset="0"/>
                  </a:rPr>
                  <a:t>. </a:t>
                </a:r>
                <a:r>
                  <a:rPr lang="ru-RU" sz="2800" dirty="0">
                    <a:cs typeface="Times New Roman" pitchFamily="18" charset="0"/>
                  </a:rPr>
                  <a:t>Найдите биссектрису </a:t>
                </a:r>
                <a:r>
                  <a:rPr lang="en-US" sz="2800" i="1" dirty="0">
                    <a:cs typeface="Times New Roman" pitchFamily="18" charset="0"/>
                  </a:rPr>
                  <a:t>CD</a:t>
                </a:r>
                <a:r>
                  <a:rPr lang="en-US" sz="2800" dirty="0">
                    <a:cs typeface="Times New Roman" pitchFamily="18" charset="0"/>
                  </a:rPr>
                  <a:t>.</a:t>
                </a:r>
                <a:endParaRPr lang="ru-RU" sz="2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42" y="12576"/>
                <a:ext cx="9125157" cy="954107"/>
              </a:xfrm>
              <a:prstGeom prst="rect">
                <a:avLst/>
              </a:prstGeom>
              <a:blipFill>
                <a:blip r:embed="rId2"/>
                <a:stretch>
                  <a:fillRect t="-6369" r="-1403" b="-165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467755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CD27952-99CB-65C9-C9B9-3B8D694EE223}"/>
                  </a:ext>
                </a:extLst>
              </p:cNvPr>
              <p:cNvSpPr txBox="1"/>
              <p:nvPr/>
            </p:nvSpPr>
            <p:spPr>
              <a:xfrm>
                <a:off x="-13705" y="4509120"/>
                <a:ext cx="9123145" cy="1719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</a:t>
                </a:r>
                <a:r>
                  <a:rPr lang="ru-RU" dirty="0"/>
                  <a:t> По теореме косинусов находим </a:t>
                </a:r>
                <a:r>
                  <a:rPr lang="en-US" i="1" dirty="0"/>
                  <a:t>AB </a:t>
                </a:r>
                <a:r>
                  <a:rPr lang="ru-RU" dirty="0"/>
                  <a:t>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dirty="0"/>
                  <a:t>. </a:t>
                </a:r>
                <a:r>
                  <a:rPr lang="ru-RU" dirty="0"/>
                  <a:t>Следовательно, </a:t>
                </a:r>
                <a:r>
                  <a:rPr lang="en-US" i="1" dirty="0"/>
                  <a:t>AD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DB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  <a:r>
                  <a:rPr lang="ru-RU" dirty="0"/>
                  <a:t>Значит, </a:t>
                </a:r>
                <a:r>
                  <a:rPr lang="en-US" i="1" dirty="0"/>
                  <a:t>CD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𝐷𝐵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18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CD27952-99CB-65C9-C9B9-3B8D694EE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05" y="4509120"/>
                <a:ext cx="9123145" cy="1719830"/>
              </a:xfrm>
              <a:prstGeom prst="rect">
                <a:avLst/>
              </a:prstGeom>
              <a:blipFill>
                <a:blip r:embed="rId4"/>
                <a:stretch>
                  <a:fillRect l="-1070" r="-1003" b="-14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765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9" name="Text Box 3"/>
          <p:cNvSpPr txBox="1">
            <a:spLocks noChangeArrowheads="1"/>
          </p:cNvSpPr>
          <p:nvPr/>
        </p:nvSpPr>
        <p:spPr bwMode="auto">
          <a:xfrm>
            <a:off x="0" y="737300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1. </a:t>
            </a:r>
            <a:r>
              <a:rPr lang="ru-RU" sz="2800" dirty="0"/>
              <a:t>Докажите, что отрезки, соединяющие вершины тетраэдра с </a:t>
            </a:r>
            <a:r>
              <a:rPr lang="ru-RU" sz="2800" dirty="0" err="1"/>
              <a:t>центроидами</a:t>
            </a:r>
            <a:r>
              <a:rPr lang="ru-RU" sz="2800" dirty="0"/>
              <a:t> (точки пересечения медиан) противоположных граней, пересекаются в одной точке, называемой </a:t>
            </a:r>
            <a:r>
              <a:rPr lang="ru-RU" sz="2800" dirty="0" err="1"/>
              <a:t>центроидом</a:t>
            </a:r>
            <a:r>
              <a:rPr lang="ru-RU" sz="2800" dirty="0"/>
              <a:t> тетраэдра. Найдите отношение, в котором они делятся точкой пересечения.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3068960"/>
            <a:ext cx="3384154" cy="3312368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8F4847A8-72FD-78C3-2DED-DB5C34887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Примеры стереометрических задач</a:t>
            </a:r>
          </a:p>
        </p:txBody>
      </p:sp>
    </p:spTree>
    <p:extLst>
      <p:ext uri="{BB962C8B-B14F-4D97-AF65-F5344CB8AC3E}">
        <p14:creationId xmlns:p14="http://schemas.microsoft.com/office/powerpoint/2010/main" val="311298572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59459" name="Text Box 3"/>
              <p:cNvSpPr txBox="1">
                <a:spLocks noChangeArrowheads="1"/>
              </p:cNvSpPr>
              <p:nvPr/>
            </p:nvSpPr>
            <p:spPr bwMode="auto">
              <a:xfrm>
                <a:off x="-1" y="11764"/>
                <a:ext cx="9144000" cy="28333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altLang="ru-RU" sz="3200" dirty="0">
                    <a:cs typeface="Times New Roman" panose="02020603050405020304" pitchFamily="18" charset="0"/>
                  </a:rPr>
                  <a:t>	</a:t>
                </a:r>
                <a:r>
                  <a:rPr lang="ru-RU" altLang="ru-RU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Решение.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П</a:t>
                </a:r>
                <a:r>
                  <a:rPr lang="ru-RU" dirty="0"/>
                  <a:t>усть </a:t>
                </a:r>
                <a:r>
                  <a:rPr lang="en-US" i="1" dirty="0"/>
                  <a:t>ABCD</a:t>
                </a:r>
                <a:r>
                  <a:rPr lang="ru-RU" dirty="0"/>
                  <a:t> – тетраэдр, </a:t>
                </a:r>
                <a:r>
                  <a:rPr lang="en-US" i="1" dirty="0"/>
                  <a:t>A</a:t>
                </a:r>
                <a:r>
                  <a:rPr lang="ru-RU" baseline="-25000" dirty="0"/>
                  <a:t>2</a:t>
                </a:r>
                <a:r>
                  <a:rPr lang="ru-RU" dirty="0"/>
                  <a:t>, </a:t>
                </a:r>
                <a:r>
                  <a:rPr lang="en-US" i="1" dirty="0"/>
                  <a:t>D</a:t>
                </a:r>
                <a:r>
                  <a:rPr lang="ru-RU" baseline="-25000" dirty="0"/>
                  <a:t>2</a:t>
                </a:r>
                <a:r>
                  <a:rPr lang="ru-RU" dirty="0"/>
                  <a:t> – </a:t>
                </a:r>
                <a:r>
                  <a:rPr lang="ru-RU" dirty="0" err="1"/>
                  <a:t>центроиды</a:t>
                </a:r>
                <a:r>
                  <a:rPr lang="ru-RU" dirty="0"/>
                  <a:t> соответствующих граней, </a:t>
                </a:r>
                <a:r>
                  <a:rPr lang="en-US" i="1" dirty="0"/>
                  <a:t>A</a:t>
                </a:r>
                <a:r>
                  <a:rPr lang="ru-RU" baseline="-25000" dirty="0"/>
                  <a:t>1</a:t>
                </a:r>
                <a:r>
                  <a:rPr lang="ru-RU" dirty="0"/>
                  <a:t> – середина </a:t>
                </a:r>
                <a:r>
                  <a:rPr lang="en-US" i="1" dirty="0"/>
                  <a:t>BC</a:t>
                </a:r>
                <a:r>
                  <a:rPr lang="ru-RU" dirty="0"/>
                  <a:t>, </a:t>
                </a:r>
                <a:r>
                  <a:rPr lang="en-US" i="1" dirty="0"/>
                  <a:t>O</a:t>
                </a:r>
                <a:r>
                  <a:rPr lang="ru-RU" dirty="0"/>
                  <a:t> – точка пересечения </a:t>
                </a:r>
                <a:r>
                  <a:rPr lang="en-US" i="1" dirty="0"/>
                  <a:t>AA</a:t>
                </a:r>
                <a:r>
                  <a:rPr lang="ru-RU" baseline="-25000" dirty="0"/>
                  <a:t>2</a:t>
                </a:r>
                <a:r>
                  <a:rPr lang="ru-RU" dirty="0"/>
                  <a:t> и </a:t>
                </a:r>
                <a:r>
                  <a:rPr lang="en-US" i="1" dirty="0"/>
                  <a:t>DD</a:t>
                </a:r>
                <a:r>
                  <a:rPr lang="ru-RU" baseline="-25000" dirty="0"/>
                  <a:t>2</a:t>
                </a:r>
                <a:r>
                  <a:rPr lang="ru-RU" dirty="0"/>
                  <a:t>. Через точку </a:t>
                </a:r>
                <a:r>
                  <a:rPr lang="en-US" i="1" dirty="0"/>
                  <a:t>D</a:t>
                </a:r>
                <a:r>
                  <a:rPr lang="en-US" baseline="-25000" dirty="0"/>
                  <a:t>2</a:t>
                </a:r>
                <a:r>
                  <a:rPr lang="en-US" dirty="0"/>
                  <a:t> </a:t>
                </a:r>
                <a:r>
                  <a:rPr lang="ru-RU" dirty="0"/>
                  <a:t>проведём прямую, параллельную прямой </a:t>
                </a:r>
                <a:r>
                  <a:rPr lang="en-US" i="1" dirty="0"/>
                  <a:t>AA</a:t>
                </a:r>
                <a:r>
                  <a:rPr lang="en-US" baseline="-25000" dirty="0"/>
                  <a:t>2</a:t>
                </a:r>
                <a:r>
                  <a:rPr lang="en-US" dirty="0"/>
                  <a:t>. </a:t>
                </a:r>
                <a:r>
                  <a:rPr lang="ru-RU" dirty="0"/>
                  <a:t>Обозначим </a:t>
                </a:r>
                <a:r>
                  <a:rPr lang="en-US" i="1" dirty="0"/>
                  <a:t>A’ </a:t>
                </a:r>
                <a:r>
                  <a:rPr lang="ru-RU" dirty="0"/>
                  <a:t>её точку пересечения с прямой </a:t>
                </a:r>
                <a:r>
                  <a:rPr lang="en-US" i="1" dirty="0"/>
                  <a:t>DA</a:t>
                </a:r>
                <a:r>
                  <a:rPr lang="en-US" baseline="-25000" dirty="0"/>
                  <a:t>1</a:t>
                </a:r>
                <a:r>
                  <a:rPr lang="en-US" dirty="0"/>
                  <a:t>. </a:t>
                </a:r>
                <a:r>
                  <a:rPr lang="ru-RU" dirty="0"/>
                  <a:t>Так как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ru-RU" dirty="0">
                    <a:cs typeface="Times New Roman" panose="02020603050405020304" pitchFamily="18" charset="0"/>
                  </a:rPr>
                  <a:t>,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ru-RU" dirty="0">
                    <a:cs typeface="Times New Roman" panose="02020603050405020304" pitchFamily="18" charset="0"/>
                  </a:rPr>
                  <a:t> </a:t>
                </a:r>
                <a:r>
                  <a:rPr lang="ru-RU" dirty="0"/>
                  <a:t>Так как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ru-RU" dirty="0">
                    <a:cs typeface="Times New Roman" panose="02020603050405020304" pitchFamily="18" charset="0"/>
                  </a:rPr>
                  <a:t>,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ru-RU" dirty="0">
                    <a:cs typeface="Times New Roman" panose="02020603050405020304" pitchFamily="18" charset="0"/>
                  </a:rPr>
                  <a:t> </a:t>
                </a:r>
                <a:r>
                  <a:rPr lang="ru-RU" dirty="0"/>
                  <a:t>Следовательно,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𝐷𝑂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945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11764"/>
                <a:ext cx="9144000" cy="2833340"/>
              </a:xfrm>
              <a:prstGeom prst="rect">
                <a:avLst/>
              </a:prstGeom>
              <a:blipFill>
                <a:blip r:embed="rId3"/>
                <a:stretch>
                  <a:fillRect l="-1000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87624" y="31898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1158" y="5698705"/>
            <a:ext cx="91475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В таком же отношении делят отрезок </a:t>
            </a:r>
            <a:r>
              <a:rPr lang="en-US" i="1" dirty="0"/>
              <a:t>DD</a:t>
            </a:r>
            <a:r>
              <a:rPr lang="ru-RU" baseline="-25000" dirty="0"/>
              <a:t>2</a:t>
            </a:r>
            <a:r>
              <a:rPr lang="ru-RU" dirty="0"/>
              <a:t> прямые </a:t>
            </a:r>
            <a:r>
              <a:rPr lang="en-US" i="1" dirty="0"/>
              <a:t>BB</a:t>
            </a:r>
            <a:r>
              <a:rPr lang="ru-RU" baseline="-25000" dirty="0"/>
              <a:t>2</a:t>
            </a:r>
            <a:r>
              <a:rPr lang="ru-RU" dirty="0"/>
              <a:t> и </a:t>
            </a:r>
            <a:r>
              <a:rPr lang="en-US" i="1" dirty="0"/>
              <a:t>CC</a:t>
            </a:r>
            <a:r>
              <a:rPr lang="ru-RU" baseline="-25000" dirty="0"/>
              <a:t>2</a:t>
            </a:r>
            <a:r>
              <a:rPr lang="ru-RU" dirty="0"/>
              <a:t>. Следовательно, они также проходят через точку </a:t>
            </a:r>
            <a:r>
              <a:rPr lang="en-US" i="1" dirty="0"/>
              <a:t>O</a:t>
            </a:r>
            <a:r>
              <a:rPr lang="ru-RU" dirty="0"/>
              <a:t> и делятся в ней в отношении 3:1, считая от вершин.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1E46BF-425C-58B0-35A0-15A53ECFF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2450143"/>
            <a:ext cx="3321729" cy="324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69029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Другая 6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62699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3819686</TotalTime>
  <Words>5736</Words>
  <Application>Microsoft Office PowerPoint</Application>
  <PresentationFormat>Экран (4:3)</PresentationFormat>
  <Paragraphs>380</Paragraphs>
  <Slides>101</Slides>
  <Notes>96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101</vt:i4>
      </vt:variant>
    </vt:vector>
  </HeadingPairs>
  <TitlesOfParts>
    <vt:vector size="105" baseType="lpstr">
      <vt:lpstr>Arial</vt:lpstr>
      <vt:lpstr>Cambria Math</vt:lpstr>
      <vt:lpstr>Times New Roman</vt:lpstr>
      <vt:lpstr>Оформление по умолчанию</vt:lpstr>
      <vt:lpstr>Презентация PowerPoint</vt:lpstr>
      <vt:lpstr>Подготовка к ОГЭ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Vladimir Smirnov</cp:lastModifiedBy>
  <cp:revision>359</cp:revision>
  <dcterms:created xsi:type="dcterms:W3CDTF">2008-04-30T05:51:18Z</dcterms:created>
  <dcterms:modified xsi:type="dcterms:W3CDTF">2023-12-20T14:33:00Z</dcterms:modified>
</cp:coreProperties>
</file>