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632" r:id="rId2"/>
    <p:sldId id="633" r:id="rId3"/>
    <p:sldId id="634" r:id="rId4"/>
    <p:sldId id="635" r:id="rId5"/>
    <p:sldId id="636" r:id="rId6"/>
    <p:sldId id="637" r:id="rId7"/>
    <p:sldId id="638" r:id="rId8"/>
    <p:sldId id="702" r:id="rId9"/>
    <p:sldId id="703" r:id="rId10"/>
    <p:sldId id="543" r:id="rId11"/>
    <p:sldId id="704" r:id="rId12"/>
    <p:sldId id="672" r:id="rId13"/>
    <p:sldId id="673" r:id="rId14"/>
    <p:sldId id="674" r:id="rId15"/>
    <p:sldId id="671" r:id="rId16"/>
    <p:sldId id="544" r:id="rId17"/>
    <p:sldId id="548" r:id="rId18"/>
    <p:sldId id="534" r:id="rId19"/>
    <p:sldId id="535" r:id="rId20"/>
    <p:sldId id="536" r:id="rId21"/>
    <p:sldId id="537" r:id="rId22"/>
    <p:sldId id="538" r:id="rId23"/>
    <p:sldId id="539" r:id="rId24"/>
    <p:sldId id="540" r:id="rId25"/>
    <p:sldId id="679" r:id="rId26"/>
    <p:sldId id="701" r:id="rId27"/>
    <p:sldId id="705" r:id="rId28"/>
    <p:sldId id="678" r:id="rId29"/>
    <p:sldId id="699" r:id="rId30"/>
    <p:sldId id="501" r:id="rId31"/>
    <p:sldId id="640" r:id="rId32"/>
    <p:sldId id="680" r:id="rId33"/>
    <p:sldId id="700" r:id="rId34"/>
    <p:sldId id="508" r:id="rId35"/>
    <p:sldId id="509" r:id="rId36"/>
    <p:sldId id="658" r:id="rId37"/>
    <p:sldId id="659" r:id="rId38"/>
    <p:sldId id="660" r:id="rId39"/>
    <p:sldId id="422" r:id="rId40"/>
    <p:sldId id="550" r:id="rId41"/>
    <p:sldId id="557" r:id="rId42"/>
    <p:sldId id="558" r:id="rId43"/>
    <p:sldId id="714" r:id="rId44"/>
    <p:sldId id="578" r:id="rId45"/>
    <p:sldId id="575" r:id="rId46"/>
    <p:sldId id="565" r:id="rId47"/>
    <p:sldId id="686" r:id="rId48"/>
    <p:sldId id="715" r:id="rId49"/>
    <p:sldId id="706" r:id="rId50"/>
    <p:sldId id="697" r:id="rId51"/>
    <p:sldId id="695" r:id="rId52"/>
    <p:sldId id="566" r:id="rId53"/>
    <p:sldId id="676" r:id="rId54"/>
    <p:sldId id="577" r:id="rId55"/>
    <p:sldId id="707" r:id="rId56"/>
    <p:sldId id="677" r:id="rId57"/>
    <p:sldId id="652" r:id="rId58"/>
    <p:sldId id="698" r:id="rId59"/>
    <p:sldId id="598" r:id="rId60"/>
    <p:sldId id="600" r:id="rId61"/>
    <p:sldId id="708" r:id="rId62"/>
    <p:sldId id="626" r:id="rId63"/>
    <p:sldId id="601" r:id="rId64"/>
    <p:sldId id="605" r:id="rId65"/>
    <p:sldId id="606" r:id="rId66"/>
    <p:sldId id="607" r:id="rId67"/>
    <p:sldId id="608" r:id="rId68"/>
    <p:sldId id="609" r:id="rId69"/>
    <p:sldId id="709" r:id="rId70"/>
    <p:sldId id="667" r:id="rId71"/>
    <p:sldId id="668" r:id="rId72"/>
    <p:sldId id="710" r:id="rId73"/>
    <p:sldId id="711" r:id="rId74"/>
    <p:sldId id="627" r:id="rId75"/>
    <p:sldId id="651" r:id="rId76"/>
    <p:sldId id="629" r:id="rId77"/>
    <p:sldId id="649" r:id="rId78"/>
    <p:sldId id="650" r:id="rId79"/>
    <p:sldId id="612" r:id="rId80"/>
    <p:sldId id="655" r:id="rId81"/>
    <p:sldId id="496" r:id="rId82"/>
    <p:sldId id="669" r:id="rId83"/>
    <p:sldId id="670" r:id="rId84"/>
    <p:sldId id="712" r:id="rId85"/>
    <p:sldId id="713" r:id="rId86"/>
    <p:sldId id="716" r:id="rId87"/>
    <p:sldId id="522" r:id="rId88"/>
    <p:sldId id="523" r:id="rId89"/>
    <p:sldId id="524" r:id="rId90"/>
    <p:sldId id="647" r:id="rId91"/>
    <p:sldId id="525" r:id="rId92"/>
    <p:sldId id="648" r:id="rId93"/>
    <p:sldId id="526" r:id="rId94"/>
    <p:sldId id="527" r:id="rId95"/>
    <p:sldId id="528" r:id="rId96"/>
    <p:sldId id="646" r:id="rId97"/>
    <p:sldId id="664" r:id="rId98"/>
    <p:sldId id="665" r:id="rId99"/>
    <p:sldId id="717" r:id="rId100"/>
    <p:sldId id="639" r:id="rId10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4" autoAdjust="0"/>
    <p:restoredTop sz="90929"/>
  </p:normalViewPr>
  <p:slideViewPr>
    <p:cSldViewPr>
      <p:cViewPr varScale="1">
        <p:scale>
          <a:sx n="98" d="100"/>
          <a:sy n="98" d="100"/>
        </p:scale>
        <p:origin x="30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D01322A-DBCD-4BC2-A459-73753E847C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4212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2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 smtClean="0"/>
              <a:t>В режиме слайдов ответы появляются после </a:t>
            </a:r>
            <a:r>
              <a:rPr lang="ru-RU" dirty="0" err="1" smtClean="0"/>
              <a:t>кликанья</a:t>
            </a:r>
            <a:r>
              <a:rPr lang="ru-RU" dirty="0" smtClean="0"/>
              <a:t> мышкой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9B3EA-EAFB-48E3-9FBB-48E9DCC8B016}" type="slidenum">
              <a:rPr lang="ru-RU"/>
              <a:pPr/>
              <a:t>15</a:t>
            </a:fld>
            <a:endParaRPr lang="ru-RU"/>
          </a:p>
        </p:txBody>
      </p:sp>
      <p:sp>
        <p:nvSpPr>
          <p:cNvPr id="65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214987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9B3EA-EAFB-48E3-9FBB-48E9DCC8B016}" type="slidenum">
              <a:rPr lang="ru-RU"/>
              <a:pPr/>
              <a:t>16</a:t>
            </a:fld>
            <a:endParaRPr lang="ru-RU"/>
          </a:p>
        </p:txBody>
      </p:sp>
      <p:sp>
        <p:nvSpPr>
          <p:cNvPr id="65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AA3060E-2CC4-4B49-B583-1CA75AC4C617}" type="slidenum">
              <a:rPr lang="ru-RU" sz="1200" smtClean="0"/>
              <a:pPr eaLnBrk="1" hangingPunct="1"/>
              <a:t>17</a:t>
            </a:fld>
            <a:endParaRPr lang="ru-RU" sz="1200" smtClean="0"/>
          </a:p>
        </p:txBody>
      </p:sp>
      <p:sp>
        <p:nvSpPr>
          <p:cNvPr id="75779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1D3C90A-062C-4298-928D-27BA6A294E4B}" type="slidenum">
              <a:rPr lang="ru-RU" sz="1200" smtClean="0"/>
              <a:pPr eaLnBrk="1" hangingPunct="1"/>
              <a:t>18</a:t>
            </a:fld>
            <a:endParaRPr lang="ru-RU" sz="1200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EDD014-AE5A-4908-B520-77985C8D02FF}" type="slidenum">
              <a:rPr lang="ru-RU" sz="1200" smtClean="0"/>
              <a:pPr eaLnBrk="1" hangingPunct="1"/>
              <a:t>19</a:t>
            </a:fld>
            <a:endParaRPr lang="ru-RU" sz="1200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2B08BE2-C0E8-43D2-B913-F15865ED69A8}" type="slidenum">
              <a:rPr lang="ru-RU" sz="1200" smtClean="0"/>
              <a:pPr eaLnBrk="1" hangingPunct="1"/>
              <a:t>20</a:t>
            </a:fld>
            <a:endParaRPr lang="ru-RU" sz="1200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C64D7AF-5F93-4886-82FB-6E1DC08A60FC}" type="slidenum">
              <a:rPr lang="ru-RU" sz="1200" smtClean="0"/>
              <a:pPr eaLnBrk="1" hangingPunct="1"/>
              <a:t>21</a:t>
            </a:fld>
            <a:endParaRPr lang="ru-RU" sz="120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C64D7AF-5F93-4886-82FB-6E1DC08A60FC}" type="slidenum">
              <a:rPr lang="ru-RU" sz="1200" smtClean="0"/>
              <a:pPr eaLnBrk="1" hangingPunct="1"/>
              <a:t>22</a:t>
            </a:fld>
            <a:endParaRPr lang="ru-RU" sz="120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C64D7AF-5F93-4886-82FB-6E1DC08A60FC}" type="slidenum">
              <a:rPr lang="ru-RU" sz="1200" smtClean="0"/>
              <a:pPr eaLnBrk="1" hangingPunct="1"/>
              <a:t>23</a:t>
            </a:fld>
            <a:endParaRPr lang="ru-RU" sz="120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C64D7AF-5F93-4886-82FB-6E1DC08A60FC}" type="slidenum">
              <a:rPr lang="ru-RU" sz="1200" smtClean="0"/>
              <a:pPr eaLnBrk="1" hangingPunct="1"/>
              <a:t>24</a:t>
            </a:fld>
            <a:endParaRPr lang="ru-RU" sz="120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51D55E6-5EC9-48C4-AFA3-858CD221C247}" type="slidenum">
              <a:rPr lang="ru-RU" sz="1200" smtClean="0"/>
              <a:pPr eaLnBrk="1" hangingPunct="1"/>
              <a:t>7</a:t>
            </a:fld>
            <a:endParaRPr lang="ru-RU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C64D7AF-5F93-4886-82FB-6E1DC08A60FC}" type="slidenum">
              <a:rPr lang="ru-RU" sz="1200" smtClean="0"/>
              <a:pPr eaLnBrk="1" hangingPunct="1"/>
              <a:t>25</a:t>
            </a:fld>
            <a:endParaRPr lang="ru-RU" sz="120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8444932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C64D7AF-5F93-4886-82FB-6E1DC08A60FC}" type="slidenum">
              <a:rPr lang="ru-RU" sz="1200" smtClean="0"/>
              <a:pPr eaLnBrk="1" hangingPunct="1"/>
              <a:t>26</a:t>
            </a:fld>
            <a:endParaRPr lang="ru-RU" sz="120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3442815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C64D7AF-5F93-4886-82FB-6E1DC08A60FC}" type="slidenum">
              <a:rPr lang="ru-RU" sz="1200" smtClean="0"/>
              <a:pPr eaLnBrk="1" hangingPunct="1"/>
              <a:t>27</a:t>
            </a:fld>
            <a:endParaRPr lang="ru-RU" sz="120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4227398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28</a:t>
            </a:fld>
            <a:endParaRPr lang="ru-RU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4719618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29</a:t>
            </a:fld>
            <a:endParaRPr lang="ru-RU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8388979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30</a:t>
            </a:fld>
            <a:endParaRPr lang="ru-RU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31</a:t>
            </a:fld>
            <a:endParaRPr lang="ru-RU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32</a:t>
            </a:fld>
            <a:endParaRPr lang="ru-RU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8812292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33</a:t>
            </a:fld>
            <a:endParaRPr lang="ru-RU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7205105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C64D7AF-5F93-4886-82FB-6E1DC08A60FC}" type="slidenum">
              <a:rPr lang="ru-RU" sz="1200" smtClean="0"/>
              <a:pPr eaLnBrk="1" hangingPunct="1"/>
              <a:t>34</a:t>
            </a:fld>
            <a:endParaRPr lang="ru-RU" sz="120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45ACF03-7827-44E3-A747-D7E878893997}" type="slidenum">
              <a:rPr lang="ru-RU" sz="1200" smtClean="0"/>
              <a:pPr eaLnBrk="1" hangingPunct="1"/>
              <a:t>8</a:t>
            </a:fld>
            <a:endParaRPr lang="ru-RU" sz="1200" smtClean="0"/>
          </a:p>
        </p:txBody>
      </p:sp>
      <p:sp>
        <p:nvSpPr>
          <p:cNvPr id="7475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2964011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C64D7AF-5F93-4886-82FB-6E1DC08A60FC}" type="slidenum">
              <a:rPr lang="ru-RU" sz="1200" smtClean="0"/>
              <a:pPr eaLnBrk="1" hangingPunct="1"/>
              <a:t>35</a:t>
            </a:fld>
            <a:endParaRPr lang="ru-RU" sz="120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C64D7AF-5F93-4886-82FB-6E1DC08A60FC}" type="slidenum">
              <a:rPr lang="ru-RU" sz="1200" smtClean="0"/>
              <a:pPr eaLnBrk="1" hangingPunct="1"/>
              <a:t>36</a:t>
            </a:fld>
            <a:endParaRPr lang="ru-RU" sz="120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C64D7AF-5F93-4886-82FB-6E1DC08A60FC}" type="slidenum">
              <a:rPr lang="ru-RU" sz="1200" smtClean="0"/>
              <a:pPr eaLnBrk="1" hangingPunct="1"/>
              <a:t>37</a:t>
            </a:fld>
            <a:endParaRPr lang="ru-RU" sz="120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C64D7AF-5F93-4886-82FB-6E1DC08A60FC}" type="slidenum">
              <a:rPr lang="ru-RU" sz="1200" smtClean="0"/>
              <a:pPr eaLnBrk="1" hangingPunct="1"/>
              <a:t>38</a:t>
            </a:fld>
            <a:endParaRPr lang="ru-RU" sz="120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B86747E-B5C3-460D-B651-829B03A25A4D}" type="slidenum">
              <a:rPr lang="ru-RU" sz="1200" smtClean="0"/>
              <a:pPr eaLnBrk="1" hangingPunct="1"/>
              <a:t>39</a:t>
            </a:fld>
            <a:endParaRPr lang="ru-RU" sz="120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4E7AB7A-201D-4FBC-A33B-3F196B52BAE6}" type="slidenum">
              <a:rPr lang="ru-RU" sz="1200" smtClean="0"/>
              <a:pPr eaLnBrk="1" hangingPunct="1"/>
              <a:t>40</a:t>
            </a:fld>
            <a:endParaRPr lang="ru-RU" sz="1200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4E7AB7A-201D-4FBC-A33B-3F196B52BAE6}" type="slidenum">
              <a:rPr lang="ru-RU" sz="1200" smtClean="0"/>
              <a:pPr eaLnBrk="1" hangingPunct="1"/>
              <a:t>41</a:t>
            </a:fld>
            <a:endParaRPr lang="ru-RU" sz="1200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3B1215A-3D4A-4228-ABAA-791FA00BA3E5}" type="slidenum">
              <a:rPr lang="ru-RU" sz="1200" smtClean="0"/>
              <a:pPr eaLnBrk="1" hangingPunct="1"/>
              <a:t>42</a:t>
            </a:fld>
            <a:endParaRPr lang="ru-RU" sz="1200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8D04AA0-84E2-4824-9269-D6F03D65EEE6}" type="slidenum">
              <a:rPr lang="ru-RU" sz="1200" smtClean="0"/>
              <a:pPr eaLnBrk="1" hangingPunct="1"/>
              <a:t>43</a:t>
            </a:fld>
            <a:endParaRPr lang="ru-RU" sz="1200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6719387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FFC0976-4BC9-4DF2-9945-725709AB344F}" type="slidenum">
              <a:rPr lang="ru-RU" sz="1200" smtClean="0"/>
              <a:pPr eaLnBrk="1" hangingPunct="1"/>
              <a:t>44</a:t>
            </a:fld>
            <a:endParaRPr lang="ru-RU" sz="1200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45ACF03-7827-44E3-A747-D7E878893997}" type="slidenum">
              <a:rPr lang="ru-RU" sz="1200" smtClean="0"/>
              <a:pPr eaLnBrk="1" hangingPunct="1"/>
              <a:t>9</a:t>
            </a:fld>
            <a:endParaRPr lang="ru-RU" sz="1200" smtClean="0"/>
          </a:p>
        </p:txBody>
      </p:sp>
      <p:sp>
        <p:nvSpPr>
          <p:cNvPr id="7475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8859446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ADECBD-C328-4BFA-B25D-EC6DD889C5F8}" type="slidenum">
              <a:rPr lang="ru-RU"/>
              <a:pPr/>
              <a:t>46</a:t>
            </a:fld>
            <a:endParaRPr lang="ru-RU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ADECBD-C328-4BFA-B25D-EC6DD889C5F8}" type="slidenum">
              <a:rPr lang="ru-RU"/>
              <a:pPr/>
              <a:t>47</a:t>
            </a:fld>
            <a:endParaRPr lang="ru-RU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5479939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ADECBD-C328-4BFA-B25D-EC6DD889C5F8}" type="slidenum">
              <a:rPr lang="ru-RU"/>
              <a:pPr/>
              <a:t>48</a:t>
            </a:fld>
            <a:endParaRPr lang="ru-RU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7237215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ADECBD-C328-4BFA-B25D-EC6DD889C5F8}" type="slidenum">
              <a:rPr lang="ru-RU"/>
              <a:pPr/>
              <a:t>49</a:t>
            </a:fld>
            <a:endParaRPr lang="ru-RU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8105357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FB23A9-11E5-4B1C-BEA2-059304291ECA}" type="slidenum">
              <a:rPr lang="ru-RU"/>
              <a:pPr/>
              <a:t>51</a:t>
            </a:fld>
            <a:endParaRPr lang="ru-RU"/>
          </a:p>
        </p:txBody>
      </p:sp>
      <p:sp>
        <p:nvSpPr>
          <p:cNvPr id="461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0678987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ADECBD-C328-4BFA-B25D-EC6DD889C5F8}" type="slidenum">
              <a:rPr lang="ru-RU"/>
              <a:pPr/>
              <a:t>52</a:t>
            </a:fld>
            <a:endParaRPr lang="ru-RU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53</a:t>
            </a:fld>
            <a:endParaRPr lang="ru-RU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5843443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B86747E-B5C3-460D-B651-829B03A25A4D}" type="slidenum">
              <a:rPr lang="ru-RU" sz="1200" smtClean="0"/>
              <a:pPr eaLnBrk="1" hangingPunct="1"/>
              <a:t>59</a:t>
            </a:fld>
            <a:endParaRPr lang="ru-RU" sz="120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437D2D4-8E65-48FF-87E4-E27D76A5CC29}" type="slidenum">
              <a:rPr lang="ru-RU" sz="1200" smtClean="0"/>
              <a:pPr eaLnBrk="1" hangingPunct="1"/>
              <a:t>60</a:t>
            </a:fld>
            <a:endParaRPr lang="ru-RU" sz="1200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437D2D4-8E65-48FF-87E4-E27D76A5CC29}" type="slidenum">
              <a:rPr lang="ru-RU" sz="1200" smtClean="0"/>
              <a:pPr eaLnBrk="1" hangingPunct="1"/>
              <a:t>61</a:t>
            </a:fld>
            <a:endParaRPr lang="ru-RU" sz="1200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820496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9B3EA-EAFB-48E3-9FBB-48E9DCC8B016}" type="slidenum">
              <a:rPr lang="ru-RU"/>
              <a:pPr/>
              <a:t>10</a:t>
            </a:fld>
            <a:endParaRPr lang="ru-RU"/>
          </a:p>
        </p:txBody>
      </p:sp>
      <p:sp>
        <p:nvSpPr>
          <p:cNvPr id="65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437D2D4-8E65-48FF-87E4-E27D76A5CC29}" type="slidenum">
              <a:rPr lang="ru-RU" sz="1200" smtClean="0"/>
              <a:pPr eaLnBrk="1" hangingPunct="1"/>
              <a:t>62</a:t>
            </a:fld>
            <a:endParaRPr lang="ru-RU" sz="1200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3CCE85-4B19-4EC9-9113-FE1CBF22AF36}" type="slidenum">
              <a:rPr lang="ru-RU" sz="1200" smtClean="0"/>
              <a:pPr eaLnBrk="1" hangingPunct="1"/>
              <a:t>63</a:t>
            </a:fld>
            <a:endParaRPr lang="ru-RU" sz="1200" smtClean="0"/>
          </a:p>
        </p:txBody>
      </p:sp>
      <p:sp>
        <p:nvSpPr>
          <p:cNvPr id="77827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206679A-0B6C-4C04-A96B-A589D4DB0CA9}" type="slidenum">
              <a:rPr lang="ru-RU" sz="1200" smtClean="0"/>
              <a:pPr eaLnBrk="1" hangingPunct="1"/>
              <a:t>64</a:t>
            </a:fld>
            <a:endParaRPr lang="ru-RU" sz="1200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0113698-37FD-48A5-A203-3616883DE3AD}" type="slidenum">
              <a:rPr lang="ru-RU" sz="1200" smtClean="0"/>
              <a:pPr eaLnBrk="1" hangingPunct="1"/>
              <a:t>65</a:t>
            </a:fld>
            <a:endParaRPr lang="ru-RU" sz="1200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744920-6A51-437E-8BC1-8BE0C173E90C}" type="slidenum">
              <a:rPr lang="ru-RU" sz="1200" smtClean="0"/>
              <a:pPr eaLnBrk="1" hangingPunct="1"/>
              <a:t>66</a:t>
            </a:fld>
            <a:endParaRPr lang="ru-RU" sz="1200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9C9A900-B606-46DB-80BE-B945786BF20E}" type="slidenum">
              <a:rPr lang="ru-RU" sz="1200" smtClean="0"/>
              <a:pPr eaLnBrk="1" hangingPunct="1"/>
              <a:t>67</a:t>
            </a:fld>
            <a:endParaRPr lang="ru-RU" sz="1200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463C23-DF91-4987-B24C-AAC6C683DE17}" type="slidenum">
              <a:rPr lang="ru-RU"/>
              <a:pPr/>
              <a:t>68</a:t>
            </a:fld>
            <a:endParaRPr lang="ru-RU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463C23-DF91-4987-B24C-AAC6C683DE17}" type="slidenum">
              <a:rPr lang="ru-RU"/>
              <a:pPr/>
              <a:t>69</a:t>
            </a:fld>
            <a:endParaRPr lang="ru-RU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95730563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463C23-DF91-4987-B24C-AAC6C683DE17}" type="slidenum">
              <a:rPr lang="ru-RU"/>
              <a:pPr/>
              <a:t>70</a:t>
            </a:fld>
            <a:endParaRPr lang="ru-RU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463C23-DF91-4987-B24C-AAC6C683DE17}" type="slidenum">
              <a:rPr lang="ru-RU"/>
              <a:pPr/>
              <a:t>71</a:t>
            </a:fld>
            <a:endParaRPr lang="ru-RU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9B3EA-EAFB-48E3-9FBB-48E9DCC8B016}" type="slidenum">
              <a:rPr lang="ru-RU"/>
              <a:pPr/>
              <a:t>11</a:t>
            </a:fld>
            <a:endParaRPr lang="ru-RU"/>
          </a:p>
        </p:txBody>
      </p:sp>
      <p:sp>
        <p:nvSpPr>
          <p:cNvPr id="65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97242986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463C23-DF91-4987-B24C-AAC6C683DE17}" type="slidenum">
              <a:rPr lang="ru-RU"/>
              <a:pPr/>
              <a:t>72</a:t>
            </a:fld>
            <a:endParaRPr lang="ru-RU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dirty="0"/>
              <a:t>В режиме слайдов ответы появляются после </a:t>
            </a:r>
            <a:r>
              <a:rPr lang="ru-RU" dirty="0" err="1"/>
              <a:t>кликанья</a:t>
            </a:r>
            <a:r>
              <a:rPr lang="ru-RU" dirty="0"/>
              <a:t> мышкой</a:t>
            </a:r>
          </a:p>
        </p:txBody>
      </p:sp>
    </p:spTree>
    <p:extLst>
      <p:ext uri="{BB962C8B-B14F-4D97-AF65-F5344CB8AC3E}">
        <p14:creationId xmlns:p14="http://schemas.microsoft.com/office/powerpoint/2010/main" val="256372113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463C23-DF91-4987-B24C-AAC6C683DE17}" type="slidenum">
              <a:rPr lang="ru-RU"/>
              <a:pPr/>
              <a:t>73</a:t>
            </a:fld>
            <a:endParaRPr lang="ru-RU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dirty="0"/>
              <a:t>В режиме слайдов ответы появляются после </a:t>
            </a:r>
            <a:r>
              <a:rPr lang="ru-RU" dirty="0" err="1"/>
              <a:t>кликанья</a:t>
            </a:r>
            <a:r>
              <a:rPr lang="ru-RU" dirty="0"/>
              <a:t> мышкой</a:t>
            </a:r>
          </a:p>
        </p:txBody>
      </p:sp>
    </p:spTree>
    <p:extLst>
      <p:ext uri="{BB962C8B-B14F-4D97-AF65-F5344CB8AC3E}">
        <p14:creationId xmlns:p14="http://schemas.microsoft.com/office/powerpoint/2010/main" val="71207653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463C23-DF91-4987-B24C-AAC6C683DE17}" type="slidenum">
              <a:rPr lang="ru-RU"/>
              <a:pPr/>
              <a:t>74</a:t>
            </a:fld>
            <a:endParaRPr lang="ru-RU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463C23-DF91-4987-B24C-AAC6C683DE17}" type="slidenum">
              <a:rPr lang="ru-RU"/>
              <a:pPr/>
              <a:t>75</a:t>
            </a:fld>
            <a:endParaRPr lang="ru-RU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C64D7AF-5F93-4886-82FB-6E1DC08A60FC}" type="slidenum">
              <a:rPr lang="ru-RU" sz="1200" smtClean="0"/>
              <a:pPr eaLnBrk="1" hangingPunct="1"/>
              <a:t>76</a:t>
            </a:fld>
            <a:endParaRPr lang="ru-RU" sz="120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C64D7AF-5F93-4886-82FB-6E1DC08A60FC}" type="slidenum">
              <a:rPr lang="ru-RU" sz="1200" smtClean="0"/>
              <a:pPr eaLnBrk="1" hangingPunct="1"/>
              <a:t>77</a:t>
            </a:fld>
            <a:endParaRPr lang="ru-RU" sz="120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C64D7AF-5F93-4886-82FB-6E1DC08A60FC}" type="slidenum">
              <a:rPr lang="ru-RU" sz="1200" smtClean="0"/>
              <a:pPr eaLnBrk="1" hangingPunct="1"/>
              <a:t>78</a:t>
            </a:fld>
            <a:endParaRPr lang="ru-RU" sz="120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C64D7AF-5F93-4886-82FB-6E1DC08A60FC}" type="slidenum">
              <a:rPr lang="ru-RU" sz="1200" smtClean="0"/>
              <a:pPr eaLnBrk="1" hangingPunct="1"/>
              <a:t>79</a:t>
            </a:fld>
            <a:endParaRPr lang="ru-RU" sz="120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C64D7AF-5F93-4886-82FB-6E1DC08A60FC}" type="slidenum">
              <a:rPr lang="ru-RU" sz="1200" smtClean="0"/>
              <a:pPr eaLnBrk="1" hangingPunct="1"/>
              <a:t>80</a:t>
            </a:fld>
            <a:endParaRPr lang="ru-RU" sz="120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21464AE-1C7F-49C0-8BD0-ACACD87D0148}" type="slidenum">
              <a:rPr lang="ru-RU" sz="1200" smtClean="0"/>
              <a:pPr eaLnBrk="1" hangingPunct="1"/>
              <a:t>81</a:t>
            </a:fld>
            <a:endParaRPr lang="ru-RU" sz="120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9B3EA-EAFB-48E3-9FBB-48E9DCC8B016}" type="slidenum">
              <a:rPr lang="ru-RU"/>
              <a:pPr/>
              <a:t>12</a:t>
            </a:fld>
            <a:endParaRPr lang="ru-RU"/>
          </a:p>
        </p:txBody>
      </p:sp>
      <p:sp>
        <p:nvSpPr>
          <p:cNvPr id="65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38354278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21464AE-1C7F-49C0-8BD0-ACACD87D0148}" type="slidenum">
              <a:rPr lang="ru-RU" sz="1200" smtClean="0"/>
              <a:pPr eaLnBrk="1" hangingPunct="1"/>
              <a:t>82</a:t>
            </a:fld>
            <a:endParaRPr lang="ru-RU" sz="120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21464AE-1C7F-49C0-8BD0-ACACD87D0148}" type="slidenum">
              <a:rPr lang="ru-RU" sz="1200" smtClean="0"/>
              <a:pPr eaLnBrk="1" hangingPunct="1"/>
              <a:t>83</a:t>
            </a:fld>
            <a:endParaRPr lang="ru-RU" sz="120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28CA145-A9D3-4DFC-A4A7-ADA4CE2422C0}" type="slidenum">
              <a:rPr lang="ru-RU" sz="1200" smtClean="0"/>
              <a:pPr eaLnBrk="1" hangingPunct="1"/>
              <a:t>84</a:t>
            </a:fld>
            <a:endParaRPr lang="ru-RU" sz="1200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530977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28CA145-A9D3-4DFC-A4A7-ADA4CE2422C0}" type="slidenum">
              <a:rPr lang="ru-RU" sz="1200" smtClean="0"/>
              <a:pPr eaLnBrk="1" hangingPunct="1"/>
              <a:t>85</a:t>
            </a:fld>
            <a:endParaRPr lang="ru-RU" sz="1200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01303776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28CA145-A9D3-4DFC-A4A7-ADA4CE2422C0}" type="slidenum">
              <a:rPr lang="ru-RU" sz="1200" smtClean="0"/>
              <a:pPr eaLnBrk="1" hangingPunct="1"/>
              <a:t>86</a:t>
            </a:fld>
            <a:endParaRPr lang="ru-RU" sz="1200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3766185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1AA3305-946B-448F-9CD4-F99FF4256971}" type="slidenum">
              <a:rPr lang="ru-RU" sz="1200" smtClean="0"/>
              <a:pPr eaLnBrk="1" hangingPunct="1"/>
              <a:t>87</a:t>
            </a:fld>
            <a:endParaRPr lang="ru-RU" sz="1200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 smtClean="0"/>
              <a:t>В режиме слайдов ответы появляются после </a:t>
            </a:r>
            <a:r>
              <a:rPr lang="ru-RU" dirty="0" err="1" smtClean="0"/>
              <a:t>кликанья</a:t>
            </a:r>
            <a:r>
              <a:rPr lang="ru-RU" dirty="0" smtClean="0"/>
              <a:t> мышкой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2B047F1-CC22-4F2A-850B-8368686B645C}" type="slidenum">
              <a:rPr lang="ru-RU" sz="1200" smtClean="0"/>
              <a:pPr eaLnBrk="1" hangingPunct="1"/>
              <a:t>88</a:t>
            </a:fld>
            <a:endParaRPr lang="ru-RU" sz="1200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28CA145-A9D3-4DFC-A4A7-ADA4CE2422C0}" type="slidenum">
              <a:rPr lang="ru-RU" sz="1200" smtClean="0"/>
              <a:pPr eaLnBrk="1" hangingPunct="1"/>
              <a:t>89</a:t>
            </a:fld>
            <a:endParaRPr lang="ru-RU" sz="1200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28CA145-A9D3-4DFC-A4A7-ADA4CE2422C0}" type="slidenum">
              <a:rPr lang="ru-RU" sz="1200" smtClean="0"/>
              <a:pPr eaLnBrk="1" hangingPunct="1"/>
              <a:t>90</a:t>
            </a:fld>
            <a:endParaRPr lang="ru-RU" sz="1200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28CA145-A9D3-4DFC-A4A7-ADA4CE2422C0}" type="slidenum">
              <a:rPr lang="ru-RU" sz="1200" smtClean="0"/>
              <a:pPr eaLnBrk="1" hangingPunct="1"/>
              <a:t>91</a:t>
            </a:fld>
            <a:endParaRPr lang="ru-RU" sz="1200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9B3EA-EAFB-48E3-9FBB-48E9DCC8B016}" type="slidenum">
              <a:rPr lang="ru-RU"/>
              <a:pPr/>
              <a:t>13</a:t>
            </a:fld>
            <a:endParaRPr lang="ru-RU"/>
          </a:p>
        </p:txBody>
      </p:sp>
      <p:sp>
        <p:nvSpPr>
          <p:cNvPr id="65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96690631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28CA145-A9D3-4DFC-A4A7-ADA4CE2422C0}" type="slidenum">
              <a:rPr lang="ru-RU" sz="1200" smtClean="0"/>
              <a:pPr eaLnBrk="1" hangingPunct="1"/>
              <a:t>92</a:t>
            </a:fld>
            <a:endParaRPr lang="ru-RU" sz="1200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93</a:t>
            </a:fld>
            <a:endParaRPr lang="ru-RU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 smtClean="0"/>
              <a:t>В режиме слайдов ответы появляются после </a:t>
            </a:r>
            <a:r>
              <a:rPr lang="ru-RU" dirty="0" err="1" smtClean="0"/>
              <a:t>кликанья</a:t>
            </a:r>
            <a:r>
              <a:rPr lang="ru-RU" dirty="0" smtClean="0"/>
              <a:t> мышкой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94</a:t>
            </a:fld>
            <a:endParaRPr lang="ru-RU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 smtClean="0"/>
              <a:t>В режиме слайдов ответы появляются после </a:t>
            </a:r>
            <a:r>
              <a:rPr lang="ru-RU" dirty="0" err="1" smtClean="0"/>
              <a:t>кликанья</a:t>
            </a:r>
            <a:r>
              <a:rPr lang="ru-RU" dirty="0" smtClean="0"/>
              <a:t> мышкой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28CA145-A9D3-4DFC-A4A7-ADA4CE2422C0}" type="slidenum">
              <a:rPr lang="ru-RU" sz="1200" smtClean="0"/>
              <a:pPr eaLnBrk="1" hangingPunct="1"/>
              <a:t>95</a:t>
            </a:fld>
            <a:endParaRPr lang="ru-RU" sz="1200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28CA145-A9D3-4DFC-A4A7-ADA4CE2422C0}" type="slidenum">
              <a:rPr lang="ru-RU" sz="1200" smtClean="0"/>
              <a:pPr eaLnBrk="1" hangingPunct="1"/>
              <a:t>96</a:t>
            </a:fld>
            <a:endParaRPr lang="ru-RU" sz="1200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28CA145-A9D3-4DFC-A4A7-ADA4CE2422C0}" type="slidenum">
              <a:rPr lang="ru-RU" sz="1200" smtClean="0"/>
              <a:pPr eaLnBrk="1" hangingPunct="1"/>
              <a:t>97</a:t>
            </a:fld>
            <a:endParaRPr lang="ru-RU" sz="1200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28CA145-A9D3-4DFC-A4A7-ADA4CE2422C0}" type="slidenum">
              <a:rPr lang="ru-RU" sz="1200" smtClean="0"/>
              <a:pPr eaLnBrk="1" hangingPunct="1"/>
              <a:t>98</a:t>
            </a:fld>
            <a:endParaRPr lang="ru-RU" sz="1200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28CA145-A9D3-4DFC-A4A7-ADA4CE2422C0}" type="slidenum">
              <a:rPr lang="ru-RU" sz="1200" smtClean="0"/>
              <a:pPr eaLnBrk="1" hangingPunct="1"/>
              <a:t>99</a:t>
            </a:fld>
            <a:endParaRPr lang="ru-RU" sz="1200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921114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9B3EA-EAFB-48E3-9FBB-48E9DCC8B016}" type="slidenum">
              <a:rPr lang="ru-RU"/>
              <a:pPr/>
              <a:t>14</a:t>
            </a:fld>
            <a:endParaRPr lang="ru-RU"/>
          </a:p>
        </p:txBody>
      </p:sp>
      <p:sp>
        <p:nvSpPr>
          <p:cNvPr id="65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41465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6243B-E9D3-416B-A062-212FE859B9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35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C95E2-6F1C-4221-A134-4668E8463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22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2AF4F-3943-491D-9CD2-0CB1C3B6DA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587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21B89-5A30-4309-B0DA-5B2077F433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403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E116F-92D0-46C2-AC2C-24A9E926B5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8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EDFC9-D0BB-409D-853E-5A5042D4AB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858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0224E-0CC0-4BB5-9322-74CEDFAE6B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92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181FA-AAB1-42E9-9F45-FFEFC1DEAC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73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30254-C4A8-48DA-9272-9B18D18230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594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C98DF-DD8A-4C5A-A8F4-D03891E87A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33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82FE8-D86F-4498-B124-B356554570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992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83A7D53-64B3-43DF-85C0-78BBD70069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nemozina.ru/" TargetMode="External"/><Relationship Id="rId7" Type="http://schemas.openxmlformats.org/officeDocument/2006/relationships/image" Target="../media/image149.png"/><Relationship Id="rId2" Type="http://schemas.openxmlformats.org/officeDocument/2006/relationships/hyperlink" Target="mailto:ioc@mnemozina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ocketschool.ru/" TargetMode="External"/><Relationship Id="rId5" Type="http://schemas.openxmlformats.org/officeDocument/2006/relationships/hyperlink" Target="mailto:td@mnemozina.ru" TargetMode="External"/><Relationship Id="rId4" Type="http://schemas.openxmlformats.org/officeDocument/2006/relationships/hyperlink" Target="http://shop.mnemozina.ru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0.png"/><Relationship Id="rId5" Type="http://schemas.openxmlformats.org/officeDocument/2006/relationships/image" Target="../media/image50.png"/><Relationship Id="rId4" Type="http://schemas.openxmlformats.org/officeDocument/2006/relationships/image" Target="../media/image4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6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0.png"/><Relationship Id="rId5" Type="http://schemas.openxmlformats.org/officeDocument/2006/relationships/image" Target="../media/image79.png"/><Relationship Id="rId4" Type="http://schemas.openxmlformats.org/officeDocument/2006/relationships/image" Target="../media/image76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4.png"/><Relationship Id="rId4" Type="http://schemas.openxmlformats.org/officeDocument/2006/relationships/image" Target="../media/image82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png"/><Relationship Id="rId9" Type="http://schemas.openxmlformats.org/officeDocument/2006/relationships/image" Target="../media/image2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image" Target="../media/image94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png"/><Relationship Id="rId5" Type="http://schemas.openxmlformats.org/officeDocument/2006/relationships/image" Target="../media/image99.png"/><Relationship Id="rId4" Type="http://schemas.openxmlformats.org/officeDocument/2006/relationships/image" Target="../media/image10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0.png"/><Relationship Id="rId4" Type="http://schemas.openxmlformats.org/officeDocument/2006/relationships/image" Target="../media/image10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5.png"/><Relationship Id="rId4" Type="http://schemas.openxmlformats.org/officeDocument/2006/relationships/image" Target="../media/image11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0.png"/><Relationship Id="rId4" Type="http://schemas.openxmlformats.org/officeDocument/2006/relationships/image" Target="../media/image11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5.png"/><Relationship Id="rId4" Type="http://schemas.openxmlformats.org/officeDocument/2006/relationships/image" Target="../media/image12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7.png"/><Relationship Id="rId4" Type="http://schemas.openxmlformats.org/officeDocument/2006/relationships/image" Target="../media/image12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4.png"/><Relationship Id="rId4" Type="http://schemas.openxmlformats.org/officeDocument/2006/relationships/image" Target="../media/image136.png"/></Relationships>
</file>

<file path=ppt/slides/_rels/slide88.xml.rels><?xml version="1.0" encoding="UTF-8" standalone="yes"?>
<Relationships xmlns="http://schemas.openxmlformats.org/package/2006/relationships"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08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5.png"/><Relationship Id="rId4" Type="http://schemas.openxmlformats.org/officeDocument/2006/relationships/image" Target="../media/image128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9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1520" y="2132856"/>
            <a:ext cx="8280920" cy="2232248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latin typeface="Arial Black" pitchFamily="34" charset="0"/>
              </a:rPr>
              <a:t>Замечательные точки и линии треугольника</a:t>
            </a:r>
            <a:endParaRPr lang="ru-RU" sz="3600" dirty="0">
              <a:latin typeface="Arial Black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0" y="4797152"/>
            <a:ext cx="4932040" cy="1296144"/>
          </a:xfrm>
          <a:solidFill>
            <a:srgbClr val="DFDBC7"/>
          </a:solidFill>
          <a:ln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marL="180000" algn="l">
              <a:spcBef>
                <a:spcPts val="0"/>
              </a:spcBef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ВЕДУЩИЙ: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Смирнов 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Владимир Алексеевич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профессор,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доктор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физико-математических наук, </a:t>
            </a:r>
            <a:endParaRPr lang="ru-RU" sz="1600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80000" algn="l">
              <a:spcBef>
                <a:spcPts val="0"/>
              </a:spcBef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заведующий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кафедрой элементарной математики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МПГУ,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автор учебников по геометрии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для 7—9 и 10—11 классов</a:t>
            </a:r>
          </a:p>
        </p:txBody>
      </p:sp>
      <p:pic>
        <p:nvPicPr>
          <p:cNvPr id="5" name="Рисунок 4" descr="Заставка_Геометр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564749"/>
          </a:xfrm>
          <a:prstGeom prst="rect">
            <a:avLst/>
          </a:prstGeom>
        </p:spPr>
      </p:pic>
      <p:sp>
        <p:nvSpPr>
          <p:cNvPr id="10" name="Подзаголовок 3"/>
          <p:cNvSpPr txBox="1">
            <a:spLocks/>
          </p:cNvSpPr>
          <p:nvPr/>
        </p:nvSpPr>
        <p:spPr>
          <a:xfrm>
            <a:off x="5004048" y="4797152"/>
            <a:ext cx="216024" cy="1296144"/>
          </a:xfrm>
          <a:prstGeom prst="rect">
            <a:avLst/>
          </a:prstGeom>
          <a:solidFill>
            <a:srgbClr val="DFDBC7"/>
          </a:solidFill>
          <a:ln w="25400" cap="flat" cmpd="dbl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Подзаголовок 3"/>
          <p:cNvSpPr txBox="1">
            <a:spLocks/>
          </p:cNvSpPr>
          <p:nvPr/>
        </p:nvSpPr>
        <p:spPr>
          <a:xfrm>
            <a:off x="5283696" y="4797152"/>
            <a:ext cx="224408" cy="1296144"/>
          </a:xfrm>
          <a:prstGeom prst="rect">
            <a:avLst/>
          </a:prstGeom>
          <a:solidFill>
            <a:srgbClr val="DFDBC7"/>
          </a:solidFill>
          <a:ln w="25400" cap="flat" cmpd="dbl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Подзаголовок 3"/>
          <p:cNvSpPr txBox="1">
            <a:spLocks/>
          </p:cNvSpPr>
          <p:nvPr/>
        </p:nvSpPr>
        <p:spPr>
          <a:xfrm>
            <a:off x="5580112" y="4797152"/>
            <a:ext cx="224408" cy="1296144"/>
          </a:xfrm>
          <a:prstGeom prst="rect">
            <a:avLst/>
          </a:prstGeom>
          <a:solidFill>
            <a:srgbClr val="DFDBC7"/>
          </a:solidFill>
          <a:ln w="25400" cap="flat" cmpd="dbl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91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404664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Ответ.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0"/>
            <a:ext cx="3086811" cy="30629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4077072"/>
            <a:ext cx="3816424" cy="2526070"/>
          </a:xfrm>
          <a:prstGeom prst="rect">
            <a:avLst/>
          </a:prstGeom>
        </p:spPr>
      </p:pic>
      <p:sp>
        <p:nvSpPr>
          <p:cNvPr id="8" name="Text Box 1027"/>
          <p:cNvSpPr txBox="1">
            <a:spLocks noChangeArrowheads="1"/>
          </p:cNvSpPr>
          <p:nvPr/>
        </p:nvSpPr>
        <p:spPr bwMode="auto">
          <a:xfrm>
            <a:off x="36004" y="2990545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/>
              <a:t>	Постройте </a:t>
            </a:r>
            <a:r>
              <a:rPr lang="ru-RU" sz="2800" dirty="0"/>
              <a:t>точку пересечения медиан треугольника </a:t>
            </a:r>
            <a:r>
              <a:rPr lang="en-US" sz="2800" i="1" dirty="0"/>
              <a:t>ABC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772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339752" y="332656"/>
            <a:ext cx="3600400" cy="12241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Контактная </a:t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</a:b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информация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576" y="1628800"/>
            <a:ext cx="799288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Издательство «Мнемозина»: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105043, Москва, ул. 6-я Парковая, д. 29 Б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Тел.: 8 (499) 367–67–81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E-mail: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2"/>
              </a:rPr>
              <a:t>ioc@mnemozina.ru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Сайт: 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3"/>
              </a:rPr>
              <a:t>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Интернет-магазин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ru-RU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4"/>
              </a:rPr>
              <a:t>shop.mnemozina.ru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Торговый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дом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E-mail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5"/>
              </a:rPr>
              <a:t>td@mnemozina.ru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Тел.:  8 (495) 644–20–26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Электронные формы учебников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 пособий представлены на сайте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«Школа в кармане»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ru-RU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en-US" b="0" i="0" u="none" strike="noStrike" kern="0" cap="none" spc="0" normalizeH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6"/>
              </a:rPr>
              <a:t>http://pocketschool.ru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Рисунок 10" descr="Mnemozina_LOGOTYPE_RE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260648"/>
            <a:ext cx="1296144" cy="12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5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3"/>
              <p:cNvSpPr txBox="1">
                <a:spLocks noChangeArrowheads="1"/>
              </p:cNvSpPr>
              <p:nvPr/>
            </p:nvSpPr>
            <p:spPr bwMode="auto">
              <a:xfrm>
                <a:off x="8328" y="2946908"/>
                <a:ext cx="9164855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/>
                  <a:t>	</a:t>
                </a:r>
                <a:r>
                  <a:rPr lang="ru-RU" dirty="0" smtClean="0"/>
                  <a:t>Докажите</a:t>
                </a:r>
                <a:r>
                  <a:rPr lang="ru-RU" dirty="0"/>
                  <a:t>, что медиана треугольника лежит ближе к большей стороне этого треугольника, т. е., если в треугольнике </a:t>
                </a:r>
                <a:r>
                  <a:rPr lang="en-US" i="1" dirty="0"/>
                  <a:t>ABC AC &gt; BC</a:t>
                </a:r>
                <a:r>
                  <a:rPr lang="en-US" dirty="0"/>
                  <a:t>, </a:t>
                </a:r>
                <a:r>
                  <a:rPr lang="ru-RU" dirty="0"/>
                  <a:t>то для медианы </a:t>
                </a:r>
                <a:r>
                  <a:rPr lang="en-US" i="1" dirty="0"/>
                  <a:t>CC</a:t>
                </a:r>
                <a:r>
                  <a:rPr lang="en-US" baseline="-25000" dirty="0"/>
                  <a:t>1 </a:t>
                </a:r>
                <a:r>
                  <a:rPr lang="ru-RU" dirty="0"/>
                  <a:t>выполняется неравенство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𝐴𝐶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2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28" y="2946908"/>
                <a:ext cx="9164855" cy="1200329"/>
              </a:xfrm>
              <a:prstGeom prst="rect">
                <a:avLst/>
              </a:prstGeom>
              <a:blipFill>
                <a:blip r:embed="rId3"/>
                <a:stretch>
                  <a:fillRect l="-997" t="-4061" r="-997" b="-1066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1" y="4147237"/>
            <a:ext cx="3024336" cy="27107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404664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Ответ.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7808" y="141486"/>
            <a:ext cx="4233893" cy="280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2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3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64855" cy="28623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 smtClean="0">
                    <a:solidFill>
                      <a:srgbClr val="FF0000"/>
                    </a:solidFill>
                  </a:rPr>
                  <a:t>	Решение. </a:t>
                </a:r>
                <a:r>
                  <a:rPr lang="ru-RU" dirty="0" smtClean="0"/>
                  <a:t>Продолжим медиану </a:t>
                </a:r>
                <a:r>
                  <a:rPr lang="en-US" i="1" dirty="0" smtClean="0"/>
                  <a:t>CC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 </a:t>
                </a:r>
                <a:r>
                  <a:rPr lang="ru-RU" dirty="0" smtClean="0"/>
                  <a:t>и отложим отрезок </a:t>
                </a:r>
                <a:r>
                  <a:rPr lang="en-US" i="1" dirty="0" smtClean="0"/>
                  <a:t>C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D</a:t>
                </a:r>
                <a:r>
                  <a:rPr lang="ru-RU" dirty="0" smtClean="0"/>
                  <a:t>, равный </a:t>
                </a:r>
                <a:r>
                  <a:rPr lang="en-US" i="1" dirty="0" smtClean="0"/>
                  <a:t>CC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. </a:t>
                </a:r>
                <a:r>
                  <a:rPr lang="ru-RU" dirty="0" smtClean="0"/>
                  <a:t>Треугольники </a:t>
                </a:r>
                <a:r>
                  <a:rPr lang="en-US" i="1" dirty="0" smtClean="0"/>
                  <a:t>AC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D </a:t>
                </a:r>
                <a:r>
                  <a:rPr lang="ru-RU" dirty="0" smtClean="0"/>
                  <a:t>и </a:t>
                </a:r>
                <a:r>
                  <a:rPr lang="en-US" i="1" dirty="0" smtClean="0"/>
                  <a:t>BC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C </a:t>
                </a:r>
                <a:r>
                  <a:rPr lang="ru-RU" dirty="0" smtClean="0"/>
                  <a:t>равны по двум сторонам и углу между ними. Следовательно,</a:t>
                </a:r>
                <a:r>
                  <a:rPr lang="en-US" dirty="0" smtClean="0"/>
                  <a:t> </a:t>
                </a:r>
                <a:r>
                  <a:rPr lang="en-US" i="1" dirty="0" smtClean="0"/>
                  <a:t>AD = BC</a:t>
                </a:r>
                <a:r>
                  <a:rPr lang="en-US" dirty="0" smtClean="0"/>
                  <a:t>,</a:t>
                </a:r>
                <a:r>
                  <a:rPr lang="ru-RU" dirty="0" smtClean="0"/>
                  <a:t>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. </a:t>
                </a:r>
                <a:r>
                  <a:rPr lang="ru-RU" dirty="0" smtClean="0"/>
                  <a:t>В треугольнике </a:t>
                </a:r>
                <a:r>
                  <a:rPr lang="en-US" i="1" dirty="0" smtClean="0"/>
                  <a:t>ACD AC &gt; AD</a:t>
                </a:r>
                <a:r>
                  <a:rPr lang="en-US" dirty="0" smtClean="0"/>
                  <a:t>. </a:t>
                </a:r>
                <a:r>
                  <a:rPr lang="ru-RU" dirty="0" smtClean="0"/>
                  <a:t>Так как против большей стороны треугольника лежит больший угол, то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ru-RU" dirty="0" smtClean="0"/>
                  <a:t>Значит,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𝐴𝐶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ru-RU" dirty="0"/>
              </a:p>
              <a:p>
                <a:pPr algn="just">
                  <a:spcBef>
                    <a:spcPct val="50000"/>
                  </a:spcBef>
                </a:pPr>
                <a:endParaRPr lang="ru-RU" dirty="0"/>
              </a:p>
            </p:txBody>
          </p:sp>
        </mc:Choice>
        <mc:Fallback xmlns="">
          <p:sp>
            <p:nvSpPr>
              <p:cNvPr id="12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64855" cy="2862322"/>
              </a:xfrm>
              <a:prstGeom prst="rect">
                <a:avLst/>
              </a:prstGeom>
              <a:blipFill>
                <a:blip r:embed="rId3"/>
                <a:stretch>
                  <a:fillRect l="-998" t="-1702" r="-99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204864"/>
            <a:ext cx="2808608" cy="422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9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 Box 3"/>
              <p:cNvSpPr txBox="1">
                <a:spLocks noChangeArrowheads="1"/>
              </p:cNvSpPr>
              <p:nvPr/>
            </p:nvSpPr>
            <p:spPr bwMode="auto">
              <a:xfrm>
                <a:off x="8328" y="0"/>
                <a:ext cx="9164855" cy="17553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 smtClean="0"/>
                  <a:t>	Докажите, что медиана треугольника меньше </a:t>
                </a:r>
                <a:r>
                  <a:rPr lang="ru-RU" dirty="0" err="1" smtClean="0"/>
                  <a:t>полусуммы</a:t>
                </a:r>
                <a:r>
                  <a:rPr lang="ru-RU" dirty="0" smtClean="0"/>
                  <a:t> сторон этого треугольника, между которыми она заключена, </a:t>
                </a:r>
                <a:r>
                  <a:rPr lang="ru-RU" dirty="0"/>
                  <a:t>т. е., если </a:t>
                </a:r>
                <a:r>
                  <a:rPr lang="en-US" i="1" dirty="0" smtClean="0"/>
                  <a:t>CC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 </a:t>
                </a:r>
                <a:r>
                  <a:rPr lang="ru-RU" dirty="0" smtClean="0"/>
                  <a:t>– медиана треугольника </a:t>
                </a:r>
                <a:r>
                  <a:rPr lang="en-US" i="1" dirty="0" smtClean="0"/>
                  <a:t>ABC</a:t>
                </a:r>
                <a:r>
                  <a:rPr lang="en-US" dirty="0" smtClean="0"/>
                  <a:t>, </a:t>
                </a:r>
                <a:r>
                  <a:rPr lang="ru-RU" dirty="0"/>
                  <a:t>то </a:t>
                </a:r>
                <a:r>
                  <a:rPr lang="ru-RU" dirty="0" smtClean="0"/>
                  <a:t>выполняется </a:t>
                </a:r>
                <a:r>
                  <a:rPr lang="ru-RU" dirty="0"/>
                  <a:t>неравенство </a:t>
                </a:r>
                <a:r>
                  <a:rPr lang="en-US" i="1" dirty="0" smtClean="0"/>
                  <a:t>CC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ru-RU" b="0" i="1" smtClean="0">
                        <a:latin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en-US" i="1" dirty="0" smtClean="0"/>
                  <a:t>AC </a:t>
                </a:r>
                <a:r>
                  <a:rPr lang="en-US" i="1" dirty="0" smtClean="0"/>
                  <a:t>+ </a:t>
                </a:r>
                <a:r>
                  <a:rPr lang="en-US" i="1" dirty="0" smtClean="0"/>
                  <a:t>BC</a:t>
                </a:r>
                <a:r>
                  <a:rPr lang="ru-RU" dirty="0" smtClean="0"/>
                  <a:t>)</a:t>
                </a:r>
                <a:r>
                  <a:rPr lang="en-US" dirty="0" smtClean="0"/>
                  <a:t>.</a:t>
                </a:r>
                <a:endParaRPr lang="ru-RU" dirty="0"/>
              </a:p>
            </p:txBody>
          </p:sp>
        </mc:Choice>
        <mc:Fallback>
          <p:sp>
            <p:nvSpPr>
              <p:cNvPr id="12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28" y="0"/>
                <a:ext cx="9164855" cy="1755352"/>
              </a:xfrm>
              <a:prstGeom prst="rect">
                <a:avLst/>
              </a:prstGeom>
              <a:blipFill>
                <a:blip r:embed="rId3"/>
                <a:stretch>
                  <a:fillRect l="-997" t="-2778" r="-997" b="-69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2060848"/>
            <a:ext cx="3922961" cy="351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1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3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64855" cy="21246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 smtClean="0">
                    <a:solidFill>
                      <a:srgbClr val="FF0000"/>
                    </a:solidFill>
                  </a:rPr>
                  <a:t>	Решение. </a:t>
                </a:r>
                <a:r>
                  <a:rPr lang="ru-RU" dirty="0" smtClean="0"/>
                  <a:t>Продолжим медиану </a:t>
                </a:r>
                <a:r>
                  <a:rPr lang="en-US" i="1" dirty="0" smtClean="0"/>
                  <a:t>CC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 </a:t>
                </a:r>
                <a:r>
                  <a:rPr lang="ru-RU" dirty="0" smtClean="0"/>
                  <a:t>и отложим отрезок </a:t>
                </a:r>
                <a:r>
                  <a:rPr lang="en-US" i="1" dirty="0" smtClean="0"/>
                  <a:t>C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D</a:t>
                </a:r>
                <a:r>
                  <a:rPr lang="ru-RU" dirty="0" smtClean="0"/>
                  <a:t>, равный </a:t>
                </a:r>
                <a:r>
                  <a:rPr lang="en-US" i="1" dirty="0" smtClean="0"/>
                  <a:t>CC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. </a:t>
                </a:r>
                <a:r>
                  <a:rPr lang="ru-RU" dirty="0" smtClean="0"/>
                  <a:t>Треугольники </a:t>
                </a:r>
                <a:r>
                  <a:rPr lang="en-US" i="1" dirty="0" smtClean="0"/>
                  <a:t>AC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D </a:t>
                </a:r>
                <a:r>
                  <a:rPr lang="ru-RU" dirty="0" smtClean="0"/>
                  <a:t>и </a:t>
                </a:r>
                <a:r>
                  <a:rPr lang="en-US" i="1" dirty="0" smtClean="0"/>
                  <a:t>BC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C </a:t>
                </a:r>
                <a:r>
                  <a:rPr lang="ru-RU" dirty="0" smtClean="0"/>
                  <a:t>равны по двум сторонам и углу между ними. Следовательно,</a:t>
                </a:r>
                <a:r>
                  <a:rPr lang="en-US" dirty="0" smtClean="0"/>
                  <a:t> </a:t>
                </a:r>
                <a:r>
                  <a:rPr lang="en-US" i="1" dirty="0" smtClean="0"/>
                  <a:t>AD = BC</a:t>
                </a:r>
                <a:r>
                  <a:rPr lang="en-US" dirty="0" smtClean="0"/>
                  <a:t>. </a:t>
                </a:r>
                <a:r>
                  <a:rPr lang="ru-RU" dirty="0" smtClean="0"/>
                  <a:t>Из неравенства треугольника, применённого к треугольнику </a:t>
                </a:r>
                <a:r>
                  <a:rPr lang="en-US" i="1" dirty="0" smtClean="0"/>
                  <a:t>ACD</a:t>
                </a:r>
                <a:r>
                  <a:rPr lang="en-US" dirty="0" smtClean="0"/>
                  <a:t>, </a:t>
                </a:r>
                <a:r>
                  <a:rPr lang="ru-RU" dirty="0" smtClean="0"/>
                  <a:t>следует, что </a:t>
                </a:r>
                <a:r>
                  <a:rPr lang="en-US" i="1" dirty="0" smtClean="0"/>
                  <a:t>CD &lt; AC + AD</a:t>
                </a:r>
                <a:r>
                  <a:rPr lang="en-US" dirty="0" smtClean="0"/>
                  <a:t>. </a:t>
                </a:r>
                <a:r>
                  <a:rPr lang="ru-RU" dirty="0" smtClean="0"/>
                  <a:t>Значит, </a:t>
                </a:r>
                <a:r>
                  <a:rPr lang="ru-RU" i="1" dirty="0" smtClean="0"/>
                  <a:t>СС</a:t>
                </a:r>
                <a:r>
                  <a:rPr lang="ru-RU" baseline="-25000" dirty="0" smtClean="0"/>
                  <a:t>1</a:t>
                </a:r>
                <a:r>
                  <a:rPr lang="ru-RU" dirty="0" smtClean="0"/>
                  <a:t> </a:t>
                </a:r>
                <a:r>
                  <a:rPr lang="en-US" dirty="0" smtClean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2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64855" cy="2124684"/>
              </a:xfrm>
              <a:prstGeom prst="rect">
                <a:avLst/>
              </a:prstGeom>
              <a:blipFill>
                <a:blip r:embed="rId3"/>
                <a:stretch>
                  <a:fillRect l="-998" t="-2292" r="-998" b="-28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204864"/>
            <a:ext cx="2808608" cy="422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7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8911" y="23620"/>
            <a:ext cx="916485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solidFill>
                  <a:srgbClr val="FF0000"/>
                </a:solidFill>
              </a:rPr>
              <a:t>	</a:t>
            </a:r>
            <a:r>
              <a:rPr lang="ru-RU" sz="2800" dirty="0" smtClean="0">
                <a:solidFill>
                  <a:srgbClr val="FF0000"/>
                </a:solidFill>
              </a:rPr>
              <a:t>Теорема. </a:t>
            </a:r>
            <a:r>
              <a:rPr lang="ru-RU" sz="2800" dirty="0" smtClean="0"/>
              <a:t>Медианы треугольника пересекаются в одной точке и делятся этой точкой в отношении 2:1, считая от вершины.</a:t>
            </a:r>
            <a:endParaRPr lang="ru-RU" sz="2800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72816"/>
            <a:ext cx="3888432" cy="2861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875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7830" y="0"/>
            <a:ext cx="9164855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dirty="0" smtClean="0">
                <a:solidFill>
                  <a:srgbClr val="FF0000"/>
                </a:solidFill>
              </a:rPr>
              <a:t>	Доказательство. </a:t>
            </a:r>
            <a:r>
              <a:rPr lang="ru-RU" dirty="0" smtClean="0"/>
              <a:t>Через точку </a:t>
            </a:r>
            <a:r>
              <a:rPr lang="en-US" i="1" dirty="0" smtClean="0"/>
              <a:t>C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ru-RU" dirty="0" smtClean="0"/>
              <a:t>проведём прямую, параллельную </a:t>
            </a:r>
            <a:r>
              <a:rPr lang="en-US" i="1" dirty="0" smtClean="0"/>
              <a:t>AA</a:t>
            </a:r>
            <a:r>
              <a:rPr lang="en-US" baseline="-25000" dirty="0" smtClean="0"/>
              <a:t>1</a:t>
            </a:r>
            <a:r>
              <a:rPr lang="ru-RU" dirty="0" smtClean="0"/>
              <a:t>, и обозначим </a:t>
            </a:r>
            <a:r>
              <a:rPr lang="en-US" i="1" dirty="0" smtClean="0"/>
              <a:t>A’ </a:t>
            </a:r>
            <a:r>
              <a:rPr lang="ru-RU" dirty="0" smtClean="0"/>
              <a:t>её</a:t>
            </a:r>
            <a:r>
              <a:rPr lang="en-US" dirty="0" smtClean="0"/>
              <a:t> </a:t>
            </a:r>
            <a:r>
              <a:rPr lang="ru-RU" dirty="0" smtClean="0"/>
              <a:t>точку пересечения со стороной </a:t>
            </a:r>
            <a:r>
              <a:rPr lang="en-US" i="1" dirty="0" smtClean="0"/>
              <a:t>BC</a:t>
            </a:r>
            <a:r>
              <a:rPr lang="ru-RU" dirty="0" smtClean="0"/>
              <a:t>. </a:t>
            </a:r>
            <a:r>
              <a:rPr lang="ru-RU" i="1" dirty="0" smtClean="0"/>
              <a:t>С</a:t>
            </a:r>
            <a:r>
              <a:rPr lang="ru-RU" baseline="-25000" dirty="0" smtClean="0"/>
              <a:t>1</a:t>
            </a:r>
            <a:r>
              <a:rPr lang="en-US" i="1" dirty="0" smtClean="0"/>
              <a:t>A’ </a:t>
            </a:r>
            <a:r>
              <a:rPr lang="ru-RU" dirty="0" smtClean="0"/>
              <a:t>– средняя линия треугольника </a:t>
            </a:r>
            <a:r>
              <a:rPr lang="en-US" i="1" dirty="0" smtClean="0"/>
              <a:t>ABA</a:t>
            </a:r>
            <a:r>
              <a:rPr lang="en-US" baseline="-25000" dirty="0" smtClean="0"/>
              <a:t>1</a:t>
            </a:r>
            <a:r>
              <a:rPr lang="en-US" dirty="0" smtClean="0"/>
              <a:t>, </a:t>
            </a:r>
            <a:r>
              <a:rPr lang="ru-RU" dirty="0" smtClean="0"/>
              <a:t>следовательно, </a:t>
            </a:r>
            <a:r>
              <a:rPr lang="en-US" i="1" dirty="0" smtClean="0"/>
              <a:t>BA’ = A’A</a:t>
            </a:r>
            <a:r>
              <a:rPr lang="en-US" baseline="-25000" dirty="0" smtClean="0"/>
              <a:t>1</a:t>
            </a:r>
            <a:r>
              <a:rPr lang="en-US" dirty="0" smtClean="0"/>
              <a:t>. </a:t>
            </a:r>
            <a:r>
              <a:rPr lang="ru-RU" dirty="0" smtClean="0"/>
              <a:t>Так как </a:t>
            </a:r>
            <a:r>
              <a:rPr lang="en-US" i="1" dirty="0" smtClean="0"/>
              <a:t>CA</a:t>
            </a:r>
            <a:r>
              <a:rPr lang="en-US" baseline="-25000" dirty="0" smtClean="0"/>
              <a:t>1</a:t>
            </a:r>
            <a:r>
              <a:rPr lang="en-US" dirty="0" smtClean="0"/>
              <a:t> = </a:t>
            </a:r>
            <a:r>
              <a:rPr lang="en-US" i="1" dirty="0" smtClean="0"/>
              <a:t>A</a:t>
            </a:r>
            <a:r>
              <a:rPr lang="en-US" baseline="-25000" dirty="0" smtClean="0"/>
              <a:t>1</a:t>
            </a:r>
            <a:r>
              <a:rPr lang="en-US" i="1" dirty="0" smtClean="0"/>
              <a:t>B</a:t>
            </a:r>
            <a:r>
              <a:rPr lang="en-US" dirty="0" smtClean="0"/>
              <a:t>, </a:t>
            </a:r>
            <a:r>
              <a:rPr lang="ru-RU" dirty="0" smtClean="0"/>
              <a:t>то </a:t>
            </a:r>
            <a:r>
              <a:rPr lang="en-US" i="1" dirty="0" smtClean="0"/>
              <a:t>CA</a:t>
            </a:r>
            <a:r>
              <a:rPr lang="en-US" baseline="-25000" dirty="0" smtClean="0"/>
              <a:t>1</a:t>
            </a:r>
            <a:r>
              <a:rPr lang="en-US" dirty="0" smtClean="0"/>
              <a:t> = 2</a:t>
            </a:r>
            <a:r>
              <a:rPr lang="en-US" i="1" dirty="0" smtClean="0"/>
              <a:t>A</a:t>
            </a:r>
            <a:r>
              <a:rPr lang="en-US" baseline="-25000" dirty="0" smtClean="0"/>
              <a:t>1</a:t>
            </a:r>
            <a:r>
              <a:rPr lang="en-US" i="1" dirty="0" smtClean="0"/>
              <a:t>A’</a:t>
            </a:r>
            <a:r>
              <a:rPr lang="en-US" dirty="0" smtClean="0"/>
              <a:t>. </a:t>
            </a:r>
            <a:r>
              <a:rPr lang="ru-RU" dirty="0" smtClean="0"/>
              <a:t>Из теоремы о пропорциональных отрезках следует, что </a:t>
            </a:r>
            <a:r>
              <a:rPr lang="en-US" i="1" dirty="0" smtClean="0"/>
              <a:t>CM = </a:t>
            </a:r>
            <a:r>
              <a:rPr lang="en-US" dirty="0" smtClean="0"/>
              <a:t>2</a:t>
            </a:r>
            <a:r>
              <a:rPr lang="en-US" i="1" dirty="0" smtClean="0"/>
              <a:t>MC</a:t>
            </a:r>
            <a:r>
              <a:rPr lang="en-US" baseline="-25000" dirty="0" smtClean="0"/>
              <a:t>1</a:t>
            </a:r>
            <a:r>
              <a:rPr lang="en-US" dirty="0" smtClean="0"/>
              <a:t>, </a:t>
            </a:r>
            <a:r>
              <a:rPr lang="ru-RU" dirty="0" smtClean="0"/>
              <a:t>т. </a:t>
            </a:r>
            <a:r>
              <a:rPr lang="ru-RU" dirty="0"/>
              <a:t>е</a:t>
            </a:r>
            <a:r>
              <a:rPr lang="ru-RU" dirty="0" smtClean="0"/>
              <a:t>. медиана </a:t>
            </a:r>
            <a:r>
              <a:rPr lang="en-US" i="1" dirty="0" smtClean="0"/>
              <a:t>AA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ru-RU" dirty="0" smtClean="0"/>
              <a:t>делит медиану </a:t>
            </a:r>
            <a:r>
              <a:rPr lang="en-US" i="1" dirty="0" smtClean="0"/>
              <a:t>CC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ru-RU" dirty="0" smtClean="0"/>
              <a:t>в отношении 2:1, считая от вершины.</a:t>
            </a:r>
            <a:endParaRPr lang="en-US" dirty="0" smtClean="0"/>
          </a:p>
          <a:p>
            <a:pPr algn="just">
              <a:spcBef>
                <a:spcPts val="0"/>
              </a:spcBef>
            </a:pPr>
            <a:r>
              <a:rPr lang="en-US" dirty="0"/>
              <a:t>	</a:t>
            </a:r>
            <a:r>
              <a:rPr lang="ru-RU" dirty="0" smtClean="0"/>
              <a:t>Аналогично доказывается, что медиана </a:t>
            </a:r>
            <a:r>
              <a:rPr lang="en-US" i="1" dirty="0" smtClean="0"/>
              <a:t>BB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ru-RU" dirty="0" smtClean="0"/>
              <a:t>делит медиану </a:t>
            </a:r>
            <a:r>
              <a:rPr lang="en-US" i="1" dirty="0" smtClean="0"/>
              <a:t>CC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ru-RU" dirty="0" smtClean="0"/>
              <a:t>в отношении 2:1. Следовательно, медианы </a:t>
            </a:r>
            <a:r>
              <a:rPr lang="en-US" i="1" dirty="0" smtClean="0"/>
              <a:t>AA</a:t>
            </a:r>
            <a:r>
              <a:rPr lang="en-US" baseline="-25000" dirty="0" smtClean="0"/>
              <a:t>1</a:t>
            </a:r>
            <a:r>
              <a:rPr lang="en-US" dirty="0" smtClean="0"/>
              <a:t>, </a:t>
            </a:r>
            <a:r>
              <a:rPr lang="en-US" i="1" dirty="0" smtClean="0"/>
              <a:t>BB</a:t>
            </a:r>
            <a:r>
              <a:rPr lang="en-US" baseline="-25000" dirty="0" smtClean="0"/>
              <a:t>1</a:t>
            </a:r>
            <a:r>
              <a:rPr lang="en-US" dirty="0" smtClean="0"/>
              <a:t>, </a:t>
            </a:r>
            <a:r>
              <a:rPr lang="en-US" i="1" dirty="0" smtClean="0"/>
              <a:t>CC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ru-RU" dirty="0" smtClean="0"/>
              <a:t>пересекаются в одной точке и делятся в ней в отношении 2:1.</a:t>
            </a:r>
            <a:endParaRPr lang="ru-RU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053" y="3645024"/>
            <a:ext cx="3672408" cy="2716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442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-1" y="182250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/>
              <a:t>	Докажите</a:t>
            </a:r>
            <a:r>
              <a:rPr lang="ru-RU" sz="2800" dirty="0"/>
              <a:t>, что м</a:t>
            </a:r>
            <a:r>
              <a:rPr lang="ru-RU" sz="2800" dirty="0">
                <a:cs typeface="Times New Roman" pitchFamily="18" charset="0"/>
              </a:rPr>
              <a:t>едиана прямоугольного треугольника, проведенная из вершины прямого угла, равна половине гипотенузы.</a:t>
            </a:r>
            <a:r>
              <a:rPr lang="ru-RU" sz="2800" dirty="0"/>
              <a:t>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134" y="1628800"/>
            <a:ext cx="4639111" cy="239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9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8" name="Text Box 4"/>
          <p:cNvSpPr txBox="1">
            <a:spLocks noChangeArrowheads="1"/>
          </p:cNvSpPr>
          <p:nvPr/>
        </p:nvSpPr>
        <p:spPr bwMode="auto">
          <a:xfrm>
            <a:off x="0" y="32284"/>
            <a:ext cx="9144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solidFill>
                  <a:srgbClr val="FF3300"/>
                </a:solidFill>
              </a:rPr>
              <a:t>	Решение. </a:t>
            </a:r>
            <a:r>
              <a:rPr lang="ru-RU" sz="2800" dirty="0" smtClean="0">
                <a:cs typeface="Times New Roman" pitchFamily="18" charset="0"/>
              </a:rPr>
              <a:t>Опишем около треугольника </a:t>
            </a:r>
            <a:r>
              <a:rPr lang="en-US" sz="2800" i="1" dirty="0" smtClean="0">
                <a:cs typeface="Times New Roman" pitchFamily="18" charset="0"/>
              </a:rPr>
              <a:t>ABC </a:t>
            </a:r>
            <a:r>
              <a:rPr lang="ru-RU" sz="2800" dirty="0" smtClean="0">
                <a:cs typeface="Times New Roman" pitchFamily="18" charset="0"/>
              </a:rPr>
              <a:t>окружность. Её центром будет середина </a:t>
            </a:r>
            <a:r>
              <a:rPr lang="en-US" sz="2800" i="1" dirty="0" smtClean="0">
                <a:cs typeface="Times New Roman" pitchFamily="18" charset="0"/>
              </a:rPr>
              <a:t>D </a:t>
            </a:r>
            <a:r>
              <a:rPr lang="ru-RU" sz="2800" dirty="0" smtClean="0">
                <a:cs typeface="Times New Roman" pitchFamily="18" charset="0"/>
              </a:rPr>
              <a:t>гипотенузы</a:t>
            </a:r>
            <a:r>
              <a:rPr lang="en-US" sz="2800" dirty="0" smtClean="0">
                <a:cs typeface="Times New Roman" pitchFamily="18" charset="0"/>
              </a:rPr>
              <a:t> </a:t>
            </a:r>
            <a:r>
              <a:rPr lang="en-US" sz="2800" i="1" dirty="0" smtClean="0">
                <a:cs typeface="Times New Roman" pitchFamily="18" charset="0"/>
              </a:rPr>
              <a:t>AB</a:t>
            </a:r>
            <a:r>
              <a:rPr lang="en-US" sz="2800" dirty="0" smtClean="0">
                <a:cs typeface="Times New Roman" pitchFamily="18" charset="0"/>
              </a:rPr>
              <a:t>. </a:t>
            </a:r>
            <a:r>
              <a:rPr lang="ru-RU" sz="2800" dirty="0" smtClean="0">
                <a:cs typeface="Times New Roman" pitchFamily="18" charset="0"/>
              </a:rPr>
              <a:t>Медиана </a:t>
            </a:r>
            <a:r>
              <a:rPr lang="en-US" sz="2800" i="1" dirty="0" smtClean="0">
                <a:cs typeface="Times New Roman" pitchFamily="18" charset="0"/>
              </a:rPr>
              <a:t>CD </a:t>
            </a:r>
            <a:r>
              <a:rPr lang="ru-RU" sz="2800" dirty="0" smtClean="0">
                <a:cs typeface="Times New Roman" pitchFamily="18" charset="0"/>
              </a:rPr>
              <a:t>равна радиусу этой окружности и равна половине гипотенузы.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78200"/>
            <a:ext cx="3192943" cy="2803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9988" y="4872364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/>
              <a:t>	Докажите</a:t>
            </a:r>
            <a:r>
              <a:rPr lang="ru-RU" sz="2800" dirty="0"/>
              <a:t>, что е</a:t>
            </a:r>
            <a:r>
              <a:rPr lang="ru-RU" sz="2800" dirty="0">
                <a:cs typeface="Times New Roman" pitchFamily="18" charset="0"/>
              </a:rPr>
              <a:t>сли медиана треугольника равна половине стороны, к которой она проведена, то этот треугольник прямоугольный.</a:t>
            </a:r>
            <a:r>
              <a:rPr lang="ru-RU" sz="2800" dirty="0"/>
              <a:t>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404" y="2038521"/>
            <a:ext cx="4639111" cy="239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98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6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708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8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solidFill>
                  <a:srgbClr val="FF3300"/>
                </a:solidFill>
              </a:rPr>
              <a:t>	</a:t>
            </a:r>
            <a:r>
              <a:rPr lang="ru-RU" sz="2800" dirty="0" smtClean="0">
                <a:solidFill>
                  <a:srgbClr val="FF3300"/>
                </a:solidFill>
              </a:rPr>
              <a:t>Доказательство</a:t>
            </a:r>
            <a:r>
              <a:rPr lang="ru-RU" sz="2800" dirty="0">
                <a:solidFill>
                  <a:srgbClr val="FF3300"/>
                </a:solidFill>
              </a:rPr>
              <a:t>. </a:t>
            </a:r>
            <a:r>
              <a:rPr lang="ru-RU" sz="2800" dirty="0">
                <a:cs typeface="Times New Roman" pitchFamily="18" charset="0"/>
              </a:rPr>
              <a:t>В этом случае основание </a:t>
            </a:r>
            <a:r>
              <a:rPr lang="en-US" sz="2800" i="1" dirty="0">
                <a:cs typeface="Times New Roman" pitchFamily="18" charset="0"/>
              </a:rPr>
              <a:t>D</a:t>
            </a:r>
            <a:r>
              <a:rPr lang="en-US" sz="2800" i="1" dirty="0" smtClean="0"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медианы равноудалено от вершин треугольника и, следовательно, является центром описанной окружности. Угол </a:t>
            </a:r>
            <a:r>
              <a:rPr lang="en-US" sz="2800" i="1" dirty="0">
                <a:cs typeface="Times New Roman" pitchFamily="18" charset="0"/>
              </a:rPr>
              <a:t>C </a:t>
            </a:r>
            <a:r>
              <a:rPr lang="ru-RU" sz="2800" dirty="0">
                <a:cs typeface="Times New Roman" pitchFamily="18" charset="0"/>
              </a:rPr>
              <a:t>опирается на диаметр </a:t>
            </a:r>
            <a:r>
              <a:rPr lang="en-US" sz="2800" i="1" dirty="0">
                <a:cs typeface="Times New Roman" pitchFamily="18" charset="0"/>
              </a:rPr>
              <a:t>AB</a:t>
            </a:r>
            <a:r>
              <a:rPr lang="ru-RU" sz="2800" dirty="0">
                <a:cs typeface="Times New Roman" pitchFamily="18" charset="0"/>
              </a:rPr>
              <a:t>, следовательно, равен 90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08324"/>
            <a:ext cx="278806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5157192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Медиана, проведенная из вершины прямого угла треугольника </a:t>
            </a:r>
            <a:r>
              <a:rPr lang="ru-RU" sz="2800" dirty="0">
                <a:cs typeface="Times New Roman" pitchFamily="18" charset="0"/>
              </a:rPr>
              <a:t>равна 4. Найдите </a:t>
            </a:r>
            <a:r>
              <a:rPr lang="ru-RU" sz="2800" dirty="0" smtClean="0">
                <a:cs typeface="Times New Roman" pitchFamily="18" charset="0"/>
              </a:rPr>
              <a:t>гипотенузу этого треугольника.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481" y="2354916"/>
            <a:ext cx="4653822" cy="240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99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380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Авторский сайт: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vasmirnov.ru</a:t>
            </a:r>
            <a:r>
              <a:rPr lang="ru-RU" sz="2800" dirty="0">
                <a:solidFill>
                  <a:srgbClr val="FF0000"/>
                </a:solidFill>
              </a:rPr>
              <a:t>	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02" y="492388"/>
            <a:ext cx="7313932" cy="6334780"/>
          </a:xfrm>
          <a:prstGeom prst="rect">
            <a:avLst/>
          </a:prstGeom>
          <a:noFill/>
          <a:ln>
            <a:solidFill>
              <a:srgbClr val="D2ECB6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20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0" y="1270521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Медиана</a:t>
            </a:r>
            <a:r>
              <a:rPr lang="ru-RU" sz="2800" dirty="0">
                <a:cs typeface="Times New Roman" pitchFamily="18" charset="0"/>
              </a:rPr>
              <a:t>, проведенная к гипотенузе прямоугольного треугольника, равна 3 и делит прямой угол в отношении 1:2. Найдите </a:t>
            </a:r>
            <a:r>
              <a:rPr lang="ru-RU" sz="2800" dirty="0"/>
              <a:t>меньший катет</a:t>
            </a:r>
            <a:r>
              <a:rPr lang="ru-RU" sz="2800" dirty="0">
                <a:cs typeface="Times New Roman" pitchFamily="18" charset="0"/>
              </a:rPr>
              <a:t> треугольника.</a:t>
            </a:r>
            <a:r>
              <a:rPr lang="ru-RU" sz="2800" dirty="0"/>
              <a:t> 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6" y="3284984"/>
            <a:ext cx="5112568" cy="263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27584" y="188640"/>
            <a:ext cx="5410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 </a:t>
            </a:r>
            <a:r>
              <a:rPr lang="ru-RU" sz="3200" dirty="0"/>
              <a:t>8</a:t>
            </a:r>
            <a:r>
              <a:rPr lang="ru-RU" sz="3200" dirty="0" smtClean="0"/>
              <a:t>.</a:t>
            </a:r>
            <a:endParaRPr lang="ru-RU" sz="32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18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3"/>
              <p:cNvSpPr txBox="1">
                <a:spLocks noChangeArrowheads="1"/>
              </p:cNvSpPr>
              <p:nvPr/>
            </p:nvSpPr>
            <p:spPr bwMode="auto">
              <a:xfrm>
                <a:off x="-11232" y="1341770"/>
                <a:ext cx="9126354" cy="1993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/>
                <a:r>
                  <a:rPr lang="ru-RU" sz="2800" dirty="0" smtClean="0"/>
                  <a:t>	В трапеции </a:t>
                </a:r>
                <a:r>
                  <a:rPr lang="ru-RU" sz="2800" i="1" dirty="0"/>
                  <a:t>ABCD </a:t>
                </a:r>
                <a:r>
                  <a:rPr lang="ru-RU" sz="2800" dirty="0"/>
                  <a:t>с основаниями </a:t>
                </a:r>
                <a:r>
                  <a:rPr lang="ru-RU" sz="2800" i="1" dirty="0"/>
                  <a:t>AD </a:t>
                </a:r>
                <a:r>
                  <a:rPr lang="ru-RU" sz="2800" dirty="0"/>
                  <a:t>и </a:t>
                </a:r>
                <a:r>
                  <a:rPr lang="ru-RU" sz="2800" i="1" dirty="0"/>
                  <a:t>BC </a:t>
                </a:r>
                <a:r>
                  <a:rPr lang="ru-RU" sz="2800" dirty="0"/>
                  <a:t>известно, </a:t>
                </a:r>
                <a:r>
                  <a:rPr lang="ru-RU" sz="2800" dirty="0" smtClean="0"/>
                  <a:t>что </a:t>
                </a:r>
                <a:r>
                  <a:rPr lang="en-US" sz="2800" i="1" dirty="0" smtClean="0"/>
                  <a:t>AD</a:t>
                </a:r>
                <a:r>
                  <a:rPr lang="ru-RU" sz="2800" i="1" dirty="0" smtClean="0"/>
                  <a:t> </a:t>
                </a:r>
                <a:r>
                  <a:rPr lang="en-US" sz="2800" dirty="0" smtClean="0"/>
                  <a:t>=</a:t>
                </a:r>
                <a:r>
                  <a:rPr lang="ru-RU" sz="2800" dirty="0" smtClean="0"/>
                  <a:t> </a:t>
                </a:r>
                <a:r>
                  <a:rPr lang="en-US" sz="2800" i="1" dirty="0" smtClean="0"/>
                  <a:t>CD </a:t>
                </a:r>
                <a:r>
                  <a:rPr lang="en-US" sz="2800" dirty="0" smtClean="0"/>
                  <a:t>=</a:t>
                </a:r>
                <a:r>
                  <a:rPr lang="ru-RU" sz="2800" dirty="0" smtClean="0"/>
                  <a:t> </a:t>
                </a:r>
                <a:r>
                  <a:rPr lang="en-US" sz="2800" i="1" dirty="0" smtClean="0"/>
                  <a:t>BC</a:t>
                </a:r>
                <a:r>
                  <a:rPr lang="ru-RU" sz="2800" i="1" dirty="0" smtClean="0"/>
                  <a:t> </a:t>
                </a:r>
                <a:r>
                  <a:rPr lang="en-US" sz="2800" dirty="0" smtClean="0"/>
                  <a:t>=</a:t>
                </a:r>
                <a:r>
                  <a:rPr lang="ru-RU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8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sz="28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i="1" dirty="0" smtClean="0"/>
                  <a:t>AB</a:t>
                </a:r>
                <a:r>
                  <a:rPr lang="en-US" sz="2800" dirty="0" smtClean="0"/>
                  <a:t>.</a:t>
                </a:r>
                <a:endParaRPr lang="en-US" sz="2800" dirty="0"/>
              </a:p>
              <a:p>
                <a:r>
                  <a:rPr lang="ru-RU" sz="2800" dirty="0" smtClean="0"/>
                  <a:t>	а</a:t>
                </a:r>
                <a:r>
                  <a:rPr lang="ru-RU" sz="2800" dirty="0"/>
                  <a:t>) Докажите, что </a:t>
                </a:r>
                <a:r>
                  <a:rPr lang="ru-RU" sz="2800" i="1" dirty="0" smtClean="0"/>
                  <a:t>A</a:t>
                </a:r>
                <a:r>
                  <a:rPr lang="en-US" sz="2800" i="1" dirty="0" smtClean="0"/>
                  <a:t>D</a:t>
                </a:r>
                <a:r>
                  <a:rPr lang="ru-RU" sz="2800" i="1" dirty="0" smtClean="0"/>
                  <a:t> </a:t>
                </a:r>
                <a:r>
                  <a:rPr lang="ru-RU" sz="2800" dirty="0" smtClean="0"/>
                  <a:t>⊥</a:t>
                </a:r>
                <a:r>
                  <a:rPr lang="en-US" sz="2800" i="1" dirty="0" smtClean="0"/>
                  <a:t>BC</a:t>
                </a:r>
                <a:r>
                  <a:rPr lang="ru-RU" sz="2800" dirty="0" smtClean="0"/>
                  <a:t>.</a:t>
                </a:r>
                <a:endParaRPr lang="ru-RU" sz="2800" dirty="0"/>
              </a:p>
              <a:p>
                <a:r>
                  <a:rPr lang="ru-RU" sz="2800" dirty="0" smtClean="0"/>
                  <a:t>	б</a:t>
                </a:r>
                <a:r>
                  <a:rPr lang="ru-RU" sz="2800" dirty="0"/>
                  <a:t>) Найдите углы трапеции.</a:t>
                </a:r>
                <a:endParaRPr lang="ru-RU" sz="2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1232" y="1341770"/>
                <a:ext cx="9126354" cy="1993366"/>
              </a:xfrm>
              <a:prstGeom prst="rect">
                <a:avLst/>
              </a:prstGeom>
              <a:blipFill>
                <a:blip r:embed="rId3"/>
                <a:stretch>
                  <a:fillRect l="-1336" t="-3058" r="-1403" b="-764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717032"/>
            <a:ext cx="4146625" cy="192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67544" y="188640"/>
            <a:ext cx="5410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 </a:t>
            </a:r>
            <a:r>
              <a:rPr lang="ru-RU" sz="3200" dirty="0"/>
              <a:t>3.</a:t>
            </a:r>
            <a:endParaRPr lang="ru-RU" sz="32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38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3"/>
              <p:cNvSpPr txBox="1">
                <a:spLocks noChangeArrowheads="1"/>
              </p:cNvSpPr>
              <p:nvPr/>
            </p:nvSpPr>
            <p:spPr bwMode="auto">
              <a:xfrm>
                <a:off x="-11232" y="-26382"/>
                <a:ext cx="9126354" cy="2308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/>
                <a:r>
                  <a:rPr lang="ru-RU" dirty="0" smtClean="0">
                    <a:solidFill>
                      <a:srgbClr val="FF0000"/>
                    </a:solidFill>
                  </a:rPr>
                  <a:t>	Решение.</a:t>
                </a:r>
                <a:r>
                  <a:rPr lang="ru-RU" dirty="0" smtClean="0"/>
                  <a:t> Обозначим </a:t>
                </a:r>
                <a:r>
                  <a:rPr lang="en-US" i="1" dirty="0" smtClean="0"/>
                  <a:t>E </a:t>
                </a:r>
                <a:r>
                  <a:rPr lang="ru-RU" dirty="0" smtClean="0"/>
                  <a:t>середину стороны </a:t>
                </a:r>
                <a:r>
                  <a:rPr lang="en-US" i="1" dirty="0" smtClean="0"/>
                  <a:t>AB</a:t>
                </a:r>
                <a:r>
                  <a:rPr lang="en-US" dirty="0" smtClean="0"/>
                  <a:t>. </a:t>
                </a:r>
                <a:r>
                  <a:rPr lang="ru-RU" dirty="0" smtClean="0"/>
                  <a:t>В четырёхугольнике </a:t>
                </a:r>
                <a:r>
                  <a:rPr lang="en-US" i="1" dirty="0" smtClean="0"/>
                  <a:t>AECD </a:t>
                </a:r>
                <a:r>
                  <a:rPr lang="ru-RU" dirty="0" smtClean="0"/>
                  <a:t>сторона </a:t>
                </a:r>
                <a:r>
                  <a:rPr lang="en-US" i="1" dirty="0" smtClean="0"/>
                  <a:t>AE </a:t>
                </a:r>
                <a:r>
                  <a:rPr lang="ru-RU" dirty="0" smtClean="0"/>
                  <a:t>равна и параллельна стороне </a:t>
                </a:r>
                <a:r>
                  <a:rPr lang="en-US" i="1" dirty="0" smtClean="0"/>
                  <a:t>CD</a:t>
                </a:r>
                <a:r>
                  <a:rPr lang="ru-RU" dirty="0" smtClean="0"/>
                  <a:t>. Следовательно, этот четырёхугольник – ромб. В треугольнике </a:t>
                </a:r>
                <a:r>
                  <a:rPr lang="en-US" i="1" dirty="0" smtClean="0"/>
                  <a:t>ABC</a:t>
                </a:r>
                <a:r>
                  <a:rPr lang="ru-RU" dirty="0" smtClean="0"/>
                  <a:t> отрезок </a:t>
                </a:r>
                <a:r>
                  <a:rPr lang="en-US" i="1" dirty="0" smtClean="0"/>
                  <a:t>CE </a:t>
                </a:r>
                <a:r>
                  <a:rPr lang="ru-RU" dirty="0" smtClean="0"/>
                  <a:t>– медиана, равная половине стороны </a:t>
                </a:r>
                <a:r>
                  <a:rPr lang="en-US" i="1" dirty="0" smtClean="0"/>
                  <a:t>AB</a:t>
                </a:r>
                <a:r>
                  <a:rPr lang="ru-RU" dirty="0" smtClean="0"/>
                  <a:t>. Следовательно, 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/>
                        <a:ea typeface="Cambria Math"/>
                      </a:rPr>
                      <m:t>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𝐴𝐶𝐵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=90°</m:t>
                    </m:r>
                  </m:oMath>
                </a14:m>
                <a:r>
                  <a:rPr lang="en-US" dirty="0" smtClean="0"/>
                  <a:t>. </a:t>
                </a:r>
                <a:r>
                  <a:rPr lang="ru-RU" dirty="0" smtClean="0"/>
                  <a:t>Гипотенуза </a:t>
                </a:r>
                <a:r>
                  <a:rPr lang="en-US" i="1" dirty="0" smtClean="0"/>
                  <a:t>AB </a:t>
                </a:r>
                <a:r>
                  <a:rPr lang="ru-RU" dirty="0" smtClean="0"/>
                  <a:t>в два раза больше катета </a:t>
                </a:r>
                <a:r>
                  <a:rPr lang="en-US" i="1" dirty="0" smtClean="0"/>
                  <a:t>AB</a:t>
                </a:r>
                <a:r>
                  <a:rPr lang="ru-RU" dirty="0" smtClean="0"/>
                  <a:t>. Следовательно, углы трапеции равны 60</a:t>
                </a:r>
                <a:r>
                  <a:rPr lang="ru-RU" baseline="30000" dirty="0" smtClean="0"/>
                  <a:t>о</a:t>
                </a:r>
                <a:r>
                  <a:rPr lang="ru-RU" dirty="0" smtClean="0"/>
                  <a:t> и 120</a:t>
                </a:r>
                <a:r>
                  <a:rPr lang="ru-RU" baseline="30000" dirty="0" smtClean="0"/>
                  <a:t>о</a:t>
                </a:r>
                <a:r>
                  <a:rPr lang="ru-RU" dirty="0" smtClean="0"/>
                  <a:t>.</a:t>
                </a:r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1232" y="-26382"/>
                <a:ext cx="9126354" cy="2308324"/>
              </a:xfrm>
              <a:prstGeom prst="rect">
                <a:avLst/>
              </a:prstGeom>
              <a:blipFill>
                <a:blip r:embed="rId3"/>
                <a:stretch>
                  <a:fillRect l="-1002" t="-2116" r="-1069" b="-529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818" y="2348880"/>
            <a:ext cx="4469135" cy="2238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59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11232" y="-26382"/>
            <a:ext cx="912635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dirty="0" smtClean="0">
                <a:solidFill>
                  <a:srgbClr val="FF0000"/>
                </a:solidFill>
              </a:rPr>
              <a:t>	</a:t>
            </a:r>
            <a:r>
              <a:rPr lang="ru-RU" dirty="0" smtClean="0"/>
              <a:t>Точка </a:t>
            </a:r>
            <a:r>
              <a:rPr lang="en-US" i="1" dirty="0" smtClean="0"/>
              <a:t>D</a:t>
            </a:r>
            <a:r>
              <a:rPr lang="en-US" i="1" dirty="0"/>
              <a:t> </a:t>
            </a:r>
            <a:r>
              <a:rPr lang="en-US" i="1" dirty="0" smtClean="0"/>
              <a:t>– </a:t>
            </a:r>
            <a:r>
              <a:rPr lang="ru-RU" dirty="0" smtClean="0"/>
              <a:t>середина </a:t>
            </a:r>
            <a:r>
              <a:rPr lang="ru-RU" dirty="0"/>
              <a:t>гипотенузы </a:t>
            </a:r>
            <a:r>
              <a:rPr lang="ru-RU" i="1" dirty="0"/>
              <a:t>AB </a:t>
            </a:r>
            <a:r>
              <a:rPr lang="ru-RU" dirty="0"/>
              <a:t>прямоугольного </a:t>
            </a:r>
            <a:r>
              <a:rPr lang="ru-RU" dirty="0" smtClean="0"/>
              <a:t>треугольника </a:t>
            </a:r>
            <a:r>
              <a:rPr lang="ru-RU" i="1" dirty="0"/>
              <a:t>ABC </a:t>
            </a:r>
            <a:r>
              <a:rPr lang="ru-RU" dirty="0"/>
              <a:t>с углом </a:t>
            </a:r>
            <a:r>
              <a:rPr lang="ru-RU" dirty="0" smtClean="0"/>
              <a:t>30</a:t>
            </a:r>
            <a:r>
              <a:rPr lang="ru-RU" baseline="30000" dirty="0"/>
              <a:t>о</a:t>
            </a:r>
            <a:r>
              <a:rPr lang="ru-RU" dirty="0" smtClean="0"/>
              <a:t> </a:t>
            </a:r>
            <a:r>
              <a:rPr lang="ru-RU" dirty="0"/>
              <a:t>при вершине </a:t>
            </a:r>
            <a:r>
              <a:rPr lang="ru-RU" i="1" dirty="0"/>
              <a:t>A</a:t>
            </a:r>
            <a:r>
              <a:rPr lang="ru-RU" dirty="0"/>
              <a:t>. Окружность, </a:t>
            </a:r>
            <a:r>
              <a:rPr lang="ru-RU" dirty="0" smtClean="0"/>
              <a:t>вписанная в </a:t>
            </a:r>
            <a:r>
              <a:rPr lang="ru-RU" dirty="0"/>
              <a:t>треугольник </a:t>
            </a:r>
            <a:r>
              <a:rPr lang="ru-RU" i="1" dirty="0" smtClean="0"/>
              <a:t>B</a:t>
            </a:r>
            <a:r>
              <a:rPr lang="en-US" i="1" dirty="0" smtClean="0"/>
              <a:t>CD</a:t>
            </a:r>
            <a:r>
              <a:rPr lang="ru-RU" dirty="0" smtClean="0"/>
              <a:t>, </a:t>
            </a:r>
            <a:r>
              <a:rPr lang="ru-RU" dirty="0"/>
              <a:t>касается его сторон </a:t>
            </a:r>
            <a:r>
              <a:rPr lang="ru-RU" i="1" dirty="0"/>
              <a:t>BC </a:t>
            </a:r>
            <a:r>
              <a:rPr lang="ru-RU" dirty="0"/>
              <a:t>и </a:t>
            </a:r>
            <a:r>
              <a:rPr lang="ru-RU" i="1" dirty="0" smtClean="0"/>
              <a:t>B</a:t>
            </a:r>
            <a:r>
              <a:rPr lang="en-US" i="1" dirty="0" smtClean="0"/>
              <a:t>D</a:t>
            </a:r>
            <a:r>
              <a:rPr lang="ru-RU" i="1" dirty="0" smtClean="0"/>
              <a:t> </a:t>
            </a:r>
            <a:r>
              <a:rPr lang="ru-RU" dirty="0"/>
              <a:t>в точках </a:t>
            </a:r>
            <a:r>
              <a:rPr lang="en-US" i="1" dirty="0"/>
              <a:t>E</a:t>
            </a:r>
            <a:r>
              <a:rPr lang="ru-RU" i="1" dirty="0" smtClean="0"/>
              <a:t> </a:t>
            </a:r>
            <a:r>
              <a:rPr lang="ru-RU" dirty="0"/>
              <a:t>и </a:t>
            </a:r>
            <a:r>
              <a:rPr lang="en-US" i="1" dirty="0"/>
              <a:t>F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	а</a:t>
            </a:r>
            <a:r>
              <a:rPr lang="ru-RU" dirty="0"/>
              <a:t>) Докажите, что </a:t>
            </a:r>
            <a:r>
              <a:rPr lang="en-US" i="1" dirty="0" smtClean="0"/>
              <a:t>EF</a:t>
            </a:r>
            <a:r>
              <a:rPr lang="ru-RU" i="1" dirty="0" smtClean="0"/>
              <a:t> </a:t>
            </a:r>
            <a:r>
              <a:rPr lang="en-US" i="1" dirty="0" smtClean="0"/>
              <a:t>|| </a:t>
            </a:r>
            <a:r>
              <a:rPr lang="ru-RU" i="1" dirty="0" smtClean="0"/>
              <a:t>C</a:t>
            </a:r>
            <a:r>
              <a:rPr lang="en-US" i="1" dirty="0" smtClean="0"/>
              <a:t>D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	б</a:t>
            </a:r>
            <a:r>
              <a:rPr lang="ru-RU" dirty="0"/>
              <a:t>) Найдите </a:t>
            </a:r>
            <a:r>
              <a:rPr lang="en-US" i="1" dirty="0" smtClean="0"/>
              <a:t>EF</a:t>
            </a:r>
            <a:r>
              <a:rPr lang="ru-RU" dirty="0" smtClean="0"/>
              <a:t>, </a:t>
            </a:r>
            <a:r>
              <a:rPr lang="ru-RU" dirty="0"/>
              <a:t>если </a:t>
            </a:r>
            <a:r>
              <a:rPr lang="ru-RU" i="1" dirty="0"/>
              <a:t>AB</a:t>
            </a:r>
            <a:r>
              <a:rPr lang="ru-RU" dirty="0"/>
              <a:t>=8.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36912"/>
            <a:ext cx="5760640" cy="287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89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11232" y="-26382"/>
            <a:ext cx="912635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dirty="0" smtClean="0">
                <a:solidFill>
                  <a:srgbClr val="FF0000"/>
                </a:solidFill>
              </a:rPr>
              <a:t>	Решение. </a:t>
            </a:r>
            <a:r>
              <a:rPr lang="ru-RU" dirty="0" smtClean="0"/>
              <a:t>Треугольник </a:t>
            </a:r>
            <a:r>
              <a:rPr lang="en-US" i="1" dirty="0" smtClean="0"/>
              <a:t>BCD </a:t>
            </a:r>
            <a:r>
              <a:rPr lang="ru-RU" dirty="0" smtClean="0"/>
              <a:t>равносторонний, </a:t>
            </a:r>
            <a:r>
              <a:rPr lang="en-US" i="1" dirty="0" smtClean="0"/>
              <a:t>E</a:t>
            </a:r>
            <a:r>
              <a:rPr lang="en-US" i="1" dirty="0"/>
              <a:t>F</a:t>
            </a:r>
            <a:r>
              <a:rPr lang="en-US" i="1" dirty="0" smtClean="0"/>
              <a:t> </a:t>
            </a:r>
            <a:r>
              <a:rPr lang="ru-RU" dirty="0" smtClean="0"/>
              <a:t>– его средняя линия. Следовательно, </a:t>
            </a:r>
            <a:r>
              <a:rPr lang="en-US" i="1" dirty="0" smtClean="0"/>
              <a:t>AF </a:t>
            </a:r>
            <a:r>
              <a:rPr lang="ru-RU" dirty="0" smtClean="0"/>
              <a:t>параллельна</a:t>
            </a:r>
            <a:r>
              <a:rPr lang="en-US" i="1" dirty="0" smtClean="0"/>
              <a:t> CD</a:t>
            </a:r>
            <a:r>
              <a:rPr lang="ru-RU" i="1" dirty="0" smtClean="0"/>
              <a:t> </a:t>
            </a:r>
            <a:r>
              <a:rPr lang="ru-RU" dirty="0" smtClean="0"/>
              <a:t>и равна половине </a:t>
            </a:r>
            <a:r>
              <a:rPr lang="en-US" i="1" dirty="0" smtClean="0"/>
              <a:t>CD</a:t>
            </a:r>
            <a:r>
              <a:rPr lang="ru-RU" dirty="0" smtClean="0"/>
              <a:t>, т.е. равна 2.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836712"/>
            <a:ext cx="4248472" cy="2117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0118" y="2852936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dirty="0" smtClean="0"/>
              <a:t>	Медиана </a:t>
            </a:r>
            <a:r>
              <a:rPr lang="ru-RU" dirty="0"/>
              <a:t>прямоугольного треугольника, проведённая к </a:t>
            </a:r>
            <a:r>
              <a:rPr lang="ru-RU" dirty="0" smtClean="0"/>
              <a:t>гипотенузе</a:t>
            </a:r>
            <a:r>
              <a:rPr lang="ru-RU" dirty="0"/>
              <a:t>, разбивает его на два треугольника с периметрами 8 и 9. </a:t>
            </a:r>
            <a:r>
              <a:rPr lang="ru-RU" dirty="0" smtClean="0"/>
              <a:t>Найдите </a:t>
            </a:r>
            <a:r>
              <a:rPr lang="ru-RU" dirty="0"/>
              <a:t>стороны треугольника.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48" y="4293096"/>
            <a:ext cx="3168352" cy="2514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729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9699" name="Text Box 3"/>
              <p:cNvSpPr txBox="1">
                <a:spLocks noChangeArrowheads="1"/>
              </p:cNvSpPr>
              <p:nvPr/>
            </p:nvSpPr>
            <p:spPr bwMode="auto">
              <a:xfrm>
                <a:off x="28876" y="0"/>
                <a:ext cx="5911276" cy="39798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/>
                <a:r>
                  <a:rPr lang="ru-RU" sz="3200" dirty="0" smtClean="0"/>
                  <a:t>	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Решение.</a:t>
                </a:r>
                <a:r>
                  <a:rPr lang="ru-RU" dirty="0" smtClean="0"/>
                  <a:t> Пусть </a:t>
                </a:r>
                <a:r>
                  <a:rPr lang="en-US" i="1" dirty="0" smtClean="0"/>
                  <a:t>ABC </a:t>
                </a:r>
                <a:r>
                  <a:rPr lang="ru-RU" dirty="0" smtClean="0"/>
                  <a:t>– прямоугольный треугольник, </a:t>
                </a:r>
                <a:r>
                  <a:rPr lang="en-US" i="1" dirty="0" smtClean="0"/>
                  <a:t>CD </a:t>
                </a:r>
                <a:r>
                  <a:rPr lang="ru-RU" dirty="0" smtClean="0"/>
                  <a:t>– медиана, проведённая из вершины прямого угла. Обозначим </a:t>
                </a:r>
                <a:r>
                  <a:rPr lang="en-US" i="1" dirty="0" smtClean="0"/>
                  <a:t>BC = a</a:t>
                </a:r>
                <a:r>
                  <a:rPr lang="en-US" dirty="0" smtClean="0"/>
                  <a:t>, </a:t>
                </a:r>
                <a:r>
                  <a:rPr lang="en-US" i="1" dirty="0" smtClean="0"/>
                  <a:t>AC = b</a:t>
                </a:r>
                <a:r>
                  <a:rPr lang="ru-RU" i="1" dirty="0" smtClean="0"/>
                  <a:t> </a:t>
                </a:r>
                <a:r>
                  <a:rPr lang="ru-RU" dirty="0" smtClean="0"/>
                  <a:t>(</a:t>
                </a:r>
                <a:r>
                  <a:rPr lang="en-US" i="1" dirty="0" smtClean="0"/>
                  <a:t>a </a:t>
                </a:r>
                <a:r>
                  <a:rPr lang="en-US" dirty="0" smtClean="0"/>
                  <a:t>&lt; </a:t>
                </a:r>
                <a:r>
                  <a:rPr lang="en-US" i="1" dirty="0" smtClean="0"/>
                  <a:t>b</a:t>
                </a:r>
                <a:r>
                  <a:rPr lang="en-US" dirty="0" smtClean="0"/>
                  <a:t>), </a:t>
                </a:r>
                <a:r>
                  <a:rPr lang="en-US" i="1" dirty="0" smtClean="0"/>
                  <a:t>CD = m</a:t>
                </a:r>
                <a:r>
                  <a:rPr lang="en-US" dirty="0" smtClean="0"/>
                  <a:t>. </a:t>
                </a:r>
                <a:r>
                  <a:rPr lang="ru-RU" dirty="0" smtClean="0"/>
                  <a:t>Имеем систему уравнений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=8,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𝑏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=9,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/>
                                </a:rPr>
                                <m:t>=4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/>
                                </a:rPr>
                                <m:t>,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algn="just"/>
                <a:r>
                  <a:rPr lang="ru-RU" dirty="0"/>
                  <a:t>р</a:t>
                </a:r>
                <a:r>
                  <a:rPr lang="ru-RU" dirty="0" smtClean="0"/>
                  <a:t>ешая которое, находим  </a:t>
                </a:r>
                <a:r>
                  <a:rPr lang="en-US" i="1" dirty="0" smtClean="0"/>
                  <a:t>a = </a:t>
                </a:r>
                <a:r>
                  <a:rPr lang="en-US" dirty="0" smtClean="0"/>
                  <a:t>3, </a:t>
                </a:r>
                <a:r>
                  <a:rPr lang="en-US" i="1" dirty="0" smtClean="0"/>
                  <a:t>b = </a:t>
                </a:r>
                <a:r>
                  <a:rPr lang="en-US" dirty="0" smtClean="0"/>
                  <a:t>4, </a:t>
                </a:r>
                <a:r>
                  <a:rPr lang="en-US" i="1" dirty="0" smtClean="0"/>
                  <a:t>AB = </a:t>
                </a:r>
                <a:r>
                  <a:rPr lang="en-US" dirty="0" smtClean="0"/>
                  <a:t>5.</a:t>
                </a:r>
                <a:r>
                  <a:rPr lang="en-US" i="1" dirty="0" smtClean="0"/>
                  <a:t> </a:t>
                </a:r>
                <a:endParaRPr lang="ru-RU" i="1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699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876" y="0"/>
                <a:ext cx="5911276" cy="3979872"/>
              </a:xfrm>
              <a:prstGeom prst="rect">
                <a:avLst/>
              </a:prstGeom>
              <a:blipFill>
                <a:blip r:embed="rId3"/>
                <a:stretch>
                  <a:fillRect l="-1651" r="-1651" b="-260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458" y="908720"/>
            <a:ext cx="317554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4745" y="3637163"/>
            <a:ext cx="3189255" cy="3219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876" y="4221088"/>
            <a:ext cx="58392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	</a:t>
            </a:r>
            <a:r>
              <a:rPr lang="ru-RU" dirty="0" smtClean="0"/>
              <a:t>В прямоугольном треугольнике </a:t>
            </a:r>
            <a:r>
              <a:rPr lang="en-US" i="1" dirty="0" smtClean="0"/>
              <a:t>ABC </a:t>
            </a:r>
            <a:r>
              <a:rPr lang="ru-RU" dirty="0" smtClean="0"/>
              <a:t>катеты </a:t>
            </a:r>
            <a:r>
              <a:rPr lang="en-US" i="1" dirty="0" smtClean="0"/>
              <a:t>AC </a:t>
            </a:r>
            <a:r>
              <a:rPr lang="ru-RU" dirty="0" smtClean="0"/>
              <a:t> и </a:t>
            </a:r>
            <a:r>
              <a:rPr lang="en-US" i="1" dirty="0" smtClean="0"/>
              <a:t>BC</a:t>
            </a:r>
            <a:r>
              <a:rPr lang="ru-RU" dirty="0" smtClean="0"/>
              <a:t> равны соответственно 4 и 3. На этих катетах построены квадраты </a:t>
            </a:r>
            <a:r>
              <a:rPr lang="en-US" i="1" dirty="0" smtClean="0"/>
              <a:t>ACGF</a:t>
            </a:r>
            <a:r>
              <a:rPr lang="ru-RU" i="1" dirty="0" smtClean="0"/>
              <a:t> </a:t>
            </a:r>
            <a:r>
              <a:rPr lang="ru-RU" dirty="0" smtClean="0"/>
              <a:t>и </a:t>
            </a:r>
            <a:r>
              <a:rPr lang="en-US" i="1" dirty="0"/>
              <a:t>BCDE</a:t>
            </a:r>
            <a:r>
              <a:rPr lang="ru-RU" dirty="0" smtClean="0"/>
              <a:t>. Продолжение медианы </a:t>
            </a:r>
            <a:r>
              <a:rPr lang="en-US" i="1" dirty="0" smtClean="0"/>
              <a:t>CM </a:t>
            </a:r>
            <a:r>
              <a:rPr lang="ru-RU" dirty="0" smtClean="0"/>
              <a:t>пересекает отрезок </a:t>
            </a:r>
            <a:r>
              <a:rPr lang="en-US" i="1" dirty="0" smtClean="0"/>
              <a:t>DG </a:t>
            </a:r>
            <a:r>
              <a:rPr lang="ru-RU" dirty="0" smtClean="0"/>
              <a:t>в точке </a:t>
            </a:r>
            <a:r>
              <a:rPr lang="en-US" i="1" dirty="0" smtClean="0"/>
              <a:t>N</a:t>
            </a:r>
            <a:r>
              <a:rPr lang="ru-RU" dirty="0" smtClean="0"/>
              <a:t>. Найдите длину отрезка </a:t>
            </a:r>
            <a:r>
              <a:rPr lang="en-US" i="1" dirty="0" smtClean="0"/>
              <a:t>CN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48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9699" name="Text Box 3"/>
              <p:cNvSpPr txBox="1">
                <a:spLocks noChangeArrowheads="1"/>
              </p:cNvSpPr>
              <p:nvPr/>
            </p:nvSpPr>
            <p:spPr bwMode="auto">
              <a:xfrm>
                <a:off x="28876" y="0"/>
                <a:ext cx="6415332" cy="16927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/>
                <a:r>
                  <a:rPr lang="ru-RU" sz="3200" dirty="0" smtClean="0"/>
                  <a:t>	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Решение.</a:t>
                </a:r>
                <a:r>
                  <a:rPr lang="ru-RU" dirty="0" smtClean="0"/>
                  <a:t> Треугольники </a:t>
                </a:r>
                <a:r>
                  <a:rPr lang="en-US" i="1" dirty="0" smtClean="0"/>
                  <a:t>ABC </a:t>
                </a:r>
                <a:r>
                  <a:rPr lang="ru-RU" dirty="0" smtClean="0"/>
                  <a:t>и </a:t>
                </a:r>
                <a:r>
                  <a:rPr lang="en-US" i="1" dirty="0" smtClean="0"/>
                  <a:t>GDC </a:t>
                </a:r>
                <a:r>
                  <a:rPr lang="ru-RU" dirty="0" smtClean="0"/>
                  <a:t>равны по двум катетам. 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𝐷𝐶𝑁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𝐴𝐶𝑀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𝑀𝐴𝐶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𝑁𝐺𝐶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i="1" dirty="0" smtClean="0">
                    <a:cs typeface="Times New Roman" pitchFamily="18" charset="0"/>
                  </a:rPr>
                  <a:t> </a:t>
                </a:r>
                <a:r>
                  <a:rPr lang="ru-RU" dirty="0" smtClean="0">
                    <a:cs typeface="Times New Roman" pitchFamily="18" charset="0"/>
                  </a:rPr>
                  <a:t>Следовательно, </a:t>
                </a:r>
                <a:r>
                  <a:rPr lang="en-US" i="1" dirty="0" smtClean="0">
                    <a:cs typeface="Times New Roman" pitchFamily="18" charset="0"/>
                  </a:rPr>
                  <a:t>CN </a:t>
                </a:r>
                <a:r>
                  <a:rPr lang="ru-RU" dirty="0" smtClean="0">
                    <a:cs typeface="Times New Roman" pitchFamily="18" charset="0"/>
                  </a:rPr>
                  <a:t>– высота треугольника </a:t>
                </a:r>
                <a:r>
                  <a:rPr lang="en-US" i="1" dirty="0" smtClean="0">
                    <a:cs typeface="Times New Roman" pitchFamily="18" charset="0"/>
                  </a:rPr>
                  <a:t>CDG</a:t>
                </a:r>
                <a:r>
                  <a:rPr lang="ru-RU" dirty="0" smtClean="0">
                    <a:cs typeface="Times New Roman" pitchFamily="18" charset="0"/>
                  </a:rPr>
                  <a:t>. Она равна 2,4.</a:t>
                </a:r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699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876" y="0"/>
                <a:ext cx="6415332" cy="1692771"/>
              </a:xfrm>
              <a:prstGeom prst="rect">
                <a:avLst/>
              </a:prstGeom>
              <a:blipFill>
                <a:blip r:embed="rId3"/>
                <a:stretch>
                  <a:fillRect l="-1521" r="-1426" b="-719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1420"/>
            <a:ext cx="2720494" cy="274656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299695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+mj-lt"/>
              </a:rPr>
              <a:t>	Средняя </a:t>
            </a:r>
            <a:r>
              <a:rPr lang="ru-RU" dirty="0">
                <a:latin typeface="+mj-lt"/>
              </a:rPr>
              <a:t>линия трапеции равна </a:t>
            </a:r>
            <a:r>
              <a:rPr lang="en-US" dirty="0" smtClean="0">
                <a:latin typeface="+mj-lt"/>
              </a:rPr>
              <a:t>5</a:t>
            </a:r>
            <a:r>
              <a:rPr lang="ru-RU" dirty="0" smtClean="0">
                <a:latin typeface="+mj-lt"/>
              </a:rPr>
              <a:t>, </a:t>
            </a:r>
            <a:r>
              <a:rPr lang="ru-RU" dirty="0">
                <a:latin typeface="+mj-lt"/>
              </a:rPr>
              <a:t>углы при одном из </a:t>
            </a:r>
            <a:r>
              <a:rPr lang="ru-RU" dirty="0" smtClean="0">
                <a:latin typeface="+mj-lt"/>
              </a:rPr>
              <a:t>оснований </a:t>
            </a:r>
            <a:r>
              <a:rPr lang="ru-RU" dirty="0">
                <a:latin typeface="+mj-lt"/>
              </a:rPr>
              <a:t>равны </a:t>
            </a:r>
            <a:r>
              <a:rPr lang="ru-RU" dirty="0" smtClean="0">
                <a:latin typeface="+mj-lt"/>
              </a:rPr>
              <a:t>40</a:t>
            </a:r>
            <a:r>
              <a:rPr lang="ru-RU" baseline="30000" dirty="0" smtClean="0">
                <a:latin typeface="+mj-lt"/>
              </a:rPr>
              <a:t>о</a:t>
            </a:r>
            <a:r>
              <a:rPr lang="ru-RU" dirty="0" smtClean="0">
                <a:latin typeface="+mj-lt"/>
              </a:rPr>
              <a:t> </a:t>
            </a:r>
            <a:r>
              <a:rPr lang="ru-RU" dirty="0">
                <a:latin typeface="+mj-lt"/>
              </a:rPr>
              <a:t>и </a:t>
            </a:r>
            <a:r>
              <a:rPr lang="ru-RU" dirty="0" smtClean="0">
                <a:latin typeface="+mj-lt"/>
              </a:rPr>
              <a:t>50</a:t>
            </a:r>
            <a:r>
              <a:rPr lang="ru-RU" baseline="30000" dirty="0" smtClean="0">
                <a:latin typeface="+mj-lt"/>
              </a:rPr>
              <a:t>о</a:t>
            </a:r>
            <a:r>
              <a:rPr lang="ru-RU" dirty="0" smtClean="0">
                <a:latin typeface="+mj-lt"/>
              </a:rPr>
              <a:t>. </a:t>
            </a:r>
            <a:r>
              <a:rPr lang="ru-RU" dirty="0">
                <a:latin typeface="+mj-lt"/>
              </a:rPr>
              <a:t>Найдите основания трапеции, если </a:t>
            </a:r>
            <a:r>
              <a:rPr lang="ru-RU" dirty="0" smtClean="0">
                <a:latin typeface="+mj-lt"/>
              </a:rPr>
              <a:t>отрезок, соединяющий </a:t>
            </a:r>
            <a:r>
              <a:rPr lang="ru-RU" dirty="0">
                <a:latin typeface="+mj-lt"/>
              </a:rPr>
              <a:t>середины оснований, равен </a:t>
            </a:r>
            <a:r>
              <a:rPr lang="en-US" dirty="0">
                <a:latin typeface="+mj-lt"/>
              </a:rPr>
              <a:t>3</a:t>
            </a:r>
            <a:r>
              <a:rPr lang="ru-RU" dirty="0" smtClean="0">
                <a:latin typeface="+mj-lt"/>
              </a:rPr>
              <a:t>.</a:t>
            </a:r>
            <a:endParaRPr lang="ru-RU" dirty="0"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688" y="4317595"/>
            <a:ext cx="5003007" cy="236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5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8876" y="0"/>
            <a:ext cx="916482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sz="3200" dirty="0" smtClean="0"/>
              <a:t>	</a:t>
            </a:r>
            <a:r>
              <a:rPr lang="ru-RU" dirty="0" smtClean="0">
                <a:solidFill>
                  <a:srgbClr val="FF0000"/>
                </a:solidFill>
              </a:rPr>
              <a:t>Решение.</a:t>
            </a:r>
            <a:r>
              <a:rPr lang="ru-RU" dirty="0" smtClean="0"/>
              <a:t> </a:t>
            </a:r>
            <a:r>
              <a:rPr lang="ru-RU" dirty="0"/>
              <a:t>Через точку </a:t>
            </a:r>
            <a:r>
              <a:rPr lang="en-US" i="1" dirty="0"/>
              <a:t>F</a:t>
            </a:r>
            <a:r>
              <a:rPr lang="ru-RU" i="1" dirty="0" smtClean="0"/>
              <a:t> </a:t>
            </a:r>
            <a:r>
              <a:rPr lang="ru-RU" dirty="0"/>
              <a:t>проведём прямую, параллельную </a:t>
            </a:r>
            <a:r>
              <a:rPr lang="ru-RU" i="1" dirty="0" smtClean="0"/>
              <a:t>A</a:t>
            </a:r>
            <a:r>
              <a:rPr lang="en-US" i="1" dirty="0" smtClean="0"/>
              <a:t>D</a:t>
            </a:r>
            <a:r>
              <a:rPr lang="ru-RU" dirty="0" smtClean="0"/>
              <a:t>, </a:t>
            </a:r>
            <a:r>
              <a:rPr lang="ru-RU" dirty="0"/>
              <a:t>до </a:t>
            </a:r>
            <a:r>
              <a:rPr lang="ru-RU" dirty="0" smtClean="0"/>
              <a:t>пересечения</a:t>
            </a:r>
            <a:r>
              <a:rPr lang="en-US" dirty="0" smtClean="0"/>
              <a:t> </a:t>
            </a:r>
            <a:r>
              <a:rPr lang="ru-RU" dirty="0" smtClean="0"/>
              <a:t>с </a:t>
            </a:r>
            <a:r>
              <a:rPr lang="ru-RU" i="1" dirty="0" smtClean="0"/>
              <a:t>A</a:t>
            </a:r>
            <a:r>
              <a:rPr lang="en-US" i="1" dirty="0" smtClean="0"/>
              <a:t>B</a:t>
            </a:r>
            <a:r>
              <a:rPr lang="ru-RU" i="1" dirty="0" smtClean="0"/>
              <a:t> </a:t>
            </a:r>
            <a:r>
              <a:rPr lang="ru-RU" dirty="0"/>
              <a:t>в точке </a:t>
            </a:r>
            <a:r>
              <a:rPr lang="en-US" i="1" dirty="0"/>
              <a:t>G</a:t>
            </a:r>
            <a:r>
              <a:rPr lang="ru-RU" i="1" dirty="0" smtClean="0"/>
              <a:t> </a:t>
            </a:r>
            <a:r>
              <a:rPr lang="ru-RU" dirty="0"/>
              <a:t>и прямую, параллельную </a:t>
            </a:r>
            <a:r>
              <a:rPr lang="en-US" i="1" dirty="0" smtClean="0"/>
              <a:t>BC</a:t>
            </a:r>
            <a:r>
              <a:rPr lang="ru-RU" dirty="0" smtClean="0"/>
              <a:t>, </a:t>
            </a:r>
            <a:r>
              <a:rPr lang="ru-RU" dirty="0"/>
              <a:t>до пересечения с </a:t>
            </a:r>
            <a:r>
              <a:rPr lang="ru-RU" i="1" dirty="0" smtClean="0"/>
              <a:t>A</a:t>
            </a:r>
            <a:r>
              <a:rPr lang="en-US" i="1" dirty="0" smtClean="0"/>
              <a:t>B </a:t>
            </a:r>
            <a:r>
              <a:rPr lang="ru-RU" dirty="0" smtClean="0"/>
              <a:t>в </a:t>
            </a:r>
            <a:r>
              <a:rPr lang="ru-RU" dirty="0"/>
              <a:t>точке </a:t>
            </a:r>
            <a:r>
              <a:rPr lang="en-US" i="1" dirty="0"/>
              <a:t>H</a:t>
            </a:r>
            <a:r>
              <a:rPr lang="en-US" dirty="0" smtClean="0"/>
              <a:t>. </a:t>
            </a:r>
            <a:r>
              <a:rPr lang="ru-RU" dirty="0" smtClean="0"/>
              <a:t>Треугольник </a:t>
            </a:r>
            <a:r>
              <a:rPr lang="en-US" i="1" dirty="0" smtClean="0"/>
              <a:t>FGH </a:t>
            </a:r>
            <a:r>
              <a:rPr lang="ru-RU" dirty="0" smtClean="0"/>
              <a:t>прямоугольный </a:t>
            </a:r>
            <a:r>
              <a:rPr lang="en-US" i="1" dirty="0" smtClean="0"/>
              <a:t>FG </a:t>
            </a:r>
            <a:r>
              <a:rPr lang="ru-RU" dirty="0" smtClean="0"/>
              <a:t>– медиана. </a:t>
            </a:r>
            <a:r>
              <a:rPr lang="en-US" i="1" dirty="0" smtClean="0"/>
              <a:t>AB + CD = </a:t>
            </a:r>
            <a:r>
              <a:rPr lang="en-US" dirty="0" smtClean="0"/>
              <a:t>10, </a:t>
            </a:r>
            <a:r>
              <a:rPr lang="en-US" i="1" dirty="0" smtClean="0"/>
              <a:t>AB – CD = GH = </a:t>
            </a:r>
            <a:r>
              <a:rPr lang="en-US" dirty="0" smtClean="0"/>
              <a:t>6. </a:t>
            </a:r>
            <a:r>
              <a:rPr lang="ru-RU" dirty="0" smtClean="0"/>
              <a:t>Следовательно, </a:t>
            </a:r>
            <a:r>
              <a:rPr lang="en-US" i="1" dirty="0" smtClean="0"/>
              <a:t>AB = </a:t>
            </a:r>
            <a:r>
              <a:rPr lang="en-US" dirty="0" smtClean="0"/>
              <a:t>8, </a:t>
            </a:r>
            <a:r>
              <a:rPr lang="en-US" i="1" dirty="0" smtClean="0"/>
              <a:t>CD = </a:t>
            </a:r>
            <a:r>
              <a:rPr lang="en-US" dirty="0" smtClean="0"/>
              <a:t>2.</a:t>
            </a:r>
            <a:r>
              <a:rPr lang="en-US" i="1" dirty="0" smtClean="0"/>
              <a:t> 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0248" y="4725144"/>
            <a:ext cx="592990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solidFill>
                  <a:srgbClr val="FF0000"/>
                </a:solidFill>
              </a:rPr>
              <a:t>	</a:t>
            </a:r>
            <a:r>
              <a:rPr lang="ru-RU" dirty="0" smtClean="0"/>
              <a:t>Докажите, что медианы треугольника делят треугольник на шесть треугольников равной площади.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234" y="4474175"/>
            <a:ext cx="3132766" cy="230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2027823"/>
            <a:ext cx="4257991" cy="197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9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9263" y="0"/>
            <a:ext cx="916485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solidFill>
                  <a:srgbClr val="FF0000"/>
                </a:solidFill>
              </a:rPr>
              <a:t>	Решение. </a:t>
            </a:r>
            <a:r>
              <a:rPr lang="ru-RU" dirty="0" smtClean="0"/>
              <a:t>Площадь каждого такого треугольника равна одной шестой площади треугольника </a:t>
            </a:r>
            <a:r>
              <a:rPr lang="en-US" i="1" dirty="0" smtClean="0"/>
              <a:t>ABC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849270"/>
            <a:ext cx="3372654" cy="248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7764" y="3573016"/>
            <a:ext cx="912635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/>
              <a:t>	</a:t>
            </a:r>
            <a:r>
              <a:rPr lang="ru-RU" dirty="0"/>
              <a:t> Найдите площадь </a:t>
            </a:r>
            <a:r>
              <a:rPr lang="ru-RU" dirty="0" smtClean="0"/>
              <a:t>треугольника, медианы которого равны 3, </a:t>
            </a:r>
            <a:r>
              <a:rPr lang="ru-RU" dirty="0"/>
              <a:t>4</a:t>
            </a:r>
            <a:r>
              <a:rPr lang="ru-RU" dirty="0" smtClean="0"/>
              <a:t>, 5. </a:t>
            </a:r>
            <a:endParaRPr lang="ru-RU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22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3"/>
              <p:cNvSpPr txBox="1">
                <a:spLocks noChangeArrowheads="1"/>
              </p:cNvSpPr>
              <p:nvPr/>
            </p:nvSpPr>
            <p:spPr bwMode="auto">
              <a:xfrm>
                <a:off x="-11232" y="54186"/>
                <a:ext cx="9126354" cy="29175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ru-RU" dirty="0" smtClean="0">
                    <a:solidFill>
                      <a:srgbClr val="FF0000"/>
                    </a:solidFill>
                  </a:rPr>
                  <a:t>	</a:t>
                </a:r>
                <a:r>
                  <a:rPr lang="ru-RU" sz="2200" dirty="0" smtClean="0">
                    <a:solidFill>
                      <a:srgbClr val="FF0000"/>
                    </a:solidFill>
                  </a:rPr>
                  <a:t>Решение.</a:t>
                </a:r>
                <a:r>
                  <a:rPr lang="ru-RU" sz="2200" dirty="0" smtClean="0"/>
                  <a:t> Пусть </a:t>
                </a:r>
                <a:r>
                  <a:rPr lang="en-US" sz="2200" i="1" dirty="0" smtClean="0"/>
                  <a:t>ABC </a:t>
                </a:r>
                <a:r>
                  <a:rPr lang="ru-RU" sz="2200" i="1" dirty="0" smtClean="0"/>
                  <a:t>– </a:t>
                </a:r>
                <a:r>
                  <a:rPr lang="ru-RU" sz="2200" dirty="0" smtClean="0"/>
                  <a:t>треугольник, </a:t>
                </a:r>
                <a:r>
                  <a:rPr lang="en-US" sz="2200" i="1" dirty="0" smtClean="0"/>
                  <a:t>AA</a:t>
                </a:r>
                <a:r>
                  <a:rPr lang="en-US" sz="2200" baseline="-25000" dirty="0" smtClean="0"/>
                  <a:t>1</a:t>
                </a:r>
                <a:r>
                  <a:rPr lang="en-US" sz="2200" dirty="0" smtClean="0"/>
                  <a:t>, </a:t>
                </a:r>
                <a:r>
                  <a:rPr lang="en-US" sz="2200" i="1" dirty="0" smtClean="0"/>
                  <a:t>BB</a:t>
                </a:r>
                <a:r>
                  <a:rPr lang="en-US" sz="2200" baseline="-25000" dirty="0" smtClean="0"/>
                  <a:t>1</a:t>
                </a:r>
                <a:r>
                  <a:rPr lang="en-US" sz="2200" dirty="0" smtClean="0"/>
                  <a:t>, </a:t>
                </a:r>
                <a:r>
                  <a:rPr lang="en-US" sz="2200" i="1" dirty="0" smtClean="0"/>
                  <a:t>CC</a:t>
                </a:r>
                <a:r>
                  <a:rPr lang="en-US" sz="2200" baseline="-25000" dirty="0" smtClean="0"/>
                  <a:t>1</a:t>
                </a:r>
                <a:r>
                  <a:rPr lang="en-US" sz="2200" dirty="0" smtClean="0"/>
                  <a:t> – </a:t>
                </a:r>
                <a:r>
                  <a:rPr lang="ru-RU" sz="2200" dirty="0" smtClean="0"/>
                  <a:t>его медианы, пересекающиеся в точке </a:t>
                </a:r>
                <a:r>
                  <a:rPr lang="en-US" sz="2200" i="1" dirty="0" smtClean="0"/>
                  <a:t>M</a:t>
                </a:r>
                <a:r>
                  <a:rPr lang="ru-RU" sz="2200" dirty="0" smtClean="0"/>
                  <a:t>. </a:t>
                </a:r>
                <a:r>
                  <a:rPr lang="ru-RU" sz="2200" dirty="0"/>
                  <a:t>Продолжим медиану </a:t>
                </a:r>
                <a:r>
                  <a:rPr lang="en-US" sz="2200" i="1" dirty="0"/>
                  <a:t>CC</a:t>
                </a:r>
                <a:r>
                  <a:rPr lang="ru-RU" sz="2200" baseline="-25000" dirty="0"/>
                  <a:t>1</a:t>
                </a:r>
                <a:r>
                  <a:rPr lang="ru-RU" sz="2200" dirty="0"/>
                  <a:t> и отложим отрезок </a:t>
                </a:r>
                <a:r>
                  <a:rPr lang="en-US" sz="2200" i="1" dirty="0"/>
                  <a:t>C</a:t>
                </a:r>
                <a:r>
                  <a:rPr lang="ru-RU" sz="2200" baseline="-25000" dirty="0"/>
                  <a:t>1</a:t>
                </a:r>
                <a:r>
                  <a:rPr lang="en-US" sz="2200" i="1" dirty="0"/>
                  <a:t>D</a:t>
                </a:r>
                <a:r>
                  <a:rPr lang="ru-RU" sz="2200" dirty="0"/>
                  <a:t>, равный </a:t>
                </a:r>
                <a:r>
                  <a:rPr lang="en-US" sz="2200" i="1" dirty="0"/>
                  <a:t>MC</a:t>
                </a:r>
                <a:r>
                  <a:rPr lang="ru-RU" sz="2200" baseline="-25000" dirty="0"/>
                  <a:t>1</a:t>
                </a:r>
                <a:r>
                  <a:rPr lang="ru-RU" sz="2200" dirty="0" smtClean="0"/>
                  <a:t>.</a:t>
                </a:r>
                <a:r>
                  <a:rPr lang="ru-RU" sz="2200" dirty="0"/>
                  <a:t> </a:t>
                </a:r>
                <a:r>
                  <a:rPr lang="ru-RU" sz="2200" dirty="0" smtClean="0"/>
                  <a:t>Стороны треугольника </a:t>
                </a:r>
                <a:r>
                  <a:rPr lang="en-US" sz="2200" i="1" dirty="0" smtClean="0"/>
                  <a:t>BMD </a:t>
                </a:r>
                <a:r>
                  <a:rPr lang="ru-RU" sz="2200" dirty="0" smtClean="0"/>
                  <a:t>равны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2200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dirty="0" smtClean="0"/>
                  <a:t> </a:t>
                </a:r>
                <a:r>
                  <a:rPr lang="ru-RU" sz="2200" dirty="0"/>
                  <a:t>медиан исходного </a:t>
                </a:r>
                <a:r>
                  <a:rPr lang="ru-RU" sz="2200" dirty="0" smtClean="0"/>
                  <a:t>треугольника</a:t>
                </a:r>
                <a:r>
                  <a:rPr lang="en-US" sz="2200" dirty="0"/>
                  <a:t>.</a:t>
                </a:r>
                <a:r>
                  <a:rPr lang="ru-RU" sz="2200" dirty="0" smtClean="0"/>
                  <a:t> Следовательно, площадь </a:t>
                </a:r>
                <a:r>
                  <a:rPr lang="ru-RU" sz="2200" dirty="0"/>
                  <a:t>треугольника </a:t>
                </a:r>
                <a:r>
                  <a:rPr lang="en-US" sz="2200" i="1" dirty="0" smtClean="0"/>
                  <a:t>BMD </a:t>
                </a:r>
                <a:r>
                  <a:rPr lang="ru-RU" sz="2200" dirty="0"/>
                  <a:t>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sz="2200" b="0" i="1" smtClean="0">
                            <a:latin typeface="Cambria Math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200" dirty="0" smtClean="0"/>
                  <a:t> </a:t>
                </a:r>
                <a:r>
                  <a:rPr lang="ru-RU" sz="2200" dirty="0" smtClean="0"/>
                  <a:t>площади треугольника, сторонами которого являются данные медианы, т.е. 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200" b="0" i="1" smtClean="0">
                            <a:latin typeface="Cambria Math"/>
                          </a:rPr>
                          <m:t>8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sz="2200" dirty="0" smtClean="0"/>
                  <a:t>. Эта площадь 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2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2200" i="1">
                        <a:latin typeface="Cambria Math"/>
                      </a:rPr>
                      <m:t> </m:t>
                    </m:r>
                  </m:oMath>
                </a14:m>
                <a:r>
                  <a:rPr lang="ru-RU" sz="2200" dirty="0" smtClean="0"/>
                  <a:t>площади треугольника </a:t>
                </a:r>
                <a:r>
                  <a:rPr lang="en-US" sz="2200" i="1" dirty="0" smtClean="0"/>
                  <a:t>ABC</a:t>
                </a:r>
                <a:r>
                  <a:rPr lang="en-US" sz="2200" dirty="0" smtClean="0"/>
                  <a:t>.</a:t>
                </a:r>
                <a:r>
                  <a:rPr lang="en-US" sz="2200" i="1" dirty="0" smtClean="0"/>
                  <a:t> </a:t>
                </a:r>
                <a:r>
                  <a:rPr lang="ru-RU" sz="2200" dirty="0" smtClean="0"/>
                  <a:t>Следовательно</a:t>
                </a:r>
                <a:r>
                  <a:rPr lang="ru-RU" sz="2200" dirty="0"/>
                  <a:t>, площадь </a:t>
                </a:r>
                <a:r>
                  <a:rPr lang="ru-RU" sz="2200" dirty="0" smtClean="0"/>
                  <a:t>треугольника</a:t>
                </a:r>
                <a:r>
                  <a:rPr lang="en-US" sz="2200" dirty="0" smtClean="0"/>
                  <a:t> </a:t>
                </a:r>
                <a:r>
                  <a:rPr lang="en-US" sz="2200" i="1" dirty="0" smtClean="0"/>
                  <a:t>ABC </a:t>
                </a:r>
                <a:r>
                  <a:rPr lang="ru-RU" sz="2200" dirty="0" smtClean="0"/>
                  <a:t>равна 8.</a:t>
                </a:r>
                <a:endParaRPr lang="ru-RU" sz="22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1232" y="54186"/>
                <a:ext cx="9126354" cy="2917530"/>
              </a:xfrm>
              <a:prstGeom prst="rect">
                <a:avLst/>
              </a:prstGeom>
              <a:blipFill>
                <a:blip r:embed="rId3"/>
                <a:stretch>
                  <a:fillRect l="-868" t="-628" r="-868" b="-334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140968"/>
            <a:ext cx="397351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35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026"/>
          <p:cNvSpPr txBox="1">
            <a:spLocks noChangeArrowheads="1"/>
          </p:cNvSpPr>
          <p:nvPr/>
        </p:nvSpPr>
        <p:spPr bwMode="auto">
          <a:xfrm>
            <a:off x="179512" y="260648"/>
            <a:ext cx="896448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indent="0" algn="ctr"/>
            <a:r>
              <a:rPr lang="ru-RU" sz="2000" dirty="0"/>
              <a:t>С 2003 года учебники и пособия, входящие в УМК </a:t>
            </a:r>
            <a:r>
              <a:rPr lang="ru-RU" sz="2000" dirty="0" smtClean="0"/>
              <a:t>по геометрии</a:t>
            </a:r>
            <a:r>
              <a:rPr lang="ru-RU" sz="2000" dirty="0"/>
              <a:t>, </a:t>
            </a:r>
            <a:r>
              <a:rPr lang="ru-RU" sz="2000" dirty="0" smtClean="0"/>
              <a:t>выпускаются </a:t>
            </a:r>
            <a:r>
              <a:rPr lang="ru-RU" sz="2000" dirty="0"/>
              <a:t>в издательстве «Мнемозина</a:t>
            </a:r>
            <a:r>
              <a:rPr lang="ru-RU" sz="2000" dirty="0" smtClean="0"/>
              <a:t>», </a:t>
            </a:r>
            <a:endParaRPr lang="en-US" sz="2000" dirty="0" smtClean="0"/>
          </a:p>
          <a:p>
            <a:pPr marL="0" indent="0" algn="ctr"/>
            <a:r>
              <a:rPr lang="ru-RU" sz="2000" dirty="0" smtClean="0"/>
              <a:t>учебники имеют </a:t>
            </a:r>
            <a:r>
              <a:rPr lang="ru-RU" sz="2000" dirty="0"/>
              <a:t>гриф «</a:t>
            </a:r>
            <a:r>
              <a:rPr lang="ru-RU" sz="2000" dirty="0" smtClean="0"/>
              <a:t>Рекомендовано»</a:t>
            </a:r>
            <a:r>
              <a:rPr lang="en-US" sz="2000" dirty="0" smtClean="0"/>
              <a:t> </a:t>
            </a:r>
            <a:r>
              <a:rPr lang="ru-RU" sz="2000" dirty="0" smtClean="0"/>
              <a:t>и </a:t>
            </a:r>
            <a:r>
              <a:rPr lang="ru-RU" sz="2000" dirty="0"/>
              <a:t>входят в Федеральный </a:t>
            </a:r>
            <a:r>
              <a:rPr lang="ru-RU" sz="2000" dirty="0" smtClean="0"/>
              <a:t>перечень</a:t>
            </a:r>
            <a:endParaRPr lang="ru-RU" sz="1600" dirty="0"/>
          </a:p>
        </p:txBody>
      </p:sp>
      <p:pic>
        <p:nvPicPr>
          <p:cNvPr id="4" name="Рисунок 3" descr="Geom_7-9_Obl_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484784"/>
            <a:ext cx="1815580" cy="2340000"/>
          </a:xfrm>
          <a:prstGeom prst="rect">
            <a:avLst/>
          </a:prstGeom>
        </p:spPr>
      </p:pic>
      <p:pic>
        <p:nvPicPr>
          <p:cNvPr id="5" name="Рисунок 4" descr="Geom_10-11_Obl_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6" y="1484784"/>
            <a:ext cx="1757690" cy="2340000"/>
          </a:xfrm>
          <a:prstGeom prst="rect">
            <a:avLst/>
          </a:prstGeom>
        </p:spPr>
      </p:pic>
      <p:pic>
        <p:nvPicPr>
          <p:cNvPr id="7" name="Рисунок 6" descr="Geom_10_Obl_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7" y="1484784"/>
            <a:ext cx="1763139" cy="2340000"/>
          </a:xfrm>
          <a:prstGeom prst="rect">
            <a:avLst/>
          </a:prstGeom>
        </p:spPr>
      </p:pic>
      <p:pic>
        <p:nvPicPr>
          <p:cNvPr id="8" name="Рисунок 7" descr="Geom_11_Ob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8264" y="1484784"/>
            <a:ext cx="1763139" cy="234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536" y="378904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1.2.4.3.8.1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27784" y="378904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1.3.4.1.14.1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8024" y="378904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1.3.4.1.15.1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8264" y="378904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1.3.4.1.15.2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2843808" y="4293096"/>
            <a:ext cx="3441719" cy="2340000"/>
            <a:chOff x="2771800" y="4365104"/>
            <a:chExt cx="3441719" cy="2340000"/>
          </a:xfrm>
        </p:grpSpPr>
        <p:pic>
          <p:nvPicPr>
            <p:cNvPr id="13" name="Рисунок 12" descr="Obl_Matem_10_baza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1800" y="4365104"/>
              <a:ext cx="1560594" cy="2340000"/>
            </a:xfrm>
            <a:prstGeom prst="rect">
              <a:avLst/>
            </a:prstGeom>
          </p:spPr>
        </p:pic>
        <p:pic>
          <p:nvPicPr>
            <p:cNvPr id="14" name="Рисунок 13" descr="Obl_Matem_11_baza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44008" y="4365104"/>
              <a:ext cx="1569511" cy="23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306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"/>
              <p:cNvSpPr txBox="1">
                <a:spLocks noChangeArrowheads="1"/>
              </p:cNvSpPr>
              <p:nvPr/>
            </p:nvSpPr>
            <p:spPr bwMode="auto">
              <a:xfrm>
                <a:off x="0" y="-13215"/>
                <a:ext cx="9144000" cy="14141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 smtClean="0"/>
                  <a:t>	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Теорема*. </a:t>
                </a:r>
                <a:r>
                  <a:rPr lang="ru-RU" dirty="0" smtClean="0"/>
                  <a:t>Пусть </a:t>
                </a:r>
                <a:r>
                  <a:rPr lang="ru-RU" dirty="0"/>
                  <a:t>в треугольнике </a:t>
                </a:r>
                <a:r>
                  <a:rPr lang="en-US" i="1" dirty="0"/>
                  <a:t>ABC</a:t>
                </a:r>
                <a:r>
                  <a:rPr lang="en-US" dirty="0"/>
                  <a:t> </a:t>
                </a:r>
                <a:r>
                  <a:rPr lang="en-US" i="1" dirty="0"/>
                  <a:t>AB</a:t>
                </a:r>
                <a:r>
                  <a:rPr lang="ru-RU" i="1" dirty="0"/>
                  <a:t> = </a:t>
                </a:r>
                <a:r>
                  <a:rPr lang="en-US" i="1" dirty="0"/>
                  <a:t>c</a:t>
                </a:r>
                <a:r>
                  <a:rPr lang="ru-RU" dirty="0"/>
                  <a:t>, </a:t>
                </a:r>
                <a:r>
                  <a:rPr lang="en-US" i="1" dirty="0"/>
                  <a:t>AC</a:t>
                </a:r>
                <a:r>
                  <a:rPr lang="ru-RU" i="1" dirty="0"/>
                  <a:t> = </a:t>
                </a:r>
                <a:r>
                  <a:rPr lang="en-US" i="1" dirty="0"/>
                  <a:t>b</a:t>
                </a:r>
                <a:r>
                  <a:rPr lang="ru-RU" dirty="0"/>
                  <a:t>, </a:t>
                </a:r>
                <a:r>
                  <a:rPr lang="en-US" i="1" dirty="0"/>
                  <a:t>BC</a:t>
                </a:r>
                <a:r>
                  <a:rPr lang="ru-RU" i="1" dirty="0"/>
                  <a:t> = </a:t>
                </a:r>
                <a:r>
                  <a:rPr lang="en-US" i="1" dirty="0"/>
                  <a:t>a</a:t>
                </a:r>
                <a:r>
                  <a:rPr lang="ru-RU" dirty="0"/>
                  <a:t>.</a:t>
                </a:r>
                <a:r>
                  <a:rPr lang="ru-RU" i="1" dirty="0"/>
                  <a:t> </a:t>
                </a:r>
                <a:r>
                  <a:rPr lang="ru-RU" dirty="0"/>
                  <a:t>Тогда для медианы </a:t>
                </a:r>
                <a:r>
                  <a:rPr lang="en-US" i="1" dirty="0" smtClean="0"/>
                  <a:t>CD = m</a:t>
                </a:r>
                <a:r>
                  <a:rPr lang="en-US" i="1" baseline="-25000" dirty="0" smtClean="0"/>
                  <a:t>c</a:t>
                </a:r>
                <a:r>
                  <a:rPr lang="ru-RU" dirty="0" smtClean="0"/>
                  <a:t> </a:t>
                </a:r>
                <a:r>
                  <a:rPr lang="ru-RU" dirty="0"/>
                  <a:t>этого </a:t>
                </a:r>
                <a:r>
                  <a:rPr lang="ru-RU" dirty="0" smtClean="0"/>
                  <a:t>треугольника </a:t>
                </a:r>
                <a:r>
                  <a:rPr lang="ru-RU" dirty="0"/>
                  <a:t>имеет место формула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2</m:t>
                        </m:r>
                      </m:den>
                    </m:f>
                    <m:rad>
                      <m:radPr>
                        <m:degHide m:val="on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i="1">
                            <a:latin typeface="Cambria Math"/>
                          </a:rPr>
                          <m:t>2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latin typeface="Cambria Math"/>
                          </a:rPr>
                          <m:t>+2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latin typeface="Cambria Math"/>
                              </a:rPr>
                              <m:t>𝑏</m:t>
                            </m:r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latin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latin typeface="Cambria Math"/>
                          </a:rPr>
                          <m:t>.</m:t>
                        </m:r>
                      </m:e>
                    </m:rad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6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13215"/>
                <a:ext cx="9144000" cy="1414105"/>
              </a:xfrm>
              <a:prstGeom prst="rect">
                <a:avLst/>
              </a:prstGeom>
              <a:blipFill>
                <a:blip r:embed="rId3"/>
                <a:stretch>
                  <a:fillRect l="-1000" r="-1000" b="-344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4"/>
              <p:cNvSpPr txBox="1">
                <a:spLocks noChangeArrowheads="1"/>
              </p:cNvSpPr>
              <p:nvPr/>
            </p:nvSpPr>
            <p:spPr bwMode="auto">
              <a:xfrm>
                <a:off x="9627" y="1426945"/>
                <a:ext cx="9144000" cy="1097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en-US" sz="2800" dirty="0" smtClean="0">
                    <a:solidFill>
                      <a:srgbClr val="FF3300"/>
                    </a:solidFill>
                  </a:rPr>
                  <a:t>	</a:t>
                </a:r>
                <a:r>
                  <a:rPr lang="ru-RU" dirty="0" smtClean="0">
                    <a:solidFill>
                      <a:srgbClr val="FF3300"/>
                    </a:solidFill>
                  </a:rPr>
                  <a:t>Доказательство. </a:t>
                </a:r>
                <a:r>
                  <a:rPr lang="ru-RU" dirty="0" smtClean="0"/>
                  <a:t>По теореме косинусов, применённой к треугольнику </a:t>
                </a:r>
                <a:r>
                  <a:rPr lang="en-US" i="1" dirty="0" smtClean="0"/>
                  <a:t>ACD</a:t>
                </a:r>
                <a:r>
                  <a:rPr lang="ru-RU" dirty="0" smtClean="0"/>
                  <a:t>, имеем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  <a:cs typeface="Times New Roman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</m:den>
                    </m:f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cs typeface="Times New Roman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  <a:cs typeface="Times New Roman" pitchFamily="18" charset="0"/>
                              </a:rPr>
                              <m:t>𝑐</m:t>
                            </m:r>
                          </m:sub>
                        </m:sSub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−</m:t>
                    </m:r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𝑐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∠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𝐴𝐷𝐶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.</m:t>
                        </m:r>
                      </m:e>
                    </m:func>
                  </m:oMath>
                </a14:m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27" y="1426945"/>
                <a:ext cx="9144000" cy="1097288"/>
              </a:xfrm>
              <a:prstGeom prst="rect">
                <a:avLst/>
              </a:prstGeom>
              <a:blipFill>
                <a:blip r:embed="rId4"/>
                <a:stretch>
                  <a:fillRect l="-1067" r="-1000" b="-444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524233"/>
            <a:ext cx="2952328" cy="236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9625" y="4931382"/>
                <a:ext cx="9144000" cy="1926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eaLnBrk="1" hangingPunct="1">
                  <a:spcBef>
                    <a:spcPts val="0"/>
                  </a:spcBef>
                </a:pPr>
                <a:r>
                  <a:rPr lang="ru-RU" dirty="0" smtClean="0"/>
                  <a:t>	Аналогично, по </a:t>
                </a:r>
                <a:r>
                  <a:rPr lang="ru-RU" dirty="0"/>
                  <a:t>теореме косинусов, применённой к треугольнику </a:t>
                </a:r>
                <a:r>
                  <a:rPr lang="en-US" i="1" dirty="0"/>
                  <a:t>ACD</a:t>
                </a:r>
                <a:r>
                  <a:rPr lang="ru-RU" dirty="0"/>
                  <a:t>, имеем</a:t>
                </a:r>
                <a14:m>
                  <m:oMath xmlns:m="http://schemas.openxmlformats.org/officeDocument/2006/math">
                    <m:r>
                      <a:rPr lang="ru-RU" b="0" i="0" smtClean="0">
                        <a:latin typeface="Cambria Math"/>
                        <a:cs typeface="Times New Roman" pitchFamily="18" charset="0"/>
                      </a:rPr>
                      <m:t> </m:t>
                    </m:r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  <a:cs typeface="Times New Roman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</m:den>
                    </m:f>
                    <m:r>
                      <a:rPr lang="en-US" i="1">
                        <a:latin typeface="Cambria Math"/>
                        <a:cs typeface="Times New Roman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cs typeface="Times New Roman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  <a:cs typeface="Times New Roman" pitchFamily="18" charset="0"/>
                              </a:rPr>
                              <m:t>𝑐</m:t>
                            </m:r>
                          </m:sub>
                        </m:sSub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/>
                        <a:cs typeface="Times New Roman" pitchFamily="18" charset="0"/>
                      </a:rPr>
                      <m:t>−</m:t>
                    </m:r>
                    <m:r>
                      <a:rPr lang="en-US" i="1">
                        <a:latin typeface="Cambria Math"/>
                        <a:cs typeface="Times New Roman" pitchFamily="18" charset="0"/>
                      </a:rPr>
                      <m:t>𝑐</m:t>
                    </m:r>
                    <m:r>
                      <a:rPr lang="en-US" i="1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∠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𝐵</m:t>
                        </m:r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𝐷𝐶</m:t>
                        </m:r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.</m:t>
                        </m:r>
                      </m:e>
                    </m:func>
                  </m:oMath>
                </a14:m>
                <a:endParaRPr lang="ru-RU" dirty="0" smtClean="0">
                  <a:cs typeface="Times New Roman" pitchFamily="18" charset="0"/>
                </a:endParaRPr>
              </a:p>
              <a:p>
                <a:pPr algn="just" eaLnBrk="1" hangingPunct="1">
                  <a:spcBef>
                    <a:spcPts val="0"/>
                  </a:spcBef>
                </a:pPr>
                <a:r>
                  <a:rPr lang="ru-RU" dirty="0" smtClean="0">
                    <a:cs typeface="Times New Roman" pitchFamily="18" charset="0"/>
                  </a:rPr>
                  <a:t>Складывая эти равенства и учитывая, что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funcPr>
                      <m:fName>
                        <m:r>
                          <a:rPr lang="en-US" b="0" i="0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∠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𝐴</m:t>
                        </m:r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𝐷𝐶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=</m:t>
                        </m:r>
                      </m:e>
                    </m:func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funcPr>
                      <m:fName>
                        <m:r>
                          <a:rPr lang="en-US" b="0" i="0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∠</m:t>
                        </m:r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𝐵𝐷𝐶</m:t>
                        </m:r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.</m:t>
                        </m:r>
                      </m:e>
                    </m:func>
                  </m:oMath>
                </a14:m>
                <a:r>
                  <a:rPr lang="en-US" dirty="0" smtClean="0">
                    <a:cs typeface="Times New Roman" pitchFamily="18" charset="0"/>
                  </a:rPr>
                  <a:t> </a:t>
                </a:r>
                <a:r>
                  <a:rPr lang="ru-RU" dirty="0" smtClean="0">
                    <a:cs typeface="Times New Roman" pitchFamily="18" charset="0"/>
                  </a:rPr>
                  <a:t>получим требуемое равенство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2</m:t>
                        </m:r>
                      </m:den>
                    </m:f>
                    <m:rad>
                      <m:radPr>
                        <m:degHide m:val="on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i="1">
                            <a:latin typeface="Cambria Math"/>
                          </a:rPr>
                          <m:t>2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latin typeface="Cambria Math"/>
                          </a:rPr>
                          <m:t>+2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latin typeface="Cambria Math"/>
                              </a:rPr>
                              <m:t>𝑏</m:t>
                            </m:r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latin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latin typeface="Cambria Math"/>
                          </a:rPr>
                          <m:t>.</m:t>
                        </m:r>
                      </m:e>
                    </m:rad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625" y="4931382"/>
                <a:ext cx="9144000" cy="1926618"/>
              </a:xfrm>
              <a:prstGeom prst="rect">
                <a:avLst/>
              </a:prstGeom>
              <a:blipFill>
                <a:blip r:embed="rId6"/>
                <a:stretch>
                  <a:fillRect l="-1000" t="-2532" r="-1067" b="-22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972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764704"/>
            <a:ext cx="9144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/>
              <a:t>	</a:t>
            </a:r>
            <a:r>
              <a:rPr lang="ru-RU" dirty="0" smtClean="0">
                <a:solidFill>
                  <a:srgbClr val="FF0000"/>
                </a:solidFill>
              </a:rPr>
              <a:t>Теорема*. </a:t>
            </a:r>
            <a:r>
              <a:rPr lang="ru-RU" dirty="0" smtClean="0"/>
              <a:t>Сумма квадратов диагоналей параллелограмма равна сумме квадратов всех его сторон.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-9625" y="3100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spcBef>
                <a:spcPts val="0"/>
              </a:spcBef>
            </a:pPr>
            <a:r>
              <a:rPr lang="ru-RU" dirty="0" smtClean="0"/>
              <a:t>	Доказательство этой теоремы можно вывести из следующего важного свойства параллелограмма. </a:t>
            </a:r>
            <a:endParaRPr lang="ru-RU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57256"/>
            <a:ext cx="3312368" cy="181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3"/>
              <p:cNvSpPr txBox="1">
                <a:spLocks noChangeArrowheads="1"/>
              </p:cNvSpPr>
              <p:nvPr/>
            </p:nvSpPr>
            <p:spPr bwMode="auto">
              <a:xfrm>
                <a:off x="0" y="3476919"/>
                <a:ext cx="9144000" cy="27957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 smtClean="0"/>
                  <a:t>	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Доказательство. </a:t>
                </a:r>
                <a:r>
                  <a:rPr lang="ru-RU" dirty="0"/>
                  <a:t>По теореме косинусов, применённой к </a:t>
                </a:r>
                <a:r>
                  <a:rPr lang="ru-RU" dirty="0" smtClean="0"/>
                  <a:t>треугольникам </a:t>
                </a:r>
                <a:r>
                  <a:rPr lang="en-US" i="1" dirty="0" smtClean="0"/>
                  <a:t>ABC</a:t>
                </a:r>
                <a:r>
                  <a:rPr lang="ru-RU" i="1" dirty="0" smtClean="0"/>
                  <a:t> </a:t>
                </a:r>
                <a:r>
                  <a:rPr lang="ru-RU" dirty="0" smtClean="0"/>
                  <a:t>и </a:t>
                </a:r>
                <a:r>
                  <a:rPr lang="en-US" i="1" dirty="0" smtClean="0"/>
                  <a:t>ABD</a:t>
                </a:r>
                <a:r>
                  <a:rPr lang="ru-RU" dirty="0" smtClean="0"/>
                  <a:t>, </a:t>
                </a:r>
                <a:r>
                  <a:rPr lang="ru-RU" dirty="0"/>
                  <a:t>имеем </a:t>
                </a:r>
                <a:endParaRPr lang="en-US" dirty="0" smtClean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𝐴𝐶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𝐵𝐶</m:t>
                          </m:r>
                        </m:e>
                        <m:sup>
                          <m:r>
                            <a:rPr lang="ru-RU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/>
                          <a:cs typeface="Times New Roman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𝐴𝐵</m:t>
                      </m:r>
                      <m:r>
                        <a:rPr lang="en-US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𝐵𝐶</m:t>
                      </m:r>
                      <m:r>
                        <a:rPr lang="en-US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∠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𝐴𝐵𝐶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</m:e>
                      </m:func>
                    </m:oMath>
                  </m:oMathPara>
                </a14:m>
                <a:endParaRPr lang="en-US" dirty="0" smtClean="0">
                  <a:ea typeface="Cambria Math"/>
                  <a:cs typeface="Times New Roman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𝐵𝐷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𝐴𝐵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𝐴𝐷</m:t>
                          </m:r>
                        </m:e>
                        <m:sup>
                          <m:r>
                            <a:rPr lang="ru-RU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/>
                          <a:cs typeface="Times New Roman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𝐴𝐵</m:t>
                      </m:r>
                      <m:r>
                        <a:rPr lang="en-US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𝐴𝐷</m:t>
                      </m:r>
                      <m:r>
                        <a:rPr lang="en-US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𝐵𝐴𝐷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.</m:t>
                          </m:r>
                        </m:e>
                      </m:func>
                    </m:oMath>
                  </m:oMathPara>
                </a14:m>
                <a:endParaRPr lang="en-US" dirty="0" smtClean="0">
                  <a:ea typeface="Cambria Math"/>
                  <a:cs typeface="Times New Roman" pitchFamily="18" charset="0"/>
                </a:endParaRPr>
              </a:p>
              <a:p>
                <a:pPr algn="just"/>
                <a:r>
                  <a:rPr lang="ru-RU" dirty="0" smtClean="0"/>
                  <a:t>	Складывая эти равенства и учитывая, что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∠</m:t>
                        </m:r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𝐴𝐵𝐶</m:t>
                        </m:r>
                        <m:r>
                          <a:rPr lang="ru-RU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𝐵𝐴𝐷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,</m:t>
                            </m:r>
                          </m:e>
                        </m:func>
                      </m:e>
                    </m:func>
                  </m:oMath>
                </a14:m>
                <a:r>
                  <a:rPr lang="en-US" dirty="0" smtClean="0"/>
                  <a:t> </a:t>
                </a:r>
                <a:r>
                  <a:rPr lang="ru-RU" dirty="0" smtClean="0"/>
                  <a:t>получаем требуемое равенство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𝐴𝐶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𝐵𝐷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𝐴𝐵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𝐵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𝐶𝐷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476919"/>
                <a:ext cx="9144000" cy="2795702"/>
              </a:xfrm>
              <a:prstGeom prst="rect">
                <a:avLst/>
              </a:prstGeom>
              <a:blipFill>
                <a:blip r:embed="rId4"/>
                <a:stretch>
                  <a:fillRect l="-1000" r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994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7612" y="0"/>
            <a:ext cx="912635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/>
              <a:t>	Две с</a:t>
            </a:r>
            <a:r>
              <a:rPr lang="ru-RU" sz="2800" dirty="0" smtClean="0"/>
              <a:t>тороны параллелограмма равны 6 и 8. Одна диагональ равна 5. Найдите другую диагональ.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1484784"/>
            <a:ext cx="4464496" cy="208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5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7612" y="2132856"/>
            <a:ext cx="912635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/>
              <a:t>	</a:t>
            </a:r>
            <a:r>
              <a:rPr lang="ru-RU" sz="2800" dirty="0" smtClean="0"/>
              <a:t>Стороны равнобедренного треугольника  равны 5, 5, 6. Найдите медиану, проведённую к боковой стороне. 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56992"/>
            <a:ext cx="3722471" cy="256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67544" y="332656"/>
                <a:ext cx="2448272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>
                    <a:solidFill>
                      <a:srgbClr val="FF0000"/>
                    </a:solidFill>
                  </a:rPr>
                  <a:t>Ответ.</a:t>
                </a:r>
                <a:r>
                  <a:rPr lang="ru-RU" dirty="0" smtClean="0"/>
                  <a:t>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ru-RU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e>
                    </m:rad>
                    <m:r>
                      <a:rPr lang="ru-RU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332656"/>
                <a:ext cx="2448272" cy="513602"/>
              </a:xfrm>
              <a:prstGeom prst="rect">
                <a:avLst/>
              </a:prstGeom>
              <a:blipFill>
                <a:blip r:embed="rId4"/>
                <a:stretch>
                  <a:fillRect l="-3990" t="-2381" b="-238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512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"/>
              <p:cNvSpPr txBox="1">
                <a:spLocks noChangeArrowheads="1"/>
              </p:cNvSpPr>
              <p:nvPr/>
            </p:nvSpPr>
            <p:spPr bwMode="auto">
              <a:xfrm>
                <a:off x="-11232" y="54186"/>
                <a:ext cx="9126354" cy="15880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ru-RU" dirty="0" smtClean="0">
                    <a:solidFill>
                      <a:srgbClr val="FF0000"/>
                    </a:solidFill>
                  </a:rPr>
                  <a:t>	Решение.</a:t>
                </a:r>
                <a:r>
                  <a:rPr lang="ru-RU" dirty="0" smtClean="0"/>
                  <a:t> Воспользуемся формулой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2</m:t>
                        </m:r>
                      </m:den>
                    </m:f>
                    <m:rad>
                      <m:radPr>
                        <m:degHide m:val="on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i="1">
                            <a:latin typeface="Cambria Math"/>
                          </a:rPr>
                          <m:t>2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latin typeface="Cambria Math"/>
                          </a:rPr>
                          <m:t>+2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latin typeface="Cambria Math"/>
                              </a:rPr>
                              <m:t>𝑏</m:t>
                            </m:r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latin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latin typeface="Cambria Math"/>
                          </a:rPr>
                          <m:t>.</m:t>
                        </m:r>
                      </m:e>
                    </m:rad>
                  </m:oMath>
                </a14:m>
                <a:endParaRPr lang="en-US" dirty="0" smtClean="0">
                  <a:cs typeface="Times New Roman" pitchFamily="18" charset="0"/>
                </a:endParaRPr>
              </a:p>
              <a:p>
                <a:pPr algn="just" eaLnBrk="1" hangingPunct="1">
                  <a:spcBef>
                    <a:spcPts val="0"/>
                  </a:spcBef>
                </a:pPr>
                <a:r>
                  <a:rPr lang="ru-RU" dirty="0" smtClean="0">
                    <a:cs typeface="Times New Roman" pitchFamily="18" charset="0"/>
                  </a:rPr>
                  <a:t>В нашем случае </a:t>
                </a:r>
                <a:r>
                  <a:rPr lang="en-US" i="1" dirty="0" smtClean="0">
                    <a:cs typeface="Times New Roman" pitchFamily="18" charset="0"/>
                  </a:rPr>
                  <a:t>a = </a:t>
                </a:r>
                <a:r>
                  <a:rPr lang="en-US" dirty="0" smtClean="0">
                    <a:cs typeface="Times New Roman" pitchFamily="18" charset="0"/>
                  </a:rPr>
                  <a:t>5, </a:t>
                </a:r>
                <a:r>
                  <a:rPr lang="en-US" i="1" dirty="0" smtClean="0">
                    <a:cs typeface="Times New Roman" pitchFamily="18" charset="0"/>
                  </a:rPr>
                  <a:t>b = </a:t>
                </a:r>
                <a:r>
                  <a:rPr lang="en-US" dirty="0" smtClean="0">
                    <a:cs typeface="Times New Roman" pitchFamily="18" charset="0"/>
                  </a:rPr>
                  <a:t>6, </a:t>
                </a:r>
                <a:r>
                  <a:rPr lang="en-US" i="1" dirty="0" smtClean="0">
                    <a:cs typeface="Times New Roman" pitchFamily="18" charset="0"/>
                  </a:rPr>
                  <a:t>c</a:t>
                </a:r>
                <a:r>
                  <a:rPr lang="en-US" dirty="0" smtClean="0">
                    <a:cs typeface="Times New Roman" pitchFamily="18" charset="0"/>
                  </a:rPr>
                  <a:t> = 5. </a:t>
                </a:r>
                <a:r>
                  <a:rPr lang="ru-RU" dirty="0" smtClean="0">
                    <a:cs typeface="Times New Roman" pitchFamily="18" charset="0"/>
                  </a:rPr>
                  <a:t>Тогда </a:t>
                </a:r>
                <a:r>
                  <a:rPr lang="en-US" i="1" dirty="0" smtClean="0">
                    <a:cs typeface="Times New Roman" pitchFamily="18" charset="0"/>
                  </a:rPr>
                  <a:t>CD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2</m:t>
                        </m:r>
                      </m:den>
                    </m:f>
                    <m:rad>
                      <m:radPr>
                        <m:degHide m:val="on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i="1">
                            <a:latin typeface="Cambria Math"/>
                          </a:rPr>
                          <m:t>2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latin typeface="Cambria Math"/>
                          </a:rPr>
                          <m:t>+2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latin typeface="Cambria Math"/>
                              </a:rPr>
                              <m:t>𝑏</m:t>
                            </m:r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latin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97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.</m:t>
                    </m:r>
                  </m:oMath>
                </a14:m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1232" y="54186"/>
                <a:ext cx="9126354" cy="1588063"/>
              </a:xfrm>
              <a:prstGeom prst="rect">
                <a:avLst/>
              </a:prstGeom>
              <a:blipFill rotWithShape="1">
                <a:blip r:embed="rId3"/>
                <a:stretch>
                  <a:fillRect l="-1002" r="-106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4437112"/>
            <a:ext cx="912635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/>
              <a:t>	</a:t>
            </a:r>
            <a:r>
              <a:rPr lang="ru-RU" sz="2800" dirty="0" smtClean="0"/>
              <a:t>Стороны треугольника  равны 5, 6, 7. Найдите медиану, проведённую к стороне, равной 6. 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436" y="1684120"/>
            <a:ext cx="3470846" cy="239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51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28800"/>
            <a:ext cx="3827656" cy="2518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3"/>
              <p:cNvSpPr txBox="1">
                <a:spLocks noChangeArrowheads="1"/>
              </p:cNvSpPr>
              <p:nvPr/>
            </p:nvSpPr>
            <p:spPr bwMode="auto">
              <a:xfrm>
                <a:off x="-11232" y="54186"/>
                <a:ext cx="9126354" cy="15047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ru-RU" dirty="0" smtClean="0">
                    <a:solidFill>
                      <a:srgbClr val="FF0000"/>
                    </a:solidFill>
                  </a:rPr>
                  <a:t>	Решение.</a:t>
                </a:r>
                <a:r>
                  <a:rPr lang="ru-RU" dirty="0" smtClean="0"/>
                  <a:t> Воспользуемся формулой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2</m:t>
                        </m:r>
                      </m:den>
                    </m:f>
                    <m:rad>
                      <m:radPr>
                        <m:degHide m:val="on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i="1">
                            <a:latin typeface="Cambria Math"/>
                          </a:rPr>
                          <m:t>2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latin typeface="Cambria Math"/>
                          </a:rPr>
                          <m:t>+2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latin typeface="Cambria Math"/>
                              </a:rPr>
                              <m:t>𝑏</m:t>
                            </m:r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latin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latin typeface="Cambria Math"/>
                          </a:rPr>
                          <m:t>.</m:t>
                        </m:r>
                      </m:e>
                    </m:rad>
                  </m:oMath>
                </a14:m>
                <a:endParaRPr lang="en-US" dirty="0" smtClean="0">
                  <a:cs typeface="Times New Roman" pitchFamily="18" charset="0"/>
                </a:endParaRPr>
              </a:p>
              <a:p>
                <a:pPr algn="just" eaLnBrk="1" hangingPunct="1">
                  <a:spcBef>
                    <a:spcPts val="0"/>
                  </a:spcBef>
                </a:pPr>
                <a:r>
                  <a:rPr lang="ru-RU" dirty="0" smtClean="0">
                    <a:cs typeface="Times New Roman" pitchFamily="18" charset="0"/>
                  </a:rPr>
                  <a:t>В нашем случае </a:t>
                </a:r>
                <a:r>
                  <a:rPr lang="en-US" i="1" dirty="0" smtClean="0">
                    <a:cs typeface="Times New Roman" pitchFamily="18" charset="0"/>
                  </a:rPr>
                  <a:t>a = </a:t>
                </a:r>
                <a:r>
                  <a:rPr lang="en-US" dirty="0" smtClean="0">
                    <a:cs typeface="Times New Roman" pitchFamily="18" charset="0"/>
                  </a:rPr>
                  <a:t>5, </a:t>
                </a:r>
                <a:r>
                  <a:rPr lang="en-US" i="1" dirty="0" smtClean="0">
                    <a:cs typeface="Times New Roman" pitchFamily="18" charset="0"/>
                  </a:rPr>
                  <a:t>b = </a:t>
                </a:r>
                <a:r>
                  <a:rPr lang="en-US" dirty="0">
                    <a:cs typeface="Times New Roman" pitchFamily="18" charset="0"/>
                  </a:rPr>
                  <a:t>7</a:t>
                </a:r>
                <a:r>
                  <a:rPr lang="en-US" dirty="0" smtClean="0">
                    <a:cs typeface="Times New Roman" pitchFamily="18" charset="0"/>
                  </a:rPr>
                  <a:t>, </a:t>
                </a:r>
                <a:r>
                  <a:rPr lang="en-US" i="1" dirty="0" smtClean="0">
                    <a:cs typeface="Times New Roman" pitchFamily="18" charset="0"/>
                  </a:rPr>
                  <a:t>c</a:t>
                </a:r>
                <a:r>
                  <a:rPr lang="en-US" dirty="0" smtClean="0">
                    <a:cs typeface="Times New Roman" pitchFamily="18" charset="0"/>
                  </a:rPr>
                  <a:t> = 6. </a:t>
                </a:r>
                <a:r>
                  <a:rPr lang="ru-RU" dirty="0" smtClean="0">
                    <a:cs typeface="Times New Roman" pitchFamily="18" charset="0"/>
                  </a:rPr>
                  <a:t>Тогда </a:t>
                </a:r>
                <a:r>
                  <a:rPr lang="en-US" i="1" dirty="0" smtClean="0">
                    <a:cs typeface="Times New Roman" pitchFamily="18" charset="0"/>
                  </a:rPr>
                  <a:t>CD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2</m:t>
                        </m:r>
                      </m:den>
                    </m:f>
                    <m:rad>
                      <m:radPr>
                        <m:degHide m:val="on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i="1">
                            <a:latin typeface="Cambria Math"/>
                          </a:rPr>
                          <m:t>2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latin typeface="Cambria Math"/>
                          </a:rPr>
                          <m:t>+2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latin typeface="Cambria Math"/>
                              </a:rPr>
                              <m:t>𝑏</m:t>
                            </m:r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latin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b="0" i="1" smtClean="0">
                        <a:latin typeface="Cambria Math"/>
                      </a:rPr>
                      <m:t>=2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7</m:t>
                        </m:r>
                      </m:e>
                    </m:rad>
                  </m:oMath>
                </a14:m>
                <a:r>
                  <a:rPr lang="en-US" dirty="0" smtClean="0">
                    <a:cs typeface="Times New Roman" pitchFamily="18" charset="0"/>
                  </a:rPr>
                  <a:t>.</a:t>
                </a:r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1232" y="54186"/>
                <a:ext cx="9126354" cy="1504771"/>
              </a:xfrm>
              <a:prstGeom prst="rect">
                <a:avLst/>
              </a:prstGeom>
              <a:blipFill rotWithShape="1">
                <a:blip r:embed="rId6"/>
                <a:stretch>
                  <a:fillRect l="-1002" r="-1069" b="-283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4534740"/>
            <a:ext cx="9126354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sz="2800" dirty="0" smtClean="0"/>
              <a:t>	</a:t>
            </a:r>
            <a:r>
              <a:rPr lang="ru-RU" dirty="0" smtClean="0"/>
              <a:t>В треугольнике </a:t>
            </a:r>
            <a:r>
              <a:rPr lang="en-US" i="1" dirty="0" smtClean="0"/>
              <a:t>ABC AC = </a:t>
            </a:r>
            <a:r>
              <a:rPr lang="en-US" dirty="0" smtClean="0"/>
              <a:t>10, </a:t>
            </a:r>
            <a:r>
              <a:rPr lang="en-US" i="1" dirty="0" smtClean="0"/>
              <a:t>BC = </a:t>
            </a:r>
            <a:r>
              <a:rPr lang="en-US" dirty="0" smtClean="0"/>
              <a:t>24, </a:t>
            </a:r>
            <a:r>
              <a:rPr lang="ru-RU" dirty="0" smtClean="0"/>
              <a:t>медиана </a:t>
            </a:r>
            <a:r>
              <a:rPr lang="en-US" i="1" dirty="0" smtClean="0"/>
              <a:t>CM </a:t>
            </a:r>
            <a:r>
              <a:rPr lang="ru-RU" dirty="0" smtClean="0"/>
              <a:t>равна 1</a:t>
            </a:r>
            <a:r>
              <a:rPr lang="en-US" dirty="0" smtClean="0"/>
              <a:t>3</a:t>
            </a:r>
            <a:r>
              <a:rPr lang="ru-RU" dirty="0" smtClean="0"/>
              <a:t>. Найдите сторону </a:t>
            </a:r>
            <a:r>
              <a:rPr lang="en-US" i="1" dirty="0" smtClean="0"/>
              <a:t>AB</a:t>
            </a:r>
            <a:r>
              <a:rPr lang="ru-RU" dirty="0" smtClean="0"/>
              <a:t>.</a:t>
            </a:r>
            <a:endParaRPr lang="ru-RU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4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3"/>
              <p:cNvSpPr txBox="1">
                <a:spLocks noChangeArrowheads="1"/>
              </p:cNvSpPr>
              <p:nvPr/>
            </p:nvSpPr>
            <p:spPr bwMode="auto">
              <a:xfrm>
                <a:off x="-11232" y="54186"/>
                <a:ext cx="9126354" cy="1352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ru-RU" dirty="0" smtClean="0">
                    <a:solidFill>
                      <a:srgbClr val="FF0000"/>
                    </a:solidFill>
                  </a:rPr>
                  <a:t>	Решение.</a:t>
                </a:r>
                <a:r>
                  <a:rPr lang="ru-RU" dirty="0" smtClean="0"/>
                  <a:t> Воспользуемся формулой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2</m:t>
                        </m:r>
                      </m:den>
                    </m:f>
                    <m:rad>
                      <m:radPr>
                        <m:degHide m:val="on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i="1">
                            <a:latin typeface="Cambria Math"/>
                          </a:rPr>
                          <m:t>2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latin typeface="Cambria Math"/>
                          </a:rPr>
                          <m:t>+2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latin typeface="Cambria Math"/>
                              </a:rPr>
                              <m:t>𝑏</m:t>
                            </m:r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latin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latin typeface="Cambria Math"/>
                          </a:rPr>
                          <m:t>.</m:t>
                        </m:r>
                      </m:e>
                    </m:rad>
                  </m:oMath>
                </a14:m>
                <a:endParaRPr lang="en-US" dirty="0" smtClean="0">
                  <a:cs typeface="Times New Roman" pitchFamily="18" charset="0"/>
                </a:endParaRPr>
              </a:p>
              <a:p>
                <a:pPr algn="just" eaLnBrk="1" hangingPunct="1">
                  <a:spcBef>
                    <a:spcPts val="0"/>
                  </a:spcBef>
                </a:pPr>
                <a:r>
                  <a:rPr lang="ru-RU" dirty="0" smtClean="0">
                    <a:cs typeface="Times New Roman" pitchFamily="18" charset="0"/>
                  </a:rPr>
                  <a:t>В нашем случае </a:t>
                </a:r>
                <a:r>
                  <a:rPr lang="en-US" i="1" dirty="0" smtClean="0">
                    <a:cs typeface="Times New Roman" pitchFamily="18" charset="0"/>
                  </a:rPr>
                  <a:t>a = </a:t>
                </a:r>
                <a:r>
                  <a:rPr lang="en-US" dirty="0" smtClean="0">
                    <a:cs typeface="Times New Roman" pitchFamily="18" charset="0"/>
                  </a:rPr>
                  <a:t>24, </a:t>
                </a:r>
                <a:r>
                  <a:rPr lang="en-US" i="1" dirty="0" smtClean="0">
                    <a:cs typeface="Times New Roman" pitchFamily="18" charset="0"/>
                  </a:rPr>
                  <a:t>b = </a:t>
                </a:r>
                <a:r>
                  <a:rPr lang="en-US" dirty="0" smtClean="0">
                    <a:cs typeface="Times New Roman" pitchFamily="18" charset="0"/>
                  </a:rPr>
                  <a:t>10, </a:t>
                </a:r>
                <a:r>
                  <a:rPr lang="en-US" i="1" dirty="0" smtClean="0">
                    <a:cs typeface="Times New Roman" pitchFamily="18" charset="0"/>
                  </a:rPr>
                  <a:t>m</a:t>
                </a:r>
                <a:r>
                  <a:rPr lang="en-US" i="1" baseline="-25000" dirty="0" smtClean="0">
                    <a:cs typeface="Times New Roman" pitchFamily="18" charset="0"/>
                  </a:rPr>
                  <a:t>c</a:t>
                </a:r>
                <a:r>
                  <a:rPr lang="en-US" dirty="0" smtClean="0">
                    <a:cs typeface="Times New Roman" pitchFamily="18" charset="0"/>
                  </a:rPr>
                  <a:t> = 13. </a:t>
                </a:r>
                <a:r>
                  <a:rPr lang="ru-RU" dirty="0" smtClean="0">
                    <a:cs typeface="Times New Roman" pitchFamily="18" charset="0"/>
                  </a:rPr>
                  <a:t>Тогда </a:t>
                </a:r>
                <a:r>
                  <a:rPr lang="en-US" i="1" dirty="0" smtClean="0">
                    <a:cs typeface="Times New Roman" pitchFamily="18" charset="0"/>
                  </a:rPr>
                  <a:t>c</a:t>
                </a:r>
                <a:r>
                  <a:rPr lang="en-US" baseline="30000" dirty="0" smtClean="0">
                    <a:cs typeface="Times New Roman" pitchFamily="18" charset="0"/>
                  </a:rPr>
                  <a:t>2</a:t>
                </a:r>
                <a:r>
                  <a:rPr lang="en-US" i="1" dirty="0" smtClean="0">
                    <a:cs typeface="Times New Roman" pitchFamily="18" charset="0"/>
                  </a:rPr>
                  <a:t> = </a:t>
                </a:r>
                <a:r>
                  <a:rPr lang="en-US" dirty="0" smtClean="0">
                    <a:cs typeface="Times New Roman" pitchFamily="18" charset="0"/>
                  </a:rPr>
                  <a:t>676, </a:t>
                </a:r>
                <a:r>
                  <a:rPr lang="ru-RU" dirty="0" smtClean="0">
                    <a:cs typeface="Times New Roman" pitchFamily="18" charset="0"/>
                  </a:rPr>
                  <a:t>следовательно, </a:t>
                </a:r>
                <a:r>
                  <a:rPr lang="en-US" i="1" dirty="0" smtClean="0">
                    <a:cs typeface="Times New Roman" pitchFamily="18" charset="0"/>
                  </a:rPr>
                  <a:t>c = </a:t>
                </a:r>
                <a:r>
                  <a:rPr lang="en-US" dirty="0" smtClean="0">
                    <a:cs typeface="Times New Roman" pitchFamily="18" charset="0"/>
                  </a:rPr>
                  <a:t>26.</a:t>
                </a:r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1232" y="54186"/>
                <a:ext cx="9126354" cy="1352550"/>
              </a:xfrm>
              <a:prstGeom prst="rect">
                <a:avLst/>
              </a:prstGeom>
              <a:blipFill rotWithShape="1">
                <a:blip r:embed="rId3"/>
                <a:stretch>
                  <a:fillRect l="-1002" r="-1069" b="-945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3"/>
              <p:cNvSpPr txBox="1">
                <a:spLocks noChangeArrowheads="1"/>
              </p:cNvSpPr>
              <p:nvPr/>
            </p:nvSpPr>
            <p:spPr bwMode="auto">
              <a:xfrm>
                <a:off x="35292" y="4149080"/>
                <a:ext cx="9126354" cy="13967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/>
                <a:r>
                  <a:rPr lang="ru-RU" sz="3200" dirty="0" smtClean="0"/>
                  <a:t>	</a:t>
                </a:r>
                <a:r>
                  <a:rPr lang="ru-RU" dirty="0"/>
                  <a:t>В равнобедренном треугольнике с </a:t>
                </a:r>
                <a:r>
                  <a:rPr lang="ru-RU" dirty="0" smtClean="0"/>
                  <a:t>боковой</a:t>
                </a:r>
                <a:r>
                  <a:rPr lang="en-US" dirty="0" smtClean="0"/>
                  <a:t> </a:t>
                </a:r>
                <a:r>
                  <a:rPr lang="ru-RU" dirty="0" smtClean="0"/>
                  <a:t>стороной</a:t>
                </a:r>
                <a:r>
                  <a:rPr lang="ru-RU" dirty="0"/>
                  <a:t>, </a:t>
                </a:r>
                <a:r>
                  <a:rPr lang="ru-RU" dirty="0" smtClean="0"/>
                  <a:t>равной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5</m:t>
                        </m:r>
                      </m:e>
                    </m:rad>
                  </m:oMath>
                </a14:m>
                <a:r>
                  <a:rPr lang="ru-RU" dirty="0" smtClean="0"/>
                  <a:t>, </a:t>
                </a:r>
                <a:r>
                  <a:rPr lang="ru-RU" dirty="0"/>
                  <a:t>проведена медиана к боковой стороне. Найдите </a:t>
                </a:r>
                <a:r>
                  <a:rPr lang="ru-RU" dirty="0" smtClean="0"/>
                  <a:t>основание</a:t>
                </a:r>
                <a:r>
                  <a:rPr lang="en-US" dirty="0" smtClean="0"/>
                  <a:t> </a:t>
                </a:r>
                <a:r>
                  <a:rPr lang="ru-RU" dirty="0" smtClean="0"/>
                  <a:t>треугольника</a:t>
                </a:r>
                <a:r>
                  <a:rPr lang="ru-RU" dirty="0"/>
                  <a:t>, если медиана равна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13</m:t>
                        </m:r>
                      </m:e>
                    </m:rad>
                  </m:oMath>
                </a14:m>
                <a:r>
                  <a:rPr lang="ru-RU" dirty="0" smtClean="0"/>
                  <a:t>.</a:t>
                </a:r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92" y="4149080"/>
                <a:ext cx="9126354" cy="1396793"/>
              </a:xfrm>
              <a:prstGeom prst="rect">
                <a:avLst/>
              </a:prstGeom>
              <a:blipFill>
                <a:blip r:embed="rId4"/>
                <a:stretch>
                  <a:fillRect l="-1069" r="-1002" b="-917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00808"/>
            <a:ext cx="4849614" cy="203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77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3"/>
              <p:cNvSpPr txBox="1">
                <a:spLocks noChangeArrowheads="1"/>
              </p:cNvSpPr>
              <p:nvPr/>
            </p:nvSpPr>
            <p:spPr bwMode="auto">
              <a:xfrm>
                <a:off x="-11232" y="54186"/>
                <a:ext cx="9126354" cy="13910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ru-RU" dirty="0" smtClean="0">
                    <a:solidFill>
                      <a:srgbClr val="FF0000"/>
                    </a:solidFill>
                  </a:rPr>
                  <a:t>	Решение.</a:t>
                </a:r>
                <a:r>
                  <a:rPr lang="ru-RU" dirty="0" smtClean="0"/>
                  <a:t> Воспользуемся формулой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2</m:t>
                        </m:r>
                      </m:den>
                    </m:f>
                    <m:rad>
                      <m:radPr>
                        <m:degHide m:val="on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i="1">
                            <a:latin typeface="Cambria Math"/>
                          </a:rPr>
                          <m:t>2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𝑏</m:t>
                            </m:r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latin typeface="Cambria Math"/>
                          </a:rPr>
                          <m:t>+2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latin typeface="Cambria Math"/>
                          </a:rPr>
                          <m:t>.</m:t>
                        </m:r>
                      </m:e>
                    </m:rad>
                  </m:oMath>
                </a14:m>
                <a:endParaRPr lang="en-US" dirty="0" smtClean="0">
                  <a:cs typeface="Times New Roman" pitchFamily="18" charset="0"/>
                </a:endParaRPr>
              </a:p>
              <a:p>
                <a:pPr algn="just" eaLnBrk="1" hangingPunct="1">
                  <a:spcBef>
                    <a:spcPts val="0"/>
                  </a:spcBef>
                </a:pPr>
                <a:r>
                  <a:rPr lang="ru-RU" dirty="0" smtClean="0">
                    <a:cs typeface="Times New Roman" pitchFamily="18" charset="0"/>
                  </a:rPr>
                  <a:t>В нашем случае </a:t>
                </a:r>
                <a:r>
                  <a:rPr lang="en-US" i="1" dirty="0">
                    <a:cs typeface="Times New Roman" pitchFamily="18" charset="0"/>
                  </a:rPr>
                  <a:t>a = b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cs typeface="Times New Roman" pitchFamily="18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dirty="0">
                    <a:cs typeface="Times New Roman" pitchFamily="18" charset="0"/>
                  </a:rPr>
                  <a:t>, </a:t>
                </a:r>
                <a:r>
                  <a:rPr lang="en-US" i="1" dirty="0">
                    <a:cs typeface="Times New Roman" pitchFamily="18" charset="0"/>
                  </a:rPr>
                  <a:t>m</a:t>
                </a:r>
                <a:r>
                  <a:rPr lang="en-US" i="1" baseline="-25000" dirty="0">
                    <a:cs typeface="Times New Roman" pitchFamily="18" charset="0"/>
                  </a:rPr>
                  <a:t>a</a:t>
                </a:r>
                <a:r>
                  <a:rPr lang="en-US" dirty="0"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13</m:t>
                        </m:r>
                      </m:e>
                    </m:rad>
                  </m:oMath>
                </a14:m>
                <a:r>
                  <a:rPr lang="en-US" dirty="0">
                    <a:cs typeface="Times New Roman" pitchFamily="18" charset="0"/>
                  </a:rPr>
                  <a:t>.</a:t>
                </a:r>
                <a:r>
                  <a:rPr lang="en-US" dirty="0" smtClean="0">
                    <a:cs typeface="Times New Roman" pitchFamily="18" charset="0"/>
                  </a:rPr>
                  <a:t> </a:t>
                </a:r>
                <a:r>
                  <a:rPr lang="ru-RU" dirty="0" smtClean="0">
                    <a:cs typeface="Times New Roman" pitchFamily="18" charset="0"/>
                  </a:rPr>
                  <a:t>Тогда </a:t>
                </a:r>
                <a:r>
                  <a:rPr lang="en-US" i="1" dirty="0" smtClean="0">
                    <a:cs typeface="Times New Roman" pitchFamily="18" charset="0"/>
                  </a:rPr>
                  <a:t>c</a:t>
                </a:r>
                <a:r>
                  <a:rPr lang="en-US" baseline="30000" dirty="0" smtClean="0">
                    <a:cs typeface="Times New Roman" pitchFamily="18" charset="0"/>
                  </a:rPr>
                  <a:t>2</a:t>
                </a:r>
                <a:r>
                  <a:rPr lang="en-US" i="1" dirty="0" smtClean="0">
                    <a:cs typeface="Times New Roman" pitchFamily="18" charset="0"/>
                  </a:rPr>
                  <a:t> = </a:t>
                </a:r>
                <a:r>
                  <a:rPr lang="en-US" dirty="0">
                    <a:cs typeface="Times New Roman" pitchFamily="18" charset="0"/>
                  </a:rPr>
                  <a:t>1</a:t>
                </a:r>
                <a:r>
                  <a:rPr lang="en-US" dirty="0" smtClean="0">
                    <a:cs typeface="Times New Roman" pitchFamily="18" charset="0"/>
                  </a:rPr>
                  <a:t>6, </a:t>
                </a:r>
                <a:r>
                  <a:rPr lang="ru-RU" dirty="0" smtClean="0">
                    <a:cs typeface="Times New Roman" pitchFamily="18" charset="0"/>
                  </a:rPr>
                  <a:t>следовательно, </a:t>
                </a:r>
                <a:r>
                  <a:rPr lang="en-US" i="1" dirty="0" smtClean="0">
                    <a:cs typeface="Times New Roman" pitchFamily="18" charset="0"/>
                  </a:rPr>
                  <a:t>c = </a:t>
                </a:r>
                <a:r>
                  <a:rPr lang="en-US" dirty="0">
                    <a:cs typeface="Times New Roman" pitchFamily="18" charset="0"/>
                  </a:rPr>
                  <a:t>4</a:t>
                </a:r>
                <a:r>
                  <a:rPr lang="en-US" dirty="0" smtClean="0">
                    <a:cs typeface="Times New Roman" pitchFamily="18" charset="0"/>
                  </a:rPr>
                  <a:t>.</a:t>
                </a:r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1232" y="54186"/>
                <a:ext cx="9126354" cy="1391086"/>
              </a:xfrm>
              <a:prstGeom prst="rect">
                <a:avLst/>
              </a:prstGeom>
              <a:blipFill rotWithShape="1">
                <a:blip r:embed="rId3"/>
                <a:stretch>
                  <a:fillRect l="-1002" r="-1069" b="-92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3"/>
              <p:cNvSpPr txBox="1">
                <a:spLocks noChangeArrowheads="1"/>
              </p:cNvSpPr>
              <p:nvPr/>
            </p:nvSpPr>
            <p:spPr bwMode="auto">
              <a:xfrm>
                <a:off x="0" y="4653136"/>
                <a:ext cx="9126354" cy="13234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/>
                <a:r>
                  <a:rPr lang="ru-RU" sz="3200" dirty="0" smtClean="0"/>
                  <a:t>	</a:t>
                </a:r>
                <a:r>
                  <a:rPr lang="ru-RU" dirty="0"/>
                  <a:t>Основание равнобедренного треугольника равно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/>
                      </a:rPr>
                      <m:t>4</m:t>
                    </m:r>
                    <m:rad>
                      <m:radPr>
                        <m:degHide m:val="on"/>
                        <m:ctrlPr>
                          <a:rPr lang="ru-RU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b="0" i="1" smtClean="0"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ru-RU" dirty="0" smtClean="0"/>
                  <a:t>, </a:t>
                </a:r>
                <a:r>
                  <a:rPr lang="ru-RU" dirty="0"/>
                  <a:t>а </a:t>
                </a:r>
                <a:r>
                  <a:rPr lang="ru-RU" dirty="0" smtClean="0"/>
                  <a:t>медиана</a:t>
                </a:r>
                <a:r>
                  <a:rPr lang="ru-RU" dirty="0"/>
                  <a:t>, проведённая к боковой стороне, равна 5. Найдите боковые </a:t>
                </a:r>
                <a:r>
                  <a:rPr lang="ru-RU" dirty="0" smtClean="0"/>
                  <a:t>стороны</a:t>
                </a:r>
                <a:r>
                  <a:rPr lang="ru-RU" dirty="0"/>
                  <a:t>.</a:t>
                </a:r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653136"/>
                <a:ext cx="9126354" cy="1323439"/>
              </a:xfrm>
              <a:prstGeom prst="rect">
                <a:avLst/>
              </a:prstGeom>
              <a:blipFill>
                <a:blip r:embed="rId4"/>
                <a:stretch>
                  <a:fillRect l="-1002" r="-1002" b="-967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06736"/>
            <a:ext cx="2911028" cy="2820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3"/>
              <p:cNvSpPr txBox="1">
                <a:spLocks noChangeArrowheads="1"/>
              </p:cNvSpPr>
              <p:nvPr/>
            </p:nvSpPr>
            <p:spPr bwMode="auto">
              <a:xfrm>
                <a:off x="-11232" y="54186"/>
                <a:ext cx="9126354" cy="13910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ru-RU" dirty="0" smtClean="0">
                    <a:solidFill>
                      <a:srgbClr val="FF0000"/>
                    </a:solidFill>
                  </a:rPr>
                  <a:t>	Решение.</a:t>
                </a:r>
                <a:r>
                  <a:rPr lang="ru-RU" dirty="0" smtClean="0"/>
                  <a:t> Воспользуемся формулой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2</m:t>
                        </m:r>
                      </m:den>
                    </m:f>
                    <m:rad>
                      <m:radPr>
                        <m:degHide m:val="on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i="1">
                            <a:latin typeface="Cambria Math"/>
                          </a:rPr>
                          <m:t>2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𝑏</m:t>
                            </m:r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latin typeface="Cambria Math"/>
                          </a:rPr>
                          <m:t>+2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latin typeface="Cambria Math"/>
                          </a:rPr>
                          <m:t>.</m:t>
                        </m:r>
                      </m:e>
                    </m:rad>
                  </m:oMath>
                </a14:m>
                <a:endParaRPr lang="en-US" dirty="0" smtClean="0">
                  <a:cs typeface="Times New Roman" pitchFamily="18" charset="0"/>
                </a:endParaRPr>
              </a:p>
              <a:p>
                <a:pPr algn="just" eaLnBrk="1" hangingPunct="1">
                  <a:spcBef>
                    <a:spcPts val="0"/>
                  </a:spcBef>
                </a:pPr>
                <a:r>
                  <a:rPr lang="ru-RU" dirty="0" smtClean="0">
                    <a:cs typeface="Times New Roman" pitchFamily="18" charset="0"/>
                  </a:rPr>
                  <a:t>В нашем случае </a:t>
                </a:r>
                <a:r>
                  <a:rPr lang="en-US" i="1" dirty="0" smtClean="0">
                    <a:cs typeface="Times New Roman" pitchFamily="18" charset="0"/>
                  </a:rPr>
                  <a:t>a </a:t>
                </a:r>
                <a:r>
                  <a:rPr lang="en-US" i="1" dirty="0">
                    <a:cs typeface="Times New Roman" pitchFamily="18" charset="0"/>
                  </a:rPr>
                  <a:t>= </a:t>
                </a:r>
                <a:r>
                  <a:rPr lang="en-US" i="1" dirty="0" smtClean="0">
                    <a:cs typeface="Times New Roman" pitchFamily="18" charset="0"/>
                  </a:rPr>
                  <a:t>b</a:t>
                </a:r>
                <a:r>
                  <a:rPr lang="en-US" dirty="0" smtClean="0">
                    <a:cs typeface="Times New Roman" pitchFamily="18" charset="0"/>
                  </a:rPr>
                  <a:t>, </a:t>
                </a:r>
                <a:r>
                  <a:rPr lang="en-US" i="1" dirty="0">
                    <a:cs typeface="Times New Roman" pitchFamily="18" charset="0"/>
                  </a:rPr>
                  <a:t>c = 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  <a:cs typeface="Times New Roman" pitchFamily="18" charset="0"/>
                      </a:rPr>
                      <m:t>4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i="1" dirty="0">
                    <a:cs typeface="Times New Roman" pitchFamily="18" charset="0"/>
                  </a:rPr>
                  <a:t>. m</a:t>
                </a:r>
                <a:r>
                  <a:rPr lang="en-US" i="1" baseline="-25000" dirty="0">
                    <a:cs typeface="Times New Roman" pitchFamily="18" charset="0"/>
                  </a:rPr>
                  <a:t>a</a:t>
                </a:r>
                <a:r>
                  <a:rPr lang="en-US" dirty="0">
                    <a:cs typeface="Times New Roman" pitchFamily="18" charset="0"/>
                  </a:rPr>
                  <a:t> = 5. </a:t>
                </a:r>
                <a:r>
                  <a:rPr lang="ru-RU" dirty="0" smtClean="0">
                    <a:cs typeface="Times New Roman" pitchFamily="18" charset="0"/>
                  </a:rPr>
                  <a:t>Тогда </a:t>
                </a:r>
                <a:r>
                  <a:rPr lang="en-US" i="1" dirty="0">
                    <a:cs typeface="Times New Roman" pitchFamily="18" charset="0"/>
                  </a:rPr>
                  <a:t>a</a:t>
                </a:r>
                <a:r>
                  <a:rPr lang="en-US" baseline="30000" dirty="0" smtClean="0">
                    <a:cs typeface="Times New Roman" pitchFamily="18" charset="0"/>
                  </a:rPr>
                  <a:t>2</a:t>
                </a:r>
                <a:r>
                  <a:rPr lang="en-US" i="1" dirty="0" smtClean="0">
                    <a:cs typeface="Times New Roman" pitchFamily="18" charset="0"/>
                  </a:rPr>
                  <a:t> = b</a:t>
                </a:r>
                <a:r>
                  <a:rPr lang="en-US" baseline="30000" dirty="0" smtClean="0">
                    <a:cs typeface="Times New Roman" pitchFamily="18" charset="0"/>
                  </a:rPr>
                  <a:t>2 </a:t>
                </a:r>
                <a:r>
                  <a:rPr lang="en-US" dirty="0" smtClean="0">
                    <a:cs typeface="Times New Roman" pitchFamily="18" charset="0"/>
                  </a:rPr>
                  <a:t>= 36, </a:t>
                </a:r>
                <a:r>
                  <a:rPr lang="ru-RU" dirty="0" smtClean="0">
                    <a:cs typeface="Times New Roman" pitchFamily="18" charset="0"/>
                  </a:rPr>
                  <a:t>следовательно, </a:t>
                </a:r>
                <a:r>
                  <a:rPr lang="en-US" i="1" dirty="0" smtClean="0">
                    <a:cs typeface="Times New Roman" pitchFamily="18" charset="0"/>
                  </a:rPr>
                  <a:t>a = b = </a:t>
                </a:r>
                <a:r>
                  <a:rPr lang="en-US" dirty="0">
                    <a:cs typeface="Times New Roman" pitchFamily="18" charset="0"/>
                  </a:rPr>
                  <a:t>6</a:t>
                </a:r>
                <a:r>
                  <a:rPr lang="en-US" dirty="0" smtClean="0">
                    <a:cs typeface="Times New Roman" pitchFamily="18" charset="0"/>
                  </a:rPr>
                  <a:t>.</a:t>
                </a:r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1232" y="54186"/>
                <a:ext cx="9126354" cy="1391086"/>
              </a:xfrm>
              <a:prstGeom prst="rect">
                <a:avLst/>
              </a:prstGeom>
              <a:blipFill rotWithShape="1">
                <a:blip r:embed="rId3"/>
                <a:stretch>
                  <a:fillRect l="-1002" r="-1069" b="-92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58685"/>
            <a:ext cx="3096344" cy="275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71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305800" cy="609600"/>
          </a:xfrm>
        </p:spPr>
        <p:txBody>
          <a:bodyPr/>
          <a:lstStyle/>
          <a:p>
            <a:pPr eaLnBrk="1" hangingPunct="1"/>
            <a:r>
              <a:rPr lang="ru-RU" sz="3600" dirty="0" smtClean="0">
                <a:solidFill>
                  <a:srgbClr val="FF3300"/>
                </a:solidFill>
              </a:rPr>
              <a:t>Биссектрисы треугольника</a:t>
            </a: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0" y="836712"/>
            <a:ext cx="9144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solidFill>
                  <a:srgbClr val="FF0000"/>
                </a:solidFill>
                <a:cs typeface="Times New Roman" pitchFamily="18" charset="0"/>
              </a:rPr>
              <a:t>	Теорема. </a:t>
            </a:r>
            <a:r>
              <a:rPr lang="ru-RU" sz="2800" dirty="0" smtClean="0">
                <a:cs typeface="Times New Roman" pitchFamily="18" charset="0"/>
              </a:rPr>
              <a:t>Биссектрисы </a:t>
            </a:r>
            <a:r>
              <a:rPr lang="ru-RU" sz="2800" dirty="0">
                <a:cs typeface="Times New Roman" pitchFamily="18" charset="0"/>
              </a:rPr>
              <a:t>треугольника </a:t>
            </a:r>
            <a:r>
              <a:rPr lang="ru-RU" sz="2800" dirty="0" smtClean="0">
                <a:cs typeface="Times New Roman" pitchFamily="18" charset="0"/>
              </a:rPr>
              <a:t>пересекаются </a:t>
            </a:r>
            <a:r>
              <a:rPr lang="ru-RU" sz="2800" dirty="0">
                <a:cs typeface="Times New Roman" pitchFamily="18" charset="0"/>
              </a:rPr>
              <a:t>в одной </a:t>
            </a:r>
            <a:r>
              <a:rPr lang="ru-RU" sz="2800" dirty="0" smtClean="0">
                <a:cs typeface="Times New Roman" pitchFamily="18" charset="0"/>
              </a:rPr>
              <a:t>точке – центре вписанной окружности</a:t>
            </a:r>
            <a:r>
              <a:rPr lang="ru-RU" sz="2800" dirty="0" smtClean="0"/>
              <a:t>.</a:t>
            </a:r>
            <a:r>
              <a:rPr lang="ru-RU" sz="3200" dirty="0" smtClean="0">
                <a:cs typeface="Times New Roman" pitchFamily="18" charset="0"/>
              </a:rPr>
              <a:t> </a:t>
            </a:r>
            <a:endParaRPr lang="ru-RU" sz="3200" dirty="0"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70299"/>
            <a:ext cx="5259536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0" y="18864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Дидактические материалы</a:t>
            </a:r>
            <a:endParaRPr lang="ru-RU" sz="1800" dirty="0"/>
          </a:p>
        </p:txBody>
      </p:sp>
      <p:pic>
        <p:nvPicPr>
          <p:cNvPr id="4" name="Рисунок 3" descr="OBL-GE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908720"/>
            <a:ext cx="1753515" cy="2700000"/>
          </a:xfrm>
          <a:prstGeom prst="rect">
            <a:avLst/>
          </a:prstGeom>
        </p:spPr>
      </p:pic>
      <p:pic>
        <p:nvPicPr>
          <p:cNvPr id="6" name="Рисунок 5" descr="Smirnov-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908720"/>
            <a:ext cx="1732679" cy="2700000"/>
          </a:xfrm>
          <a:prstGeom prst="rect">
            <a:avLst/>
          </a:prstGeom>
        </p:spPr>
      </p:pic>
      <p:pic>
        <p:nvPicPr>
          <p:cNvPr id="8" name="Рисунок 7" descr="ОБЛОЖКА дидактические материалы10-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3789040"/>
            <a:ext cx="1738472" cy="2700000"/>
          </a:xfrm>
          <a:prstGeom prst="rect">
            <a:avLst/>
          </a:prstGeom>
        </p:spPr>
      </p:pic>
      <p:pic>
        <p:nvPicPr>
          <p:cNvPr id="9" name="Picture 13" descr="C:\Documents and Settings\Администратор\Мои документы\PICTURE\Учебники\УМК\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t="52035" r="57809" b="847"/>
          <a:stretch>
            <a:fillRect/>
          </a:stretch>
        </p:blipFill>
        <p:spPr bwMode="auto">
          <a:xfrm>
            <a:off x="2195736" y="3789040"/>
            <a:ext cx="1814064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Oblojk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908720"/>
            <a:ext cx="1758189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2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3600" dirty="0" smtClean="0">
                <a:solidFill>
                  <a:srgbClr val="FF3300"/>
                </a:solidFill>
              </a:rPr>
              <a:t>Упражнения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685800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/>
              <a:t>	</a:t>
            </a:r>
            <a:r>
              <a:rPr lang="ru-RU" sz="2800" dirty="0" smtClean="0"/>
              <a:t>Изобразите </a:t>
            </a:r>
            <a:r>
              <a:rPr lang="ru-RU" sz="2800" dirty="0"/>
              <a:t>точку пересечения биссектрис треугольника </a:t>
            </a:r>
            <a:r>
              <a:rPr lang="en-US" sz="2800" i="1" dirty="0"/>
              <a:t>ABC</a:t>
            </a:r>
            <a:r>
              <a:rPr lang="ru-RU" sz="2800" dirty="0"/>
              <a:t>.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60848"/>
            <a:ext cx="5832648" cy="2880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391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algn="l" eaLnBrk="1" hangingPunct="1"/>
            <a:r>
              <a:rPr lang="ru-RU" sz="2400" dirty="0" smtClean="0">
                <a:solidFill>
                  <a:srgbClr val="FF3300"/>
                </a:solidFill>
              </a:rPr>
              <a:t>Ответ.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2455"/>
            <a:ext cx="4752529" cy="238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8100" y="2737637"/>
            <a:ext cx="9067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Может </a:t>
            </a:r>
            <a:r>
              <a:rPr lang="ru-RU" sz="2800" dirty="0">
                <a:cs typeface="Times New Roman" pitchFamily="18" charset="0"/>
              </a:rPr>
              <a:t>ли одна биссектриса треугольника проходить через середину другой? 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770490"/>
            <a:ext cx="217930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51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-24535" y="0"/>
            <a:ext cx="9144000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2800" dirty="0" smtClean="0">
                <a:solidFill>
                  <a:srgbClr val="FF3300"/>
                </a:solidFill>
              </a:rPr>
              <a:t>	</a:t>
            </a:r>
            <a:r>
              <a:rPr lang="ru-RU" dirty="0" smtClean="0">
                <a:solidFill>
                  <a:srgbClr val="FF3300"/>
                </a:solidFill>
              </a:rPr>
              <a:t>Решение</a:t>
            </a:r>
            <a:r>
              <a:rPr lang="ru-RU" dirty="0">
                <a:solidFill>
                  <a:srgbClr val="FF3300"/>
                </a:solidFill>
              </a:rPr>
              <a:t>: </a:t>
            </a:r>
            <a:r>
              <a:rPr lang="ru-RU" dirty="0"/>
              <a:t>Предположим, что биссектриса </a:t>
            </a:r>
            <a:r>
              <a:rPr lang="en-US" i="1" dirty="0"/>
              <a:t>AA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ru-RU" dirty="0"/>
              <a:t>проходит через середину </a:t>
            </a:r>
            <a:r>
              <a:rPr lang="en-US" i="1" dirty="0"/>
              <a:t>O </a:t>
            </a:r>
            <a:r>
              <a:rPr lang="ru-RU" dirty="0"/>
              <a:t>биссектрисы </a:t>
            </a:r>
            <a:r>
              <a:rPr lang="en-US" i="1" dirty="0"/>
              <a:t>BB</a:t>
            </a:r>
            <a:r>
              <a:rPr lang="ru-RU" baseline="-25000" dirty="0"/>
              <a:t>1</a:t>
            </a:r>
            <a:r>
              <a:rPr lang="ru-RU" dirty="0"/>
              <a:t>. Тогда </a:t>
            </a:r>
            <a:r>
              <a:rPr lang="en-US" i="1" dirty="0"/>
              <a:t>AO</a:t>
            </a:r>
            <a:r>
              <a:rPr lang="en-US" dirty="0"/>
              <a:t> </a:t>
            </a:r>
            <a:r>
              <a:rPr lang="ru-RU" dirty="0"/>
              <a:t>является медианой, следовательно, высотой треугольника </a:t>
            </a:r>
            <a:r>
              <a:rPr lang="en-US" i="1" dirty="0"/>
              <a:t>ABB</a:t>
            </a:r>
            <a:r>
              <a:rPr lang="en-US" baseline="-25000" dirty="0"/>
              <a:t>1</a:t>
            </a:r>
            <a:r>
              <a:rPr lang="en-US" dirty="0"/>
              <a:t>. </a:t>
            </a:r>
            <a:endParaRPr lang="ru-RU" dirty="0" smtClean="0"/>
          </a:p>
          <a:p>
            <a:pPr algn="just" eaLnBrk="1" hangingPunct="1">
              <a:spcBef>
                <a:spcPts val="0"/>
              </a:spcBef>
            </a:pPr>
            <a:r>
              <a:rPr lang="ru-RU" dirty="0" smtClean="0"/>
              <a:t>	В </a:t>
            </a:r>
            <a:r>
              <a:rPr lang="ru-RU" dirty="0"/>
              <a:t>прямоугольном треугольнике </a:t>
            </a:r>
            <a:r>
              <a:rPr lang="en-US" i="1" dirty="0"/>
              <a:t>ABO </a:t>
            </a:r>
            <a:r>
              <a:rPr lang="ru-RU" dirty="0"/>
              <a:t>сумма углов </a:t>
            </a:r>
            <a:r>
              <a:rPr lang="en-US" i="1" dirty="0"/>
              <a:t>A </a:t>
            </a:r>
            <a:r>
              <a:rPr lang="ru-RU" dirty="0"/>
              <a:t>и</a:t>
            </a:r>
            <a:r>
              <a:rPr lang="en-US" i="1" dirty="0"/>
              <a:t> B</a:t>
            </a:r>
            <a:r>
              <a:rPr lang="ru-RU" i="1" dirty="0"/>
              <a:t> </a:t>
            </a:r>
            <a:r>
              <a:rPr lang="ru-RU" dirty="0"/>
              <a:t>равна 90</a:t>
            </a:r>
            <a:r>
              <a:rPr lang="ru-RU" baseline="30000" dirty="0"/>
              <a:t>о</a:t>
            </a:r>
            <a:r>
              <a:rPr lang="ru-RU" dirty="0"/>
              <a:t>. Следовательно, в треугольнике </a:t>
            </a:r>
            <a:r>
              <a:rPr lang="en-US" i="1" dirty="0"/>
              <a:t>ABC </a:t>
            </a:r>
            <a:r>
              <a:rPr lang="ru-RU" dirty="0"/>
              <a:t>сумма углов </a:t>
            </a:r>
            <a:r>
              <a:rPr lang="en-US" i="1" dirty="0"/>
              <a:t>A </a:t>
            </a:r>
            <a:r>
              <a:rPr lang="ru-RU" dirty="0"/>
              <a:t>и </a:t>
            </a:r>
            <a:r>
              <a:rPr lang="en-US" i="1" dirty="0"/>
              <a:t>B </a:t>
            </a:r>
            <a:r>
              <a:rPr lang="ru-RU" dirty="0"/>
              <a:t>равна 180</a:t>
            </a:r>
            <a:r>
              <a:rPr lang="ru-RU" baseline="30000" dirty="0"/>
              <a:t>о</a:t>
            </a:r>
            <a:r>
              <a:rPr lang="ru-RU" dirty="0"/>
              <a:t>, что невозможно. Таким образом, </a:t>
            </a:r>
            <a:r>
              <a:rPr lang="ru-RU" dirty="0">
                <a:cs typeface="Times New Roman" pitchFamily="18" charset="0"/>
              </a:rPr>
              <a:t>одна биссектриса треугольника </a:t>
            </a:r>
            <a:r>
              <a:rPr lang="ru-RU" dirty="0"/>
              <a:t>не может </a:t>
            </a:r>
            <a:r>
              <a:rPr lang="ru-RU" dirty="0">
                <a:cs typeface="Times New Roman" pitchFamily="18" charset="0"/>
              </a:rPr>
              <a:t>проходить через середину другой</a:t>
            </a:r>
            <a:r>
              <a:rPr lang="ru-RU" dirty="0" smtClean="0"/>
              <a:t>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996952"/>
            <a:ext cx="2414588" cy="311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08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908720"/>
            <a:ext cx="90678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Биссектрисы  </a:t>
            </a:r>
            <a:r>
              <a:rPr lang="ru-RU" sz="2800" i="1" dirty="0">
                <a:cs typeface="Times New Roman" pitchFamily="18" charset="0"/>
              </a:rPr>
              <a:t>АА</a:t>
            </a:r>
            <a:r>
              <a:rPr lang="ru-RU" sz="2800" baseline="-30000" dirty="0">
                <a:cs typeface="Times New Roman" pitchFamily="18" charset="0"/>
              </a:rPr>
              <a:t>1</a:t>
            </a:r>
            <a:r>
              <a:rPr lang="ru-RU" sz="2800" dirty="0">
                <a:cs typeface="Times New Roman" pitchFamily="18" charset="0"/>
              </a:rPr>
              <a:t>  и	</a:t>
            </a:r>
            <a:r>
              <a:rPr lang="ru-RU" sz="2800" i="1" dirty="0">
                <a:cs typeface="Times New Roman" pitchFamily="18" charset="0"/>
              </a:rPr>
              <a:t>ВВ</a:t>
            </a:r>
            <a:r>
              <a:rPr lang="ru-RU" sz="2800" baseline="-30000" dirty="0">
                <a:cs typeface="Times New Roman" pitchFamily="18" charset="0"/>
              </a:rPr>
              <a:t>1</a:t>
            </a:r>
            <a:r>
              <a:rPr lang="ru-RU" sz="2800" dirty="0">
                <a:cs typeface="Times New Roman" pitchFamily="18" charset="0"/>
              </a:rPr>
              <a:t> треугольника </a:t>
            </a:r>
            <a:r>
              <a:rPr lang="ru-RU" sz="2800" i="1" dirty="0">
                <a:cs typeface="Times New Roman" pitchFamily="18" charset="0"/>
              </a:rPr>
              <a:t>АВС</a:t>
            </a:r>
            <a:r>
              <a:rPr lang="ru-RU" sz="2800" dirty="0">
                <a:cs typeface="Times New Roman" pitchFamily="18" charset="0"/>
              </a:rPr>
              <a:t> пересекаются в точке </a:t>
            </a:r>
            <a:r>
              <a:rPr lang="ru-RU" sz="2800" i="1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 Найдите уг</a:t>
            </a:r>
            <a:r>
              <a:rPr lang="ru-RU" sz="2800" dirty="0"/>
              <a:t>ол</a:t>
            </a:r>
            <a:r>
              <a:rPr lang="ru-RU" sz="2800" dirty="0">
                <a:cs typeface="Times New Roman" pitchFamily="18" charset="0"/>
              </a:rPr>
              <a:t> </a:t>
            </a:r>
            <a:r>
              <a:rPr lang="ru-RU" sz="2800" i="1" dirty="0">
                <a:cs typeface="Times New Roman" pitchFamily="18" charset="0"/>
              </a:rPr>
              <a:t>А</a:t>
            </a:r>
            <a:r>
              <a:rPr lang="en-US" sz="2800" i="1" dirty="0">
                <a:cs typeface="Times New Roman" pitchFamily="18" charset="0"/>
              </a:rPr>
              <a:t>OB</a:t>
            </a:r>
            <a:r>
              <a:rPr lang="ru-RU" sz="2800" dirty="0">
                <a:cs typeface="Times New Roman" pitchFamily="18" charset="0"/>
              </a:rPr>
              <a:t>, если </a:t>
            </a:r>
            <a:r>
              <a:rPr lang="ru-RU" sz="2800" dirty="0" smtClean="0">
                <a:cs typeface="Times New Roman" pitchFamily="18" charset="0"/>
              </a:rPr>
              <a:t>угол </a:t>
            </a:r>
            <a:r>
              <a:rPr lang="ru-RU" sz="2800" i="1" dirty="0" smtClean="0">
                <a:cs typeface="Times New Roman" pitchFamily="18" charset="0"/>
              </a:rPr>
              <a:t>A</a:t>
            </a:r>
            <a:r>
              <a:rPr lang="en-US" sz="2800" i="1" dirty="0">
                <a:cs typeface="Times New Roman" pitchFamily="18" charset="0"/>
              </a:rPr>
              <a:t>CB</a:t>
            </a:r>
            <a:r>
              <a:rPr lang="ru-RU" sz="2800" dirty="0">
                <a:cs typeface="Times New Roman" pitchFamily="18" charset="0"/>
              </a:rPr>
              <a:t> </a:t>
            </a:r>
            <a:r>
              <a:rPr lang="ru-RU" sz="2800" dirty="0" smtClean="0">
                <a:cs typeface="Times New Roman" pitchFamily="18" charset="0"/>
              </a:rPr>
              <a:t>равен </a:t>
            </a:r>
            <a:r>
              <a:rPr lang="en-US" sz="2800" dirty="0">
                <a:cs typeface="Times New Roman" pitchFamily="18" charset="0"/>
              </a:rPr>
              <a:t>50</a:t>
            </a:r>
            <a:r>
              <a:rPr lang="ru-RU" sz="2800" baseline="30000" dirty="0"/>
              <a:t>о</a:t>
            </a:r>
            <a:r>
              <a:rPr lang="ru-RU" sz="2800" dirty="0">
                <a:cs typeface="Times New Roman" pitchFamily="18" charset="0"/>
              </a:rPr>
              <a:t>. 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852936"/>
            <a:ext cx="361327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19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0" y="1325488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Биссектрисы  </a:t>
            </a:r>
            <a:r>
              <a:rPr lang="ru-RU" sz="2800" i="1" dirty="0">
                <a:cs typeface="Times New Roman" pitchFamily="18" charset="0"/>
              </a:rPr>
              <a:t>АА</a:t>
            </a:r>
            <a:r>
              <a:rPr lang="ru-RU" sz="2800" baseline="-30000" dirty="0">
                <a:cs typeface="Times New Roman" pitchFamily="18" charset="0"/>
              </a:rPr>
              <a:t>1</a:t>
            </a:r>
            <a:r>
              <a:rPr lang="ru-RU" sz="2800" dirty="0">
                <a:cs typeface="Times New Roman" pitchFamily="18" charset="0"/>
              </a:rPr>
              <a:t>  и	</a:t>
            </a:r>
            <a:r>
              <a:rPr lang="ru-RU" sz="2800" i="1" dirty="0">
                <a:cs typeface="Times New Roman" pitchFamily="18" charset="0"/>
              </a:rPr>
              <a:t>ВВ</a:t>
            </a:r>
            <a:r>
              <a:rPr lang="ru-RU" sz="2800" baseline="-30000" dirty="0">
                <a:cs typeface="Times New Roman" pitchFamily="18" charset="0"/>
              </a:rPr>
              <a:t>1</a:t>
            </a:r>
            <a:r>
              <a:rPr lang="ru-RU" sz="2800" dirty="0">
                <a:cs typeface="Times New Roman" pitchFamily="18" charset="0"/>
              </a:rPr>
              <a:t> треугольника </a:t>
            </a:r>
            <a:r>
              <a:rPr lang="ru-RU" sz="2800" i="1" dirty="0">
                <a:cs typeface="Times New Roman" pitchFamily="18" charset="0"/>
              </a:rPr>
              <a:t>АВС</a:t>
            </a:r>
            <a:r>
              <a:rPr lang="ru-RU" sz="2800" dirty="0">
                <a:cs typeface="Times New Roman" pitchFamily="18" charset="0"/>
              </a:rPr>
              <a:t> пересекаются в точке </a:t>
            </a:r>
            <a:r>
              <a:rPr lang="ru-RU" sz="2800" i="1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 Найдите </a:t>
            </a:r>
            <a:r>
              <a:rPr lang="ru-RU" sz="2800" dirty="0" smtClean="0">
                <a:cs typeface="Times New Roman" pitchFamily="18" charset="0"/>
              </a:rPr>
              <a:t>угол </a:t>
            </a:r>
            <a:r>
              <a:rPr lang="ru-RU" sz="2800" i="1" dirty="0" smtClean="0">
                <a:cs typeface="Times New Roman" pitchFamily="18" charset="0"/>
              </a:rPr>
              <a:t>АС</a:t>
            </a:r>
            <a:r>
              <a:rPr lang="en-US" sz="2800" i="1" dirty="0" smtClean="0">
                <a:cs typeface="Times New Roman" pitchFamily="18" charset="0"/>
              </a:rPr>
              <a:t>B</a:t>
            </a:r>
            <a:r>
              <a:rPr lang="ru-RU" sz="2800" dirty="0" smtClean="0">
                <a:cs typeface="Times New Roman" pitchFamily="18" charset="0"/>
              </a:rPr>
              <a:t>, </a:t>
            </a:r>
            <a:r>
              <a:rPr lang="ru-RU" sz="2800" dirty="0">
                <a:cs typeface="Times New Roman" pitchFamily="18" charset="0"/>
              </a:rPr>
              <a:t>если </a:t>
            </a:r>
            <a:r>
              <a:rPr lang="ru-RU" sz="2800" dirty="0" smtClean="0">
                <a:cs typeface="Times New Roman" pitchFamily="18" charset="0"/>
              </a:rPr>
              <a:t>угол </a:t>
            </a:r>
            <a:r>
              <a:rPr lang="ru-RU" sz="2800" i="1" dirty="0" smtClean="0">
                <a:cs typeface="Times New Roman" pitchFamily="18" charset="0"/>
              </a:rPr>
              <a:t>AOB</a:t>
            </a:r>
            <a:r>
              <a:rPr lang="ru-RU" sz="2800" dirty="0" smtClean="0">
                <a:cs typeface="Times New Roman" pitchFamily="18" charset="0"/>
              </a:rPr>
              <a:t> равен </a:t>
            </a:r>
            <a:r>
              <a:rPr lang="ru-RU" sz="2800" dirty="0">
                <a:cs typeface="Times New Roman" pitchFamily="18" charset="0"/>
              </a:rPr>
              <a:t>136</a:t>
            </a:r>
            <a:r>
              <a:rPr lang="ru-RU" sz="2800" baseline="30000" dirty="0"/>
              <a:t>о</a:t>
            </a:r>
            <a:r>
              <a:rPr lang="ru-RU" sz="2800" dirty="0">
                <a:cs typeface="Times New Roman" pitchFamily="18" charset="0"/>
              </a:rPr>
              <a:t>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75" y="2780928"/>
            <a:ext cx="4948415" cy="341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55576" y="188640"/>
            <a:ext cx="800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 </a:t>
            </a:r>
            <a:r>
              <a:rPr lang="en-US" sz="3200" dirty="0"/>
              <a:t>115</a:t>
            </a:r>
            <a:r>
              <a:rPr lang="ru-RU" sz="3200" baseline="30000" dirty="0"/>
              <a:t>о</a:t>
            </a:r>
            <a:r>
              <a:rPr lang="ru-RU" sz="3200" dirty="0">
                <a:cs typeface="Times New Roman" pitchFamily="18" charset="0"/>
              </a:rPr>
              <a:t>.</a:t>
            </a:r>
            <a:r>
              <a:rPr lang="ru-RU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480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51198" y="1192355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Биссектриса </a:t>
            </a:r>
            <a:r>
              <a:rPr lang="en-US" sz="2800" i="1" dirty="0" smtClean="0">
                <a:cs typeface="Times New Roman" pitchFamily="18" charset="0"/>
              </a:rPr>
              <a:t>AD </a:t>
            </a:r>
            <a:r>
              <a:rPr lang="ru-RU" sz="2800" dirty="0" smtClean="0">
                <a:cs typeface="Times New Roman" pitchFamily="18" charset="0"/>
              </a:rPr>
              <a:t>равнобедренного треугольника </a:t>
            </a:r>
            <a:r>
              <a:rPr lang="en-US" sz="2800" i="1" dirty="0" smtClean="0">
                <a:cs typeface="Times New Roman" pitchFamily="18" charset="0"/>
              </a:rPr>
              <a:t>ABC </a:t>
            </a:r>
            <a:r>
              <a:rPr lang="ru-RU" sz="2800" dirty="0" smtClean="0">
                <a:cs typeface="Times New Roman" pitchFamily="18" charset="0"/>
              </a:rPr>
              <a:t>равна основанию </a:t>
            </a:r>
            <a:r>
              <a:rPr lang="en-US" sz="2800" i="1" dirty="0" smtClean="0">
                <a:cs typeface="Times New Roman" pitchFamily="18" charset="0"/>
              </a:rPr>
              <a:t>AB</a:t>
            </a:r>
            <a:r>
              <a:rPr lang="ru-RU" sz="2800" i="1" dirty="0" smtClean="0">
                <a:cs typeface="Times New Roman" pitchFamily="18" charset="0"/>
              </a:rPr>
              <a:t> </a:t>
            </a:r>
            <a:r>
              <a:rPr lang="ru-RU" sz="2800" dirty="0" smtClean="0">
                <a:cs typeface="Times New Roman" pitchFamily="18" charset="0"/>
              </a:rPr>
              <a:t>и равна 1</a:t>
            </a:r>
            <a:r>
              <a:rPr lang="en-US" sz="2800" dirty="0" smtClean="0">
                <a:cs typeface="Times New Roman" pitchFamily="18" charset="0"/>
              </a:rPr>
              <a:t>. </a:t>
            </a:r>
            <a:r>
              <a:rPr lang="ru-RU" sz="2800" dirty="0" smtClean="0">
                <a:cs typeface="Times New Roman" pitchFamily="18" charset="0"/>
              </a:rPr>
              <a:t>Найдите угол </a:t>
            </a:r>
            <a:r>
              <a:rPr lang="en-US" sz="2800" i="1" dirty="0" smtClean="0">
                <a:cs typeface="Times New Roman" pitchFamily="18" charset="0"/>
              </a:rPr>
              <a:t>C </a:t>
            </a:r>
            <a:r>
              <a:rPr lang="ru-RU" sz="2800" dirty="0" smtClean="0">
                <a:cs typeface="Times New Roman" pitchFamily="18" charset="0"/>
              </a:rPr>
              <a:t>и боковую сторону </a:t>
            </a:r>
            <a:r>
              <a:rPr lang="en-US" sz="2800" i="1" dirty="0" smtClean="0">
                <a:cs typeface="Times New Roman" pitchFamily="18" charset="0"/>
              </a:rPr>
              <a:t>BC </a:t>
            </a:r>
            <a:r>
              <a:rPr lang="ru-RU" sz="2800" dirty="0" smtClean="0">
                <a:cs typeface="Times New Roman" pitchFamily="18" charset="0"/>
              </a:rPr>
              <a:t>этого треугольника.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780928"/>
            <a:ext cx="2520280" cy="2981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89905" y="332656"/>
            <a:ext cx="800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 </a:t>
            </a:r>
            <a:r>
              <a:rPr lang="en-US" sz="2800" dirty="0" smtClean="0">
                <a:cs typeface="Times New Roman" pitchFamily="18" charset="0"/>
              </a:rPr>
              <a:t>92</a:t>
            </a:r>
            <a:r>
              <a:rPr lang="ru-RU" sz="2800" baseline="30000" dirty="0" smtClean="0"/>
              <a:t>о</a:t>
            </a:r>
            <a:r>
              <a:rPr lang="ru-RU" sz="2800" dirty="0" smtClean="0">
                <a:cs typeface="Times New Roman" pitchFamily="18" charset="0"/>
              </a:rPr>
              <a:t>.</a:t>
            </a:r>
            <a:r>
              <a:rPr lang="ru-RU" sz="2800" dirty="0" smtClean="0">
                <a:solidFill>
                  <a:schemeClr val="accent1"/>
                </a:solidFill>
                <a:cs typeface="Times New Roman" pitchFamily="18" charset="0"/>
              </a:rPr>
              <a:t> </a:t>
            </a:r>
            <a:endParaRPr lang="ru-RU" sz="2800" dirty="0">
              <a:solidFill>
                <a:schemeClr val="accent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72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Box 3"/>
              <p:cNvSpPr txBox="1">
                <a:spLocks noChangeArrowheads="1"/>
              </p:cNvSpPr>
              <p:nvPr/>
            </p:nvSpPr>
            <p:spPr bwMode="auto">
              <a:xfrm>
                <a:off x="-21657" y="0"/>
                <a:ext cx="6249842" cy="30557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dirty="0" smtClean="0"/>
                  <a:t>	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Решение. </a:t>
                </a:r>
                <a:r>
                  <a:rPr lang="ru-RU" dirty="0" smtClean="0"/>
                  <a:t>В треугольнике </a:t>
                </a:r>
                <a:r>
                  <a:rPr lang="en-US" i="1" dirty="0" smtClean="0"/>
                  <a:t>ABD </a:t>
                </a:r>
                <a:r>
                  <a:rPr lang="ru-RU" dirty="0" smtClean="0"/>
                  <a:t>обозначим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𝐴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α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/>
                      </a:rPr>
                      <m:t>.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ru-RU" dirty="0" smtClean="0"/>
                  <a:t>Тогда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/>
                      </a:rPr>
                      <m:t>𝐵</m:t>
                    </m:r>
                    <m:r>
                      <a:rPr lang="en-US" b="0" i="0" smtClean="0">
                        <a:latin typeface="Cambria Math"/>
                        <a:ea typeface="Cambria Math"/>
                      </a:rPr>
                      <m:t>=2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/>
                        <a:ea typeface="Cambria Math"/>
                      </a:rPr>
                      <m:t>α</m:t>
                    </m:r>
                  </m:oMath>
                </a14:m>
                <a:r>
                  <a:rPr lang="en-US" dirty="0" smtClean="0"/>
                  <a:t>,</a:t>
                </a:r>
                <a:r>
                  <a:rPr lang="ru-RU" dirty="0" smtClean="0"/>
                  <a:t> </a:t>
                </a:r>
                <a14:m>
                  <m:oMath xmlns:m="http://schemas.openxmlformats.org/officeDocument/2006/math">
                    <m:r>
                      <a:rPr lang="ru-RU">
                        <a:latin typeface="Cambria Math" panose="02040503050406030204" pitchFamily="18" charset="0"/>
                        <a:ea typeface="Cambria Math"/>
                      </a:rPr>
                      <m:t>5</m:t>
                    </m:r>
                    <m:r>
                      <m:rPr>
                        <m:sty m:val="p"/>
                      </m:rPr>
                      <a:rPr lang="el-GR" i="1">
                        <a:latin typeface="Cambria Math"/>
                        <a:ea typeface="Cambria Math"/>
                      </a:rPr>
                      <m:t>α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=180°</m:t>
                    </m:r>
                    <m:r>
                      <a:rPr lang="en-US" b="0" i="0" smtClean="0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r>
                  <a:rPr lang="en-US" dirty="0" smtClean="0">
                    <a:cs typeface="Times New Roman" pitchFamily="18" charset="0"/>
                  </a:rPr>
                  <a:t> </a:t>
                </a:r>
                <a:r>
                  <a:rPr lang="ru-RU" dirty="0" smtClean="0">
                    <a:cs typeface="Times New Roman" pitchFamily="18" charset="0"/>
                  </a:rPr>
                  <a:t>Следовательно,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/>
                        <a:ea typeface="Cambria Math"/>
                      </a:rPr>
                      <m:t>α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  <m:r>
                      <a:rPr lang="ru-RU" b="0" i="1" smtClean="0">
                        <a:latin typeface="Cambria Math"/>
                        <a:ea typeface="Cambria Math"/>
                      </a:rPr>
                      <m:t>36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°</m:t>
                    </m:r>
                    <m:r>
                      <a:rPr lang="ru-RU" b="0" i="0" smtClean="0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</m:oMath>
                </a14:m>
                <a:r>
                  <a:rPr lang="ru-RU" dirty="0" smtClean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𝐶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ru-RU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  <a:ea typeface="Cambria Math"/>
                      </a:rPr>
                      <m:t>36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°</m:t>
                    </m:r>
                    <m:r>
                      <a:rPr lang="ru-RU" b="0" i="0" smtClean="0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</m:oMath>
                </a14:m>
                <a:r>
                  <a:rPr lang="ru-RU" dirty="0" smtClean="0">
                    <a:cs typeface="Times New Roman" pitchFamily="18" charset="0"/>
                  </a:rPr>
                  <a:t> </a:t>
                </a:r>
                <a:r>
                  <a:rPr lang="en-US" i="1" dirty="0" smtClean="0">
                    <a:cs typeface="Times New Roman" pitchFamily="18" charset="0"/>
                  </a:rPr>
                  <a:t>CD = AD = AB = </a:t>
                </a:r>
                <a:r>
                  <a:rPr lang="en-US" dirty="0" smtClean="0">
                    <a:cs typeface="Times New Roman" pitchFamily="18" charset="0"/>
                  </a:rPr>
                  <a:t>1. </a:t>
                </a:r>
                <a:r>
                  <a:rPr lang="ru-RU" dirty="0" smtClean="0">
                    <a:cs typeface="Times New Roman" pitchFamily="18" charset="0"/>
                  </a:rPr>
                  <a:t>Обозначим </a:t>
                </a:r>
                <a:r>
                  <a:rPr lang="en-US" i="1" dirty="0" smtClean="0">
                    <a:cs typeface="Times New Roman" pitchFamily="18" charset="0"/>
                  </a:rPr>
                  <a:t>BC = x</a:t>
                </a:r>
                <a:r>
                  <a:rPr lang="en-US" dirty="0" smtClean="0">
                    <a:cs typeface="Times New Roman" pitchFamily="18" charset="0"/>
                  </a:rPr>
                  <a:t>.</a:t>
                </a:r>
                <a:r>
                  <a:rPr lang="en-US" i="1" dirty="0" smtClean="0">
                    <a:cs typeface="Times New Roman" pitchFamily="18" charset="0"/>
                  </a:rPr>
                  <a:t> </a:t>
                </a:r>
                <a:r>
                  <a:rPr lang="ru-RU" dirty="0" smtClean="0">
                    <a:cs typeface="Times New Roman" pitchFamily="18" charset="0"/>
                  </a:rPr>
                  <a:t>Из подобия треугольников </a:t>
                </a:r>
                <a:r>
                  <a:rPr lang="en-US" i="1" dirty="0" smtClean="0">
                    <a:cs typeface="Times New Roman" pitchFamily="18" charset="0"/>
                  </a:rPr>
                  <a:t>ABC </a:t>
                </a:r>
                <a:r>
                  <a:rPr lang="ru-RU" dirty="0" smtClean="0">
                    <a:cs typeface="Times New Roman" pitchFamily="18" charset="0"/>
                  </a:rPr>
                  <a:t>и </a:t>
                </a:r>
                <a:r>
                  <a:rPr lang="en-US" i="1" dirty="0" smtClean="0">
                    <a:cs typeface="Times New Roman" pitchFamily="18" charset="0"/>
                  </a:rPr>
                  <a:t>BDA </a:t>
                </a:r>
                <a:r>
                  <a:rPr lang="ru-RU" dirty="0" smtClean="0">
                    <a:cs typeface="Times New Roman" pitchFamily="18" charset="0"/>
                  </a:rPr>
                  <a:t>получаем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𝐵𝐶</m:t>
                        </m:r>
                      </m:den>
                    </m:f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𝐵𝐷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𝐴𝐵</m:t>
                        </m:r>
                      </m:den>
                    </m:f>
                    <m:r>
                      <a:rPr lang="en-US" b="0" i="0" smtClean="0">
                        <a:latin typeface="Cambria Math"/>
                        <a:cs typeface="Times New Roman" pitchFamily="18" charset="0"/>
                      </a:rPr>
                      <m:t>.</m:t>
                    </m:r>
                  </m:oMath>
                </a14:m>
                <a:r>
                  <a:rPr lang="en-US" dirty="0" smtClean="0">
                    <a:cs typeface="Times New Roman" pitchFamily="18" charset="0"/>
                  </a:rPr>
                  <a:t> </a:t>
                </a:r>
                <a:r>
                  <a:rPr lang="ru-RU" dirty="0" smtClean="0">
                    <a:cs typeface="Times New Roman" pitchFamily="18" charset="0"/>
                  </a:rPr>
                  <a:t>Имеем уравнение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i="1" dirty="0" smtClean="0">
                    <a:cs typeface="Times New Roman" pitchFamily="18" charset="0"/>
                  </a:rPr>
                  <a:t>,</a:t>
                </a:r>
                <a:r>
                  <a:rPr lang="en-US" dirty="0" smtClean="0">
                    <a:cs typeface="Times New Roman" pitchFamily="18" charset="0"/>
                  </a:rPr>
                  <a:t> </a:t>
                </a:r>
                <a:r>
                  <a:rPr lang="ru-RU" dirty="0" smtClean="0">
                    <a:cs typeface="Times New Roman" pitchFamily="18" charset="0"/>
                  </a:rPr>
                  <a:t>решая которое, находим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1+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  <a:cs typeface="Times New Roman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.</m:t>
                    </m:r>
                  </m:oMath>
                </a14:m>
                <a:endParaRPr lang="en-US" dirty="0"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21657" y="0"/>
                <a:ext cx="6249842" cy="3055708"/>
              </a:xfrm>
              <a:prstGeom prst="rect">
                <a:avLst/>
              </a:prstGeom>
              <a:blipFill>
                <a:blip r:embed="rId3"/>
                <a:stretch>
                  <a:fillRect l="-1462" t="-1597" r="-1462" b="-99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77407"/>
            <a:ext cx="2520280" cy="2981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3933" y="3429000"/>
            <a:ext cx="521479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 smtClean="0"/>
              <a:t>	</a:t>
            </a:r>
            <a:r>
              <a:rPr lang="ru-RU" dirty="0" smtClean="0"/>
              <a:t>Угол </a:t>
            </a:r>
            <a:r>
              <a:rPr lang="ru-RU" dirty="0"/>
              <a:t>при основании </a:t>
            </a:r>
            <a:r>
              <a:rPr lang="en-US" i="1" dirty="0" smtClean="0"/>
              <a:t>AB </a:t>
            </a:r>
            <a:r>
              <a:rPr lang="ru-RU" dirty="0" smtClean="0"/>
              <a:t>равнобедренного </a:t>
            </a:r>
            <a:r>
              <a:rPr lang="ru-RU" dirty="0"/>
              <a:t>треугольника </a:t>
            </a:r>
            <a:r>
              <a:rPr lang="en-US" i="1" dirty="0"/>
              <a:t>ABC </a:t>
            </a:r>
            <a:r>
              <a:rPr lang="ru-RU" dirty="0" smtClean="0"/>
              <a:t>равен </a:t>
            </a:r>
            <a:r>
              <a:rPr lang="ru-RU" dirty="0"/>
              <a:t>36</a:t>
            </a:r>
            <a:r>
              <a:rPr lang="ru-RU" baseline="30000" dirty="0"/>
              <a:t>о</a:t>
            </a:r>
            <a:r>
              <a:rPr lang="ru-RU" dirty="0"/>
              <a:t>. Высота</a:t>
            </a:r>
            <a:r>
              <a:rPr lang="en-US" dirty="0"/>
              <a:t> </a:t>
            </a:r>
            <a:r>
              <a:rPr lang="en-US" i="1" dirty="0"/>
              <a:t>CH</a:t>
            </a:r>
            <a:r>
              <a:rPr lang="ru-RU" dirty="0"/>
              <a:t>, опущенная на основание, равна 1. Найдите биссектрису</a:t>
            </a:r>
            <a:r>
              <a:rPr lang="en-US" dirty="0"/>
              <a:t> </a:t>
            </a:r>
            <a:r>
              <a:rPr lang="en-US" i="1" dirty="0"/>
              <a:t>AD</a:t>
            </a:r>
            <a:r>
              <a:rPr lang="ru-RU" dirty="0"/>
              <a:t>, проведенную из вершины основания.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129" y="3616909"/>
            <a:ext cx="3856088" cy="1932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718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21658" y="0"/>
            <a:ext cx="916565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 smtClean="0"/>
              <a:t>	</a:t>
            </a:r>
            <a:r>
              <a:rPr lang="ru-RU" dirty="0">
                <a:solidFill>
                  <a:srgbClr val="FF3300"/>
                </a:solidFill>
              </a:rPr>
              <a:t>Решение.</a:t>
            </a:r>
            <a:r>
              <a:rPr lang="ru-RU" dirty="0"/>
              <a:t> Проведем среднюю линию </a:t>
            </a:r>
            <a:r>
              <a:rPr lang="en-US" i="1" dirty="0"/>
              <a:t>HE</a:t>
            </a:r>
            <a:r>
              <a:rPr lang="ru-RU" dirty="0"/>
              <a:t> треугольника </a:t>
            </a:r>
            <a:r>
              <a:rPr lang="en-US" i="1" dirty="0"/>
              <a:t>ABD</a:t>
            </a:r>
            <a:r>
              <a:rPr lang="en-US" dirty="0"/>
              <a:t>.</a:t>
            </a:r>
            <a:r>
              <a:rPr lang="ru-RU" i="1" dirty="0"/>
              <a:t> </a:t>
            </a:r>
            <a:r>
              <a:rPr lang="ru-RU" dirty="0"/>
              <a:t>Угол </a:t>
            </a:r>
            <a:r>
              <a:rPr lang="en-US" i="1" dirty="0" smtClean="0"/>
              <a:t>HEC </a:t>
            </a:r>
            <a:r>
              <a:rPr lang="ru-RU" dirty="0"/>
              <a:t>равен углу </a:t>
            </a:r>
            <a:r>
              <a:rPr lang="en-US" i="1" dirty="0"/>
              <a:t>ADC </a:t>
            </a:r>
            <a:r>
              <a:rPr lang="ru-RU" dirty="0"/>
              <a:t>и равен 54</a:t>
            </a:r>
            <a:r>
              <a:rPr lang="ru-RU" baseline="30000" dirty="0"/>
              <a:t>о</a:t>
            </a:r>
            <a:r>
              <a:rPr lang="en-US" dirty="0"/>
              <a:t>. </a:t>
            </a:r>
            <a:r>
              <a:rPr lang="ru-RU" dirty="0"/>
              <a:t>Угол </a:t>
            </a:r>
            <a:r>
              <a:rPr lang="en-US" i="1" dirty="0"/>
              <a:t>HCE </a:t>
            </a:r>
            <a:r>
              <a:rPr lang="ru-RU" dirty="0"/>
              <a:t>также равен 54</a:t>
            </a:r>
            <a:r>
              <a:rPr lang="ru-RU" baseline="30000" dirty="0"/>
              <a:t>о</a:t>
            </a:r>
            <a:r>
              <a:rPr lang="ru-RU" dirty="0"/>
              <a:t>. Следовательно, треугольник </a:t>
            </a:r>
            <a:r>
              <a:rPr lang="en-US" i="1" dirty="0" smtClean="0"/>
              <a:t>HEC </a:t>
            </a:r>
            <a:r>
              <a:rPr lang="ru-RU" dirty="0"/>
              <a:t>– равнобедренный, </a:t>
            </a:r>
            <a:r>
              <a:rPr lang="en-US" i="1" dirty="0" smtClean="0"/>
              <a:t>HE </a:t>
            </a:r>
            <a:r>
              <a:rPr lang="en-US" i="1" dirty="0"/>
              <a:t>= </a:t>
            </a:r>
            <a:r>
              <a:rPr lang="en-US" i="1" dirty="0" smtClean="0"/>
              <a:t>HC </a:t>
            </a:r>
            <a:r>
              <a:rPr lang="en-US" i="1" dirty="0"/>
              <a:t>= </a:t>
            </a:r>
            <a:r>
              <a:rPr lang="en-US" dirty="0"/>
              <a:t> </a:t>
            </a:r>
            <a:r>
              <a:rPr lang="ru-RU" dirty="0"/>
              <a:t> </a:t>
            </a:r>
            <a:r>
              <a:rPr lang="en-US" dirty="0"/>
              <a:t>1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 smtClean="0"/>
              <a:t>Значит, </a:t>
            </a:r>
            <a:r>
              <a:rPr lang="en-US" i="1" dirty="0" smtClean="0"/>
              <a:t>AD = </a:t>
            </a:r>
            <a:r>
              <a:rPr lang="en-US" dirty="0"/>
              <a:t>2</a:t>
            </a:r>
            <a:r>
              <a:rPr lang="en-US" dirty="0" smtClean="0"/>
              <a:t>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68760"/>
            <a:ext cx="4167084" cy="210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3159221"/>
            <a:ext cx="9196270" cy="163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sz="2800" dirty="0" smtClean="0">
                <a:cs typeface="Times New Roman" pitchFamily="18" charset="0"/>
              </a:rPr>
              <a:t>	</a:t>
            </a:r>
            <a:r>
              <a:rPr lang="ru-RU" dirty="0"/>
              <a:t>В прямоугольном треугольнике </a:t>
            </a:r>
            <a:r>
              <a:rPr lang="ru-RU" i="1" dirty="0"/>
              <a:t>ABC </a:t>
            </a:r>
            <a:r>
              <a:rPr lang="ru-RU" dirty="0"/>
              <a:t>из вершины </a:t>
            </a:r>
            <a:r>
              <a:rPr lang="ru-RU" dirty="0" smtClean="0"/>
              <a:t>прямого угла </a:t>
            </a:r>
            <a:r>
              <a:rPr lang="ru-RU" i="1" dirty="0"/>
              <a:t>C </a:t>
            </a:r>
            <a:r>
              <a:rPr lang="ru-RU" dirty="0"/>
              <a:t>проведены медиана </a:t>
            </a:r>
            <a:r>
              <a:rPr lang="ru-RU" i="1" dirty="0" smtClean="0"/>
              <a:t>C</a:t>
            </a:r>
            <a:r>
              <a:rPr lang="en-US" i="1" dirty="0" smtClean="0"/>
              <a:t>D</a:t>
            </a:r>
            <a:r>
              <a:rPr lang="ru-RU" i="1" dirty="0" smtClean="0"/>
              <a:t> </a:t>
            </a:r>
            <a:r>
              <a:rPr lang="ru-RU" dirty="0"/>
              <a:t>и высота </a:t>
            </a:r>
            <a:r>
              <a:rPr lang="ru-RU" i="1" dirty="0" smtClean="0"/>
              <a:t>C</a:t>
            </a:r>
            <a:r>
              <a:rPr lang="en-US" i="1" dirty="0" smtClean="0"/>
              <a:t>E</a:t>
            </a:r>
            <a:r>
              <a:rPr lang="ru-RU" dirty="0" smtClean="0"/>
              <a:t>.  </a:t>
            </a:r>
            <a:r>
              <a:rPr lang="ru-RU" dirty="0"/>
              <a:t>Докажите, что биссектриса </a:t>
            </a:r>
            <a:r>
              <a:rPr lang="ru-RU" i="1" dirty="0" smtClean="0"/>
              <a:t>C</a:t>
            </a:r>
            <a:r>
              <a:rPr lang="en-US" i="1" dirty="0" smtClean="0"/>
              <a:t>F</a:t>
            </a:r>
            <a:r>
              <a:rPr lang="ru-RU" i="1" dirty="0" smtClean="0"/>
              <a:t> </a:t>
            </a:r>
            <a:r>
              <a:rPr lang="ru-RU" dirty="0"/>
              <a:t>треугольника </a:t>
            </a:r>
            <a:r>
              <a:rPr lang="ru-RU" i="1" dirty="0"/>
              <a:t>ABC </a:t>
            </a:r>
            <a:r>
              <a:rPr lang="ru-RU" dirty="0"/>
              <a:t>является </a:t>
            </a:r>
            <a:r>
              <a:rPr lang="ru-RU" dirty="0" smtClean="0"/>
              <a:t>также </a:t>
            </a:r>
            <a:r>
              <a:rPr lang="ru-RU" dirty="0"/>
              <a:t>биссектрисой треугольника </a:t>
            </a:r>
            <a:r>
              <a:rPr lang="en-US" i="1" dirty="0" smtClean="0"/>
              <a:t>CDE</a:t>
            </a:r>
            <a:r>
              <a:rPr lang="en-US" dirty="0" smtClean="0"/>
              <a:t>.</a:t>
            </a:r>
            <a:r>
              <a:rPr lang="ru-RU" dirty="0" smtClean="0"/>
              <a:t> 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074" y="4787162"/>
            <a:ext cx="4536504" cy="193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35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13705" y="61037"/>
                <a:ext cx="912314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 smtClean="0">
                    <a:solidFill>
                      <a:srgbClr val="FF0000"/>
                    </a:solidFill>
                  </a:rPr>
                  <a:t>	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Решение. </a:t>
                </a:r>
                <a14:m>
                  <m:oMath xmlns:m="http://schemas.openxmlformats.org/officeDocument/2006/math">
                    <m:r>
                      <a:rPr lang="ru-RU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𝐴𝐶𝐸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/>
                      </a:rPr>
                      <m:t>𝐵𝐶</m:t>
                    </m:r>
                  </m:oMath>
                </a14:m>
                <a:r>
                  <a:rPr lang="en-US" dirty="0" smtClean="0"/>
                  <a:t>,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  <a:ea typeface="Cambria Math"/>
                      </a:rPr>
                      <m:t>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𝐵𝐶𝐷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𝐴𝐵𝐶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ru-RU" dirty="0" smtClean="0"/>
                  <a:t>Следовательно,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  <a:ea typeface="Cambria Math"/>
                      </a:rPr>
                      <m:t>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𝐴𝐶𝐸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𝐵𝐶𝐷</m:t>
                    </m:r>
                    <m:r>
                      <a:rPr lang="en-US" b="0" i="0" smtClean="0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r>
                  <a:rPr lang="ru-RU" dirty="0" smtClean="0"/>
                  <a:t> Так как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  <a:ea typeface="Cambria Math"/>
                      </a:rPr>
                      <m:t>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𝐴𝐶𝐹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𝐵𝐶𝐹</m:t>
                    </m:r>
                  </m:oMath>
                </a14:m>
                <a:r>
                  <a:rPr lang="ru-RU" dirty="0" smtClean="0"/>
                  <a:t>, то из этого следует, что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  <a:ea typeface="Cambria Math"/>
                      </a:rPr>
                      <m:t>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𝐸𝐶𝐹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𝐷𝐶𝐹</m:t>
                    </m:r>
                  </m:oMath>
                </a14:m>
                <a:r>
                  <a:rPr lang="en-US" dirty="0" smtClean="0"/>
                  <a:t>, </a:t>
                </a:r>
                <a:r>
                  <a:rPr lang="ru-RU" dirty="0" smtClean="0"/>
                  <a:t>т.</a:t>
                </a:r>
                <a:r>
                  <a:rPr lang="en-US" dirty="0" smtClean="0"/>
                  <a:t> </a:t>
                </a:r>
                <a:r>
                  <a:rPr lang="ru-RU" dirty="0" smtClean="0"/>
                  <a:t>е. </a:t>
                </a:r>
                <a:r>
                  <a:rPr lang="en-US" i="1" dirty="0" smtClean="0"/>
                  <a:t>CF </a:t>
                </a:r>
                <a:r>
                  <a:rPr lang="ru-RU" dirty="0" smtClean="0"/>
                  <a:t>является биссектрисой треугольника </a:t>
                </a:r>
                <a:r>
                  <a:rPr lang="en-US" i="1" dirty="0" smtClean="0"/>
                  <a:t>CDE</a:t>
                </a:r>
                <a:r>
                  <a:rPr lang="en-US" dirty="0" smtClean="0"/>
                  <a:t>. </a:t>
                </a:r>
                <a:endParaRPr lang="ru-RU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705" y="61037"/>
                <a:ext cx="9123145" cy="1200329"/>
              </a:xfrm>
              <a:prstGeom prst="rect">
                <a:avLst/>
              </a:prstGeom>
              <a:blipFill>
                <a:blip r:embed="rId3"/>
                <a:stretch>
                  <a:fillRect t="-4061" r="-1003" b="-106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6759961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69792" y="0"/>
            <a:ext cx="907420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/>
              <a:t>	</a:t>
            </a:r>
            <a:r>
              <a:rPr lang="ru-RU" dirty="0" smtClean="0">
                <a:solidFill>
                  <a:srgbClr val="FF0000"/>
                </a:solidFill>
              </a:rPr>
              <a:t>Теорема. </a:t>
            </a:r>
            <a:r>
              <a:rPr lang="ru-RU" dirty="0" smtClean="0"/>
              <a:t>Б</a:t>
            </a:r>
            <a:r>
              <a:rPr lang="ru-RU" dirty="0" smtClean="0">
                <a:cs typeface="Times New Roman" pitchFamily="18" charset="0"/>
              </a:rPr>
              <a:t>иссектриса </a:t>
            </a:r>
            <a:r>
              <a:rPr lang="ru-RU" dirty="0">
                <a:cs typeface="Times New Roman" pitchFamily="18" charset="0"/>
              </a:rPr>
              <a:t>угла треугольника делит противоположную сторону на части, пропорциональные прилежащим сторонам</a:t>
            </a:r>
            <a:r>
              <a:rPr lang="ru-RU" dirty="0"/>
              <a:t>, т</a:t>
            </a:r>
            <a:r>
              <a:rPr lang="ru-RU" dirty="0" smtClean="0"/>
              <a:t>. е</a:t>
            </a:r>
            <a:r>
              <a:rPr lang="ru-RU" dirty="0"/>
              <a:t>. </a:t>
            </a:r>
            <a:r>
              <a:rPr lang="ru-RU" dirty="0">
                <a:cs typeface="Times New Roman" pitchFamily="18" charset="0"/>
              </a:rPr>
              <a:t>если </a:t>
            </a:r>
            <a:r>
              <a:rPr lang="ru-RU" i="1" dirty="0">
                <a:cs typeface="Times New Roman" pitchFamily="18" charset="0"/>
              </a:rPr>
              <a:t>CD</a:t>
            </a:r>
            <a:r>
              <a:rPr lang="ru-RU" dirty="0">
                <a:cs typeface="Times New Roman" pitchFamily="18" charset="0"/>
              </a:rPr>
              <a:t> – биссектриса треугольника </a:t>
            </a:r>
            <a:r>
              <a:rPr lang="ru-RU" i="1" dirty="0">
                <a:cs typeface="Times New Roman" pitchFamily="18" charset="0"/>
              </a:rPr>
              <a:t>ABC</a:t>
            </a:r>
            <a:r>
              <a:rPr lang="ru-RU" dirty="0">
                <a:cs typeface="Times New Roman" pitchFamily="18" charset="0"/>
              </a:rPr>
              <a:t>, то </a:t>
            </a:r>
            <a:r>
              <a:rPr lang="ru-RU" i="1" dirty="0">
                <a:cs typeface="Times New Roman" pitchFamily="18" charset="0"/>
              </a:rPr>
              <a:t>AD</a:t>
            </a:r>
            <a:r>
              <a:rPr lang="ru-RU" dirty="0">
                <a:cs typeface="Times New Roman" pitchFamily="18" charset="0"/>
              </a:rPr>
              <a:t> : </a:t>
            </a:r>
            <a:r>
              <a:rPr lang="ru-RU" i="1" dirty="0">
                <a:cs typeface="Times New Roman" pitchFamily="18" charset="0"/>
              </a:rPr>
              <a:t>DB = AC</a:t>
            </a:r>
            <a:r>
              <a:rPr lang="ru-RU" dirty="0">
                <a:cs typeface="Times New Roman" pitchFamily="18" charset="0"/>
              </a:rPr>
              <a:t> : </a:t>
            </a:r>
            <a:r>
              <a:rPr lang="ru-RU" i="1" dirty="0">
                <a:cs typeface="Times New Roman" pitchFamily="18" charset="0"/>
              </a:rPr>
              <a:t>BC</a:t>
            </a:r>
            <a:r>
              <a:rPr lang="ru-RU" dirty="0">
                <a:cs typeface="Times New Roman" pitchFamily="18" charset="0"/>
              </a:rPr>
              <a:t>.</a:t>
            </a:r>
            <a:r>
              <a:rPr lang="ru-RU" dirty="0"/>
              <a:t>  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004" y="2071336"/>
            <a:ext cx="2970584" cy="165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6"/>
              <p:cNvSpPr txBox="1">
                <a:spLocks noChangeArrowheads="1"/>
              </p:cNvSpPr>
              <p:nvPr/>
            </p:nvSpPr>
            <p:spPr bwMode="auto">
              <a:xfrm>
                <a:off x="-16823" y="3831473"/>
                <a:ext cx="9160823" cy="24659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 smtClean="0">
                    <a:solidFill>
                      <a:srgbClr val="FF3300"/>
                    </a:solidFill>
                  </a:rPr>
                  <a:t>	Доказательство</a:t>
                </a:r>
                <a:r>
                  <a:rPr lang="ru-RU" dirty="0">
                    <a:solidFill>
                      <a:srgbClr val="FF3300"/>
                    </a:solidFill>
                  </a:rPr>
                  <a:t>: </a:t>
                </a:r>
                <a:r>
                  <a:rPr lang="ru-RU" dirty="0"/>
                  <a:t>Пусть </a:t>
                </a:r>
                <a:r>
                  <a:rPr lang="en-US" i="1" dirty="0"/>
                  <a:t>CD </a:t>
                </a:r>
                <a:r>
                  <a:rPr lang="ru-RU" dirty="0"/>
                  <a:t>– биссектриса треугольника </a:t>
                </a:r>
                <a:r>
                  <a:rPr lang="en-US" i="1" dirty="0"/>
                  <a:t>ABC</a:t>
                </a:r>
                <a:r>
                  <a:rPr lang="en-US" dirty="0"/>
                  <a:t>.</a:t>
                </a:r>
                <a:r>
                  <a:rPr lang="en-US" i="1" dirty="0"/>
                  <a:t> </a:t>
                </a:r>
                <a:r>
                  <a:rPr lang="ru-RU" dirty="0"/>
                  <a:t>Через точку </a:t>
                </a:r>
                <a:r>
                  <a:rPr lang="en-US" i="1" dirty="0"/>
                  <a:t>B </a:t>
                </a:r>
                <a:r>
                  <a:rPr lang="ru-RU" dirty="0"/>
                  <a:t>проведём прямую, параллельную прямой </a:t>
                </a:r>
                <a:r>
                  <a:rPr lang="en-US" i="1" dirty="0"/>
                  <a:t>CD</a:t>
                </a:r>
                <a:r>
                  <a:rPr lang="ru-RU" dirty="0"/>
                  <a:t>.</a:t>
                </a:r>
                <a:r>
                  <a:rPr lang="en-US" dirty="0"/>
                  <a:t> </a:t>
                </a:r>
                <a:r>
                  <a:rPr lang="ru-RU" dirty="0"/>
                  <a:t>Обозначим </a:t>
                </a:r>
                <a:r>
                  <a:rPr lang="en-US" i="1" dirty="0"/>
                  <a:t>E </a:t>
                </a:r>
                <a:r>
                  <a:rPr lang="ru-RU" dirty="0"/>
                  <a:t>её точку пересечения с прямой </a:t>
                </a:r>
                <a:r>
                  <a:rPr lang="en-US" i="1" dirty="0"/>
                  <a:t>AC</a:t>
                </a:r>
                <a:r>
                  <a:rPr lang="en-US" dirty="0"/>
                  <a:t>. </a:t>
                </a:r>
                <a:r>
                  <a:rPr lang="ru-RU" dirty="0"/>
                  <a:t>Тогда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  <a:ea typeface="Cambria Math"/>
                      </a:rPr>
                      <m:t>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𝐶𝐵𝐸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𝐵𝐶𝐷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𝐴𝐶𝐷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𝐶𝐸𝐵</m:t>
                    </m:r>
                  </m:oMath>
                </a14:m>
                <a:r>
                  <a:rPr lang="en-US" dirty="0"/>
                  <a:t>. </a:t>
                </a:r>
                <a:r>
                  <a:rPr lang="ru-RU" dirty="0"/>
                  <a:t>Следовательно, треугольник </a:t>
                </a:r>
                <a:r>
                  <a:rPr lang="en-US" i="1" dirty="0"/>
                  <a:t>BEC </a:t>
                </a:r>
                <a:r>
                  <a:rPr lang="ru-RU" dirty="0"/>
                  <a:t>равнобедренный, </a:t>
                </a:r>
                <a:r>
                  <a:rPr lang="en-US" i="1" dirty="0"/>
                  <a:t>BC = EC</a:t>
                </a:r>
                <a:r>
                  <a:rPr lang="en-US" dirty="0"/>
                  <a:t>. </a:t>
                </a:r>
                <a:r>
                  <a:rPr lang="ru-RU" dirty="0"/>
                  <a:t>По теореме о пропорциональных отрезках, имеем: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𝐴𝐷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𝐷𝐵</m:t>
                        </m:r>
                      </m:den>
                    </m:f>
                    <m:r>
                      <a:rPr lang="ru-RU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𝐴𝐶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𝐶𝐸</m:t>
                        </m:r>
                      </m:den>
                    </m:f>
                    <m:r>
                      <a:rPr lang="en-US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𝐴𝐶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𝐵𝐶</m:t>
                        </m:r>
                      </m:den>
                    </m:f>
                    <m:r>
                      <a:rPr lang="ru-RU" b="1" i="1">
                        <a:latin typeface="Cambria Math"/>
                      </a:rPr>
                      <m:t>,</m:t>
                    </m:r>
                  </m:oMath>
                </a14:m>
                <a:r>
                  <a:rPr lang="ru-RU" dirty="0">
                    <a:solidFill>
                      <a:srgbClr val="FF0000"/>
                    </a:solidFill>
                  </a:rPr>
                  <a:t> </a:t>
                </a:r>
                <a:r>
                  <a:rPr lang="ru-RU" dirty="0"/>
                  <a:t>значит,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𝐴𝐷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𝐷𝐵</m:t>
                        </m:r>
                      </m:den>
                    </m:f>
                    <m:r>
                      <a:rPr lang="ru-RU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𝐴𝐶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𝐵𝐶</m:t>
                        </m:r>
                      </m:den>
                    </m:f>
                    <m:r>
                      <a:rPr lang="en-US" b="1" i="1">
                        <a:latin typeface="Cambria Math"/>
                      </a:rPr>
                      <m:t> </m:t>
                    </m:r>
                  </m:oMath>
                </a14:m>
                <a:r>
                  <a:rPr lang="ru-RU" dirty="0"/>
                  <a:t>.</a:t>
                </a:r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6823" y="3831473"/>
                <a:ext cx="9160823" cy="2465996"/>
              </a:xfrm>
              <a:prstGeom prst="rect">
                <a:avLst/>
              </a:prstGeom>
              <a:blipFill>
                <a:blip r:embed="rId4"/>
                <a:stretch>
                  <a:fillRect l="-998" t="-1980" r="-1065" b="-148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40768"/>
            <a:ext cx="3059832" cy="238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15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0" y="11663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Методические рекомендации</a:t>
            </a:r>
            <a:endParaRPr lang="ru-RU" sz="1800" dirty="0"/>
          </a:p>
        </p:txBody>
      </p:sp>
      <p:pic>
        <p:nvPicPr>
          <p:cNvPr id="5" name="Рисунок 4" descr="Geom_Metod_7_Ob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836712"/>
            <a:ext cx="1796456" cy="2700000"/>
          </a:xfrm>
          <a:prstGeom prst="rect">
            <a:avLst/>
          </a:prstGeom>
        </p:spPr>
      </p:pic>
      <p:pic>
        <p:nvPicPr>
          <p:cNvPr id="6" name="Рисунок 5" descr="Geom_Metod_8_Ob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764704"/>
            <a:ext cx="1783700" cy="2700000"/>
          </a:xfrm>
          <a:prstGeom prst="rect">
            <a:avLst/>
          </a:prstGeom>
        </p:spPr>
      </p:pic>
      <p:pic>
        <p:nvPicPr>
          <p:cNvPr id="7" name="Рисунок 6" descr="Geom_Metod_9_Ob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6" y="764704"/>
            <a:ext cx="1796456" cy="2700000"/>
          </a:xfrm>
          <a:prstGeom prst="rect">
            <a:avLst/>
          </a:prstGeom>
        </p:spPr>
      </p:pic>
      <p:pic>
        <p:nvPicPr>
          <p:cNvPr id="8" name="Рисунок 7" descr="Geom_Metod_10_Ob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3717032"/>
            <a:ext cx="1783700" cy="2700000"/>
          </a:xfrm>
          <a:prstGeom prst="rect">
            <a:avLst/>
          </a:prstGeom>
        </p:spPr>
      </p:pic>
      <p:pic>
        <p:nvPicPr>
          <p:cNvPr id="9" name="Рисунок 8" descr="Geom_Metod_11_Ob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5896" y="3717032"/>
            <a:ext cx="1821968" cy="2700000"/>
          </a:xfrm>
          <a:prstGeom prst="rect">
            <a:avLst/>
          </a:prstGeom>
        </p:spPr>
      </p:pic>
      <p:pic>
        <p:nvPicPr>
          <p:cNvPr id="10" name="Рисунок 9" descr="Matem_10-11_Metod_Ob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28184" y="3717032"/>
            <a:ext cx="1796459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3"/>
              <p:cNvSpPr txBox="1">
                <a:spLocks noChangeArrowheads="1"/>
              </p:cNvSpPr>
              <p:nvPr/>
            </p:nvSpPr>
            <p:spPr bwMode="auto">
              <a:xfrm>
                <a:off x="114796" y="260648"/>
                <a:ext cx="8993708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sz="2800" dirty="0" smtClean="0"/>
                  <a:t>	</a:t>
                </a:r>
                <a:r>
                  <a:rPr lang="ru-RU" sz="2800" dirty="0" smtClean="0"/>
                  <a:t>В прямоугольном треугольнике </a:t>
                </a:r>
                <a:r>
                  <a:rPr lang="en-US" sz="2800" i="1" dirty="0" smtClean="0"/>
                  <a:t>ABC </a:t>
                </a:r>
                <a:r>
                  <a:rPr lang="en-US" sz="2800" dirty="0" smtClean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=90°</m:t>
                    </m:r>
                  </m:oMath>
                </a14:m>
                <a:r>
                  <a:rPr lang="en-US" sz="2800" dirty="0" smtClean="0"/>
                  <a:t>) </a:t>
                </a:r>
                <a:r>
                  <a:rPr lang="en-US" sz="2800" i="1" dirty="0" smtClean="0"/>
                  <a:t>AC = </a:t>
                </a:r>
                <a:r>
                  <a:rPr lang="en-US" sz="2800" dirty="0" smtClean="0"/>
                  <a:t>8, </a:t>
                </a:r>
                <a:r>
                  <a:rPr lang="en-US" sz="2800" i="1" dirty="0" smtClean="0"/>
                  <a:t>BC = </a:t>
                </a:r>
                <a:r>
                  <a:rPr lang="en-US" sz="2800" dirty="0" smtClean="0"/>
                  <a:t>6. </a:t>
                </a:r>
                <a:r>
                  <a:rPr lang="ru-RU" sz="2800" dirty="0" smtClean="0"/>
                  <a:t>Найдите биссектрису </a:t>
                </a:r>
                <a:r>
                  <a:rPr lang="en-US" sz="2800" i="1" dirty="0" smtClean="0"/>
                  <a:t>BD</a:t>
                </a:r>
                <a:r>
                  <a:rPr lang="en-US" sz="2800" dirty="0" smtClean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4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796" y="260648"/>
                <a:ext cx="8993708" cy="954107"/>
              </a:xfrm>
              <a:prstGeom prst="rect">
                <a:avLst/>
              </a:prstGeom>
              <a:blipFill>
                <a:blip r:embed="rId2"/>
                <a:stretch>
                  <a:fillRect l="-1424" t="-7051" r="-1356" b="-173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1628800"/>
            <a:ext cx="4025856" cy="324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0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-13705" y="61037"/>
                <a:ext cx="9123145" cy="931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sz="2800" dirty="0" smtClean="0">
                    <a:solidFill>
                      <a:srgbClr val="FF0000"/>
                    </a:solidFill>
                  </a:rPr>
                  <a:t>	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Решение. </a:t>
                </a:r>
                <a:r>
                  <a:rPr lang="en-US" i="1" dirty="0" smtClean="0"/>
                  <a:t>AD </a:t>
                </a:r>
                <a:r>
                  <a:rPr lang="en-US" dirty="0" smtClean="0"/>
                  <a:t>: </a:t>
                </a:r>
                <a:r>
                  <a:rPr lang="en-US" i="1" dirty="0" smtClean="0"/>
                  <a:t>DC = </a:t>
                </a:r>
                <a:r>
                  <a:rPr lang="en-US" dirty="0" smtClean="0"/>
                  <a:t>10 : 6. </a:t>
                </a:r>
                <a:r>
                  <a:rPr lang="ru-RU" dirty="0" smtClean="0"/>
                  <a:t>Следовательно, </a:t>
                </a:r>
                <a:r>
                  <a:rPr lang="en-US" i="1" dirty="0" smtClean="0"/>
                  <a:t>AD = </a:t>
                </a:r>
                <a:r>
                  <a:rPr lang="en-US" dirty="0" smtClean="0"/>
                  <a:t>5, </a:t>
                </a:r>
                <a:r>
                  <a:rPr lang="en-US" i="1" dirty="0" smtClean="0"/>
                  <a:t>DC = </a:t>
                </a:r>
                <a:r>
                  <a:rPr lang="en-US" dirty="0" smtClean="0"/>
                  <a:t>3,. </a:t>
                </a:r>
                <a:r>
                  <a:rPr lang="ru-RU" dirty="0" smtClean="0"/>
                  <a:t>По теореме Пифагора находим </a:t>
                </a:r>
                <a:r>
                  <a:rPr lang="en-US" i="1" dirty="0" smtClean="0"/>
                  <a:t>CD = </a:t>
                </a:r>
                <a14:m>
                  <m:oMath xmlns:m="http://schemas.openxmlformats.org/officeDocument/2006/math">
                    <m:r>
                      <a:rPr lang="ru-RU" b="0" i="1" smtClean="0">
                        <a:solidFill>
                          <a:schemeClr val="tx1"/>
                        </a:solidFill>
                        <a:latin typeface="Cambria Math"/>
                      </a:rPr>
                      <m:t>3</m:t>
                    </m:r>
                    <m:rad>
                      <m:radPr>
                        <m:degHide m:val="on"/>
                        <m:ctrlPr>
                          <a:rPr lang="ru-R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5</m:t>
                        </m:r>
                      </m:e>
                    </m:rad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.</a:t>
                </a:r>
                <a:endParaRPr lang="ru-R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705" y="61037"/>
                <a:ext cx="9123145" cy="931089"/>
              </a:xfrm>
              <a:prstGeom prst="rect">
                <a:avLst/>
              </a:prstGeom>
              <a:blipFill>
                <a:blip r:embed="rId3"/>
                <a:stretch>
                  <a:fillRect l="-1070" r="-1003" b="-1437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-31283" y="3363003"/>
            <a:ext cx="9165657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dirty="0" smtClean="0"/>
              <a:t>	</a:t>
            </a:r>
            <a:r>
              <a:rPr lang="ru-RU" dirty="0" smtClean="0"/>
              <a:t>В </a:t>
            </a:r>
            <a:r>
              <a:rPr lang="ru-RU" dirty="0"/>
              <a:t>треугольнике </a:t>
            </a:r>
            <a:r>
              <a:rPr lang="en-US" i="1" dirty="0"/>
              <a:t>ABC </a:t>
            </a:r>
            <a:r>
              <a:rPr lang="en-US" i="1" dirty="0" smtClean="0"/>
              <a:t>AC </a:t>
            </a:r>
            <a:r>
              <a:rPr lang="ru-RU" i="1" dirty="0" smtClean="0"/>
              <a:t>=</a:t>
            </a:r>
            <a:r>
              <a:rPr lang="en-US" i="1" dirty="0" smtClean="0"/>
              <a:t> BC = </a:t>
            </a:r>
            <a:r>
              <a:rPr lang="en-US" dirty="0" smtClean="0"/>
              <a:t>5</a:t>
            </a:r>
            <a:r>
              <a:rPr lang="ru-RU" dirty="0"/>
              <a:t>, </a:t>
            </a:r>
            <a:r>
              <a:rPr lang="en-US" i="1" dirty="0" smtClean="0"/>
              <a:t>AB </a:t>
            </a:r>
            <a:r>
              <a:rPr lang="ru-RU" i="1" dirty="0" smtClean="0"/>
              <a:t>=</a:t>
            </a:r>
            <a:r>
              <a:rPr lang="en-US" i="1" dirty="0" smtClean="0"/>
              <a:t> </a:t>
            </a:r>
            <a:r>
              <a:rPr lang="en-US" dirty="0" smtClean="0"/>
              <a:t>6</a:t>
            </a:r>
            <a:r>
              <a:rPr lang="ru-RU" dirty="0"/>
              <a:t>, </a:t>
            </a:r>
            <a:r>
              <a:rPr lang="ru-RU" dirty="0" smtClean="0"/>
              <a:t>биссектрисы, проведённые из вершин </a:t>
            </a:r>
            <a:r>
              <a:rPr lang="en-US" i="1" dirty="0" smtClean="0"/>
              <a:t>A </a:t>
            </a:r>
            <a:r>
              <a:rPr lang="ru-RU" dirty="0" smtClean="0"/>
              <a:t>и </a:t>
            </a:r>
            <a:r>
              <a:rPr lang="en-US" i="1" dirty="0" smtClean="0"/>
              <a:t>B</a:t>
            </a:r>
            <a:r>
              <a:rPr lang="en-US" dirty="0" smtClean="0"/>
              <a:t>, </a:t>
            </a:r>
            <a:r>
              <a:rPr lang="ru-RU" dirty="0"/>
              <a:t>пересекаются в точке </a:t>
            </a:r>
            <a:r>
              <a:rPr lang="en-US" i="1" dirty="0"/>
              <a:t>O</a:t>
            </a:r>
            <a:r>
              <a:rPr lang="ru-RU" dirty="0" smtClean="0"/>
              <a:t>. </a:t>
            </a:r>
            <a:r>
              <a:rPr lang="ru-RU" dirty="0"/>
              <a:t>Найдите площадь </a:t>
            </a:r>
            <a:r>
              <a:rPr lang="ru-RU" dirty="0">
                <a:cs typeface="Times New Roman" pitchFamily="18" charset="0"/>
              </a:rPr>
              <a:t>треугольника </a:t>
            </a:r>
            <a:r>
              <a:rPr lang="en-US" i="1" dirty="0" smtClean="0"/>
              <a:t>ABO</a:t>
            </a:r>
            <a:r>
              <a:rPr lang="en-US" dirty="0" smtClean="0"/>
              <a:t>.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2317" y="620345"/>
            <a:ext cx="3234468" cy="26037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4293096"/>
            <a:ext cx="3318802" cy="247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0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9380" name="Text Box 4"/>
              <p:cNvSpPr txBox="1">
                <a:spLocks noChangeArrowheads="1"/>
              </p:cNvSpPr>
              <p:nvPr/>
            </p:nvSpPr>
            <p:spPr bwMode="auto">
              <a:xfrm>
                <a:off x="65370" y="0"/>
                <a:ext cx="9078630" cy="1947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sz="2800" dirty="0" smtClean="0">
                    <a:solidFill>
                      <a:srgbClr val="FF3300"/>
                    </a:solidFill>
                  </a:rPr>
                  <a:t>	</a:t>
                </a:r>
                <a:r>
                  <a:rPr lang="ru-RU" dirty="0" smtClean="0">
                    <a:solidFill>
                      <a:srgbClr val="FF3300"/>
                    </a:solidFill>
                  </a:rPr>
                  <a:t>Решение</a:t>
                </a:r>
                <a:r>
                  <a:rPr lang="ru-RU" dirty="0">
                    <a:solidFill>
                      <a:srgbClr val="FF3300"/>
                    </a:solidFill>
                  </a:rPr>
                  <a:t>.</a:t>
                </a:r>
                <a:r>
                  <a:rPr lang="ru-RU" dirty="0"/>
                  <a:t> </a:t>
                </a:r>
                <a:r>
                  <a:rPr lang="ru-RU" dirty="0" smtClean="0"/>
                  <a:t>Точка </a:t>
                </a:r>
                <a:r>
                  <a:rPr lang="en-US" i="1" dirty="0"/>
                  <a:t>E</a:t>
                </a:r>
                <a:r>
                  <a:rPr lang="en-US" dirty="0" smtClean="0"/>
                  <a:t> </a:t>
                </a:r>
                <a:r>
                  <a:rPr lang="ru-RU" dirty="0" smtClean="0"/>
                  <a:t>делит сторону </a:t>
                </a:r>
                <a:r>
                  <a:rPr lang="en-US" i="1" dirty="0" smtClean="0"/>
                  <a:t>BC </a:t>
                </a:r>
                <a:r>
                  <a:rPr lang="ru-RU" dirty="0" smtClean="0"/>
                  <a:t>в отношении 6:5. Следовательно,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𝐶𝐸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∙5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ru-RU" dirty="0" smtClean="0"/>
                  <a:t>Проведём среднюю линию </a:t>
                </a:r>
                <a:r>
                  <a:rPr lang="en-US" i="1" dirty="0" smtClean="0"/>
                  <a:t>DG </a:t>
                </a:r>
                <a:r>
                  <a:rPr lang="ru-RU" dirty="0" smtClean="0"/>
                  <a:t>треугольника </a:t>
                </a:r>
                <a:r>
                  <a:rPr lang="en-US" i="1" dirty="0" smtClean="0"/>
                  <a:t>ABE</a:t>
                </a:r>
                <a:r>
                  <a:rPr lang="en-US" dirty="0" smtClean="0"/>
                  <a:t>.</a:t>
                </a:r>
                <a:r>
                  <a:rPr lang="en-US" i="1" dirty="0" smtClean="0"/>
                  <a:t> </a:t>
                </a:r>
                <a:r>
                  <a:rPr lang="ru-RU" dirty="0" smtClean="0"/>
                  <a:t>Тогда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𝐸𝐺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∙5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=3:8.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i="1" dirty="0" smtClean="0"/>
                  <a:t>OD = </a:t>
                </a:r>
                <a:r>
                  <a:rPr lang="en-US" dirty="0" smtClean="0"/>
                  <a:t>1,5. </a:t>
                </a:r>
                <a:r>
                  <a:rPr lang="ru-RU" dirty="0" smtClean="0"/>
                  <a:t>Значит, площадь треугольника </a:t>
                </a:r>
                <a:r>
                  <a:rPr lang="en-US" i="1" dirty="0" smtClean="0"/>
                  <a:t>ABO </a:t>
                </a:r>
                <a:r>
                  <a:rPr lang="ru-RU" dirty="0" smtClean="0"/>
                  <a:t>равна 4,5</a:t>
                </a:r>
                <a:r>
                  <a:rPr lang="ru-RU" i="1" dirty="0" smtClean="0"/>
                  <a:t>.</a:t>
                </a:r>
                <a:endParaRPr lang="ru-RU" i="1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9380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370" y="0"/>
                <a:ext cx="9078630" cy="1947713"/>
              </a:xfrm>
              <a:prstGeom prst="rect">
                <a:avLst/>
              </a:prstGeom>
              <a:blipFill>
                <a:blip r:embed="rId3"/>
                <a:stretch>
                  <a:fillRect l="-1075" r="-1007" b="-625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6393" y="2204864"/>
            <a:ext cx="5256584" cy="385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5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9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80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16799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 smtClean="0"/>
                  <a:t>	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Теорема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*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. </a:t>
                </a:r>
                <a:r>
                  <a:rPr lang="ru-RU" dirty="0" smtClean="0"/>
                  <a:t>Пусть </a:t>
                </a:r>
                <a:r>
                  <a:rPr lang="ru-RU" dirty="0"/>
                  <a:t>в треугольнике </a:t>
                </a:r>
                <a:r>
                  <a:rPr lang="en-US" i="1" dirty="0"/>
                  <a:t>ABC</a:t>
                </a:r>
                <a:r>
                  <a:rPr lang="en-US" dirty="0"/>
                  <a:t> </a:t>
                </a:r>
                <a:r>
                  <a:rPr lang="en-US" i="1" dirty="0" smtClean="0"/>
                  <a:t>AC</a:t>
                </a:r>
                <a:r>
                  <a:rPr lang="ru-RU" i="1" dirty="0" smtClean="0"/>
                  <a:t> </a:t>
                </a:r>
                <a:r>
                  <a:rPr lang="ru-RU" i="1" dirty="0"/>
                  <a:t>= </a:t>
                </a:r>
                <a:r>
                  <a:rPr lang="en-US" i="1" dirty="0"/>
                  <a:t>b</a:t>
                </a:r>
                <a:r>
                  <a:rPr lang="ru-RU" dirty="0"/>
                  <a:t>, </a:t>
                </a:r>
                <a:r>
                  <a:rPr lang="en-US" i="1" dirty="0"/>
                  <a:t>BC</a:t>
                </a:r>
                <a:r>
                  <a:rPr lang="ru-RU" i="1" dirty="0"/>
                  <a:t> = </a:t>
                </a:r>
                <a:r>
                  <a:rPr lang="en-US" i="1" dirty="0"/>
                  <a:t>a</a:t>
                </a:r>
                <a:r>
                  <a:rPr lang="ru-RU" dirty="0"/>
                  <a:t>.</a:t>
                </a:r>
                <a:r>
                  <a:rPr lang="ru-RU" i="1" dirty="0"/>
                  <a:t> </a:t>
                </a:r>
                <a:r>
                  <a:rPr lang="ru-RU" dirty="0"/>
                  <a:t>Тогда для </a:t>
                </a:r>
                <a:r>
                  <a:rPr lang="ru-RU" dirty="0" smtClean="0"/>
                  <a:t>биссектрисы </a:t>
                </a:r>
                <a:r>
                  <a:rPr lang="en-US" i="1" dirty="0" smtClean="0"/>
                  <a:t>CD = </a:t>
                </a:r>
                <a:r>
                  <a:rPr lang="en-US" i="1" dirty="0" err="1"/>
                  <a:t>l</a:t>
                </a:r>
                <a:r>
                  <a:rPr lang="en-US" i="1" baseline="-25000" dirty="0" err="1" smtClean="0"/>
                  <a:t>c</a:t>
                </a:r>
                <a:r>
                  <a:rPr lang="ru-RU" dirty="0" smtClean="0"/>
                  <a:t> </a:t>
                </a:r>
                <a:r>
                  <a:rPr lang="ru-RU" dirty="0"/>
                  <a:t>этого </a:t>
                </a:r>
                <a:r>
                  <a:rPr lang="ru-RU" dirty="0" smtClean="0"/>
                  <a:t>треугольника </a:t>
                </a:r>
                <a:r>
                  <a:rPr lang="ru-RU" dirty="0"/>
                  <a:t>имеет место формула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𝑎𝑏</m:t>
                        </m:r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</a:rPr>
                          <m:t>𝑐</m:t>
                        </m:r>
                        <m:r>
                          <a:rPr lang="en-US" i="1">
                            <a:latin typeface="Cambria Math"/>
                          </a:rPr>
                          <m:t>′</m:t>
                        </m:r>
                        <m:r>
                          <a:rPr lang="en-US" i="1">
                            <a:latin typeface="Cambria Math"/>
                          </a:rPr>
                          <m:t>𝑐</m:t>
                        </m:r>
                        <m:r>
                          <a:rPr lang="en-US" i="1">
                            <a:latin typeface="Cambria Math"/>
                          </a:rPr>
                          <m:t>”</m:t>
                        </m:r>
                      </m:e>
                    </m:rad>
                    <m:r>
                      <a:rPr lang="ru-RU" i="1">
                        <a:latin typeface="Cambria Math"/>
                      </a:rPr>
                      <m:t>,</m:t>
                    </m:r>
                  </m:oMath>
                </a14:m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ru-RU"/>
                      <m:t>где </m:t>
                    </m:r>
                    <m:r>
                      <m:rPr>
                        <m:nor/>
                      </m:rPr>
                      <a:rPr lang="ru-RU" i="1"/>
                      <m:t>c</m:t>
                    </m:r>
                    <m:r>
                      <m:rPr>
                        <m:nor/>
                      </m:rPr>
                      <a:rPr lang="ru-RU" i="1"/>
                      <m:t>’</m:t>
                    </m:r>
                    <m:r>
                      <m:rPr>
                        <m:nor/>
                      </m:rPr>
                      <a:rPr lang="ru-RU"/>
                      <m:t>, </m:t>
                    </m:r>
                    <m:r>
                      <m:rPr>
                        <m:nor/>
                      </m:rPr>
                      <a:rPr lang="ru-RU" i="1"/>
                      <m:t>c</m:t>
                    </m:r>
                    <m:r>
                      <m:rPr>
                        <m:nor/>
                      </m:rPr>
                      <a:rPr lang="ru-RU" i="1"/>
                      <m:t>’’</m:t>
                    </m:r>
                    <m:r>
                      <m:rPr>
                        <m:nor/>
                      </m:rPr>
                      <a:rPr lang="ru-RU"/>
                      <m:t> – отрезки, на которые биссектриса делит сторону </m:t>
                    </m:r>
                    <m:r>
                      <m:rPr>
                        <m:nor/>
                      </m:rPr>
                      <a:rPr lang="ru-RU" i="1"/>
                      <m:t>AB</m:t>
                    </m:r>
                  </m:oMath>
                </a14:m>
                <a:r>
                  <a:rPr lang="en-US" dirty="0" smtClean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6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1679947"/>
              </a:xfrm>
              <a:prstGeom prst="rect">
                <a:avLst/>
              </a:prstGeom>
              <a:blipFill>
                <a:blip r:embed="rId3"/>
                <a:stretch>
                  <a:fillRect l="-1000" r="-1000" b="-724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4"/>
              <p:cNvSpPr txBox="1">
                <a:spLocks noChangeArrowheads="1"/>
              </p:cNvSpPr>
              <p:nvPr/>
            </p:nvSpPr>
            <p:spPr bwMode="auto">
              <a:xfrm>
                <a:off x="0" y="4014695"/>
                <a:ext cx="9144000" cy="28716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en-US" sz="2800" dirty="0" smtClean="0">
                    <a:solidFill>
                      <a:srgbClr val="FF3300"/>
                    </a:solidFill>
                  </a:rPr>
                  <a:t>	</a:t>
                </a:r>
                <a:r>
                  <a:rPr lang="ru-RU" sz="2000" dirty="0" smtClean="0">
                    <a:cs typeface="Times New Roman" pitchFamily="18" charset="0"/>
                  </a:rPr>
                  <a:t>Умножим первое равенство на </a:t>
                </a:r>
                <a:r>
                  <a:rPr lang="en-US" sz="2000" i="1" dirty="0" smtClean="0">
                    <a:cs typeface="Times New Roman" pitchFamily="18" charset="0"/>
                  </a:rPr>
                  <a:t>a</a:t>
                </a:r>
                <a:r>
                  <a:rPr lang="ru-RU" sz="2000" dirty="0" smtClean="0">
                    <a:cs typeface="Times New Roman" pitchFamily="18" charset="0"/>
                  </a:rPr>
                  <a:t>, а второе – на </a:t>
                </a:r>
                <a:r>
                  <a:rPr lang="en-US" sz="2000" i="1" dirty="0" smtClean="0">
                    <a:cs typeface="Times New Roman" pitchFamily="18" charset="0"/>
                  </a:rPr>
                  <a:t>b</a:t>
                </a:r>
                <a:r>
                  <a:rPr lang="en-US" sz="2000" dirty="0" smtClean="0">
                    <a:cs typeface="Times New Roman" pitchFamily="18" charset="0"/>
                  </a:rPr>
                  <a:t>. </a:t>
                </a:r>
                <a:r>
                  <a:rPr lang="ru-RU" sz="2000" dirty="0" smtClean="0">
                    <a:cs typeface="Times New Roman" pitchFamily="18" charset="0"/>
                  </a:rPr>
                  <a:t>Вычтем из первого полученного равенства второе</a:t>
                </a:r>
                <a:r>
                  <a:rPr lang="en-US" sz="2000" dirty="0" smtClean="0">
                    <a:cs typeface="Times New Roman" pitchFamily="18" charset="0"/>
                  </a:rPr>
                  <a:t> </a:t>
                </a:r>
                <a:r>
                  <a:rPr lang="ru-RU" sz="2000" dirty="0" smtClean="0">
                    <a:cs typeface="Times New Roman" pitchFamily="18" charset="0"/>
                  </a:rPr>
                  <a:t>и учтём равенство углов </a:t>
                </a:r>
                <a:r>
                  <a:rPr lang="en-US" sz="2000" i="1" dirty="0" smtClean="0">
                    <a:cs typeface="Times New Roman" pitchFamily="18" charset="0"/>
                  </a:rPr>
                  <a:t>ACC</a:t>
                </a:r>
                <a:r>
                  <a:rPr lang="en-US" sz="2000" baseline="-25000" dirty="0" smtClean="0">
                    <a:cs typeface="Times New Roman" pitchFamily="18" charset="0"/>
                  </a:rPr>
                  <a:t>1</a:t>
                </a:r>
                <a:r>
                  <a:rPr lang="en-US" sz="2000" dirty="0" smtClean="0">
                    <a:cs typeface="Times New Roman" pitchFamily="18" charset="0"/>
                  </a:rPr>
                  <a:t> </a:t>
                </a:r>
                <a:r>
                  <a:rPr lang="ru-RU" sz="2000" dirty="0" smtClean="0">
                    <a:cs typeface="Times New Roman" pitchFamily="18" charset="0"/>
                  </a:rPr>
                  <a:t>и </a:t>
                </a:r>
                <a:r>
                  <a:rPr lang="en-US" sz="2000" i="1" dirty="0" smtClean="0">
                    <a:cs typeface="Times New Roman" pitchFamily="18" charset="0"/>
                  </a:rPr>
                  <a:t>BCC</a:t>
                </a:r>
                <a:r>
                  <a:rPr lang="en-US" sz="2000" baseline="-25000" dirty="0" smtClean="0">
                    <a:cs typeface="Times New Roman" pitchFamily="18" charset="0"/>
                  </a:rPr>
                  <a:t>1</a:t>
                </a:r>
                <a:r>
                  <a:rPr lang="ru-RU" sz="2000" dirty="0" smtClean="0">
                    <a:cs typeface="Times New Roman" pitchFamily="18" charset="0"/>
                  </a:rPr>
                  <a:t>. Получим</a:t>
                </a:r>
              </a:p>
              <a:p>
                <a:pPr algn="just" eaLnBrk="1" hangingPunct="1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0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sz="2000" i="1">
                              <a:latin typeface="Cambria Math"/>
                              <a:cs typeface="Times New Roman" pitchFamily="18" charset="0"/>
                            </a:rPr>
                            <m:t>𝑐</m:t>
                          </m:r>
                          <m:r>
                            <a:rPr lang="en-US" sz="2000" i="1">
                              <a:latin typeface="Cambria Math"/>
                              <a:cs typeface="Times New Roman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ru-RU" sz="2000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/>
                          <a:cs typeface="Times New Roman" pitchFamily="18" charset="0"/>
                        </a:rPr>
                        <m:t>−</m:t>
                      </m:r>
                      <m:sSup>
                        <m:sSupPr>
                          <m:ctrlPr>
                            <a:rPr lang="ru-RU" sz="20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  <a:cs typeface="Times New Roman" pitchFamily="18" charset="0"/>
                            </a:rPr>
                            <m:t>𝑏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sz="2000" i="1">
                              <a:latin typeface="Cambria Math"/>
                              <a:cs typeface="Times New Roman" pitchFamily="18" charset="0"/>
                            </a:rPr>
                            <m:t>𝑐</m:t>
                          </m:r>
                          <m:r>
                            <a:rPr lang="en-US" sz="2000" i="1">
                              <a:latin typeface="Cambria Math"/>
                              <a:cs typeface="Times New Roman" pitchFamily="18" charset="0"/>
                            </a:rPr>
                            <m:t>"</m:t>
                          </m:r>
                        </m:e>
                        <m:sup>
                          <m:r>
                            <a:rPr lang="ru-RU" sz="2000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sz="2000" i="1">
                              <a:latin typeface="Cambria Math"/>
                              <a:cs typeface="Times New Roman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2000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/>
                          <a:cs typeface="Times New Roman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/>
                              <a:cs typeface="Times New Roman" pitchFamily="18" charset="0"/>
                            </a:rPr>
                            <m:t>𝑏</m:t>
                          </m:r>
                          <m:r>
                            <a:rPr lang="en-US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sz="2000" i="1"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𝑏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  <a:cs typeface="Times New Roman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cs typeface="Times New Roman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  <m:sup>
                          <m:r>
                            <a:rPr lang="ru-RU" sz="20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/>
                          <a:cs typeface="Times New Roman" pitchFamily="18" charset="0"/>
                        </a:rPr>
                        <m:t>.</m:t>
                      </m:r>
                    </m:oMath>
                  </m:oMathPara>
                </a14:m>
                <a:endParaRPr lang="en-US" sz="2000" dirty="0">
                  <a:cs typeface="Times New Roman" pitchFamily="18" charset="0"/>
                </a:endParaRPr>
              </a:p>
              <a:p>
                <a:pPr algn="just" eaLnBrk="1" hangingPunct="1">
                  <a:spcBef>
                    <a:spcPts val="0"/>
                  </a:spcBef>
                </a:pPr>
                <a:r>
                  <a:rPr lang="ru-RU" sz="2000" dirty="0" smtClean="0">
                    <a:cs typeface="Times New Roman" pitchFamily="18" charset="0"/>
                  </a:rPr>
                  <a:t>Воспользуемся равенством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cs typeface="Times New Roman" pitchFamily="18" charset="0"/>
                      </a:rPr>
                      <m:t>𝑎</m:t>
                    </m:r>
                    <m:r>
                      <a:rPr lang="en-US" sz="2000" i="1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c</m:t>
                        </m:r>
                      </m:e>
                      <m:sup>
                        <m:r>
                          <a:rPr lang="en-US" sz="2000" b="0" i="0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′</m:t>
                        </m:r>
                      </m:sup>
                    </m:sSup>
                    <m:r>
                      <a:rPr lang="en-US" sz="2000" b="0" i="0" smtClean="0">
                        <a:latin typeface="Cambria Math"/>
                        <a:ea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lang="en-US" sz="2000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cs typeface="Times New Roman" pitchFamily="18" charset="0"/>
                      </a:rPr>
                      <m:t>𝑏</m:t>
                    </m:r>
                    <m:r>
                      <a:rPr lang="en-US" sz="2000" i="1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</m:oMath>
                </a14:m>
                <a:r>
                  <a:rPr lang="en-US" sz="2000" dirty="0" smtClean="0">
                    <a:cs typeface="Times New Roman" pitchFamily="18" charset="0"/>
                  </a:rPr>
                  <a:t>c”</a:t>
                </a:r>
                <a:r>
                  <a:rPr lang="ru-RU" sz="2000" dirty="0" smtClean="0">
                    <a:cs typeface="Times New Roman" pitchFamily="18" charset="0"/>
                  </a:rPr>
                  <a:t>, получим равенство </a:t>
                </a:r>
              </a:p>
              <a:p>
                <a:pPr algn="just" eaLnBrk="1" hangingPunct="1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sz="20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0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𝑐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" −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𝑎</m:t>
                      </m:r>
                      <m:r>
                        <m:rPr>
                          <m:nor/>
                        </m:rPr>
                        <a:rPr lang="en-US" sz="2000" i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′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𝑐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"=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sz="2000" i="1">
                              <a:latin typeface="Cambria Math"/>
                              <a:cs typeface="Times New Roman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2000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atin typeface="Cambria Math"/>
                          <a:cs typeface="Times New Roman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/>
                              <a:cs typeface="Times New Roman" pitchFamily="18" charset="0"/>
                            </a:rPr>
                            <m:t>𝑏</m:t>
                          </m:r>
                          <m:r>
                            <a:rPr lang="en-US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sz="2000" i="1"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ru-RU" sz="20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r>
                        <a:rPr lang="en-US" sz="20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sz="20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𝑏</m:t>
                      </m:r>
                      <m:r>
                        <a:rPr lang="en-US" sz="20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  <a:cs typeface="Times New Roman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cs typeface="Times New Roman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  <m:sup>
                          <m:r>
                            <a:rPr lang="ru-RU" sz="20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/>
                          <a:cs typeface="Times New Roman" pitchFamily="18" charset="0"/>
                        </a:rPr>
                        <m:t>,</m:t>
                      </m:r>
                    </m:oMath>
                  </m:oMathPara>
                </a14:m>
                <a:endParaRPr lang="en-US" sz="2000" dirty="0">
                  <a:cs typeface="Times New Roman" pitchFamily="18" charset="0"/>
                </a:endParaRPr>
              </a:p>
              <a:p>
                <a:pPr algn="just" eaLnBrk="1" hangingPunct="1">
                  <a:spcBef>
                    <a:spcPts val="0"/>
                  </a:spcBef>
                </a:pPr>
                <a:r>
                  <a:rPr lang="ru-RU" sz="2000" dirty="0" smtClean="0">
                    <a:cs typeface="Times New Roman" pitchFamily="18" charset="0"/>
                  </a:rPr>
                  <a:t>Из которого в случае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  <a:cs typeface="Times New Roman" pitchFamily="18" charset="0"/>
                      </a:rPr>
                      <m:t>𝑎</m:t>
                    </m:r>
                    <m:r>
                      <a:rPr lang="en-US" sz="20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≠</m:t>
                    </m:r>
                    <m:r>
                      <a:rPr lang="en-US" sz="20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𝑏</m:t>
                    </m:r>
                    <m:r>
                      <a:rPr lang="en-US" sz="20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ru-RU" sz="2000" dirty="0" smtClean="0">
                    <a:cs typeface="Times New Roman" pitchFamily="18" charset="0"/>
                  </a:rPr>
                  <a:t>следует требуемое равенство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sz="2000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latin typeface="Cambria Math"/>
                          </a:rPr>
                          <m:t>𝑎𝑏</m:t>
                        </m:r>
                        <m:r>
                          <a:rPr lang="en-US" sz="2000" i="1">
                            <a:latin typeface="Cambria Math"/>
                          </a:rPr>
                          <m:t>−</m:t>
                        </m:r>
                        <m:r>
                          <a:rPr lang="en-US" sz="2000" i="1">
                            <a:latin typeface="Cambria Math"/>
                          </a:rPr>
                          <m:t>𝑐</m:t>
                        </m:r>
                        <m:r>
                          <a:rPr lang="en-US" sz="2000" i="1">
                            <a:latin typeface="Cambria Math"/>
                          </a:rPr>
                          <m:t>′</m:t>
                        </m:r>
                        <m:r>
                          <a:rPr lang="en-US" sz="2000" i="1">
                            <a:latin typeface="Cambria Math"/>
                          </a:rPr>
                          <m:t>𝑐</m:t>
                        </m:r>
                        <m:r>
                          <a:rPr lang="en-US" sz="2000" i="1">
                            <a:latin typeface="Cambria Math"/>
                          </a:rPr>
                          <m:t>”</m:t>
                        </m:r>
                      </m:e>
                    </m:rad>
                    <m:r>
                      <a:rPr lang="ru-RU" sz="2000" b="0" i="0" smtClean="0">
                        <a:latin typeface="Cambria Math"/>
                      </a:rPr>
                      <m:t>.</m:t>
                    </m:r>
                  </m:oMath>
                </a14:m>
                <a:r>
                  <a:rPr lang="en-US" sz="2000" dirty="0" smtClean="0">
                    <a:cs typeface="Times New Roman" pitchFamily="18" charset="0"/>
                  </a:rPr>
                  <a:t> </a:t>
                </a:r>
                <a:endParaRPr lang="ru-RU" sz="2000" dirty="0" smtClean="0">
                  <a:cs typeface="Times New Roman" pitchFamily="18" charset="0"/>
                </a:endParaRPr>
              </a:p>
              <a:p>
                <a:pPr algn="just" eaLnBrk="1" hangingPunct="1">
                  <a:spcBef>
                    <a:spcPts val="0"/>
                  </a:spcBef>
                </a:pPr>
                <a:r>
                  <a:rPr lang="ru-RU" sz="2000" dirty="0">
                    <a:cs typeface="Times New Roman" pitchFamily="18" charset="0"/>
                  </a:rPr>
                  <a:t>	</a:t>
                </a:r>
                <a:r>
                  <a:rPr lang="ru-RU" sz="2000" dirty="0" smtClean="0">
                    <a:cs typeface="Times New Roman" pitchFamily="18" charset="0"/>
                  </a:rPr>
                  <a:t>В случае </a:t>
                </a:r>
                <a:r>
                  <a:rPr lang="en-US" sz="2000" i="1" dirty="0" smtClean="0">
                    <a:cs typeface="Times New Roman" pitchFamily="18" charset="0"/>
                  </a:rPr>
                  <a:t>a = b </a:t>
                </a:r>
                <a:r>
                  <a:rPr lang="ru-RU" sz="2000" dirty="0" smtClean="0">
                    <a:cs typeface="Times New Roman" pitchFamily="18" charset="0"/>
                  </a:rPr>
                  <a:t>требуемое равенство легко доказывается с помощью теоремы Пифагора.</a:t>
                </a:r>
                <a:endParaRPr lang="ru-RU" sz="20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014695"/>
                <a:ext cx="9144000" cy="2871684"/>
              </a:xfrm>
              <a:prstGeom prst="rect">
                <a:avLst/>
              </a:prstGeom>
              <a:blipFill>
                <a:blip r:embed="rId4"/>
                <a:stretch>
                  <a:fillRect l="-667" r="-6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80" y="1671591"/>
            <a:ext cx="2939364" cy="2549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915816" y="1665959"/>
                <a:ext cx="6228184" cy="1915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eaLnBrk="1" hangingPunct="1">
                  <a:spcBef>
                    <a:spcPts val="0"/>
                  </a:spcBef>
                </a:pPr>
                <a:r>
                  <a:rPr lang="ru-RU" dirty="0" smtClean="0">
                    <a:solidFill>
                      <a:srgbClr val="FF3300"/>
                    </a:solidFill>
                  </a:rPr>
                  <a:t>	</a:t>
                </a:r>
                <a:r>
                  <a:rPr lang="ru-RU" sz="2200" dirty="0" smtClean="0">
                    <a:solidFill>
                      <a:srgbClr val="FF3300"/>
                    </a:solidFill>
                  </a:rPr>
                  <a:t>Доказательство</a:t>
                </a:r>
                <a:r>
                  <a:rPr lang="ru-RU" sz="2200" dirty="0">
                    <a:solidFill>
                      <a:srgbClr val="FF3300"/>
                    </a:solidFill>
                  </a:rPr>
                  <a:t>. </a:t>
                </a:r>
                <a:r>
                  <a:rPr lang="ru-RU" sz="2200" dirty="0"/>
                  <a:t>Применим теорему косинусов к треугольникам </a:t>
                </a:r>
                <a:r>
                  <a:rPr lang="en-US" sz="2200" i="1" dirty="0"/>
                  <a:t>ACC</a:t>
                </a:r>
                <a:r>
                  <a:rPr lang="en-US" sz="2200" baseline="-25000" dirty="0"/>
                  <a:t>1</a:t>
                </a:r>
                <a:r>
                  <a:rPr lang="en-US" sz="2200" dirty="0"/>
                  <a:t> </a:t>
                </a:r>
                <a:r>
                  <a:rPr lang="ru-RU" sz="2200" dirty="0"/>
                  <a:t>и </a:t>
                </a:r>
                <a:r>
                  <a:rPr lang="en-US" sz="2200" i="1" dirty="0"/>
                  <a:t>BCC</a:t>
                </a:r>
                <a:r>
                  <a:rPr lang="en-US" sz="2200" baseline="-25000" dirty="0"/>
                  <a:t>1</a:t>
                </a:r>
                <a:r>
                  <a:rPr lang="en-US" sz="2200" dirty="0"/>
                  <a:t>. </a:t>
                </a:r>
                <a:r>
                  <a:rPr lang="ru-RU" sz="2200" dirty="0"/>
                  <a:t>Получим</a:t>
                </a:r>
              </a:p>
              <a:p>
                <a:pPr algn="just" eaLnBrk="1" hangingPunct="1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2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/>
                              <a:cs typeface="Times New Roman" pitchFamily="18" charset="0"/>
                            </a:rPr>
                            <m:t>𝑐</m:t>
                          </m:r>
                          <m:r>
                            <a:rPr lang="en-US" sz="2200" i="1">
                              <a:latin typeface="Cambria Math"/>
                              <a:cs typeface="Times New Roman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ru-RU" sz="2200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/>
                              <a:cs typeface="Times New Roman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2200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i="1">
                          <a:latin typeface="Cambria Math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/>
                                  <a:cs typeface="Times New Roman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/>
                                  <a:cs typeface="Times New Roman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  <m:sup>
                          <m:r>
                            <a:rPr lang="ru-RU" sz="2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i="1">
                          <a:latin typeface="Cambria Math"/>
                          <a:cs typeface="Times New Roman" pitchFamily="18" charset="0"/>
                        </a:rPr>
                        <m:t>−2</m:t>
                      </m:r>
                      <m:r>
                        <a:rPr lang="en-US" sz="2200" i="1">
                          <a:latin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sz="22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22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2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func>
                        <m:func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2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∠</m:t>
                          </m:r>
                          <m:r>
                            <a:rPr lang="en-US" sz="22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𝐴𝐶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func>
                      <m:r>
                        <a:rPr lang="en-US" sz="22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,</m:t>
                      </m:r>
                    </m:oMath>
                  </m:oMathPara>
                </a14:m>
                <a:endParaRPr lang="en-US" sz="2200" dirty="0">
                  <a:cs typeface="Times New Roman" pitchFamily="18" charset="0"/>
                </a:endParaRPr>
              </a:p>
              <a:p>
                <a:pPr algn="just" eaLnBrk="1" hangingPunct="1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2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/>
                              <a:cs typeface="Times New Roman" pitchFamily="18" charset="0"/>
                            </a:rPr>
                            <m:t>𝑐</m:t>
                          </m:r>
                          <m:r>
                            <a:rPr lang="en-US" sz="2200" i="1">
                              <a:latin typeface="Cambria Math"/>
                              <a:cs typeface="Times New Roman" pitchFamily="18" charset="0"/>
                            </a:rPr>
                            <m:t>"</m:t>
                          </m:r>
                        </m:e>
                        <m:sup>
                          <m:r>
                            <a:rPr lang="ru-RU" sz="2200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200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i="1">
                          <a:latin typeface="Cambria Math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/>
                                  <a:cs typeface="Times New Roman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/>
                                  <a:cs typeface="Times New Roman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  <m:sup>
                          <m:r>
                            <a:rPr lang="ru-RU" sz="22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i="1">
                          <a:latin typeface="Cambria Math"/>
                          <a:cs typeface="Times New Roman" pitchFamily="18" charset="0"/>
                        </a:rPr>
                        <m:t>−2</m:t>
                      </m:r>
                      <m:r>
                        <a:rPr lang="en-US" sz="2200" i="1"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2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22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2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func>
                        <m:func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2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∠</m:t>
                          </m:r>
                          <m:r>
                            <a:rPr lang="en-US" sz="22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𝐵𝐶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func>
                      <m:r>
                        <a:rPr lang="en-US" sz="22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.</m:t>
                      </m:r>
                    </m:oMath>
                  </m:oMathPara>
                </a14:m>
                <a:endParaRPr lang="ru-RU" sz="2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1665959"/>
                <a:ext cx="6228184" cy="1915461"/>
              </a:xfrm>
              <a:prstGeom prst="rect">
                <a:avLst/>
              </a:prstGeom>
              <a:blipFill>
                <a:blip r:embed="rId6"/>
                <a:stretch>
                  <a:fillRect l="-1272" t="-635" r="-12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128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9683" y="188640"/>
            <a:ext cx="9001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sz="2800" dirty="0" smtClean="0">
                <a:cs typeface="Times New Roman" pitchFamily="18" charset="0"/>
              </a:rPr>
              <a:t>	</a:t>
            </a:r>
            <a:r>
              <a:rPr lang="ru-RU" dirty="0"/>
              <a:t>Катеты прямоугольного треугольника равны </a:t>
            </a:r>
            <a:r>
              <a:rPr lang="ru-RU" dirty="0" smtClean="0"/>
              <a:t>3</a:t>
            </a:r>
            <a:r>
              <a:rPr lang="ru-RU" i="1" dirty="0" smtClean="0"/>
              <a:t> </a:t>
            </a:r>
            <a:r>
              <a:rPr lang="ru-RU" dirty="0"/>
              <a:t>и </a:t>
            </a:r>
            <a:r>
              <a:rPr lang="ru-RU" dirty="0" smtClean="0"/>
              <a:t>4. Найдите биссектрису</a:t>
            </a:r>
            <a:r>
              <a:rPr lang="ru-RU" dirty="0"/>
              <a:t>, проведённую из вершины прямого угла.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84784"/>
            <a:ext cx="3059832" cy="23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38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4077159"/>
            <a:ext cx="6228184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	</a:t>
            </a:r>
            <a:r>
              <a:rPr lang="ru-RU" dirty="0" smtClean="0"/>
              <a:t>В </a:t>
            </a:r>
            <a:r>
              <a:rPr lang="ru-RU" dirty="0"/>
              <a:t>треугольнике </a:t>
            </a:r>
            <a:r>
              <a:rPr lang="en-US" i="1" dirty="0"/>
              <a:t>ABC </a:t>
            </a:r>
            <a:r>
              <a:rPr lang="en-US" i="1" dirty="0" smtClean="0"/>
              <a:t>AB </a:t>
            </a:r>
            <a:r>
              <a:rPr lang="en-US" i="1" dirty="0"/>
              <a:t>= </a:t>
            </a:r>
            <a:r>
              <a:rPr lang="en-US" dirty="0" smtClean="0"/>
              <a:t>6, </a:t>
            </a:r>
            <a:r>
              <a:rPr lang="en-US" i="1" dirty="0"/>
              <a:t>BC = </a:t>
            </a:r>
            <a:r>
              <a:rPr lang="en-US" dirty="0" smtClean="0"/>
              <a:t>7, </a:t>
            </a:r>
            <a:r>
              <a:rPr lang="en-US" i="1" dirty="0" smtClean="0"/>
              <a:t>AC </a:t>
            </a:r>
            <a:r>
              <a:rPr lang="en-US" i="1" dirty="0"/>
              <a:t>= </a:t>
            </a:r>
            <a:r>
              <a:rPr lang="en-US" dirty="0" smtClean="0"/>
              <a:t>8</a:t>
            </a:r>
            <a:r>
              <a:rPr lang="ru-RU" dirty="0" smtClean="0"/>
              <a:t>. </a:t>
            </a:r>
            <a:r>
              <a:rPr lang="ru-RU" dirty="0"/>
              <a:t>Найдите биссектрису</a:t>
            </a:r>
            <a:r>
              <a:rPr lang="en-US" dirty="0"/>
              <a:t> </a:t>
            </a:r>
            <a:r>
              <a:rPr lang="en-US" i="1" dirty="0" smtClean="0"/>
              <a:t>AA</a:t>
            </a:r>
            <a:r>
              <a:rPr lang="en-US" baseline="-25000" dirty="0" smtClean="0"/>
              <a:t>1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425049"/>
            <a:ext cx="2866901" cy="321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13705" y="61037"/>
                <a:ext cx="9123145" cy="1149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sz="2800" dirty="0" smtClean="0">
                    <a:solidFill>
                      <a:srgbClr val="FF0000"/>
                    </a:solidFill>
                  </a:rPr>
                  <a:t>	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Решение.</a:t>
                </a:r>
                <a:r>
                  <a:rPr lang="ru-RU" dirty="0" smtClean="0"/>
                  <a:t> Точка </a:t>
                </a:r>
                <a:r>
                  <a:rPr lang="en-US" i="1" dirty="0" smtClean="0"/>
                  <a:t>D </a:t>
                </a:r>
                <a:r>
                  <a:rPr lang="ru-RU" dirty="0" smtClean="0"/>
                  <a:t>делит гипотенузу </a:t>
                </a:r>
                <a:r>
                  <a:rPr lang="en-US" i="1" dirty="0" smtClean="0"/>
                  <a:t>AB </a:t>
                </a:r>
                <a:r>
                  <a:rPr lang="ru-RU" dirty="0" smtClean="0"/>
                  <a:t>в отношении 4:3. Следовательно, </a:t>
                </a:r>
                <a:r>
                  <a:rPr lang="en-US" i="1" dirty="0" smtClean="0"/>
                  <a:t>AD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dirty="0" smtClean="0"/>
                  <a:t>, </a:t>
                </a:r>
                <a:r>
                  <a:rPr lang="en-US" i="1" dirty="0" smtClean="0"/>
                  <a:t>DB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ru-RU" dirty="0" smtClean="0"/>
                  <a:t>Значит,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𝐶𝐷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∙3−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20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</m:e>
                    </m:rad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ad>
                          <m:radPr>
                            <m:degHide m:val="on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</m:rad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ru-RU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705" y="61037"/>
                <a:ext cx="9123145" cy="1149545"/>
              </a:xfrm>
              <a:prstGeom prst="rect">
                <a:avLst/>
              </a:prstGeom>
              <a:blipFill>
                <a:blip r:embed="rId3"/>
                <a:stretch>
                  <a:fillRect l="-1070" r="-1003" b="-5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370054"/>
            <a:ext cx="3059832" cy="23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71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13705" y="61037"/>
                <a:ext cx="6025865" cy="2039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sz="2800" dirty="0" smtClean="0">
                    <a:solidFill>
                      <a:srgbClr val="FF0000"/>
                    </a:solidFill>
                  </a:rPr>
                  <a:t>	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Решение. </a:t>
                </a:r>
                <a14:m>
                  <m:oMath xmlns:m="http://schemas.openxmlformats.org/officeDocument/2006/math">
                    <m:r>
                      <a:rPr lang="ru-RU">
                        <a:latin typeface="Cambria Math"/>
                      </a:rPr>
                      <m:t>Воспользуемся формулой</m:t>
                    </m:r>
                  </m:oMath>
                </a14:m>
                <a:r>
                  <a:rPr lang="ru-RU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b="0" i="1" smtClean="0">
                            <a:latin typeface="Cambria Math"/>
                          </a:rPr>
                          <m:t> </m:t>
                        </m:r>
                        <m:r>
                          <a:rPr lang="en-US" i="1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𝑏</m:t>
                        </m:r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b="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  <m:r>
                          <a:rPr lang="en-US" i="1">
                            <a:latin typeface="Cambria Math"/>
                          </a:rPr>
                          <m:t>”</m:t>
                        </m:r>
                      </m:e>
                    </m:rad>
                    <m:r>
                      <a:rPr lang="ru-RU" i="1">
                        <a:latin typeface="Cambria Math"/>
                      </a:rPr>
                      <m:t>,</m:t>
                    </m:r>
                  </m:oMath>
                </a14:m>
                <a:r>
                  <a:rPr lang="ru-RU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ru-RU" smtClean="0"/>
                      <m:t>г</m:t>
                    </m:r>
                    <m:r>
                      <m:rPr>
                        <m:nor/>
                      </m:rPr>
                      <a:rPr lang="ru-RU"/>
                      <m:t>де </m:t>
                    </m:r>
                    <m:r>
                      <m:rPr>
                        <m:nor/>
                      </m:rPr>
                      <a:rPr lang="ru-RU" i="1"/>
                      <m:t>c</m:t>
                    </m:r>
                    <m:r>
                      <m:rPr>
                        <m:nor/>
                      </m:rPr>
                      <a:rPr lang="ru-RU" i="1"/>
                      <m:t>’</m:t>
                    </m:r>
                    <m:r>
                      <m:rPr>
                        <m:nor/>
                      </m:rPr>
                      <a:rPr lang="ru-RU"/>
                      <m:t>, </m:t>
                    </m:r>
                    <m:r>
                      <m:rPr>
                        <m:nor/>
                      </m:rPr>
                      <a:rPr lang="ru-RU" i="1"/>
                      <m:t>c</m:t>
                    </m:r>
                    <m:r>
                      <m:rPr>
                        <m:nor/>
                      </m:rPr>
                      <a:rPr lang="ru-RU" i="1"/>
                      <m:t>’’</m:t>
                    </m:r>
                    <m:r>
                      <m:rPr>
                        <m:nor/>
                      </m:rPr>
                      <a:rPr lang="ru-RU"/>
                      <m:t> – отрезки, на которые биссектриса делит сторону </m:t>
                    </m:r>
                    <m:r>
                      <m:rPr>
                        <m:nor/>
                      </m:rPr>
                      <a:rPr lang="ru-RU" i="1"/>
                      <m:t>AB</m:t>
                    </m:r>
                    <m:r>
                      <m:rPr>
                        <m:nor/>
                      </m:rPr>
                      <a:rPr lang="en-US" dirty="0"/>
                      <m:t>.</m:t>
                    </m:r>
                  </m:oMath>
                </a14:m>
                <a:r>
                  <a:rPr lang="ru-RU" dirty="0" smtClean="0"/>
                  <a:t> В нашем случае </a:t>
                </a:r>
                <a:r>
                  <a:rPr lang="en-US" i="1" dirty="0"/>
                  <a:t>b</a:t>
                </a:r>
                <a:r>
                  <a:rPr lang="en-US" i="1" dirty="0" smtClean="0"/>
                  <a:t> = </a:t>
                </a:r>
                <a:r>
                  <a:rPr lang="en-US" dirty="0" smtClean="0"/>
                  <a:t>8, </a:t>
                </a:r>
                <a:r>
                  <a:rPr lang="en-US" i="1" dirty="0"/>
                  <a:t>c</a:t>
                </a:r>
                <a:r>
                  <a:rPr lang="en-US" i="1" dirty="0" smtClean="0"/>
                  <a:t> = </a:t>
                </a:r>
                <a:r>
                  <a:rPr lang="en-US" dirty="0"/>
                  <a:t>6</a:t>
                </a:r>
                <a:r>
                  <a:rPr lang="en-US" dirty="0" smtClean="0"/>
                  <a:t>, </a:t>
                </a:r>
                <a:r>
                  <a:rPr lang="en-US" i="1" dirty="0"/>
                  <a:t>a</a:t>
                </a:r>
                <a:r>
                  <a:rPr lang="en-US" i="1" dirty="0" smtClean="0"/>
                  <a:t>’ = </a:t>
                </a:r>
                <a:r>
                  <a:rPr lang="en-US" dirty="0"/>
                  <a:t>3</a:t>
                </a:r>
                <a:r>
                  <a:rPr lang="en-US" dirty="0" smtClean="0"/>
                  <a:t>, </a:t>
                </a:r>
                <a:r>
                  <a:rPr lang="en-US" i="1" dirty="0" smtClean="0"/>
                  <a:t>c” = </a:t>
                </a:r>
                <a:r>
                  <a:rPr lang="en-US" dirty="0"/>
                  <a:t>4</a:t>
                </a:r>
                <a:r>
                  <a:rPr lang="en-US" dirty="0" smtClean="0"/>
                  <a:t>. </a:t>
                </a:r>
                <a:r>
                  <a:rPr lang="ru-RU" dirty="0" smtClean="0"/>
                  <a:t>Следовательно, </a:t>
                </a:r>
                <a:r>
                  <a:rPr lang="en-US" i="1" dirty="0" smtClean="0"/>
                  <a:t>l</a:t>
                </a:r>
                <a:r>
                  <a:rPr lang="en-US" i="1" baseline="-25000" dirty="0"/>
                  <a:t>a</a:t>
                </a:r>
                <a:r>
                  <a:rPr lang="en-US" i="1" dirty="0" smtClean="0"/>
                  <a:t> = </a:t>
                </a:r>
                <a:r>
                  <a:rPr lang="en-US" dirty="0" smtClean="0"/>
                  <a:t>6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.</a:t>
                </a:r>
                <a:endParaRPr lang="ru-R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705" y="61037"/>
                <a:ext cx="6025865" cy="2039020"/>
              </a:xfrm>
              <a:prstGeom prst="rect">
                <a:avLst/>
              </a:prstGeom>
              <a:blipFill>
                <a:blip r:embed="rId2"/>
                <a:stretch>
                  <a:fillRect l="-1619" r="-1518" b="-62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3"/>
              <p:cNvSpPr txBox="1">
                <a:spLocks noChangeArrowheads="1"/>
              </p:cNvSpPr>
              <p:nvPr/>
            </p:nvSpPr>
            <p:spPr bwMode="auto">
              <a:xfrm>
                <a:off x="-1" y="3341390"/>
                <a:ext cx="9114817" cy="8925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sz="2800" dirty="0" smtClean="0">
                    <a:cs typeface="Times New Roman" pitchFamily="18" charset="0"/>
                  </a:rPr>
                  <a:t>	</a:t>
                </a:r>
                <a:r>
                  <a:rPr lang="ru-RU" dirty="0" smtClean="0">
                    <a:cs typeface="Times New Roman" pitchFamily="18" charset="0"/>
                  </a:rPr>
                  <a:t>В треугольнике </a:t>
                </a:r>
                <a:r>
                  <a:rPr lang="en-US" i="1" dirty="0" smtClean="0">
                    <a:cs typeface="Times New Roman" pitchFamily="18" charset="0"/>
                  </a:rPr>
                  <a:t>ABC </a:t>
                </a:r>
                <a:r>
                  <a:rPr lang="ru-RU" dirty="0" smtClean="0">
                    <a:cs typeface="Times New Roman" pitchFamily="18" charset="0"/>
                  </a:rPr>
                  <a:t>известно, что </a:t>
                </a:r>
                <a:r>
                  <a:rPr lang="en-US" i="1" dirty="0" smtClean="0">
                    <a:cs typeface="Times New Roman" pitchFamily="18" charset="0"/>
                  </a:rPr>
                  <a:t>AC = </a:t>
                </a:r>
                <a:r>
                  <a:rPr lang="en-US" dirty="0">
                    <a:cs typeface="Times New Roman" pitchFamily="18" charset="0"/>
                  </a:rPr>
                  <a:t>4</a:t>
                </a:r>
                <a:r>
                  <a:rPr lang="en-US" dirty="0" smtClean="0">
                    <a:cs typeface="Times New Roman" pitchFamily="18" charset="0"/>
                  </a:rPr>
                  <a:t>, </a:t>
                </a:r>
                <a:r>
                  <a:rPr lang="en-US" i="1" dirty="0" smtClean="0">
                    <a:cs typeface="Times New Roman" pitchFamily="18" charset="0"/>
                  </a:rPr>
                  <a:t>BC </a:t>
                </a:r>
                <a:r>
                  <a:rPr lang="en-US" dirty="0" smtClean="0">
                    <a:cs typeface="Times New Roman" pitchFamily="18" charset="0"/>
                  </a:rPr>
                  <a:t>= 6,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∠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𝐴𝐶𝐵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=120°</m:t>
                    </m:r>
                  </m:oMath>
                </a14:m>
                <a:r>
                  <a:rPr lang="en-US" dirty="0" smtClean="0">
                    <a:cs typeface="Times New Roman" pitchFamily="18" charset="0"/>
                  </a:rPr>
                  <a:t>. </a:t>
                </a:r>
                <a:r>
                  <a:rPr lang="ru-RU" dirty="0" smtClean="0">
                    <a:cs typeface="Times New Roman" pitchFamily="18" charset="0"/>
                  </a:rPr>
                  <a:t>Найдите биссектрису </a:t>
                </a:r>
                <a:r>
                  <a:rPr lang="en-US" i="1" dirty="0" smtClean="0">
                    <a:cs typeface="Times New Roman" pitchFamily="18" charset="0"/>
                  </a:rPr>
                  <a:t>CD</a:t>
                </a:r>
                <a:r>
                  <a:rPr lang="en-US" dirty="0" smtClean="0">
                    <a:cs typeface="Times New Roman" pitchFamily="18" charset="0"/>
                  </a:rPr>
                  <a:t>.</a:t>
                </a:r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" y="3341390"/>
                <a:ext cx="9114817" cy="892552"/>
              </a:xfrm>
              <a:prstGeom prst="rect">
                <a:avLst/>
              </a:prstGeom>
              <a:blipFill>
                <a:blip r:embed="rId4"/>
                <a:stretch>
                  <a:fillRect l="-134" b="-1428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575175"/>
            <a:ext cx="492343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8955"/>
            <a:ext cx="2866901" cy="321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2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13705" y="61037"/>
                <a:ext cx="9123145" cy="1517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sz="2800" dirty="0" smtClean="0">
                    <a:solidFill>
                      <a:srgbClr val="FF0000"/>
                    </a:solidFill>
                  </a:rPr>
                  <a:t>	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Решение.</a:t>
                </a:r>
                <a:r>
                  <a:rPr lang="ru-RU" dirty="0" smtClean="0"/>
                  <a:t> По теореме косинусов находим </a:t>
                </a:r>
                <a:r>
                  <a:rPr lang="en-US" i="1" dirty="0" smtClean="0"/>
                  <a:t>AB </a:t>
                </a:r>
                <a:r>
                  <a:rPr lang="ru-RU" dirty="0" smtClean="0"/>
                  <a:t>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19</m:t>
                        </m:r>
                      </m:e>
                    </m:rad>
                  </m:oMath>
                </a14:m>
                <a:r>
                  <a:rPr lang="en-US" dirty="0" smtClean="0"/>
                  <a:t>. </a:t>
                </a:r>
                <a:r>
                  <a:rPr lang="ru-RU" dirty="0" smtClean="0"/>
                  <a:t>Следовательно, </a:t>
                </a:r>
                <a:r>
                  <a:rPr lang="en-US" i="1" dirty="0" smtClean="0"/>
                  <a:t>AD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19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dirty="0" smtClean="0"/>
                  <a:t>, </a:t>
                </a:r>
                <a:r>
                  <a:rPr lang="en-US" i="1" dirty="0" smtClean="0"/>
                  <a:t>DB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19</m:t>
                            </m:r>
                          </m:e>
                        </m:ra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dirty="0" smtClean="0"/>
                  <a:t>. </a:t>
                </a:r>
                <a:r>
                  <a:rPr lang="ru-RU" dirty="0" smtClean="0"/>
                  <a:t>Значит, </a:t>
                </a:r>
                <a:r>
                  <a:rPr lang="en-US" i="1" dirty="0" smtClean="0"/>
                  <a:t>CD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𝐵𝐶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𝐴𝐷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𝐷𝐵</m:t>
                        </m:r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=2,4</m:t>
                    </m:r>
                  </m:oMath>
                </a14:m>
                <a:r>
                  <a:rPr lang="en-US" dirty="0" smtClean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705" y="61037"/>
                <a:ext cx="9123145" cy="1517210"/>
              </a:xfrm>
              <a:prstGeom prst="rect">
                <a:avLst/>
              </a:prstGeom>
              <a:blipFill>
                <a:blip r:embed="rId2"/>
                <a:stretch>
                  <a:fillRect l="-1070" r="-1003" b="-843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129" y="1624282"/>
            <a:ext cx="4561572" cy="166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"/>
              <p:cNvSpPr txBox="1">
                <a:spLocks noChangeArrowheads="1"/>
              </p:cNvSpPr>
              <p:nvPr/>
            </p:nvSpPr>
            <p:spPr bwMode="auto">
              <a:xfrm>
                <a:off x="18842" y="3268086"/>
                <a:ext cx="9125157" cy="8925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sz="2800" dirty="0" smtClean="0">
                    <a:cs typeface="Times New Roman" pitchFamily="18" charset="0"/>
                  </a:rPr>
                  <a:t>	</a:t>
                </a:r>
                <a:r>
                  <a:rPr lang="ru-RU" dirty="0">
                    <a:cs typeface="Times New Roman" pitchFamily="18" charset="0"/>
                  </a:rPr>
                  <a:t>В треугольнике </a:t>
                </a:r>
                <a:r>
                  <a:rPr lang="en-US" i="1" dirty="0">
                    <a:cs typeface="Times New Roman" pitchFamily="18" charset="0"/>
                  </a:rPr>
                  <a:t>ABC </a:t>
                </a:r>
                <a:r>
                  <a:rPr lang="ru-RU" dirty="0">
                    <a:cs typeface="Times New Roman" pitchFamily="18" charset="0"/>
                  </a:rPr>
                  <a:t>известно, что </a:t>
                </a:r>
                <a:r>
                  <a:rPr lang="en-US" i="1" dirty="0">
                    <a:cs typeface="Times New Roman" pitchFamily="18" charset="0"/>
                  </a:rPr>
                  <a:t>AC = </a:t>
                </a:r>
                <a:r>
                  <a:rPr lang="en-US" dirty="0">
                    <a:cs typeface="Times New Roman" pitchFamily="18" charset="0"/>
                  </a:rPr>
                  <a:t>4, </a:t>
                </a:r>
                <a:r>
                  <a:rPr lang="en-US" i="1" dirty="0">
                    <a:cs typeface="Times New Roman" pitchFamily="18" charset="0"/>
                  </a:rPr>
                  <a:t>BC </a:t>
                </a:r>
                <a:r>
                  <a:rPr lang="en-US" dirty="0">
                    <a:cs typeface="Times New Roman" pitchFamily="18" charset="0"/>
                  </a:rPr>
                  <a:t>= 6,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  <a:cs typeface="Times New Roman" pitchFamily="18" charset="0"/>
                      </a:rPr>
                      <m:t>∠</m:t>
                    </m:r>
                    <m:r>
                      <a:rPr lang="en-US" i="1">
                        <a:latin typeface="Cambria Math"/>
                        <a:ea typeface="Cambria Math"/>
                        <a:cs typeface="Times New Roman" pitchFamily="18" charset="0"/>
                      </a:rPr>
                      <m:t>𝐴𝐶𝐵</m:t>
                    </m:r>
                    <m:r>
                      <a:rPr lang="en-US" i="1">
                        <a:latin typeface="Cambria Math"/>
                        <a:ea typeface="Cambria Math"/>
                        <a:cs typeface="Times New Roman" pitchFamily="18" charset="0"/>
                      </a:rPr>
                      <m:t>=60°</m:t>
                    </m:r>
                  </m:oMath>
                </a14:m>
                <a:r>
                  <a:rPr lang="en-US" dirty="0">
                    <a:cs typeface="Times New Roman" pitchFamily="18" charset="0"/>
                  </a:rPr>
                  <a:t>. </a:t>
                </a:r>
                <a:r>
                  <a:rPr lang="ru-RU" dirty="0">
                    <a:cs typeface="Times New Roman" pitchFamily="18" charset="0"/>
                  </a:rPr>
                  <a:t>Найдите биссектрису </a:t>
                </a:r>
                <a:r>
                  <a:rPr lang="en-US" i="1" dirty="0">
                    <a:cs typeface="Times New Roman" pitchFamily="18" charset="0"/>
                  </a:rPr>
                  <a:t>CD</a:t>
                </a:r>
                <a:r>
                  <a:rPr lang="en-US" dirty="0">
                    <a:cs typeface="Times New Roman" pitchFamily="18" charset="0"/>
                  </a:rPr>
                  <a:t>.</a:t>
                </a:r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842" y="3268086"/>
                <a:ext cx="9125157" cy="892552"/>
              </a:xfrm>
              <a:prstGeom prst="rect">
                <a:avLst/>
              </a:prstGeom>
              <a:blipFill>
                <a:blip r:embed="rId4"/>
                <a:stretch>
                  <a:fillRect l="-134" b="-1428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627" y="4335068"/>
            <a:ext cx="3905085" cy="25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49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13705" y="61037"/>
                <a:ext cx="9123145" cy="1719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sz="2800" dirty="0" smtClean="0">
                    <a:solidFill>
                      <a:srgbClr val="FF0000"/>
                    </a:solidFill>
                  </a:rPr>
                  <a:t>	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Решение.</a:t>
                </a:r>
                <a:r>
                  <a:rPr lang="ru-RU" dirty="0" smtClean="0"/>
                  <a:t> По теореме косинусов находим </a:t>
                </a:r>
                <a:r>
                  <a:rPr lang="en-US" i="1" dirty="0" smtClean="0"/>
                  <a:t>AB </a:t>
                </a:r>
                <a:r>
                  <a:rPr lang="ru-RU" dirty="0" smtClean="0"/>
                  <a:t>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e>
                    </m:rad>
                  </m:oMath>
                </a14:m>
                <a:r>
                  <a:rPr lang="en-US" dirty="0" smtClean="0"/>
                  <a:t>. </a:t>
                </a:r>
                <a:r>
                  <a:rPr lang="ru-RU" dirty="0" smtClean="0"/>
                  <a:t>Следовательно, </a:t>
                </a:r>
                <a:r>
                  <a:rPr lang="en-US" i="1" dirty="0" smtClean="0"/>
                  <a:t>AD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dirty="0" smtClean="0"/>
                  <a:t>, </a:t>
                </a:r>
                <a:r>
                  <a:rPr lang="en-US" i="1" dirty="0" smtClean="0"/>
                  <a:t>DB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dirty="0" smtClean="0"/>
                  <a:t>. </a:t>
                </a:r>
                <a:r>
                  <a:rPr lang="ru-RU" dirty="0" smtClean="0"/>
                  <a:t>Значит, </a:t>
                </a:r>
                <a:r>
                  <a:rPr lang="en-US" i="1" dirty="0" smtClean="0"/>
                  <a:t>CD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𝐵𝐶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𝐴𝐷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𝐷𝐵</m:t>
                        </m:r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18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dirty="0" smtClean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705" y="61037"/>
                <a:ext cx="9123145" cy="1719830"/>
              </a:xfrm>
              <a:prstGeom prst="rect">
                <a:avLst/>
              </a:prstGeom>
              <a:blipFill>
                <a:blip r:embed="rId2"/>
                <a:stretch>
                  <a:fillRect l="-1070" r="-1003" b="-14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60848"/>
            <a:ext cx="3905085" cy="25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29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305800" cy="609600"/>
          </a:xfrm>
        </p:spPr>
        <p:txBody>
          <a:bodyPr/>
          <a:lstStyle/>
          <a:p>
            <a:pPr eaLnBrk="1" hangingPunct="1"/>
            <a:r>
              <a:rPr lang="ru-RU" sz="3200" dirty="0" smtClean="0">
                <a:solidFill>
                  <a:srgbClr val="FF3300"/>
                </a:solidFill>
              </a:rPr>
              <a:t>Высоты треугольника</a:t>
            </a: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33597" y="476672"/>
            <a:ext cx="911040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solidFill>
                  <a:srgbClr val="FF0000"/>
                </a:solidFill>
                <a:cs typeface="Times New Roman" pitchFamily="18" charset="0"/>
              </a:rPr>
              <a:t>	Теорема. </a:t>
            </a:r>
            <a:r>
              <a:rPr lang="ru-RU" sz="2800" dirty="0" smtClean="0">
                <a:cs typeface="Times New Roman" pitchFamily="18" charset="0"/>
              </a:rPr>
              <a:t>Высоты </a:t>
            </a:r>
            <a:r>
              <a:rPr lang="ru-RU" sz="2800" dirty="0">
                <a:cs typeface="Times New Roman" pitchFamily="18" charset="0"/>
              </a:rPr>
              <a:t>треугольника или их продолжения пересекаются в одной точке</a:t>
            </a:r>
            <a:r>
              <a:rPr lang="ru-RU" sz="2800" dirty="0"/>
              <a:t>.</a:t>
            </a:r>
            <a:r>
              <a:rPr lang="ru-RU" sz="3200" dirty="0">
                <a:cs typeface="Times New Roman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520244"/>
            <a:ext cx="3463820" cy="3119838"/>
          </a:xfrm>
          <a:prstGeom prst="rect">
            <a:avLst/>
          </a:prstGeom>
        </p:spPr>
      </p:pic>
      <p:sp>
        <p:nvSpPr>
          <p:cNvPr id="10" name="Text Box 1027"/>
          <p:cNvSpPr txBox="1">
            <a:spLocks noChangeArrowheads="1"/>
          </p:cNvSpPr>
          <p:nvPr/>
        </p:nvSpPr>
        <p:spPr bwMode="auto">
          <a:xfrm>
            <a:off x="33597" y="5013176"/>
            <a:ext cx="89916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Заметим</a:t>
            </a:r>
            <a:r>
              <a:rPr lang="ru-RU" dirty="0">
                <a:cs typeface="Times New Roman" pitchFamily="18" charset="0"/>
              </a:rPr>
              <a:t>, что высоты треугольника могут не пересекаться. На рисунке изображен тупоугольный треугольник </a:t>
            </a:r>
            <a:r>
              <a:rPr lang="ru-RU" i="1" dirty="0">
                <a:cs typeface="Times New Roman" pitchFamily="18" charset="0"/>
              </a:rPr>
              <a:t>ABC</a:t>
            </a:r>
            <a:r>
              <a:rPr lang="ru-RU" dirty="0">
                <a:cs typeface="Times New Roman" pitchFamily="18" charset="0"/>
              </a:rPr>
              <a:t>, в котором продолжения высот </a:t>
            </a:r>
            <a:r>
              <a:rPr lang="ru-RU" i="1" dirty="0">
                <a:cs typeface="Times New Roman" pitchFamily="18" charset="0"/>
              </a:rPr>
              <a:t>AA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ru-RU" i="1" dirty="0">
                <a:cs typeface="Times New Roman" pitchFamily="18" charset="0"/>
              </a:rPr>
              <a:t>BB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ru-RU" i="1" dirty="0">
                <a:cs typeface="Times New Roman" pitchFamily="18" charset="0"/>
              </a:rPr>
              <a:t>CC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i="1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пересекаются в одной точке </a:t>
            </a:r>
            <a:r>
              <a:rPr lang="ru-RU" i="1" dirty="0">
                <a:cs typeface="Times New Roman" pitchFamily="18" charset="0"/>
              </a:rPr>
              <a:t>H</a:t>
            </a:r>
            <a:r>
              <a:rPr lang="ru-RU" dirty="0">
                <a:cs typeface="Times New Roman" pitchFamily="18" charset="0"/>
              </a:rPr>
              <a:t>, а сами высоты не пересекаются.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1547627"/>
            <a:ext cx="3437184" cy="317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026"/>
          <p:cNvSpPr txBox="1">
            <a:spLocks noChangeArrowheads="1"/>
          </p:cNvSpPr>
          <p:nvPr/>
        </p:nvSpPr>
        <p:spPr bwMode="auto">
          <a:xfrm>
            <a:off x="0" y="18864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Рабочие тетради для </a:t>
            </a:r>
            <a:r>
              <a:rPr lang="ru-RU" dirty="0" smtClean="0"/>
              <a:t>7–9 </a:t>
            </a:r>
            <a:r>
              <a:rPr lang="ru-RU" dirty="0"/>
              <a:t>и </a:t>
            </a:r>
            <a:r>
              <a:rPr lang="ru-RU" dirty="0" smtClean="0"/>
              <a:t>10–11 </a:t>
            </a:r>
            <a:r>
              <a:rPr lang="ru-RU" dirty="0"/>
              <a:t>классов</a:t>
            </a:r>
            <a:endParaRPr lang="ru-RU" sz="1800" dirty="0"/>
          </a:p>
        </p:txBody>
      </p:sp>
      <p:graphicFrame>
        <p:nvGraphicFramePr>
          <p:cNvPr id="57348" name="Object 1028"/>
          <p:cNvGraphicFramePr>
            <a:graphicFrameLocks noChangeAspect="1"/>
          </p:cNvGraphicFramePr>
          <p:nvPr/>
        </p:nvGraphicFramePr>
        <p:xfrm>
          <a:off x="2438400" y="3733800"/>
          <a:ext cx="4419600" cy="292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10" name="Точечный рисунок" r:id="rId3" imgW="4105848" imgH="2715004" progId="PBrush">
                  <p:embed/>
                </p:oleObj>
              </mc:Choice>
              <mc:Fallback>
                <p:oleObj name="Точечный рисунок" r:id="rId3" imgW="4105848" imgH="271500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733800"/>
                        <a:ext cx="4419600" cy="292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9" name="Object 1029"/>
          <p:cNvGraphicFramePr>
            <a:graphicFrameLocks noChangeAspect="1"/>
          </p:cNvGraphicFramePr>
          <p:nvPr/>
        </p:nvGraphicFramePr>
        <p:xfrm>
          <a:off x="152400" y="838200"/>
          <a:ext cx="2312988" cy="270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11" name="Точечный рисунок" r:id="rId5" imgW="2114845" imgH="2476190" progId="PBrush">
                  <p:embed/>
                </p:oleObj>
              </mc:Choice>
              <mc:Fallback>
                <p:oleObj name="Точечный рисунок" r:id="rId5" imgW="2114845" imgH="247619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838200"/>
                        <a:ext cx="2312988" cy="2708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350" name="Picture 1030" descr="C:\Documents and Settings\Администратор\Мои документы\PICTURE\jpg\Тетрадь8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38200"/>
            <a:ext cx="1951038" cy="26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1" name="Picture 1031" descr="C:\Documents and Settings\Администратор\Мои документы\PICTURE\jpg\Тетрадь8б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8200"/>
            <a:ext cx="1951038" cy="26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5" name="Picture 1035" descr="C:\Documents and Settings\Администратор\Мои документы\PICTURE\jpg\Тетрадь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838200"/>
            <a:ext cx="2020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89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/>
              <a:t>	Постройте </a:t>
            </a:r>
            <a:r>
              <a:rPr lang="ru-RU" sz="3200" dirty="0"/>
              <a:t>точку пересечения высот треугольника </a:t>
            </a:r>
            <a:r>
              <a:rPr lang="en-US" sz="3200" i="1" dirty="0"/>
              <a:t>ABC</a:t>
            </a:r>
            <a:r>
              <a:rPr lang="ru-RU" sz="3200" dirty="0"/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2132651"/>
            <a:ext cx="4962660" cy="349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2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0" y="310098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/>
              <a:t>	Постройте </a:t>
            </a:r>
            <a:r>
              <a:rPr lang="ru-RU" sz="3200" dirty="0"/>
              <a:t>точку пересечения высот треугольника </a:t>
            </a:r>
            <a:r>
              <a:rPr lang="en-US" sz="3200" i="1" dirty="0"/>
              <a:t>ABC</a:t>
            </a:r>
            <a:r>
              <a:rPr lang="ru-RU" sz="3200" dirty="0"/>
              <a:t>.</a:t>
            </a:r>
          </a:p>
        </p:txBody>
      </p:sp>
      <p:pic>
        <p:nvPicPr>
          <p:cNvPr id="1434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997057"/>
            <a:ext cx="2696765" cy="26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228080"/>
            <a:ext cx="3386431" cy="2389173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algn="l" eaLnBrk="1" hangingPunct="1"/>
            <a:r>
              <a:rPr lang="ru-RU" sz="2800" dirty="0" smtClean="0">
                <a:solidFill>
                  <a:srgbClr val="FF3300"/>
                </a:solidFill>
              </a:rPr>
              <a:t>Ответ.</a:t>
            </a:r>
          </a:p>
        </p:txBody>
      </p:sp>
    </p:spTree>
    <p:extLst>
      <p:ext uri="{BB962C8B-B14F-4D97-AF65-F5344CB8AC3E}">
        <p14:creationId xmlns:p14="http://schemas.microsoft.com/office/powerpoint/2010/main" val="312505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algn="l" eaLnBrk="1" hangingPunct="1"/>
            <a:r>
              <a:rPr lang="ru-RU" sz="2800" dirty="0" smtClean="0">
                <a:solidFill>
                  <a:srgbClr val="FF3300"/>
                </a:solidFill>
              </a:rPr>
              <a:t>Ответ.</a:t>
            </a:r>
          </a:p>
        </p:txBody>
      </p:sp>
      <p:pic>
        <p:nvPicPr>
          <p:cNvPr id="48333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8640"/>
            <a:ext cx="2664296" cy="263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59626" y="2926167"/>
            <a:ext cx="8686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/>
              <a:t>	</a:t>
            </a:r>
            <a:r>
              <a:rPr lang="ru-RU" sz="2800" dirty="0" smtClean="0"/>
              <a:t>Постройте </a:t>
            </a:r>
            <a:r>
              <a:rPr lang="ru-RU" sz="2800" dirty="0"/>
              <a:t>точку пересечения прямых, на которых лежат высоты треугольника </a:t>
            </a:r>
            <a:r>
              <a:rPr lang="en-US" sz="2800" i="1" dirty="0"/>
              <a:t>ABC</a:t>
            </a:r>
            <a:r>
              <a:rPr lang="ru-RU" sz="2800" dirty="0"/>
              <a:t>.</a:t>
            </a: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264" y="4149080"/>
            <a:ext cx="2476872" cy="245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841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85" name="Picture 1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8640"/>
            <a:ext cx="259897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algn="l" eaLnBrk="1" hangingPunct="1"/>
            <a:r>
              <a:rPr lang="ru-RU" sz="2800" dirty="0" smtClean="0">
                <a:solidFill>
                  <a:srgbClr val="FF3300"/>
                </a:solidFill>
              </a:rPr>
              <a:t>Ответ.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1716" y="3129136"/>
            <a:ext cx="8839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/>
              <a:t>	</a:t>
            </a:r>
            <a:r>
              <a:rPr lang="ru-RU" sz="2800" dirty="0" smtClean="0"/>
              <a:t>Углы </a:t>
            </a:r>
            <a:r>
              <a:rPr lang="ru-RU" sz="2800" dirty="0">
                <a:cs typeface="Times New Roman" pitchFamily="18" charset="0"/>
              </a:rPr>
              <a:t>треугольник</a:t>
            </a:r>
            <a:r>
              <a:rPr lang="ru-RU" sz="2800" dirty="0"/>
              <a:t>а</a:t>
            </a:r>
            <a:r>
              <a:rPr lang="ru-RU" sz="2800" dirty="0">
                <a:cs typeface="Times New Roman" pitchFamily="18" charset="0"/>
              </a:rPr>
              <a:t> </a:t>
            </a:r>
            <a:r>
              <a:rPr lang="ru-RU" sz="2800" i="1" dirty="0">
                <a:cs typeface="Times New Roman" pitchFamily="18" charset="0"/>
              </a:rPr>
              <a:t>АВС</a:t>
            </a:r>
            <a:r>
              <a:rPr lang="ru-RU" sz="2800" dirty="0">
                <a:cs typeface="Times New Roman" pitchFamily="18" charset="0"/>
              </a:rPr>
              <a:t> </a:t>
            </a:r>
            <a:r>
              <a:rPr lang="ru-RU" sz="2800" dirty="0"/>
              <a:t>равны соответственно 40</a:t>
            </a:r>
            <a:r>
              <a:rPr lang="ru-RU" sz="2800" baseline="30000" dirty="0"/>
              <a:t>о</a:t>
            </a:r>
            <a:r>
              <a:rPr lang="ru-RU" sz="2800" dirty="0"/>
              <a:t>, 60</a:t>
            </a:r>
            <a:r>
              <a:rPr lang="ru-RU" sz="2800" baseline="30000" dirty="0"/>
              <a:t>о </a:t>
            </a:r>
            <a:r>
              <a:rPr lang="ru-RU" sz="2800" dirty="0"/>
              <a:t>и 80</a:t>
            </a:r>
            <a:r>
              <a:rPr lang="ru-RU" sz="2800" baseline="30000" dirty="0"/>
              <a:t>о</a:t>
            </a:r>
            <a:r>
              <a:rPr lang="ru-RU" sz="2800" dirty="0"/>
              <a:t>. На</a:t>
            </a:r>
            <a:r>
              <a:rPr lang="ru-RU" sz="2800" dirty="0">
                <a:cs typeface="Times New Roman" pitchFamily="18" charset="0"/>
              </a:rPr>
              <a:t>йдите уг</a:t>
            </a:r>
            <a:r>
              <a:rPr lang="ru-RU" sz="2800" dirty="0"/>
              <a:t>ол</a:t>
            </a:r>
            <a:r>
              <a:rPr lang="ru-RU" sz="2800" dirty="0">
                <a:cs typeface="Times New Roman" pitchFamily="18" charset="0"/>
              </a:rPr>
              <a:t> </a:t>
            </a:r>
            <a:r>
              <a:rPr lang="ru-RU" sz="2800" dirty="0"/>
              <a:t>между высотами </a:t>
            </a:r>
            <a:r>
              <a:rPr lang="ru-RU" sz="2800" i="1" dirty="0">
                <a:cs typeface="Times New Roman" pitchFamily="18" charset="0"/>
              </a:rPr>
              <a:t>А</a:t>
            </a:r>
            <a:r>
              <a:rPr lang="en-US" sz="2800" i="1" dirty="0">
                <a:cs typeface="Times New Roman" pitchFamily="18" charset="0"/>
              </a:rPr>
              <a:t>A</a:t>
            </a:r>
            <a:r>
              <a:rPr lang="en-US" sz="2800" baseline="-25000" dirty="0">
                <a:cs typeface="Times New Roman" pitchFamily="18" charset="0"/>
              </a:rPr>
              <a:t>1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ru-RU" sz="2800" dirty="0"/>
              <a:t>и </a:t>
            </a:r>
            <a:r>
              <a:rPr lang="en-US" sz="2800" i="1" dirty="0"/>
              <a:t>BB</a:t>
            </a:r>
            <a:r>
              <a:rPr lang="en-US" sz="2800" baseline="-25000" dirty="0"/>
              <a:t>1</a:t>
            </a:r>
            <a:r>
              <a:rPr lang="ru-RU" sz="2800" dirty="0">
                <a:cs typeface="Times New Roman" pitchFamily="18" charset="0"/>
              </a:rPr>
              <a:t>. 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716" y="4365104"/>
            <a:ext cx="3505200" cy="19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702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4" name="Text Box 4"/>
          <p:cNvSpPr txBox="1">
            <a:spLocks noChangeArrowheads="1"/>
          </p:cNvSpPr>
          <p:nvPr/>
        </p:nvSpPr>
        <p:spPr bwMode="auto">
          <a:xfrm>
            <a:off x="539552" y="116632"/>
            <a:ext cx="800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 </a:t>
            </a:r>
            <a:r>
              <a:rPr lang="en-US" sz="3200" dirty="0"/>
              <a:t>80</a:t>
            </a:r>
            <a:r>
              <a:rPr lang="ru-RU" sz="3200" baseline="30000" dirty="0"/>
              <a:t>о</a:t>
            </a:r>
            <a:r>
              <a:rPr lang="ru-RU" sz="3200" dirty="0">
                <a:cs typeface="Times New Roman" pitchFamily="18" charset="0"/>
              </a:rPr>
              <a:t>.</a:t>
            </a:r>
            <a:r>
              <a:rPr lang="ru-RU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2067" y="1282080"/>
            <a:ext cx="9067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/>
              <a:t>	</a:t>
            </a:r>
            <a:r>
              <a:rPr lang="ru-RU" sz="2800" dirty="0" smtClean="0"/>
              <a:t>Докажите</a:t>
            </a:r>
            <a:r>
              <a:rPr lang="ru-RU" sz="2800" dirty="0"/>
              <a:t>, что е</a:t>
            </a:r>
            <a:r>
              <a:rPr lang="ru-RU" sz="2800" dirty="0">
                <a:cs typeface="Times New Roman" pitchFamily="18" charset="0"/>
              </a:rPr>
              <a:t>сли </a:t>
            </a:r>
            <a:r>
              <a:rPr lang="en-US" sz="2800" i="1" dirty="0">
                <a:cs typeface="Times New Roman" pitchFamily="18" charset="0"/>
              </a:rPr>
              <a:t>AA</a:t>
            </a:r>
            <a:r>
              <a:rPr lang="ru-RU" sz="2800" baseline="-30000" dirty="0">
                <a:cs typeface="Times New Roman" pitchFamily="18" charset="0"/>
              </a:rPr>
              <a:t>1</a:t>
            </a:r>
            <a:r>
              <a:rPr lang="ru-RU" sz="2800" dirty="0">
                <a:cs typeface="Times New Roman" pitchFamily="18" charset="0"/>
              </a:rPr>
              <a:t>, </a:t>
            </a:r>
            <a:r>
              <a:rPr lang="en-US" sz="2800" i="1" dirty="0">
                <a:cs typeface="Times New Roman" pitchFamily="18" charset="0"/>
              </a:rPr>
              <a:t>BB</a:t>
            </a:r>
            <a:r>
              <a:rPr lang="ru-RU" sz="2800" baseline="-30000" dirty="0">
                <a:cs typeface="Times New Roman" pitchFamily="18" charset="0"/>
              </a:rPr>
              <a:t>1</a:t>
            </a:r>
            <a:r>
              <a:rPr lang="ru-RU" sz="2800" dirty="0">
                <a:cs typeface="Times New Roman" pitchFamily="18" charset="0"/>
              </a:rPr>
              <a:t> – высоты треугольника </a:t>
            </a:r>
            <a:r>
              <a:rPr lang="en-US" sz="2800" i="1" dirty="0">
                <a:cs typeface="Times New Roman" pitchFamily="18" charset="0"/>
              </a:rPr>
              <a:t>ABC</a:t>
            </a:r>
            <a:r>
              <a:rPr lang="ru-RU" sz="2800" dirty="0">
                <a:cs typeface="Times New Roman" pitchFamily="18" charset="0"/>
              </a:rPr>
              <a:t>, то угол </a:t>
            </a:r>
            <a:r>
              <a:rPr lang="en-US" sz="2800" i="1" dirty="0" smtClean="0">
                <a:cs typeface="Times New Roman" pitchFamily="18" charset="0"/>
              </a:rPr>
              <a:t>ABB</a:t>
            </a:r>
            <a:r>
              <a:rPr lang="ru-RU" sz="2800" baseline="-30000" dirty="0" smtClean="0">
                <a:cs typeface="Times New Roman" pitchFamily="18" charset="0"/>
              </a:rPr>
              <a:t>1</a:t>
            </a:r>
            <a:r>
              <a:rPr lang="en-US" sz="2800" i="1" dirty="0" smtClean="0"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равен углу </a:t>
            </a:r>
            <a:r>
              <a:rPr lang="en-US" sz="2800" i="1" dirty="0" smtClean="0">
                <a:cs typeface="Times New Roman" pitchFamily="18" charset="0"/>
              </a:rPr>
              <a:t>AA</a:t>
            </a:r>
            <a:r>
              <a:rPr lang="ru-RU" sz="2800" baseline="-30000" dirty="0" smtClean="0">
                <a:cs typeface="Times New Roman" pitchFamily="18" charset="0"/>
              </a:rPr>
              <a:t>1</a:t>
            </a:r>
            <a:r>
              <a:rPr lang="en-US" sz="2800" i="1" dirty="0" smtClean="0">
                <a:cs typeface="Times New Roman" pitchFamily="18" charset="0"/>
              </a:rPr>
              <a:t>B</a:t>
            </a:r>
            <a:r>
              <a:rPr lang="en-US" sz="2800" baseline="-25000" dirty="0" smtClean="0">
                <a:cs typeface="Times New Roman" pitchFamily="18" charset="0"/>
              </a:rPr>
              <a:t>1</a:t>
            </a:r>
            <a:r>
              <a:rPr lang="ru-RU" sz="2800" dirty="0" smtClean="0">
                <a:cs typeface="Times New Roman" pitchFamily="18" charset="0"/>
              </a:rPr>
              <a:t>. 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745" y="2855753"/>
            <a:ext cx="3376613" cy="313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71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44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2" name="Text Box 4"/>
          <p:cNvSpPr txBox="1">
            <a:spLocks noChangeArrowheads="1"/>
          </p:cNvSpPr>
          <p:nvPr/>
        </p:nvSpPr>
        <p:spPr bwMode="auto">
          <a:xfrm>
            <a:off x="0" y="0"/>
            <a:ext cx="6588224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solidFill>
                  <a:srgbClr val="FF3300"/>
                </a:solidFill>
              </a:rPr>
              <a:t>	Доказательство</a:t>
            </a:r>
            <a:r>
              <a:rPr lang="ru-RU" sz="2800" dirty="0">
                <a:solidFill>
                  <a:srgbClr val="FF3300"/>
                </a:solidFill>
              </a:rPr>
              <a:t>. </a:t>
            </a:r>
            <a:r>
              <a:rPr lang="ru-RU" sz="2800" dirty="0"/>
              <a:t>Рассмотрим окружность с диаметром </a:t>
            </a:r>
            <a:r>
              <a:rPr lang="en-US" sz="2800" i="1" dirty="0"/>
              <a:t>AB</a:t>
            </a:r>
            <a:r>
              <a:rPr lang="ru-RU" sz="2800" dirty="0" smtClean="0"/>
              <a:t>.</a:t>
            </a:r>
            <a:r>
              <a:rPr lang="en-US" sz="2800" dirty="0" smtClean="0"/>
              <a:t> </a:t>
            </a:r>
            <a:r>
              <a:rPr lang="ru-RU" sz="2800" dirty="0" smtClean="0"/>
              <a:t>Она пройдёт через точки </a:t>
            </a:r>
            <a:r>
              <a:rPr lang="en-US" sz="2800" i="1" dirty="0" smtClean="0"/>
              <a:t>A</a:t>
            </a:r>
            <a:r>
              <a:rPr lang="en-US" sz="2800" baseline="-25000" dirty="0" smtClean="0"/>
              <a:t>1</a:t>
            </a:r>
            <a:r>
              <a:rPr lang="ru-RU" sz="2800" i="1" dirty="0" smtClean="0"/>
              <a:t> </a:t>
            </a:r>
            <a:r>
              <a:rPr lang="ru-RU" sz="2800" dirty="0" smtClean="0"/>
              <a:t>и </a:t>
            </a:r>
            <a:r>
              <a:rPr lang="en-US" sz="2800" i="1" dirty="0" smtClean="0"/>
              <a:t>B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.</a:t>
            </a:r>
            <a:r>
              <a:rPr lang="en-US" sz="2800" i="1" dirty="0" smtClean="0"/>
              <a:t> </a:t>
            </a:r>
            <a:r>
              <a:rPr lang="ru-RU" sz="2800" dirty="0" smtClean="0"/>
              <a:t>Углы </a:t>
            </a:r>
            <a:r>
              <a:rPr lang="en-US" sz="2800" i="1" dirty="0">
                <a:cs typeface="Times New Roman" pitchFamily="18" charset="0"/>
              </a:rPr>
              <a:t>ABB</a:t>
            </a:r>
            <a:r>
              <a:rPr lang="ru-RU" sz="2800" baseline="-30000" dirty="0">
                <a:cs typeface="Times New Roman" pitchFamily="18" charset="0"/>
              </a:rPr>
              <a:t>1</a:t>
            </a:r>
            <a:r>
              <a:rPr lang="en-US" sz="2800" i="1" dirty="0">
                <a:cs typeface="Times New Roman" pitchFamily="18" charset="0"/>
              </a:rPr>
              <a:t> </a:t>
            </a:r>
            <a:r>
              <a:rPr lang="ru-RU" sz="2800" dirty="0" smtClean="0">
                <a:cs typeface="Times New Roman" pitchFamily="18" charset="0"/>
              </a:rPr>
              <a:t>и </a:t>
            </a:r>
            <a:r>
              <a:rPr lang="en-US" sz="2800" i="1" dirty="0">
                <a:cs typeface="Times New Roman" pitchFamily="18" charset="0"/>
              </a:rPr>
              <a:t>AA</a:t>
            </a:r>
            <a:r>
              <a:rPr lang="ru-RU" sz="2800" baseline="-30000" dirty="0">
                <a:cs typeface="Times New Roman" pitchFamily="18" charset="0"/>
              </a:rPr>
              <a:t>1</a:t>
            </a:r>
            <a:r>
              <a:rPr lang="en-US" sz="2800" i="1" dirty="0">
                <a:cs typeface="Times New Roman" pitchFamily="18" charset="0"/>
              </a:rPr>
              <a:t>B</a:t>
            </a:r>
            <a:r>
              <a:rPr lang="en-US" sz="2800" baseline="-25000" dirty="0">
                <a:cs typeface="Times New Roman" pitchFamily="18" charset="0"/>
              </a:rPr>
              <a:t>1 </a:t>
            </a:r>
            <a:r>
              <a:rPr lang="ru-RU" sz="2800" dirty="0" smtClean="0">
                <a:cs typeface="Times New Roman" pitchFamily="18" charset="0"/>
              </a:rPr>
              <a:t>опираются на одну дугу, следовательно, они равны.</a:t>
            </a:r>
            <a:endParaRPr lang="ru-RU" sz="2800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0942" y="4149080"/>
            <a:ext cx="6023226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/>
              <a:t>	</a:t>
            </a:r>
            <a:r>
              <a:rPr lang="ru-RU" sz="2800" dirty="0" smtClean="0"/>
              <a:t>Докажите</a:t>
            </a:r>
            <a:r>
              <a:rPr lang="ru-RU" sz="2800" dirty="0"/>
              <a:t>, что е</a:t>
            </a:r>
            <a:r>
              <a:rPr lang="ru-RU" sz="2800" dirty="0">
                <a:cs typeface="Times New Roman" pitchFamily="18" charset="0"/>
              </a:rPr>
              <a:t>сли </a:t>
            </a:r>
            <a:r>
              <a:rPr lang="en-US" sz="2800" i="1" dirty="0">
                <a:cs typeface="Times New Roman" pitchFamily="18" charset="0"/>
              </a:rPr>
              <a:t>AA</a:t>
            </a:r>
            <a:r>
              <a:rPr lang="ru-RU" sz="2800" baseline="-30000" dirty="0">
                <a:cs typeface="Times New Roman" pitchFamily="18" charset="0"/>
              </a:rPr>
              <a:t>1</a:t>
            </a:r>
            <a:r>
              <a:rPr lang="ru-RU" sz="2800" dirty="0">
                <a:cs typeface="Times New Roman" pitchFamily="18" charset="0"/>
              </a:rPr>
              <a:t>, </a:t>
            </a:r>
            <a:r>
              <a:rPr lang="en-US" sz="2800" i="1" dirty="0">
                <a:cs typeface="Times New Roman" pitchFamily="18" charset="0"/>
              </a:rPr>
              <a:t>BB</a:t>
            </a:r>
            <a:r>
              <a:rPr lang="ru-RU" sz="2800" baseline="-30000" dirty="0">
                <a:cs typeface="Times New Roman" pitchFamily="18" charset="0"/>
              </a:rPr>
              <a:t>1</a:t>
            </a:r>
            <a:r>
              <a:rPr lang="ru-RU" sz="2800" dirty="0">
                <a:cs typeface="Times New Roman" pitchFamily="18" charset="0"/>
              </a:rPr>
              <a:t> – высоты треугольника </a:t>
            </a:r>
            <a:r>
              <a:rPr lang="en-US" sz="2800" i="1" dirty="0">
                <a:cs typeface="Times New Roman" pitchFamily="18" charset="0"/>
              </a:rPr>
              <a:t>ABC</a:t>
            </a:r>
            <a:r>
              <a:rPr lang="ru-RU" sz="2800" dirty="0">
                <a:cs typeface="Times New Roman" pitchFamily="18" charset="0"/>
              </a:rPr>
              <a:t>, то </a:t>
            </a:r>
            <a:r>
              <a:rPr lang="ru-RU" sz="2800" dirty="0" smtClean="0">
                <a:cs typeface="Times New Roman" pitchFamily="18" charset="0"/>
              </a:rPr>
              <a:t>треугольники </a:t>
            </a:r>
            <a:r>
              <a:rPr lang="en-US" sz="2800" i="1" dirty="0" smtClean="0">
                <a:cs typeface="Times New Roman" pitchFamily="18" charset="0"/>
              </a:rPr>
              <a:t>ABC </a:t>
            </a:r>
            <a:r>
              <a:rPr lang="ru-RU" sz="2800" dirty="0" smtClean="0">
                <a:cs typeface="Times New Roman" pitchFamily="18" charset="0"/>
              </a:rPr>
              <a:t>и </a:t>
            </a:r>
            <a:r>
              <a:rPr lang="en-US" sz="2800" i="1" dirty="0" smtClean="0">
                <a:cs typeface="Times New Roman" pitchFamily="18" charset="0"/>
              </a:rPr>
              <a:t>A</a:t>
            </a:r>
            <a:r>
              <a:rPr lang="en-US" sz="2800" baseline="-25000" dirty="0" smtClean="0">
                <a:cs typeface="Times New Roman" pitchFamily="18" charset="0"/>
              </a:rPr>
              <a:t>1</a:t>
            </a:r>
            <a:r>
              <a:rPr lang="en-US" sz="2800" i="1" dirty="0" smtClean="0">
                <a:cs typeface="Times New Roman" pitchFamily="18" charset="0"/>
              </a:rPr>
              <a:t>B</a:t>
            </a:r>
            <a:r>
              <a:rPr lang="en-US" sz="2800" baseline="-25000" dirty="0" smtClean="0">
                <a:cs typeface="Times New Roman" pitchFamily="18" charset="0"/>
              </a:rPr>
              <a:t>1</a:t>
            </a:r>
            <a:r>
              <a:rPr lang="en-US" sz="2800" i="1" dirty="0" smtClean="0">
                <a:cs typeface="Times New Roman" pitchFamily="18" charset="0"/>
              </a:rPr>
              <a:t>C</a:t>
            </a:r>
            <a:r>
              <a:rPr lang="en-US" sz="2800" baseline="-25000" dirty="0" smtClean="0">
                <a:cs typeface="Times New Roman" pitchFamily="18" charset="0"/>
              </a:rPr>
              <a:t>1</a:t>
            </a:r>
            <a:r>
              <a:rPr lang="en-US" sz="2800" dirty="0" smtClean="0">
                <a:cs typeface="Times New Roman" pitchFamily="18" charset="0"/>
              </a:rPr>
              <a:t> </a:t>
            </a:r>
            <a:r>
              <a:rPr lang="ru-RU" sz="2800" dirty="0" smtClean="0">
                <a:cs typeface="Times New Roman" pitchFamily="18" charset="0"/>
              </a:rPr>
              <a:t>подобны. 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943" y="3645024"/>
            <a:ext cx="2952328" cy="273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015" y="0"/>
            <a:ext cx="2304256" cy="300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35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4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052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0" name="Text Box 4"/>
          <p:cNvSpPr txBox="1">
            <a:spLocks noChangeArrowheads="1"/>
          </p:cNvSpPr>
          <p:nvPr/>
        </p:nvSpPr>
        <p:spPr bwMode="auto">
          <a:xfrm>
            <a:off x="0" y="44624"/>
            <a:ext cx="5940152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solidFill>
                  <a:srgbClr val="FF3300"/>
                </a:solidFill>
              </a:rPr>
              <a:t>	</a:t>
            </a:r>
            <a:r>
              <a:rPr lang="ru-RU" dirty="0" smtClean="0">
                <a:solidFill>
                  <a:srgbClr val="FF3300"/>
                </a:solidFill>
              </a:rPr>
              <a:t>Доказательство</a:t>
            </a:r>
            <a:r>
              <a:rPr lang="ru-RU" dirty="0">
                <a:solidFill>
                  <a:srgbClr val="FF3300"/>
                </a:solidFill>
              </a:rPr>
              <a:t>. </a:t>
            </a:r>
            <a:r>
              <a:rPr lang="ru-RU" dirty="0" smtClean="0"/>
              <a:t>Угол 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i="1" dirty="0"/>
              <a:t>C </a:t>
            </a:r>
            <a:r>
              <a:rPr lang="ru-RU" dirty="0"/>
              <a:t>равен 90</a:t>
            </a:r>
            <a:r>
              <a:rPr lang="ru-RU" baseline="30000" dirty="0"/>
              <a:t>о</a:t>
            </a:r>
            <a:r>
              <a:rPr lang="ru-RU" dirty="0"/>
              <a:t> минус угол </a:t>
            </a:r>
            <a:r>
              <a:rPr lang="en-US" i="1" dirty="0" smtClean="0"/>
              <a:t>AA</a:t>
            </a:r>
            <a:r>
              <a:rPr lang="en-US" baseline="-25000" dirty="0" smtClean="0"/>
              <a:t>1</a:t>
            </a:r>
            <a:r>
              <a:rPr lang="en-US" i="1" dirty="0" smtClean="0"/>
              <a:t>B</a:t>
            </a:r>
            <a:r>
              <a:rPr lang="en-US" baseline="-25000" dirty="0" smtClean="0"/>
              <a:t>1</a:t>
            </a:r>
            <a:r>
              <a:rPr lang="en-US" dirty="0" smtClean="0"/>
              <a:t>. </a:t>
            </a:r>
            <a:r>
              <a:rPr lang="ru-RU" dirty="0" smtClean="0"/>
              <a:t>Угол </a:t>
            </a:r>
            <a:r>
              <a:rPr lang="en-US" i="1" dirty="0"/>
              <a:t>BAC </a:t>
            </a:r>
            <a:r>
              <a:rPr lang="ru-RU" dirty="0"/>
              <a:t>равен 90</a:t>
            </a:r>
            <a:r>
              <a:rPr lang="ru-RU" baseline="30000" dirty="0"/>
              <a:t>о</a:t>
            </a:r>
            <a:r>
              <a:rPr lang="ru-RU" dirty="0"/>
              <a:t> минус угол </a:t>
            </a:r>
            <a:r>
              <a:rPr lang="en-US" i="1" dirty="0" smtClean="0"/>
              <a:t>ABB</a:t>
            </a:r>
            <a:r>
              <a:rPr lang="en-US" baseline="-25000" dirty="0" smtClean="0"/>
              <a:t>1</a:t>
            </a:r>
            <a:r>
              <a:rPr lang="en-US" dirty="0" smtClean="0"/>
              <a:t>.</a:t>
            </a:r>
            <a:r>
              <a:rPr lang="en-US" i="1" dirty="0" smtClean="0"/>
              <a:t> </a:t>
            </a:r>
            <a:r>
              <a:rPr lang="ru-RU" dirty="0"/>
              <a:t>Углы </a:t>
            </a:r>
            <a:r>
              <a:rPr lang="en-US" i="1" dirty="0" smtClean="0"/>
              <a:t>AA</a:t>
            </a:r>
            <a:r>
              <a:rPr lang="en-US" baseline="-25000" dirty="0" smtClean="0"/>
              <a:t>1</a:t>
            </a:r>
            <a:r>
              <a:rPr lang="en-US" i="1" dirty="0" smtClean="0"/>
              <a:t>B</a:t>
            </a:r>
            <a:r>
              <a:rPr lang="en-US" baseline="-25000" dirty="0" smtClean="0"/>
              <a:t>1</a:t>
            </a:r>
            <a:r>
              <a:rPr lang="ru-RU" i="1" dirty="0" smtClean="0"/>
              <a:t> </a:t>
            </a:r>
            <a:r>
              <a:rPr lang="ru-RU" dirty="0"/>
              <a:t>и </a:t>
            </a:r>
            <a:r>
              <a:rPr lang="en-US" i="1" dirty="0" smtClean="0"/>
              <a:t>ABB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ru-RU" dirty="0" smtClean="0"/>
              <a:t>равны. </a:t>
            </a:r>
            <a:r>
              <a:rPr lang="ru-RU" dirty="0" smtClean="0">
                <a:cs typeface="Times New Roman" pitchFamily="18" charset="0"/>
              </a:rPr>
              <a:t>Следовательно</a:t>
            </a:r>
            <a:r>
              <a:rPr lang="ru-RU" dirty="0">
                <a:cs typeface="Times New Roman" pitchFamily="18" charset="0"/>
              </a:rPr>
              <a:t>, равны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ru-RU" dirty="0"/>
              <a:t>углы 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ru-RU" i="1" dirty="0"/>
              <a:t> </a:t>
            </a:r>
            <a:r>
              <a:rPr lang="ru-RU" dirty="0"/>
              <a:t>и </a:t>
            </a:r>
            <a:r>
              <a:rPr lang="en-US" i="1" dirty="0"/>
              <a:t>BAC</a:t>
            </a:r>
            <a:r>
              <a:rPr lang="en-US" dirty="0" smtClean="0"/>
              <a:t>.</a:t>
            </a:r>
            <a:r>
              <a:rPr lang="ru-RU" dirty="0" smtClean="0"/>
              <a:t> Значит, </a:t>
            </a:r>
            <a:r>
              <a:rPr lang="ru-RU" dirty="0">
                <a:cs typeface="Times New Roman" pitchFamily="18" charset="0"/>
              </a:rPr>
              <a:t>треугольники </a:t>
            </a:r>
            <a:r>
              <a:rPr lang="en-US" i="1" dirty="0">
                <a:cs typeface="Times New Roman" pitchFamily="18" charset="0"/>
              </a:rPr>
              <a:t>ABC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en-US" baseline="-25000" dirty="0">
                <a:cs typeface="Times New Roman" pitchFamily="18" charset="0"/>
              </a:rPr>
              <a:t>1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подобны.</a:t>
            </a:r>
            <a:endParaRPr lang="ru-RU" i="1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9251" y="3861048"/>
            <a:ext cx="606491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/>
              <a:t>	</a:t>
            </a:r>
            <a:r>
              <a:rPr lang="ru-RU" dirty="0" smtClean="0"/>
              <a:t>Докажите</a:t>
            </a:r>
            <a:r>
              <a:rPr lang="ru-RU" dirty="0"/>
              <a:t>, что е</a:t>
            </a:r>
            <a:r>
              <a:rPr lang="ru-RU" dirty="0">
                <a:cs typeface="Times New Roman" pitchFamily="18" charset="0"/>
              </a:rPr>
              <a:t>сли </a:t>
            </a:r>
            <a:r>
              <a:rPr lang="en-US" i="1" dirty="0">
                <a:cs typeface="Times New Roman" pitchFamily="18" charset="0"/>
              </a:rPr>
              <a:t>AA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BB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CC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– высоты </a:t>
            </a:r>
            <a:r>
              <a:rPr lang="ru-RU" dirty="0" smtClean="0">
                <a:cs typeface="Times New Roman" pitchFamily="18" charset="0"/>
              </a:rPr>
              <a:t>остроугольного треугольника </a:t>
            </a:r>
            <a:r>
              <a:rPr lang="en-US" i="1" dirty="0">
                <a:cs typeface="Times New Roman" pitchFamily="18" charset="0"/>
              </a:rPr>
              <a:t>ABC</a:t>
            </a:r>
            <a:r>
              <a:rPr lang="ru-RU" dirty="0">
                <a:cs typeface="Times New Roman" pitchFamily="18" charset="0"/>
              </a:rPr>
              <a:t>, то </a:t>
            </a:r>
            <a:r>
              <a:rPr lang="ru-RU" dirty="0" smtClean="0">
                <a:cs typeface="Times New Roman" pitchFamily="18" charset="0"/>
              </a:rPr>
              <a:t>они содержат биссектрисы треугольника </a:t>
            </a:r>
            <a:r>
              <a:rPr lang="en-US" i="1" dirty="0" smtClean="0">
                <a:cs typeface="Times New Roman" pitchFamily="18" charset="0"/>
              </a:rPr>
              <a:t>A</a:t>
            </a:r>
            <a:r>
              <a:rPr lang="ru-RU" baseline="-30000" dirty="0" smtClean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 smtClean="0">
                <a:cs typeface="Times New Roman" pitchFamily="18" charset="0"/>
              </a:rPr>
              <a:t>1</a:t>
            </a:r>
            <a:r>
              <a:rPr lang="en-US" i="1" dirty="0" smtClean="0">
                <a:cs typeface="Times New Roman" pitchFamily="18" charset="0"/>
              </a:rPr>
              <a:t>C</a:t>
            </a:r>
            <a:r>
              <a:rPr lang="en-US" baseline="-25000" dirty="0" smtClean="0">
                <a:cs typeface="Times New Roman" pitchFamily="18" charset="0"/>
              </a:rPr>
              <a:t>1</a:t>
            </a:r>
            <a:r>
              <a:rPr lang="ru-RU" dirty="0" smtClean="0">
                <a:cs typeface="Times New Roman" pitchFamily="18" charset="0"/>
              </a:rPr>
              <a:t>. Верно ли это для тупоугольного треугольника?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393" y="4005064"/>
            <a:ext cx="2884894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755" y="44624"/>
            <a:ext cx="2664296" cy="247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53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-31881" y="32734"/>
            <a:ext cx="9108504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solidFill>
                  <a:srgbClr val="FF3300"/>
                </a:solidFill>
              </a:rPr>
              <a:t>	</a:t>
            </a:r>
            <a:r>
              <a:rPr lang="ru-RU" dirty="0" smtClean="0">
                <a:solidFill>
                  <a:srgbClr val="FF3300"/>
                </a:solidFill>
              </a:rPr>
              <a:t>Доказательство</a:t>
            </a:r>
            <a:r>
              <a:rPr lang="ru-RU" dirty="0">
                <a:solidFill>
                  <a:srgbClr val="FF3300"/>
                </a:solidFill>
              </a:rPr>
              <a:t>. </a:t>
            </a:r>
            <a:r>
              <a:rPr lang="ru-RU" dirty="0">
                <a:cs typeface="Times New Roman" pitchFamily="18" charset="0"/>
              </a:rPr>
              <a:t>На сторонах треугольника </a:t>
            </a:r>
            <a:r>
              <a:rPr lang="en-US" i="1" dirty="0">
                <a:cs typeface="Times New Roman" pitchFamily="18" charset="0"/>
              </a:rPr>
              <a:t>ABC</a:t>
            </a:r>
            <a:r>
              <a:rPr lang="ru-RU" dirty="0">
                <a:cs typeface="Times New Roman" pitchFamily="18" charset="0"/>
              </a:rPr>
              <a:t>, как на диаметрах, опишем окружности.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Они пройдут через точки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. Угол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 </a:t>
            </a:r>
            <a:r>
              <a:rPr lang="ru-RU" dirty="0">
                <a:cs typeface="Times New Roman" pitchFamily="18" charset="0"/>
              </a:rPr>
              <a:t>равен углу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AC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как углы, опирающиеся на одну дугу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dirty="0">
                <a:cs typeface="Times New Roman" pitchFamily="18" charset="0"/>
              </a:rPr>
              <a:t>. Угол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AC </a:t>
            </a:r>
            <a:r>
              <a:rPr lang="ru-RU" dirty="0">
                <a:cs typeface="Times New Roman" pitchFamily="18" charset="0"/>
              </a:rPr>
              <a:t>равен углу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BC</a:t>
            </a:r>
            <a:r>
              <a:rPr lang="ru-RU" dirty="0">
                <a:cs typeface="Times New Roman" pitchFamily="18" charset="0"/>
              </a:rPr>
              <a:t>. Угол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BC </a:t>
            </a:r>
            <a:r>
              <a:rPr lang="ru-RU" dirty="0">
                <a:cs typeface="Times New Roman" pitchFamily="18" charset="0"/>
              </a:rPr>
              <a:t>равен углу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dirty="0">
                <a:cs typeface="Times New Roman" pitchFamily="18" charset="0"/>
              </a:rPr>
              <a:t>, как углы, опирающиеся на одну дугу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dirty="0">
                <a:cs typeface="Times New Roman" pitchFamily="18" charset="0"/>
              </a:rPr>
              <a:t>. Следовательно, угол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 </a:t>
            </a:r>
            <a:r>
              <a:rPr lang="ru-RU" dirty="0">
                <a:cs typeface="Times New Roman" pitchFamily="18" charset="0"/>
              </a:rPr>
              <a:t>равен углу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 smtClean="0">
                <a:cs typeface="Times New Roman" pitchFamily="18" charset="0"/>
              </a:rPr>
              <a:t>C</a:t>
            </a:r>
            <a:r>
              <a:rPr lang="en-US" dirty="0" smtClean="0">
                <a:cs typeface="Times New Roman" pitchFamily="18" charset="0"/>
              </a:rPr>
              <a:t>, </a:t>
            </a:r>
            <a:r>
              <a:rPr lang="ru-RU" dirty="0" smtClean="0">
                <a:cs typeface="Times New Roman" pitchFamily="18" charset="0"/>
              </a:rPr>
              <a:t>т.е. высота </a:t>
            </a:r>
            <a:r>
              <a:rPr lang="en-US" i="1" dirty="0" smtClean="0">
                <a:cs typeface="Times New Roman" pitchFamily="18" charset="0"/>
              </a:rPr>
              <a:t>CC</a:t>
            </a:r>
            <a:r>
              <a:rPr lang="en-US" baseline="-25000" dirty="0" smtClean="0">
                <a:cs typeface="Times New Roman" pitchFamily="18" charset="0"/>
              </a:rPr>
              <a:t>1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ru-RU" dirty="0" smtClean="0">
                <a:cs typeface="Times New Roman" pitchFamily="18" charset="0"/>
              </a:rPr>
              <a:t>содержит биссектрису треугольника </a:t>
            </a:r>
            <a:r>
              <a:rPr lang="en-US" i="1" dirty="0" smtClean="0">
                <a:cs typeface="Times New Roman" pitchFamily="18" charset="0"/>
              </a:rPr>
              <a:t>A</a:t>
            </a:r>
            <a:r>
              <a:rPr lang="en-US" baseline="-25000" dirty="0" smtClean="0">
                <a:cs typeface="Times New Roman" pitchFamily="18" charset="0"/>
              </a:rPr>
              <a:t>1</a:t>
            </a:r>
            <a:r>
              <a:rPr lang="en-US" i="1" dirty="0" smtClean="0">
                <a:cs typeface="Times New Roman" pitchFamily="18" charset="0"/>
              </a:rPr>
              <a:t>B</a:t>
            </a:r>
            <a:r>
              <a:rPr lang="en-US" baseline="-25000" dirty="0" smtClean="0">
                <a:cs typeface="Times New Roman" pitchFamily="18" charset="0"/>
              </a:rPr>
              <a:t>1</a:t>
            </a:r>
            <a:r>
              <a:rPr lang="en-US" i="1" dirty="0" smtClean="0">
                <a:cs typeface="Times New Roman" pitchFamily="18" charset="0"/>
              </a:rPr>
              <a:t>C</a:t>
            </a:r>
            <a:r>
              <a:rPr lang="en-US" baseline="-25000" dirty="0" smtClean="0">
                <a:cs typeface="Times New Roman" pitchFamily="18" charset="0"/>
              </a:rPr>
              <a:t>1</a:t>
            </a:r>
            <a:r>
              <a:rPr lang="ru-RU" dirty="0" smtClean="0">
                <a:cs typeface="Times New Roman" pitchFamily="18" charset="0"/>
              </a:rPr>
              <a:t>, проведённую из вершины </a:t>
            </a:r>
            <a:r>
              <a:rPr lang="en-US" i="1" dirty="0" smtClean="0">
                <a:cs typeface="Times New Roman" pitchFamily="18" charset="0"/>
              </a:rPr>
              <a:t>C</a:t>
            </a:r>
            <a:r>
              <a:rPr lang="en-US" baseline="-25000" dirty="0" smtClean="0">
                <a:cs typeface="Times New Roman" pitchFamily="18" charset="0"/>
              </a:rPr>
              <a:t>1</a:t>
            </a:r>
            <a:r>
              <a:rPr lang="en-US" dirty="0" smtClean="0">
                <a:cs typeface="Times New Roman" pitchFamily="18" charset="0"/>
              </a:rPr>
              <a:t>.</a:t>
            </a:r>
            <a:r>
              <a:rPr lang="ru-RU" dirty="0" smtClean="0">
                <a:cs typeface="Times New Roman" pitchFamily="18" charset="0"/>
              </a:rPr>
              <a:t> Для тупоугольного треугольника это неверно. Пример приведен на рисунке.</a:t>
            </a:r>
            <a:endParaRPr lang="ru-RU" dirty="0"/>
          </a:p>
        </p:txBody>
      </p:sp>
      <p:pic>
        <p:nvPicPr>
          <p:cNvPr id="430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669878"/>
            <a:ext cx="2592288" cy="255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74072"/>
            <a:ext cx="2712930" cy="235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427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060848"/>
            <a:ext cx="3168352" cy="268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7504" y="692696"/>
                <a:ext cx="9175881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 smtClean="0"/>
                  <a:t>	</a:t>
                </a:r>
                <a:r>
                  <a:rPr lang="ru-RU" sz="2800" dirty="0" smtClean="0"/>
                  <a:t>В остроугольном треугольнике </a:t>
                </a:r>
                <a:r>
                  <a:rPr lang="en-US" sz="2800" i="1" dirty="0" smtClean="0"/>
                  <a:t>ABC </a:t>
                </a:r>
                <a:r>
                  <a:rPr lang="en-US" sz="2800" i="1" dirty="0">
                    <a:cs typeface="Times New Roman" pitchFamily="18" charset="0"/>
                  </a:rPr>
                  <a:t>AA</a:t>
                </a:r>
                <a:r>
                  <a:rPr lang="ru-RU" sz="2800" baseline="-30000" dirty="0">
                    <a:cs typeface="Times New Roman" pitchFamily="18" charset="0"/>
                  </a:rPr>
                  <a:t>1</a:t>
                </a:r>
                <a:r>
                  <a:rPr lang="ru-RU" sz="2800" dirty="0">
                    <a:cs typeface="Times New Roman" pitchFamily="18" charset="0"/>
                  </a:rPr>
                  <a:t>, </a:t>
                </a:r>
                <a:r>
                  <a:rPr lang="en-US" sz="2800" i="1" dirty="0">
                    <a:cs typeface="Times New Roman" pitchFamily="18" charset="0"/>
                  </a:rPr>
                  <a:t>BB</a:t>
                </a:r>
                <a:r>
                  <a:rPr lang="ru-RU" sz="2800" baseline="-30000" dirty="0">
                    <a:cs typeface="Times New Roman" pitchFamily="18" charset="0"/>
                  </a:rPr>
                  <a:t>1</a:t>
                </a:r>
                <a:r>
                  <a:rPr lang="ru-RU" sz="2800" dirty="0">
                    <a:cs typeface="Times New Roman" pitchFamily="18" charset="0"/>
                  </a:rPr>
                  <a:t>, </a:t>
                </a:r>
                <a:r>
                  <a:rPr lang="en-US" sz="2800" i="1" dirty="0">
                    <a:cs typeface="Times New Roman" pitchFamily="18" charset="0"/>
                  </a:rPr>
                  <a:t>CC</a:t>
                </a:r>
                <a:r>
                  <a:rPr lang="ru-RU" sz="2800" baseline="-30000" dirty="0">
                    <a:cs typeface="Times New Roman" pitchFamily="18" charset="0"/>
                  </a:rPr>
                  <a:t>1</a:t>
                </a:r>
                <a:r>
                  <a:rPr lang="ru-RU" sz="2800" dirty="0">
                    <a:cs typeface="Times New Roman" pitchFamily="18" charset="0"/>
                  </a:rPr>
                  <a:t> – высоты,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/>
                        <a:ea typeface="Cambria Math"/>
                      </a:rPr>
                      <m:t>∠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𝐴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/>
                        <a:ea typeface="Cambria Math"/>
                      </a:rPr>
                      <m:t>α</m:t>
                    </m:r>
                  </m:oMath>
                </a14:m>
                <a:r>
                  <a:rPr lang="en-US" sz="2800" i="1" dirty="0" smtClean="0"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ea typeface="Cambria Math"/>
                      </a:rPr>
                      <m:t>∠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𝐵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sz="2800" i="0" smtClean="0">
                        <a:latin typeface="Cambria Math"/>
                        <a:ea typeface="Cambria Math"/>
                      </a:rPr>
                      <m:t>β</m:t>
                    </m:r>
                  </m:oMath>
                </a14:m>
                <a:r>
                  <a:rPr lang="en-US" sz="2800" i="1" dirty="0"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ea typeface="Cambria Math"/>
                      </a:rPr>
                      <m:t>∠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𝐶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sz="2800" i="0" smtClean="0">
                        <a:latin typeface="Cambria Math"/>
                        <a:ea typeface="Cambria Math"/>
                      </a:rPr>
                      <m:t>γ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r>
                  <a:rPr lang="en-US" sz="2800" i="1" dirty="0">
                    <a:cs typeface="Times New Roman" pitchFamily="18" charset="0"/>
                  </a:rPr>
                  <a:t> </a:t>
                </a:r>
                <a:r>
                  <a:rPr lang="ru-RU" sz="2800" dirty="0" smtClean="0">
                    <a:cs typeface="Times New Roman" pitchFamily="18" charset="0"/>
                  </a:rPr>
                  <a:t>Найдите углы треугольника </a:t>
                </a:r>
                <a:r>
                  <a:rPr lang="en-US" sz="2800" i="1" dirty="0" smtClean="0">
                    <a:cs typeface="Times New Roman" pitchFamily="18" charset="0"/>
                  </a:rPr>
                  <a:t>A</a:t>
                </a:r>
                <a:r>
                  <a:rPr lang="en-US" sz="2800" baseline="-25000" dirty="0" smtClean="0">
                    <a:cs typeface="Times New Roman" pitchFamily="18" charset="0"/>
                  </a:rPr>
                  <a:t>1</a:t>
                </a:r>
                <a:r>
                  <a:rPr lang="en-US" sz="2800" i="1" dirty="0" smtClean="0">
                    <a:cs typeface="Times New Roman" pitchFamily="18" charset="0"/>
                  </a:rPr>
                  <a:t>B</a:t>
                </a:r>
                <a:r>
                  <a:rPr lang="en-US" sz="2800" baseline="-25000" dirty="0" smtClean="0">
                    <a:cs typeface="Times New Roman" pitchFamily="18" charset="0"/>
                  </a:rPr>
                  <a:t>1</a:t>
                </a:r>
                <a:r>
                  <a:rPr lang="en-US" sz="2800" i="1" dirty="0" smtClean="0">
                    <a:cs typeface="Times New Roman" pitchFamily="18" charset="0"/>
                  </a:rPr>
                  <a:t>C</a:t>
                </a:r>
                <a:r>
                  <a:rPr lang="en-US" sz="2800" baseline="-25000" dirty="0" smtClean="0">
                    <a:cs typeface="Times New Roman" pitchFamily="18" charset="0"/>
                  </a:rPr>
                  <a:t>1</a:t>
                </a:r>
                <a:r>
                  <a:rPr lang="ru-RU" sz="2800" dirty="0" smtClean="0">
                    <a:cs typeface="Times New Roman" pitchFamily="18" charset="0"/>
                  </a:rPr>
                  <a:t>. </a:t>
                </a:r>
                <a:endParaRPr lang="ru-RU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692696"/>
                <a:ext cx="9175881" cy="1384995"/>
              </a:xfrm>
              <a:prstGeom prst="rect">
                <a:avLst/>
              </a:prstGeom>
              <a:blipFill>
                <a:blip r:embed="rId4"/>
                <a:stretch>
                  <a:fillRect l="-1395" t="-4846" r="-1329" b="-114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889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9728" y="2204864"/>
            <a:ext cx="9143896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2800" dirty="0"/>
              <a:t>Сторона </a:t>
            </a:r>
            <a:r>
              <a:rPr lang="en-US" sz="2800" i="1" dirty="0" smtClean="0"/>
              <a:t>AB </a:t>
            </a:r>
            <a:r>
              <a:rPr lang="ru-RU" sz="2800" dirty="0" smtClean="0"/>
              <a:t>треугольника </a:t>
            </a:r>
            <a:r>
              <a:rPr lang="en-US" sz="2800" i="1" dirty="0" smtClean="0"/>
              <a:t>ABC </a:t>
            </a:r>
            <a:r>
              <a:rPr lang="ru-RU" sz="2800" dirty="0" smtClean="0"/>
              <a:t>равна </a:t>
            </a:r>
            <a:r>
              <a:rPr lang="en-US" sz="2800" dirty="0" smtClean="0"/>
              <a:t>2</a:t>
            </a:r>
            <a:r>
              <a:rPr lang="ru-RU" sz="2800" dirty="0" smtClean="0"/>
              <a:t>, </a:t>
            </a:r>
            <a:r>
              <a:rPr lang="ru-RU" sz="2800" dirty="0"/>
              <a:t>углы, прилежащие к </a:t>
            </a:r>
            <a:r>
              <a:rPr lang="ru-RU" sz="2800" dirty="0" smtClean="0"/>
              <a:t>ней, равны </a:t>
            </a:r>
            <a:r>
              <a:rPr lang="en-US" sz="2800" dirty="0"/>
              <a:t>5</a:t>
            </a:r>
            <a:r>
              <a:rPr lang="ru-RU" sz="2800" dirty="0" smtClean="0"/>
              <a:t>0◦ </a:t>
            </a:r>
            <a:r>
              <a:rPr lang="ru-RU" sz="2800" dirty="0"/>
              <a:t>и </a:t>
            </a:r>
            <a:r>
              <a:rPr lang="en-US" sz="2800" dirty="0" smtClean="0"/>
              <a:t>70</a:t>
            </a:r>
            <a:r>
              <a:rPr lang="ru-RU" sz="2800" dirty="0" smtClean="0"/>
              <a:t>◦</a:t>
            </a:r>
            <a:r>
              <a:rPr lang="ru-RU" sz="2800" dirty="0"/>
              <a:t>. Найдите </a:t>
            </a:r>
            <a:r>
              <a:rPr lang="ru-RU" sz="2800" dirty="0" smtClean="0"/>
              <a:t>отрезок</a:t>
            </a:r>
            <a:r>
              <a:rPr lang="en-US" sz="2800" dirty="0" smtClean="0"/>
              <a:t> </a:t>
            </a:r>
            <a:r>
              <a:rPr lang="en-US" sz="2800" i="1" dirty="0" smtClean="0"/>
              <a:t>A</a:t>
            </a:r>
            <a:r>
              <a:rPr lang="en-US" sz="2800" baseline="-25000" dirty="0" smtClean="0"/>
              <a:t>1</a:t>
            </a:r>
            <a:r>
              <a:rPr lang="en-US" sz="2800" i="1" dirty="0" smtClean="0"/>
              <a:t>B</a:t>
            </a:r>
            <a:r>
              <a:rPr lang="en-US" sz="2800" baseline="-25000" dirty="0" smtClean="0"/>
              <a:t>1</a:t>
            </a:r>
            <a:r>
              <a:rPr lang="ru-RU" sz="2800" dirty="0" smtClean="0"/>
              <a:t>, </a:t>
            </a:r>
            <a:r>
              <a:rPr lang="ru-RU" sz="2800" dirty="0"/>
              <a:t>соединяющий основания </a:t>
            </a:r>
            <a:r>
              <a:rPr lang="ru-RU" sz="2800" dirty="0" smtClean="0"/>
              <a:t>высот, проведённых </a:t>
            </a:r>
            <a:r>
              <a:rPr lang="ru-RU" sz="2800" dirty="0"/>
              <a:t>из вершин этих углов.</a:t>
            </a:r>
            <a:endParaRPr lang="en-US" sz="2800" dirty="0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3"/>
              <p:cNvSpPr txBox="1">
                <a:spLocks noChangeArrowheads="1"/>
              </p:cNvSpPr>
              <p:nvPr/>
            </p:nvSpPr>
            <p:spPr bwMode="auto">
              <a:xfrm>
                <a:off x="44917" y="260648"/>
                <a:ext cx="9108708" cy="1015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sz="3200" dirty="0" smtClean="0">
                    <a:solidFill>
                      <a:srgbClr val="FF0000"/>
                    </a:solidFill>
                  </a:rPr>
                  <a:t>	</a:t>
                </a:r>
                <a:r>
                  <a:rPr lang="ru-RU" sz="2800" dirty="0" smtClean="0">
                    <a:solidFill>
                      <a:srgbClr val="FF0000"/>
                    </a:solidFill>
                  </a:rPr>
                  <a:t>Ответ.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ea typeface="Cambria Math"/>
                      </a:rPr>
                      <m:t>∠</m:t>
                    </m:r>
                    <m:sSub>
                      <m:sSubPr>
                        <m:ctrlPr>
                          <a:rPr lang="ru-RU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ru-RU" sz="28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2800" i="1" dirty="0">
                        <a:latin typeface="Cambria Math"/>
                        <a:cs typeface="Times New Roman" pitchFamily="18" charset="0"/>
                      </a:rPr>
                      <m:t>180</m:t>
                    </m:r>
                    <m:r>
                      <a:rPr lang="en-US" sz="2800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°</m:t>
                    </m:r>
                    <m:r>
                      <a:rPr lang="en-US" sz="2800" dirty="0">
                        <a:latin typeface="Cambria Math"/>
                        <a:ea typeface="Cambria Math"/>
                        <a:cs typeface="Times New Roman" pitchFamily="18" charset="0"/>
                      </a:rPr>
                      <m:t>−2</m:t>
                    </m:r>
                    <m:r>
                      <m:rPr>
                        <m:sty m:val="p"/>
                      </m:rPr>
                      <a:rPr lang="en-US" sz="2800">
                        <a:latin typeface="Cambria Math"/>
                        <a:ea typeface="Cambria Math"/>
                      </a:rPr>
                      <m:t>α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,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∠</m:t>
                    </m:r>
                    <m:sSub>
                      <m:sSubPr>
                        <m:ctrlPr>
                          <a:rPr lang="ru-RU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ru-RU" sz="28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2800" i="1" dirty="0">
                        <a:latin typeface="Cambria Math"/>
                        <a:cs typeface="Times New Roman" pitchFamily="18" charset="0"/>
                      </a:rPr>
                      <m:t>180</m:t>
                    </m:r>
                    <m:r>
                      <a:rPr lang="en-US" sz="2800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°</m:t>
                    </m:r>
                    <m:r>
                      <a:rPr lang="en-US" sz="2800" dirty="0">
                        <a:latin typeface="Cambria Math"/>
                        <a:ea typeface="Cambria Math"/>
                        <a:cs typeface="Times New Roman" pitchFamily="18" charset="0"/>
                      </a:rPr>
                      <m:t>−2</m:t>
                    </m:r>
                    <m:r>
                      <m:rPr>
                        <m:sty m:val="p"/>
                      </m:rPr>
                      <a:rPr lang="en-US" sz="2800">
                        <a:latin typeface="Cambria Math"/>
                        <a:ea typeface="Cambria Math"/>
                      </a:rPr>
                      <m:t>β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, 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∠</m:t>
                    </m:r>
                    <m:sSub>
                      <m:sSubPr>
                        <m:ctrlPr>
                          <a:rPr lang="ru-R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ru-RU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2800" i="1" dirty="0">
                        <a:latin typeface="Cambria Math"/>
                        <a:cs typeface="Times New Roman" pitchFamily="18" charset="0"/>
                      </a:rPr>
                      <m:t>180</m:t>
                    </m:r>
                    <m:r>
                      <a:rPr lang="en-US" sz="2800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°</m:t>
                    </m:r>
                    <m:r>
                      <a:rPr lang="en-US" sz="2800" b="0" i="0" dirty="0" smtClean="0">
                        <a:latin typeface="Cambria Math"/>
                        <a:ea typeface="Cambria Math"/>
                        <a:cs typeface="Times New Roman" pitchFamily="18" charset="0"/>
                      </a:rPr>
                      <m:t>−2</m:t>
                    </m:r>
                    <m:r>
                      <m:rPr>
                        <m:sty m:val="p"/>
                      </m:rPr>
                      <a:rPr lang="en-US" sz="2800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r>
                  <a:rPr lang="en-US" sz="2800" i="1" dirty="0" smtClean="0">
                    <a:cs typeface="Times New Roman" pitchFamily="18" charset="0"/>
                  </a:rPr>
                  <a:t>. </a:t>
                </a:r>
                <a:endParaRPr lang="ru-RU" sz="2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917" y="260648"/>
                <a:ext cx="9108708" cy="1015663"/>
              </a:xfrm>
              <a:prstGeom prst="rect">
                <a:avLst/>
              </a:prstGeom>
              <a:blipFill rotWithShape="1">
                <a:blip r:embed="rId5"/>
                <a:stretch>
                  <a:fillRect t="-1205" b="-1626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072" y="3933056"/>
            <a:ext cx="3168352" cy="268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97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ru-RU" sz="3600" dirty="0" smtClean="0">
                <a:solidFill>
                  <a:srgbClr val="FF3300"/>
                </a:solidFill>
              </a:rPr>
              <a:t>Замечательные </a:t>
            </a:r>
            <a:r>
              <a:rPr lang="ru-RU" sz="3600" dirty="0">
                <a:solidFill>
                  <a:srgbClr val="FF3300"/>
                </a:solidFill>
              </a:rPr>
              <a:t>линии </a:t>
            </a:r>
            <a:r>
              <a:rPr lang="ru-RU" sz="3600" dirty="0" smtClean="0">
                <a:solidFill>
                  <a:srgbClr val="FF3300"/>
                </a:solidFill>
              </a:rPr>
              <a:t>треугольника</a:t>
            </a:r>
          </a:p>
        </p:txBody>
      </p:sp>
      <p:sp>
        <p:nvSpPr>
          <p:cNvPr id="2051" name="Text Box 1059"/>
          <p:cNvSpPr txBox="1">
            <a:spLocks noChangeArrowheads="1"/>
          </p:cNvSpPr>
          <p:nvPr/>
        </p:nvSpPr>
        <p:spPr bwMode="auto">
          <a:xfrm>
            <a:off x="48126" y="836712"/>
            <a:ext cx="9144000" cy="612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2800" dirty="0" smtClean="0"/>
              <a:t>	</a:t>
            </a:r>
            <a:r>
              <a:rPr lang="ru-RU" sz="2800" dirty="0"/>
              <a:t>К </a:t>
            </a:r>
            <a:r>
              <a:rPr lang="ru-RU" sz="2800" dirty="0" smtClean="0"/>
              <a:t>числу замечательных линий </a:t>
            </a:r>
            <a:r>
              <a:rPr lang="ru-RU" sz="2800" dirty="0"/>
              <a:t>треугольника будем относить: </a:t>
            </a:r>
          </a:p>
          <a:p>
            <a:pPr eaLnBrk="1" hangingPunct="1">
              <a:spcBef>
                <a:spcPts val="0"/>
              </a:spcBef>
            </a:pPr>
            <a:r>
              <a:rPr lang="ru-RU" sz="2800" dirty="0"/>
              <a:t>	а) медианы;                                                                      	</a:t>
            </a:r>
            <a:r>
              <a:rPr lang="ru-RU" sz="2800" dirty="0" smtClean="0"/>
              <a:t>б</a:t>
            </a:r>
            <a:r>
              <a:rPr lang="ru-RU" sz="2800" dirty="0"/>
              <a:t>) биссектрисы;</a:t>
            </a:r>
          </a:p>
          <a:p>
            <a:pPr eaLnBrk="1" hangingPunct="1">
              <a:spcBef>
                <a:spcPts val="0"/>
              </a:spcBef>
            </a:pPr>
            <a:r>
              <a:rPr lang="ru-RU" sz="2800" dirty="0"/>
              <a:t>	в) </a:t>
            </a:r>
            <a:r>
              <a:rPr lang="ru-RU" sz="2800" dirty="0" smtClean="0"/>
              <a:t>высоты.</a:t>
            </a:r>
            <a:r>
              <a:rPr lang="ru-RU" sz="2800" dirty="0"/>
              <a:t>	</a:t>
            </a:r>
            <a:endParaRPr lang="ru-RU" sz="2800" dirty="0" smtClean="0"/>
          </a:p>
          <a:p>
            <a:pPr algn="just" eaLnBrk="1" hangingPunct="1">
              <a:spcBef>
                <a:spcPts val="0"/>
              </a:spcBef>
            </a:pPr>
            <a:r>
              <a:rPr lang="ru-RU" sz="2800" dirty="0" smtClean="0"/>
              <a:t>	К числу замечательных точек </a:t>
            </a:r>
            <a:r>
              <a:rPr lang="ru-RU" sz="2800" dirty="0"/>
              <a:t>треугольника будем </a:t>
            </a:r>
            <a:r>
              <a:rPr lang="ru-RU" sz="2800" dirty="0" smtClean="0"/>
              <a:t>относить </a:t>
            </a:r>
            <a:r>
              <a:rPr lang="ru-RU" sz="2800" dirty="0"/>
              <a:t> точку пересечения</a:t>
            </a:r>
            <a:r>
              <a:rPr lang="ru-RU" sz="2800" dirty="0" smtClean="0"/>
              <a:t>: </a:t>
            </a:r>
            <a:endParaRPr lang="ru-RU" sz="2800" dirty="0"/>
          </a:p>
          <a:p>
            <a:pPr eaLnBrk="1" hangingPunct="1">
              <a:spcBef>
                <a:spcPts val="0"/>
              </a:spcBef>
            </a:pPr>
            <a:r>
              <a:rPr lang="ru-RU" sz="2800" dirty="0"/>
              <a:t>	а</a:t>
            </a:r>
            <a:r>
              <a:rPr lang="ru-RU" sz="2800" dirty="0" smtClean="0"/>
              <a:t>) медиан (</a:t>
            </a:r>
            <a:r>
              <a:rPr lang="ru-RU" sz="2800" dirty="0" err="1" smtClean="0"/>
              <a:t>центроид</a:t>
            </a:r>
            <a:r>
              <a:rPr lang="ru-RU" sz="2800" dirty="0" smtClean="0"/>
              <a:t>);                                                                      </a:t>
            </a:r>
            <a:r>
              <a:rPr lang="ru-RU" sz="2800" dirty="0"/>
              <a:t>	б) </a:t>
            </a:r>
            <a:r>
              <a:rPr lang="ru-RU" sz="2800" dirty="0" smtClean="0"/>
              <a:t>биссектрис (центр вписанной окружности);</a:t>
            </a:r>
            <a:endParaRPr lang="ru-RU" sz="2800" dirty="0"/>
          </a:p>
          <a:p>
            <a:pPr eaLnBrk="1" hangingPunct="1">
              <a:spcBef>
                <a:spcPts val="0"/>
              </a:spcBef>
            </a:pPr>
            <a:r>
              <a:rPr lang="ru-RU" sz="2800" dirty="0"/>
              <a:t>	в) </a:t>
            </a:r>
            <a:r>
              <a:rPr lang="ru-RU" sz="2800" dirty="0" smtClean="0"/>
              <a:t>высот или их продолжений (ортоцентр).</a:t>
            </a:r>
          </a:p>
          <a:p>
            <a:pPr algn="just" eaLnBrk="1" hangingPunct="1">
              <a:spcBef>
                <a:spcPts val="0"/>
              </a:spcBef>
            </a:pPr>
            <a:r>
              <a:rPr lang="ru-RU" sz="2800" dirty="0"/>
              <a:t>	</a:t>
            </a:r>
            <a:r>
              <a:rPr lang="ru-RU" sz="2800" dirty="0" smtClean="0"/>
              <a:t>г) серединных перпендикуляров к сторонам треугольника (центр описанной окружности);</a:t>
            </a:r>
          </a:p>
          <a:p>
            <a:pPr algn="just" eaLnBrk="1" hangingPunct="1">
              <a:spcBef>
                <a:spcPts val="0"/>
              </a:spcBef>
            </a:pPr>
            <a:r>
              <a:rPr lang="ru-RU" sz="2800" dirty="0"/>
              <a:t>	</a:t>
            </a:r>
            <a:r>
              <a:rPr lang="ru-RU" sz="2800" dirty="0" smtClean="0"/>
              <a:t>д) др.</a:t>
            </a:r>
            <a:endParaRPr lang="ru-RU" sz="2800" dirty="0"/>
          </a:p>
          <a:p>
            <a:pPr eaLnBrk="1" hangingPunct="1">
              <a:spcBef>
                <a:spcPts val="0"/>
              </a:spcBef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326181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"/>
              <p:cNvSpPr txBox="1">
                <a:spLocks noChangeArrowheads="1"/>
              </p:cNvSpPr>
              <p:nvPr/>
            </p:nvSpPr>
            <p:spPr bwMode="auto">
              <a:xfrm>
                <a:off x="-35322" y="5111368"/>
                <a:ext cx="8991600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/>
                <a:r>
                  <a:rPr lang="ru-RU" dirty="0" smtClean="0"/>
                  <a:t>	В треугольнике </a:t>
                </a:r>
                <a:r>
                  <a:rPr lang="en-US" i="1" dirty="0"/>
                  <a:t>ABC </a:t>
                </a:r>
                <a:r>
                  <a:rPr lang="en-US" i="1" dirty="0" smtClean="0"/>
                  <a:t>AC</a:t>
                </a:r>
                <a:r>
                  <a:rPr lang="en-US" dirty="0" smtClean="0"/>
                  <a:t> = 2, </a:t>
                </a:r>
                <a:r>
                  <a:rPr lang="en-US" i="1" dirty="0" smtClean="0"/>
                  <a:t>BC = </a:t>
                </a:r>
                <a:r>
                  <a:rPr lang="en-US" dirty="0" smtClean="0"/>
                  <a:t>1,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∠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𝐶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=120°</m:t>
                    </m:r>
                    <m:r>
                      <a:rPr lang="en-US" b="0" i="0" smtClean="0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r>
                  <a:rPr lang="ru-RU" dirty="0"/>
                  <a:t> Найдите отрезок</a:t>
                </a:r>
                <a:r>
                  <a:rPr lang="en-US" dirty="0"/>
                  <a:t> </a:t>
                </a:r>
                <a:r>
                  <a:rPr lang="en-US" i="1" dirty="0"/>
                  <a:t>A</a:t>
                </a:r>
                <a:r>
                  <a:rPr lang="en-US" baseline="-25000" dirty="0"/>
                  <a:t>1</a:t>
                </a:r>
                <a:r>
                  <a:rPr lang="en-US" i="1" dirty="0"/>
                  <a:t>B</a:t>
                </a:r>
                <a:r>
                  <a:rPr lang="en-US" baseline="-25000" dirty="0"/>
                  <a:t>1</a:t>
                </a:r>
                <a:r>
                  <a:rPr lang="ru-RU" dirty="0"/>
                  <a:t>, соединяющий основания высот, проведённых из вершин этих углов.</a:t>
                </a:r>
                <a:endParaRPr lang="en-US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35322" y="5111368"/>
                <a:ext cx="8991600" cy="1200329"/>
              </a:xfrm>
              <a:prstGeom prst="rect">
                <a:avLst/>
              </a:prstGeom>
              <a:blipFill rotWithShape="1">
                <a:blip r:embed="rId3"/>
                <a:stretch>
                  <a:fillRect l="-1017" t="-4061" r="-1085" b="-1066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3"/>
              <p:cNvSpPr txBox="1">
                <a:spLocks noChangeArrowheads="1"/>
              </p:cNvSpPr>
              <p:nvPr/>
            </p:nvSpPr>
            <p:spPr bwMode="auto">
              <a:xfrm>
                <a:off x="0" y="-323"/>
                <a:ext cx="9108708" cy="14756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sz="3200" dirty="0" smtClean="0">
                    <a:solidFill>
                      <a:srgbClr val="FF0000"/>
                    </a:solidFill>
                  </a:rPr>
                  <a:t>	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Решение.</a:t>
                </a:r>
                <a:r>
                  <a:rPr lang="ru-RU" dirty="0" smtClean="0"/>
                  <a:t> Треугольники</a:t>
                </a:r>
                <a:r>
                  <a:rPr lang="en-US" dirty="0" smtClean="0"/>
                  <a:t> </a:t>
                </a:r>
                <a:r>
                  <a:rPr lang="en-US" i="1" dirty="0" smtClean="0"/>
                  <a:t>ABC </a:t>
                </a:r>
                <a:r>
                  <a:rPr lang="ru-RU" dirty="0" smtClean="0"/>
                  <a:t>и </a:t>
                </a:r>
                <a:r>
                  <a:rPr lang="en-US" i="1" dirty="0" smtClean="0"/>
                  <a:t>A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B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C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 </a:t>
                </a:r>
                <a:r>
                  <a:rPr lang="ru-RU" dirty="0" smtClean="0"/>
                  <a:t>подобны. Коэффициент подобия равен отношению </a:t>
                </a:r>
                <a:r>
                  <a:rPr lang="en-US" i="1" dirty="0" smtClean="0"/>
                  <a:t>A</a:t>
                </a:r>
                <a:r>
                  <a:rPr lang="en-US" baseline="-25000" dirty="0" smtClean="0"/>
                  <a:t>1</a:t>
                </a:r>
                <a:r>
                  <a:rPr lang="en-US" i="1" dirty="0"/>
                  <a:t>C</a:t>
                </a:r>
                <a:r>
                  <a:rPr lang="en-US" i="1" dirty="0" smtClean="0"/>
                  <a:t> </a:t>
                </a:r>
                <a:r>
                  <a:rPr lang="ru-RU" dirty="0"/>
                  <a:t>к</a:t>
                </a:r>
                <a:r>
                  <a:rPr lang="ru-RU" dirty="0" smtClean="0"/>
                  <a:t> </a:t>
                </a:r>
                <a:r>
                  <a:rPr lang="en-US" i="1" dirty="0" smtClean="0"/>
                  <a:t>AC. </a:t>
                </a:r>
                <a:r>
                  <a:rPr lang="ru-RU" dirty="0" smtClean="0"/>
                  <a:t>Это отношение равно косинусу угла </a:t>
                </a:r>
                <a:r>
                  <a:rPr lang="en-US" i="1" dirty="0" smtClean="0"/>
                  <a:t>C</a:t>
                </a:r>
                <a:r>
                  <a:rPr lang="ru-RU" dirty="0" smtClean="0"/>
                  <a:t>, т. е. равно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dirty="0" smtClean="0"/>
                  <a:t>. Следовательно, </a:t>
                </a:r>
                <a:r>
                  <a:rPr lang="en-US" i="1" dirty="0" smtClean="0"/>
                  <a:t>A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B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 = 1</a:t>
                </a:r>
                <a:r>
                  <a:rPr lang="en-US" dirty="0" smtClean="0">
                    <a:cs typeface="Times New Roman" pitchFamily="18" charset="0"/>
                  </a:rPr>
                  <a:t>.</a:t>
                </a:r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323"/>
                <a:ext cx="9108708" cy="1475660"/>
              </a:xfrm>
              <a:prstGeom prst="rect">
                <a:avLst/>
              </a:prstGeom>
              <a:blipFill>
                <a:blip r:embed="rId4"/>
                <a:stretch>
                  <a:fillRect l="-1004" r="-1004" b="-33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49040"/>
            <a:ext cx="3168352" cy="268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478" y="2060848"/>
            <a:ext cx="3994259" cy="2465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272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3"/>
              <p:cNvSpPr txBox="1">
                <a:spLocks noChangeArrowheads="1"/>
              </p:cNvSpPr>
              <p:nvPr/>
            </p:nvSpPr>
            <p:spPr bwMode="auto">
              <a:xfrm>
                <a:off x="0" y="-323"/>
                <a:ext cx="9108708" cy="20628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sz="3200" dirty="0" smtClean="0">
                    <a:solidFill>
                      <a:srgbClr val="FF0000"/>
                    </a:solidFill>
                  </a:rPr>
                  <a:t>	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Решение.</a:t>
                </a:r>
                <a:r>
                  <a:rPr lang="ru-RU" dirty="0" smtClean="0"/>
                  <a:t> Треугольники</a:t>
                </a:r>
                <a:r>
                  <a:rPr lang="en-US" dirty="0" smtClean="0"/>
                  <a:t> </a:t>
                </a:r>
                <a:r>
                  <a:rPr lang="en-US" i="1" dirty="0" smtClean="0"/>
                  <a:t>ABC </a:t>
                </a:r>
                <a:r>
                  <a:rPr lang="ru-RU" dirty="0" smtClean="0"/>
                  <a:t>и </a:t>
                </a:r>
                <a:r>
                  <a:rPr lang="en-US" i="1" dirty="0" smtClean="0"/>
                  <a:t>A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B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C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 </a:t>
                </a:r>
                <a:r>
                  <a:rPr lang="ru-RU" dirty="0" smtClean="0"/>
                  <a:t>подобны. Коэффициент подобия равен отношению </a:t>
                </a:r>
                <a:r>
                  <a:rPr lang="en-US" i="1" dirty="0" smtClean="0"/>
                  <a:t>A</a:t>
                </a:r>
                <a:r>
                  <a:rPr lang="en-US" baseline="-25000" dirty="0" smtClean="0"/>
                  <a:t>1</a:t>
                </a:r>
                <a:r>
                  <a:rPr lang="en-US" i="1" dirty="0"/>
                  <a:t>C</a:t>
                </a:r>
                <a:r>
                  <a:rPr lang="en-US" i="1" dirty="0" smtClean="0"/>
                  <a:t> </a:t>
                </a:r>
                <a:r>
                  <a:rPr lang="ru-RU" dirty="0"/>
                  <a:t>к</a:t>
                </a:r>
                <a:r>
                  <a:rPr lang="ru-RU" dirty="0" smtClean="0"/>
                  <a:t> </a:t>
                </a:r>
                <a:r>
                  <a:rPr lang="en-US" i="1" dirty="0" smtClean="0"/>
                  <a:t>AC. </a:t>
                </a:r>
                <a:r>
                  <a:rPr lang="ru-RU" dirty="0" smtClean="0"/>
                  <a:t>Это отношение равно косинусу угла </a:t>
                </a:r>
                <a:r>
                  <a:rPr lang="en-US" i="1" dirty="0" smtClean="0"/>
                  <a:t>ACA</a:t>
                </a:r>
                <a:r>
                  <a:rPr lang="en-US" baseline="-25000" dirty="0" smtClean="0"/>
                  <a:t>1</a:t>
                </a:r>
                <a:r>
                  <a:rPr lang="ru-RU" dirty="0" smtClean="0"/>
                  <a:t>, т. е. равно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dirty="0" smtClean="0"/>
                  <a:t>. Следовательно, </a:t>
                </a:r>
                <a:r>
                  <a:rPr lang="en-US" i="1" dirty="0" smtClean="0"/>
                  <a:t>A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B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𝐴𝐵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∙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 smtClean="0">
                    <a:cs typeface="Times New Roman" pitchFamily="18" charset="0"/>
                  </a:rPr>
                  <a:t>.</a:t>
                </a:r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323"/>
                <a:ext cx="9108708" cy="2062809"/>
              </a:xfrm>
              <a:prstGeom prst="rect">
                <a:avLst/>
              </a:prstGeom>
              <a:blipFill>
                <a:blip r:embed="rId3"/>
                <a:stretch>
                  <a:fillRect l="-1004" r="-1004" b="-207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3744416" cy="231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380" y="3640248"/>
            <a:ext cx="2952328" cy="32177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0" y="3933056"/>
                <a:ext cx="6084168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/>
                  <a:t>	В треугольнике </a:t>
                </a:r>
                <a:r>
                  <a:rPr lang="en-US" i="1" dirty="0"/>
                  <a:t>ABC </a:t>
                </a:r>
                <a:r>
                  <a:rPr lang="en-US" i="1" dirty="0" smtClean="0"/>
                  <a:t>AD</a:t>
                </a:r>
                <a:r>
                  <a:rPr lang="en-US" dirty="0" smtClean="0"/>
                  <a:t>, </a:t>
                </a:r>
                <a:r>
                  <a:rPr lang="en-US" i="1" dirty="0" smtClean="0"/>
                  <a:t>BE </a:t>
                </a:r>
                <a:r>
                  <a:rPr lang="ru-RU" dirty="0" smtClean="0"/>
                  <a:t>– высоты, 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=45°.</m:t>
                    </m:r>
                  </m:oMath>
                </a14:m>
                <a:r>
                  <a:rPr lang="ru-RU" dirty="0"/>
                  <a:t>Найдите </a:t>
                </a:r>
                <a:r>
                  <a:rPr lang="ru-RU" dirty="0" smtClean="0"/>
                  <a:t>площадь треугольника </a:t>
                </a:r>
                <a:r>
                  <a:rPr lang="en-US" i="1" dirty="0" smtClean="0"/>
                  <a:t>CDE</a:t>
                </a:r>
                <a:r>
                  <a:rPr lang="en-US" dirty="0" smtClean="0"/>
                  <a:t>, </a:t>
                </a:r>
                <a:r>
                  <a:rPr lang="ru-RU" dirty="0" smtClean="0"/>
                  <a:t>если площадь треугольника </a:t>
                </a:r>
                <a:r>
                  <a:rPr lang="en-US" i="1" dirty="0" smtClean="0"/>
                  <a:t>ABC </a:t>
                </a:r>
                <a:r>
                  <a:rPr lang="ru-RU" dirty="0" smtClean="0"/>
                  <a:t>равна 1.</a:t>
                </a:r>
                <a:endParaRPr lang="en-US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933056"/>
                <a:ext cx="6084168" cy="1569660"/>
              </a:xfrm>
              <a:prstGeom prst="rect">
                <a:avLst/>
              </a:prstGeom>
              <a:blipFill>
                <a:blip r:embed="rId6"/>
                <a:stretch>
                  <a:fillRect l="-1503" t="-3101" r="-1503" b="-77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358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3"/>
              <p:cNvSpPr txBox="1">
                <a:spLocks noChangeArrowheads="1"/>
              </p:cNvSpPr>
              <p:nvPr/>
            </p:nvSpPr>
            <p:spPr bwMode="auto">
              <a:xfrm>
                <a:off x="0" y="-323"/>
                <a:ext cx="6444208" cy="28684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sz="3200" dirty="0" smtClean="0">
                    <a:solidFill>
                      <a:srgbClr val="FF0000"/>
                    </a:solidFill>
                  </a:rPr>
                  <a:t>	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Решение.</a:t>
                </a:r>
                <a:r>
                  <a:rPr lang="ru-RU" dirty="0" smtClean="0"/>
                  <a:t> Треугольники</a:t>
                </a:r>
                <a:r>
                  <a:rPr lang="en-US" dirty="0" smtClean="0"/>
                  <a:t> </a:t>
                </a:r>
                <a:r>
                  <a:rPr lang="en-US" i="1" dirty="0" smtClean="0"/>
                  <a:t>ABC </a:t>
                </a:r>
                <a:r>
                  <a:rPr lang="ru-RU" dirty="0" smtClean="0"/>
                  <a:t>и </a:t>
                </a:r>
                <a:r>
                  <a:rPr lang="en-US" i="1" dirty="0" smtClean="0"/>
                  <a:t>DEC</a:t>
                </a:r>
                <a:r>
                  <a:rPr lang="en-US" dirty="0" smtClean="0"/>
                  <a:t> </a:t>
                </a:r>
                <a:r>
                  <a:rPr lang="ru-RU" dirty="0" smtClean="0"/>
                  <a:t>подобны. Коэффициент подобия равен отношению </a:t>
                </a:r>
                <a:r>
                  <a:rPr lang="en-US" i="1" dirty="0" smtClean="0"/>
                  <a:t>CD </a:t>
                </a:r>
                <a:r>
                  <a:rPr lang="ru-RU" dirty="0"/>
                  <a:t>к</a:t>
                </a:r>
                <a:r>
                  <a:rPr lang="ru-RU" dirty="0" smtClean="0"/>
                  <a:t> </a:t>
                </a:r>
                <a:r>
                  <a:rPr lang="en-US" i="1" dirty="0" smtClean="0"/>
                  <a:t>AC. </a:t>
                </a:r>
                <a:r>
                  <a:rPr lang="ru-RU" dirty="0" smtClean="0"/>
                  <a:t>Это отношение равно косинусу угла </a:t>
                </a:r>
                <a:r>
                  <a:rPr lang="en-US" i="1" dirty="0" smtClean="0"/>
                  <a:t>ACD</a:t>
                </a:r>
                <a:r>
                  <a:rPr lang="ru-RU" dirty="0" smtClean="0"/>
                  <a:t>, т. е. равно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dirty="0" smtClean="0"/>
                  <a:t>. Следовательно, площадь треугольника </a:t>
                </a:r>
                <a:r>
                  <a:rPr lang="en-US" i="1" dirty="0" smtClean="0"/>
                  <a:t>CDE </a:t>
                </a:r>
                <a:r>
                  <a:rPr lang="ru-RU" dirty="0" smtClean="0"/>
                  <a:t>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 smtClean="0">
                    <a:cs typeface="Times New Roman" pitchFamily="18" charset="0"/>
                  </a:rPr>
                  <a:t>.</a:t>
                </a:r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323"/>
                <a:ext cx="6444208" cy="2868414"/>
              </a:xfrm>
              <a:prstGeom prst="rect">
                <a:avLst/>
              </a:prstGeom>
              <a:blipFill>
                <a:blip r:embed="rId3"/>
                <a:stretch>
                  <a:fillRect l="-1419" r="-141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0"/>
            <a:ext cx="2736304" cy="2982307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8638" y="3035898"/>
            <a:ext cx="90953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dirty="0" smtClean="0"/>
              <a:t>	В треугольнике </a:t>
            </a:r>
            <a:r>
              <a:rPr lang="en-US" i="1" dirty="0" smtClean="0"/>
              <a:t>ABC </a:t>
            </a:r>
            <a:r>
              <a:rPr lang="ru-RU" i="1" dirty="0" smtClean="0"/>
              <a:t>A</a:t>
            </a:r>
            <a:r>
              <a:rPr lang="en-US" i="1" dirty="0" smtClean="0"/>
              <a:t>D</a:t>
            </a:r>
            <a:r>
              <a:rPr lang="ru-RU" dirty="0" smtClean="0"/>
              <a:t>, </a:t>
            </a:r>
            <a:r>
              <a:rPr lang="ru-RU" i="1" dirty="0" smtClean="0"/>
              <a:t>B</a:t>
            </a:r>
            <a:r>
              <a:rPr lang="en-US" i="1" dirty="0" smtClean="0"/>
              <a:t>E</a:t>
            </a:r>
            <a:r>
              <a:rPr lang="en-US" dirty="0" smtClean="0"/>
              <a:t> – </a:t>
            </a:r>
            <a:r>
              <a:rPr lang="ru-RU" dirty="0" smtClean="0"/>
              <a:t>высоты, </a:t>
            </a:r>
            <a:r>
              <a:rPr lang="ru-RU" i="1" dirty="0" smtClean="0"/>
              <a:t>O</a:t>
            </a:r>
            <a:r>
              <a:rPr lang="en-US" i="1" dirty="0" smtClean="0"/>
              <a:t> – </a:t>
            </a:r>
            <a:r>
              <a:rPr lang="ru-RU" dirty="0" smtClean="0"/>
              <a:t>центр </a:t>
            </a:r>
            <a:r>
              <a:rPr lang="ru-RU" dirty="0"/>
              <a:t>его описанной </a:t>
            </a:r>
            <a:r>
              <a:rPr lang="ru-RU" dirty="0" smtClean="0"/>
              <a:t>окружности. </a:t>
            </a:r>
            <a:r>
              <a:rPr lang="ru-RU" dirty="0"/>
              <a:t>Докажите, что </a:t>
            </a:r>
            <a:r>
              <a:rPr lang="ru-RU" i="1" dirty="0" smtClean="0"/>
              <a:t>O</a:t>
            </a:r>
            <a:r>
              <a:rPr lang="en-US" i="1" dirty="0" smtClean="0"/>
              <a:t>C </a:t>
            </a:r>
            <a:r>
              <a:rPr lang="ru-RU" dirty="0" smtClean="0"/>
              <a:t>⊥</a:t>
            </a:r>
            <a:r>
              <a:rPr lang="en-US" dirty="0" smtClean="0"/>
              <a:t> </a:t>
            </a:r>
            <a:r>
              <a:rPr lang="en-US" i="1" dirty="0" smtClean="0"/>
              <a:t>DE</a:t>
            </a:r>
            <a:r>
              <a:rPr lang="ru-RU" dirty="0" smtClean="0"/>
              <a:t>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856" y="3990005"/>
            <a:ext cx="2925229" cy="285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5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87" y="5157192"/>
            <a:ext cx="3063577" cy="164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"/>
              <p:cNvSpPr txBox="1">
                <a:spLocks noChangeArrowheads="1"/>
              </p:cNvSpPr>
              <p:nvPr/>
            </p:nvSpPr>
            <p:spPr bwMode="auto">
              <a:xfrm>
                <a:off x="0" y="3212976"/>
                <a:ext cx="9144000" cy="23467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ru-RU" dirty="0" smtClean="0"/>
                  <a:t>	Докажите, что в</a:t>
                </a:r>
                <a:r>
                  <a:rPr lang="ru-RU" dirty="0" smtClean="0"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</a:rPr>
                  <a:t>прямоугольном треугольнике </a:t>
                </a:r>
                <a:r>
                  <a:rPr lang="ru-RU" dirty="0" smtClean="0">
                    <a:cs typeface="Times New Roman" pitchFamily="18" charset="0"/>
                  </a:rPr>
                  <a:t>высота, проведённая из прямого угла, </a:t>
                </a:r>
                <a:r>
                  <a:rPr lang="ru-RU" dirty="0">
                    <a:cs typeface="Times New Roman" pitchFamily="18" charset="0"/>
                  </a:rPr>
                  <a:t>есть среднее геометрическое проекций катетов на гипотенузу.</a:t>
                </a:r>
                <a:endParaRPr lang="en-US" dirty="0">
                  <a:cs typeface="Times New Roman" pitchFamily="18" charset="0"/>
                </a:endParaRPr>
              </a:p>
              <a:p>
                <a:pPr algn="just">
                  <a:spcBef>
                    <a:spcPts val="0"/>
                  </a:spcBef>
                </a:pPr>
                <a:r>
                  <a:rPr lang="en-US" dirty="0"/>
                  <a:t>(</a:t>
                </a:r>
                <a:r>
                  <a:rPr lang="ru-RU" dirty="0"/>
                  <a:t>С</a:t>
                </a:r>
                <a:r>
                  <a:rPr lang="ru-RU" dirty="0">
                    <a:cs typeface="Times New Roman" pitchFamily="18" charset="0"/>
                  </a:rPr>
                  <a:t>редним геометрическим двух положительных чисел </a:t>
                </a:r>
                <a:r>
                  <a:rPr lang="en-US" i="1" dirty="0">
                    <a:cs typeface="Times New Roman" pitchFamily="18" charset="0"/>
                  </a:rPr>
                  <a:t>a </a:t>
                </a:r>
                <a:r>
                  <a:rPr lang="ru-RU" dirty="0">
                    <a:cs typeface="Times New Roman" pitchFamily="18" charset="0"/>
                  </a:rPr>
                  <a:t>и </a:t>
                </a:r>
                <a:r>
                  <a:rPr lang="en-US" i="1" dirty="0">
                    <a:cs typeface="Times New Roman" pitchFamily="18" charset="0"/>
                  </a:rPr>
                  <a:t>b</a:t>
                </a:r>
                <a:r>
                  <a:rPr lang="ru-RU" dirty="0">
                    <a:cs typeface="Times New Roman" pitchFamily="18" charset="0"/>
                  </a:rPr>
                  <a:t> называется положительное число </a:t>
                </a:r>
                <a:r>
                  <a:rPr lang="en-US" i="1" dirty="0">
                    <a:cs typeface="Times New Roman" pitchFamily="18" charset="0"/>
                  </a:rPr>
                  <a:t>c</a:t>
                </a:r>
                <a:r>
                  <a:rPr lang="ru-RU" dirty="0">
                    <a:cs typeface="Times New Roman" pitchFamily="18" charset="0"/>
                  </a:rPr>
                  <a:t>, квадрат которого равен</a:t>
                </a:r>
                <a:r>
                  <a:rPr lang="ru-RU" dirty="0"/>
                  <a:t> </a:t>
                </a:r>
                <a:r>
                  <a:rPr lang="en-US" i="1" dirty="0" err="1"/>
                  <a:t>ab</a:t>
                </a:r>
                <a:r>
                  <a:rPr lang="ru-RU" dirty="0"/>
                  <a:t>, т</a:t>
                </a:r>
                <a:r>
                  <a:rPr lang="ru-RU" dirty="0" smtClean="0"/>
                  <a:t>.</a:t>
                </a:r>
                <a:r>
                  <a:rPr lang="en-US" dirty="0" smtClean="0"/>
                  <a:t> </a:t>
                </a:r>
                <a:r>
                  <a:rPr lang="ru-RU" dirty="0" smtClean="0"/>
                  <a:t>е</a:t>
                </a:r>
                <a:r>
                  <a:rPr lang="ru-RU" dirty="0"/>
                  <a:t>.</a:t>
                </a:r>
                <a:r>
                  <a:rPr lang="ru-RU" dirty="0">
                    <a:cs typeface="Times New Roman" pitchFamily="18" charset="0"/>
                  </a:rPr>
                  <a:t> </a:t>
                </a:r>
                <a:r>
                  <a:rPr lang="en-US" i="1" dirty="0" smtClean="0">
                    <a:cs typeface="Times New Roman" pitchFamily="18" charset="0"/>
                  </a:rPr>
                  <a:t>c</a:t>
                </a:r>
                <a:r>
                  <a:rPr lang="ru-RU" i="1" dirty="0" smtClean="0">
                    <a:cs typeface="Times New Roman" pitchFamily="18" charset="0"/>
                  </a:rPr>
                  <a:t> </a:t>
                </a:r>
                <a:r>
                  <a:rPr lang="ru-RU" i="1" dirty="0">
                    <a:cs typeface="Times New Roman" pitchFamily="18" charset="0"/>
                  </a:rPr>
                  <a:t>=</a:t>
                </a:r>
                <a:r>
                  <a:rPr lang="ru-RU" i="1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𝑎𝑏</m:t>
                        </m:r>
                      </m:e>
                    </m:rad>
                  </m:oMath>
                </a14:m>
                <a:r>
                  <a:rPr lang="ru-RU" dirty="0">
                    <a:cs typeface="Times New Roman" pitchFamily="18" charset="0"/>
                  </a:rPr>
                  <a:t>).</a:t>
                </a:r>
                <a:endParaRPr lang="en-US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212976"/>
                <a:ext cx="9144000" cy="2346796"/>
              </a:xfrm>
              <a:prstGeom prst="rect">
                <a:avLst/>
              </a:prstGeom>
              <a:blipFill>
                <a:blip r:embed="rId4"/>
                <a:stretch>
                  <a:fillRect l="-1000" t="-2078" r="-1000" b="-51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-323"/>
            <a:ext cx="6444208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solidFill>
                  <a:srgbClr val="FF0000"/>
                </a:solidFill>
              </a:rPr>
              <a:t>	</a:t>
            </a:r>
            <a:r>
              <a:rPr lang="ru-RU" dirty="0" smtClean="0">
                <a:solidFill>
                  <a:srgbClr val="FF0000"/>
                </a:solidFill>
              </a:rPr>
              <a:t>Решение.</a:t>
            </a:r>
            <a:r>
              <a:rPr lang="ru-RU" dirty="0" smtClean="0"/>
              <a:t> Через вершину </a:t>
            </a:r>
            <a:r>
              <a:rPr lang="en-US" i="1" dirty="0" smtClean="0"/>
              <a:t>C </a:t>
            </a:r>
            <a:r>
              <a:rPr lang="ru-RU" dirty="0" smtClean="0"/>
              <a:t>проведём касательную к описанной окружности. Угол между этой касательной и хордой </a:t>
            </a:r>
            <a:r>
              <a:rPr lang="en-US" i="1" dirty="0" smtClean="0"/>
              <a:t>AC </a:t>
            </a:r>
            <a:r>
              <a:rPr lang="ru-RU" dirty="0" smtClean="0"/>
              <a:t>равен углу </a:t>
            </a:r>
            <a:r>
              <a:rPr lang="en-US" i="1" dirty="0" smtClean="0"/>
              <a:t>DEC</a:t>
            </a:r>
            <a:r>
              <a:rPr lang="ru-RU" dirty="0" smtClean="0"/>
              <a:t>. Следовательно, касательная параллельна прямой </a:t>
            </a:r>
            <a:r>
              <a:rPr lang="en-US" i="1" dirty="0" smtClean="0"/>
              <a:t>DE</a:t>
            </a:r>
            <a:r>
              <a:rPr lang="ru-RU" dirty="0" smtClean="0"/>
              <a:t>. Значит, </a:t>
            </a:r>
            <a:r>
              <a:rPr lang="en-US" i="1" dirty="0" smtClean="0"/>
              <a:t>DE </a:t>
            </a:r>
            <a:r>
              <a:rPr lang="ru-RU" dirty="0" smtClean="0"/>
              <a:t>перпендикулярна радиусу </a:t>
            </a:r>
            <a:r>
              <a:rPr lang="en-US" i="1" dirty="0" smtClean="0"/>
              <a:t>OC</a:t>
            </a:r>
            <a:r>
              <a:rPr lang="ru-RU" dirty="0" smtClean="0"/>
              <a:t>, проведённому в точку касания.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5085" y="0"/>
            <a:ext cx="2518915" cy="251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5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9397" name="Text Box 5"/>
              <p:cNvSpPr txBox="1">
                <a:spLocks noChangeArrowheads="1"/>
              </p:cNvSpPr>
              <p:nvPr/>
            </p:nvSpPr>
            <p:spPr bwMode="auto">
              <a:xfrm>
                <a:off x="-1605" y="31729"/>
                <a:ext cx="9144000" cy="14195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sz="2800" dirty="0" smtClean="0">
                    <a:solidFill>
                      <a:srgbClr val="FF3300"/>
                    </a:solidFill>
                  </a:rPr>
                  <a:t>	</a:t>
                </a:r>
                <a:r>
                  <a:rPr lang="ru-RU" dirty="0" smtClean="0">
                    <a:solidFill>
                      <a:srgbClr val="FF3300"/>
                    </a:solidFill>
                  </a:rPr>
                  <a:t>Доказательство</a:t>
                </a:r>
                <a:r>
                  <a:rPr lang="ru-RU" dirty="0">
                    <a:solidFill>
                      <a:srgbClr val="FF3300"/>
                    </a:solidFill>
                  </a:rPr>
                  <a:t>. </a:t>
                </a:r>
                <a:r>
                  <a:rPr lang="ru-RU" dirty="0">
                    <a:cs typeface="Times New Roman" pitchFamily="18" charset="0"/>
                  </a:rPr>
                  <a:t>Треугольники </a:t>
                </a:r>
                <a:r>
                  <a:rPr lang="en-US" i="1" dirty="0">
                    <a:cs typeface="Times New Roman" pitchFamily="18" charset="0"/>
                  </a:rPr>
                  <a:t>ADC</a:t>
                </a:r>
                <a:r>
                  <a:rPr lang="ru-RU" dirty="0">
                    <a:cs typeface="Times New Roman" pitchFamily="18" charset="0"/>
                  </a:rPr>
                  <a:t> и </a:t>
                </a:r>
                <a:r>
                  <a:rPr lang="en-US" i="1" dirty="0">
                    <a:cs typeface="Times New Roman" pitchFamily="18" charset="0"/>
                  </a:rPr>
                  <a:t>CDB</a:t>
                </a:r>
                <a:r>
                  <a:rPr lang="ru-RU" dirty="0">
                    <a:cs typeface="Times New Roman" pitchFamily="18" charset="0"/>
                  </a:rPr>
                  <a:t> </a:t>
                </a:r>
                <a:r>
                  <a:rPr lang="ru-RU" dirty="0" smtClean="0">
                    <a:cs typeface="Times New Roman" pitchFamily="18" charset="0"/>
                  </a:rPr>
                  <a:t>подобны. Следовательно</a:t>
                </a:r>
                <a:r>
                  <a:rPr lang="ru-RU" dirty="0"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𝐶𝐷</m:t>
                        </m:r>
                      </m:den>
                    </m:f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𝐶𝐷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𝐵𝐷</m:t>
                        </m:r>
                      </m:den>
                    </m:f>
                  </m:oMath>
                </a14:m>
                <a:r>
                  <a:rPr lang="en-US" dirty="0" smtClean="0">
                    <a:cs typeface="Times New Roman" pitchFamily="18" charset="0"/>
                  </a:rPr>
                  <a:t>,</a:t>
                </a:r>
                <a:r>
                  <a:rPr lang="ru-RU" dirty="0" smtClean="0"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</a:rPr>
                  <a:t>или </a:t>
                </a:r>
                <a:r>
                  <a:rPr lang="en-US" i="1" dirty="0">
                    <a:cs typeface="Times New Roman" pitchFamily="18" charset="0"/>
                  </a:rPr>
                  <a:t>CD</a:t>
                </a:r>
                <a:r>
                  <a:rPr lang="ru-RU" baseline="30000" dirty="0">
                    <a:cs typeface="Times New Roman" pitchFamily="18" charset="0"/>
                  </a:rPr>
                  <a:t>2</a:t>
                </a:r>
                <a:r>
                  <a:rPr lang="ru-RU" dirty="0">
                    <a:cs typeface="Times New Roman" pitchFamily="18" charset="0"/>
                  </a:rPr>
                  <a:t> = </a:t>
                </a:r>
                <a:r>
                  <a:rPr lang="en-US" i="1" dirty="0">
                    <a:cs typeface="Times New Roman" pitchFamily="18" charset="0"/>
                  </a:rPr>
                  <a:t>AD</a:t>
                </a:r>
                <a:r>
                  <a:rPr lang="en-US" dirty="0">
                    <a:cs typeface="Times New Roman" pitchFamily="18" charset="0"/>
                    <a:sym typeface="Symbol" pitchFamily="18" charset="2"/>
                  </a:rPr>
                  <a:t></a:t>
                </a:r>
                <a:r>
                  <a:rPr lang="en-US" i="1" dirty="0">
                    <a:cs typeface="Times New Roman" pitchFamily="18" charset="0"/>
                  </a:rPr>
                  <a:t>BD</a:t>
                </a:r>
                <a:r>
                  <a:rPr lang="ru-RU" dirty="0">
                    <a:cs typeface="Times New Roman" pitchFamily="18" charset="0"/>
                  </a:rPr>
                  <a:t>, т</a:t>
                </a:r>
                <a:r>
                  <a:rPr lang="ru-RU" dirty="0" smtClean="0">
                    <a:cs typeface="Times New Roman" pitchFamily="18" charset="0"/>
                  </a:rPr>
                  <a:t>. е</a:t>
                </a:r>
                <a:r>
                  <a:rPr lang="ru-RU" dirty="0">
                    <a:cs typeface="Times New Roman" pitchFamily="18" charset="0"/>
                  </a:rPr>
                  <a:t>. </a:t>
                </a:r>
                <a:r>
                  <a:rPr lang="en-US" i="1" dirty="0">
                    <a:cs typeface="Times New Roman" pitchFamily="18" charset="0"/>
                  </a:rPr>
                  <a:t>CD</a:t>
                </a:r>
                <a:r>
                  <a:rPr lang="ru-RU" dirty="0">
                    <a:cs typeface="Times New Roman" pitchFamily="18" charset="0"/>
                  </a:rPr>
                  <a:t> является средним геометрическим </a:t>
                </a:r>
                <a:r>
                  <a:rPr lang="en-US" i="1" dirty="0">
                    <a:cs typeface="Times New Roman" pitchFamily="18" charset="0"/>
                  </a:rPr>
                  <a:t>AD</a:t>
                </a:r>
                <a:r>
                  <a:rPr lang="ru-RU" dirty="0">
                    <a:cs typeface="Times New Roman" pitchFamily="18" charset="0"/>
                  </a:rPr>
                  <a:t> и </a:t>
                </a:r>
                <a:r>
                  <a:rPr lang="en-US" i="1" dirty="0">
                    <a:cs typeface="Times New Roman" pitchFamily="18" charset="0"/>
                  </a:rPr>
                  <a:t>BD</a:t>
                </a:r>
                <a:r>
                  <a:rPr lang="ru-RU" dirty="0">
                    <a:cs typeface="Times New Roman" pitchFamily="18" charset="0"/>
                  </a:rPr>
                  <a:t>.</a:t>
                </a:r>
                <a:endParaRPr lang="en-US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9397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605" y="31729"/>
                <a:ext cx="9144000" cy="1419556"/>
              </a:xfrm>
              <a:prstGeom prst="rect">
                <a:avLst/>
              </a:prstGeom>
              <a:blipFill>
                <a:blip r:embed="rId3"/>
                <a:stretch>
                  <a:fillRect l="-1067" r="-1000" b="-90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3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641" y="1451285"/>
            <a:ext cx="3674765" cy="196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0454" y="3365819"/>
            <a:ext cx="912635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sz="3200" dirty="0" smtClean="0"/>
              <a:t>	</a:t>
            </a:r>
            <a:r>
              <a:rPr lang="ru-RU" dirty="0"/>
              <a:t>Найдите высоту прямоугольного </a:t>
            </a:r>
            <a:r>
              <a:rPr lang="ru-RU" dirty="0" smtClean="0"/>
              <a:t>треугольника, опущенную на гипотенузу</a:t>
            </a:r>
            <a:r>
              <a:rPr lang="ru-RU" dirty="0"/>
              <a:t>, если известно, что основание этой высоты делит </a:t>
            </a:r>
            <a:r>
              <a:rPr lang="ru-RU" dirty="0" smtClean="0"/>
              <a:t>гипотенузу </a:t>
            </a:r>
            <a:r>
              <a:rPr lang="ru-RU" dirty="0"/>
              <a:t>на отрезки, равные </a:t>
            </a:r>
            <a:r>
              <a:rPr lang="ru-RU" dirty="0" smtClean="0"/>
              <a:t>2 </a:t>
            </a:r>
            <a:r>
              <a:rPr lang="ru-RU" dirty="0"/>
              <a:t>и </a:t>
            </a:r>
            <a:r>
              <a:rPr lang="ru-RU" dirty="0" smtClean="0"/>
              <a:t>8.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703629"/>
            <a:ext cx="4320480" cy="2109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53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0" y="116632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sz="2800" dirty="0" smtClean="0">
                <a:solidFill>
                  <a:srgbClr val="FF3300"/>
                </a:solidFill>
              </a:rPr>
              <a:t>	</a:t>
            </a:r>
            <a:r>
              <a:rPr lang="ru-RU" sz="2800" dirty="0" smtClean="0">
                <a:solidFill>
                  <a:srgbClr val="FF3300"/>
                </a:solidFill>
              </a:rPr>
              <a:t>Ответ. </a:t>
            </a:r>
            <a:r>
              <a:rPr lang="ru-RU" sz="2800" dirty="0" smtClean="0">
                <a:cs typeface="Times New Roman" pitchFamily="18" charset="0"/>
              </a:rPr>
              <a:t>4.</a:t>
            </a:r>
            <a:endParaRPr lang="en-US" sz="2800" dirty="0">
              <a:cs typeface="Times New Roman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1194267"/>
            <a:ext cx="8839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/>
              <a:t>	</a:t>
            </a:r>
            <a:r>
              <a:rPr lang="ru-RU" sz="2800" dirty="0" smtClean="0"/>
              <a:t>Катеты прямоугольного треугольника равны 6 и 8. Найдите высоту, опущенную на гипотенузу.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76872"/>
            <a:ext cx="3341439" cy="256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40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4917" y="260648"/>
            <a:ext cx="910870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solidFill>
                  <a:srgbClr val="FF0000"/>
                </a:solidFill>
              </a:rPr>
              <a:t>	</a:t>
            </a:r>
            <a:r>
              <a:rPr lang="ru-RU" sz="2800" dirty="0" smtClean="0">
                <a:solidFill>
                  <a:srgbClr val="FF0000"/>
                </a:solidFill>
              </a:rPr>
              <a:t>Решение.</a:t>
            </a:r>
            <a:r>
              <a:rPr lang="ru-RU" sz="2800" dirty="0" smtClean="0"/>
              <a:t> Удвоенная площадь треугольника равна 48. Гипотенуза равна 10. Высота </a:t>
            </a:r>
            <a:r>
              <a:rPr lang="en-US" sz="2800" i="1" dirty="0" smtClean="0"/>
              <a:t>BH </a:t>
            </a:r>
            <a:r>
              <a:rPr lang="ru-RU" sz="2800" dirty="0" smtClean="0"/>
              <a:t>равна 4,8. </a:t>
            </a:r>
            <a:endParaRPr lang="ru-RU" sz="2800" dirty="0">
              <a:cs typeface="Times New Roman" pitchFamily="18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4293096"/>
            <a:ext cx="912635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/>
              <a:t>	</a:t>
            </a:r>
            <a:r>
              <a:rPr lang="ru-RU" sz="2800" dirty="0" smtClean="0"/>
              <a:t>Стороны равнобедренного треугольника  равны 5, 5, 6. Найдите высоту, опущенную на боковую сторону. 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303877"/>
            <a:ext cx="3600400" cy="262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341439" cy="256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69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4917" y="260648"/>
            <a:ext cx="910870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solidFill>
                  <a:srgbClr val="FF0000"/>
                </a:solidFill>
              </a:rPr>
              <a:t>	</a:t>
            </a:r>
            <a:r>
              <a:rPr lang="ru-RU" sz="2800" dirty="0" smtClean="0">
                <a:solidFill>
                  <a:srgbClr val="FF0000"/>
                </a:solidFill>
              </a:rPr>
              <a:t>Решение.</a:t>
            </a:r>
            <a:r>
              <a:rPr lang="ru-RU" sz="2800" dirty="0" smtClean="0"/>
              <a:t> Удвоенная площадь треугольника равна 48. Гипотенуза равна 10. Высота </a:t>
            </a:r>
            <a:r>
              <a:rPr lang="en-US" sz="2800" i="1" dirty="0" smtClean="0"/>
              <a:t>BH </a:t>
            </a:r>
            <a:r>
              <a:rPr lang="ru-RU" sz="2800" dirty="0" smtClean="0"/>
              <a:t>равна 4,8. </a:t>
            </a:r>
            <a:endParaRPr lang="ru-RU" sz="2800" dirty="0">
              <a:cs typeface="Times New Roman" pitchFamily="18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6041" y="4256054"/>
            <a:ext cx="9126354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sz="3200" dirty="0" smtClean="0"/>
              <a:t>	</a:t>
            </a:r>
            <a:r>
              <a:rPr lang="ru-RU" sz="2800" dirty="0"/>
              <a:t>Высота равнобедренного треугольника, опущенная на </a:t>
            </a:r>
            <a:r>
              <a:rPr lang="ru-RU" sz="2800" dirty="0" smtClean="0"/>
              <a:t>боковую </a:t>
            </a:r>
            <a:r>
              <a:rPr lang="ru-RU" sz="2800" dirty="0"/>
              <a:t>сторону, разбивает её на отрезки, равные 2 и </a:t>
            </a:r>
            <a:r>
              <a:rPr lang="ru-RU" sz="2800" dirty="0" smtClean="0"/>
              <a:t>1. </a:t>
            </a:r>
            <a:r>
              <a:rPr lang="ru-RU" sz="2800" dirty="0"/>
              <a:t>Найдите </a:t>
            </a:r>
            <a:r>
              <a:rPr lang="ru-RU" sz="2800" dirty="0" smtClean="0"/>
              <a:t>высоту, опущенную на основание этого треугольника.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341439" cy="256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1276311"/>
            <a:ext cx="3583257" cy="2773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76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3"/>
              <p:cNvSpPr txBox="1">
                <a:spLocks noChangeArrowheads="1"/>
              </p:cNvSpPr>
              <p:nvPr/>
            </p:nvSpPr>
            <p:spPr bwMode="auto">
              <a:xfrm>
                <a:off x="44917" y="4671"/>
                <a:ext cx="9108708" cy="15781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sz="3200" dirty="0" smtClean="0">
                    <a:solidFill>
                      <a:srgbClr val="FF0000"/>
                    </a:solidFill>
                  </a:rPr>
                  <a:t>	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Решение.</a:t>
                </a:r>
                <a:r>
                  <a:rPr lang="ru-RU" dirty="0" smtClean="0"/>
                  <a:t> Из прямоугольного треугольника </a:t>
                </a:r>
                <a:r>
                  <a:rPr lang="en-US" i="1" dirty="0" smtClean="0"/>
                  <a:t>ACG </a:t>
                </a:r>
                <a:r>
                  <a:rPr lang="ru-RU" dirty="0" smtClean="0"/>
                  <a:t>находим </a:t>
                </a:r>
                <a:r>
                  <a:rPr lang="en-US" i="1" dirty="0" smtClean="0"/>
                  <a:t>AG </a:t>
                </a:r>
                <a:r>
                  <a:rPr lang="ru-RU" i="1" dirty="0" smtClean="0"/>
                  <a:t>=</a:t>
                </a:r>
                <a:r>
                  <a:rPr lang="ru-RU" dirty="0" smtClean="0"/>
                  <a:t>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/>
                      </a:rPr>
                      <m:t>2</m:t>
                    </m:r>
                    <m:rad>
                      <m:radPr>
                        <m:degHide m:val="on"/>
                        <m:ctrlPr>
                          <a:rPr lang="ru-RU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b="0" i="1" smtClean="0"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ru-RU" dirty="0" smtClean="0"/>
                  <a:t>. Площадь треугольника </a:t>
                </a:r>
                <a:r>
                  <a:rPr lang="en-US" i="1" dirty="0" smtClean="0"/>
                  <a:t>ABC </a:t>
                </a:r>
                <a:r>
                  <a:rPr lang="ru-RU" dirty="0" smtClean="0"/>
                  <a:t>равна </a:t>
                </a:r>
                <a14:m>
                  <m:oMath xmlns:m="http://schemas.openxmlformats.org/officeDocument/2006/math">
                    <m:r>
                      <a:rPr lang="ru-RU" i="1" dirty="0" smtClean="0">
                        <a:latin typeface="Cambria Math"/>
                      </a:rPr>
                      <m:t>3</m:t>
                    </m:r>
                    <m:rad>
                      <m:radPr>
                        <m:degHide m:val="on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i="1"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ru-RU" dirty="0" smtClean="0"/>
                  <a:t>. Из прямоугольного треугольника </a:t>
                </a:r>
                <a:r>
                  <a:rPr lang="en-US" i="1" dirty="0" smtClean="0"/>
                  <a:t>ABG </a:t>
                </a:r>
                <a:r>
                  <a:rPr lang="ru-RU" dirty="0" smtClean="0"/>
                  <a:t>находим </a:t>
                </a:r>
                <a:r>
                  <a:rPr lang="en-US" i="1" dirty="0" smtClean="0"/>
                  <a:t>AB </a:t>
                </a:r>
                <a:r>
                  <a:rPr lang="ru-RU" i="1" dirty="0" smtClean="0"/>
                  <a:t>=</a:t>
                </a:r>
                <a:r>
                  <a:rPr lang="ru-RU" dirty="0" smtClean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b="0" i="1" smtClean="0">
                            <a:latin typeface="Cambria Math"/>
                          </a:rPr>
                          <m:t>2</m:t>
                        </m:r>
                        <m:r>
                          <a:rPr lang="ru-RU" i="1"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ru-RU" dirty="0" smtClean="0"/>
                  <a:t> . Высота </a:t>
                </a:r>
                <a:r>
                  <a:rPr lang="en-US" i="1" dirty="0" smtClean="0"/>
                  <a:t>CH </a:t>
                </a:r>
                <a:r>
                  <a:rPr lang="ru-RU" dirty="0" smtClean="0"/>
                  <a:t>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6</m:t>
                        </m:r>
                        <m:rad>
                          <m:radPr>
                            <m:degHide m:val="on"/>
                            <m:ctrlPr>
                              <a:rPr lang="ru-RU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b="0" i="1" smtClean="0">
                                <a:latin typeface="Cambria Math"/>
                              </a:rPr>
                              <m:t>11</m:t>
                            </m:r>
                          </m:e>
                        </m:rad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11</m:t>
                        </m:r>
                      </m:den>
                    </m:f>
                  </m:oMath>
                </a14:m>
                <a:r>
                  <a:rPr lang="ru-RU" dirty="0" smtClean="0"/>
                  <a:t>. </a:t>
                </a:r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917" y="4671"/>
                <a:ext cx="9108708" cy="1578189"/>
              </a:xfrm>
              <a:prstGeom prst="rect">
                <a:avLst/>
              </a:prstGeom>
              <a:blipFill>
                <a:blip r:embed="rId3"/>
                <a:stretch>
                  <a:fillRect l="-1003" r="-1003" b="-270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08330"/>
            <a:ext cx="3168352" cy="2452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4797152"/>
            <a:ext cx="912635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/>
              <a:t>	</a:t>
            </a:r>
            <a:r>
              <a:rPr lang="ru-RU" sz="2800" dirty="0" smtClean="0"/>
              <a:t>Стороны треугольника  равны 5, 6, 7. Найдите высоту, опущенную на сторону, равную 6. 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28073"/>
            <a:ext cx="3228868" cy="253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04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35292" y="1340768"/>
            <a:ext cx="910870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sz="3200" dirty="0" smtClean="0"/>
              <a:t>	</a:t>
            </a:r>
            <a:r>
              <a:rPr lang="ru-RU" sz="2800" dirty="0"/>
              <a:t>Найдите площадь равнобедренного треугольника, если </a:t>
            </a:r>
            <a:r>
              <a:rPr lang="ru-RU" sz="2800" dirty="0" smtClean="0"/>
              <a:t>высота</a:t>
            </a:r>
            <a:r>
              <a:rPr lang="ru-RU" sz="2800" dirty="0"/>
              <a:t>, опущенная на основание, равна </a:t>
            </a:r>
            <a:r>
              <a:rPr lang="en-US" sz="2800" dirty="0" smtClean="0"/>
              <a:t>5</a:t>
            </a:r>
            <a:r>
              <a:rPr lang="ru-RU" sz="2800" dirty="0" smtClean="0"/>
              <a:t>, </a:t>
            </a:r>
            <a:r>
              <a:rPr lang="ru-RU" sz="2800" dirty="0"/>
              <a:t>а высота, опущенная на </a:t>
            </a:r>
            <a:r>
              <a:rPr lang="ru-RU" sz="2800" dirty="0" smtClean="0"/>
              <a:t>боковую </a:t>
            </a:r>
            <a:r>
              <a:rPr lang="ru-RU" sz="2800" dirty="0"/>
              <a:t>сторону, равна </a:t>
            </a:r>
            <a:r>
              <a:rPr lang="en-US" sz="2800" dirty="0"/>
              <a:t>6</a:t>
            </a:r>
            <a:r>
              <a:rPr lang="ru-RU" sz="2800" dirty="0" smtClean="0"/>
              <a:t>.</a:t>
            </a:r>
            <a:endParaRPr lang="ru-RU" sz="2800" dirty="0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3"/>
              <p:cNvSpPr txBox="1">
                <a:spLocks noChangeArrowheads="1"/>
              </p:cNvSpPr>
              <p:nvPr/>
            </p:nvSpPr>
            <p:spPr bwMode="auto">
              <a:xfrm>
                <a:off x="0" y="65066"/>
                <a:ext cx="9108708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sz="3200" dirty="0" smtClean="0">
                    <a:solidFill>
                      <a:srgbClr val="FF0000"/>
                    </a:solidFill>
                  </a:rPr>
                  <a:t>	</a:t>
                </a:r>
                <a:r>
                  <a:rPr lang="ru-RU" sz="2800" dirty="0" smtClean="0">
                    <a:solidFill>
                      <a:srgbClr val="FF0000"/>
                    </a:solidFill>
                  </a:rPr>
                  <a:t>Ответ.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sz="2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6</m:t>
                        </m:r>
                      </m:e>
                    </m:rad>
                  </m:oMath>
                </a14:m>
                <a:r>
                  <a:rPr lang="ru-RU" sz="2800" dirty="0" smtClean="0"/>
                  <a:t>. </a:t>
                </a:r>
                <a:endParaRPr lang="ru-RU" sz="2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5066"/>
                <a:ext cx="9108708" cy="584775"/>
              </a:xfrm>
              <a:prstGeom prst="rect">
                <a:avLst/>
              </a:prstGeom>
              <a:blipFill rotWithShape="1">
                <a:blip r:embed="rId3"/>
                <a:stretch>
                  <a:fillRect t="-2083" b="-2604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29000"/>
            <a:ext cx="4181086" cy="290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83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04800" y="1041647"/>
            <a:ext cx="8686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/>
              <a:t>	Постройте </a:t>
            </a:r>
            <a:r>
              <a:rPr lang="ru-RU" sz="2800" dirty="0"/>
              <a:t>точку пересечения медиан треугольника </a:t>
            </a:r>
            <a:r>
              <a:rPr lang="en-US" sz="2800" i="1" dirty="0"/>
              <a:t>ABC</a:t>
            </a:r>
            <a:r>
              <a:rPr lang="ru-RU" sz="2800" dirty="0"/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2276872"/>
            <a:ext cx="3672408" cy="36560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1663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Медианы треугольника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87431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5667" y="4797152"/>
            <a:ext cx="910870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/>
              <a:t>	</a:t>
            </a:r>
            <a:r>
              <a:rPr lang="ru-RU" dirty="0" smtClean="0"/>
              <a:t>Две стороны треугольника равны 5 и </a:t>
            </a:r>
            <a:r>
              <a:rPr lang="en-US" dirty="0" smtClean="0"/>
              <a:t>4</a:t>
            </a:r>
            <a:r>
              <a:rPr lang="ru-RU" dirty="0" smtClean="0"/>
              <a:t>. Высота, проведённая из их общей вершины, равна 3. Найдите третью сторону этого треугольника.</a:t>
            </a:r>
            <a:endParaRPr lang="ru-RU" dirty="0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3"/>
              <p:cNvSpPr txBox="1">
                <a:spLocks noChangeArrowheads="1"/>
              </p:cNvSpPr>
              <p:nvPr/>
            </p:nvSpPr>
            <p:spPr bwMode="auto">
              <a:xfrm>
                <a:off x="0" y="65066"/>
                <a:ext cx="9108708" cy="24636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sz="3200" dirty="0" smtClean="0">
                    <a:solidFill>
                      <a:srgbClr val="FF0000"/>
                    </a:solidFill>
                  </a:rPr>
                  <a:t>	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Решение. </a:t>
                </a:r>
                <a:r>
                  <a:rPr lang="ru-RU" dirty="0" smtClean="0"/>
                  <a:t>Обозначим </a:t>
                </a:r>
                <a:r>
                  <a:rPr lang="en-US" i="1" dirty="0" smtClean="0"/>
                  <a:t>AH = BH = x</a:t>
                </a:r>
                <a:r>
                  <a:rPr lang="ru-RU" dirty="0" smtClean="0"/>
                  <a:t>. Тогда из прямоугольного треугольника</a:t>
                </a:r>
                <a:r>
                  <a:rPr lang="en-US" dirty="0" smtClean="0"/>
                  <a:t> </a:t>
                </a:r>
                <a:r>
                  <a:rPr lang="en-US" i="1" dirty="0" smtClean="0"/>
                  <a:t>BCH </a:t>
                </a:r>
                <a:r>
                  <a:rPr lang="ru-RU" dirty="0" smtClean="0"/>
                  <a:t>находим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𝐵𝐶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25+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dirty="0" smtClean="0">
                    <a:cs typeface="Times New Roman" pitchFamily="18" charset="0"/>
                  </a:rPr>
                  <a:t>. </a:t>
                </a:r>
                <a:r>
                  <a:rPr lang="ru-RU" dirty="0" smtClean="0">
                    <a:cs typeface="Times New Roman" pitchFamily="18" charset="0"/>
                  </a:rPr>
                  <a:t>Учитывая, что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𝐴𝐵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𝐶𝐻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=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𝐵𝐶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𝐴𝐺</m:t>
                    </m:r>
                  </m:oMath>
                </a14:m>
                <a:r>
                  <a:rPr lang="ru-RU" dirty="0" smtClean="0">
                    <a:cs typeface="Times New Roman" pitchFamily="18" charset="0"/>
                  </a:rPr>
                  <a:t>, получаем уравнение  </a:t>
                </a:r>
                <a14:m>
                  <m:oMath xmlns:m="http://schemas.openxmlformats.org/officeDocument/2006/math">
                    <m:r>
                      <a:rPr lang="ru-RU" b="0" i="0" smtClean="0">
                        <a:latin typeface="Cambria Math"/>
                      </a:rPr>
                      <m:t>6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25+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ru-RU" b="0" i="1" smtClean="0">
                        <a:latin typeface="Cambria Math"/>
                      </a:rPr>
                      <m:t>=10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ru-RU" dirty="0" smtClean="0">
                    <a:cs typeface="Times New Roman" pitchFamily="18" charset="0"/>
                  </a:rPr>
                  <a:t>, решая которое, находим </a:t>
                </a:r>
                <a:r>
                  <a:rPr lang="en-US" i="1" dirty="0" smtClean="0">
                    <a:cs typeface="Times New Roman" pitchFamily="18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15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</m:den>
                    </m:f>
                    <m:r>
                      <a:rPr lang="en-US" b="0" i="0" smtClean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dirty="0" smtClean="0">
                    <a:cs typeface="Times New Roman" pitchFamily="18" charset="0"/>
                  </a:rPr>
                  <a:t>. </a:t>
                </a:r>
                <a:r>
                  <a:rPr lang="ru-RU" dirty="0" smtClean="0">
                    <a:cs typeface="Times New Roman" pitchFamily="18" charset="0"/>
                  </a:rPr>
                  <a:t>Следовательно, площадь треугольника </a:t>
                </a:r>
                <a:r>
                  <a:rPr lang="en-US" i="1" dirty="0" smtClean="0">
                    <a:cs typeface="Times New Roman" pitchFamily="18" charset="0"/>
                  </a:rPr>
                  <a:t>ABC </a:t>
                </a:r>
                <a:r>
                  <a:rPr lang="ru-RU" dirty="0" smtClean="0">
                    <a:cs typeface="Times New Roman" pitchFamily="18" charset="0"/>
                  </a:rPr>
                  <a:t>равна </a:t>
                </a:r>
                <a14:m>
                  <m:oMath xmlns:m="http://schemas.openxmlformats.org/officeDocument/2006/math">
                    <m:r>
                      <a:rPr lang="ru-RU" b="0" i="0" smtClean="0">
                        <a:latin typeface="Cambria Math"/>
                        <a:cs typeface="Times New Roman" pitchFamily="18" charset="0"/>
                      </a:rPr>
                      <m:t>18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num>
                      <m:den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</m:den>
                    </m:f>
                    <m:r>
                      <a:rPr lang="ru-RU" b="0" i="1" smtClean="0">
                        <a:latin typeface="Cambria Math"/>
                        <a:cs typeface="Times New Roman" pitchFamily="18" charset="0"/>
                      </a:rPr>
                      <m:t>.</m:t>
                    </m:r>
                  </m:oMath>
                </a14:m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5066"/>
                <a:ext cx="9108708" cy="2463623"/>
              </a:xfrm>
              <a:prstGeom prst="rect">
                <a:avLst/>
              </a:prstGeom>
              <a:blipFill rotWithShape="1">
                <a:blip r:embed="rId3"/>
                <a:stretch>
                  <a:fillRect l="-1004" r="-1004" b="-148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132856"/>
            <a:ext cx="3672408" cy="2547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373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3"/>
              <p:cNvSpPr txBox="1">
                <a:spLocks noChangeArrowheads="1"/>
              </p:cNvSpPr>
              <p:nvPr/>
            </p:nvSpPr>
            <p:spPr bwMode="auto">
              <a:xfrm>
                <a:off x="19329" y="0"/>
                <a:ext cx="9108708" cy="6540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sz="3200" dirty="0" smtClean="0">
                    <a:solidFill>
                      <a:srgbClr val="FF0000"/>
                    </a:solidFill>
                  </a:rPr>
                  <a:t>	Ответ. </a:t>
                </a:r>
                <a14:m>
                  <m:oMath xmlns:m="http://schemas.openxmlformats.org/officeDocument/2006/math">
                    <m:r>
                      <a:rPr lang="ru-RU" sz="3200" b="0" i="0" smtClean="0">
                        <a:solidFill>
                          <a:schemeClr val="tx1"/>
                        </a:solidFill>
                        <a:latin typeface="Cambria Math"/>
                      </a:rPr>
                      <m:t>4</m:t>
                    </m:r>
                    <m:r>
                      <a:rPr lang="ru-RU" sz="32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±</m:t>
                    </m:r>
                    <m:rad>
                      <m:radPr>
                        <m:degHide m:val="on"/>
                        <m:ctrlPr>
                          <a:rPr lang="ru-RU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ru-RU" sz="32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7</m:t>
                        </m:r>
                      </m:e>
                    </m:rad>
                  </m:oMath>
                </a14:m>
                <a:r>
                  <a:rPr lang="ru-RU" sz="3200" dirty="0" smtClean="0"/>
                  <a:t>. </a:t>
                </a:r>
                <a:endParaRPr lang="ru-RU" sz="32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329" y="0"/>
                <a:ext cx="9108708" cy="654025"/>
              </a:xfrm>
              <a:prstGeom prst="rect">
                <a:avLst/>
              </a:prstGeom>
              <a:blipFill rotWithShape="1">
                <a:blip r:embed="rId3"/>
                <a:stretch>
                  <a:fillRect t="-5607" b="-2616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0"/>
            <a:ext cx="3672408" cy="2069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708920"/>
            <a:ext cx="9108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Выразите радиус окружности, вписанной в треугольник </a:t>
            </a:r>
            <a:r>
              <a:rPr lang="en-US" i="1" dirty="0" smtClean="0"/>
              <a:t>ABC</a:t>
            </a:r>
            <a:r>
              <a:rPr lang="ru-RU" dirty="0" smtClean="0"/>
              <a:t>, через его высоты </a:t>
            </a:r>
            <a:r>
              <a:rPr lang="en-US" i="1" dirty="0" smtClean="0"/>
              <a:t>AA</a:t>
            </a:r>
            <a:r>
              <a:rPr lang="en-US" baseline="-25000" dirty="0" smtClean="0"/>
              <a:t>1</a:t>
            </a:r>
            <a:r>
              <a:rPr lang="en-US" dirty="0" smtClean="0"/>
              <a:t> = </a:t>
            </a:r>
            <a:r>
              <a:rPr lang="en-US" i="1" dirty="0" smtClean="0"/>
              <a:t>h</a:t>
            </a:r>
            <a:r>
              <a:rPr lang="en-US" i="1" baseline="-25000" dirty="0" smtClean="0"/>
              <a:t>a</a:t>
            </a:r>
            <a:r>
              <a:rPr lang="en-US" i="1" dirty="0" smtClean="0"/>
              <a:t>, BB</a:t>
            </a:r>
            <a:r>
              <a:rPr lang="en-US" baseline="-25000" dirty="0" smtClean="0"/>
              <a:t>1</a:t>
            </a:r>
            <a:r>
              <a:rPr lang="en-US" dirty="0" smtClean="0"/>
              <a:t> = </a:t>
            </a:r>
            <a:r>
              <a:rPr lang="en-US" i="1" dirty="0" err="1" smtClean="0"/>
              <a:t>h</a:t>
            </a:r>
            <a:r>
              <a:rPr lang="en-US" i="1" baseline="-25000" dirty="0" err="1" smtClean="0"/>
              <a:t>b</a:t>
            </a:r>
            <a:r>
              <a:rPr lang="en-US" i="1" dirty="0" smtClean="0"/>
              <a:t>, CC</a:t>
            </a:r>
            <a:r>
              <a:rPr lang="en-US" baseline="-25000" dirty="0" smtClean="0"/>
              <a:t>1</a:t>
            </a:r>
            <a:r>
              <a:rPr lang="en-US" dirty="0" smtClean="0"/>
              <a:t> = </a:t>
            </a:r>
            <a:r>
              <a:rPr lang="en-US" i="1" dirty="0" err="1" smtClean="0"/>
              <a:t>h</a:t>
            </a:r>
            <a:r>
              <a:rPr lang="en-US" i="1" baseline="-25000" dirty="0" err="1" smtClean="0"/>
              <a:t>c</a:t>
            </a:r>
            <a:r>
              <a:rPr lang="en-US" dirty="0" smtClean="0"/>
              <a:t>.</a:t>
            </a:r>
            <a:r>
              <a:rPr lang="en-US" i="1" dirty="0" smtClean="0"/>
              <a:t> </a:t>
            </a:r>
            <a:endParaRPr lang="ru-RU" dirty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825" y="3645024"/>
            <a:ext cx="3553715" cy="306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3"/>
              <p:cNvSpPr txBox="1">
                <a:spLocks noChangeArrowheads="1"/>
              </p:cNvSpPr>
              <p:nvPr/>
            </p:nvSpPr>
            <p:spPr bwMode="auto">
              <a:xfrm>
                <a:off x="19329" y="0"/>
                <a:ext cx="9108708" cy="23239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dirty="0" smtClean="0">
                    <a:solidFill>
                      <a:srgbClr val="FF0000"/>
                    </a:solidFill>
                  </a:rPr>
                  <a:t>	Решение. </a:t>
                </a:r>
                <a:r>
                  <a:rPr lang="ru-RU" dirty="0" smtClean="0"/>
                  <a:t>Обозначим стороны треугольника </a:t>
                </a:r>
                <a:r>
                  <a:rPr lang="en-US" i="1" dirty="0" smtClean="0"/>
                  <a:t>BC = a</a:t>
                </a:r>
                <a:r>
                  <a:rPr lang="en-US" dirty="0" smtClean="0"/>
                  <a:t>, </a:t>
                </a:r>
                <a:r>
                  <a:rPr lang="en-US" i="1" dirty="0" smtClean="0"/>
                  <a:t>AC = b</a:t>
                </a:r>
                <a:r>
                  <a:rPr lang="en-US" dirty="0" smtClean="0"/>
                  <a:t>. </a:t>
                </a:r>
                <a:r>
                  <a:rPr lang="en-US" i="1" dirty="0" smtClean="0"/>
                  <a:t>AB = c</a:t>
                </a:r>
                <a:r>
                  <a:rPr lang="en-US" dirty="0" smtClean="0"/>
                  <a:t>, </a:t>
                </a:r>
                <a:r>
                  <a:rPr lang="ru-RU" dirty="0" smtClean="0"/>
                  <a:t>радиус вписанной окружности – </a:t>
                </a:r>
                <a:r>
                  <a:rPr lang="en-US" i="1" dirty="0" smtClean="0"/>
                  <a:t>r</a:t>
                </a:r>
                <a:r>
                  <a:rPr lang="en-US" dirty="0" smtClean="0"/>
                  <a:t>, </a:t>
                </a:r>
                <a:r>
                  <a:rPr lang="ru-RU" dirty="0" smtClean="0"/>
                  <a:t>площадь треугольника – </a:t>
                </a:r>
                <a:r>
                  <a:rPr lang="en-US" i="1" dirty="0" smtClean="0"/>
                  <a:t>S</a:t>
                </a:r>
                <a:r>
                  <a:rPr lang="en-US" dirty="0" smtClean="0"/>
                  <a:t>.</a:t>
                </a:r>
                <a:r>
                  <a:rPr lang="en-US" i="1" dirty="0" smtClean="0"/>
                  <a:t> </a:t>
                </a:r>
                <a:r>
                  <a:rPr lang="ru-RU" dirty="0" smtClean="0"/>
                  <a:t>Воспользуемся формулами</a:t>
                </a:r>
                <a:r>
                  <a:rPr lang="en-US" dirty="0" smtClean="0"/>
                  <a:t> </a:t>
                </a:r>
                <a:r>
                  <a:rPr lang="ru-RU" dirty="0" smtClean="0">
                    <a:cs typeface="Times New Roman" pitchFamily="18" charset="0"/>
                  </a:rPr>
                  <a:t>(</a:t>
                </a:r>
                <a:r>
                  <a:rPr lang="en-US" i="1" dirty="0" smtClean="0">
                    <a:cs typeface="Times New Roman" pitchFamily="18" charset="0"/>
                  </a:rPr>
                  <a:t>a + b + c</a:t>
                </a:r>
                <a:r>
                  <a:rPr lang="en-US" dirty="0" smtClean="0">
                    <a:cs typeface="Times New Roman" pitchFamily="18" charset="0"/>
                  </a:rPr>
                  <a:t>)</a:t>
                </a:r>
                <a:r>
                  <a:rPr lang="en-US" i="1" dirty="0" smtClean="0">
                    <a:cs typeface="Times New Roman" pitchFamily="18" charset="0"/>
                  </a:rPr>
                  <a:t>r = </a:t>
                </a:r>
                <a:r>
                  <a:rPr lang="en-US" dirty="0" smtClean="0">
                    <a:cs typeface="Times New Roman" pitchFamily="18" charset="0"/>
                  </a:rPr>
                  <a:t>2</a:t>
                </a:r>
                <a:r>
                  <a:rPr lang="en-US" i="1" dirty="0" smtClean="0">
                    <a:cs typeface="Times New Roman" pitchFamily="18" charset="0"/>
                  </a:rPr>
                  <a:t>S = ah</a:t>
                </a:r>
                <a:r>
                  <a:rPr lang="en-US" i="1" baseline="-25000" dirty="0" smtClean="0">
                    <a:cs typeface="Times New Roman" pitchFamily="18" charset="0"/>
                  </a:rPr>
                  <a:t>a</a:t>
                </a:r>
                <a:r>
                  <a:rPr lang="en-US" i="1" dirty="0" smtClean="0">
                    <a:cs typeface="Times New Roman" pitchFamily="18" charset="0"/>
                  </a:rPr>
                  <a:t> = </a:t>
                </a:r>
                <a:r>
                  <a:rPr lang="en-US" i="1" dirty="0" err="1" smtClean="0">
                    <a:cs typeface="Times New Roman" pitchFamily="18" charset="0"/>
                  </a:rPr>
                  <a:t>bh</a:t>
                </a:r>
                <a:r>
                  <a:rPr lang="en-US" i="1" baseline="-25000" dirty="0" err="1" smtClean="0">
                    <a:cs typeface="Times New Roman" pitchFamily="18" charset="0"/>
                  </a:rPr>
                  <a:t>b</a:t>
                </a:r>
                <a:r>
                  <a:rPr lang="en-US" i="1" dirty="0" smtClean="0">
                    <a:cs typeface="Times New Roman" pitchFamily="18" charset="0"/>
                  </a:rPr>
                  <a:t> = </a:t>
                </a:r>
                <a:r>
                  <a:rPr lang="en-US" i="1" dirty="0" err="1" smtClean="0">
                    <a:cs typeface="Times New Roman" pitchFamily="18" charset="0"/>
                  </a:rPr>
                  <a:t>ch</a:t>
                </a:r>
                <a:r>
                  <a:rPr lang="en-US" i="1" baseline="-25000" dirty="0" err="1" smtClean="0">
                    <a:cs typeface="Times New Roman" pitchFamily="18" charset="0"/>
                  </a:rPr>
                  <a:t>c</a:t>
                </a:r>
                <a:r>
                  <a:rPr lang="en-US" i="1" dirty="0" smtClean="0">
                    <a:cs typeface="Times New Roman" pitchFamily="18" charset="0"/>
                  </a:rPr>
                  <a:t>. </a:t>
                </a:r>
                <a:r>
                  <a:rPr lang="ru-RU" dirty="0" smtClean="0">
                    <a:cs typeface="Times New Roman" pitchFamily="18" charset="0"/>
                  </a:rPr>
                  <a:t>Из них непосредственно следует формула </a:t>
                </a:r>
              </a:p>
              <a:p>
                <a:pPr algn="ctr" eaLnBrk="1" hangingPunct="1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  <a:cs typeface="Times New Roman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/>
                          <a:cs typeface="Times New Roman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/>
                          <a:cs typeface="Times New Roman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/>
                          <a:cs typeface="Times New Roman" pitchFamily="18" charset="0"/>
                        </a:rPr>
                        <m:t>.</m:t>
                      </m:r>
                    </m:oMath>
                  </m:oMathPara>
                </a14:m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329" y="0"/>
                <a:ext cx="9108708" cy="2323970"/>
              </a:xfrm>
              <a:prstGeom prst="rect">
                <a:avLst/>
              </a:prstGeom>
              <a:blipFill>
                <a:blip r:embed="rId3"/>
                <a:stretch>
                  <a:fillRect l="-1004" t="-2100" r="-107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-9547" y="5229200"/>
            <a:ext cx="9108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Докажите, что точки </a:t>
            </a:r>
            <a:r>
              <a:rPr lang="en-US" i="1" dirty="0" smtClean="0"/>
              <a:t>A’</a:t>
            </a:r>
            <a:r>
              <a:rPr lang="en-US" dirty="0" smtClean="0"/>
              <a:t>, </a:t>
            </a:r>
            <a:r>
              <a:rPr lang="en-US" i="1" dirty="0" smtClean="0"/>
              <a:t>B’</a:t>
            </a:r>
            <a:r>
              <a:rPr lang="en-US" dirty="0" smtClean="0"/>
              <a:t>, </a:t>
            </a:r>
            <a:r>
              <a:rPr lang="en-US" i="1" dirty="0" smtClean="0"/>
              <a:t>C’ </a:t>
            </a:r>
            <a:r>
              <a:rPr lang="ru-RU" dirty="0" smtClean="0"/>
              <a:t>симметричные ортоцентру </a:t>
            </a:r>
            <a:r>
              <a:rPr lang="en-US" i="1" dirty="0" smtClean="0"/>
              <a:t>H </a:t>
            </a:r>
            <a:r>
              <a:rPr lang="ru-RU" dirty="0" smtClean="0"/>
              <a:t>относительно сторон треугольника </a:t>
            </a:r>
            <a:r>
              <a:rPr lang="en-US" i="1" dirty="0" smtClean="0"/>
              <a:t>ABC</a:t>
            </a:r>
            <a:r>
              <a:rPr lang="en-US" dirty="0" smtClean="0"/>
              <a:t>, </a:t>
            </a:r>
            <a:r>
              <a:rPr lang="ru-RU" dirty="0" smtClean="0"/>
              <a:t>принадлежат окружности, описанной около этого треугольника.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31446"/>
            <a:ext cx="3096344" cy="2668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414239"/>
            <a:ext cx="2664296" cy="258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793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9329" y="0"/>
            <a:ext cx="912467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solidFill>
                  <a:srgbClr val="FF0000"/>
                </a:solidFill>
              </a:rPr>
              <a:t>	Решение. </a:t>
            </a:r>
            <a:r>
              <a:rPr lang="ru-RU" dirty="0" smtClean="0"/>
              <a:t>Докажем, например, что точка </a:t>
            </a:r>
            <a:r>
              <a:rPr lang="en-US" i="1" dirty="0" smtClean="0"/>
              <a:t>A’ </a:t>
            </a:r>
            <a:r>
              <a:rPr lang="ru-RU" dirty="0" smtClean="0"/>
              <a:t>принадлежит описанной окружности. Угол </a:t>
            </a:r>
            <a:r>
              <a:rPr lang="en-US" i="1" dirty="0" smtClean="0"/>
              <a:t>BA’C </a:t>
            </a:r>
            <a:r>
              <a:rPr lang="ru-RU" dirty="0" smtClean="0"/>
              <a:t>равен углу </a:t>
            </a:r>
            <a:r>
              <a:rPr lang="en-US" i="1" dirty="0" smtClean="0"/>
              <a:t>BHC </a:t>
            </a:r>
            <a:r>
              <a:rPr lang="ru-RU" dirty="0" smtClean="0"/>
              <a:t>и в сумме с углом </a:t>
            </a:r>
            <a:r>
              <a:rPr lang="en-US" i="1" dirty="0" smtClean="0"/>
              <a:t>A </a:t>
            </a:r>
            <a:r>
              <a:rPr lang="ru-RU" dirty="0" smtClean="0"/>
              <a:t>треугольника </a:t>
            </a:r>
            <a:r>
              <a:rPr lang="en-US" i="1" dirty="0" smtClean="0"/>
              <a:t>ABC </a:t>
            </a:r>
            <a:r>
              <a:rPr lang="ru-RU" dirty="0" smtClean="0"/>
              <a:t>даёт 180</a:t>
            </a:r>
            <a:r>
              <a:rPr lang="ru-RU" baseline="30000" dirty="0" smtClean="0"/>
              <a:t>о</a:t>
            </a:r>
            <a:r>
              <a:rPr lang="ru-RU" dirty="0" smtClean="0"/>
              <a:t>. Следовательно, точка </a:t>
            </a:r>
            <a:r>
              <a:rPr lang="en-US" i="1" dirty="0" smtClean="0"/>
              <a:t>A’ </a:t>
            </a:r>
            <a:r>
              <a:rPr lang="ru-RU" dirty="0" smtClean="0"/>
              <a:t>принадлежит описанной окружности.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00808"/>
            <a:ext cx="2976294" cy="290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9329" y="4735992"/>
            <a:ext cx="908917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/>
              <a:t>	Радиус окружности, описанной около треугольника </a:t>
            </a:r>
            <a:r>
              <a:rPr lang="en-US" i="1" dirty="0" smtClean="0"/>
              <a:t>ABC</a:t>
            </a:r>
            <a:r>
              <a:rPr lang="en-US" dirty="0" smtClean="0"/>
              <a:t>, </a:t>
            </a:r>
            <a:r>
              <a:rPr lang="ru-RU" dirty="0" smtClean="0"/>
              <a:t>равен </a:t>
            </a:r>
            <a:r>
              <a:rPr lang="en-US" i="1" dirty="0" smtClean="0"/>
              <a:t>R</a:t>
            </a:r>
            <a:r>
              <a:rPr lang="en-US" dirty="0" smtClean="0"/>
              <a:t>. </a:t>
            </a:r>
            <a:r>
              <a:rPr lang="ru-RU" dirty="0" smtClean="0"/>
              <a:t>Найдите радиус окружности, описанной около треугольника </a:t>
            </a:r>
            <a:r>
              <a:rPr lang="en-US" i="1" dirty="0" smtClean="0"/>
              <a:t>ABH</a:t>
            </a:r>
            <a:r>
              <a:rPr lang="ru-RU" dirty="0" smtClean="0"/>
              <a:t>, где </a:t>
            </a:r>
            <a:r>
              <a:rPr lang="en-US" i="1" dirty="0" smtClean="0"/>
              <a:t>H </a:t>
            </a:r>
            <a:r>
              <a:rPr lang="ru-RU" dirty="0" smtClean="0"/>
              <a:t>– точка пересечения высот треугольника </a:t>
            </a:r>
            <a:r>
              <a:rPr lang="en-US" i="1" dirty="0" smtClean="0"/>
              <a:t>ABC</a:t>
            </a:r>
            <a:r>
              <a:rPr lang="en-US" dirty="0" smtClean="0"/>
              <a:t>.</a:t>
            </a:r>
            <a:endParaRPr lang="ru-RU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52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7"/>
              <p:cNvSpPr txBox="1">
                <a:spLocks noChangeArrowheads="1"/>
              </p:cNvSpPr>
              <p:nvPr/>
            </p:nvSpPr>
            <p:spPr bwMode="auto">
              <a:xfrm>
                <a:off x="0" y="836712"/>
                <a:ext cx="8991600" cy="12618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/>
                <a:r>
                  <a:rPr lang="ru-RU" sz="2800" dirty="0" smtClean="0"/>
                  <a:t>	(*) </a:t>
                </a:r>
                <a:r>
                  <a:rPr lang="ru-RU" dirty="0" smtClean="0"/>
                  <a:t>В треугольнике </a:t>
                </a:r>
                <a:r>
                  <a:rPr lang="en-US" i="1" dirty="0" smtClean="0"/>
                  <a:t>ABC AB = c</a:t>
                </a:r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 smtClean="0"/>
                  <a:t>. </a:t>
                </a:r>
                <a:r>
                  <a:rPr lang="ru-RU" dirty="0" smtClean="0"/>
                  <a:t>Найдите длину отрезка</a:t>
                </a:r>
                <a:r>
                  <a:rPr lang="en-US" dirty="0" smtClean="0"/>
                  <a:t> </a:t>
                </a:r>
                <a:r>
                  <a:rPr lang="en-US" i="1" dirty="0" smtClean="0"/>
                  <a:t>CH</a:t>
                </a:r>
                <a:r>
                  <a:rPr lang="ru-RU" dirty="0" smtClean="0"/>
                  <a:t>, соединяющего вершину </a:t>
                </a:r>
                <a:r>
                  <a:rPr lang="en-US" i="1" dirty="0" smtClean="0"/>
                  <a:t>C </a:t>
                </a:r>
                <a:r>
                  <a:rPr lang="ru-RU" dirty="0" smtClean="0"/>
                  <a:t>с точкой </a:t>
                </a:r>
                <a:r>
                  <a:rPr lang="en-US" i="1" dirty="0" smtClean="0"/>
                  <a:t>H </a:t>
                </a:r>
                <a:r>
                  <a:rPr lang="ru-RU" dirty="0" smtClean="0"/>
                  <a:t>пересечения высот</a:t>
                </a:r>
                <a:r>
                  <a:rPr lang="en-US" dirty="0"/>
                  <a:t> </a:t>
                </a:r>
                <a:r>
                  <a:rPr lang="ru-RU" dirty="0" smtClean="0"/>
                  <a:t>этого треугольника.</a:t>
                </a:r>
                <a:endParaRPr lang="ru-RU" dirty="0"/>
              </a:p>
            </p:txBody>
          </p:sp>
        </mc:Choice>
        <mc:Fallback xmlns="">
          <p:sp>
            <p:nvSpPr>
              <p:cNvPr id="5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836712"/>
                <a:ext cx="8991600" cy="1261884"/>
              </a:xfrm>
              <a:prstGeom prst="rect">
                <a:avLst/>
              </a:prstGeom>
              <a:blipFill>
                <a:blip r:embed="rId3"/>
                <a:stretch>
                  <a:fillRect l="-1017" t="-4831" r="-1017" b="-1014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611560" y="91700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Ответ.</a:t>
            </a:r>
            <a:r>
              <a:rPr lang="ru-RU" sz="2800" dirty="0" smtClean="0"/>
              <a:t> </a:t>
            </a:r>
            <a:r>
              <a:rPr lang="en-US" sz="2800" i="1" dirty="0" smtClean="0"/>
              <a:t>R</a:t>
            </a:r>
            <a:r>
              <a:rPr lang="en-US" sz="2800" dirty="0" smtClean="0"/>
              <a:t>.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2204864"/>
            <a:ext cx="4464496" cy="364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3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7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8991600" cy="29927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/>
                <a:r>
                  <a:rPr lang="ru-RU" dirty="0" smtClean="0"/>
                  <a:t>	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Решение.</a:t>
                </a:r>
                <a:r>
                  <a:rPr lang="ru-RU" dirty="0" smtClean="0"/>
                  <a:t> Рассмотрим случай острого угла </a:t>
                </a:r>
                <a:r>
                  <a:rPr lang="en-US" i="1" dirty="0" smtClean="0"/>
                  <a:t>C</a:t>
                </a:r>
                <a:r>
                  <a:rPr lang="en-US" dirty="0"/>
                  <a:t>.</a:t>
                </a:r>
                <a:r>
                  <a:rPr lang="en-US" i="1" dirty="0" smtClean="0"/>
                  <a:t> </a:t>
                </a:r>
                <a:r>
                  <a:rPr lang="ru-RU" dirty="0" smtClean="0"/>
                  <a:t>Опишем около треугольника </a:t>
                </a:r>
                <a:r>
                  <a:rPr lang="en-US" i="1" dirty="0" smtClean="0"/>
                  <a:t>ABC </a:t>
                </a:r>
                <a:r>
                  <a:rPr lang="ru-RU" dirty="0" smtClean="0"/>
                  <a:t>окружность</a:t>
                </a:r>
                <a:r>
                  <a:rPr lang="en-US" i="1" dirty="0" smtClean="0"/>
                  <a:t>. </a:t>
                </a:r>
                <a:r>
                  <a:rPr lang="ru-RU" dirty="0" smtClean="0"/>
                  <a:t>Обозначим </a:t>
                </a:r>
                <a:r>
                  <a:rPr lang="en-US" i="1" dirty="0" smtClean="0"/>
                  <a:t>R </a:t>
                </a:r>
                <a:r>
                  <a:rPr lang="ru-RU" dirty="0" smtClean="0"/>
                  <a:t>её радиус. В треугольнике </a:t>
                </a:r>
                <a:r>
                  <a:rPr lang="en-US" i="1" dirty="0" smtClean="0"/>
                  <a:t>ACH</a:t>
                </a:r>
                <a:endParaRPr lang="ru-RU" i="1" dirty="0" smtClean="0"/>
              </a:p>
              <a:p>
                <a:pPr algn="ctr"/>
                <a:r>
                  <a:rPr lang="en-US" i="1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𝐶𝐻</m:t>
                        </m:r>
                      </m:num>
                      <m:den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𝐶𝐴𝐻</m:t>
                            </m:r>
                          </m:e>
                        </m:func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𝐶𝐻</m:t>
                        </m:r>
                      </m:num>
                      <m:den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𝐴𝐶𝐵</m:t>
                            </m:r>
                          </m:e>
                        </m:func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 smtClean="0"/>
                  <a:t>. </a:t>
                </a:r>
                <a:endParaRPr lang="ru-RU" dirty="0" smtClean="0"/>
              </a:p>
              <a:p>
                <a:pPr algn="just"/>
                <a:r>
                  <a:rPr lang="ru-RU" dirty="0" smtClean="0"/>
                  <a:t>Радиус окружности, описанной около треугольника </a:t>
                </a:r>
                <a:r>
                  <a:rPr lang="en-US" i="1" dirty="0" smtClean="0"/>
                  <a:t>ACH</a:t>
                </a:r>
                <a:r>
                  <a:rPr lang="ru-RU" dirty="0" smtClean="0"/>
                  <a:t>, равен радиусу окружности, описанной около треугольника </a:t>
                </a:r>
                <a:r>
                  <a:rPr lang="en-US" i="1" dirty="0" smtClean="0"/>
                  <a:t>ABC</a:t>
                </a:r>
                <a:r>
                  <a:rPr lang="ru-RU" dirty="0" smtClean="0"/>
                  <a:t>. Следовательно,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𝐴𝐶𝐵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dirty="0"/>
                  <a:t>. </a:t>
                </a:r>
                <a:r>
                  <a:rPr lang="ru-RU" dirty="0" smtClean="0"/>
                  <a:t>Значит, </a:t>
                </a:r>
                <a:r>
                  <a:rPr lang="en-US" i="1" dirty="0" smtClean="0"/>
                  <a:t>CH </a:t>
                </a:r>
                <a:r>
                  <a:rPr lang="en-US" dirty="0" smtClean="0"/>
                  <a:t>=</a:t>
                </a:r>
                <a:r>
                  <a:rPr lang="en-US" i="1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ctg</m:t>
                    </m:r>
                    <m:r>
                      <a:rPr lang="ru-RU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 smtClean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5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8991600" cy="2992742"/>
              </a:xfrm>
              <a:prstGeom prst="rect">
                <a:avLst/>
              </a:prstGeom>
              <a:blipFill>
                <a:blip r:embed="rId3"/>
                <a:stretch>
                  <a:fillRect l="-1017" t="-1629" r="-1017" b="-101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2992742"/>
            <a:ext cx="3168352" cy="32182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7504" y="3284984"/>
                <a:ext cx="547260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 smtClean="0"/>
                  <a:t>	Проверьте самостоятельно, что в случае тупого угла </a:t>
                </a:r>
                <a:r>
                  <a:rPr lang="en-US" i="1" dirty="0" smtClean="0"/>
                  <a:t>C </a:t>
                </a:r>
                <a:r>
                  <a:rPr lang="ru-RU" dirty="0" smtClean="0"/>
                  <a:t>выполняется равенство </a:t>
                </a:r>
                <a:r>
                  <a:rPr lang="en-US" i="1" dirty="0" smtClean="0"/>
                  <a:t>CH </a:t>
                </a:r>
                <a:r>
                  <a:rPr lang="en-US" dirty="0"/>
                  <a:t>=</a:t>
                </a:r>
                <a:r>
                  <a:rPr lang="en-US" i="1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ctg</m:t>
                    </m:r>
                    <m:r>
                      <a:rPr lang="ru-RU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3284984"/>
                <a:ext cx="5472608" cy="1200329"/>
              </a:xfrm>
              <a:prstGeom prst="rect">
                <a:avLst/>
              </a:prstGeom>
              <a:blipFill>
                <a:blip r:embed="rId5"/>
                <a:stretch>
                  <a:fillRect l="-1784" t="-4061" r="-1784" b="-106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205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556" y="332656"/>
            <a:ext cx="8983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В треугольнике </a:t>
            </a:r>
            <a:r>
              <a:rPr lang="en-US" i="1" dirty="0" smtClean="0"/>
              <a:t>ABC AB = </a:t>
            </a:r>
            <a:r>
              <a:rPr lang="en-US" dirty="0" smtClean="0"/>
              <a:t>6, </a:t>
            </a:r>
            <a:r>
              <a:rPr lang="en-US" i="1" dirty="0" smtClean="0"/>
              <a:t>AC = BC = </a:t>
            </a:r>
            <a:r>
              <a:rPr lang="en-US" dirty="0" smtClean="0"/>
              <a:t>5. </a:t>
            </a:r>
            <a:r>
              <a:rPr lang="ru-RU" dirty="0" smtClean="0"/>
              <a:t>Высоты этого треугольника пересекаются в точке </a:t>
            </a:r>
            <a:r>
              <a:rPr lang="en-US" i="1" dirty="0" smtClean="0"/>
              <a:t>H</a:t>
            </a:r>
            <a:r>
              <a:rPr lang="ru-RU" dirty="0" smtClean="0"/>
              <a:t>. Найдите площадь треугольника </a:t>
            </a:r>
            <a:r>
              <a:rPr lang="en-US" i="1" dirty="0" smtClean="0"/>
              <a:t>ABH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412776"/>
            <a:ext cx="5328592" cy="388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8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00073"/>
            <a:ext cx="7772400" cy="457200"/>
          </a:xfrm>
        </p:spPr>
        <p:txBody>
          <a:bodyPr/>
          <a:lstStyle/>
          <a:p>
            <a:pPr eaLnBrk="1" hangingPunct="1"/>
            <a:r>
              <a:rPr lang="ru-RU" sz="3200" dirty="0" smtClean="0">
                <a:solidFill>
                  <a:srgbClr val="FF3300"/>
                </a:solidFill>
              </a:rPr>
              <a:t>Окружность Эйлера*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0" y="2661382"/>
            <a:ext cx="9144000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Пусть </a:t>
            </a:r>
            <a:r>
              <a:rPr lang="ru-RU" dirty="0">
                <a:cs typeface="Times New Roman" pitchFamily="18" charset="0"/>
              </a:rPr>
              <a:t>в треугольнике </a:t>
            </a:r>
            <a:r>
              <a:rPr lang="en-US" i="1" dirty="0">
                <a:cs typeface="Times New Roman" pitchFamily="18" charset="0"/>
              </a:rPr>
              <a:t>ABC</a:t>
            </a:r>
            <a:r>
              <a:rPr lang="ru-RU" dirty="0">
                <a:cs typeface="Times New Roman" pitchFamily="18" charset="0"/>
              </a:rPr>
              <a:t> точки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обозначают середины сторон противоположных соответствующим вершинам; </a:t>
            </a:r>
            <a:r>
              <a:rPr lang="en-US" i="1" dirty="0">
                <a:cs typeface="Times New Roman" pitchFamily="18" charset="0"/>
              </a:rPr>
              <a:t>H</a:t>
            </a:r>
            <a:r>
              <a:rPr lang="ru-RU" dirty="0">
                <a:cs typeface="Times New Roman" pitchFamily="18" charset="0"/>
              </a:rPr>
              <a:t> – точка пересечения высот </a:t>
            </a:r>
            <a:r>
              <a:rPr lang="ru-RU" dirty="0" smtClean="0">
                <a:cs typeface="Times New Roman" pitchFamily="18" charset="0"/>
              </a:rPr>
              <a:t>или их продолжений;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baseline="-30000" dirty="0">
                <a:cs typeface="Times New Roman" pitchFamily="18" charset="0"/>
              </a:rPr>
              <a:t>2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2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2</a:t>
            </a:r>
            <a:r>
              <a:rPr lang="ru-RU" dirty="0">
                <a:cs typeface="Times New Roman" pitchFamily="18" charset="0"/>
              </a:rPr>
              <a:t> – основания высот, опущенных из соответствующих вершин;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baseline="-30000" dirty="0">
                <a:cs typeface="Times New Roman" pitchFamily="18" charset="0"/>
              </a:rPr>
              <a:t>3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3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3</a:t>
            </a:r>
            <a:r>
              <a:rPr lang="ru-RU" dirty="0">
                <a:cs typeface="Times New Roman" pitchFamily="18" charset="0"/>
              </a:rPr>
              <a:t> – середины отрезков </a:t>
            </a:r>
            <a:r>
              <a:rPr lang="en-US" i="1" dirty="0">
                <a:cs typeface="Times New Roman" pitchFamily="18" charset="0"/>
              </a:rPr>
              <a:t>AH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BH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en-US" i="1" dirty="0">
                <a:cs typeface="Times New Roman" pitchFamily="18" charset="0"/>
              </a:rPr>
              <a:t>CH</a:t>
            </a:r>
            <a:r>
              <a:rPr lang="ru-RU" dirty="0">
                <a:cs typeface="Times New Roman" pitchFamily="18" charset="0"/>
              </a:rPr>
              <a:t>. 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4506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446" y="4316116"/>
            <a:ext cx="3067309" cy="2313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1" name="Text Box 12"/>
          <p:cNvSpPr txBox="1">
            <a:spLocks noChangeArrowheads="1"/>
          </p:cNvSpPr>
          <p:nvPr/>
        </p:nvSpPr>
        <p:spPr bwMode="auto">
          <a:xfrm>
            <a:off x="304800" y="61722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-1" y="61478"/>
                <a:ext cx="6479294" cy="2030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 smtClean="0">
                    <a:solidFill>
                      <a:srgbClr val="FF0000"/>
                    </a:solidFill>
                  </a:rPr>
                  <a:t>	Решение. </a:t>
                </a:r>
                <a:r>
                  <a:rPr lang="en-US" i="1" dirty="0" smtClean="0">
                    <a:solidFill>
                      <a:schemeClr val="tx1"/>
                    </a:solidFill>
                  </a:rPr>
                  <a:t>AA</a:t>
                </a:r>
                <a:r>
                  <a:rPr lang="en-US" baseline="-25000" dirty="0" smtClean="0">
                    <a:solidFill>
                      <a:schemeClr val="tx1"/>
                    </a:solidFill>
                  </a:rPr>
                  <a:t>1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= </a:t>
                </a:r>
                <a:r>
                  <a:rPr lang="en-US" i="1" dirty="0" smtClean="0">
                    <a:solidFill>
                      <a:schemeClr val="tx1"/>
                    </a:solidFill>
                  </a:rPr>
                  <a:t>BB</a:t>
                </a:r>
                <a:r>
                  <a:rPr lang="en-US" baseline="-25000" dirty="0" smtClean="0">
                    <a:solidFill>
                      <a:schemeClr val="tx1"/>
                    </a:solidFill>
                  </a:rPr>
                  <a:t>1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. </a:t>
                </a:r>
                <a:r>
                  <a:rPr lang="en-US" i="1" dirty="0" smtClean="0">
                    <a:solidFill>
                      <a:schemeClr val="tx1"/>
                    </a:solidFill>
                  </a:rPr>
                  <a:t>CA</a:t>
                </a:r>
                <a:r>
                  <a:rPr lang="en-US" baseline="-25000" dirty="0" smtClean="0">
                    <a:solidFill>
                      <a:schemeClr val="tx1"/>
                    </a:solidFill>
                  </a:rPr>
                  <a:t>1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i="1" dirty="0" smtClean="0">
                    <a:solidFill>
                      <a:schemeClr val="tx1"/>
                    </a:solidFill>
                  </a:rPr>
                  <a:t>.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Из подобия треугольников </a:t>
                </a:r>
                <a:r>
                  <a:rPr lang="en-US" i="1" dirty="0" smtClean="0">
                    <a:solidFill>
                      <a:schemeClr val="tx1"/>
                    </a:solidFill>
                  </a:rPr>
                  <a:t>CA</a:t>
                </a:r>
                <a:r>
                  <a:rPr lang="en-US" baseline="-25000" dirty="0" smtClean="0">
                    <a:solidFill>
                      <a:schemeClr val="tx1"/>
                    </a:solidFill>
                  </a:rPr>
                  <a:t>1</a:t>
                </a:r>
                <a:r>
                  <a:rPr lang="en-US" i="1" dirty="0" smtClean="0">
                    <a:solidFill>
                      <a:schemeClr val="tx1"/>
                    </a:solidFill>
                  </a:rPr>
                  <a:t>H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и </a:t>
                </a:r>
                <a:r>
                  <a:rPr lang="en-US" i="1" dirty="0" smtClean="0">
                    <a:solidFill>
                      <a:schemeClr val="tx1"/>
                    </a:solidFill>
                  </a:rPr>
                  <a:t>CC</a:t>
                </a:r>
                <a:r>
                  <a:rPr lang="en-US" baseline="-25000" dirty="0" smtClean="0">
                    <a:solidFill>
                      <a:schemeClr val="tx1"/>
                    </a:solidFill>
                  </a:rPr>
                  <a:t>1</a:t>
                </a:r>
                <a:r>
                  <a:rPr lang="en-US" i="1" dirty="0" smtClean="0">
                    <a:solidFill>
                      <a:schemeClr val="tx1"/>
                    </a:solidFill>
                  </a:rPr>
                  <a:t>B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находим </a:t>
                </a:r>
                <a:r>
                  <a:rPr lang="en-US" i="1" dirty="0" smtClean="0">
                    <a:solidFill>
                      <a:schemeClr val="tx1"/>
                    </a:solidFill>
                  </a:rPr>
                  <a:t>CH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ru-RU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Значит, </a:t>
                </a:r>
                <a:r>
                  <a:rPr lang="en-US" i="1" dirty="0" smtClean="0">
                    <a:solidFill>
                      <a:schemeClr val="tx1"/>
                    </a:solidFill>
                  </a:rPr>
                  <a:t>C</a:t>
                </a:r>
                <a:r>
                  <a:rPr lang="en-US" baseline="-25000" dirty="0" smtClean="0">
                    <a:solidFill>
                      <a:schemeClr val="tx1"/>
                    </a:solidFill>
                  </a:rPr>
                  <a:t>1</a:t>
                </a:r>
                <a:r>
                  <a:rPr lang="en-US" i="1" dirty="0" smtClean="0">
                    <a:solidFill>
                      <a:schemeClr val="tx1"/>
                    </a:solidFill>
                  </a:rPr>
                  <a:t>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ru-RU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i="1" dirty="0" smtClean="0">
                    <a:solidFill>
                      <a:schemeClr val="tx1"/>
                    </a:solidFill>
                  </a:rPr>
                  <a:t>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Площадь треугольника </a:t>
                </a:r>
                <a:r>
                  <a:rPr lang="en-US" i="1" dirty="0" smtClean="0">
                    <a:solidFill>
                      <a:schemeClr val="tx1"/>
                    </a:solidFill>
                  </a:rPr>
                  <a:t>ABH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равна</a:t>
                </a:r>
                <a:r>
                  <a:rPr lang="en-US" i="1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ru-RU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  <m:f>
                      <m:fPr>
                        <m:ctrlPr>
                          <a:rPr lang="ru-R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ru-R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ru-RU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ru-R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61478"/>
                <a:ext cx="6479294" cy="2030941"/>
              </a:xfrm>
              <a:prstGeom prst="rect">
                <a:avLst/>
              </a:prstGeom>
              <a:blipFill>
                <a:blip r:embed="rId4"/>
                <a:stretch>
                  <a:fillRect l="-1411" r="-1411" b="-210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1" y="4769584"/>
            <a:ext cx="577856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</a:t>
            </a:r>
            <a:r>
              <a:rPr lang="ru-RU" dirty="0">
                <a:cs typeface="Times New Roman" pitchFamily="18" charset="0"/>
              </a:rPr>
              <a:t>Докажите, что точки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ru-RU" baseline="-30000" dirty="0">
                <a:cs typeface="Times New Roman" pitchFamily="18" charset="0"/>
              </a:rPr>
              <a:t>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baseline="-30000" dirty="0">
                <a:cs typeface="Times New Roman" pitchFamily="18" charset="0"/>
              </a:rPr>
              <a:t>2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2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2</a:t>
            </a:r>
            <a:r>
              <a:rPr lang="ru-RU" dirty="0">
                <a:cs typeface="Times New Roman" pitchFamily="18" charset="0"/>
              </a:rPr>
              <a:t>,</a:t>
            </a:r>
            <a:r>
              <a:rPr lang="ru-RU" baseline="-30000" dirty="0">
                <a:cs typeface="Times New Roman" pitchFamily="18" charset="0"/>
              </a:rPr>
              <a:t>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baseline="-30000" dirty="0">
                <a:cs typeface="Times New Roman" pitchFamily="18" charset="0"/>
              </a:rPr>
              <a:t>3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3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3 </a:t>
            </a:r>
            <a:r>
              <a:rPr lang="ru-RU" dirty="0">
                <a:cs typeface="Times New Roman" pitchFamily="18" charset="0"/>
              </a:rPr>
              <a:t>принадлежат одной окружности, называемой окружностью девяти точек, или окружностью Эйлера. 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294" y="181540"/>
            <a:ext cx="2664706" cy="194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4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304800"/>
          </a:xfrm>
        </p:spPr>
        <p:txBody>
          <a:bodyPr/>
          <a:lstStyle/>
          <a:p>
            <a:pPr eaLnBrk="1" hangingPunct="1"/>
            <a:r>
              <a:rPr lang="ru-RU" sz="2800" dirty="0" smtClean="0">
                <a:solidFill>
                  <a:srgbClr val="FF3300"/>
                </a:solidFill>
              </a:rPr>
              <a:t>Решение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107" name="Text Box 7"/>
              <p:cNvSpPr txBox="1">
                <a:spLocks noChangeArrowheads="1"/>
              </p:cNvSpPr>
              <p:nvPr/>
            </p:nvSpPr>
            <p:spPr bwMode="auto">
              <a:xfrm>
                <a:off x="9625" y="260648"/>
                <a:ext cx="9144000" cy="30469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dirty="0" smtClean="0"/>
                  <a:t>Проведем </a:t>
                </a:r>
                <a:r>
                  <a:rPr lang="ru-RU" dirty="0"/>
                  <a:t>окружность через точки 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dirty="0"/>
                  <a:t>, </a:t>
                </a:r>
                <a:r>
                  <a:rPr lang="en-US" i="1" dirty="0"/>
                  <a:t>C</a:t>
                </a:r>
                <a:r>
                  <a:rPr lang="en-US" baseline="-25000" dirty="0"/>
                  <a:t>2</a:t>
                </a:r>
                <a:r>
                  <a:rPr lang="en-US" dirty="0"/>
                  <a:t>, </a:t>
                </a:r>
                <a:r>
                  <a:rPr lang="en-US" i="1" dirty="0"/>
                  <a:t>C</a:t>
                </a:r>
                <a:r>
                  <a:rPr lang="en-US" baseline="-25000" dirty="0"/>
                  <a:t>3</a:t>
                </a:r>
                <a:r>
                  <a:rPr lang="en-US" dirty="0"/>
                  <a:t>. </a:t>
                </a:r>
                <a:r>
                  <a:rPr lang="ru-RU" dirty="0"/>
                  <a:t>Отрезок 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i="1" dirty="0"/>
                  <a:t>C</a:t>
                </a:r>
                <a:r>
                  <a:rPr lang="en-US" baseline="-25000" dirty="0"/>
                  <a:t>3</a:t>
                </a:r>
                <a:r>
                  <a:rPr lang="en-US" dirty="0"/>
                  <a:t> </a:t>
                </a:r>
                <a:r>
                  <a:rPr lang="ru-RU" dirty="0"/>
                  <a:t>будет ее диаметром. Так как </a:t>
                </a:r>
                <a:r>
                  <a:rPr lang="en-US" i="1" dirty="0"/>
                  <a:t>A</a:t>
                </a:r>
                <a:r>
                  <a:rPr lang="en-US" baseline="-25000" dirty="0"/>
                  <a:t>1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dirty="0"/>
                  <a:t> </a:t>
                </a:r>
                <a:r>
                  <a:rPr lang="ru-RU" dirty="0"/>
                  <a:t>– средняя линия треугольника </a:t>
                </a:r>
                <a:r>
                  <a:rPr lang="en-US" i="1" dirty="0"/>
                  <a:t>ABC</a:t>
                </a:r>
                <a:r>
                  <a:rPr lang="ru-RU" dirty="0"/>
                  <a:t>, то </a:t>
                </a:r>
                <a:r>
                  <a:rPr lang="en-US" i="1" dirty="0"/>
                  <a:t>A</a:t>
                </a:r>
                <a:r>
                  <a:rPr lang="en-US" baseline="-25000" dirty="0"/>
                  <a:t>1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dirty="0"/>
                  <a:t> || </a:t>
                </a:r>
                <a:r>
                  <a:rPr lang="en-US" i="1" dirty="0"/>
                  <a:t>AC</a:t>
                </a:r>
                <a:r>
                  <a:rPr lang="en-US" dirty="0"/>
                  <a:t>. </a:t>
                </a:r>
                <a:r>
                  <a:rPr lang="ru-RU" dirty="0"/>
                  <a:t>Так как </a:t>
                </a:r>
                <a:r>
                  <a:rPr lang="en-US" i="1" dirty="0"/>
                  <a:t>A</a:t>
                </a:r>
                <a:r>
                  <a:rPr lang="en-US" baseline="-25000" dirty="0"/>
                  <a:t>1</a:t>
                </a:r>
                <a:r>
                  <a:rPr lang="en-US" i="1" dirty="0"/>
                  <a:t>C</a:t>
                </a:r>
                <a:r>
                  <a:rPr lang="en-US" baseline="-25000" dirty="0"/>
                  <a:t>3</a:t>
                </a:r>
                <a:r>
                  <a:rPr lang="en-US" dirty="0"/>
                  <a:t> </a:t>
                </a:r>
                <a:r>
                  <a:rPr lang="ru-RU" dirty="0"/>
                  <a:t>– средняя линия треугольника </a:t>
                </a:r>
                <a:r>
                  <a:rPr lang="en-US" i="1" dirty="0"/>
                  <a:t>BCH</a:t>
                </a:r>
                <a:r>
                  <a:rPr lang="ru-RU" dirty="0"/>
                  <a:t>, то </a:t>
                </a:r>
                <a:r>
                  <a:rPr lang="en-US" i="1" dirty="0"/>
                  <a:t>A</a:t>
                </a:r>
                <a:r>
                  <a:rPr lang="en-US" baseline="-25000" dirty="0"/>
                  <a:t>1</a:t>
                </a:r>
                <a:r>
                  <a:rPr lang="en-US" i="1" dirty="0"/>
                  <a:t>C</a:t>
                </a:r>
                <a:r>
                  <a:rPr lang="en-US" baseline="-25000" dirty="0"/>
                  <a:t>3</a:t>
                </a:r>
                <a:r>
                  <a:rPr lang="en-US" dirty="0"/>
                  <a:t> || </a:t>
                </a:r>
                <a:r>
                  <a:rPr lang="en-US" i="1" dirty="0"/>
                  <a:t>BH</a:t>
                </a:r>
                <a:r>
                  <a:rPr lang="en-US" dirty="0"/>
                  <a:t>. </a:t>
                </a:r>
                <a:r>
                  <a:rPr lang="ru-RU" dirty="0"/>
                  <a:t>Значит, 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/>
                        <a:ea typeface="Cambria Math"/>
                      </a:rPr>
                      <m:t>∠</m:t>
                    </m:r>
                    <m:sSub>
                      <m:sSubPr>
                        <m:ctrlPr>
                          <a:rPr lang="ru-RU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ru-RU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ru-RU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</a:rPr>
                      <m:t>=90°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ru-RU" dirty="0" smtClean="0"/>
                  <a:t>и, следовательно</a:t>
                </a:r>
                <a:r>
                  <a:rPr lang="ru-RU" dirty="0"/>
                  <a:t>, точка </a:t>
                </a:r>
                <a:r>
                  <a:rPr lang="en-US" i="1" dirty="0"/>
                  <a:t>A</a:t>
                </a:r>
                <a:r>
                  <a:rPr lang="en-US" baseline="-25000" dirty="0"/>
                  <a:t>1</a:t>
                </a:r>
                <a:r>
                  <a:rPr lang="ru-RU" dirty="0"/>
                  <a:t> принадлежит этой окружности. Аналогично, Так как </a:t>
                </a:r>
                <a:r>
                  <a:rPr lang="en-US" i="1" dirty="0"/>
                  <a:t>A</a:t>
                </a:r>
                <a:r>
                  <a:rPr lang="en-US" baseline="-25000" dirty="0"/>
                  <a:t>3</a:t>
                </a:r>
                <a:r>
                  <a:rPr lang="en-US" i="1" dirty="0"/>
                  <a:t>C</a:t>
                </a:r>
                <a:r>
                  <a:rPr lang="en-US" baseline="-25000" dirty="0"/>
                  <a:t>3</a:t>
                </a:r>
                <a:r>
                  <a:rPr lang="en-US" dirty="0"/>
                  <a:t> </a:t>
                </a:r>
                <a:r>
                  <a:rPr lang="ru-RU" dirty="0"/>
                  <a:t>– средняя линия треугольника </a:t>
                </a:r>
                <a:r>
                  <a:rPr lang="en-US" i="1" dirty="0"/>
                  <a:t>AHC</a:t>
                </a:r>
                <a:r>
                  <a:rPr lang="ru-RU" dirty="0"/>
                  <a:t>, то </a:t>
                </a:r>
                <a:r>
                  <a:rPr lang="en-US" i="1" dirty="0"/>
                  <a:t>A</a:t>
                </a:r>
                <a:r>
                  <a:rPr lang="en-US" baseline="-25000" dirty="0"/>
                  <a:t>3</a:t>
                </a:r>
                <a:r>
                  <a:rPr lang="en-US" i="1" dirty="0"/>
                  <a:t>C</a:t>
                </a:r>
                <a:r>
                  <a:rPr lang="en-US" baseline="-25000" dirty="0"/>
                  <a:t>3</a:t>
                </a:r>
                <a:r>
                  <a:rPr lang="en-US" dirty="0"/>
                  <a:t> || </a:t>
                </a:r>
                <a:r>
                  <a:rPr lang="en-US" i="1" dirty="0"/>
                  <a:t>AC</a:t>
                </a:r>
                <a:r>
                  <a:rPr lang="en-US" dirty="0"/>
                  <a:t>. </a:t>
                </a:r>
                <a:r>
                  <a:rPr lang="ru-RU" dirty="0"/>
                  <a:t>Так как 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i="1" dirty="0"/>
                  <a:t>A</a:t>
                </a:r>
                <a:r>
                  <a:rPr lang="en-US" baseline="-25000" dirty="0"/>
                  <a:t>3</a:t>
                </a:r>
                <a:r>
                  <a:rPr lang="en-US" dirty="0"/>
                  <a:t> </a:t>
                </a:r>
                <a:r>
                  <a:rPr lang="ru-RU" dirty="0"/>
                  <a:t>– средняя линия треугольника </a:t>
                </a:r>
                <a:r>
                  <a:rPr lang="en-US" i="1" dirty="0"/>
                  <a:t>ABH</a:t>
                </a:r>
                <a:r>
                  <a:rPr lang="ru-RU" dirty="0"/>
                  <a:t>, то 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i="1" dirty="0"/>
                  <a:t>A</a:t>
                </a:r>
                <a:r>
                  <a:rPr lang="en-US" baseline="-25000" dirty="0"/>
                  <a:t>3</a:t>
                </a:r>
                <a:r>
                  <a:rPr lang="en-US" dirty="0"/>
                  <a:t> || </a:t>
                </a:r>
                <a:r>
                  <a:rPr lang="en-US" i="1" dirty="0"/>
                  <a:t>BH</a:t>
                </a:r>
                <a:r>
                  <a:rPr lang="en-US" dirty="0"/>
                  <a:t>. </a:t>
                </a:r>
                <a:r>
                  <a:rPr lang="ru-RU" dirty="0"/>
                  <a:t>Значит</a:t>
                </a:r>
                <a:r>
                  <a:rPr lang="ru-RU" dirty="0" smtClean="0"/>
                  <a:t>,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  <a:ea typeface="Cambria Math"/>
                      </a:rPr>
                      <m:t>∠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𝐴</m:t>
                        </m:r>
                      </m:e>
                      <m:sub>
                        <m:r>
                          <a:rPr lang="ru-RU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/>
                        <a:ea typeface="Cambria Math"/>
                      </a:rPr>
                      <m:t>=90°</m:t>
                    </m:r>
                  </m:oMath>
                </a14:m>
                <a:r>
                  <a:rPr lang="ru-RU" dirty="0" smtClean="0"/>
                  <a:t>                          </a:t>
                </a:r>
                <a:r>
                  <a:rPr lang="ru-RU" dirty="0"/>
                  <a:t>и, следовательно, точка </a:t>
                </a:r>
                <a:r>
                  <a:rPr lang="en-US" i="1" dirty="0"/>
                  <a:t>A</a:t>
                </a:r>
                <a:r>
                  <a:rPr lang="en-US" baseline="-25000" dirty="0"/>
                  <a:t>3</a:t>
                </a:r>
                <a:r>
                  <a:rPr lang="ru-RU" dirty="0"/>
                  <a:t> принадлежит этой окружности. </a:t>
                </a:r>
              </a:p>
            </p:txBody>
          </p:sp>
        </mc:Choice>
        <mc:Fallback xmlns="">
          <p:sp>
            <p:nvSpPr>
              <p:cNvPr id="47107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25" y="260648"/>
                <a:ext cx="9144000" cy="3046988"/>
              </a:xfrm>
              <a:prstGeom prst="rect">
                <a:avLst/>
              </a:prstGeom>
              <a:blipFill rotWithShape="1">
                <a:blip r:embed="rId4"/>
                <a:stretch>
                  <a:fillRect l="-1067" t="-1600" r="-1000" b="-36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109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400"/>
            <a:ext cx="3803650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2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400"/>
            <a:ext cx="3803650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113" name="Text Box 10"/>
              <p:cNvSpPr txBox="1">
                <a:spLocks noChangeArrowheads="1"/>
              </p:cNvSpPr>
              <p:nvPr/>
            </p:nvSpPr>
            <p:spPr bwMode="auto">
              <a:xfrm>
                <a:off x="4038600" y="3200400"/>
                <a:ext cx="5105400" cy="3416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en-US" i="1" dirty="0" smtClean="0"/>
                  <a:t>A</a:t>
                </a:r>
                <a:r>
                  <a:rPr lang="en-US" baseline="-25000" dirty="0"/>
                  <a:t>1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i="1" dirty="0"/>
                  <a:t>A</a:t>
                </a:r>
                <a:r>
                  <a:rPr lang="en-US" baseline="-25000" dirty="0"/>
                  <a:t>3</a:t>
                </a:r>
                <a:r>
                  <a:rPr lang="en-US" i="1" dirty="0"/>
                  <a:t>C</a:t>
                </a:r>
                <a:r>
                  <a:rPr lang="en-US" baseline="-25000" dirty="0"/>
                  <a:t>3</a:t>
                </a:r>
                <a:r>
                  <a:rPr lang="en-US" dirty="0"/>
                  <a:t> </a:t>
                </a:r>
                <a:r>
                  <a:rPr lang="ru-RU" dirty="0"/>
                  <a:t>– прямоугольник и, значит, </a:t>
                </a:r>
                <a:r>
                  <a:rPr lang="en-US" i="1" dirty="0"/>
                  <a:t>A</a:t>
                </a:r>
                <a:r>
                  <a:rPr lang="en-US" baseline="-25000" dirty="0"/>
                  <a:t>1</a:t>
                </a:r>
                <a:r>
                  <a:rPr lang="en-US" i="1" dirty="0"/>
                  <a:t>A</a:t>
                </a:r>
                <a:r>
                  <a:rPr lang="en-US" baseline="-25000" dirty="0"/>
                  <a:t>3</a:t>
                </a:r>
                <a:r>
                  <a:rPr lang="en-US" dirty="0"/>
                  <a:t> </a:t>
                </a:r>
                <a:r>
                  <a:rPr lang="ru-RU" dirty="0"/>
                  <a:t>– диаметр окружности. Так как </a:t>
                </a:r>
              </a:p>
              <a:p>
                <a:pPr algn="just" eaLnBrk="1" hangingPunct="1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ru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sSub>
                      <m:sSubPr>
                        <m:ctrlPr>
                          <a:rPr lang="ru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=90°</m:t>
                    </m:r>
                  </m:oMath>
                </a14:m>
                <a:r>
                  <a:rPr lang="ru-RU" dirty="0"/>
                  <a:t>, то </a:t>
                </a:r>
                <a:r>
                  <a:rPr lang="en-US" i="1" dirty="0"/>
                  <a:t>A</a:t>
                </a:r>
                <a:r>
                  <a:rPr lang="en-US" baseline="-25000" dirty="0"/>
                  <a:t>2</a:t>
                </a:r>
                <a:r>
                  <a:rPr lang="en-US" dirty="0"/>
                  <a:t> </a:t>
                </a:r>
                <a:r>
                  <a:rPr lang="ru-RU" dirty="0"/>
                  <a:t>принадлежит окружности. Таким образом, мы доказали, что этой окружности принадлежат точки </a:t>
                </a:r>
                <a:r>
                  <a:rPr lang="en-US" i="1" dirty="0"/>
                  <a:t>A</a:t>
                </a:r>
                <a:r>
                  <a:rPr lang="en-US" baseline="-25000" dirty="0"/>
                  <a:t>1</a:t>
                </a:r>
                <a:r>
                  <a:rPr lang="en-US" dirty="0"/>
                  <a:t>, </a:t>
                </a:r>
                <a:r>
                  <a:rPr lang="en-US" i="1" dirty="0"/>
                  <a:t>A</a:t>
                </a:r>
                <a:r>
                  <a:rPr lang="en-US" baseline="-25000" dirty="0"/>
                  <a:t>2</a:t>
                </a:r>
                <a:r>
                  <a:rPr lang="en-US" dirty="0"/>
                  <a:t>, </a:t>
                </a:r>
                <a:r>
                  <a:rPr lang="en-US" i="1" dirty="0"/>
                  <a:t>A</a:t>
                </a:r>
                <a:r>
                  <a:rPr lang="en-US" baseline="-25000" dirty="0"/>
                  <a:t>3</a:t>
                </a:r>
                <a:r>
                  <a:rPr lang="en-US" dirty="0"/>
                  <a:t>. </a:t>
                </a:r>
                <a:r>
                  <a:rPr lang="ru-RU" dirty="0"/>
                  <a:t>Аналогично доказывается, что этой окружности принадлежат точки </a:t>
                </a:r>
                <a:r>
                  <a:rPr lang="en-US" i="1" dirty="0"/>
                  <a:t>B</a:t>
                </a:r>
                <a:r>
                  <a:rPr lang="en-US" baseline="-25000" dirty="0"/>
                  <a:t>1</a:t>
                </a:r>
                <a:r>
                  <a:rPr lang="en-US" dirty="0"/>
                  <a:t>, </a:t>
                </a:r>
                <a:r>
                  <a:rPr lang="en-US" i="1" dirty="0"/>
                  <a:t>B</a:t>
                </a:r>
                <a:r>
                  <a:rPr lang="en-US" baseline="-25000" dirty="0"/>
                  <a:t>2</a:t>
                </a:r>
                <a:r>
                  <a:rPr lang="en-US" dirty="0"/>
                  <a:t>, </a:t>
                </a:r>
                <a:r>
                  <a:rPr lang="en-US" i="1" dirty="0"/>
                  <a:t>B</a:t>
                </a:r>
                <a:r>
                  <a:rPr lang="en-US" baseline="-25000" dirty="0"/>
                  <a:t>3</a:t>
                </a:r>
                <a:r>
                  <a:rPr lang="en-US" dirty="0"/>
                  <a:t>. </a:t>
                </a:r>
                <a:endParaRPr lang="ru-RU" dirty="0"/>
              </a:p>
            </p:txBody>
          </p:sp>
        </mc:Choice>
        <mc:Fallback xmlns="">
          <p:sp>
            <p:nvSpPr>
              <p:cNvPr id="47113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38600" y="3200400"/>
                <a:ext cx="5105400" cy="3416320"/>
              </a:xfrm>
              <a:prstGeom prst="rect">
                <a:avLst/>
              </a:prstGeom>
              <a:blipFill>
                <a:blip r:embed="rId7"/>
                <a:stretch>
                  <a:fillRect l="-1912" t="-1429" r="-1792" b="-321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832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76836" y="116632"/>
            <a:ext cx="8839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ru-RU" sz="2800" dirty="0" smtClean="0"/>
              <a:t>	</a:t>
            </a:r>
            <a:r>
              <a:rPr lang="ru-RU" sz="2800" dirty="0"/>
              <a:t>На клетчатой бумаге изобразите треугольник, как показано на </a:t>
            </a:r>
            <a:r>
              <a:rPr lang="ru-RU" sz="2800" dirty="0" smtClean="0"/>
              <a:t>рисунке. </a:t>
            </a:r>
            <a:r>
              <a:rPr lang="ru-RU" sz="2800" dirty="0"/>
              <a:t>Отметьте нужные точки и проведите через них окружность Эйлера. Найдите её радиус, считая стороны клеток равными 1.</a:t>
            </a: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031" y="2348880"/>
            <a:ext cx="3318810" cy="247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84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3584" y="260648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Ответ.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9" name="Text Box 1027"/>
          <p:cNvSpPr txBox="1">
            <a:spLocks noChangeArrowheads="1"/>
          </p:cNvSpPr>
          <p:nvPr/>
        </p:nvSpPr>
        <p:spPr bwMode="auto">
          <a:xfrm>
            <a:off x="0" y="2707955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/>
              <a:t>	Постройте </a:t>
            </a:r>
            <a:r>
              <a:rPr lang="ru-RU" sz="2800" dirty="0"/>
              <a:t>точку пересечения медиан треугольника </a:t>
            </a:r>
            <a:r>
              <a:rPr lang="en-US" sz="2800" i="1" dirty="0"/>
              <a:t>ABC</a:t>
            </a:r>
            <a:r>
              <a:rPr lang="ru-RU" sz="2800" dirty="0"/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796" y="0"/>
            <a:ext cx="2772308" cy="27939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3491823"/>
            <a:ext cx="3114346" cy="315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5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03396" y="116632"/>
            <a:ext cx="8610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dirty="0" smtClean="0">
                <a:solidFill>
                  <a:srgbClr val="FF3300"/>
                </a:solidFill>
              </a:rPr>
              <a:t>	</a:t>
            </a:r>
            <a:r>
              <a:rPr lang="ru-RU" sz="2800" dirty="0" smtClean="0">
                <a:solidFill>
                  <a:srgbClr val="FF3300"/>
                </a:solidFill>
              </a:rPr>
              <a:t>Ответ. </a:t>
            </a:r>
            <a:r>
              <a:rPr lang="ru-RU" sz="2800" dirty="0"/>
              <a:t>Окружность показана на </a:t>
            </a:r>
            <a:r>
              <a:rPr lang="ru-RU" sz="2800" dirty="0" smtClean="0"/>
              <a:t>рисунке. </a:t>
            </a:r>
            <a:r>
              <a:rPr lang="ru-RU" sz="2800" dirty="0"/>
              <a:t>Её радиус равен 2,5.</a:t>
            </a:r>
            <a:endParaRPr lang="ru-RU" sz="2800" dirty="0">
              <a:solidFill>
                <a:srgbClr val="FF3300"/>
              </a:solidFill>
            </a:endParaRP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70739"/>
            <a:ext cx="3826743" cy="288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23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152400" y="44624"/>
            <a:ext cx="8839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just"/>
            <a:r>
              <a:rPr lang="ru-RU" sz="2800" dirty="0" smtClean="0"/>
              <a:t>	</a:t>
            </a:r>
            <a:r>
              <a:rPr lang="ru-RU" sz="2800" dirty="0"/>
              <a:t>На клетчатой бумаге изобразите треугольник, как показано на рисунке 3. Отметьте нужные точки и проведите через них окружность Эйлера. Найдите ее радиус, считая стороны клеток равными 1.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2060848"/>
            <a:ext cx="4079726" cy="323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74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7"/>
              <p:cNvSpPr txBox="1">
                <a:spLocks noChangeArrowheads="1"/>
              </p:cNvSpPr>
              <p:nvPr/>
            </p:nvSpPr>
            <p:spPr bwMode="auto">
              <a:xfrm>
                <a:off x="179512" y="1956"/>
                <a:ext cx="8610600" cy="12173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sz="2800" dirty="0" smtClean="0">
                    <a:solidFill>
                      <a:srgbClr val="FF3300"/>
                    </a:solidFill>
                  </a:rPr>
                  <a:t>	Ответ. </a:t>
                </a:r>
                <a:r>
                  <a:rPr lang="ru-RU" sz="2800" dirty="0" smtClean="0"/>
                  <a:t>Окружность </a:t>
                </a:r>
                <a:r>
                  <a:rPr lang="ru-RU" sz="2800" dirty="0"/>
                  <a:t>показана на </a:t>
                </a:r>
                <a:r>
                  <a:rPr lang="ru-RU" sz="2800" dirty="0" smtClean="0"/>
                  <a:t>рисунке. </a:t>
                </a:r>
                <a:r>
                  <a:rPr lang="ru-RU" sz="2800" dirty="0"/>
                  <a:t>Её радиус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sz="2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sz="2800" i="1">
                                <a:latin typeface="Cambria Math"/>
                              </a:rPr>
                              <m:t>145</m:t>
                            </m:r>
                          </m:e>
                        </m:rad>
                      </m:num>
                      <m:den>
                        <m:r>
                          <a:rPr lang="ru-RU" sz="2800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ru-RU" sz="2800" dirty="0"/>
                  <a:t>.</a:t>
                </a:r>
                <a:endParaRPr lang="ru-RU" sz="2800" dirty="0">
                  <a:solidFill>
                    <a:srgbClr val="FF3300"/>
                  </a:solidFill>
                </a:endParaRPr>
              </a:p>
            </p:txBody>
          </p:sp>
        </mc:Choice>
        <mc:Fallback xmlns="">
          <p:sp>
            <p:nvSpPr>
              <p:cNvPr id="5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512" y="1956"/>
                <a:ext cx="8610600" cy="1217385"/>
              </a:xfrm>
              <a:prstGeom prst="rect">
                <a:avLst/>
              </a:prstGeom>
              <a:blipFill>
                <a:blip r:embed="rId3"/>
                <a:stretch>
                  <a:fillRect l="-1415" t="-5000" r="-1415" b="-45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9" y="1219341"/>
            <a:ext cx="4122588" cy="3287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81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64704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</a:rPr>
              <a:t>	</a:t>
            </a:r>
            <a:r>
              <a:rPr lang="ru-RU" sz="2800" dirty="0" smtClean="0"/>
              <a:t>Радиус окружности, описанной около треугольника </a:t>
            </a:r>
            <a:r>
              <a:rPr lang="en-US" sz="2800" i="1" dirty="0" smtClean="0"/>
              <a:t>ABC</a:t>
            </a:r>
            <a:r>
              <a:rPr lang="en-US" sz="2800" dirty="0" smtClean="0"/>
              <a:t>,</a:t>
            </a:r>
            <a:r>
              <a:rPr lang="en-US" sz="2800" i="1" dirty="0" smtClean="0"/>
              <a:t> </a:t>
            </a:r>
            <a:r>
              <a:rPr lang="ru-RU" sz="2800" dirty="0" smtClean="0"/>
              <a:t>равен </a:t>
            </a:r>
            <a:r>
              <a:rPr lang="en-US" sz="2800" i="1" dirty="0" smtClean="0"/>
              <a:t>R</a:t>
            </a:r>
            <a:r>
              <a:rPr lang="en-US" sz="2800" dirty="0" smtClean="0"/>
              <a:t>. </a:t>
            </a:r>
            <a:r>
              <a:rPr lang="ru-RU" sz="2800" dirty="0" smtClean="0"/>
              <a:t>Найдите радиус окружности Эйлера.</a:t>
            </a:r>
            <a:endParaRPr lang="ru-RU" sz="2800" dirty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04864"/>
            <a:ext cx="3803650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228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80" y="4221825"/>
            <a:ext cx="52104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</a:rPr>
              <a:t>	</a:t>
            </a:r>
            <a:r>
              <a:rPr lang="ru-RU" dirty="0" smtClean="0"/>
              <a:t>Радиус окружности, описанной около треугольника </a:t>
            </a:r>
            <a:r>
              <a:rPr lang="en-US" i="1" dirty="0" smtClean="0"/>
              <a:t>ABC</a:t>
            </a:r>
            <a:r>
              <a:rPr lang="en-US" dirty="0"/>
              <a:t>,</a:t>
            </a:r>
            <a:r>
              <a:rPr lang="en-US" i="1" dirty="0" smtClean="0"/>
              <a:t> </a:t>
            </a:r>
            <a:r>
              <a:rPr lang="ru-RU" dirty="0" smtClean="0"/>
              <a:t>равен </a:t>
            </a:r>
            <a:r>
              <a:rPr lang="en-US" i="1" dirty="0" smtClean="0"/>
              <a:t>R</a:t>
            </a:r>
            <a:r>
              <a:rPr lang="en-US" dirty="0" smtClean="0"/>
              <a:t>. </a:t>
            </a:r>
            <a:r>
              <a:rPr lang="ru-RU" dirty="0" smtClean="0"/>
              <a:t>Найдите радиус окружности, описанной около треугольника, вершинами которого являются основания высот треугольника </a:t>
            </a:r>
            <a:r>
              <a:rPr lang="en-US" i="1" dirty="0" smtClean="0"/>
              <a:t>ABC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429000"/>
            <a:ext cx="3215134" cy="3101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626" y="188640"/>
                <a:ext cx="5229902" cy="2891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sz="2800" dirty="0" smtClean="0">
                    <a:solidFill>
                      <a:srgbClr val="FF0000"/>
                    </a:solidFill>
                  </a:rPr>
                  <a:t>	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Решение.</a:t>
                </a:r>
                <a:r>
                  <a:rPr lang="ru-RU" dirty="0" smtClean="0"/>
                  <a:t> Окружность Эйлера описана около треугольника, вершинами которого являются середины сторон треугольника </a:t>
                </a:r>
                <a:r>
                  <a:rPr lang="en-US" i="1" dirty="0" smtClean="0"/>
                  <a:t>ABC</a:t>
                </a:r>
                <a:r>
                  <a:rPr lang="en-US" dirty="0" smtClean="0"/>
                  <a:t>. </a:t>
                </a:r>
                <a:r>
                  <a:rPr lang="ru-RU" dirty="0" smtClean="0"/>
                  <a:t>Следовательно, её радиус в два раза меньше радиуса описанной окружности, т. е. равен</a:t>
                </a:r>
                <a:r>
                  <a:rPr lang="en-US" i="1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𝑅</m:t>
                    </m:r>
                    <m:r>
                      <a:rPr lang="en-US" b="0" i="1" smtClean="0">
                        <a:latin typeface="Cambria Math"/>
                      </a:rPr>
                      <m:t>.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6" y="188640"/>
                <a:ext cx="5229902" cy="2891433"/>
              </a:xfrm>
              <a:prstGeom prst="rect">
                <a:avLst/>
              </a:prstGeom>
              <a:blipFill>
                <a:blip r:embed="rId4"/>
                <a:stretch>
                  <a:fillRect l="-1865" r="-1748" b="-126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364412"/>
            <a:ext cx="3332656" cy="253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7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152400" y="1539950"/>
            <a:ext cx="8839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just"/>
            <a:r>
              <a:rPr lang="ru-RU" sz="2800" dirty="0" smtClean="0"/>
              <a:t>	</a:t>
            </a:r>
            <a:r>
              <a:rPr lang="ru-RU" sz="2800" dirty="0"/>
              <a:t>Пусть </a:t>
            </a:r>
            <a:r>
              <a:rPr lang="en-US" sz="2800" i="1" dirty="0"/>
              <a:t>H </a:t>
            </a:r>
            <a:r>
              <a:rPr lang="ru-RU" sz="2800" dirty="0"/>
              <a:t>– ортоцентр треугольника </a:t>
            </a:r>
            <a:r>
              <a:rPr lang="en-US" sz="2800" i="1" dirty="0"/>
              <a:t>ABC</a:t>
            </a:r>
            <a:r>
              <a:rPr lang="ru-RU" sz="2800" dirty="0"/>
              <a:t>. Докажите, что окружности Эйлера треугольников </a:t>
            </a:r>
            <a:r>
              <a:rPr lang="en-US" sz="2800" i="1" dirty="0"/>
              <a:t>ABC</a:t>
            </a:r>
            <a:r>
              <a:rPr lang="ru-RU" sz="2800" dirty="0"/>
              <a:t>, </a:t>
            </a:r>
            <a:r>
              <a:rPr lang="en-US" sz="2800" i="1" dirty="0"/>
              <a:t>ABH</a:t>
            </a:r>
            <a:r>
              <a:rPr lang="ru-RU" sz="2800" dirty="0"/>
              <a:t>, </a:t>
            </a:r>
            <a:r>
              <a:rPr lang="en-US" sz="2800" i="1" dirty="0"/>
              <a:t>ACH</a:t>
            </a:r>
            <a:r>
              <a:rPr lang="ru-RU" sz="2800" dirty="0"/>
              <a:t>, </a:t>
            </a:r>
            <a:r>
              <a:rPr lang="en-US" sz="2800" i="1" dirty="0"/>
              <a:t>BCH</a:t>
            </a:r>
            <a:r>
              <a:rPr lang="ru-RU" sz="2800" dirty="0"/>
              <a:t> совпадают.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24944"/>
            <a:ext cx="3312368" cy="249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3528" y="116632"/>
                <a:ext cx="2664296" cy="700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 smtClean="0">
                    <a:solidFill>
                      <a:srgbClr val="FF0000"/>
                    </a:solidFill>
                  </a:rPr>
                  <a:t>Ответ.</a:t>
                </a:r>
                <a:r>
                  <a:rPr lang="ru-RU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latin typeface="Cambria Math"/>
                      </a:rPr>
                      <m:t>𝑅</m:t>
                    </m:r>
                    <m:r>
                      <a:rPr lang="en-US" sz="2800" b="0" i="1" smtClean="0">
                        <a:latin typeface="Cambria Math"/>
                      </a:rPr>
                      <m:t>.</m:t>
                    </m:r>
                  </m:oMath>
                </a14:m>
                <a:endParaRPr lang="ru-RU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16632"/>
                <a:ext cx="2664296" cy="700705"/>
              </a:xfrm>
              <a:prstGeom prst="rect">
                <a:avLst/>
              </a:prstGeom>
              <a:blipFill rotWithShape="1">
                <a:blip r:embed="rId4"/>
                <a:stretch>
                  <a:fillRect l="-4577" b="-104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044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18753"/>
            <a:ext cx="8991600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sz="2800" dirty="0" smtClean="0">
                <a:solidFill>
                  <a:srgbClr val="FF3300"/>
                </a:solidFill>
              </a:rPr>
              <a:t>	</a:t>
            </a:r>
            <a:r>
              <a:rPr lang="ru-RU" dirty="0" smtClean="0">
                <a:solidFill>
                  <a:srgbClr val="FF3300"/>
                </a:solidFill>
              </a:rPr>
              <a:t>Решение. </a:t>
            </a:r>
            <a:r>
              <a:rPr lang="ru-RU" dirty="0"/>
              <a:t>Докажем, например, что окружности Эйлера треугольников </a:t>
            </a:r>
            <a:r>
              <a:rPr lang="en-US" i="1" dirty="0"/>
              <a:t>ABC </a:t>
            </a:r>
            <a:r>
              <a:rPr lang="ru-RU" dirty="0"/>
              <a:t>и </a:t>
            </a:r>
            <a:r>
              <a:rPr lang="en-US" i="1" dirty="0"/>
              <a:t>ABH </a:t>
            </a:r>
            <a:r>
              <a:rPr lang="ru-RU" dirty="0"/>
              <a:t>совпадают. Действительно, основаниями высот треугольника </a:t>
            </a:r>
            <a:r>
              <a:rPr lang="en-US" i="1" dirty="0"/>
              <a:t>ABH</a:t>
            </a:r>
            <a:r>
              <a:rPr lang="ru-RU" dirty="0"/>
              <a:t> являются точки </a:t>
            </a:r>
            <a:r>
              <a:rPr lang="en-US" i="1" dirty="0"/>
              <a:t>A</a:t>
            </a:r>
            <a:r>
              <a:rPr lang="ru-RU" baseline="-25000" dirty="0"/>
              <a:t>2</a:t>
            </a:r>
            <a:r>
              <a:rPr lang="ru-RU" dirty="0"/>
              <a:t>, </a:t>
            </a:r>
            <a:r>
              <a:rPr lang="en-US" i="1" dirty="0"/>
              <a:t>B</a:t>
            </a:r>
            <a:r>
              <a:rPr lang="ru-RU" baseline="-25000" dirty="0"/>
              <a:t>2</a:t>
            </a:r>
            <a:r>
              <a:rPr lang="ru-RU" dirty="0"/>
              <a:t>, </a:t>
            </a:r>
            <a:r>
              <a:rPr lang="en-US" i="1" dirty="0"/>
              <a:t>C</a:t>
            </a:r>
            <a:r>
              <a:rPr lang="ru-RU" baseline="-25000" dirty="0"/>
              <a:t>2</a:t>
            </a:r>
            <a:r>
              <a:rPr lang="ru-RU" dirty="0"/>
              <a:t> (рис. 16). Окружность Эйлера треугольника </a:t>
            </a:r>
            <a:r>
              <a:rPr lang="en-US" i="1" dirty="0"/>
              <a:t>ABH </a:t>
            </a:r>
            <a:r>
              <a:rPr lang="ru-RU" dirty="0"/>
              <a:t>проходит через эти точки, следовательно, она совпадает с окружностью Эйлера треугольника </a:t>
            </a:r>
            <a:r>
              <a:rPr lang="en-US" i="1" dirty="0"/>
              <a:t>ABC</a:t>
            </a:r>
            <a:r>
              <a:rPr lang="ru-RU" dirty="0"/>
              <a:t>. Аналогично доказывается, что окружности Эйлера треугольников </a:t>
            </a:r>
            <a:r>
              <a:rPr lang="en-US" i="1" dirty="0"/>
              <a:t>ABC</a:t>
            </a:r>
            <a:r>
              <a:rPr lang="ru-RU" dirty="0"/>
              <a:t>, </a:t>
            </a:r>
            <a:r>
              <a:rPr lang="en-US" i="1" dirty="0"/>
              <a:t>ACH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i="1" dirty="0"/>
              <a:t>BCH</a:t>
            </a:r>
            <a:r>
              <a:rPr lang="ru-RU" dirty="0"/>
              <a:t> совпадают.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502" y="2924944"/>
            <a:ext cx="3312368" cy="249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806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476672"/>
            <a:ext cx="8991600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sz="2800" dirty="0" smtClean="0">
                <a:solidFill>
                  <a:srgbClr val="FF3300"/>
                </a:solidFill>
              </a:rPr>
              <a:t>	</a:t>
            </a:r>
            <a:r>
              <a:rPr lang="ru-RU" dirty="0">
                <a:solidFill>
                  <a:srgbClr val="FF0000"/>
                </a:solidFill>
              </a:rPr>
              <a:t>Теорема.</a:t>
            </a:r>
            <a:r>
              <a:rPr lang="ru-RU" b="1" dirty="0"/>
              <a:t> </a:t>
            </a:r>
            <a:r>
              <a:rPr lang="ru-RU" dirty="0"/>
              <a:t>В треугольнике центр </a:t>
            </a:r>
            <a:r>
              <a:rPr lang="en-US" i="1" dirty="0" smtClean="0"/>
              <a:t>O </a:t>
            </a:r>
            <a:r>
              <a:rPr lang="ru-RU" dirty="0" smtClean="0"/>
              <a:t>описанной </a:t>
            </a:r>
            <a:r>
              <a:rPr lang="ru-RU" dirty="0"/>
              <a:t>окружности, точка </a:t>
            </a:r>
            <a:r>
              <a:rPr lang="en-US" i="1" dirty="0" smtClean="0"/>
              <a:t>M </a:t>
            </a:r>
            <a:r>
              <a:rPr lang="ru-RU" dirty="0" smtClean="0"/>
              <a:t>пересечения </a:t>
            </a:r>
            <a:r>
              <a:rPr lang="ru-RU" dirty="0"/>
              <a:t>медиан, точка </a:t>
            </a:r>
            <a:r>
              <a:rPr lang="en-US" i="1" dirty="0" smtClean="0"/>
              <a:t>H </a:t>
            </a:r>
            <a:r>
              <a:rPr lang="ru-RU" dirty="0" smtClean="0"/>
              <a:t>пересечения </a:t>
            </a:r>
            <a:r>
              <a:rPr lang="ru-RU" dirty="0"/>
              <a:t>высот </a:t>
            </a:r>
            <a:r>
              <a:rPr lang="ru-RU" dirty="0" smtClean="0"/>
              <a:t>или их продолжений и </a:t>
            </a:r>
            <a:r>
              <a:rPr lang="ru-RU" dirty="0"/>
              <a:t>центр </a:t>
            </a:r>
            <a:r>
              <a:rPr lang="en-US" i="1" dirty="0" smtClean="0"/>
              <a:t>N </a:t>
            </a:r>
            <a:r>
              <a:rPr lang="ru-RU" dirty="0" smtClean="0"/>
              <a:t>окружности </a:t>
            </a:r>
            <a:r>
              <a:rPr lang="ru-RU" dirty="0"/>
              <a:t>девяти точек лежат на одной прямой, называемой прямой Эйлера. При этом центр окружности девяти точек лежит посередине между центром пересечения высот и центром описанной окружности.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35696" y="0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Прямая Эйлера*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2996952"/>
            <a:ext cx="4320480" cy="369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0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89916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sz="2800" dirty="0" smtClean="0">
                <a:solidFill>
                  <a:srgbClr val="FF3300"/>
                </a:solidFill>
              </a:rPr>
              <a:t>	</a:t>
            </a:r>
            <a:r>
              <a:rPr lang="ru-RU" sz="2000" dirty="0" smtClean="0">
                <a:solidFill>
                  <a:srgbClr val="FF0000"/>
                </a:solidFill>
              </a:rPr>
              <a:t>Доказательство.</a:t>
            </a:r>
            <a:r>
              <a:rPr lang="ru-RU" sz="2000" b="1" dirty="0" smtClean="0"/>
              <a:t> </a:t>
            </a:r>
            <a:r>
              <a:rPr lang="ru-RU" sz="2000" dirty="0"/>
              <a:t>Действительно, пусть в треугольнике </a:t>
            </a:r>
            <a:r>
              <a:rPr lang="ru-RU" sz="2000" i="1" dirty="0" smtClean="0"/>
              <a:t>ABC</a:t>
            </a:r>
            <a:r>
              <a:rPr lang="ru-RU" sz="2000" dirty="0" smtClean="0"/>
              <a:t>, </a:t>
            </a:r>
            <a:r>
              <a:rPr lang="ru-RU" sz="2000" dirty="0"/>
              <a:t>точка </a:t>
            </a:r>
            <a:r>
              <a:rPr lang="ru-RU" sz="2000" i="1" dirty="0"/>
              <a:t>O </a:t>
            </a:r>
            <a:r>
              <a:rPr lang="ru-RU" sz="2000" dirty="0"/>
              <a:t>– центр описанной окружности; </a:t>
            </a:r>
            <a:r>
              <a:rPr lang="en-US" sz="2000" i="1" dirty="0"/>
              <a:t>M</a:t>
            </a:r>
            <a:r>
              <a:rPr lang="ru-RU" sz="2000" dirty="0" smtClean="0"/>
              <a:t> </a:t>
            </a:r>
            <a:r>
              <a:rPr lang="ru-RU" sz="2000" dirty="0"/>
              <a:t>– точка пересечения медиан, </a:t>
            </a:r>
            <a:r>
              <a:rPr lang="en-US" sz="2000" i="1" dirty="0"/>
              <a:t>H</a:t>
            </a:r>
            <a:r>
              <a:rPr lang="en-US" sz="2000" dirty="0"/>
              <a:t> </a:t>
            </a:r>
            <a:r>
              <a:rPr lang="ru-RU" sz="2000" dirty="0"/>
              <a:t>– точка пересечения </a:t>
            </a:r>
            <a:r>
              <a:rPr lang="ru-RU" sz="2000" dirty="0" smtClean="0"/>
              <a:t>высот. 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8501" y="4725144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 smtClean="0"/>
              <a:t>	</a:t>
            </a:r>
            <a:r>
              <a:rPr lang="ru-RU" sz="2000" dirty="0" smtClean="0"/>
              <a:t>Покажем</a:t>
            </a:r>
            <a:r>
              <a:rPr lang="ru-RU" sz="2000" dirty="0"/>
              <a:t>, что середина </a:t>
            </a:r>
            <a:r>
              <a:rPr lang="ru-RU" sz="2000" i="1" dirty="0"/>
              <a:t>N </a:t>
            </a:r>
            <a:r>
              <a:rPr lang="ru-RU" sz="2000" dirty="0"/>
              <a:t>отрезка </a:t>
            </a:r>
            <a:r>
              <a:rPr lang="ru-RU" sz="2000" i="1" dirty="0"/>
              <a:t>OH</a:t>
            </a:r>
            <a:r>
              <a:rPr lang="ru-RU" sz="2000" dirty="0"/>
              <a:t> является центром окружности </a:t>
            </a:r>
            <a:r>
              <a:rPr lang="ru-RU" sz="2000" dirty="0" smtClean="0"/>
              <a:t>Эйлера. </a:t>
            </a:r>
            <a:r>
              <a:rPr lang="ru-RU" sz="2000" dirty="0"/>
              <a:t>Действительно, </a:t>
            </a:r>
            <a:r>
              <a:rPr lang="ru-RU" sz="2000" i="1" dirty="0"/>
              <a:t>C</a:t>
            </a:r>
            <a:r>
              <a:rPr lang="ru-RU" sz="2000" baseline="-25000" dirty="0"/>
              <a:t>1</a:t>
            </a:r>
            <a:r>
              <a:rPr lang="ru-RU" sz="2000" i="1" dirty="0"/>
              <a:t>C</a:t>
            </a:r>
            <a:r>
              <a:rPr lang="ru-RU" sz="2000" baseline="-25000" dirty="0"/>
              <a:t>2</a:t>
            </a:r>
            <a:r>
              <a:rPr lang="ru-RU" sz="2000" dirty="0"/>
              <a:t>– хорда окружности девяти точек. Поэтому серединный перпендикуляр к этой хорде является диаметром и пересекает </a:t>
            </a:r>
            <a:r>
              <a:rPr lang="ru-RU" sz="2000" i="1" dirty="0"/>
              <a:t>OH </a:t>
            </a:r>
            <a:r>
              <a:rPr lang="ru-RU" sz="2000" dirty="0"/>
              <a:t>в середине </a:t>
            </a:r>
            <a:r>
              <a:rPr lang="ru-RU" sz="2000" i="1" dirty="0"/>
              <a:t>N</a:t>
            </a:r>
            <a:r>
              <a:rPr lang="ru-RU" sz="2000" dirty="0"/>
              <a:t>. Аналогично, серединный перпендикуляр к хорде </a:t>
            </a:r>
            <a:r>
              <a:rPr lang="en-US" sz="2000" i="1" dirty="0"/>
              <a:t>A</a:t>
            </a:r>
            <a:r>
              <a:rPr lang="ru-RU" sz="2000" baseline="-25000" dirty="0" smtClean="0"/>
              <a:t>1</a:t>
            </a:r>
            <a:r>
              <a:rPr lang="en-US" sz="2000" i="1" dirty="0"/>
              <a:t>A</a:t>
            </a:r>
            <a:r>
              <a:rPr lang="ru-RU" sz="2000" baseline="-25000" dirty="0" smtClean="0"/>
              <a:t>2</a:t>
            </a:r>
            <a:r>
              <a:rPr lang="ru-RU" sz="2000" dirty="0" smtClean="0"/>
              <a:t> </a:t>
            </a:r>
            <a:r>
              <a:rPr lang="ru-RU" sz="2000" dirty="0"/>
              <a:t>является диаметром и пересекает </a:t>
            </a:r>
            <a:r>
              <a:rPr lang="ru-RU" sz="2000" i="1" dirty="0"/>
              <a:t>OH </a:t>
            </a:r>
            <a:r>
              <a:rPr lang="ru-RU" sz="2000" dirty="0"/>
              <a:t>в той же точке </a:t>
            </a:r>
            <a:r>
              <a:rPr lang="ru-RU" sz="2000" i="1" dirty="0"/>
              <a:t>N</a:t>
            </a:r>
            <a:r>
              <a:rPr lang="ru-RU" sz="2000" dirty="0"/>
              <a:t>. Значит </a:t>
            </a:r>
            <a:r>
              <a:rPr lang="ru-RU" sz="2000" i="1" dirty="0"/>
              <a:t>N</a:t>
            </a:r>
            <a:r>
              <a:rPr lang="ru-RU" sz="2000" dirty="0"/>
              <a:t>– центр окружности девяти точек. Что и требовалось доказать.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46556" y="1129464"/>
            <a:ext cx="48965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	Рассмотрим </a:t>
            </a:r>
            <a:r>
              <a:rPr lang="ru-RU" sz="2000" dirty="0"/>
              <a:t>гомотетию с центром в точке </a:t>
            </a:r>
            <a:r>
              <a:rPr lang="en-US" sz="2000" i="1" dirty="0" smtClean="0"/>
              <a:t>M </a:t>
            </a:r>
            <a:r>
              <a:rPr lang="ru-RU" sz="2000" dirty="0"/>
              <a:t>и коэффициентом -0,5. Она переводит вершины </a:t>
            </a:r>
            <a:r>
              <a:rPr lang="en-US" sz="2000" i="1" dirty="0"/>
              <a:t>A</a:t>
            </a:r>
            <a:r>
              <a:rPr lang="ru-RU" sz="2000" dirty="0"/>
              <a:t>, </a:t>
            </a:r>
            <a:r>
              <a:rPr lang="en-US" sz="2000" i="1" dirty="0"/>
              <a:t>B</a:t>
            </a:r>
            <a:r>
              <a:rPr lang="ru-RU" sz="2000" dirty="0"/>
              <a:t>, </a:t>
            </a:r>
            <a:r>
              <a:rPr lang="en-US" sz="2000" i="1" dirty="0"/>
              <a:t>C</a:t>
            </a:r>
            <a:r>
              <a:rPr lang="en-US" sz="2000" dirty="0"/>
              <a:t> </a:t>
            </a:r>
            <a:r>
              <a:rPr lang="ru-RU" sz="2000" dirty="0"/>
              <a:t>треугольника </a:t>
            </a:r>
            <a:r>
              <a:rPr lang="en-US" sz="2000" i="1" dirty="0"/>
              <a:t>ABC</a:t>
            </a:r>
            <a:r>
              <a:rPr lang="en-US" sz="2000" dirty="0"/>
              <a:t> </a:t>
            </a:r>
            <a:r>
              <a:rPr lang="ru-RU" sz="2000" dirty="0"/>
              <a:t>соответственно в точки </a:t>
            </a:r>
            <a:r>
              <a:rPr lang="en-US" sz="2000" i="1" dirty="0" smtClean="0"/>
              <a:t>A</a:t>
            </a:r>
            <a:r>
              <a:rPr lang="en-US" sz="2000" baseline="-25000" dirty="0" smtClean="0"/>
              <a:t>1</a:t>
            </a:r>
            <a:r>
              <a:rPr lang="ru-RU" sz="2000" dirty="0" smtClean="0"/>
              <a:t>, </a:t>
            </a:r>
            <a:r>
              <a:rPr lang="en-US" sz="2000" i="1" dirty="0" smtClean="0"/>
              <a:t>B</a:t>
            </a:r>
            <a:r>
              <a:rPr lang="en-US" sz="2000" baseline="-25000" dirty="0" smtClean="0"/>
              <a:t>1</a:t>
            </a:r>
            <a:r>
              <a:rPr lang="ru-RU" sz="2000" dirty="0" smtClean="0"/>
              <a:t>, </a:t>
            </a:r>
            <a:r>
              <a:rPr lang="en-US" sz="2000" i="1" dirty="0" smtClean="0"/>
              <a:t>C</a:t>
            </a:r>
            <a:r>
              <a:rPr lang="en-US" sz="2000" baseline="-25000" dirty="0" smtClean="0"/>
              <a:t>1</a:t>
            </a:r>
            <a:r>
              <a:rPr lang="ru-RU" sz="2000" dirty="0" smtClean="0"/>
              <a:t>. </a:t>
            </a:r>
            <a:r>
              <a:rPr lang="ru-RU" sz="2000" dirty="0"/>
              <a:t>Высоты треугольника </a:t>
            </a:r>
            <a:r>
              <a:rPr lang="en-US" sz="2000" i="1" dirty="0"/>
              <a:t>ABC</a:t>
            </a:r>
            <a:r>
              <a:rPr lang="ru-RU" sz="2000" dirty="0"/>
              <a:t> перейдут в серединные перпендикуляры к сторонам этого треугольника и, следовательно, точка пересечения высот </a:t>
            </a:r>
            <a:r>
              <a:rPr lang="en-US" sz="2000" i="1" dirty="0"/>
              <a:t>H</a:t>
            </a:r>
            <a:r>
              <a:rPr lang="ru-RU" sz="2000" dirty="0"/>
              <a:t> перейдет в точку пересечения серединных перпендикуляров </a:t>
            </a:r>
            <a:r>
              <a:rPr lang="en-US" sz="2000" i="1" dirty="0"/>
              <a:t>O</a:t>
            </a:r>
            <a:r>
              <a:rPr lang="ru-RU" sz="2000" dirty="0"/>
              <a:t>. Значит, точки </a:t>
            </a:r>
            <a:r>
              <a:rPr lang="en-US" sz="2000" i="1" dirty="0"/>
              <a:t>O</a:t>
            </a:r>
            <a:r>
              <a:rPr lang="ru-RU" sz="2000" dirty="0"/>
              <a:t>, </a:t>
            </a:r>
            <a:r>
              <a:rPr lang="en-US" sz="2000" i="1" dirty="0" smtClean="0"/>
              <a:t>M</a:t>
            </a:r>
            <a:r>
              <a:rPr lang="ru-RU" sz="2000" dirty="0" smtClean="0"/>
              <a:t>, </a:t>
            </a:r>
            <a:r>
              <a:rPr lang="en-US" sz="2000" i="1" dirty="0"/>
              <a:t>H</a:t>
            </a:r>
            <a:r>
              <a:rPr lang="en-US" sz="2000" dirty="0"/>
              <a:t> </a:t>
            </a:r>
            <a:r>
              <a:rPr lang="ru-RU" sz="2000" dirty="0"/>
              <a:t>лежат на одной прямой.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65" y="1256578"/>
            <a:ext cx="3885427" cy="331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2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8991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en-US" sz="2000" dirty="0" smtClean="0"/>
              <a:t>	</a:t>
            </a:r>
            <a:r>
              <a:rPr lang="ru-RU" dirty="0" smtClean="0"/>
              <a:t>В частности, из доказанного следует, что точки </a:t>
            </a:r>
            <a:r>
              <a:rPr lang="en-US" i="1" dirty="0" smtClean="0"/>
              <a:t>O</a:t>
            </a:r>
            <a:r>
              <a:rPr lang="en-US" dirty="0" smtClean="0"/>
              <a:t>, </a:t>
            </a:r>
            <a:r>
              <a:rPr lang="en-US" i="1" dirty="0" smtClean="0"/>
              <a:t>M </a:t>
            </a:r>
            <a:r>
              <a:rPr lang="ru-RU" dirty="0" smtClean="0"/>
              <a:t>и </a:t>
            </a:r>
            <a:r>
              <a:rPr lang="en-US" i="1" dirty="0" smtClean="0"/>
              <a:t>H </a:t>
            </a:r>
            <a:r>
              <a:rPr lang="ru-RU" dirty="0" smtClean="0"/>
              <a:t>принадлежат одной прямой, и точка </a:t>
            </a:r>
            <a:r>
              <a:rPr lang="en-US" i="1" dirty="0" smtClean="0"/>
              <a:t>M </a:t>
            </a:r>
            <a:r>
              <a:rPr lang="ru-RU" dirty="0" smtClean="0"/>
              <a:t>делит отрезок </a:t>
            </a:r>
            <a:r>
              <a:rPr lang="en-US" i="1" dirty="0" smtClean="0"/>
              <a:t>OH </a:t>
            </a:r>
            <a:r>
              <a:rPr lang="ru-RU" dirty="0" smtClean="0"/>
              <a:t>в отношении </a:t>
            </a:r>
            <a:r>
              <a:rPr lang="en-US" dirty="0" smtClean="0"/>
              <a:t>1 : 2</a:t>
            </a:r>
            <a:r>
              <a:rPr lang="ru-RU" dirty="0" smtClean="0"/>
              <a:t>, считая от точки </a:t>
            </a:r>
            <a:r>
              <a:rPr lang="en-US" i="1" dirty="0" smtClean="0"/>
              <a:t>O</a:t>
            </a:r>
            <a:r>
              <a:rPr lang="ru-RU" dirty="0" smtClean="0"/>
              <a:t>.</a:t>
            </a:r>
            <a:r>
              <a:rPr lang="en-US" i="1" dirty="0" smtClean="0"/>
              <a:t>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484784"/>
            <a:ext cx="3995829" cy="39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9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5092</TotalTime>
  <Words>1056</Words>
  <Application>Microsoft Office PowerPoint</Application>
  <PresentationFormat>Экран (4:3)</PresentationFormat>
  <Paragraphs>402</Paragraphs>
  <Slides>100</Slides>
  <Notes>87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100</vt:i4>
      </vt:variant>
    </vt:vector>
  </HeadingPairs>
  <TitlesOfParts>
    <vt:vector size="107" baseType="lpstr">
      <vt:lpstr>Arial</vt:lpstr>
      <vt:lpstr>Arial Black</vt:lpstr>
      <vt:lpstr>Cambria Math</vt:lpstr>
      <vt:lpstr>Symbol</vt:lpstr>
      <vt:lpstr>Times New Roman</vt:lpstr>
      <vt:lpstr>Оформление по умолчанию</vt:lpstr>
      <vt:lpstr>Точечный рисунок</vt:lpstr>
      <vt:lpstr>Замечательные точки и линии треугольника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Замечательные линии треугольника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Биссектрисы треугольника</vt:lpstr>
      <vt:lpstr>Упражнения</vt:lpstr>
      <vt:lpstr>Ответ.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Высоты треугольника</vt:lpstr>
      <vt:lpstr>Презентация PowerPoint</vt:lpstr>
      <vt:lpstr>Ответ.</vt:lpstr>
      <vt:lpstr>Ответ.</vt:lpstr>
      <vt:lpstr>Ответ.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Окружность Эйлера*</vt:lpstr>
      <vt:lpstr>Решение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геометрические фигуры</dc:title>
  <dc:creator>*</dc:creator>
  <cp:lastModifiedBy>Пользователь</cp:lastModifiedBy>
  <cp:revision>320</cp:revision>
  <dcterms:created xsi:type="dcterms:W3CDTF">2008-04-30T05:51:18Z</dcterms:created>
  <dcterms:modified xsi:type="dcterms:W3CDTF">2020-04-16T14:20:16Z</dcterms:modified>
</cp:coreProperties>
</file>