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751" r:id="rId2"/>
    <p:sldId id="1216" r:id="rId3"/>
    <p:sldId id="1217" r:id="rId4"/>
    <p:sldId id="1175" r:id="rId5"/>
    <p:sldId id="447" r:id="rId6"/>
    <p:sldId id="649" r:id="rId7"/>
    <p:sldId id="1218" r:id="rId8"/>
    <p:sldId id="1164" r:id="rId9"/>
    <p:sldId id="1230" r:id="rId10"/>
    <p:sldId id="655" r:id="rId11"/>
    <p:sldId id="1228" r:id="rId12"/>
    <p:sldId id="1219" r:id="rId13"/>
    <p:sldId id="1220" r:id="rId14"/>
    <p:sldId id="1221" r:id="rId15"/>
    <p:sldId id="488" r:id="rId16"/>
    <p:sldId id="473" r:id="rId17"/>
    <p:sldId id="1222" r:id="rId18"/>
    <p:sldId id="1227" r:id="rId19"/>
    <p:sldId id="1223" r:id="rId20"/>
    <p:sldId id="477" r:id="rId21"/>
    <p:sldId id="1224" r:id="rId22"/>
    <p:sldId id="1226" r:id="rId23"/>
    <p:sldId id="364" r:id="rId24"/>
    <p:sldId id="438" r:id="rId25"/>
    <p:sldId id="418" r:id="rId26"/>
    <p:sldId id="392" r:id="rId27"/>
    <p:sldId id="387" r:id="rId28"/>
    <p:sldId id="424" r:id="rId29"/>
    <p:sldId id="425" r:id="rId30"/>
    <p:sldId id="420" r:id="rId31"/>
    <p:sldId id="426" r:id="rId32"/>
    <p:sldId id="394" r:id="rId33"/>
    <p:sldId id="333" r:id="rId34"/>
    <p:sldId id="334" r:id="rId35"/>
    <p:sldId id="335" r:id="rId36"/>
    <p:sldId id="455" r:id="rId37"/>
    <p:sldId id="656" r:id="rId38"/>
    <p:sldId id="456" r:id="rId39"/>
    <p:sldId id="1231" r:id="rId40"/>
    <p:sldId id="1215" r:id="rId41"/>
    <p:sldId id="1072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0909" autoAdjust="0"/>
  </p:normalViewPr>
  <p:slideViewPr>
    <p:cSldViewPr>
      <p:cViewPr varScale="1">
        <p:scale>
          <a:sx n="80" d="100"/>
          <a:sy n="80" d="100"/>
        </p:scale>
        <p:origin x="114" y="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55D47-3F0E-46BA-8362-A2F89A8971DB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0E677-96DE-486E-98D3-2C44A094E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37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66937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11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633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72102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85435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14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20102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15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16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15862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17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3049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18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20179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19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346248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20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60019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21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954654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62086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89D2197-8E00-44C7-ABB5-2617DA7C73E3}" type="slidenum">
              <a:rPr lang="ru-RU" altLang="ru-RU" sz="1200"/>
              <a:pPr eaLnBrk="1" hangingPunct="1"/>
              <a:t>23</a:t>
            </a:fld>
            <a:endParaRPr lang="ru-RU" altLang="ru-R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173936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89D2197-8E00-44C7-ABB5-2617DA7C73E3}" type="slidenum">
              <a:rPr lang="ru-RU" altLang="ru-RU" sz="1200"/>
              <a:pPr eaLnBrk="1" hangingPunct="1"/>
              <a:t>24</a:t>
            </a:fld>
            <a:endParaRPr lang="ru-RU" altLang="ru-R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586228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889AB61-29C8-4E73-B42C-5964C7ACCFC4}" type="slidenum">
              <a:rPr lang="ru-RU" altLang="ru-RU" sz="1200"/>
              <a:pPr eaLnBrk="1" hangingPunct="1"/>
              <a:t>25</a:t>
            </a:fld>
            <a:endParaRPr lang="ru-RU" altLang="ru-RU" sz="1200"/>
          </a:p>
        </p:txBody>
      </p:sp>
      <p:sp>
        <p:nvSpPr>
          <p:cNvPr id="28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678316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A5F0D-B45A-4573-AAC1-53F9AA0081F9}" type="slidenum">
              <a:rPr lang="ru-RU" altLang="ru-RU" sz="1200"/>
              <a:pPr eaLnBrk="1" hangingPunct="1"/>
              <a:t>26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547415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A5F0D-B45A-4573-AAC1-53F9AA0081F9}" type="slidenum">
              <a:rPr lang="ru-RU" altLang="ru-RU" sz="1200"/>
              <a:pPr eaLnBrk="1" hangingPunct="1"/>
              <a:t>27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29236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A5F0D-B45A-4573-AAC1-53F9AA0081F9}" type="slidenum">
              <a:rPr lang="ru-RU" altLang="ru-RU" sz="1200"/>
              <a:pPr eaLnBrk="1" hangingPunct="1"/>
              <a:t>28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140532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A5F0D-B45A-4573-AAC1-53F9AA0081F9}" type="slidenum">
              <a:rPr lang="ru-RU" altLang="ru-RU" sz="1200"/>
              <a:pPr eaLnBrk="1" hangingPunct="1"/>
              <a:t>29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654988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9ED6204-D843-4FC3-8B41-6A2181E8F97D}" type="slidenum">
              <a:rPr lang="ru-RU" altLang="ru-RU" sz="1200"/>
              <a:pPr eaLnBrk="1" hangingPunct="1"/>
              <a:t>30</a:t>
            </a:fld>
            <a:endParaRPr lang="ru-RU" altLang="ru-RU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67208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31B8E4-AE98-49E4-9481-2C9362D663EA}" type="slidenum">
              <a:rPr lang="ru-RU" sz="1200" smtClean="0"/>
              <a:pPr eaLnBrk="1" hangingPunct="1"/>
              <a:t>4</a:t>
            </a:fld>
            <a:endParaRPr lang="ru-RU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191768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A5F0D-B45A-4573-AAC1-53F9AA0081F9}" type="slidenum">
              <a:rPr lang="ru-RU" altLang="ru-RU" sz="1200"/>
              <a:pPr eaLnBrk="1" hangingPunct="1"/>
              <a:t>31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425796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A5F0D-B45A-4573-AAC1-53F9AA0081F9}" type="slidenum">
              <a:rPr lang="ru-RU" altLang="ru-RU" sz="1200"/>
              <a:pPr eaLnBrk="1" hangingPunct="1"/>
              <a:t>32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993752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A5F0D-B45A-4573-AAC1-53F9AA0081F9}" type="slidenum">
              <a:rPr lang="ru-RU" altLang="ru-RU" sz="1200"/>
              <a:pPr eaLnBrk="1" hangingPunct="1"/>
              <a:t>33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578888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9ED6204-D843-4FC3-8B41-6A2181E8F97D}" type="slidenum">
              <a:rPr lang="ru-RU" altLang="ru-RU" sz="1200"/>
              <a:pPr eaLnBrk="1" hangingPunct="1"/>
              <a:t>34</a:t>
            </a:fld>
            <a:endParaRPr lang="ru-RU" altLang="ru-RU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596451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9ED6204-D843-4FC3-8B41-6A2181E8F97D}" type="slidenum">
              <a:rPr lang="ru-RU" altLang="ru-RU" sz="1200"/>
              <a:pPr eaLnBrk="1" hangingPunct="1"/>
              <a:t>35</a:t>
            </a:fld>
            <a:endParaRPr lang="ru-RU" altLang="ru-RU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312988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40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17371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5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76333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31B8E4-AE98-49E4-9481-2C9362D663EA}" type="slidenum">
              <a:rPr lang="ru-RU" sz="1200" smtClean="0"/>
              <a:pPr eaLnBrk="1" hangingPunct="1"/>
              <a:t>6</a:t>
            </a:fld>
            <a:endParaRPr lang="ru-RU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33275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31B8E4-AE98-49E4-9481-2C9362D663EA}" type="slidenum">
              <a:rPr lang="ru-RU" sz="1200" smtClean="0"/>
              <a:pPr eaLnBrk="1" hangingPunct="1"/>
              <a:t>7</a:t>
            </a:fld>
            <a:endParaRPr lang="ru-RU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84493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8BCC1D-E597-4621-A0F4-F16EDEFA8BCB}" type="slidenum">
              <a:rPr lang="ru-RU" sz="1200" smtClean="0"/>
              <a:pPr eaLnBrk="1" hangingPunct="1"/>
              <a:t>8</a:t>
            </a:fld>
            <a:endParaRPr 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26225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8BCC1D-E597-4621-A0F4-F16EDEFA8BCB}" type="slidenum">
              <a:rPr lang="ru-RU" sz="1200" smtClean="0"/>
              <a:pPr eaLnBrk="1" hangingPunct="1"/>
              <a:t>9</a:t>
            </a:fld>
            <a:endParaRPr 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1317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10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44311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F3E6E-ACD7-4C5B-9184-CBB2281A20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24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8AC7E-C8D9-46BB-8CC3-843BC5F61A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64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C8890-0A13-48A7-B2DB-748B03F976E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46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68F22-11BA-4D0E-A233-0C76300652A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04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3D0DD-2DE3-4F4B-BE87-B98054DC04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00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406AD-5F0B-40F1-934D-680F7324E3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80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F0CA0-C365-4FE2-9BD4-31B8A5299E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83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83536-8292-48C2-844E-10611AD0EA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18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1DA6B-3281-4421-9C24-6F83840074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1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A880D-9C5E-481E-8043-7B6D0815C1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87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4A6CE-B59D-408F-8555-410423B014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60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9B32B0-1281-4E1A-B4F3-60148745A6E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v-a-smirnov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ioc@mnemozina.ru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zakaz@ars-edu.ru" TargetMode="External"/><Relationship Id="rId4" Type="http://schemas.openxmlformats.org/officeDocument/2006/relationships/hyperlink" Target="mailto:td@mnemozina.r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2221919"/>
            <a:ext cx="9144000" cy="2703518"/>
          </a:xfrm>
        </p:spPr>
        <p:txBody>
          <a:bodyPr anchor="ctr">
            <a:noAutofit/>
          </a:bodyPr>
          <a:lstStyle/>
          <a:p>
            <a: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Методика ОБУЧЕНИЯ ДОКАЗАТЕЛЬСТВАМ </a:t>
            </a:r>
            <a:b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</a:br>
            <a: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в 7-м классе</a:t>
            </a:r>
            <a:b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Презентация к учебникам </a:t>
            </a:r>
            <a:br>
              <a:rPr lang="ru-RU" sz="32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200" spc="-200" dirty="0">
                <a:solidFill>
                  <a:srgbClr val="002060"/>
                </a:solidFill>
                <a:latin typeface="Arial Black" pitchFamily="34" charset="0"/>
              </a:rPr>
              <a:t>И.М. Смирновой и В.А. Смирнова </a:t>
            </a:r>
            <a:endParaRPr lang="ru-RU" sz="3200" cap="all" dirty="0">
              <a:solidFill>
                <a:srgbClr val="002060"/>
              </a:solidFill>
              <a:latin typeface="Arial Black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5517232"/>
            <a:ext cx="9144000" cy="1340768"/>
          </a:xfrm>
          <a:solidFill>
            <a:srgbClr val="DFDBC7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80000" algn="just">
              <a:spcBef>
                <a:spcPts val="0"/>
              </a:spcBef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ВЕДУЩИЙ: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Смирнов Владимир Алексеевич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профессор, доктор физико-математических наук, заведующий кафедрой элементарной математики и теории чисел МПГУ, автор учебников по</a:t>
            </a:r>
            <a:r>
              <a:rPr lang="ru-RU" sz="1600" dirty="0"/>
              <a:t>  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геометрии для 5-6, 7-9 и 10-11 классов.</a:t>
            </a:r>
          </a:p>
          <a:p>
            <a:pPr marL="180000" algn="just">
              <a:spcBef>
                <a:spcPts val="0"/>
              </a:spcBef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	E-mail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v-a-smirnov@mail.ru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Сайт: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vasmirnov.ru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6" name="Рисунок 5" descr="Смирнов Зас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6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31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E96AAC-12E7-E32B-0CE3-7A5D6D44C1C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567" y="4107415"/>
            <a:ext cx="4500252" cy="23762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D694CD-C884-F062-9F72-E12CDEABB91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3096" y="434655"/>
            <a:ext cx="4447338" cy="35770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2C41E9-B424-5901-7349-8A12A8CFE5F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977" y="809464"/>
            <a:ext cx="4535493" cy="3202225"/>
          </a:xfrm>
          <a:prstGeom prst="rect">
            <a:avLst/>
          </a:prstGeom>
        </p:spPr>
      </p:pic>
      <p:sp>
        <p:nvSpPr>
          <p:cNvPr id="9" name="Text Box 9">
            <a:extLst>
              <a:ext uri="{FF2B5EF4-FFF2-40B4-BE49-F238E27FC236}">
                <a16:creationId xmlns:a16="http://schemas.microsoft.com/office/drawing/2014/main" id="{E74BCECF-C1E7-49FB-1248-793A756AE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sz="2800" dirty="0"/>
              <a:t>	</a:t>
            </a:r>
            <a:r>
              <a:rPr lang="ru-RU" sz="2000" dirty="0"/>
              <a:t>Учебник геометрии Л.С. Атанасяна и др. модульной структуры не придерживается.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20D841B-ED3B-7C01-86D7-AC8F7B79A54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66399" y="3988971"/>
            <a:ext cx="4379787" cy="280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81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2FB45C-2F6E-3AF1-D796-10502518639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745614"/>
            <a:ext cx="5434328" cy="7971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B59FC5-FB05-4845-C323-41548807ADD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1556792"/>
            <a:ext cx="6903065" cy="5270423"/>
          </a:xfrm>
          <a:prstGeom prst="rect">
            <a:avLst/>
          </a:prstGeom>
        </p:spPr>
      </p:pic>
      <p:sp>
        <p:nvSpPr>
          <p:cNvPr id="2" name="Rectangle 1026">
            <a:extLst>
              <a:ext uri="{FF2B5EF4-FFF2-40B4-BE49-F238E27FC236}">
                <a16:creationId xmlns:a16="http://schemas.microsoft.com/office/drawing/2014/main" id="{0F907A6B-41D8-A562-5ED3-408D2A7447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1157"/>
            <a:ext cx="9144000" cy="548680"/>
          </a:xfrm>
        </p:spPr>
        <p:txBody>
          <a:bodyPr/>
          <a:lstStyle/>
          <a:p>
            <a:pPr eaLnBrk="1" hangingPunct="1"/>
            <a:r>
              <a:rPr lang="ru-RU" sz="2400" dirty="0">
                <a:solidFill>
                  <a:srgbClr val="FF0000"/>
                </a:solidFill>
              </a:rPr>
              <a:t>Примеры доказательств в учебнике Л.С. Атанасяна и др.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43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591392-5C00-0215-01FB-C0C8650CC57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931" y="1196753"/>
            <a:ext cx="8164298" cy="43924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FA5D28-33C3-1A73-7B6B-DE9D76ACFB8A}"/>
              </a:ext>
            </a:extLst>
          </p:cNvPr>
          <p:cNvSpPr txBox="1"/>
          <p:nvPr/>
        </p:nvSpPr>
        <p:spPr>
          <a:xfrm>
            <a:off x="0" y="11663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В нашем учебнике равенство треугольников определяется через равенство соответствующих элементов.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595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D9EE0E-0113-E8EC-94A3-E82521CE9E8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77390"/>
            <a:ext cx="8017374" cy="6291970"/>
          </a:xfrm>
          <a:prstGeom prst="rect">
            <a:avLst/>
          </a:prstGeom>
        </p:spPr>
      </p:pic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515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B64A5E2-CEBD-0269-8412-F3F5F79917B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88640"/>
            <a:ext cx="6969422" cy="6192688"/>
          </a:xfrm>
          <a:prstGeom prst="rect">
            <a:avLst/>
          </a:prstGeom>
        </p:spPr>
      </p:pic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688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483774" cy="576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026">
            <a:extLst>
              <a:ext uri="{FF2B5EF4-FFF2-40B4-BE49-F238E27FC236}">
                <a16:creationId xmlns:a16="http://schemas.microsoft.com/office/drawing/2014/main" id="{6043779A-2674-BD37-5EED-C8D8E2A13C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1157"/>
            <a:ext cx="9144000" cy="548680"/>
          </a:xfrm>
        </p:spPr>
        <p:txBody>
          <a:bodyPr/>
          <a:lstStyle/>
          <a:p>
            <a:pPr eaLnBrk="1" hangingPunct="1"/>
            <a:r>
              <a:rPr lang="ru-RU" sz="2400" dirty="0">
                <a:solidFill>
                  <a:srgbClr val="FF0000"/>
                </a:solidFill>
              </a:rPr>
              <a:t>Учебник Л.С. Атанасяна и др.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875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876E6B-94E1-B602-56C8-EB08F3388AE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484784"/>
            <a:ext cx="5659432" cy="51823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0C034D-BD14-AFDA-BBD2-383D31DADD2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352461"/>
            <a:ext cx="3805481" cy="1062499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656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0CDAD1-12BA-288E-F957-13F65D1303B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55735"/>
            <a:ext cx="7469751" cy="48894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7D8281-379B-B0FD-41CE-28D96D89A7AB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В нашем учебнике доказывается следующая теорема.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587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5DF3EBD-C99C-B3D2-8059-8C765BA231C9}"/>
              </a:ext>
            </a:extLst>
          </p:cNvPr>
          <p:cNvSpPr txBox="1"/>
          <p:nvPr/>
        </p:nvSpPr>
        <p:spPr>
          <a:xfrm>
            <a:off x="0" y="11663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В качестве следствия из этой теоремы доказывается, что две прямые, перпендикулярные третьей прямой, не пересекаются.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D5A120-2529-8F5F-3476-4F8507F631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389" y="1135309"/>
            <a:ext cx="8669221" cy="3229710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131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A7D8281-379B-B0FD-41CE-28D96D89A7AB}"/>
              </a:ext>
            </a:extLst>
          </p:cNvPr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Эта теорема применяется и для доказательства признака параллельности двух прямых.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85B1DA-EEF2-7042-71FA-D4B4C40EB75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24744"/>
            <a:ext cx="8163134" cy="5040560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787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4384A1-C8D6-FE26-8536-FC8AF50D9835}"/>
              </a:ext>
            </a:extLst>
          </p:cNvPr>
          <p:cNvSpPr txBox="1"/>
          <p:nvPr/>
        </p:nvSpPr>
        <p:spPr>
          <a:xfrm>
            <a:off x="0" y="573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Учебники можно бесплатно скачать на сайте </a:t>
            </a:r>
            <a:r>
              <a:rPr lang="en-US" dirty="0"/>
              <a:t>https://mnemozina.ru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8593452" cy="590465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8640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6721676" cy="604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026">
            <a:extLst>
              <a:ext uri="{FF2B5EF4-FFF2-40B4-BE49-F238E27FC236}">
                <a16:creationId xmlns:a16="http://schemas.microsoft.com/office/drawing/2014/main" id="{652691A2-04F2-8883-8FE6-9395ABEF7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1157"/>
            <a:ext cx="9144000" cy="548680"/>
          </a:xfrm>
        </p:spPr>
        <p:txBody>
          <a:bodyPr/>
          <a:lstStyle/>
          <a:p>
            <a:pPr eaLnBrk="1" hangingPunct="1"/>
            <a:r>
              <a:rPr lang="ru-RU" sz="2400" dirty="0">
                <a:solidFill>
                  <a:srgbClr val="FF0000"/>
                </a:solidFill>
              </a:rPr>
              <a:t>Учебник Л.С. Атанасяна и др.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226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>
            <a:extLst>
              <a:ext uri="{FF2B5EF4-FFF2-40B4-BE49-F238E27FC236}">
                <a16:creationId xmlns:a16="http://schemas.microsoft.com/office/drawing/2014/main" id="{652691A2-04F2-8883-8FE6-9395ABEF7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1156"/>
            <a:ext cx="9144000" cy="1463627"/>
          </a:xfrm>
        </p:spPr>
        <p:txBody>
          <a:bodyPr/>
          <a:lstStyle/>
          <a:p>
            <a:pPr algn="just" eaLnBrk="1" hangingPunct="1"/>
            <a:r>
              <a:rPr lang="ru-RU" sz="2400" dirty="0">
                <a:solidFill>
                  <a:schemeClr val="tx1"/>
                </a:solidFill>
              </a:rPr>
              <a:t>	В нашем учебнике многоугольник называется выпуклым, если вместе с любыми двумя своими точками он содержит и</a:t>
            </a:r>
            <a:r>
              <a:rPr lang="ru-RU" sz="2400" dirty="0"/>
              <a:t> </a:t>
            </a:r>
            <a:r>
              <a:rPr lang="ru-RU" sz="2400" dirty="0">
                <a:solidFill>
                  <a:schemeClr val="tx1"/>
                </a:solidFill>
              </a:rPr>
              <a:t>соединяющий их отрезок.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8E4E72-5EF0-BDB4-2642-39A4F82A6D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938" y="2636913"/>
            <a:ext cx="7426977" cy="42210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387050-1F34-5CC7-19DC-CECC4AF9220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052736"/>
            <a:ext cx="2295845" cy="1667108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634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07504" y="-10403"/>
            <a:ext cx="8928992" cy="687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Важным требованием к структуре школьного учебника геометрии и приводимым доказательствам является их соответствие структуре геометрии, как науки.</a:t>
            </a:r>
            <a:endParaRPr kumimoji="0" lang="ru-RU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lvl="0" indent="449263" algn="just" eaLnBrk="0" hangingPunct="0"/>
            <a:r>
              <a:rPr kumimoji="0" lang="ru-RU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	Геометрия разделяется на абсолютную геометрию, не</a:t>
            </a:r>
            <a:r>
              <a:rPr lang="ru-RU" sz="2000" dirty="0"/>
              <a:t> </a:t>
            </a:r>
            <a:r>
              <a:rPr kumimoji="0" lang="ru-RU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использующую аксиому параллельных, и геометрию, использующую аксиому параллельных.</a:t>
            </a:r>
            <a:endParaRPr kumimoji="0" lang="ru-RU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	Такая структура учебника геометрии позволяет сформировать правильные представления о том, какие свойства и теоремы геометрии зависят от аксиомы параллельных, а какие не зависят. На основе этих представлений могут изучаться и другие геометрии, например, геометрия Лобачевского, сферическая геометрия и др.</a:t>
            </a:r>
            <a:endParaRPr kumimoji="0" lang="ru-RU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	Эта структура реализована в учебнике геометрии А.П. Киселева и в наших учебниках геометрии.</a:t>
            </a:r>
            <a:endParaRPr kumimoji="0" lang="ru-RU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lvl="0" indent="449263" algn="just" eaLnBrk="0" hangingPunct="0"/>
            <a:r>
              <a:rPr kumimoji="0" lang="ru-RU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	Учебники геометрии Л.С. </a:t>
            </a:r>
            <a:r>
              <a:rPr kumimoji="0" lang="ru-RU" sz="2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Атанасяна</a:t>
            </a:r>
            <a:r>
              <a:rPr kumimoji="0" lang="ru-RU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и др., А.Г. Мерзляка и др. этой структуре не придерживаются. В частности, теоремы о соотношениях между сторонами и углами треугольника; о неравенстве треугольника; о</a:t>
            </a:r>
            <a:r>
              <a:rPr lang="ru-RU" sz="2000" dirty="0"/>
              <a:t> </a:t>
            </a:r>
            <a:r>
              <a:rPr kumimoji="0" lang="ru-RU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признаках равенства прямоугольных треугольников и др. рассматриваются после введения аксиомы параллельных. Приводимые доказательства этих свойств и теорем использует аксиому параллельных. Тем самым формируются искажённые представления о том, что зависит от аксиомы параллельных, а что не зависит.</a:t>
            </a:r>
            <a:endParaRPr kumimoji="0" lang="ru-RU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663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0" y="852736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1. Докажите, что если</a:t>
            </a:r>
            <a:r>
              <a:rPr lang="ru-RU" altLang="ru-RU" dirty="0">
                <a:cs typeface="Times New Roman" panose="02020603050405020304" pitchFamily="18" charset="0"/>
              </a:rPr>
              <a:t> треугольниках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угол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равен углу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AB</a:t>
            </a:r>
            <a:r>
              <a:rPr lang="ru-RU" altLang="ru-RU" i="1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биссектриса </a:t>
            </a:r>
            <a:r>
              <a:rPr lang="en-US" altLang="ru-RU" i="1" dirty="0">
                <a:cs typeface="Times New Roman" panose="02020603050405020304" pitchFamily="18" charset="0"/>
              </a:rPr>
              <a:t>AD </a:t>
            </a:r>
            <a:r>
              <a:rPr lang="ru-RU" altLang="ru-RU" dirty="0">
                <a:cs typeface="Times New Roman" panose="02020603050405020304" pitchFamily="18" charset="0"/>
              </a:rPr>
              <a:t>равна биссектрисе </a:t>
            </a:r>
            <a:r>
              <a:rPr lang="ru-RU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i="1" dirty="0">
                <a:cs typeface="Times New Roman" panose="02020603050405020304" pitchFamily="18" charset="0"/>
              </a:rPr>
              <a:t>D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то</a:t>
            </a:r>
            <a:r>
              <a:rPr lang="ru-RU" altLang="ru-RU" dirty="0">
                <a:cs typeface="Times New Roman" panose="02020603050405020304" pitchFamily="18" charset="0"/>
              </a:rPr>
              <a:t> треугольники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равны. </a:t>
            </a:r>
          </a:p>
        </p:txBody>
      </p:sp>
      <p:pic>
        <p:nvPicPr>
          <p:cNvPr id="3076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9772"/>
            <a:ext cx="5791200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6712"/>
          </a:xfrm>
        </p:spPr>
        <p:txBody>
          <a:bodyPr/>
          <a:lstStyle/>
          <a:p>
            <a:pPr eaLnBrk="1" hangingPunct="1"/>
            <a:r>
              <a:rPr lang="ru-RU" altLang="ru-RU" sz="3200" dirty="0">
                <a:solidFill>
                  <a:srgbClr val="FF3300"/>
                </a:solidFill>
              </a:rPr>
              <a:t>Признаки равенства треугольников по трём элементам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47617C73-F616-281F-AD69-31DADA11D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74048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Доказательство. </a:t>
            </a:r>
            <a:r>
              <a:rPr lang="ru-RU" altLang="ru-RU" dirty="0"/>
              <a:t>Т</a:t>
            </a:r>
            <a:r>
              <a:rPr lang="ru-RU" altLang="ru-RU" dirty="0">
                <a:cs typeface="Times New Roman" panose="02020603050405020304" pitchFamily="18" charset="0"/>
              </a:rPr>
              <a:t>реугольники </a:t>
            </a:r>
            <a:r>
              <a:rPr lang="en-US" altLang="ru-RU" i="1" dirty="0">
                <a:cs typeface="Times New Roman" panose="02020603050405020304" pitchFamily="18" charset="0"/>
              </a:rPr>
              <a:t>ABD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D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равны по двум сторонам и углу между ними. Значит, </a:t>
            </a:r>
            <a:r>
              <a:rPr lang="ru-RU" altLang="ru-RU" dirty="0"/>
              <a:t>угол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равен углу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. Таким образом, треугольники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равны по стороне и двум прилежащим к ней углам.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65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0" y="-15240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2. Докажите, что если</a:t>
            </a:r>
            <a:r>
              <a:rPr lang="ru-RU" altLang="ru-RU" dirty="0">
                <a:cs typeface="Times New Roman" panose="02020603050405020304" pitchFamily="18" charset="0"/>
              </a:rPr>
              <a:t> треугольниках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</a:t>
            </a:r>
            <a:r>
              <a:rPr lang="ru-RU" altLang="ru-RU" i="1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ru-RU" altLang="ru-RU" dirty="0"/>
              <a:t>угол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равен углу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высота </a:t>
            </a:r>
            <a:r>
              <a:rPr lang="en-US" altLang="ru-RU" i="1" dirty="0">
                <a:cs typeface="Times New Roman" panose="02020603050405020304" pitchFamily="18" charset="0"/>
              </a:rPr>
              <a:t>CH </a:t>
            </a:r>
            <a:r>
              <a:rPr lang="ru-RU" altLang="ru-RU" dirty="0">
                <a:cs typeface="Times New Roman" panose="02020603050405020304" pitchFamily="18" charset="0"/>
              </a:rPr>
              <a:t>равна высоте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H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то</a:t>
            </a:r>
            <a:r>
              <a:rPr lang="ru-RU" dirty="0"/>
              <a:t> </a:t>
            </a:r>
            <a:r>
              <a:rPr lang="ru-RU" altLang="ru-RU" dirty="0">
                <a:cs typeface="Times New Roman" panose="02020603050405020304" pitchFamily="18" charset="0"/>
              </a:rPr>
              <a:t>треугольники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равны.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280428"/>
            <a:ext cx="614783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DE80206-A1D0-D13B-E6AF-FECDD7B0E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17032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Доказательство. </a:t>
            </a:r>
            <a:r>
              <a:rPr lang="ru-RU" altLang="ru-RU" dirty="0"/>
              <a:t>Прямоугольные т</a:t>
            </a:r>
            <a:r>
              <a:rPr lang="ru-RU" altLang="ru-RU" dirty="0">
                <a:cs typeface="Times New Roman" panose="02020603050405020304" pitchFamily="18" charset="0"/>
              </a:rPr>
              <a:t>реугольники </a:t>
            </a:r>
            <a:r>
              <a:rPr lang="en-US" altLang="ru-RU" i="1" dirty="0">
                <a:cs typeface="Times New Roman" panose="02020603050405020304" pitchFamily="18" charset="0"/>
              </a:rPr>
              <a:t>ACH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H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равны по катету и острому углу. Значит, </a:t>
            </a:r>
            <a:r>
              <a:rPr lang="en-US" altLang="ru-RU" i="1" dirty="0"/>
              <a:t>AC = 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. Таким образом, треугольники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равны по двум сторонам и углу между ними.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41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3. Докажите, что если</a:t>
            </a:r>
            <a:r>
              <a:rPr lang="ru-RU" altLang="ru-RU" dirty="0">
                <a:cs typeface="Times New Roman" panose="02020603050405020304" pitchFamily="18" charset="0"/>
              </a:rPr>
              <a:t> в треугольниках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</a:t>
            </a:r>
            <a:r>
              <a:rPr lang="ru-RU" altLang="ru-RU" i="1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AC</a:t>
            </a:r>
            <a:r>
              <a:rPr lang="ru-RU" altLang="ru-RU" i="1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медиана </a:t>
            </a:r>
            <a:r>
              <a:rPr lang="ru-RU" altLang="ru-RU" i="1" dirty="0">
                <a:cs typeface="Times New Roman" panose="02020603050405020304" pitchFamily="18" charset="0"/>
              </a:rPr>
              <a:t>С</a:t>
            </a:r>
            <a:r>
              <a:rPr lang="en-US" altLang="ru-RU" i="1" dirty="0">
                <a:cs typeface="Times New Roman" panose="02020603050405020304" pitchFamily="18" charset="0"/>
              </a:rPr>
              <a:t>M </a:t>
            </a:r>
            <a:r>
              <a:rPr lang="ru-RU" altLang="ru-RU" dirty="0">
                <a:cs typeface="Times New Roman" panose="02020603050405020304" pitchFamily="18" charset="0"/>
              </a:rPr>
              <a:t>равна медиане </a:t>
            </a:r>
            <a:r>
              <a:rPr lang="ru-RU" altLang="ru-RU" i="1" dirty="0">
                <a:cs typeface="Times New Roman" panose="02020603050405020304" pitchFamily="18" charset="0"/>
              </a:rPr>
              <a:t>С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M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то</a:t>
            </a:r>
            <a:r>
              <a:rPr lang="ru-RU" altLang="ru-RU" dirty="0">
                <a:cs typeface="Times New Roman" panose="02020603050405020304" pitchFamily="18" charset="0"/>
              </a:rPr>
              <a:t> треугольники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равны. 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58342"/>
            <a:ext cx="5825257" cy="217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CB9E277-7B3D-C283-64E0-DF921CBF8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29000"/>
            <a:ext cx="9144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Доказательство.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Т</a:t>
            </a:r>
            <a:r>
              <a:rPr lang="ru-RU" altLang="ru-RU" dirty="0">
                <a:cs typeface="Times New Roman" panose="02020603050405020304" pitchFamily="18" charset="0"/>
              </a:rPr>
              <a:t>реугольники </a:t>
            </a:r>
            <a:r>
              <a:rPr lang="en-US" altLang="ru-RU" i="1" dirty="0">
                <a:cs typeface="Times New Roman" panose="02020603050405020304" pitchFamily="18" charset="0"/>
              </a:rPr>
              <a:t>ACM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M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равны по трем сторонам. Значит</a:t>
            </a:r>
            <a:r>
              <a:rPr lang="en-US" altLang="ru-RU" dirty="0">
                <a:cs typeface="Times New Roman" panose="02020603050405020304" pitchFamily="18" charset="0"/>
              </a:rPr>
              <a:t>, </a:t>
            </a:r>
            <a:r>
              <a:rPr lang="ru-RU" altLang="ru-RU" dirty="0"/>
              <a:t>углы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 </a:t>
            </a:r>
            <a:r>
              <a:rPr lang="ru-RU" altLang="ru-RU" dirty="0"/>
              <a:t>и</a:t>
            </a:r>
            <a:r>
              <a:rPr lang="en-US" altLang="ru-RU" i="1" dirty="0">
                <a:cs typeface="Times New Roman" panose="02020603050405020304" pitchFamily="18" charset="0"/>
              </a:rPr>
              <a:t> A</a:t>
            </a:r>
            <a:r>
              <a:rPr lang="en-US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 равны</a:t>
            </a:r>
            <a:r>
              <a:rPr lang="en-US" altLang="ru-RU" dirty="0">
                <a:cs typeface="Times New Roman" panose="02020603050405020304" pitchFamily="18" charset="0"/>
              </a:rPr>
              <a:t>. </a:t>
            </a:r>
            <a:r>
              <a:rPr lang="ru-RU" altLang="ru-RU" dirty="0">
                <a:cs typeface="Times New Roman" panose="02020603050405020304" pitchFamily="18" charset="0"/>
              </a:rPr>
              <a:t>Таким образом, в</a:t>
            </a:r>
            <a:r>
              <a:rPr lang="ru-RU" dirty="0"/>
              <a:t> </a:t>
            </a:r>
            <a:r>
              <a:rPr lang="ru-RU" altLang="ru-RU" dirty="0">
                <a:cs typeface="Times New Roman" panose="02020603050405020304" pitchFamily="18" charset="0"/>
              </a:rPr>
              <a:t>треугольниках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</a:t>
            </a:r>
            <a:r>
              <a:rPr lang="ru-RU" altLang="ru-RU" i="1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i="1" dirty="0">
                <a:cs typeface="Times New Roman" panose="02020603050405020304" pitchFamily="18" charset="0"/>
              </a:rPr>
              <a:t>С =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i="1" dirty="0">
                <a:cs typeface="Times New Roman" panose="02020603050405020304" pitchFamily="18" charset="0"/>
              </a:rPr>
              <a:t>С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ru-RU" altLang="ru-RU" dirty="0"/>
              <a:t>угол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равен углу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.  Следовательно, эти треугольники равны по двум сторонам и углу между ними. 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99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4*. Докажите, что если</a:t>
            </a:r>
            <a:r>
              <a:rPr lang="ru-RU" altLang="ru-RU" dirty="0">
                <a:cs typeface="Times New Roman" panose="02020603050405020304" pitchFamily="18" charset="0"/>
              </a:rPr>
              <a:t> в треугольниках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AC</a:t>
            </a:r>
            <a:r>
              <a:rPr lang="ru-RU" altLang="ru-RU" i="1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BC</a:t>
            </a:r>
            <a:r>
              <a:rPr lang="ru-RU" altLang="ru-RU" i="1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медиана </a:t>
            </a:r>
            <a:r>
              <a:rPr lang="ru-RU" altLang="ru-RU" i="1" dirty="0">
                <a:cs typeface="Times New Roman" panose="02020603050405020304" pitchFamily="18" charset="0"/>
              </a:rPr>
              <a:t>С</a:t>
            </a:r>
            <a:r>
              <a:rPr lang="en-US" altLang="ru-RU" i="1" dirty="0">
                <a:cs typeface="Times New Roman" panose="02020603050405020304" pitchFamily="18" charset="0"/>
              </a:rPr>
              <a:t>M </a:t>
            </a:r>
            <a:r>
              <a:rPr lang="ru-RU" altLang="ru-RU" dirty="0">
                <a:cs typeface="Times New Roman" panose="02020603050405020304" pitchFamily="18" charset="0"/>
              </a:rPr>
              <a:t>равна медиане </a:t>
            </a:r>
            <a:r>
              <a:rPr lang="ru-RU" altLang="ru-RU" i="1" dirty="0">
                <a:cs typeface="Times New Roman" panose="02020603050405020304" pitchFamily="18" charset="0"/>
              </a:rPr>
              <a:t>С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M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то</a:t>
            </a:r>
            <a:r>
              <a:rPr lang="ru-RU" altLang="ru-RU" baseline="-30000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треугольники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равны.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585515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729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4" name="Group 4"/>
          <p:cNvGrpSpPr>
            <a:grpSpLocks/>
          </p:cNvGrpSpPr>
          <p:nvPr/>
        </p:nvGrpSpPr>
        <p:grpSpPr bwMode="auto">
          <a:xfrm>
            <a:off x="0" y="0"/>
            <a:ext cx="9144000" cy="6434139"/>
            <a:chOff x="0" y="-9"/>
            <a:chExt cx="5760" cy="40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0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0" y="2784"/>
                  <a:ext cx="5760" cy="12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50000"/>
                    </a:spcBef>
                  </a:pPr>
                  <a:r>
                    <a:rPr lang="ru-RU" altLang="ru-RU" sz="2800" dirty="0">
                      <a:solidFill>
                        <a:srgbClr val="FF3300"/>
                      </a:solidFill>
                    </a:rPr>
                    <a:t>	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Следовательно, </a:t>
                  </a:r>
                  <a14:m>
                    <m:oMath xmlns:m="http://schemas.openxmlformats.org/officeDocument/2006/math">
                      <m:r>
                        <a:rPr lang="ru-RU" alt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</m:oMath>
                  </a14:m>
                  <a:r>
                    <a:rPr lang="en-US" altLang="ru-RU" i="1" dirty="0">
                      <a:cs typeface="Times New Roman" panose="02020603050405020304" pitchFamily="18" charset="0"/>
                    </a:rPr>
                    <a:t>ACD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ru-RU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 </m:t>
                      </m:r>
                    </m:oMath>
                  </a14:m>
                  <a:r>
                    <a:rPr lang="en-US" altLang="ru-RU" i="1" dirty="0">
                      <a:cs typeface="Times New Roman" panose="02020603050405020304" pitchFamily="18" charset="0"/>
                    </a:rPr>
                    <a:t>A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C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D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. Аналогично, треугольники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BCD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и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B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C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D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равны по трем сторонам. Следовательно, </a:t>
                  </a:r>
                  <a:r>
                    <a:rPr lang="ru-RU" altLang="ru-RU" dirty="0"/>
                    <a:t>угол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BCD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   </a:t>
                  </a:r>
                  <a:r>
                    <a:rPr lang="ru-RU" altLang="ru-RU" dirty="0"/>
                    <a:t>равен углу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B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C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D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. Значит, </a:t>
                  </a:r>
                  <a:r>
                    <a:rPr lang="ru-RU" altLang="ru-RU" dirty="0"/>
                    <a:t>угол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С </a:t>
                  </a:r>
                  <a:r>
                    <a:rPr lang="ru-RU" altLang="ru-RU" dirty="0"/>
                    <a:t>равен углу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 С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и треугольники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ABC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и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A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B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C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равны по двум сторонам и углу между ними.</a:t>
                  </a:r>
                  <a:endParaRPr lang="en-US" altLang="ru-RU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01" name="Text 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2784"/>
                  <a:ext cx="5760" cy="1260"/>
                </a:xfrm>
                <a:prstGeom prst="rect">
                  <a:avLst/>
                </a:prstGeom>
                <a:blipFill>
                  <a:blip r:embed="rId3" cstate="print"/>
                  <a:stretch>
                    <a:fillRect l="-1000" r="-1000" b="-609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0" y="-9"/>
              <a:ext cx="5760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	Доказательство.</a:t>
              </a:r>
              <a:r>
                <a:rPr lang="ru-RU" altLang="ru-RU" dirty="0">
                  <a:cs typeface="Times New Roman" panose="02020603050405020304" pitchFamily="18" charset="0"/>
                </a:rPr>
                <a:t> Продолжим медианы и отложим отрезки </a:t>
              </a:r>
              <a:r>
                <a:rPr lang="en-US" altLang="ru-RU" i="1" dirty="0">
                  <a:cs typeface="Times New Roman" panose="02020603050405020304" pitchFamily="18" charset="0"/>
                </a:rPr>
                <a:t>MD</a:t>
              </a:r>
              <a:r>
                <a:rPr lang="ru-RU" altLang="ru-RU" i="1" dirty="0">
                  <a:cs typeface="Times New Roman" panose="02020603050405020304" pitchFamily="18" charset="0"/>
                </a:rPr>
                <a:t>=</a:t>
              </a:r>
              <a:r>
                <a:rPr lang="en-US" altLang="ru-RU" i="1" dirty="0">
                  <a:cs typeface="Times New Roman" panose="02020603050405020304" pitchFamily="18" charset="0"/>
                </a:rPr>
                <a:t>CM </a:t>
              </a:r>
              <a:r>
                <a:rPr lang="ru-RU" altLang="ru-RU" dirty="0">
                  <a:cs typeface="Times New Roman" panose="02020603050405020304" pitchFamily="18" charset="0"/>
                </a:rPr>
                <a:t>и </a:t>
              </a:r>
              <a:r>
                <a:rPr lang="en-US" altLang="ru-RU" i="1" dirty="0">
                  <a:cs typeface="Times New Roman" panose="02020603050405020304" pitchFamily="18" charset="0"/>
                </a:rPr>
                <a:t>M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en-US" altLang="ru-RU" i="1" dirty="0">
                  <a:cs typeface="Times New Roman" panose="02020603050405020304" pitchFamily="18" charset="0"/>
                </a:rPr>
                <a:t>D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dirty="0">
                  <a:cs typeface="Times New Roman" panose="02020603050405020304" pitchFamily="18" charset="0"/>
                </a:rPr>
                <a:t>=</a:t>
              </a:r>
              <a:r>
                <a:rPr lang="en-US" altLang="ru-RU" i="1" dirty="0">
                  <a:cs typeface="Times New Roman" panose="02020603050405020304" pitchFamily="18" charset="0"/>
                </a:rPr>
                <a:t>C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en-US" altLang="ru-RU" i="1" dirty="0">
                  <a:cs typeface="Times New Roman" panose="02020603050405020304" pitchFamily="18" charset="0"/>
                </a:rPr>
                <a:t>M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dirty="0">
                  <a:cs typeface="Times New Roman" panose="02020603050405020304" pitchFamily="18" charset="0"/>
                </a:rPr>
                <a:t>. Тогда четырехугольники </a:t>
              </a:r>
              <a:r>
                <a:rPr lang="en-US" altLang="ru-RU" i="1" dirty="0">
                  <a:cs typeface="Times New Roman" panose="02020603050405020304" pitchFamily="18" charset="0"/>
                </a:rPr>
                <a:t>ACBD </a:t>
              </a:r>
              <a:r>
                <a:rPr lang="ru-RU" altLang="ru-RU" dirty="0">
                  <a:cs typeface="Times New Roman" panose="02020603050405020304" pitchFamily="18" charset="0"/>
                </a:rPr>
                <a:t>и </a:t>
              </a:r>
              <a:r>
                <a:rPr lang="en-US" altLang="ru-RU" i="1" dirty="0">
                  <a:cs typeface="Times New Roman" panose="02020603050405020304" pitchFamily="18" charset="0"/>
                </a:rPr>
                <a:t>A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i="1" dirty="0">
                  <a:cs typeface="Times New Roman" panose="02020603050405020304" pitchFamily="18" charset="0"/>
                </a:rPr>
                <a:t>С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en-US" altLang="ru-RU" i="1" dirty="0">
                  <a:cs typeface="Times New Roman" panose="02020603050405020304" pitchFamily="18" charset="0"/>
                </a:rPr>
                <a:t>B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en-US" altLang="ru-RU" i="1" dirty="0">
                  <a:cs typeface="Times New Roman" panose="02020603050405020304" pitchFamily="18" charset="0"/>
                </a:rPr>
                <a:t>D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dirty="0">
                  <a:cs typeface="Times New Roman" panose="02020603050405020304" pitchFamily="18" charset="0"/>
                </a:rPr>
                <a:t> – параллелограммы. Треугольники </a:t>
              </a:r>
              <a:r>
                <a:rPr lang="en-US" altLang="ru-RU" i="1" dirty="0">
                  <a:cs typeface="Times New Roman" panose="02020603050405020304" pitchFamily="18" charset="0"/>
                </a:rPr>
                <a:t>ACD </a:t>
              </a:r>
              <a:r>
                <a:rPr lang="ru-RU" altLang="ru-RU" dirty="0">
                  <a:cs typeface="Times New Roman" panose="02020603050405020304" pitchFamily="18" charset="0"/>
                </a:rPr>
                <a:t>и </a:t>
              </a:r>
              <a:r>
                <a:rPr lang="en-US" altLang="ru-RU" i="1" dirty="0">
                  <a:cs typeface="Times New Roman" panose="02020603050405020304" pitchFamily="18" charset="0"/>
                </a:rPr>
                <a:t>A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en-US" altLang="ru-RU" i="1" dirty="0">
                  <a:cs typeface="Times New Roman" panose="02020603050405020304" pitchFamily="18" charset="0"/>
                </a:rPr>
                <a:t>C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en-US" altLang="ru-RU" i="1" dirty="0">
                  <a:cs typeface="Times New Roman" panose="02020603050405020304" pitchFamily="18" charset="0"/>
                </a:rPr>
                <a:t>D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dirty="0">
                  <a:cs typeface="Times New Roman" panose="02020603050405020304" pitchFamily="18" charset="0"/>
                </a:rPr>
                <a:t> равны по трем сторонам. </a:t>
              </a:r>
              <a:endParaRPr lang="en-US" altLang="ru-RU" dirty="0">
                <a:cs typeface="Times New Roman" panose="02020603050405020304" pitchFamily="18" charset="0"/>
              </a:endParaRPr>
            </a:p>
          </p:txBody>
        </p:sp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6" y="935"/>
              <a:ext cx="2868" cy="1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187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260648"/>
            <a:ext cx="9144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rgbClr val="FF0000"/>
                </a:solidFill>
              </a:rPr>
              <a:t>Верны ли следующие утверждения?</a:t>
            </a:r>
          </a:p>
          <a:p>
            <a:pPr algn="just"/>
            <a:r>
              <a:rPr lang="ru-RU" dirty="0"/>
              <a:t>	1. Если две стороны и высота, проведённая из их общей вершины, одного треугольника соответственно равны двум сторонам и высоте другого треугольника, то эти треугольники равны.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6912"/>
            <a:ext cx="5943702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808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-1161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dirty="0">
                <a:solidFill>
                  <a:srgbClr val="FF0000"/>
                </a:solidFill>
              </a:rPr>
              <a:t>	Решение</a:t>
            </a:r>
            <a:r>
              <a:rPr lang="ru-RU" dirty="0"/>
              <a:t>. Неверно. Пример приведён на рисунке.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1780" y="908720"/>
            <a:ext cx="3960440" cy="3140788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07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8E5F68-69C8-7623-5254-212341679D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"/>
            <a:ext cx="2159026" cy="321297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173532-60C7-235E-BD3C-E445365767C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3121" y="1"/>
            <a:ext cx="2196463" cy="321297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F3BCA9-504D-39E6-1820-7067D7C4826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1"/>
            <a:ext cx="2161744" cy="32129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B1E530-2DED-CDA5-86A8-88021962584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754" y="3451546"/>
            <a:ext cx="2459750" cy="32129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491E7B-E56B-FC42-7B59-EE2E79B869D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15816" y="3451547"/>
            <a:ext cx="2720437" cy="32178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9E2F72-C50B-9536-60F8-4E18F6CC45C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8813" y="3451545"/>
            <a:ext cx="2468568" cy="32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40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2. Если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dirty="0"/>
              <a:t>две стороны и высота, проведённая к одной из них, одного треугольника соответственно равны двум сторонам и высоте другого треугольника, то такие треугольники равны.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" name="Рисунок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55" y="2132856"/>
            <a:ext cx="5635689" cy="20486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438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-1161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dirty="0">
                <a:solidFill>
                  <a:srgbClr val="FF0000"/>
                </a:solidFill>
              </a:rPr>
              <a:t>	Решение</a:t>
            </a:r>
            <a:r>
              <a:rPr lang="ru-RU" dirty="0"/>
              <a:t>. Неверно. Пример приведён на рисунке.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268760"/>
            <a:ext cx="7833741" cy="2173687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7559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8" name="Text Box 2"/>
              <p:cNvSpPr txBox="1">
                <a:spLocks noChangeArrowheads="1"/>
              </p:cNvSpPr>
              <p:nvPr/>
            </p:nvSpPr>
            <p:spPr bwMode="auto">
              <a:xfrm>
                <a:off x="0" y="-11610"/>
                <a:ext cx="9144000" cy="2062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/>
                <a:r>
                  <a:rPr lang="ru-RU" altLang="ru-RU" sz="2800" dirty="0"/>
                  <a:t>	</a:t>
                </a:r>
                <a:r>
                  <a:rPr lang="ru-RU" altLang="ru-RU" dirty="0">
                    <a:solidFill>
                      <a:srgbClr val="FF0000"/>
                    </a:solidFill>
                  </a:rPr>
                  <a:t>Найдите ошибку в доказательстве следующих утверждений</a:t>
                </a:r>
                <a:endParaRPr lang="ru-RU" altLang="ru-RU" sz="2000" dirty="0"/>
              </a:p>
              <a:p>
                <a:pPr algn="just"/>
                <a:r>
                  <a:rPr lang="ru-RU" sz="2000" dirty="0"/>
                  <a:t>	1. Если две стороны и угол, противолежащий одной из них, одного треугольника соответственно равны двум сторонам и углу другого треугольника, то такие треугольники равны.</a:t>
                </a:r>
              </a:p>
              <a:p>
                <a:pPr algn="just"/>
                <a:r>
                  <a:rPr lang="ru-RU" sz="2000" dirty="0"/>
                  <a:t>	</a:t>
                </a:r>
                <a:r>
                  <a:rPr lang="ru-RU" sz="2000" dirty="0">
                    <a:solidFill>
                      <a:srgbClr val="FF0000"/>
                    </a:solidFill>
                  </a:rPr>
                  <a:t>Доказательство</a:t>
                </a:r>
                <a:r>
                  <a:rPr lang="ru-RU" sz="2000" dirty="0"/>
                  <a:t>. Пусть в треугольниках </a:t>
                </a:r>
                <a:r>
                  <a:rPr lang="en-US" sz="2000" i="1" dirty="0"/>
                  <a:t>ABC </a:t>
                </a:r>
                <a:r>
                  <a:rPr lang="ru-RU" sz="2000" dirty="0"/>
                  <a:t>и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</a:t>
                </a:r>
                <a:r>
                  <a:rPr lang="en-US" sz="2000" i="1" dirty="0"/>
                  <a:t>AB</a:t>
                </a:r>
                <a:r>
                  <a:rPr lang="ru-RU" sz="2000" i="1" dirty="0"/>
                  <a:t> =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, </a:t>
                </a:r>
                <a:r>
                  <a:rPr lang="en-US" sz="2000" i="1" dirty="0"/>
                  <a:t>AC</a:t>
                </a:r>
                <a:r>
                  <a:rPr lang="ru-RU" sz="2000" i="1" dirty="0"/>
                  <a:t> =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,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=∠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000" dirty="0"/>
                  <a:t>.</a:t>
                </a:r>
                <a:endParaRPr lang="ru-RU" altLang="ru-RU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98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11610"/>
                <a:ext cx="9144000" cy="2062103"/>
              </a:xfrm>
              <a:prstGeom prst="rect">
                <a:avLst/>
              </a:prstGeom>
              <a:blipFill>
                <a:blip r:embed="rId3" cstate="print"/>
                <a:stretch>
                  <a:fillRect l="-667" r="-667" b="-44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0" y="3780468"/>
            <a:ext cx="6372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ea typeface="Times New Roman" panose="02020603050405020304" pitchFamily="18" charset="0"/>
              </a:rPr>
              <a:t>	</a:t>
            </a:r>
            <a:r>
              <a:rPr lang="ru-RU" sz="2000" dirty="0">
                <a:ea typeface="Times New Roman" panose="02020603050405020304" pitchFamily="18" charset="0"/>
              </a:rPr>
              <a:t>Отложим треугольник </a:t>
            </a:r>
            <a:r>
              <a:rPr lang="en-US" sz="2000" i="1" dirty="0">
                <a:ea typeface="Times New Roman" panose="02020603050405020304" pitchFamily="18" charset="0"/>
              </a:rPr>
              <a:t>ABC </a:t>
            </a:r>
            <a:r>
              <a:rPr lang="ru-RU" sz="2000" dirty="0">
                <a:ea typeface="Times New Roman" panose="02020603050405020304" pitchFamily="18" charset="0"/>
              </a:rPr>
              <a:t>от луча </a:t>
            </a:r>
            <a:r>
              <a:rPr lang="en-US" sz="2000" i="1" dirty="0">
                <a:ea typeface="Times New Roman" panose="02020603050405020304" pitchFamily="18" charset="0"/>
              </a:rPr>
              <a:t>A</a:t>
            </a:r>
            <a:r>
              <a:rPr lang="ru-RU" sz="2000" baseline="-25000" dirty="0">
                <a:ea typeface="Times New Roman" panose="02020603050405020304" pitchFamily="18" charset="0"/>
              </a:rPr>
              <a:t>1</a:t>
            </a:r>
            <a:r>
              <a:rPr lang="en-US" sz="2000" i="1" dirty="0">
                <a:ea typeface="Times New Roman" panose="02020603050405020304" pitchFamily="18" charset="0"/>
              </a:rPr>
              <a:t>B</a:t>
            </a:r>
            <a:r>
              <a:rPr lang="ru-RU" sz="2000" baseline="-25000" dirty="0">
                <a:ea typeface="Times New Roman" panose="02020603050405020304" pitchFamily="18" charset="0"/>
              </a:rPr>
              <a:t>1</a:t>
            </a:r>
            <a:r>
              <a:rPr lang="ru-RU" sz="2000" dirty="0">
                <a:ea typeface="Times New Roman" panose="02020603050405020304" pitchFamily="18" charset="0"/>
              </a:rPr>
              <a:t> так, чтобы вершина </a:t>
            </a:r>
            <a:r>
              <a:rPr lang="ru-RU" sz="2000" i="1" dirty="0">
                <a:ea typeface="Times New Roman" panose="02020603050405020304" pitchFamily="18" charset="0"/>
              </a:rPr>
              <a:t>С</a:t>
            </a:r>
            <a:r>
              <a:rPr lang="ru-RU" sz="2000" dirty="0">
                <a:ea typeface="Times New Roman" panose="02020603050405020304" pitchFamily="18" charset="0"/>
              </a:rPr>
              <a:t> перешла бы в точку </a:t>
            </a:r>
            <a:r>
              <a:rPr lang="ru-RU" sz="2000" i="1" dirty="0">
                <a:ea typeface="Times New Roman" panose="02020603050405020304" pitchFamily="18" charset="0"/>
              </a:rPr>
              <a:t>С</a:t>
            </a:r>
            <a:r>
              <a:rPr lang="ru-RU" sz="2000" i="1" baseline="-25000" dirty="0">
                <a:ea typeface="Times New Roman" panose="02020603050405020304" pitchFamily="18" charset="0"/>
              </a:rPr>
              <a:t>2</a:t>
            </a:r>
            <a:r>
              <a:rPr lang="ru-RU" sz="2000" dirty="0">
                <a:ea typeface="Times New Roman" panose="02020603050405020304" pitchFamily="18" charset="0"/>
              </a:rPr>
              <a:t>, лежащую по другую сторону от точки </a:t>
            </a:r>
            <a:r>
              <a:rPr lang="ru-RU" sz="2000" i="1" dirty="0">
                <a:ea typeface="Times New Roman" panose="02020603050405020304" pitchFamily="18" charset="0"/>
              </a:rPr>
              <a:t>С</a:t>
            </a:r>
            <a:r>
              <a:rPr lang="ru-RU" sz="2000" baseline="-25000" dirty="0">
                <a:ea typeface="Times New Roman" panose="02020603050405020304" pitchFamily="18" charset="0"/>
              </a:rPr>
              <a:t>1</a:t>
            </a:r>
            <a:r>
              <a:rPr lang="ru-RU" sz="2000" dirty="0">
                <a:ea typeface="Times New Roman" panose="02020603050405020304" pitchFamily="18" charset="0"/>
              </a:rPr>
              <a:t> относительно прямой </a:t>
            </a:r>
            <a:r>
              <a:rPr lang="ru-RU" sz="2000" i="1" dirty="0">
                <a:ea typeface="Times New Roman" panose="02020603050405020304" pitchFamily="18" charset="0"/>
              </a:rPr>
              <a:t>А</a:t>
            </a:r>
            <a:r>
              <a:rPr lang="ru-RU" sz="2000" baseline="-25000" dirty="0">
                <a:ea typeface="Times New Roman" panose="02020603050405020304" pitchFamily="18" charset="0"/>
              </a:rPr>
              <a:t>1</a:t>
            </a:r>
            <a:r>
              <a:rPr lang="ru-RU" sz="2000" i="1" dirty="0">
                <a:ea typeface="Times New Roman" panose="02020603050405020304" pitchFamily="18" charset="0"/>
              </a:rPr>
              <a:t>В</a:t>
            </a:r>
            <a:r>
              <a:rPr lang="ru-RU" sz="2000" baseline="-25000" dirty="0">
                <a:ea typeface="Times New Roman" panose="02020603050405020304" pitchFamily="18" charset="0"/>
              </a:rPr>
              <a:t>1</a:t>
            </a:r>
            <a:r>
              <a:rPr lang="ru-RU" sz="2000" dirty="0">
                <a:ea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0" y="4857452"/>
                <a:ext cx="9144000" cy="2000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ea typeface="Times New Roman" panose="02020603050405020304" pitchFamily="18" charset="0"/>
                  </a:rPr>
                  <a:t>	</a:t>
                </a:r>
                <a:r>
                  <a:rPr lang="ru-RU" sz="2000" dirty="0"/>
                  <a:t>Из равенства сторон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и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следует, что треугольник 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А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равнобедренный, значит,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=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. Из этого и равенства углов 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и 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следует равенство углов 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и 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. Значит, треугольник 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равнобедренный. Следовательно, его стороны 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 </a:t>
                </a:r>
                <a:r>
                  <a:rPr lang="ru-RU" sz="2000" dirty="0"/>
                  <a:t>и 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равны. Треугольники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и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равны по двум сторонам и углу между ними (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=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, 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= 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,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</a:rPr>
                      <m:t>=∠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000" dirty="0"/>
                  <a:t>).</a:t>
                </a:r>
                <a:r>
                  <a:rPr lang="ru-RU" sz="2000" i="1" dirty="0"/>
                  <a:t> </a:t>
                </a:r>
                <a:r>
                  <a:rPr lang="ru-RU" sz="2000" dirty="0"/>
                  <a:t>Следовательно, равны и треугольники </a:t>
                </a:r>
                <a:r>
                  <a:rPr lang="ru-RU" sz="2000" i="1" dirty="0"/>
                  <a:t>АВС</a:t>
                </a:r>
                <a:r>
                  <a:rPr lang="ru-RU" sz="2000" dirty="0"/>
                  <a:t> и </a:t>
                </a:r>
                <a:r>
                  <a:rPr lang="ru-RU" sz="2000" i="1" dirty="0"/>
                  <a:t>А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В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.</a:t>
                </a: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57452"/>
                <a:ext cx="9144000" cy="2000548"/>
              </a:xfrm>
              <a:prstGeom prst="rect">
                <a:avLst/>
              </a:prstGeom>
              <a:blipFill>
                <a:blip r:embed="rId4" cstate="print"/>
                <a:stretch>
                  <a:fillRect l="-667" r="-667" b="-45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47701" y="1916832"/>
            <a:ext cx="2564148" cy="29454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800" y="2055240"/>
            <a:ext cx="5688632" cy="1725462"/>
          </a:xfrm>
          <a:prstGeom prst="rect">
            <a:avLst/>
          </a:prstGeom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3676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-11610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sz="2800" dirty="0"/>
              <a:t>	</a:t>
            </a:r>
            <a:r>
              <a:rPr lang="ru-RU" dirty="0"/>
              <a:t>На самом деле, это утверждение неверно. Пример приведён на рисунке. Треугольники </a:t>
            </a:r>
            <a:r>
              <a:rPr lang="en-US" i="1" dirty="0"/>
              <a:t>ABC </a:t>
            </a:r>
            <a:r>
              <a:rPr lang="ru-RU" dirty="0"/>
              <a:t>и </a:t>
            </a:r>
            <a:r>
              <a:rPr lang="en-US" i="1" dirty="0"/>
              <a:t>AB</a:t>
            </a:r>
            <a:r>
              <a:rPr lang="ru-RU" baseline="-25000" dirty="0"/>
              <a:t>1</a:t>
            </a:r>
            <a:r>
              <a:rPr lang="en-US" i="1" dirty="0"/>
              <a:t>C </a:t>
            </a:r>
            <a:r>
              <a:rPr lang="ru-RU" dirty="0"/>
              <a:t>не равны, но у них </a:t>
            </a:r>
            <a:r>
              <a:rPr lang="en-US" i="1" dirty="0"/>
              <a:t>AB</a:t>
            </a:r>
            <a:r>
              <a:rPr lang="ru-RU" i="1" dirty="0"/>
              <a:t> = </a:t>
            </a:r>
            <a:r>
              <a:rPr lang="en-US" i="1" dirty="0"/>
              <a:t>AB</a:t>
            </a:r>
            <a:r>
              <a:rPr lang="ru-RU" baseline="-25000" dirty="0"/>
              <a:t>1</a:t>
            </a:r>
            <a:r>
              <a:rPr lang="ru-RU" dirty="0"/>
              <a:t>, </a:t>
            </a:r>
            <a:r>
              <a:rPr lang="en-US" i="1" dirty="0"/>
              <a:t>AC </a:t>
            </a:r>
            <a:r>
              <a:rPr lang="ru-RU" dirty="0"/>
              <a:t>– общая сторона, угол </a:t>
            </a:r>
            <a:r>
              <a:rPr lang="en-US" i="1" dirty="0"/>
              <a:t>C </a:t>
            </a:r>
            <a:r>
              <a:rPr lang="ru-RU" dirty="0"/>
              <a:t>общий.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412776"/>
            <a:ext cx="3465905" cy="3036025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03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2. Г</a:t>
            </a:r>
            <a:r>
              <a:rPr lang="ru-RU" dirty="0"/>
              <a:t>ипотенуза прямоугольного треугольника равна его катету.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0" y="2944607"/>
            <a:ext cx="9144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000" dirty="0">
                <a:solidFill>
                  <a:srgbClr val="FF3300"/>
                </a:solidFill>
              </a:rPr>
              <a:t>Доказательство. </a:t>
            </a:r>
            <a:r>
              <a:rPr lang="ru-RU" sz="2000" dirty="0"/>
              <a:t>Пусть </a:t>
            </a:r>
            <a:r>
              <a:rPr lang="en-US" sz="2000" i="1" dirty="0"/>
              <a:t>ABC </a:t>
            </a:r>
            <a:r>
              <a:rPr lang="ru-RU" sz="2000" dirty="0"/>
              <a:t>– прямоугольный треугольник (угол </a:t>
            </a:r>
            <a:r>
              <a:rPr lang="en-US" sz="2000" i="1" dirty="0"/>
              <a:t>C </a:t>
            </a:r>
            <a:r>
              <a:rPr lang="ru-RU" sz="2000" dirty="0"/>
              <a:t>– прямой). Докажем, что гипотенуза </a:t>
            </a:r>
            <a:r>
              <a:rPr lang="en-US" sz="2000" i="1" dirty="0"/>
              <a:t>AB </a:t>
            </a:r>
            <a:r>
              <a:rPr lang="ru-RU" sz="2000" dirty="0"/>
              <a:t>равна катету </a:t>
            </a:r>
            <a:r>
              <a:rPr lang="en-US" sz="2000" i="1" dirty="0"/>
              <a:t>AC</a:t>
            </a:r>
            <a:r>
              <a:rPr lang="ru-RU" sz="2000" dirty="0"/>
              <a:t>.</a:t>
            </a:r>
            <a:r>
              <a:rPr lang="ru-RU" sz="2000" i="1" dirty="0"/>
              <a:t> </a:t>
            </a:r>
            <a:r>
              <a:rPr lang="ru-RU" sz="2000" dirty="0"/>
              <a:t>Проведём биссектрису угла </a:t>
            </a:r>
            <a:r>
              <a:rPr lang="en-US" sz="2000" i="1" dirty="0"/>
              <a:t>A</a:t>
            </a:r>
            <a:r>
              <a:rPr lang="ru-RU" sz="2000" dirty="0"/>
              <a:t> и серединный перпендикуляр к стороне </a:t>
            </a:r>
            <a:r>
              <a:rPr lang="en-US" sz="2000" i="1" dirty="0"/>
              <a:t>BC</a:t>
            </a:r>
            <a:r>
              <a:rPr lang="ru-RU" sz="2000" dirty="0"/>
              <a:t>. Обозначим через </a:t>
            </a:r>
            <a:r>
              <a:rPr lang="en-US" sz="2000" i="1" dirty="0"/>
              <a:t>E </a:t>
            </a:r>
            <a:r>
              <a:rPr lang="ru-RU" sz="2000" dirty="0"/>
              <a:t>их точку пересечения. Соединим отрезками точку </a:t>
            </a:r>
            <a:r>
              <a:rPr lang="en-US" sz="2000" i="1" dirty="0"/>
              <a:t>E</a:t>
            </a:r>
            <a:r>
              <a:rPr lang="ru-RU" sz="2000" dirty="0"/>
              <a:t> с вершинами </a:t>
            </a:r>
            <a:r>
              <a:rPr lang="en-US" sz="2000" i="1" dirty="0"/>
              <a:t>B </a:t>
            </a:r>
            <a:r>
              <a:rPr lang="ru-RU" sz="2000" dirty="0"/>
              <a:t>и </a:t>
            </a:r>
            <a:r>
              <a:rPr lang="en-US" sz="2000" i="1" dirty="0"/>
              <a:t>C</a:t>
            </a:r>
            <a:r>
              <a:rPr lang="ru-RU" sz="2000" dirty="0"/>
              <a:t>. Из точки </a:t>
            </a:r>
            <a:r>
              <a:rPr lang="en-US" sz="2000" i="1" dirty="0"/>
              <a:t>E </a:t>
            </a:r>
            <a:r>
              <a:rPr lang="ru-RU" sz="2000" dirty="0"/>
              <a:t>опустим перпендикуляры </a:t>
            </a:r>
            <a:r>
              <a:rPr lang="en-US" sz="2000" i="1" dirty="0"/>
              <a:t>EF </a:t>
            </a:r>
            <a:r>
              <a:rPr lang="ru-RU" sz="2000" dirty="0"/>
              <a:t>и </a:t>
            </a:r>
            <a:r>
              <a:rPr lang="en-US" sz="2000" i="1" dirty="0"/>
              <a:t>EG </a:t>
            </a:r>
            <a:r>
              <a:rPr lang="ru-RU" sz="2000" dirty="0"/>
              <a:t>соответственно на стороны </a:t>
            </a:r>
            <a:r>
              <a:rPr lang="en-US" sz="2000" i="1" dirty="0"/>
              <a:t>AC </a:t>
            </a:r>
            <a:r>
              <a:rPr lang="ru-RU" sz="2000" dirty="0"/>
              <a:t>и </a:t>
            </a:r>
            <a:r>
              <a:rPr lang="en-US" sz="2000" i="1" dirty="0"/>
              <a:t>AB </a:t>
            </a:r>
            <a:r>
              <a:rPr lang="ru-RU" sz="2000" dirty="0"/>
              <a:t>треугольника </a:t>
            </a:r>
            <a:r>
              <a:rPr lang="en-US" sz="2000" i="1" dirty="0"/>
              <a:t>ABC</a:t>
            </a:r>
            <a:r>
              <a:rPr lang="ru-RU" sz="2000" dirty="0"/>
              <a:t>. Так как точка </a:t>
            </a:r>
            <a:r>
              <a:rPr lang="en-US" sz="2000" i="1" dirty="0"/>
              <a:t>E </a:t>
            </a:r>
            <a:r>
              <a:rPr lang="ru-RU" sz="2000" dirty="0"/>
              <a:t>принадлежит серединному перпендикуляру к отрезку </a:t>
            </a:r>
            <a:r>
              <a:rPr lang="en-US" sz="2000" i="1" dirty="0"/>
              <a:t>BC</a:t>
            </a:r>
            <a:r>
              <a:rPr lang="ru-RU" sz="2000" dirty="0"/>
              <a:t>, то отрезки </a:t>
            </a:r>
            <a:r>
              <a:rPr lang="en-US" sz="2000" i="1" dirty="0"/>
              <a:t>BE </a:t>
            </a:r>
            <a:r>
              <a:rPr lang="ru-RU" sz="2000" dirty="0"/>
              <a:t>и </a:t>
            </a:r>
            <a:r>
              <a:rPr lang="en-US" sz="2000" i="1" dirty="0"/>
              <a:t>CE </a:t>
            </a:r>
            <a:r>
              <a:rPr lang="ru-RU" sz="2000" dirty="0"/>
              <a:t>равны. Так как точка </a:t>
            </a:r>
            <a:r>
              <a:rPr lang="ru-RU" sz="2000" i="1" dirty="0"/>
              <a:t>Е </a:t>
            </a:r>
            <a:r>
              <a:rPr lang="ru-RU" sz="2000" dirty="0"/>
              <a:t>принадлежит биссектрисе угла </a:t>
            </a:r>
            <a:r>
              <a:rPr lang="en-US" sz="2000" i="1" dirty="0"/>
              <a:t>A</a:t>
            </a:r>
            <a:r>
              <a:rPr lang="ru-RU" sz="2000" dirty="0"/>
              <a:t>, то отрезки </a:t>
            </a:r>
            <a:r>
              <a:rPr lang="en-US" sz="2000" i="1" dirty="0"/>
              <a:t>EF </a:t>
            </a:r>
            <a:r>
              <a:rPr lang="ru-RU" sz="2000" dirty="0"/>
              <a:t>и </a:t>
            </a:r>
            <a:r>
              <a:rPr lang="en-US" sz="2000" i="1" dirty="0"/>
              <a:t>EG </a:t>
            </a:r>
            <a:r>
              <a:rPr lang="ru-RU" sz="2000" dirty="0"/>
              <a:t>равны. Прямоугольные треугольники </a:t>
            </a:r>
            <a:r>
              <a:rPr lang="en-US" sz="2000" i="1" dirty="0"/>
              <a:t>BEG </a:t>
            </a:r>
            <a:r>
              <a:rPr lang="ru-RU" sz="2000" dirty="0"/>
              <a:t>и </a:t>
            </a:r>
            <a:r>
              <a:rPr lang="en-US" sz="2000" i="1" dirty="0"/>
              <a:t>CEF </a:t>
            </a:r>
            <a:r>
              <a:rPr lang="ru-RU" sz="2000" dirty="0"/>
              <a:t>равны по катету и гипотенузе. Следовательно, отрезки </a:t>
            </a:r>
            <a:r>
              <a:rPr lang="en-US" sz="2000" i="1" dirty="0"/>
              <a:t>BG </a:t>
            </a:r>
            <a:r>
              <a:rPr lang="ru-RU" sz="2000" dirty="0"/>
              <a:t>и </a:t>
            </a:r>
            <a:r>
              <a:rPr lang="en-US" sz="2000" i="1" dirty="0"/>
              <a:t>CF </a:t>
            </a:r>
            <a:r>
              <a:rPr lang="ru-RU" sz="2000" dirty="0"/>
              <a:t>равны. Прямоугольные треугольники </a:t>
            </a:r>
            <a:r>
              <a:rPr lang="en-US" sz="2000" i="1" dirty="0"/>
              <a:t>AEG </a:t>
            </a:r>
            <a:r>
              <a:rPr lang="ru-RU" sz="2000" dirty="0"/>
              <a:t>и </a:t>
            </a:r>
            <a:r>
              <a:rPr lang="en-US" sz="2000" i="1" dirty="0"/>
              <a:t>AEF </a:t>
            </a:r>
            <a:r>
              <a:rPr lang="ru-RU" sz="2000" dirty="0"/>
              <a:t>равны по катету и гипотенузе. Следовательно, отрезки </a:t>
            </a:r>
            <a:r>
              <a:rPr lang="en-US" sz="2000" i="1" dirty="0"/>
              <a:t>AG </a:t>
            </a:r>
            <a:r>
              <a:rPr lang="ru-RU" sz="2000" dirty="0"/>
              <a:t>и </a:t>
            </a:r>
            <a:r>
              <a:rPr lang="en-US" sz="2000" i="1" dirty="0"/>
              <a:t>AF </a:t>
            </a:r>
            <a:r>
              <a:rPr lang="ru-RU" sz="2000" dirty="0"/>
              <a:t>равны. Складывая отрезки </a:t>
            </a:r>
            <a:r>
              <a:rPr lang="en-US" sz="2000" i="1" dirty="0"/>
              <a:t>AG </a:t>
            </a:r>
            <a:r>
              <a:rPr lang="ru-RU" sz="2000" dirty="0"/>
              <a:t>и </a:t>
            </a:r>
            <a:r>
              <a:rPr lang="en-US" sz="2000" i="1" dirty="0"/>
              <a:t>BG</a:t>
            </a:r>
            <a:r>
              <a:rPr lang="ru-RU" sz="2000" dirty="0"/>
              <a:t>, </a:t>
            </a:r>
            <a:r>
              <a:rPr lang="en-US" sz="2000" i="1" dirty="0"/>
              <a:t>AF </a:t>
            </a:r>
            <a:r>
              <a:rPr lang="ru-RU" sz="2000" dirty="0"/>
              <a:t>и </a:t>
            </a:r>
            <a:r>
              <a:rPr lang="en-US" sz="2000" i="1" dirty="0"/>
              <a:t>CF</a:t>
            </a:r>
            <a:r>
              <a:rPr lang="ru-RU" sz="2000" dirty="0"/>
              <a:t>, получаем равенство гипотенузы </a:t>
            </a:r>
            <a:r>
              <a:rPr lang="en-US" sz="2000" i="1" dirty="0"/>
              <a:t>AB </a:t>
            </a:r>
            <a:r>
              <a:rPr lang="ru-RU" sz="2000" dirty="0"/>
              <a:t>и катета </a:t>
            </a:r>
            <a:r>
              <a:rPr lang="en-US" sz="2000" i="1" dirty="0"/>
              <a:t>AC</a:t>
            </a:r>
            <a:r>
              <a:rPr lang="ru-RU" sz="2000" dirty="0"/>
              <a:t>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501455"/>
            <a:ext cx="4608512" cy="2443152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437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sz="2000" dirty="0"/>
              <a:t>Найти ошибку поможет программа </a:t>
            </a:r>
            <a:r>
              <a:rPr lang="en-US" sz="2000" dirty="0" err="1"/>
              <a:t>GeoGebra</a:t>
            </a:r>
            <a:r>
              <a:rPr lang="ru-RU" sz="2000" dirty="0"/>
              <a:t>. В ней можно построить прямоугольный треугольник </a:t>
            </a:r>
            <a:r>
              <a:rPr lang="en-US" sz="2000" i="1" dirty="0"/>
              <a:t>ABC</a:t>
            </a:r>
            <a:r>
              <a:rPr lang="ru-RU" sz="2000" dirty="0"/>
              <a:t>, провести биссектрису угла </a:t>
            </a:r>
            <a:r>
              <a:rPr lang="en-US" sz="2000" i="1" dirty="0"/>
              <a:t>A</a:t>
            </a:r>
            <a:r>
              <a:rPr lang="ru-RU" sz="2000" dirty="0"/>
              <a:t> и серединный перпендикуляр к отрезку </a:t>
            </a:r>
            <a:r>
              <a:rPr lang="en-US" sz="2000" i="1" dirty="0"/>
              <a:t>BC</a:t>
            </a:r>
            <a:r>
              <a:rPr lang="ru-RU" sz="2000" dirty="0"/>
              <a:t>, найти их точку пересечения </a:t>
            </a:r>
            <a:r>
              <a:rPr lang="en-US" sz="2000" i="1" dirty="0"/>
              <a:t>E</a:t>
            </a:r>
            <a:r>
              <a:rPr lang="ru-RU" sz="2000" dirty="0"/>
              <a:t>, опустить из неё перпендикуляры на прямые, содержащие стороны </a:t>
            </a:r>
            <a:r>
              <a:rPr lang="en-US" sz="2000" i="1" dirty="0"/>
              <a:t>AC </a:t>
            </a:r>
            <a:r>
              <a:rPr lang="ru-RU" sz="2000" dirty="0"/>
              <a:t>и </a:t>
            </a:r>
            <a:r>
              <a:rPr lang="en-US" sz="2000" i="1" dirty="0"/>
              <a:t>AB</a:t>
            </a:r>
            <a:r>
              <a:rPr lang="ru-RU" sz="2000" dirty="0"/>
              <a:t>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3512198"/>
            <a:ext cx="91440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sz="2000" dirty="0"/>
              <a:t>В треугольнике </a:t>
            </a:r>
            <a:r>
              <a:rPr lang="en-US" sz="2000" i="1" dirty="0"/>
              <a:t>ABH AB</a:t>
            </a:r>
            <a:r>
              <a:rPr lang="ru-RU" sz="2000" i="1" dirty="0"/>
              <a:t> = </a:t>
            </a:r>
            <a:r>
              <a:rPr lang="en-US" sz="2000" i="1" dirty="0"/>
              <a:t>AH</a:t>
            </a:r>
            <a:r>
              <a:rPr lang="ru-RU" sz="2000" dirty="0"/>
              <a:t>. Следовательно, биссектриса угла </a:t>
            </a:r>
            <a:r>
              <a:rPr lang="en-US" sz="2000" i="1" dirty="0"/>
              <a:t>A</a:t>
            </a:r>
            <a:r>
              <a:rPr lang="ru-RU" sz="2000" dirty="0"/>
              <a:t> пересечёт отрезок </a:t>
            </a:r>
            <a:r>
              <a:rPr lang="en-US" sz="2000" i="1" dirty="0"/>
              <a:t>BH </a:t>
            </a:r>
            <a:r>
              <a:rPr lang="ru-RU" sz="2000" dirty="0"/>
              <a:t>в его середине </a:t>
            </a:r>
            <a:r>
              <a:rPr lang="en-US" sz="2000" i="1" dirty="0"/>
              <a:t>E</a:t>
            </a:r>
            <a:r>
              <a:rPr lang="ru-RU" sz="2000" dirty="0"/>
              <a:t>, которая расположена вне треугольника </a:t>
            </a:r>
            <a:r>
              <a:rPr lang="en-US" sz="2000" i="1" dirty="0"/>
              <a:t>ABC</a:t>
            </a:r>
            <a:r>
              <a:rPr lang="ru-RU" sz="2000" dirty="0"/>
              <a:t>. Серединный перпендикуляр к отрезку </a:t>
            </a:r>
            <a:r>
              <a:rPr lang="en-US" sz="2000" i="1" dirty="0"/>
              <a:t>BC </a:t>
            </a:r>
            <a:r>
              <a:rPr lang="ru-RU" sz="2000" dirty="0"/>
              <a:t>содержит среднюю линию треугольника </a:t>
            </a:r>
            <a:r>
              <a:rPr lang="en-US" sz="2000" i="1" dirty="0"/>
              <a:t>BCH</a:t>
            </a:r>
            <a:r>
              <a:rPr lang="ru-RU" sz="2000" dirty="0"/>
              <a:t>, следовательно, пересекает отрезок </a:t>
            </a:r>
            <a:r>
              <a:rPr lang="en-US" sz="2000" i="1" dirty="0"/>
              <a:t>BH </a:t>
            </a:r>
            <a:r>
              <a:rPr lang="ru-RU" sz="2000" dirty="0"/>
              <a:t>в точке </a:t>
            </a:r>
            <a:r>
              <a:rPr lang="en-US" sz="2000" i="1" dirty="0"/>
              <a:t>E</a:t>
            </a:r>
            <a:r>
              <a:rPr lang="ru-RU" sz="2000" dirty="0"/>
              <a:t>. Таким образом, точка </a:t>
            </a:r>
            <a:r>
              <a:rPr lang="en-US" sz="2000" i="1" dirty="0"/>
              <a:t>E </a:t>
            </a:r>
            <a:r>
              <a:rPr lang="ru-RU" sz="2000" dirty="0"/>
              <a:t>является точкой пересечения биссектрисы угла </a:t>
            </a:r>
            <a:r>
              <a:rPr lang="en-US" sz="2000" i="1" dirty="0"/>
              <a:t>A </a:t>
            </a:r>
            <a:r>
              <a:rPr lang="ru-RU" sz="2000" dirty="0"/>
              <a:t>и серединного перпендикуляра к отрезку </a:t>
            </a:r>
            <a:r>
              <a:rPr lang="en-US" sz="2000" i="1" dirty="0"/>
              <a:t>BC</a:t>
            </a:r>
            <a:r>
              <a:rPr lang="ru-RU" sz="2000" dirty="0"/>
              <a:t>. Так как точка </a:t>
            </a:r>
            <a:r>
              <a:rPr lang="en-US" sz="2000" i="1" dirty="0"/>
              <a:t>E</a:t>
            </a:r>
            <a:r>
              <a:rPr lang="ru-RU" sz="2000" dirty="0"/>
              <a:t> расположена вне треугольника </a:t>
            </a:r>
            <a:r>
              <a:rPr lang="en-US" sz="2000" i="1" dirty="0"/>
              <a:t>ABC</a:t>
            </a:r>
            <a:r>
              <a:rPr lang="ru-RU" sz="2000" dirty="0"/>
              <a:t>, то основание </a:t>
            </a:r>
            <a:r>
              <a:rPr lang="en-US" sz="2000" i="1" dirty="0"/>
              <a:t>F </a:t>
            </a:r>
            <a:r>
              <a:rPr lang="ru-RU" sz="2000" dirty="0"/>
              <a:t>перпендикуляра, опущенного из точки </a:t>
            </a:r>
            <a:r>
              <a:rPr lang="en-US" sz="2000" i="1" dirty="0"/>
              <a:t>E </a:t>
            </a:r>
            <a:r>
              <a:rPr lang="ru-RU" sz="2000" dirty="0"/>
              <a:t>на прямую </a:t>
            </a:r>
            <a:r>
              <a:rPr lang="en-US" sz="2000" i="1" dirty="0"/>
              <a:t>AC</a:t>
            </a:r>
            <a:r>
              <a:rPr lang="ru-RU" sz="2000" dirty="0"/>
              <a:t>, будет принадлежать продолжению стороны </a:t>
            </a:r>
            <a:r>
              <a:rPr lang="en-US" sz="2000" i="1" dirty="0"/>
              <a:t>AC</a:t>
            </a:r>
            <a:r>
              <a:rPr lang="ru-RU" sz="2000" dirty="0"/>
              <a:t>, а так как отрезок </a:t>
            </a:r>
            <a:r>
              <a:rPr lang="en-US" sz="2000" i="1" dirty="0"/>
              <a:t>AE </a:t>
            </a:r>
            <a:r>
              <a:rPr lang="ru-RU" sz="2000" dirty="0"/>
              <a:t>меньше отрезка </a:t>
            </a:r>
            <a:r>
              <a:rPr lang="en-US" sz="2000" i="1" dirty="0"/>
              <a:t>AB</a:t>
            </a:r>
            <a:r>
              <a:rPr lang="ru-RU" sz="2000" dirty="0"/>
              <a:t>, то основание </a:t>
            </a:r>
            <a:r>
              <a:rPr lang="en-US" sz="2000" i="1" dirty="0"/>
              <a:t>G </a:t>
            </a:r>
            <a:r>
              <a:rPr lang="ru-RU" sz="2000" dirty="0"/>
              <a:t>перпендикуляра, опущенного из точки </a:t>
            </a:r>
            <a:r>
              <a:rPr lang="en-US" sz="2000" i="1" dirty="0"/>
              <a:t>E </a:t>
            </a:r>
            <a:r>
              <a:rPr lang="ru-RU" sz="2000" dirty="0"/>
              <a:t>на прямую </a:t>
            </a:r>
            <a:r>
              <a:rPr lang="en-US" sz="2000" i="1" dirty="0"/>
              <a:t>AB</a:t>
            </a:r>
            <a:r>
              <a:rPr lang="ru-RU" sz="2000" dirty="0"/>
              <a:t>, будет принадлежать стороне </a:t>
            </a:r>
            <a:r>
              <a:rPr lang="en-US" sz="2000" i="1" dirty="0"/>
              <a:t>AB</a:t>
            </a:r>
            <a:r>
              <a:rPr lang="ru-RU" sz="2000" dirty="0"/>
              <a:t>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8F4CF1-35E7-FBEA-548B-845F73C484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446550"/>
            <a:ext cx="3672408" cy="2298605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8160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3. Прямой угол равен тупому углу.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5A9912-BA0E-5F10-7C1E-517D0E6DE6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407"/>
            <a:ext cx="9144000" cy="5185186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3731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9756" y="0"/>
                <a:ext cx="9036496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Доказательство.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Пусть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ABCD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– четырёхугольник, в котором 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AD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BC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угол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D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прямой, угол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тупой. Докажем, что углы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D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равны. Проведём серединные перпендикуляры к сторонам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AB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CD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Обозначим через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G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их точку пересечения. Прямоугольные треугольники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AEG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BEG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равны по двум катетам. Следовательно,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AG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BG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Прямоугольные треугольники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DFG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CFG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также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равны по двум катетам. Следовательно,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DG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CG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∠</m:t>
                    </m:r>
                    <m:r>
                      <a:rPr lang="en-US" i="1">
                        <a:latin typeface="Cambria Math"/>
                      </a:rPr>
                      <m:t>𝐺𝐷𝐹</m:t>
                    </m:r>
                    <m:r>
                      <a:rPr lang="ru-RU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/>
                      </a:rPr>
                      <m:t>∠</m:t>
                    </m:r>
                    <m:r>
                      <a:rPr lang="ru-RU" i="1">
                        <a:latin typeface="Cambria Math"/>
                      </a:rPr>
                      <m:t>𝐺𝐶𝐹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Треугольники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ADG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BCG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равны по трём сторонам. 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∠</m:t>
                    </m:r>
                    <m:r>
                      <a:rPr lang="en-US" i="1">
                        <a:latin typeface="Cambria Math"/>
                      </a:rPr>
                      <m:t>𝐴𝐷𝐺</m:t>
                    </m:r>
                    <m:r>
                      <a:rPr lang="ru-RU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/>
                      </a:rPr>
                      <m:t>∠</m:t>
                    </m:r>
                    <m:r>
                      <a:rPr lang="ru-RU" i="1">
                        <a:latin typeface="Cambria Math"/>
                      </a:rPr>
                      <m:t>𝐵𝐶𝐺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Вычитая из второго равенства углов первое, получаем равенство углов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ADC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BCD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т. е. получаем, что прямой угол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ADC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равен тупому углу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BCD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6" y="0"/>
                <a:ext cx="9036496" cy="4154984"/>
              </a:xfrm>
              <a:prstGeom prst="rect">
                <a:avLst/>
              </a:prstGeom>
              <a:blipFill>
                <a:blip r:embed="rId2" cstate="print"/>
                <a:stretch>
                  <a:fillRect l="-1080" t="-1173" r="-1012" b="-23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AA2EE7-7CEA-2AF1-F0FE-C209C0BEE81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942943"/>
            <a:ext cx="2886478" cy="2915057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0842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254" y="2699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равенства углов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ADG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BCG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GDF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GCF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dirty="0"/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следует равенство углов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ADC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BCD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так как угол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ADC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равен разности углов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ADG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CDG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 угол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BCD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нет.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0B53CC-6C9C-3209-85BA-EBB81AF6A03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700808"/>
            <a:ext cx="3343742" cy="2962688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9420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254" y="101745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Книги о развитии критического мышления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DB93B3-377C-65D3-E9C9-9F816AE64B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513" y="849366"/>
            <a:ext cx="3719487" cy="544522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7F92A1-8A2D-36AF-0F31-4E2367FE89EE}"/>
              </a:ext>
            </a:extLst>
          </p:cNvPr>
          <p:cNvSpPr txBox="1"/>
          <p:nvPr/>
        </p:nvSpPr>
        <p:spPr>
          <a:xfrm>
            <a:off x="0" y="755822"/>
            <a:ext cx="5427821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Брадис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В.М. и др. Ошибки в</a:t>
            </a:r>
            <a:r>
              <a:rPr lang="ru-RU" sz="2000" dirty="0"/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математических рассуждениях. – 2-е изд. – М.: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Учпедгиз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1959.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-3420745" algn="l"/>
                <a:tab pos="270510" algn="l"/>
              </a:tabLst>
            </a:pP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Дубнов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Я.С. Ошибки в геометрических доказательствах. – 2-е изд. – М.: Гос. изд. Технико-теоретической литературы, 1955 / Популярные лекции по математике. Выпуск 11.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Литцман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В. Где ошибка? – М.: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Физматлит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1962.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-3420745" algn="l"/>
                <a:tab pos="27051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Мадера А.Г., Мадера Д.А. Математические софизмы. – М.: Просвещение, 2003. 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Уёмов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А.И. Логические ошибки. – М.: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Госполитиздат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1958.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Халперн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Д. Психология критического мышления. – М.–СПб.: Питер, 2000.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Смирнов В.А., Смирнова И.М. Геометрические задачи на развитие критического мышления. – М.: МЦНМО, 2021.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74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>
            <a:extLst>
              <a:ext uri="{FF2B5EF4-FFF2-40B4-BE49-F238E27FC236}">
                <a16:creationId xmlns:a16="http://schemas.microsoft.com/office/drawing/2014/main" id="{E69DA84A-3C12-317C-2B6F-7BFA222B7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800" dirty="0">
                <a:solidFill>
                  <a:srgbClr val="FF0000"/>
                </a:solidFill>
              </a:rPr>
              <a:t>Принципы построения наших учебников геометрии</a:t>
            </a: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7E119D93-8BD1-7188-327E-6079DB850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908720"/>
            <a:ext cx="91440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dirty="0"/>
              <a:t>	</a:t>
            </a:r>
            <a:r>
              <a:rPr lang="ru-RU" sz="2800" dirty="0"/>
              <a:t>1. Преемственность, опора на традиции отечественного геометрического образования, заложенные ещё в учебнике А.П. Киселева, просуществовавшего до середины прошлого века.</a:t>
            </a:r>
          </a:p>
          <a:p>
            <a:pPr algn="just" eaLnBrk="1" hangingPunct="1"/>
            <a:r>
              <a:rPr lang="ru-RU" sz="2800" dirty="0"/>
              <a:t>	2. Научность, предполагающая строгие математические формулировки и строгие математические доказательства.</a:t>
            </a:r>
          </a:p>
          <a:p>
            <a:pPr algn="just" eaLnBrk="1" hangingPunct="1"/>
            <a:r>
              <a:rPr lang="ru-RU" sz="2800" dirty="0"/>
              <a:t>	3. Доступность, означающая, что формулировки определений, формулировки и доказательства свойств и теорем можно спросить с учащихся. </a:t>
            </a:r>
          </a:p>
          <a:p>
            <a:pPr algn="just" eaLnBrk="1" hangingPunct="1"/>
            <a:r>
              <a:rPr lang="ru-RU" sz="2800" dirty="0"/>
              <a:t>	4. Модульная структура. Ориентация на результаты обучения, подготовку к ОГЭ и ЕГЭ.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1323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4384A1-C8D6-FE26-8536-FC8AF50D9835}"/>
              </a:ext>
            </a:extLst>
          </p:cNvPr>
          <p:cNvSpPr txBox="1"/>
          <p:nvPr/>
        </p:nvSpPr>
        <p:spPr>
          <a:xfrm>
            <a:off x="0" y="573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Учебники можно бесплатно скачать на сайте </a:t>
            </a:r>
            <a:r>
              <a:rPr lang="en-US" dirty="0"/>
              <a:t>https://mnemozina.ru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8593452" cy="590465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0149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339752" y="342816"/>
            <a:ext cx="3600400" cy="1224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Контактная 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информация</a:t>
            </a:r>
          </a:p>
        </p:txBody>
      </p:sp>
      <p:pic>
        <p:nvPicPr>
          <p:cNvPr id="11" name="Рисунок 10" descr="Mnemozina_LOGOTYPE_R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0808"/>
            <a:ext cx="1296144" cy="123652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2132856"/>
            <a:ext cx="7632848" cy="450564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Издательство «Мнемозина»: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105043, Москва, ул. </a:t>
            </a:r>
            <a:r>
              <a:rPr lang="ru-RU" sz="2000" kern="0" dirty="0" err="1">
                <a:solidFill>
                  <a:sysClr val="windowText" lastClr="000000"/>
                </a:solidFill>
              </a:rPr>
              <a:t>Волочаевская</a:t>
            </a:r>
            <a:r>
              <a:rPr lang="ru-RU" sz="2000" kern="0" dirty="0">
                <a:solidFill>
                  <a:sysClr val="windowText" lastClr="000000"/>
                </a:solidFill>
              </a:rPr>
              <a:t>, 40Г, строение 4, этаж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Тел.: 8 (495) 1</a:t>
            </a:r>
            <a:r>
              <a:rPr lang="ru-RU" sz="2000" dirty="0"/>
              <a:t>81-68-88</a:t>
            </a:r>
            <a:endParaRPr lang="ru-RU" sz="2000" kern="0" dirty="0">
              <a:solidFill>
                <a:sysClr val="windowText" lastClr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ioc@mnemozina.ru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Сайт: 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Интернет-магазин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ru-RU" sz="2000" kern="0" dirty="0" err="1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shop.mnemozina.ru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Торговый дом</a:t>
            </a:r>
            <a:r>
              <a:rPr lang="ru-RU" sz="2000" kern="0" dirty="0">
                <a:solidFill>
                  <a:sysClr val="windowText" lastClr="000000"/>
                </a:solidFill>
              </a:rPr>
              <a:t>: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ru-RU" sz="2000" kern="0" dirty="0" err="1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td@mnemozina.ru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 для бюджетных закупок: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tender@mnemozina.ru </a:t>
            </a:r>
            <a:endParaRPr lang="ru-RU" sz="2000" kern="0" dirty="0">
              <a:solidFill>
                <a:schemeClr val="accent2">
                  <a:lumMod val="50000"/>
                </a:schemeClr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Тел.:  8 (495) 640–93–99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Электронные формы учебников и пособий представлены на сайте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«Школа в кармане»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pocketschool.ru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 для оптовых закупок: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zakaz@ars-edu.ru</a:t>
            </a:r>
            <a:endParaRPr lang="en-US" sz="20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884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Авторский сайт: </a:t>
            </a:r>
            <a:r>
              <a:rPr lang="en-US" sz="2800" dirty="0">
                <a:solidFill>
                  <a:srgbClr val="FF0000"/>
                </a:solidFill>
              </a:rPr>
              <a:t>vasmirnov.ru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6250"/>
            <a:ext cx="7200900" cy="63817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9837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>
            <a:extLst>
              <a:ext uri="{FF2B5EF4-FFF2-40B4-BE49-F238E27FC236}">
                <a16:creationId xmlns:a16="http://schemas.microsoft.com/office/drawing/2014/main" id="{E69DA84A-3C12-317C-2B6F-7BFA222B7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0"/>
            <a:ext cx="9144000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dirty="0"/>
              <a:t>	Обучение доказательствам является одной из основных целей обучения геометрии в седьмом классе.</a:t>
            </a:r>
          </a:p>
          <a:p>
            <a:pPr algn="just" eaLnBrk="1" hangingPunct="1"/>
            <a:r>
              <a:rPr lang="ru-RU" dirty="0"/>
              <a:t>	</a:t>
            </a:r>
            <a:r>
              <a:rPr lang="ru-RU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Академик А. В. Погорелов в</a:t>
            </a:r>
            <a:r>
              <a:rPr lang="ru-RU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одном из первых изданий своего учебника по геометрии для средней 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школы писал о том, что «главная задача преподавания геометрии в школе — научить </a:t>
            </a:r>
            <a:r>
              <a:rPr lang="ru-RU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учащихся логически рассуждать, аргументировать свои утверждения, доказывать; очень немногие из оканчивающих школу будут математиками, тем более геометрами; будут и такие, которые в своей практической деятельности ни разу не воспользуются теоремой Пифагора; однако вряд ли найдётся хотя бы один, которому не придётся рассуждать, анализировать, доказывать».</a:t>
            </a:r>
            <a:r>
              <a:rPr lang="ru-RU" sz="2400" dirty="0">
                <a:latin typeface="+mj-lt"/>
              </a:rPr>
              <a:t> </a:t>
            </a:r>
          </a:p>
          <a:p>
            <a:pPr algn="just" eaLnBrk="1" hangingPunct="1"/>
            <a:r>
              <a:rPr lang="ru-RU" dirty="0"/>
              <a:t>	Академик А. Д. Александров, говоря о целях обучения геометрии, указывал, что «особенность геометрии, выделяющая её среди других наук вообще, состоит в том, что в ней самая строгая логика соединена с наглядным представлением. Геометрия в своей сущности и есть такое соединение живого воображения и строгой логики, в котором они взаимодействуют и дополняют друг друга».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602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>
            <a:extLst>
              <a:ext uri="{FF2B5EF4-FFF2-40B4-BE49-F238E27FC236}">
                <a16:creationId xmlns:a16="http://schemas.microsoft.com/office/drawing/2014/main" id="{E69DA84A-3C12-317C-2B6F-7BFA222B7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0"/>
            <a:ext cx="91440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dirty="0"/>
              <a:t>	Если мы хотим научить учащихся проводить доказательства, то доказательства должны удовлетворять определённым требованиям.</a:t>
            </a:r>
          </a:p>
          <a:p>
            <a:pPr algn="just" eaLnBrk="1" hangingPunct="1"/>
            <a:r>
              <a:rPr lang="ru-RU" dirty="0"/>
              <a:t>	1. Они должны быть строгими, т. е. опираться на аксиомы, определения и ранее доказанные утверждения. </a:t>
            </a:r>
          </a:p>
          <a:p>
            <a:pPr algn="just" eaLnBrk="1" hangingPunct="1"/>
            <a:r>
              <a:rPr lang="ru-RU" dirty="0"/>
              <a:t>	2. Они должны быть полными. В них не должны использоваться недоказанные утверждения.</a:t>
            </a:r>
          </a:p>
          <a:p>
            <a:pPr algn="just" eaLnBrk="1" hangingPunct="1"/>
            <a:r>
              <a:rPr lang="ru-RU" dirty="0"/>
              <a:t>	3. Они должны быть доступны для учащихся. Их можно спросить с учащихся.</a:t>
            </a:r>
          </a:p>
          <a:p>
            <a:pPr algn="just" eaLnBrk="1" hangingPunct="1"/>
            <a:r>
              <a:rPr lang="ru-RU" dirty="0"/>
              <a:t>	4. Если строгое доказательство выходит за рамки школьного курса математики, то об этом нужно открыто говорить учащимся.</a:t>
            </a: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0FB0F837-51D3-ACE2-F389-5D22D9B3E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4077072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Учащиеся должны понимать, что такое доказательство, уметь:  проводить доказательства свойств и теорем, содержащихся в</a:t>
            </a:r>
            <a:r>
              <a:rPr lang="ru-RU" dirty="0"/>
              <a:t> 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учебнике геометрии; решать задачи на доказательства; распознавать верные и неверные утверждения; находить ошибки в</a:t>
            </a:r>
            <a:r>
              <a:rPr lang="ru-RU" dirty="0"/>
              <a:t> 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доказательствах; приводить примеры и контрпримеры. 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032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9"/>
          <p:cNvSpPr txBox="1">
            <a:spLocks noChangeArrowheads="1"/>
          </p:cNvSpPr>
          <p:nvPr/>
        </p:nvSpPr>
        <p:spPr bwMode="auto">
          <a:xfrm>
            <a:off x="-19050" y="0"/>
            <a:ext cx="9144000" cy="606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sz="2800" dirty="0"/>
              <a:t>	</a:t>
            </a:r>
            <a:r>
              <a:rPr lang="ru-RU" dirty="0"/>
              <a:t>В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школьных учебниках геометрии в основном используются два подхода к построению курса геометрии. </a:t>
            </a:r>
          </a:p>
          <a:p>
            <a:pPr algn="just" eaLnBrk="1" hangingPunct="1"/>
            <a:r>
              <a:rPr lang="ru-RU" dirty="0">
                <a:cs typeface="Times New Roman" panose="02020603050405020304" pitchFamily="18" charset="0"/>
              </a:rPr>
              <a:t>	 1. Подход, при котором допускаются нестрогие определения, использующие рисунок, и нестрогие доказательства, использующие перегибания листа бумаги, наложение и др.</a:t>
            </a:r>
          </a:p>
          <a:p>
            <a:pPr algn="just" eaLnBrk="1" hangingPunct="1"/>
            <a:r>
              <a:rPr lang="ru-RU" dirty="0">
                <a:cs typeface="Times New Roman" panose="02020603050405020304" pitchFamily="18" charset="0"/>
              </a:rPr>
              <a:t>	2. Подход, построенный на научной основе, при котором формулируются аксиомы, даются строгие математические определения основных понятий, основанных на аксиомах, приводятся строгие математические доказательства. </a:t>
            </a:r>
          </a:p>
          <a:p>
            <a:pPr algn="just" eaLnBrk="1" hangingPunct="1"/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первому подходу относится учебники геометрии Л.С.</a:t>
            </a:r>
            <a:r>
              <a:rPr lang="ru-RU" dirty="0"/>
              <a:t> 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Атанасяна и др., А.Г. Мерзляка и др. </a:t>
            </a:r>
          </a:p>
          <a:p>
            <a:pPr algn="just" eaLnBrk="1" hangingPunct="1"/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Второй подход реализован в учебниках геометрии наших величайших учёных, академиков А.Н. Колмогорова, А.Д.</a:t>
            </a:r>
            <a:r>
              <a:rPr lang="ru-RU" dirty="0"/>
              <a:t> 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Александрова, А.В. Погорелова.</a:t>
            </a:r>
          </a:p>
          <a:p>
            <a:pPr algn="just" eaLnBrk="1" hangingPunct="1"/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	Этот же подход используется и в наших учебниках геометрии.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09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70DCA6-CFAC-B8C9-C965-D1747F4C946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0"/>
            <a:ext cx="4903469" cy="6858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id="{99E6DC15-7A22-ABF0-DCEC-DBA3DD44F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0"/>
            <a:ext cx="3931869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sz="2800" dirty="0"/>
              <a:t>	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Большое значение для</a:t>
            </a:r>
            <a:r>
              <a:rPr lang="ru-RU" sz="2000" dirty="0"/>
              <a:t> 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понимания доказательств учебника геометрии является его структура. </a:t>
            </a:r>
            <a:endParaRPr lang="ru-RU" sz="2000" dirty="0"/>
          </a:p>
          <a:p>
            <a:pPr algn="just" eaLnBrk="1" hangingPunct="1"/>
            <a:r>
              <a:rPr lang="ru-RU" sz="2000" dirty="0"/>
              <a:t>	В нашем учебнике мы придерживаемся модульной структуры, рекомендованной ФГОС, при которой связанные между собой темы объединены в один модуль и расположены в одном месте.</a:t>
            </a:r>
          </a:p>
          <a:p>
            <a:pPr algn="just" eaLnBrk="1" hangingPunct="1"/>
            <a:r>
              <a:rPr lang="ru-RU" sz="2000" dirty="0"/>
              <a:t>	Таким модулем является вторая глава «Треугольники» нашего учебника геометрии 7-го класса, в которой рассматриваются все свойства и теоремы 7-го класса, связанные с треугольниками.</a:t>
            </a:r>
          </a:p>
        </p:txBody>
      </p:sp>
    </p:spTree>
    <p:extLst>
      <p:ext uri="{BB962C8B-B14F-4D97-AF65-F5344CB8AC3E}">
        <p14:creationId xmlns:p14="http://schemas.microsoft.com/office/powerpoint/2010/main" val="3678695384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Другая 12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2DB9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</TotalTime>
  <Words>2997</Words>
  <Application>Microsoft Office PowerPoint</Application>
  <PresentationFormat>Экран (4:3)</PresentationFormat>
  <Paragraphs>202</Paragraphs>
  <Slides>41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Arial</vt:lpstr>
      <vt:lpstr>Arial Black</vt:lpstr>
      <vt:lpstr>Calibri</vt:lpstr>
      <vt:lpstr>Cambria Math</vt:lpstr>
      <vt:lpstr>Times New Roman</vt:lpstr>
      <vt:lpstr>Оформление по умолчанию</vt:lpstr>
      <vt:lpstr>Методика ОБУЧЕНИЯ ДОКАЗАТЕЛЬСТВАМ  в 7-м классе  Презентация к учебникам  И.М. Смирновой и В.А. Смирнова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доказательств в учебнике Л.С. Атанасяна и др.</vt:lpstr>
      <vt:lpstr>Презентация PowerPoint</vt:lpstr>
      <vt:lpstr>Презентация PowerPoint</vt:lpstr>
      <vt:lpstr>Презентация PowerPoint</vt:lpstr>
      <vt:lpstr>Учебник Л.С. Атанасяна и др.</vt:lpstr>
      <vt:lpstr>Презентация PowerPoint</vt:lpstr>
      <vt:lpstr>Презентация PowerPoint</vt:lpstr>
      <vt:lpstr>Презентация PowerPoint</vt:lpstr>
      <vt:lpstr>Презентация PowerPoint</vt:lpstr>
      <vt:lpstr>Учебник Л.С. Атанасяна и др.</vt:lpstr>
      <vt:lpstr> В нашем учебнике многоугольник называется выпуклым, если вместе с любыми двумя своими точками он содержит и соединяющий их отрезок.</vt:lpstr>
      <vt:lpstr>Презентация PowerPoint</vt:lpstr>
      <vt:lpstr>Признаки равенства треугольников по трём элементам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</dc:creator>
  <cp:lastModifiedBy>Vladimir Smirnov</cp:lastModifiedBy>
  <cp:revision>172</cp:revision>
  <dcterms:created xsi:type="dcterms:W3CDTF">2009-11-04T05:06:28Z</dcterms:created>
  <dcterms:modified xsi:type="dcterms:W3CDTF">2023-10-24T02:21:02Z</dcterms:modified>
</cp:coreProperties>
</file>