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073" r:id="rId2"/>
    <p:sldId id="302" r:id="rId3"/>
    <p:sldId id="277" r:id="rId4"/>
    <p:sldId id="279" r:id="rId5"/>
    <p:sldId id="281" r:id="rId6"/>
    <p:sldId id="305" r:id="rId7"/>
    <p:sldId id="1179" r:id="rId8"/>
    <p:sldId id="1175" r:id="rId9"/>
    <p:sldId id="320" r:id="rId10"/>
    <p:sldId id="323" r:id="rId11"/>
    <p:sldId id="324" r:id="rId12"/>
    <p:sldId id="326" r:id="rId13"/>
    <p:sldId id="327" r:id="rId14"/>
    <p:sldId id="325" r:id="rId15"/>
    <p:sldId id="328" r:id="rId16"/>
    <p:sldId id="312" r:id="rId17"/>
    <p:sldId id="282" r:id="rId18"/>
    <p:sldId id="283" r:id="rId19"/>
    <p:sldId id="285" r:id="rId20"/>
    <p:sldId id="1182" r:id="rId21"/>
    <p:sldId id="310" r:id="rId22"/>
    <p:sldId id="331" r:id="rId23"/>
    <p:sldId id="330" r:id="rId24"/>
    <p:sldId id="306" r:id="rId25"/>
    <p:sldId id="838" r:id="rId26"/>
    <p:sldId id="1180" r:id="rId27"/>
    <p:sldId id="839" r:id="rId28"/>
    <p:sldId id="1171" r:id="rId29"/>
    <p:sldId id="1172" r:id="rId30"/>
    <p:sldId id="1181" r:id="rId31"/>
    <p:sldId id="1135" r:id="rId32"/>
    <p:sldId id="479" r:id="rId33"/>
    <p:sldId id="303" r:id="rId34"/>
    <p:sldId id="304" r:id="rId35"/>
    <p:sldId id="1174" r:id="rId36"/>
    <p:sldId id="1177" r:id="rId37"/>
    <p:sldId id="1178" r:id="rId38"/>
    <p:sldId id="317" r:id="rId39"/>
    <p:sldId id="44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7" autoAdjust="0"/>
    <p:restoredTop sz="96149" autoAdjust="0"/>
  </p:normalViewPr>
  <p:slideViewPr>
    <p:cSldViewPr>
      <p:cViewPr varScale="1">
        <p:scale>
          <a:sx n="95" d="100"/>
          <a:sy n="95" d="100"/>
        </p:scale>
        <p:origin x="10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509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614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2279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6172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6F06566-A15F-29B6-FBF7-D9AC70950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004142E-4979-4350-9A8A-1E592FC1D812}" type="slidenum">
              <a:rPr lang="ru-RU" altLang="ru-RU" sz="1200" smtClean="0"/>
              <a:pPr eaLnBrk="1" hangingPunct="1"/>
              <a:t>38</a:t>
            </a:fld>
            <a:endParaRPr lang="ru-RU" altLang="ru-RU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37299AA1-1A33-A9BC-121A-F65DB63B7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87E68765-AA94-C624-CBD1-229A5194E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865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7633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1059;&#1095;&#1077;&#1073;&#1085;&#1080;&#1082;&#1080;/Kiselev%20A.P.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769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3722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44083">
              <a:defRPr/>
            </a:pP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620688"/>
            <a:ext cx="63367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Смирнов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элементарной математики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 государственного университета</a:t>
            </a:r>
          </a:p>
          <a:p>
            <a:pPr algn="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DAB495-B772-D2CE-289A-86FAD900E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774" y="4725144"/>
            <a:ext cx="1854802" cy="1334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ED678-C70D-5A3B-E78F-68FABCB26631}"/>
              </a:ext>
            </a:extLst>
          </p:cNvPr>
          <p:cNvSpPr txBox="1"/>
          <p:nvPr/>
        </p:nvSpPr>
        <p:spPr>
          <a:xfrm>
            <a:off x="708359" y="2744143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  <a:effectLst/>
              </a:rPr>
              <a:t>Традиции и современность в новом УМК по геометрии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effectLst/>
              </a:rPr>
              <a:t>В.А. Смирнова, И.М. Смирновой.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64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2">
            <a:extLst>
              <a:ext uri="{FF2B5EF4-FFF2-40B4-BE49-F238E27FC236}">
                <a16:creationId xmlns:a16="http://schemas.microsoft.com/office/drawing/2014/main" id="{C092E8D6-302E-3D5E-AA15-FC876AB5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88640"/>
            <a:ext cx="2144436" cy="31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5">
            <a:extLst>
              <a:ext uri="{FF2B5EF4-FFF2-40B4-BE49-F238E27FC236}">
                <a16:creationId xmlns:a16="http://schemas.microsoft.com/office/drawing/2014/main" id="{CC9E4EEC-A8FB-C2B1-D036-2BF0D6AA0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3084"/>
            <a:ext cx="21932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6">
            <a:extLst>
              <a:ext uri="{FF2B5EF4-FFF2-40B4-BE49-F238E27FC236}">
                <a16:creationId xmlns:a16="http://schemas.microsoft.com/office/drawing/2014/main" id="{7F93A356-695C-BE11-8149-986F40E98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05" y="3573050"/>
            <a:ext cx="2211817" cy="307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8">
            <a:extLst>
              <a:ext uri="{FF2B5EF4-FFF2-40B4-BE49-F238E27FC236}">
                <a16:creationId xmlns:a16="http://schemas.microsoft.com/office/drawing/2014/main" id="{CC47C0C2-CB9D-69C3-ED49-AADB85A44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27" y="3573050"/>
            <a:ext cx="2082107" cy="307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7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3">
            <a:extLst>
              <a:ext uri="{FF2B5EF4-FFF2-40B4-BE49-F238E27FC236}">
                <a16:creationId xmlns:a16="http://schemas.microsoft.com/office/drawing/2014/main" id="{5E25549C-2479-051B-3EC4-A709C1CEA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2412"/>
            <a:ext cx="20891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4">
            <a:extLst>
              <a:ext uri="{FF2B5EF4-FFF2-40B4-BE49-F238E27FC236}">
                <a16:creationId xmlns:a16="http://schemas.microsoft.com/office/drawing/2014/main" id="{96B9ED19-28FE-FEF8-8510-32DC820C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52412"/>
            <a:ext cx="21653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8">
            <a:extLst>
              <a:ext uri="{FF2B5EF4-FFF2-40B4-BE49-F238E27FC236}">
                <a16:creationId xmlns:a16="http://schemas.microsoft.com/office/drawing/2014/main" id="{EDAB581D-E6A5-F0F1-7FEB-8A3927BA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3644900"/>
            <a:ext cx="224472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2">
            <a:extLst>
              <a:ext uri="{FF2B5EF4-FFF2-40B4-BE49-F238E27FC236}">
                <a16:creationId xmlns:a16="http://schemas.microsoft.com/office/drawing/2014/main" id="{75E3A01C-8BA4-1933-1DB8-DB969C7B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21088"/>
            <a:ext cx="22606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9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E98DDB1F-03CF-2AA9-1820-414ADD12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0"/>
            <a:ext cx="9120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10 класс. Естественно-математическое направление</a:t>
            </a:r>
          </a:p>
        </p:txBody>
      </p:sp>
      <p:pic>
        <p:nvPicPr>
          <p:cNvPr id="13315" name="Рисунок 4">
            <a:extLst>
              <a:ext uri="{FF2B5EF4-FFF2-40B4-BE49-F238E27FC236}">
                <a16:creationId xmlns:a16="http://schemas.microsoft.com/office/drawing/2014/main" id="{C80C6154-A15F-EEC0-7523-56A2B4A7F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773238"/>
            <a:ext cx="26431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4">
            <a:extLst>
              <a:ext uri="{FF2B5EF4-FFF2-40B4-BE49-F238E27FC236}">
                <a16:creationId xmlns:a16="http://schemas.microsoft.com/office/drawing/2014/main" id="{4165F79A-418F-9852-9224-7DD7CAE92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773238"/>
            <a:ext cx="26685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8">
            <a:extLst>
              <a:ext uri="{FF2B5EF4-FFF2-40B4-BE49-F238E27FC236}">
                <a16:creationId xmlns:a16="http://schemas.microsoft.com/office/drawing/2014/main" id="{26988E9F-25A8-9157-1C02-9CF24AC0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773238"/>
            <a:ext cx="270668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45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3454DB1E-61D6-C4E0-3864-BAC29BD4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0"/>
            <a:ext cx="9120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10 класс. Общественно-гуманитарное направление</a:t>
            </a:r>
          </a:p>
        </p:txBody>
      </p:sp>
      <p:pic>
        <p:nvPicPr>
          <p:cNvPr id="14339" name="Рисунок 2">
            <a:extLst>
              <a:ext uri="{FF2B5EF4-FFF2-40B4-BE49-F238E27FC236}">
                <a16:creationId xmlns:a16="http://schemas.microsoft.com/office/drawing/2014/main" id="{7D00F063-2DC5-ABC7-CB0C-AE9892135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413"/>
            <a:ext cx="26733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">
            <a:extLst>
              <a:ext uri="{FF2B5EF4-FFF2-40B4-BE49-F238E27FC236}">
                <a16:creationId xmlns:a16="http://schemas.microsoft.com/office/drawing/2014/main" id="{242BE28A-0D59-8C7E-BCD8-EB53B723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1268413"/>
            <a:ext cx="26733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8">
            <a:extLst>
              <a:ext uri="{FF2B5EF4-FFF2-40B4-BE49-F238E27FC236}">
                <a16:creationId xmlns:a16="http://schemas.microsoft.com/office/drawing/2014/main" id="{3A684187-D983-A52F-A45A-1A7C927E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268413"/>
            <a:ext cx="27400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70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>
            <a:extLst>
              <a:ext uri="{FF2B5EF4-FFF2-40B4-BE49-F238E27FC236}">
                <a16:creationId xmlns:a16="http://schemas.microsoft.com/office/drawing/2014/main" id="{DA6259EE-88F1-3638-EB69-DC62BD63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95375"/>
            <a:ext cx="27940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4">
            <a:extLst>
              <a:ext uri="{FF2B5EF4-FFF2-40B4-BE49-F238E27FC236}">
                <a16:creationId xmlns:a16="http://schemas.microsoft.com/office/drawing/2014/main" id="{B3EA3DB6-9104-7266-AD2E-F4C19FC2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100138"/>
            <a:ext cx="279876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6">
            <a:extLst>
              <a:ext uri="{FF2B5EF4-FFF2-40B4-BE49-F238E27FC236}">
                <a16:creationId xmlns:a16="http://schemas.microsoft.com/office/drawing/2014/main" id="{9049A79E-8A0B-6B1B-BB3E-361C64B9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095375"/>
            <a:ext cx="279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2">
            <a:extLst>
              <a:ext uri="{FF2B5EF4-FFF2-40B4-BE49-F238E27FC236}">
                <a16:creationId xmlns:a16="http://schemas.microsoft.com/office/drawing/2014/main" id="{2DFED0A0-99CE-7C66-13B2-8EAC54286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0"/>
            <a:ext cx="9120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11 класс. Естественно-математическое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48925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5EB56F64-0DA2-A715-5748-188B36D6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0"/>
            <a:ext cx="9120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11 класс. Общественно-гуманитарное направление</a:t>
            </a:r>
          </a:p>
        </p:txBody>
      </p:sp>
      <p:pic>
        <p:nvPicPr>
          <p:cNvPr id="16387" name="Рисунок 2">
            <a:extLst>
              <a:ext uri="{FF2B5EF4-FFF2-40B4-BE49-F238E27FC236}">
                <a16:creationId xmlns:a16="http://schemas.microsoft.com/office/drawing/2014/main" id="{90E3521C-9DD9-25F9-8DB1-78147D5C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84313"/>
            <a:ext cx="2722563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4">
            <a:extLst>
              <a:ext uri="{FF2B5EF4-FFF2-40B4-BE49-F238E27FC236}">
                <a16:creationId xmlns:a16="http://schemas.microsoft.com/office/drawing/2014/main" id="{C9EFC029-9CB7-2241-FDC0-DE0054E9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84313"/>
            <a:ext cx="273050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8">
            <a:extLst>
              <a:ext uri="{FF2B5EF4-FFF2-40B4-BE49-F238E27FC236}">
                <a16:creationId xmlns:a16="http://schemas.microsoft.com/office/drawing/2014/main" id="{F9A80EB0-760A-FBB5-F455-E2CC95F3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519238"/>
            <a:ext cx="26955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86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0C9E9230-8FD9-51C6-3458-F0BEE5BA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-58886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/>
              <a:t>Наглядная геометрия для 5 – 6 классов</a:t>
            </a:r>
          </a:p>
        </p:txBody>
      </p:sp>
      <p:pic>
        <p:nvPicPr>
          <p:cNvPr id="17411" name="Picture 3" descr="C:\Documents and Settings\Администратор\Мои документы\PICTURE\jpg\Тетради5-6.jpg">
            <a:extLst>
              <a:ext uri="{FF2B5EF4-FFF2-40B4-BE49-F238E27FC236}">
                <a16:creationId xmlns:a16="http://schemas.microsoft.com/office/drawing/2014/main" id="{8FC2664A-095F-9447-CBE7-03B1A66C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4" y="3813454"/>
            <a:ext cx="8543106" cy="285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">
            <a:extLst>
              <a:ext uri="{FF2B5EF4-FFF2-40B4-BE49-F238E27FC236}">
                <a16:creationId xmlns:a16="http://schemas.microsoft.com/office/drawing/2014/main" id="{94D91144-1AFA-A70A-84EC-369D9863E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95139"/>
            <a:ext cx="2129457" cy="288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2">
            <a:extLst>
              <a:ext uri="{FF2B5EF4-FFF2-40B4-BE49-F238E27FC236}">
                <a16:creationId xmlns:a16="http://schemas.microsoft.com/office/drawing/2014/main" id="{3BB3C22F-D10B-390A-B620-18BDBE10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00953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Рабочие тетради по геометрии для 5 – 6 классов</a:t>
            </a:r>
          </a:p>
        </p:txBody>
      </p:sp>
      <p:pic>
        <p:nvPicPr>
          <p:cNvPr id="17414" name="Рисунок 1">
            <a:extLst>
              <a:ext uri="{FF2B5EF4-FFF2-40B4-BE49-F238E27FC236}">
                <a16:creationId xmlns:a16="http://schemas.microsoft.com/office/drawing/2014/main" id="{004D7C68-7D9F-EA11-3F69-2D2139DAB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95139"/>
            <a:ext cx="2064345" cy="288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2">
            <a:extLst>
              <a:ext uri="{FF2B5EF4-FFF2-40B4-BE49-F238E27FC236}">
                <a16:creationId xmlns:a16="http://schemas.microsoft.com/office/drawing/2014/main" id="{AC698AC9-0BBA-DC73-61EA-AD792A600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04664"/>
            <a:ext cx="2058426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9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2AFE2F46-C5DB-A679-18DD-7FC583F3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Дополнительные сборники задач</a:t>
            </a:r>
            <a:endParaRPr lang="ru-RU" altLang="ru-RU" sz="1800"/>
          </a:p>
        </p:txBody>
      </p:sp>
      <p:pic>
        <p:nvPicPr>
          <p:cNvPr id="18435" name="Picture 20" descr="C:\Documents and Settings\Администратор\Мои документы\PICTURE\Учебники\УМК\12.jpg">
            <a:extLst>
              <a:ext uri="{FF2B5EF4-FFF2-40B4-BE49-F238E27FC236}">
                <a16:creationId xmlns:a16="http://schemas.microsoft.com/office/drawing/2014/main" id="{75D05485-6EFB-31E3-5F81-48046D80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9067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60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946EB7F1-E688-B3B9-B184-4A86D362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Курсы по выбору и элективные курсы</a:t>
            </a:r>
            <a:endParaRPr lang="ru-RU" altLang="ru-RU" sz="1800"/>
          </a:p>
        </p:txBody>
      </p:sp>
      <p:pic>
        <p:nvPicPr>
          <p:cNvPr id="19461" name="Рисунок 2">
            <a:extLst>
              <a:ext uri="{FF2B5EF4-FFF2-40B4-BE49-F238E27FC236}">
                <a16:creationId xmlns:a16="http://schemas.microsoft.com/office/drawing/2014/main" id="{A03FFB48-A206-06F3-D6EE-EF75D829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19333"/>
            <a:ext cx="2098830" cy="30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5">
            <a:extLst>
              <a:ext uri="{FF2B5EF4-FFF2-40B4-BE49-F238E27FC236}">
                <a16:creationId xmlns:a16="http://schemas.microsoft.com/office/drawing/2014/main" id="{027DD9C4-045E-B2C2-940E-E14C9FC0B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48" y="3644851"/>
            <a:ext cx="2336637" cy="307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6">
            <a:extLst>
              <a:ext uri="{FF2B5EF4-FFF2-40B4-BE49-F238E27FC236}">
                <a16:creationId xmlns:a16="http://schemas.microsoft.com/office/drawing/2014/main" id="{A54E9A81-E664-8950-A2F1-867D81C7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62" y="561974"/>
            <a:ext cx="2203288" cy="287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7">
            <a:extLst>
              <a:ext uri="{FF2B5EF4-FFF2-40B4-BE49-F238E27FC236}">
                <a16:creationId xmlns:a16="http://schemas.microsoft.com/office/drawing/2014/main" id="{96E0937F-1236-05BF-3D32-E8474F48C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26" y="561975"/>
            <a:ext cx="2178596" cy="28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9">
            <a:extLst>
              <a:ext uri="{FF2B5EF4-FFF2-40B4-BE49-F238E27FC236}">
                <a16:creationId xmlns:a16="http://schemas.microsoft.com/office/drawing/2014/main" id="{6344B4A9-3951-5B81-E70F-908F70610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85" y="525462"/>
            <a:ext cx="2227978" cy="291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0">
            <a:extLst>
              <a:ext uri="{FF2B5EF4-FFF2-40B4-BE49-F238E27FC236}">
                <a16:creationId xmlns:a16="http://schemas.microsoft.com/office/drawing/2014/main" id="{F3DE6015-49BF-5954-F6EE-5B0627BDD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82" y="3628859"/>
            <a:ext cx="2121918" cy="309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5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763CD6F1-CC25-5B88-D866-FFB4A7CE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81" y="3368765"/>
            <a:ext cx="2084372" cy="296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54E20368-5C35-252D-50B6-2B2DA12C4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4" y="3387798"/>
            <a:ext cx="2084372" cy="295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4DA43EDC-82E3-9313-DBE2-0B2458393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78" y="212379"/>
            <a:ext cx="2084372" cy="29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23A43-D502-CB40-406F-BACB5E574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4" y="202191"/>
            <a:ext cx="2261931" cy="2938272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618CD1AD-134F-C10C-E4C8-5A22F9F3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24" y="218324"/>
            <a:ext cx="1892825" cy="29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3B67ED0B-9A80-FF37-4ACF-5B7CC8BE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95" y="233240"/>
            <a:ext cx="2023217" cy="29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 descr="Изображение выглядит как текст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8C2DAFA-30A1-5E19-6602-03E2E098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26" y="3344984"/>
            <a:ext cx="2160364" cy="308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 descr="Изображение выглядит как текст, зарисовка, рисунок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C9D65BEB-CDFB-2B61-A4D5-136B6FAF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32" y="3344984"/>
            <a:ext cx="2186941" cy="308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068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050">
            <a:extLst>
              <a:ext uri="{FF2B5EF4-FFF2-40B4-BE49-F238E27FC236}">
                <a16:creationId xmlns:a16="http://schemas.microsoft.com/office/drawing/2014/main" id="{34A34E4D-B0DC-A250-2785-046C0F33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49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542925" algn="just" eaLnBrk="1" hangingPunct="1">
              <a:spcBef>
                <a:spcPct val="50000"/>
              </a:spcBef>
            </a:pPr>
            <a:r>
              <a:rPr lang="ru-RU" altLang="ru-RU" dirty="0"/>
              <a:t>За последние 25 лет нами было написано и опубликовано более 120 статей, посвящённых актуальным вопросам обучения геометрии в школе, более 140 книг (учебников, пособий) по геометрии.</a:t>
            </a:r>
            <a:endParaRPr lang="ru-RU" altLang="ru-RU" sz="1800" dirty="0"/>
          </a:p>
        </p:txBody>
      </p:sp>
      <p:pic>
        <p:nvPicPr>
          <p:cNvPr id="3075" name="Picture 2051" descr="C:\Documents and Settings\Администратор\Мои документы\PICTURE\Учебники\УМК\2.jpg">
            <a:extLst>
              <a:ext uri="{FF2B5EF4-FFF2-40B4-BE49-F238E27FC236}">
                <a16:creationId xmlns:a16="http://schemas.microsoft.com/office/drawing/2014/main" id="{7C71F29B-1E30-DDFF-8132-64C50218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2163"/>
            <a:ext cx="87725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050">
            <a:extLst>
              <a:ext uri="{FF2B5EF4-FFF2-40B4-BE49-F238E27FC236}">
                <a16:creationId xmlns:a16="http://schemas.microsoft.com/office/drawing/2014/main" id="{7F05F7B6-D291-D267-2ECB-16BB2E12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4825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Первые учебники были изданы в издательстве «Просвещение» в 1997 и 2001 году, имели гриф «Рекомендовано» и входили в Федеральный перечень.</a:t>
            </a:r>
            <a:r>
              <a:rPr lang="ru-RU" altLang="ru-RU" sz="18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9888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946EB7F1-E688-B3B9-B184-4A86D362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Пособия по использованию компьютерных программ</a:t>
            </a:r>
            <a:endParaRPr lang="ru-RU" altLang="ru-RU" sz="1800" dirty="0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C2C6117-7913-C5FD-AF10-AC59A848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0" y="820844"/>
            <a:ext cx="2601730" cy="368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84C91F2D-8C7D-4AF3-7DB0-FD6B04FE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28" y="808346"/>
            <a:ext cx="2616451" cy="368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0CD4C9-A374-46EB-3691-7FF9130B5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04005"/>
            <a:ext cx="2700712" cy="37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6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B9B40214-E64D-92DA-394B-35B78D5B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Рабочие тетради для подготовки к ОГЭ в 7 – 9 классах</a:t>
            </a:r>
          </a:p>
        </p:txBody>
      </p:sp>
      <p:pic>
        <p:nvPicPr>
          <p:cNvPr id="22531" name="Picture 3" descr="C:\Documents and Settings\Администратор\Мои документы\PICTURE\jpg\Тетради7-9.jpg">
            <a:extLst>
              <a:ext uri="{FF2B5EF4-FFF2-40B4-BE49-F238E27FC236}">
                <a16:creationId xmlns:a16="http://schemas.microsoft.com/office/drawing/2014/main" id="{F74941A3-814E-448F-891F-9F73EB53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5175"/>
            <a:ext cx="70104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31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>
            <a:extLst>
              <a:ext uri="{FF2B5EF4-FFF2-40B4-BE49-F238E27FC236}">
                <a16:creationId xmlns:a16="http://schemas.microsoft.com/office/drawing/2014/main" id="{86F27E80-1832-7785-265B-AE07CB17C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30996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Пособия для подготовки к ЕГЭ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F232B-0CFC-0994-3501-34DC8D592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446015"/>
            <a:ext cx="2555498" cy="3148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68A21-5E21-2C8B-C18C-E671FBC60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71" y="426204"/>
            <a:ext cx="2515260" cy="3148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F98113-2EAC-FF01-86E3-CF821BB54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3735613"/>
            <a:ext cx="2526633" cy="31250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4FD171-BBB6-BEA7-9305-1BCD413AE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48" y="3732954"/>
            <a:ext cx="2461427" cy="31303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9FAA0C-00A4-3AA9-B7C8-EDAD61B8B4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23" y="3732954"/>
            <a:ext cx="2155103" cy="30586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7B6BCA-5984-AAD1-AA4D-A4BA6118F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22" y="418335"/>
            <a:ext cx="2155104" cy="311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5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>
            <a:extLst>
              <a:ext uri="{FF2B5EF4-FFF2-40B4-BE49-F238E27FC236}">
                <a16:creationId xmlns:a16="http://schemas.microsoft.com/office/drawing/2014/main" id="{86F27E80-1832-7785-265B-AE07CB17C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Пособия для подготовки к ЕГЭ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D1D806-327B-B608-D339-A9782BEE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20" y="1186646"/>
            <a:ext cx="2724580" cy="4484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776F23-D07C-0593-2820-1E3540AC0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3" y="1165862"/>
            <a:ext cx="2869903" cy="44856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18B78E-640A-9AA8-A26D-245F9DD29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3" y="1186646"/>
            <a:ext cx="2869903" cy="44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71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58795686-AE62-6FEA-43DC-1594BE16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Пособия для подготовки к ЕГЭ</a:t>
            </a:r>
          </a:p>
        </p:txBody>
      </p:sp>
      <p:pic>
        <p:nvPicPr>
          <p:cNvPr id="24579" name="Picture 4" descr="C:\Documents and Settings\Администратор\Мои документы\PICTURE\jpg\Расстояния.jpg">
            <a:extLst>
              <a:ext uri="{FF2B5EF4-FFF2-40B4-BE49-F238E27FC236}">
                <a16:creationId xmlns:a16="http://schemas.microsoft.com/office/drawing/2014/main" id="{8B836C62-2E54-9A03-D73A-9FD471DB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3" y="1267933"/>
            <a:ext cx="2110520" cy="337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C:\Documents and Settings\Администратор\Мои документы\PICTURE\jpg\Сечения.jpg">
            <a:extLst>
              <a:ext uri="{FF2B5EF4-FFF2-40B4-BE49-F238E27FC236}">
                <a16:creationId xmlns:a16="http://schemas.microsoft.com/office/drawing/2014/main" id="{CDF9C0D5-3DF2-ACCE-0359-12BC7F7F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47" y="1267933"/>
            <a:ext cx="2108794" cy="336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C:\Documents and Settings\Администратор\Мои документы\PICTURE\jpg\Вписанные.jpg">
            <a:extLst>
              <a:ext uri="{FF2B5EF4-FFF2-40B4-BE49-F238E27FC236}">
                <a16:creationId xmlns:a16="http://schemas.microsoft.com/office/drawing/2014/main" id="{0C390DD9-AE2E-0A78-B91A-AB871F3C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61" y="1268760"/>
            <a:ext cx="2108794" cy="33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C:\Documents and Settings\Администратор\Мои документы\PICTURE\jpg\Вращение.jpg">
            <a:extLst>
              <a:ext uri="{FF2B5EF4-FFF2-40B4-BE49-F238E27FC236}">
                <a16:creationId xmlns:a16="http://schemas.microsoft.com/office/drawing/2014/main" id="{DB93402D-30CD-5326-50F0-B9202567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75" y="1278285"/>
            <a:ext cx="2077732" cy="33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07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Важность геометрии для образования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76672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sz="2200" dirty="0">
                <a:latin typeface="+mj-lt"/>
              </a:rPr>
              <a:t>Известен вклад, который вносит геометрия в развитие логического мышления и пространственного воображения школьников.</a:t>
            </a:r>
          </a:p>
          <a:p>
            <a:pPr algn="just"/>
            <a:r>
              <a:rPr lang="ru-RU" sz="2200" dirty="0">
                <a:latin typeface="+mj-lt"/>
              </a:rPr>
              <a:t>	</a:t>
            </a:r>
            <a:r>
              <a:rPr lang="ru-RU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А. В. Погорелов в</a:t>
            </a:r>
            <a:r>
              <a:rPr lang="ru-RU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одном из первых изданий своего учебника по геометрии для средней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школы писал о том, что «главная задача преподавания геометрии в школе — научить </a:t>
            </a:r>
            <a:r>
              <a:rPr lang="ru-RU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учащихся логически рассуждать, аргументировать свои утверждения, доказывать; очень немногие из оканчивающих школу будут математиками, тем более геометрами; будут и такие, которые в своей практической деятельности ни разу не воспользуются теоремой Пифагора; однако вряд ли найдётся хотя бы один, которому не придётся рассуждать, анализировать, доказывать».</a:t>
            </a:r>
            <a:r>
              <a:rPr lang="ru-RU" sz="2200" dirty="0">
                <a:latin typeface="+mj-lt"/>
              </a:rPr>
              <a:t> 	Н. Ф. Четверухин  подчёркивал  важность  развития пространственных представлений для всех учащихся вне зависимости от направления их дальнейшего образования и выбора будущей профессии. «Хорошее пространственное воображение нужно конструктору, создающему новые машины, геологу, разведывающему недра земли, архитектору, сооружающему здания современных городов, хирургу, производящему тончайшие операции среди кровеносных сосудов и нервных волокон, скульптору, художнику и т. д.». 	</a:t>
            </a:r>
          </a:p>
        </p:txBody>
      </p:sp>
    </p:spTree>
    <p:extLst>
      <p:ext uri="{BB962C8B-B14F-4D97-AF65-F5344CB8AC3E}">
        <p14:creationId xmlns:p14="http://schemas.microsoft.com/office/powerpoint/2010/main" val="267497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097" y="404664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/>
              <a:t>А. Д. Александров, говоря о целях обучения геометрии, указывал, что «особенность геометрии, выделяющая её среди других наук вообще, состоит в том, что в ней самая строгая логика соединена с наглядным представлением. Геометрия в своей сущности и есть такое соединение живого воображения и строгой логики, в котором они взаимодействуют и дополняют друг друга». </a:t>
            </a:r>
          </a:p>
          <a:p>
            <a:pPr algn="just"/>
            <a:r>
              <a:rPr lang="ru-RU" dirty="0"/>
              <a:t>	В. Г. </a:t>
            </a:r>
            <a:r>
              <a:rPr lang="ru-RU" dirty="0" err="1"/>
              <a:t>Болтянский</a:t>
            </a:r>
            <a:r>
              <a:rPr lang="ru-RU" dirty="0"/>
              <a:t> говорил о том, что природа геометрии предоставляет богатые возможности для воспитания у школьников эстетического чувства красоты в самом широком значении этого слова. Красота геометрии заключается в её проявлениях в живой природе, архитектуре, живописи, декоративно-прикладном искусстве, строительстве и т. д., а также в смелых, оригинальных, нестандартных доказательствах, выводах и решениях.	</a:t>
            </a:r>
          </a:p>
        </p:txBody>
      </p:sp>
    </p:spTree>
    <p:extLst>
      <p:ext uri="{BB962C8B-B14F-4D97-AF65-F5344CB8AC3E}">
        <p14:creationId xmlns:p14="http://schemas.microsoft.com/office/powerpoint/2010/main" val="788960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Традиции обучения геометрии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53" y="47667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/>
              <a:t>Отечественной школой накоплен уникальный опыт преподавания геометрии. Учебник по геометрии А. П. Киселёва под редакцией Н. А. Глаголева на протяжении десятилетий оставался образцом строгости, чёткости и доступности изложения геометрии.	</a:t>
            </a:r>
          </a:p>
        </p:txBody>
      </p:sp>
      <p:pic>
        <p:nvPicPr>
          <p:cNvPr id="3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298C6DCC-AFA8-D159-A997-3339E6FF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" y="2265704"/>
            <a:ext cx="2814926" cy="432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BBFC5-C704-531B-9BD6-BE592181A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86" y="2192244"/>
            <a:ext cx="2902914" cy="4327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5E77F5-2D22-61E5-56BE-87F2E3BBB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658" y="2265704"/>
            <a:ext cx="2969727" cy="42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7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3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/>
              <a:t>В 60-х годах прошлого века на смену учебнику А.П. </a:t>
            </a:r>
            <a:r>
              <a:rPr lang="ru-RU" dirty="0" err="1"/>
              <a:t>Киселева</a:t>
            </a:r>
            <a:r>
              <a:rPr lang="ru-RU" dirty="0"/>
              <a:t> пришёл учебник А.Н. Колмогорова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5C7999-F1BB-2C89-73D0-1E357209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894828"/>
            <a:ext cx="4151927" cy="59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6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2" y="260648"/>
            <a:ext cx="9124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/>
              <a:t>В 80-х годах прошлого века на смену учебнику А.Н. Колмогорова и др. пришли учебники А.В. Погорелова и Л.С. Атанасяна и др., А.Д. Александрова и др., И.Ф. Шарыгина.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4B9D11-6B6C-AE0B-DEF2-56C09FC3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8" y="1637142"/>
            <a:ext cx="2052228" cy="2664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1EECC-7EEC-FA0F-0AD3-DD009AF3D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07" y="1668161"/>
            <a:ext cx="2034137" cy="26642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0C682E-7A48-679D-A126-6E21698F1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768" y="1668161"/>
            <a:ext cx="2035496" cy="2664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07E46-CFBC-AAE4-4884-48F48F847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1668161"/>
            <a:ext cx="177400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26">
            <a:extLst>
              <a:ext uri="{FF2B5EF4-FFF2-40B4-BE49-F238E27FC236}">
                <a16:creationId xmlns:a16="http://schemas.microsoft.com/office/drawing/2014/main" id="{AFDAEED0-A5D7-36BD-9F06-CE50C7B99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С 2003 года учебники и пособия, входящие в УМК по геометрии, имеют гриф «Рекомендовано» и входят в Федеральный перечень</a:t>
            </a:r>
            <a:r>
              <a:rPr lang="ru-RU" altLang="ru-RU" sz="1800" dirty="0"/>
              <a:t>      </a:t>
            </a:r>
          </a:p>
        </p:txBody>
      </p:sp>
      <p:pic>
        <p:nvPicPr>
          <p:cNvPr id="4099" name="Рисунок 10">
            <a:extLst>
              <a:ext uri="{FF2B5EF4-FFF2-40B4-BE49-F238E27FC236}">
                <a16:creationId xmlns:a16="http://schemas.microsoft.com/office/drawing/2014/main" id="{731DBC54-D3FE-8673-D3C1-D70C8C6C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311275"/>
            <a:ext cx="1938338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7" descr="Geom_7-9_Obl_.png">
            <a:extLst>
              <a:ext uri="{FF2B5EF4-FFF2-40B4-BE49-F238E27FC236}">
                <a16:creationId xmlns:a16="http://schemas.microsoft.com/office/drawing/2014/main" id="{77F1240B-95EA-C319-507B-D6B2E199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311275"/>
            <a:ext cx="19383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8" descr="Geom_10-11_Obl_.png">
            <a:extLst>
              <a:ext uri="{FF2B5EF4-FFF2-40B4-BE49-F238E27FC236}">
                <a16:creationId xmlns:a16="http://schemas.microsoft.com/office/drawing/2014/main" id="{83FF38B6-4499-EF85-4F1C-4D4C138F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076700"/>
            <a:ext cx="196373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9" descr="Geom_10_Obl_.png">
            <a:extLst>
              <a:ext uri="{FF2B5EF4-FFF2-40B4-BE49-F238E27FC236}">
                <a16:creationId xmlns:a16="http://schemas.microsoft.com/office/drawing/2014/main" id="{75934C50-E020-88CF-3678-0292D0E1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304925"/>
            <a:ext cx="1881187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20" descr="Geom_11_Obl.png">
            <a:extLst>
              <a:ext uri="{FF2B5EF4-FFF2-40B4-BE49-F238E27FC236}">
                <a16:creationId xmlns:a16="http://schemas.microsoft.com/office/drawing/2014/main" id="{69EA3AA0-BF83-C1E3-E756-4A6D64E0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1290638"/>
            <a:ext cx="188436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4" name="Группа 21">
            <a:extLst>
              <a:ext uri="{FF2B5EF4-FFF2-40B4-BE49-F238E27FC236}">
                <a16:creationId xmlns:a16="http://schemas.microsoft.com/office/drawing/2014/main" id="{E3C9FB82-4B67-9CC7-DC9E-8D9B38892A13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4076700"/>
            <a:ext cx="3843338" cy="2613025"/>
            <a:chOff x="2771800" y="4365104"/>
            <a:chExt cx="3441719" cy="2340000"/>
          </a:xfrm>
        </p:grpSpPr>
        <p:pic>
          <p:nvPicPr>
            <p:cNvPr id="4105" name="Рисунок 22" descr="Obl_Matem_10_baza.png">
              <a:extLst>
                <a:ext uri="{FF2B5EF4-FFF2-40B4-BE49-F238E27FC236}">
                  <a16:creationId xmlns:a16="http://schemas.microsoft.com/office/drawing/2014/main" id="{C3C1A6AB-1B8B-C23E-39F0-C13B5EC4F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365104"/>
              <a:ext cx="1560594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Рисунок 23" descr="Obl_Matem_11_baza.png">
              <a:extLst>
                <a:ext uri="{FF2B5EF4-FFF2-40B4-BE49-F238E27FC236}">
                  <a16:creationId xmlns:a16="http://schemas.microsoft.com/office/drawing/2014/main" id="{F97A66B7-8F19-9E1E-B0DC-144D16D5D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365104"/>
              <a:ext cx="1569511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0505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AA359-3AF1-4B21-ADC6-0127585C5342}"/>
              </a:ext>
            </a:extLst>
          </p:cNvPr>
          <p:cNvSpPr txBox="1"/>
          <p:nvPr/>
        </p:nvSpPr>
        <p:spPr>
          <a:xfrm>
            <a:off x="-10048" y="151179"/>
            <a:ext cx="9144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 сожалению, последние 40 лет качество школьного математического образования неуклонно снижалось.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это проявилось после перехода на болонскую систему образования. Под флагом вариативности, индивидуализации, учёте интересов детей, внедрялась западная и американская модель образования. Вместо знаний, умений и навыков появились компетенции, носящие общий характер, и не предполагающие конкретных знаний и умений. 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Хорошие результаты наших учащихся на олимпиадах по математике означают только то, что у нас ещё сохранялись традиции подготовки школьников к олимпиадам. Однако это касается небольшого числа центров такой подготовки и школ с углублённым изучением математики.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Хорошее математическое образование, развитое мышление и пространственные представления нужны не только будущим математикам, но и физикам, химикам, биологам, экономистам, инженерам, конструкторам, архитекторам, врачам, юристам, политикам, военным и др.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Одни школы с углублённым изучением математики не могут обеспечить такую подготовку. Хорошее математическое образование необходимо всем учащимся.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Компьютеризация, роботизация, искусственный интеллект не снижают, а повышают роль математического образования, поскольку они заменяют неквалифицированный труд, требуя от человека большей образованности.</a:t>
            </a:r>
          </a:p>
        </p:txBody>
      </p:sp>
    </p:spTree>
    <p:extLst>
      <p:ext uri="{BB962C8B-B14F-4D97-AF65-F5344CB8AC3E}">
        <p14:creationId xmlns:p14="http://schemas.microsoft.com/office/powerpoint/2010/main" val="420740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E78AB6-6F28-950F-49EC-4A0F85650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00" y="395269"/>
            <a:ext cx="4431675" cy="5976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2A56B3-D0E1-F39F-5AEF-EDE90E7E1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" y="395269"/>
            <a:ext cx="4431675" cy="60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44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AA359-3AF1-4B21-ADC6-0127585C5342}"/>
              </a:ext>
            </a:extLst>
          </p:cNvPr>
          <p:cNvSpPr txBox="1"/>
          <p:nvPr/>
        </p:nvSpPr>
        <p:spPr>
          <a:xfrm>
            <a:off x="0" y="117693"/>
            <a:ext cx="9144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3. ПРИМЕРНАЯ РАБОЧАЯ ПРОГРАММА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УЧЕБНОГО КУРСА «ГЕОМЕТРИЯ». 7—9 классы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Начальные понятия геометрии. Точка, прямая, отрезок, луч. Угол. Виды углов. Вертикальные и смежные углы. Биссектриса угла. Ломаная, многоугольник. Параллельность и перпендикулярность прямых.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Симметричные фигуры. Основные свойства осевой симметрии. Примеры симметрии в окружающем мире. Основные построения с помощью циркуля и линейки.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Треугольник. Высота, медиана, биссектриса, их свойства. Равнобедренный и равносторонний треугольники. Неравенство треугольника. Свойства и признаки равнобедренного треугольника. Признаки равенства треугольников.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Свойства и признаки параллельных прямых. Сумма углов треугольника. Внешние углы треугольника. Прямоугольный треугольник. Свойство медианы прямоугольного треугольника, проведённой к гипотенузе. Признаки равенства прямоугольных треугольников. Прямоугольный треугольник с углом в 30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Неравенства в геометрии: неравенство треугольника, неравенство о длине ломаной, теорема о большем угле и большей стороне треугольника. Перпендикуляр и наклонная.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Геометрическое место точек. биссектриса угла и серединный перпендикуляр к отрезку как геометрические места точек. Окружность и круг, хорда и диаметр, их свойства. Взаимное расположение окружности и прямой. Касательная и секущая к окружности. Окружность, вписанная в угол. Вписанная и описанная окружности треугольника.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5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AA359-3AF1-4B21-ADC6-0127585C5342}"/>
              </a:ext>
            </a:extLst>
          </p:cNvPr>
          <p:cNvSpPr txBox="1"/>
          <p:nvPr/>
        </p:nvSpPr>
        <p:spPr>
          <a:xfrm>
            <a:off x="0" y="41287"/>
            <a:ext cx="9144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Четырёхугольники. Параллелограмм, его признаки и свойства. Частные случаи параллелограммов (прямоугольник, ромб, квадрат), их признаки и свойства. Трапеция, равнобокая трапеция, её свойства и признаки. Прямоугольная трапеция.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удвоения медианы. Центральная симметрия.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Теорема Фалеса и теорема о пропорциональных отрезках. Средние линии треугольника и трапеции. Центр масс треугольника.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Подобие треугольников, коэффициент подобия. Признаки подобия треугольников. Применение подобия при решении практических задач.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Свойства площадей геометрических фигур. Формулы для площади треугольника, параллелограмма, ромба и трапеции. Отношение площадей подобных фигур. Вычисление площадей треугольников и многоугольников на клетчатой бумаге. Теорема Пифагора. Применение теоремы Пифагора при решении практических задач.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Синус, косинус, тангенс острого угла прямоугольного треугольника. Основное тригонометрическое тождество. Тригонометрические функции углов в 30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45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60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2438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Вписанные и центральные углы, угол между касательной и хордой. Углы между хордами и секущими. Вписанные и описанные четырёхугольники. Взаимное расположение двух окружностей. Касание окружностей. Общие касательные к двум окружностям.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28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AA359-3AF1-4B21-ADC6-0127585C5342}"/>
              </a:ext>
            </a:extLst>
          </p:cNvPr>
          <p:cNvSpPr txBox="1"/>
          <p:nvPr/>
        </p:nvSpPr>
        <p:spPr>
          <a:xfrm>
            <a:off x="0" y="41287"/>
            <a:ext cx="914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Синус, косинус, тангенс углов от 0 до 180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Основное тригонометрическое тождество. Формулы приведения.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треугольников. теорема косинусов и теорема синусов. Решение практических задач с использованием теоремы косинусов и теоремы синусов.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Преобразование подобия. Подобие соответственных элементов.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Теорема о произведении отрезков хорд, теоремы о произведении отрезков секущих, теорема о квадрате касательной.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Вектор, длина (модуль) вектора,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сонаправленные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векторы, противоположно направленные векторы,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коллинеарность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векторов, равенство векторов, операции над векторами. Разложение вектора по двум неколлинеарным векторам. Координаты вектора. Скалярное произведение векторов, применение для нахождения длин и углов.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Декартовы координаты на плоскости. уравнения прямой и окружности в координатах, пересечение окружностей и прямых. Метод координат и его применение.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Правильные многоугольники. Длина окружности. Градусная и радианная мера угла, вычисление длин дуг окружностей. Площадь круга, сектора, сегмента.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Движения плоскости и внутренние симметрии фигур (элементарные представления). Параллельный перенос. Поворот.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67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Рисунок 6">
            <a:extLst>
              <a:ext uri="{FF2B5EF4-FFF2-40B4-BE49-F238E27FC236}">
                <a16:creationId xmlns:a16="http://schemas.microsoft.com/office/drawing/2014/main" id="{AE1B9F79-BBD7-7035-532C-C8052CFC2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3855996"/>
            <a:ext cx="1856461" cy="279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7">
            <a:extLst>
              <a:ext uri="{FF2B5EF4-FFF2-40B4-BE49-F238E27FC236}">
                <a16:creationId xmlns:a16="http://schemas.microsoft.com/office/drawing/2014/main" id="{97EBE2D5-FBAA-CDCE-DE29-9AF3C121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865601"/>
            <a:ext cx="1822159" cy="27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8" y="966150"/>
            <a:ext cx="2037916" cy="25922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8" y="966119"/>
            <a:ext cx="2046183" cy="2592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66151"/>
            <a:ext cx="2037917" cy="2592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20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геометрии, входящие в Федеральный перечень 2023-2024 уч. г.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D01F7E3-DD55-D926-3FCE-DB38545D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7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BBA161-0AF3-DFC0-1E31-F9A9F85E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0050"/>
            <a:ext cx="4556446" cy="6214958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D79645C-8A30-6661-E696-5B638A3DE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914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8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F0AAF-B789-69E8-5A16-F8DACA0D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47" y="417775"/>
            <a:ext cx="4279762" cy="621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4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D01F7E3-DD55-D926-3FCE-DB38545D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5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9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80EA2-C1B2-2DF0-0114-1274EB31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" y="836712"/>
            <a:ext cx="4312655" cy="388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A7FEC4-AE20-DEDB-A2C1-5E7D1DF1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27" y="819096"/>
            <a:ext cx="4662180" cy="39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3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01D6431F-DFD3-B874-2BCB-D1F0765E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5775"/>
            <a:ext cx="9144000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000" dirty="0"/>
              <a:t>1. Преемственность. Опора на традиции отечественного геометрического образования, заложенные ещё в учебнике А.П. </a:t>
            </a:r>
            <a:r>
              <a:rPr lang="ru-RU" altLang="ru-RU" sz="2000" dirty="0" err="1"/>
              <a:t>Киселева</a:t>
            </a:r>
            <a:r>
              <a:rPr lang="ru-RU" altLang="ru-RU" sz="2000" dirty="0"/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2. Наглядность. Развитие геометрических представлений. Наличие большого числа рисунков, заданий на изображение геометрических фигур, проведение дополнительных построений.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3. Научность. Развитие логического мышления.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4. Доступность. Учёт возрастных и индивидуальных особенностей учащихся.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5. Систематичность и последовательность. Расположение материала от частного к общему, от простого к сложному.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6. Включение в содержание учебника исторического материала.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7. Наличие дополнительного научно-популярного материала (со звёздочкой), для привлечение школьников к исследовательской и проектной деятельностям.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dirty="0"/>
              <a:t>	8. Практическая направленность. Наличие примеров и задач с практическим содержанием.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9. Ориентация на достижение результатов обучения, подготовку к ОГЭ и ЕГЭ по математике.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10. Использование компьютерных программ для моделирования геометрических фигур.</a:t>
            </a:r>
          </a:p>
        </p:txBody>
      </p:sp>
      <p:sp>
        <p:nvSpPr>
          <p:cNvPr id="27651" name="TextBox 3">
            <a:extLst>
              <a:ext uri="{FF2B5EF4-FFF2-40B4-BE49-F238E27FC236}">
                <a16:creationId xmlns:a16="http://schemas.microsoft.com/office/drawing/2014/main" id="{89B7D881-3CF8-A591-1D7B-B293B9ABF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Особенности УМК по геометрии И.М. Смирновой и В.А. Смирнова</a:t>
            </a:r>
          </a:p>
        </p:txBody>
      </p:sp>
    </p:spTree>
    <p:extLst>
      <p:ext uri="{BB962C8B-B14F-4D97-AF65-F5344CB8AC3E}">
        <p14:creationId xmlns:p14="http://schemas.microsoft.com/office/powerpoint/2010/main" val="2483453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Авторский сайт: </a:t>
            </a:r>
            <a:r>
              <a:rPr lang="en-US" sz="2800" dirty="0">
                <a:solidFill>
                  <a:srgbClr val="FF0000"/>
                </a:solidFill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55895-AF42-F1DD-86A0-07588A1EA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92504"/>
            <a:ext cx="7180280" cy="63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FACDD783-1298-32B5-BC14-CC9B1160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Дидактические материалы</a:t>
            </a:r>
            <a:endParaRPr lang="ru-RU" altLang="ru-RU" sz="1800"/>
          </a:p>
        </p:txBody>
      </p:sp>
      <p:pic>
        <p:nvPicPr>
          <p:cNvPr id="5123" name="Picture 13" descr="C:\Documents and Settings\Администратор\Мои документы\PICTURE\Учебники\УМК\9.jpg">
            <a:extLst>
              <a:ext uri="{FF2B5EF4-FFF2-40B4-BE49-F238E27FC236}">
                <a16:creationId xmlns:a16="http://schemas.microsoft.com/office/drawing/2014/main" id="{FE7706B1-6780-6CE0-39AB-2773AD2D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4199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4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F544D301-763A-415F-F096-379FF275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Методические рекомендации</a:t>
            </a:r>
            <a:endParaRPr lang="ru-RU" altLang="ru-RU" sz="1800"/>
          </a:p>
        </p:txBody>
      </p:sp>
      <p:graphicFrame>
        <p:nvGraphicFramePr>
          <p:cNvPr id="6147" name="Object 17">
            <a:extLst>
              <a:ext uri="{FF2B5EF4-FFF2-40B4-BE49-F238E27FC236}">
                <a16:creationId xmlns:a16="http://schemas.microsoft.com/office/drawing/2014/main" id="{0AD13E73-74A0-60EB-7DF2-630D32D209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609600"/>
          <a:ext cx="699928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7000000" imgH="2971429" progId="Paint.Picture">
                  <p:embed/>
                </p:oleObj>
              </mc:Choice>
              <mc:Fallback>
                <p:oleObj name="Точечный рисунок" r:id="rId2" imgW="7000000" imgH="2971429" progId="Paint.Picture">
                  <p:embed/>
                  <p:pic>
                    <p:nvPicPr>
                      <p:cNvPr id="6147" name="Object 17">
                        <a:extLst>
                          <a:ext uri="{FF2B5EF4-FFF2-40B4-BE49-F238E27FC236}">
                            <a16:creationId xmlns:a16="http://schemas.microsoft.com/office/drawing/2014/main" id="{0AD13E73-74A0-60EB-7DF2-630D32D209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09600"/>
                        <a:ext cx="6999288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8">
            <a:extLst>
              <a:ext uri="{FF2B5EF4-FFF2-40B4-BE49-F238E27FC236}">
                <a16:creationId xmlns:a16="http://schemas.microsoft.com/office/drawing/2014/main" id="{FE95C08A-A984-B4F8-1262-F168FC809D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3733800"/>
          <a:ext cx="4114800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3704762" imgH="2695951" progId="Paint.Picture">
                  <p:embed/>
                </p:oleObj>
              </mc:Choice>
              <mc:Fallback>
                <p:oleObj name="Точечный рисунок" r:id="rId4" imgW="3704762" imgH="2695951" progId="Paint.Picture">
                  <p:embed/>
                  <p:pic>
                    <p:nvPicPr>
                      <p:cNvPr id="6148" name="Object 18">
                        <a:extLst>
                          <a:ext uri="{FF2B5EF4-FFF2-40B4-BE49-F238E27FC236}">
                            <a16:creationId xmlns:a16="http://schemas.microsoft.com/office/drawing/2014/main" id="{FE95C08A-A984-B4F8-1262-F168FC809D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733800"/>
                        <a:ext cx="4114800" cy="299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43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26">
            <a:extLst>
              <a:ext uri="{FF2B5EF4-FFF2-40B4-BE49-F238E27FC236}">
                <a16:creationId xmlns:a16="http://schemas.microsoft.com/office/drawing/2014/main" id="{82B31194-4857-B555-E220-9A4FF4A2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Рабочие тетради для 7-9 и 10-11 классов</a:t>
            </a:r>
            <a:endParaRPr lang="ru-RU" altLang="ru-RU" sz="1800"/>
          </a:p>
        </p:txBody>
      </p:sp>
      <p:graphicFrame>
        <p:nvGraphicFramePr>
          <p:cNvPr id="7171" name="Object 1028">
            <a:extLst>
              <a:ext uri="{FF2B5EF4-FFF2-40B4-BE49-F238E27FC236}">
                <a16:creationId xmlns:a16="http://schemas.microsoft.com/office/drawing/2014/main" id="{319C11E1-E029-02AD-84CB-2A315CFFA3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105848" imgH="2715004" progId="Paint.Picture">
                  <p:embed/>
                </p:oleObj>
              </mc:Choice>
              <mc:Fallback>
                <p:oleObj name="Точечный рисунок" r:id="rId2" imgW="4105848" imgH="2715004" progId="Paint.Picture">
                  <p:embed/>
                  <p:pic>
                    <p:nvPicPr>
                      <p:cNvPr id="7171" name="Object 1028">
                        <a:extLst>
                          <a:ext uri="{FF2B5EF4-FFF2-40B4-BE49-F238E27FC236}">
                            <a16:creationId xmlns:a16="http://schemas.microsoft.com/office/drawing/2014/main" id="{319C11E1-E029-02AD-84CB-2A315CFFA3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1029">
            <a:extLst>
              <a:ext uri="{FF2B5EF4-FFF2-40B4-BE49-F238E27FC236}">
                <a16:creationId xmlns:a16="http://schemas.microsoft.com/office/drawing/2014/main" id="{4F6F2D4F-5F49-F8CE-3264-B6679B9131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114845" imgH="2476190" progId="Paint.Picture">
                  <p:embed/>
                </p:oleObj>
              </mc:Choice>
              <mc:Fallback>
                <p:oleObj name="Точечный рисунок" r:id="rId4" imgW="2114845" imgH="2476190" progId="Paint.Picture">
                  <p:embed/>
                  <p:pic>
                    <p:nvPicPr>
                      <p:cNvPr id="7172" name="Object 1029">
                        <a:extLst>
                          <a:ext uri="{FF2B5EF4-FFF2-40B4-BE49-F238E27FC236}">
                            <a16:creationId xmlns:a16="http://schemas.microsoft.com/office/drawing/2014/main" id="{4F6F2D4F-5F49-F8CE-3264-B6679B9131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1030" descr="C:\Documents and Settings\Администратор\Мои документы\PICTURE\jpg\Тетрадь8а.jpg">
            <a:extLst>
              <a:ext uri="{FF2B5EF4-FFF2-40B4-BE49-F238E27FC236}">
                <a16:creationId xmlns:a16="http://schemas.microsoft.com/office/drawing/2014/main" id="{44083F34-367E-92D0-64A6-C1790727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31" descr="C:\Documents and Settings\Администратор\Мои документы\PICTURE\jpg\Тетрадь8б.jpg">
            <a:extLst>
              <a:ext uri="{FF2B5EF4-FFF2-40B4-BE49-F238E27FC236}">
                <a16:creationId xmlns:a16="http://schemas.microsoft.com/office/drawing/2014/main" id="{1E150CAF-518D-08DC-4FC0-2E393AA4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35" descr="C:\Documents and Settings\Администратор\Мои документы\PICTURE\jpg\Тетрадь9.jpg">
            <a:extLst>
              <a:ext uri="{FF2B5EF4-FFF2-40B4-BE49-F238E27FC236}">
                <a16:creationId xmlns:a16="http://schemas.microsoft.com/office/drawing/2014/main" id="{0A044D0B-529E-BA04-135F-73D5189C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6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Рисунок 6">
            <a:extLst>
              <a:ext uri="{FF2B5EF4-FFF2-40B4-BE49-F238E27FC236}">
                <a16:creationId xmlns:a16="http://schemas.microsoft.com/office/drawing/2014/main" id="{AE1B9F79-BBD7-7035-532C-C8052CFC2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08328"/>
            <a:ext cx="2084702" cy="31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7">
            <a:extLst>
              <a:ext uri="{FF2B5EF4-FFF2-40B4-BE49-F238E27FC236}">
                <a16:creationId xmlns:a16="http://schemas.microsoft.com/office/drawing/2014/main" id="{97EBE2D5-FBAA-CDCE-DE29-9AF3C121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5" y="3618361"/>
            <a:ext cx="2046183" cy="31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8" y="966150"/>
            <a:ext cx="2037916" cy="25922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8" y="966119"/>
            <a:ext cx="2046183" cy="2592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66151"/>
            <a:ext cx="2037917" cy="2592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20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геометрии, входящие в Федеральный перечень 2023-2024 уч. г.</a:t>
            </a:r>
          </a:p>
        </p:txBody>
      </p:sp>
    </p:spTree>
    <p:extLst>
      <p:ext uri="{BB962C8B-B14F-4D97-AF65-F5344CB8AC3E}">
        <p14:creationId xmlns:p14="http://schemas.microsoft.com/office/powerpoint/2010/main" val="423696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D01F7E3-DD55-D926-3FCE-DB38545D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Методические пособия и рабочие программы</a:t>
            </a:r>
          </a:p>
        </p:txBody>
      </p:sp>
      <p:pic>
        <p:nvPicPr>
          <p:cNvPr id="9219" name="Рисунок 6" descr="Смирнова_Геометрия_7_мет.jpg">
            <a:extLst>
              <a:ext uri="{FF2B5EF4-FFF2-40B4-BE49-F238E27FC236}">
                <a16:creationId xmlns:a16="http://schemas.microsoft.com/office/drawing/2014/main" id="{BF6563A5-B049-8993-D409-6D5C1907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214471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7" descr="Смирнова_Геометрия_8_мет.jpg">
            <a:extLst>
              <a:ext uri="{FF2B5EF4-FFF2-40B4-BE49-F238E27FC236}">
                <a16:creationId xmlns:a16="http://schemas.microsoft.com/office/drawing/2014/main" id="{89EE8CE1-69D9-611D-A751-FDF1C9F94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6250"/>
            <a:ext cx="212883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 descr="Смирнова_Геометрия_9_мет.jpg">
            <a:extLst>
              <a:ext uri="{FF2B5EF4-FFF2-40B4-BE49-F238E27FC236}">
                <a16:creationId xmlns:a16="http://schemas.microsoft.com/office/drawing/2014/main" id="{D36FBB76-1BA1-9498-4A53-41EA32C8D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4471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9" descr="Смирнова_10_мет.jpg">
            <a:extLst>
              <a:ext uri="{FF2B5EF4-FFF2-40B4-BE49-F238E27FC236}">
                <a16:creationId xmlns:a16="http://schemas.microsoft.com/office/drawing/2014/main" id="{10F34C98-FF56-5223-FD4C-455337B25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3789363"/>
            <a:ext cx="20177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0" descr="Смирнова_11_мет.jpg">
            <a:extLst>
              <a:ext uri="{FF2B5EF4-FFF2-40B4-BE49-F238E27FC236}">
                <a16:creationId xmlns:a16="http://schemas.microsoft.com/office/drawing/2014/main" id="{08472D6B-3115-71F8-C748-1A530D1A1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789363"/>
            <a:ext cx="20177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11" descr="Смирнов_Геометрия_7-9 10-11_программы.jpg">
            <a:extLst>
              <a:ext uri="{FF2B5EF4-FFF2-40B4-BE49-F238E27FC236}">
                <a16:creationId xmlns:a16="http://schemas.microsoft.com/office/drawing/2014/main" id="{4A37D2E5-377A-F7D9-C06E-1656A560D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3479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0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4C26EE9B-069A-B2F1-6DFF-7B622E39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0"/>
            <a:ext cx="91201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УМК по геометрии издательства </a:t>
            </a:r>
            <a:r>
              <a:rPr lang="ru-RU" altLang="ru-RU" sz="2400" dirty="0" err="1"/>
              <a:t>Мектеп</a:t>
            </a:r>
            <a:r>
              <a:rPr lang="ru-RU" altLang="ru-RU" sz="2400" dirty="0"/>
              <a:t> (Казахстан)</a:t>
            </a:r>
          </a:p>
        </p:txBody>
      </p:sp>
      <p:pic>
        <p:nvPicPr>
          <p:cNvPr id="10243" name="Рисунок 1">
            <a:extLst>
              <a:ext uri="{FF2B5EF4-FFF2-40B4-BE49-F238E27FC236}">
                <a16:creationId xmlns:a16="http://schemas.microsoft.com/office/drawing/2014/main" id="{F58F1D3E-89B5-1513-DA03-81BE92344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37" y="461963"/>
            <a:ext cx="2087783" cy="308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2">
            <a:extLst>
              <a:ext uri="{FF2B5EF4-FFF2-40B4-BE49-F238E27FC236}">
                <a16:creationId xmlns:a16="http://schemas.microsoft.com/office/drawing/2014/main" id="{5F93E630-B4D1-E709-EC25-E30A4991F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2038916" cy="29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2D99D6F0-EE92-DD95-D4B8-34C635CFF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5907"/>
            <a:ext cx="2160240" cy="29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>
            <a:extLst>
              <a:ext uri="{FF2B5EF4-FFF2-40B4-BE49-F238E27FC236}">
                <a16:creationId xmlns:a16="http://schemas.microsoft.com/office/drawing/2014/main" id="{82924FFD-7DB8-9218-3367-4E9C95D2D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56" y="461963"/>
            <a:ext cx="2096208" cy="307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83823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3821238</TotalTime>
  <Words>1692</Words>
  <Application>Microsoft Office PowerPoint</Application>
  <PresentationFormat>Экран (4:3)</PresentationFormat>
  <Paragraphs>104</Paragraphs>
  <Slides>39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Оформление по умолчанию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Важность геометрии для образования</vt:lpstr>
      <vt:lpstr>Презентация PowerPoint</vt:lpstr>
      <vt:lpstr>Традиции обучения геометрии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Vladimir Smirnov</cp:lastModifiedBy>
  <cp:revision>475</cp:revision>
  <dcterms:created xsi:type="dcterms:W3CDTF">2008-04-30T05:51:18Z</dcterms:created>
  <dcterms:modified xsi:type="dcterms:W3CDTF">2023-08-29T10:06:05Z</dcterms:modified>
</cp:coreProperties>
</file>