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451" r:id="rId2"/>
    <p:sldId id="631" r:id="rId3"/>
    <p:sldId id="602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01" r:id="rId18"/>
    <p:sldId id="455" r:id="rId19"/>
    <p:sldId id="496" r:id="rId20"/>
    <p:sldId id="486" r:id="rId21"/>
    <p:sldId id="497" r:id="rId22"/>
    <p:sldId id="495" r:id="rId23"/>
    <p:sldId id="498" r:id="rId24"/>
    <p:sldId id="499" r:id="rId25"/>
    <p:sldId id="500" r:id="rId26"/>
    <p:sldId id="501" r:id="rId27"/>
    <p:sldId id="502" r:id="rId28"/>
    <p:sldId id="503" r:id="rId29"/>
    <p:sldId id="505" r:id="rId30"/>
    <p:sldId id="600" r:id="rId31"/>
    <p:sldId id="506" r:id="rId32"/>
    <p:sldId id="508" r:id="rId33"/>
    <p:sldId id="509" r:id="rId34"/>
    <p:sldId id="512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5" r:id="rId45"/>
    <p:sldId id="526" r:id="rId46"/>
    <p:sldId id="528" r:id="rId47"/>
    <p:sldId id="529" r:id="rId48"/>
    <p:sldId id="530" r:id="rId49"/>
    <p:sldId id="531" r:id="rId50"/>
    <p:sldId id="534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5" r:id="rId61"/>
    <p:sldId id="546" r:id="rId62"/>
    <p:sldId id="547" r:id="rId63"/>
    <p:sldId id="548" r:id="rId64"/>
    <p:sldId id="549" r:id="rId65"/>
    <p:sldId id="550" r:id="rId66"/>
    <p:sldId id="551" r:id="rId67"/>
    <p:sldId id="630" r:id="rId68"/>
    <p:sldId id="553" r:id="rId69"/>
    <p:sldId id="556" r:id="rId70"/>
    <p:sldId id="558" r:id="rId71"/>
    <p:sldId id="563" r:id="rId72"/>
    <p:sldId id="564" r:id="rId73"/>
    <p:sldId id="576" r:id="rId74"/>
    <p:sldId id="577" r:id="rId75"/>
    <p:sldId id="580" r:id="rId76"/>
    <p:sldId id="581" r:id="rId77"/>
    <p:sldId id="582" r:id="rId78"/>
    <p:sldId id="583" r:id="rId79"/>
    <p:sldId id="584" r:id="rId80"/>
    <p:sldId id="585" r:id="rId81"/>
    <p:sldId id="586" r:id="rId82"/>
    <p:sldId id="587" r:id="rId83"/>
    <p:sldId id="588" r:id="rId84"/>
    <p:sldId id="589" r:id="rId85"/>
    <p:sldId id="590" r:id="rId86"/>
    <p:sldId id="591" r:id="rId87"/>
    <p:sldId id="593" r:id="rId88"/>
    <p:sldId id="594" r:id="rId89"/>
    <p:sldId id="595" r:id="rId90"/>
    <p:sldId id="596" r:id="rId91"/>
    <p:sldId id="597" r:id="rId92"/>
    <p:sldId id="598" r:id="rId93"/>
    <p:sldId id="617" r:id="rId94"/>
    <p:sldId id="618" r:id="rId95"/>
    <p:sldId id="619" r:id="rId96"/>
    <p:sldId id="620" r:id="rId97"/>
    <p:sldId id="621" r:id="rId98"/>
    <p:sldId id="623" r:id="rId99"/>
    <p:sldId id="626" r:id="rId100"/>
    <p:sldId id="629" r:id="rId10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0929"/>
  </p:normalViewPr>
  <p:slideViewPr>
    <p:cSldViewPr>
      <p:cViewPr varScale="1">
        <p:scale>
          <a:sx n="99" d="100"/>
          <a:sy n="99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7B8799-B09D-4443-BE67-F8C66D01B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0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E3D163-BE41-406A-96F0-DA1F37E5FE86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652AED-7EB0-4267-BF35-D9829E901066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9A54D5-00D4-4146-BE46-8DF483628D03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991941-76BB-4DAE-A57F-7CE2A024828B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D742663-8702-4B4B-A577-9FDC211D2ED8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CD6928-36EF-4867-8FBD-9396587C731C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DBB2E8E-7414-43DA-A9E9-0CB092A058BC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В режиме слайдов ответы появляются после </a:t>
            </a:r>
            <a:r>
              <a:rPr lang="ru-RU" dirty="0" err="1" smtClean="0">
                <a:latin typeface="Times New Roman" pitchFamily="18" charset="0"/>
              </a:rPr>
              <a:t>кликанья</a:t>
            </a:r>
            <a:r>
              <a:rPr lang="ru-RU" dirty="0" smtClean="0">
                <a:latin typeface="Times New Roman" pitchFamily="18" charset="0"/>
              </a:rPr>
              <a:t>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091D2-29B0-46E3-BD0D-3DE52ADCC031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3091D2-29B0-46E3-BD0D-3DE52ADCC031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ACA3AC-1DE1-4DC1-B0A0-694EDA8DB3EA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ACA3AC-1DE1-4DC1-B0A0-694EDA8DB3EA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09CDC3-69D0-4052-A524-380C327449A2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09CDC3-69D0-4052-A524-380C327449A2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DAF08-96A9-41F6-9FC0-3D080B6D9C42}" type="slidenum">
              <a:rPr lang="ru-RU"/>
              <a:pPr/>
              <a:t>24</a:t>
            </a:fld>
            <a:endParaRPr lang="ru-RU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F2C92-E780-4E91-A3B0-1AB131E1F33A}" type="slidenum">
              <a:rPr lang="ru-RU"/>
              <a:pPr/>
              <a:t>25</a:t>
            </a:fld>
            <a:endParaRPr lang="ru-RU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ADBFD-A22B-4DA5-BE9D-090A72CC4379}" type="slidenum">
              <a:rPr lang="ru-RU"/>
              <a:pPr/>
              <a:t>26</a:t>
            </a:fld>
            <a:endParaRPr lang="ru-RU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274D9-312B-44DA-B807-3A7BB052F445}" type="slidenum">
              <a:rPr lang="ru-RU"/>
              <a:pPr/>
              <a:t>27</a:t>
            </a:fld>
            <a:endParaRPr lang="ru-RU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35CA7-15E3-4ED3-944D-0AC8BCDBA49B}" type="slidenum">
              <a:rPr lang="ru-RU"/>
              <a:pPr/>
              <a:t>28</a:t>
            </a:fld>
            <a:endParaRPr lang="ru-RU"/>
          </a:p>
        </p:txBody>
      </p:sp>
      <p:sp>
        <p:nvSpPr>
          <p:cNvPr id="619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95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FF27A-B6BC-48CD-A028-FA640A66D943}" type="slidenum">
              <a:rPr lang="ru-RU"/>
              <a:pPr/>
              <a:t>29</a:t>
            </a:fld>
            <a:endParaRPr lang="ru-RU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3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8E21B-5E46-4C52-8AF9-1753E064CA0C}" type="slidenum">
              <a:rPr lang="ru-RU"/>
              <a:pPr/>
              <a:t>30</a:t>
            </a:fld>
            <a:endParaRPr lang="ru-RU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5F98C-111F-444D-B790-6D00A9346DCD}" type="slidenum">
              <a:rPr lang="ru-RU"/>
              <a:pPr/>
              <a:t>31</a:t>
            </a:fld>
            <a:endParaRPr lang="ru-RU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AF04E-1527-4C7D-8B2C-A86826210865}" type="slidenum">
              <a:rPr lang="ru-RU"/>
              <a:pPr/>
              <a:t>32</a:t>
            </a:fld>
            <a:endParaRPr lang="ru-R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D230B-D0F7-45E5-A4C2-8865D4CB13EA}" type="slidenum">
              <a:rPr lang="ru-RU"/>
              <a:pPr/>
              <a:t>33</a:t>
            </a:fld>
            <a:endParaRPr lang="ru-RU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2868C-8DF6-4BDA-86ED-05F656126C93}" type="slidenum">
              <a:rPr lang="ru-RU"/>
              <a:pPr/>
              <a:t>34</a:t>
            </a:fld>
            <a:endParaRPr lang="ru-RU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8A63E-B7E3-491C-ABF2-3F894A0F586E}" type="slidenum">
              <a:rPr lang="ru-RU"/>
              <a:pPr/>
              <a:t>35</a:t>
            </a:fld>
            <a:endParaRPr lang="ru-RU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18AFE7-FD90-46CA-9169-0BE1888DB2AD}" type="slidenum">
              <a:rPr lang="ru-RU" sz="1200" smtClean="0"/>
              <a:pPr eaLnBrk="1" hangingPunct="1"/>
              <a:t>36</a:t>
            </a:fld>
            <a:endParaRPr lang="ru-RU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704D51-552F-4DDA-ACDE-F5C9ACE46021}" type="slidenum">
              <a:rPr lang="ru-RU" sz="1200" smtClean="0"/>
              <a:pPr eaLnBrk="1" hangingPunct="1"/>
              <a:t>37</a:t>
            </a:fld>
            <a:endParaRPr lang="ru-RU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834A0A-0FC5-4982-A7FF-2CE797303C20}" type="slidenum">
              <a:rPr lang="ru-RU" sz="1200" smtClean="0"/>
              <a:pPr eaLnBrk="1" hangingPunct="1"/>
              <a:t>38</a:t>
            </a:fld>
            <a:endParaRPr lang="ru-RU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6DC8D3-3328-48FD-B762-DEC7E97CEAF1}" type="slidenum">
              <a:rPr lang="ru-RU" sz="1200" smtClean="0"/>
              <a:pPr eaLnBrk="1" hangingPunct="1"/>
              <a:t>39</a:t>
            </a:fld>
            <a:endParaRPr lang="ru-RU" sz="1200" smtClean="0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4844C7-6DB0-44B8-A877-C184C6104BDB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A93167-755F-4146-972C-F8BEC2F449D4}" type="slidenum">
              <a:rPr lang="ru-RU" sz="1200" smtClean="0"/>
              <a:pPr eaLnBrk="1" hangingPunct="1"/>
              <a:t>40</a:t>
            </a:fld>
            <a:endParaRPr lang="ru-RU" sz="1200" smtClean="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706D02-3627-4B47-B14C-80C474C10662}" type="slidenum">
              <a:rPr lang="ru-RU" sz="1200" smtClean="0"/>
              <a:pPr eaLnBrk="1" hangingPunct="1"/>
              <a:t>41</a:t>
            </a:fld>
            <a:endParaRPr lang="ru-RU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2D250-71B3-45CB-BF40-AE4C53DECE6B}" type="slidenum">
              <a:rPr lang="ru-RU" sz="1200" smtClean="0"/>
              <a:pPr eaLnBrk="1" hangingPunct="1"/>
              <a:t>42</a:t>
            </a:fld>
            <a:endParaRPr lang="ru-RU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58A26-1500-4AFB-B578-D262BBECE7A0}" type="slidenum">
              <a:rPr lang="ru-RU" sz="1200" smtClean="0"/>
              <a:pPr eaLnBrk="1" hangingPunct="1"/>
              <a:t>43</a:t>
            </a:fld>
            <a:endParaRPr lang="ru-RU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6D390D-3EB6-4C76-A5EA-6A4276F6DFA7}" type="slidenum">
              <a:rPr lang="ru-RU" sz="1200" smtClean="0"/>
              <a:pPr eaLnBrk="1" hangingPunct="1"/>
              <a:t>44</a:t>
            </a:fld>
            <a:endParaRPr lang="ru-RU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037EF1-AD46-444E-9A13-534D797A4A64}" type="slidenum">
              <a:rPr lang="ru-RU" sz="1200"/>
              <a:pPr eaLnBrk="1" hangingPunct="1"/>
              <a:t>45</a:t>
            </a:fld>
            <a:endParaRPr 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00BF42-7AE6-49B4-840E-7F5A1DAC4E80}" type="slidenum">
              <a:rPr lang="ru-RU" sz="1200"/>
              <a:pPr eaLnBrk="1" hangingPunct="1"/>
              <a:t>46</a:t>
            </a:fld>
            <a:endParaRPr 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F48B8-3EC9-4653-A6E1-D641218877F2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A34D4E-B008-4C88-9294-A128C40B7728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901BB6-A380-4814-BAE0-A255FA7C97FB}" type="slidenum">
              <a:rPr lang="ru-RU" sz="1200"/>
              <a:pPr eaLnBrk="1" hangingPunct="1"/>
              <a:t>49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5F04D0-3971-4F01-8D9A-9EB75F73BA4B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AE869-F1E4-41A5-AB06-4D144CA28846}" type="slidenum">
              <a:rPr lang="ru-RU" sz="1200"/>
              <a:pPr eaLnBrk="1" hangingPunct="1"/>
              <a:t>50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94FBBF-D973-4215-AF20-65CCC91A22E6}" type="slidenum">
              <a:rPr lang="ru-RU" sz="120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8DB01A-4676-4A6A-A862-9457334F0AC8}" type="slidenum">
              <a:rPr lang="ru-RU" sz="1200"/>
              <a:pPr eaLnBrk="1" hangingPunct="1"/>
              <a:t>52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8DB01A-4676-4A6A-A862-9457334F0AC8}" type="slidenum">
              <a:rPr lang="ru-RU" sz="1200"/>
              <a:pPr eaLnBrk="1" hangingPunct="1"/>
              <a:t>53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49E929-F96F-4DDE-AB69-CA49966CD310}" type="slidenum">
              <a:rPr lang="ru-RU" sz="1200"/>
              <a:pPr eaLnBrk="1" hangingPunct="1"/>
              <a:t>54</a:t>
            </a:fld>
            <a:endParaRPr 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49E929-F96F-4DDE-AB69-CA49966CD310}" type="slidenum">
              <a:rPr lang="ru-RU" sz="1200"/>
              <a:pPr eaLnBrk="1" hangingPunct="1"/>
              <a:t>55</a:t>
            </a:fld>
            <a:endParaRPr 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A3F3A-722B-4196-9F04-2645135F2BBD}" type="slidenum">
              <a:rPr lang="ru-RU" sz="1200"/>
              <a:pPr eaLnBrk="1" hangingPunct="1"/>
              <a:t>56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7A3F3A-722B-4196-9F04-2645135F2BBD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45EFED-3426-4CD7-AFFF-F627F27016E3}" type="slidenum">
              <a:rPr lang="ru-RU" sz="1200"/>
              <a:pPr eaLnBrk="1" hangingPunct="1"/>
              <a:t>58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CF6C0C-E67A-469B-9671-87332ECADAE1}" type="slidenum">
              <a:rPr lang="ru-RU" sz="1200"/>
              <a:pPr eaLnBrk="1" hangingPunct="1"/>
              <a:t>59</a:t>
            </a:fld>
            <a:endParaRPr 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FBA51D-2CB7-4B6B-9057-30B8CDA71F4E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595A61-32B5-4912-8175-C817F3CFEDE4}" type="slidenum">
              <a:rPr lang="ru-RU" sz="1200"/>
              <a:pPr eaLnBrk="1" hangingPunct="1"/>
              <a:t>60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595A61-32B5-4912-8175-C817F3CFEDE4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2B0FC3-4379-4361-AE7A-056A1BBA5B07}" type="slidenum">
              <a:rPr lang="ru-RU" sz="1200"/>
              <a:pPr eaLnBrk="1" hangingPunct="1"/>
              <a:t>62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2B0FC3-4379-4361-AE7A-056A1BBA5B07}" type="slidenum">
              <a:rPr lang="ru-RU" sz="1200"/>
              <a:pPr eaLnBrk="1" hangingPunct="1"/>
              <a:t>63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EA83FB-4964-4111-86BB-2C20A40C4585}" type="slidenum">
              <a:rPr lang="ru-RU" sz="1200"/>
              <a:pPr eaLnBrk="1" hangingPunct="1"/>
              <a:t>64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EA83FB-4964-4111-86BB-2C20A40C4585}" type="slidenum">
              <a:rPr lang="ru-RU" sz="1200"/>
              <a:pPr eaLnBrk="1" hangingPunct="1"/>
              <a:t>65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E9B671-7252-409C-A53E-CC5471653E59}" type="slidenum">
              <a:rPr lang="ru-RU" sz="1200"/>
              <a:pPr eaLnBrk="1" hangingPunct="1"/>
              <a:t>66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удлиненную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372E3C-43D3-46E6-B79F-34AE69D56413}" type="slidenum">
              <a:rPr lang="ru-RU" sz="1200"/>
              <a:pPr eaLnBrk="1" hangingPunct="1"/>
              <a:t>67</a:t>
            </a:fld>
            <a:endParaRPr 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1567C3-6041-483D-BC1C-A021C16F17AD}" type="slidenum">
              <a:rPr lang="ru-RU" sz="1200"/>
              <a:pPr eaLnBrk="1" hangingPunct="1"/>
              <a:t>68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астроиду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D883EE-D3BD-4679-B218-106591EF33B6}" type="slidenum">
              <a:rPr lang="ru-RU" sz="1200"/>
              <a:pPr eaLnBrk="1" hangingPunct="1"/>
              <a:t>69</a:t>
            </a:fld>
            <a:endParaRPr lang="ru-RU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кривую Штейнера можно посмотреть в движении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ACB3C2-F3FE-4DB0-A4FD-1B282D2997A5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38BD1-CD81-4A2C-BE52-362CF72711DE}" type="slidenum">
              <a:rPr lang="ru-RU" sz="1200"/>
              <a:pPr eaLnBrk="1" hangingPunct="1"/>
              <a:t>70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гипоциклоиду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9F1108-0418-42AA-8ADF-D37862CB5986}" type="slidenum">
              <a:rPr lang="ru-RU" sz="1200"/>
              <a:pPr eaLnBrk="1" hangingPunct="1"/>
              <a:t>71</a:t>
            </a:fld>
            <a:endParaRPr 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E42727-A954-4328-B46C-B1DA838B107E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A06979-330F-4AE6-B8B8-849F4DF00BB7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A06979-330F-4AE6-B8B8-849F4DF00BB7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2DE45-9E35-4BFE-AF07-4ACD30E967C5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2DE45-9E35-4BFE-AF07-4ACD30E967C5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3ABD3-D332-4FC5-8632-BE903D594192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3ABD3-D332-4FC5-8632-BE903D594192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A7C081-774B-46FE-9B83-D0082D482E77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33E5E-4D0C-4948-9E2B-6B65DFA17A32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2771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07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A7C081-774B-46FE-9B83-D0082D482E77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9F4285-E222-46E1-8167-8DC42FBE37D5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9F4285-E222-46E1-8167-8DC42FBE37D5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3DD9D7-8219-444B-847A-68795ACF2903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3DD9D7-8219-444B-847A-68795ACF2903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9356AD-7D42-4E31-9C87-6F92CF365FEF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9356AD-7D42-4E31-9C87-6F92CF365FEF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26A9D5-98D6-474D-A5DB-DECEA6CF284C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26A9D5-98D6-474D-A5DB-DECEA6CF284C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A65A12-5FFC-4ABA-BA64-908BC9B0B8F6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B64CD4-E9A4-4532-96D5-5EFC08FB7905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D24302-CD84-4426-A125-4AC23AA6A124}" type="slidenum">
              <a:rPr lang="ru-RU" sz="1200"/>
              <a:pPr eaLnBrk="1" hangingPunct="1"/>
              <a:t>90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F11485-B620-423C-97EA-1AD956956368}" type="slidenum">
              <a:rPr lang="ru-RU" sz="1200"/>
              <a:pPr eaLnBrk="1" hangingPunct="1"/>
              <a:t>91</a:t>
            </a:fld>
            <a:endParaRPr lang="ru-RU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AC82AE-B747-4A8A-B436-A16BB6B9CDF4}" type="slidenum">
              <a:rPr lang="ru-RU" sz="1200"/>
              <a:pPr eaLnBrk="1" hangingPunct="1"/>
              <a:t>92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2B94-C546-470F-A892-FC926807F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E730-17AA-44DD-86A9-67438FF7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7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F120-40C2-4E22-A7E9-DD53A89F1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0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F4BE-EA30-418E-AEEF-B53C230CA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6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B9F4-0E3F-48B4-9256-C1569641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A7706-5960-4088-BA9B-AB0B83963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1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24B9-AD98-460C-932A-0C999842E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7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E10EA-5E13-444B-B5B5-0EFC08600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2627-1C89-4AED-837A-A876038A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3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7B09-06E5-4BA0-BB53-458FBD4FC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B0E5-F103-4456-9927-13995BA34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FC1C12-1332-4C04-8F6E-FA6793DCA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5" y="116633"/>
            <a:ext cx="5865666" cy="439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Смирнов Владимир Алексеевич, доктор физико-математических наук, профессор, заведующий кафедрой элементарной математики и методики </a:t>
            </a:r>
            <a:r>
              <a:rPr lang="ru-RU" sz="1800" smtClean="0"/>
              <a:t>обучения </a:t>
            </a:r>
            <a:r>
              <a:rPr lang="ru-RU" sz="1800" smtClean="0"/>
              <a:t>математике </a:t>
            </a:r>
            <a:r>
              <a:rPr lang="ru-RU" sz="1800" dirty="0" smtClean="0"/>
              <a:t>Московского педагогического государственного университета.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000" y="45884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Смирнова Ирина Михайловна, доктор педагогических наук, профессор, профессор кафедры элементарной математики и методики обучения </a:t>
            </a:r>
            <a:r>
              <a:rPr lang="ru-RU" sz="1800" dirty="0" smtClean="0"/>
              <a:t>математике </a:t>
            </a:r>
            <a:r>
              <a:rPr lang="ru-RU" sz="1800" dirty="0" smtClean="0"/>
              <a:t>Московского педагогического государственного университета.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4256" y="6350952"/>
            <a:ext cx="909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Сайт: </a:t>
            </a:r>
            <a:r>
              <a:rPr lang="en-US" dirty="0" smtClean="0">
                <a:solidFill>
                  <a:srgbClr val="FF0000"/>
                </a:solidFill>
              </a:rPr>
              <a:t>vasmirnov.ru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Фокальное свойство параболы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Если источник света поместить в фокус параболы, то лучи, отразившись от параболы, пойдут в одном направлении, перпендикулярном директрисе.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381000" y="51816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Фокальное свойство параболы используется при изготовлении отражающих поверхностей прожекторов, автомобильных фар, карманных фонариков, телескопов, параболических антенн и т.д.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177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Фрактал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2293" name="Picture 5" descr="C:\Documents and Settings\Администратор\Мои документы\VOL\СайтНарод\Lecture\Fractus\man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3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Построение касательной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По данному рисунку укажите способ построения касательной к параболе, заданной фокусом </a:t>
            </a:r>
            <a:r>
              <a:rPr lang="en-US" i="1"/>
              <a:t>F</a:t>
            </a:r>
            <a:r>
              <a:rPr lang="ru-RU"/>
              <a:t> и директрисой </a:t>
            </a:r>
            <a:r>
              <a:rPr lang="en-US" i="1"/>
              <a:t>d</a:t>
            </a:r>
            <a:r>
              <a:rPr lang="ru-RU"/>
              <a:t>, проходящей через точку </a:t>
            </a:r>
            <a:r>
              <a:rPr lang="en-US" i="1"/>
              <a:t>C</a:t>
            </a:r>
            <a:r>
              <a:rPr lang="ru-RU"/>
              <a:t>, с помощью циркуля и линейки.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6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cs typeface="Times New Roman" pitchFamily="18" charset="0"/>
              </a:rPr>
              <a:t>Возьмем лист бумаги прямоугольной формы и отметим около его большой стороны точку </a:t>
            </a:r>
            <a:r>
              <a:rPr lang="ru-RU" sz="2200" i="1" dirty="0">
                <a:cs typeface="Times New Roman" pitchFamily="18" charset="0"/>
              </a:rPr>
              <a:t>F</a:t>
            </a:r>
            <a:r>
              <a:rPr lang="ru-RU" sz="2200" dirty="0">
                <a:cs typeface="Times New Roman" pitchFamily="18" charset="0"/>
              </a:rPr>
              <a:t>. 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5257800" y="1143000"/>
            <a:ext cx="388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>
                <a:cs typeface="Times New Roman" pitchFamily="18" charset="0"/>
              </a:rPr>
              <a:t>Сложим лист так, чтобы точка </a:t>
            </a:r>
            <a:r>
              <a:rPr lang="ru-RU" sz="2200" i="1">
                <a:cs typeface="Times New Roman" pitchFamily="18" charset="0"/>
              </a:rPr>
              <a:t>F</a:t>
            </a:r>
            <a:r>
              <a:rPr lang="ru-RU" sz="2200">
                <a:cs typeface="Times New Roman" pitchFamily="18" charset="0"/>
              </a:rPr>
              <a:t> совместилась с какой-нибудь </a:t>
            </a:r>
            <a:r>
              <a:rPr lang="ru-RU" sz="2200"/>
              <a:t>точкой </a:t>
            </a:r>
            <a:r>
              <a:rPr lang="en-US" sz="2200" i="1"/>
              <a:t>D</a:t>
            </a:r>
            <a:r>
              <a:rPr lang="ru-RU" sz="2200"/>
              <a:t> большой  стороны листа</a:t>
            </a:r>
            <a:r>
              <a:rPr lang="en-US" sz="2200"/>
              <a:t>.</a:t>
            </a:r>
            <a:r>
              <a:rPr lang="en-US" sz="2000"/>
              <a:t> 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19251" y="44256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/>
              <a:t>С</a:t>
            </a:r>
            <a:r>
              <a:rPr lang="ru-RU" sz="2200" dirty="0">
                <a:cs typeface="Times New Roman" pitchFamily="18" charset="0"/>
              </a:rPr>
              <a:t>нова согнем </a:t>
            </a:r>
            <a:r>
              <a:rPr lang="ru-RU" sz="2200" dirty="0"/>
              <a:t>и разогнем лист</a:t>
            </a:r>
            <a:r>
              <a:rPr lang="ru-RU" sz="2200" dirty="0">
                <a:cs typeface="Times New Roman" pitchFamily="18" charset="0"/>
              </a:rPr>
              <a:t>, совместив точку </a:t>
            </a:r>
            <a:r>
              <a:rPr lang="ru-RU" sz="2200" i="1" dirty="0">
                <a:cs typeface="Times New Roman" pitchFamily="18" charset="0"/>
              </a:rPr>
              <a:t>F</a:t>
            </a:r>
            <a:r>
              <a:rPr lang="ru-RU" sz="2200" dirty="0">
                <a:cs typeface="Times New Roman" pitchFamily="18" charset="0"/>
              </a:rPr>
              <a:t> с другой точкой </a:t>
            </a:r>
            <a:r>
              <a:rPr lang="en-US" sz="2200" i="1" dirty="0"/>
              <a:t>D</a:t>
            </a:r>
            <a:r>
              <a:rPr lang="en-US" sz="2200" baseline="-25000" dirty="0"/>
              <a:t>1</a:t>
            </a:r>
            <a:r>
              <a:rPr lang="ru-RU" sz="2200" i="1" dirty="0"/>
              <a:t> </a:t>
            </a:r>
            <a:r>
              <a:rPr lang="ru-RU" sz="2200" dirty="0">
                <a:cs typeface="Times New Roman" pitchFamily="18" charset="0"/>
              </a:rPr>
              <a:t>большой стороны. </a:t>
            </a:r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5334000" y="2438400"/>
            <a:ext cx="3810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/>
              <a:t>Разогнем лист.</a:t>
            </a:r>
            <a:r>
              <a:rPr lang="ru-RU" sz="2200">
                <a:cs typeface="Times New Roman" pitchFamily="18" charset="0"/>
              </a:rPr>
              <a:t> Линия сгиба будет</a:t>
            </a:r>
            <a:r>
              <a:rPr lang="ru-RU" sz="2200"/>
              <a:t> </a:t>
            </a:r>
            <a:r>
              <a:rPr lang="ru-RU" sz="2200">
                <a:cs typeface="Times New Roman" pitchFamily="18" charset="0"/>
              </a:rPr>
              <a:t>серединным перпендикуляром к отрезку </a:t>
            </a:r>
            <a:r>
              <a:rPr lang="ru-RU" sz="2200" i="1">
                <a:cs typeface="Times New Roman" pitchFamily="18" charset="0"/>
              </a:rPr>
              <a:t>FD </a:t>
            </a:r>
            <a:r>
              <a:rPr lang="ru-RU" sz="2200">
                <a:cs typeface="Times New Roman" pitchFamily="18" charset="0"/>
              </a:rPr>
              <a:t>и, следовательно, касательной к параболе.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0" y="51054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cs typeface="Times New Roman" pitchFamily="18" charset="0"/>
              </a:rPr>
              <a:t>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sz="2200" dirty="0"/>
              <a:t>Чем больше будет линий сгибов тем больше г</a:t>
            </a:r>
            <a:r>
              <a:rPr lang="ru-RU" sz="2200" dirty="0">
                <a:cs typeface="Times New Roman" pitchFamily="18" charset="0"/>
              </a:rPr>
              <a:t>раница участка внутри этих сгибов будет </a:t>
            </a:r>
            <a:r>
              <a:rPr lang="ru-RU" sz="2200" dirty="0"/>
              <a:t>приближаться к</a:t>
            </a:r>
            <a:r>
              <a:rPr lang="ru-RU" sz="2200" dirty="0">
                <a:cs typeface="Times New Roman" pitchFamily="18" charset="0"/>
              </a:rPr>
              <a:t> парабол</a:t>
            </a:r>
            <a:r>
              <a:rPr lang="ru-RU" sz="2200" dirty="0"/>
              <a:t>е</a:t>
            </a:r>
            <a:r>
              <a:rPr lang="ru-RU" sz="2200" dirty="0">
                <a:cs typeface="Times New Roman" pitchFamily="18" charset="0"/>
              </a:rPr>
              <a:t>.</a:t>
            </a:r>
          </a:p>
        </p:txBody>
      </p:sp>
      <p:pic>
        <p:nvPicPr>
          <p:cNvPr id="1659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ГРАФЫ</a:t>
            </a:r>
          </a:p>
        </p:txBody>
      </p:sp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0" y="5334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Фигура</a:t>
            </a:r>
            <a:r>
              <a:rPr lang="ru-RU" dirty="0"/>
              <a:t>,</a:t>
            </a:r>
            <a:r>
              <a:rPr lang="ru-RU" dirty="0">
                <a:cs typeface="Times New Roman" pitchFamily="18" charset="0"/>
              </a:rPr>
              <a:t> образованная конечным набором точек плоскости и отрезков, соединяющих некоторые </a:t>
            </a:r>
            <a:r>
              <a:rPr lang="ru-RU" dirty="0"/>
              <a:t>пары </a:t>
            </a:r>
            <a:r>
              <a:rPr lang="ru-RU" dirty="0">
                <a:cs typeface="Times New Roman" pitchFamily="18" charset="0"/>
              </a:rPr>
              <a:t>из этих точек, называется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плоским графом</a:t>
            </a:r>
            <a:r>
              <a:rPr lang="ru-RU" dirty="0">
                <a:cs typeface="Times New Roman" pitchFamily="18" charset="0"/>
              </a:rPr>
              <a:t>, или просто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графом</a:t>
            </a:r>
            <a:r>
              <a:rPr lang="ru-RU" dirty="0">
                <a:cs typeface="Times New Roman" pitchFamily="18" charset="0"/>
              </a:rPr>
              <a:t>. Точки называются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вершинами</a:t>
            </a:r>
            <a:r>
              <a:rPr lang="ru-RU" dirty="0">
                <a:cs typeface="Times New Roman" pitchFamily="18" charset="0"/>
              </a:rPr>
              <a:t>, а отрезки –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ребрами</a:t>
            </a:r>
            <a:r>
              <a:rPr lang="ru-RU" dirty="0">
                <a:cs typeface="Times New Roman" pitchFamily="18" charset="0"/>
              </a:rPr>
              <a:t> графа.</a:t>
            </a:r>
            <a:endParaRPr lang="ru-RU" dirty="0"/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Граф называется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связным</a:t>
            </a:r>
            <a:r>
              <a:rPr lang="ru-RU" dirty="0"/>
              <a:t>, если любые две его вершины можно соединить ломаной, состоящей из ребер графа.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Вместо отрезков в качестве ребер графов рассматриваются также кривые линии.</a:t>
            </a:r>
          </a:p>
        </p:txBody>
      </p:sp>
      <p:pic>
        <p:nvPicPr>
          <p:cNvPr id="205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" y="3856215"/>
            <a:ext cx="4204789" cy="19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3591331"/>
            <a:ext cx="5050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Литература</a:t>
            </a:r>
          </a:p>
          <a:p>
            <a:r>
              <a:rPr lang="ru-RU" dirty="0"/>
              <a:t>1. Березина Л.Ю. Графы и их применение. – М.: Просвещение, 1979.</a:t>
            </a:r>
          </a:p>
          <a:p>
            <a:r>
              <a:rPr lang="ru-RU" dirty="0" smtClean="0"/>
              <a:t>2. </a:t>
            </a:r>
            <a:r>
              <a:rPr lang="ru-RU" dirty="0"/>
              <a:t>Оре О. Графы и их применение. – М.: Мир, 1965</a:t>
            </a:r>
            <a:r>
              <a:rPr lang="ru-RU" dirty="0" smtClean="0"/>
              <a:t>.</a:t>
            </a:r>
            <a:r>
              <a:rPr lang="ru-RU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837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Задача Эйлера 1</a:t>
            </a:r>
          </a:p>
        </p:txBody>
      </p:sp>
      <p:sp>
        <p:nvSpPr>
          <p:cNvPr id="3075" name="Text Box 34"/>
          <p:cNvSpPr txBox="1"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Т</a:t>
            </a:r>
            <a:r>
              <a:rPr lang="ru-RU">
                <a:cs typeface="Times New Roman" pitchFamily="18" charset="0"/>
              </a:rPr>
              <a:t>еория графов зародилась в ходе решения головоломок двести с лишним лет назад.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Одной из таких задач-головоломок была задача о кенигсбергских мостах, которая привлекла к себе внимание Леонарда Эйлера (1707-1783), долгое время жившего и работавшего в России (с 1727 по 1741 год и с 1766 до конца жизни).</a:t>
            </a:r>
            <a:endParaRPr lang="ru-RU"/>
          </a:p>
        </p:txBody>
      </p:sp>
      <p:pic>
        <p:nvPicPr>
          <p:cNvPr id="307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4419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36"/>
          <p:cNvSpPr txBox="1">
            <a:spLocks noChangeArrowheads="1"/>
          </p:cNvSpPr>
          <p:nvPr/>
        </p:nvSpPr>
        <p:spPr bwMode="auto">
          <a:xfrm>
            <a:off x="3048000" y="2514600"/>
            <a:ext cx="6096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cs typeface="Times New Roman" pitchFamily="18" charset="0"/>
              </a:rPr>
              <a:t>Задача.</a:t>
            </a:r>
            <a:r>
              <a:rPr lang="ru-RU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В г. Кёнигсберге (ныне Калининград) было семь мостов через реку Прегель</a:t>
            </a:r>
            <a:r>
              <a:rPr lang="ru-RU"/>
              <a:t> (</a:t>
            </a:r>
            <a:r>
              <a:rPr lang="ru-RU">
                <a:cs typeface="Times New Roman" pitchFamily="18" charset="0"/>
              </a:rPr>
              <a:t>Л - левый берег, П - правый берег, А и Б - острова). </a:t>
            </a:r>
            <a:r>
              <a:rPr lang="ru-RU"/>
              <a:t>М</a:t>
            </a:r>
            <a:r>
              <a:rPr lang="ru-RU">
                <a:cs typeface="Times New Roman" pitchFamily="18" charset="0"/>
              </a:rPr>
              <a:t>ожно ли, прогуливаясь </a:t>
            </a:r>
            <a:r>
              <a:rPr lang="ru-RU"/>
              <a:t>вдоль реки</a:t>
            </a:r>
            <a:r>
              <a:rPr lang="ru-RU">
                <a:cs typeface="Times New Roman" pitchFamily="18" charset="0"/>
              </a:rPr>
              <a:t>, пройти </a:t>
            </a:r>
            <a:r>
              <a:rPr lang="ru-RU"/>
              <a:t>по</a:t>
            </a:r>
            <a:r>
              <a:rPr lang="ru-RU">
                <a:cs typeface="Times New Roman" pitchFamily="18" charset="0"/>
              </a:rPr>
              <a:t> кажд</a:t>
            </a:r>
            <a:r>
              <a:rPr lang="ru-RU"/>
              <a:t>ому</a:t>
            </a:r>
            <a:r>
              <a:rPr lang="ru-RU">
                <a:cs typeface="Times New Roman" pitchFamily="18" charset="0"/>
              </a:rPr>
              <a:t> мост</a:t>
            </a:r>
            <a:r>
              <a:rPr lang="ru-RU"/>
              <a:t>у</a:t>
            </a:r>
            <a:r>
              <a:rPr lang="ru-RU">
                <a:cs typeface="Times New Roman" pitchFamily="18" charset="0"/>
              </a:rPr>
              <a:t> ровно один раз?</a:t>
            </a:r>
          </a:p>
        </p:txBody>
      </p:sp>
      <p:pic>
        <p:nvPicPr>
          <p:cNvPr id="3078" name="Picture 1030" descr="C:\Documents and Settings\Администратор\Мои документы\PICTURE\jpg\Э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9892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Задача Эйлера 2</a:t>
            </a:r>
          </a:p>
        </p:txBody>
      </p:sp>
      <p:pic>
        <p:nvPicPr>
          <p:cNvPr id="41991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64904"/>
            <a:ext cx="43465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43"/>
          <p:cNvSpPr txBox="1">
            <a:spLocks noChangeArrowheads="1"/>
          </p:cNvSpPr>
          <p:nvPr/>
        </p:nvSpPr>
        <p:spPr bwMode="auto">
          <a:xfrm>
            <a:off x="76200" y="6096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  <a:cs typeface="Times New Roman" pitchFamily="18" charset="0"/>
              </a:rPr>
              <a:t>Задача.</a:t>
            </a:r>
            <a:r>
              <a:rPr lang="ru-RU" sz="2800" b="1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Три соседа имеют три общих колодца. Можно ли провести непересекающиеся дорожки от каждого дома к каждому колодцу?</a:t>
            </a:r>
          </a:p>
        </p:txBody>
      </p:sp>
    </p:spTree>
    <p:extLst>
      <p:ext uri="{BB962C8B-B14F-4D97-AF65-F5344CB8AC3E}">
        <p14:creationId xmlns:p14="http://schemas.microsoft.com/office/powerpoint/2010/main" val="42382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/>
              <a:t>Докажите, что пять домиков нельзя соединить непересекающимися дорожками так, чтобы каждый домик был соединен со всеми другими домиками.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346233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69" name="Group 5"/>
          <p:cNvGrpSpPr>
            <a:grpSpLocks/>
          </p:cNvGrpSpPr>
          <p:nvPr/>
        </p:nvGrpSpPr>
        <p:grpSpPr bwMode="auto">
          <a:xfrm>
            <a:off x="76200" y="2209800"/>
            <a:ext cx="9067800" cy="4108450"/>
            <a:chOff x="48" y="1392"/>
            <a:chExt cx="5712" cy="2588"/>
          </a:xfrm>
        </p:grpSpPr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2256" y="1392"/>
              <a:ext cx="3504" cy="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/>
                <a:t>Предположим, что это сделать можно. Тогда мы имеем связный простой граф, у которого В = 5, Р = 10 и, следовательно, Г = 7. С другой стороны, поскольку каждая область ограничена, по крайней мере тремя ребрами, то число ребер должно быть больше или равно                Противоречие.</a:t>
              </a:r>
            </a:p>
          </p:txBody>
        </p:sp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2976" y="3552"/>
            <a:ext cx="672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90" name="Equation" r:id="rId5" imgW="698197" imgH="444307" progId="Equation.DSMT4">
                    <p:embed/>
                  </p:oleObj>
                </mc:Choice>
                <mc:Fallback>
                  <p:oleObj name="Equation" r:id="rId5" imgW="698197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3552"/>
                          <a:ext cx="672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36"/>
              <a:ext cx="2181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3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ОКРУЖНОСТЬ ЭЙЛЕРА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середины сторон противоположных соответствующим вершинам;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высот треугольника;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окружностью девяти точек,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или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окружностью Эйлера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endParaRPr lang="en-US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3784699"/>
            <a:ext cx="5220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Литература </a:t>
            </a:r>
            <a:endParaRPr lang="ru-RU" sz="2000" dirty="0"/>
          </a:p>
          <a:p>
            <a:pPr lvl="0"/>
            <a:r>
              <a:rPr lang="ru-RU" sz="2000" dirty="0" smtClean="0"/>
              <a:t>1. </a:t>
            </a:r>
            <a:r>
              <a:rPr lang="ru-RU" sz="2000" dirty="0" err="1" smtClean="0"/>
              <a:t>Гиндикин</a:t>
            </a:r>
            <a:r>
              <a:rPr lang="ru-RU" sz="2000" dirty="0" smtClean="0"/>
              <a:t> </a:t>
            </a:r>
            <a:r>
              <a:rPr lang="ru-RU" sz="2000" dirty="0"/>
              <a:t>С.Г. Леонард Эйлер // Квант. – 1983 - № 10, 11.</a:t>
            </a:r>
          </a:p>
          <a:p>
            <a:pPr lvl="0"/>
            <a:r>
              <a:rPr lang="ru-RU" sz="2000" dirty="0" smtClean="0"/>
              <a:t>2. Яковлев </a:t>
            </a:r>
            <a:r>
              <a:rPr lang="ru-RU" sz="2000" dirty="0"/>
              <a:t>А.Я. Леонард Эйлер. – М.: Просвещение. 1983.</a:t>
            </a:r>
          </a:p>
          <a:p>
            <a:r>
              <a:rPr lang="ru-RU" sz="2000" dirty="0"/>
              <a:t>3. </a:t>
            </a:r>
            <a:r>
              <a:rPr lang="ru-RU" sz="2000" dirty="0" err="1"/>
              <a:t>Зетель</a:t>
            </a:r>
            <a:r>
              <a:rPr lang="ru-RU" sz="2000" dirty="0"/>
              <a:t> С.И. Новая геометрия треугольника. – М.: </a:t>
            </a:r>
            <a:r>
              <a:rPr lang="ru-RU" sz="2000" dirty="0" err="1"/>
              <a:t>Учпедгиз</a:t>
            </a:r>
            <a:r>
              <a:rPr lang="ru-RU" sz="2000" dirty="0"/>
              <a:t>, 1962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8" y="3573016"/>
            <a:ext cx="3676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/>
              <a:t>Изобразите окружность Эйлера для треугольника </a:t>
            </a:r>
            <a:r>
              <a:rPr lang="en-US" sz="2800" i="1"/>
              <a:t>ABC</a:t>
            </a:r>
            <a:r>
              <a:rPr lang="ru-RU" sz="2800"/>
              <a:t>. Найдите ее радиус.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4813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06588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331269" y="980728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R =</a:t>
            </a:r>
            <a:r>
              <a:rPr lang="ru-RU" dirty="0" smtClean="0"/>
              <a:t> </a:t>
            </a:r>
            <a:r>
              <a:rPr lang="ru-RU" dirty="0"/>
              <a:t>2,5.</a:t>
            </a:r>
          </a:p>
        </p:txBody>
      </p:sp>
      <p:pic>
        <p:nvPicPr>
          <p:cNvPr id="4813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437928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4301" y="163488"/>
            <a:ext cx="7772400" cy="45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ПРОЕКТЫ ПО ГЕОМЕТРИИ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501" y="620688"/>
            <a:ext cx="914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800" dirty="0" smtClean="0"/>
              <a:t>Проекты </a:t>
            </a:r>
            <a:r>
              <a:rPr lang="ru-RU" sz="1800" dirty="0"/>
              <a:t>должны отвечать следующим требованиям. </a:t>
            </a:r>
          </a:p>
          <a:p>
            <a:r>
              <a:rPr lang="en-US" sz="1800" dirty="0"/>
              <a:t>I</a:t>
            </a:r>
            <a:r>
              <a:rPr lang="ru-RU" sz="1800" dirty="0"/>
              <a:t>. Тема проекта должна быть интересна для учащихся, создавать мотивацию для её исследования. </a:t>
            </a:r>
          </a:p>
          <a:p>
            <a:r>
              <a:rPr lang="ru-RU" sz="1800" dirty="0"/>
              <a:t>II. Проект должен соответствовать целям и задачам обучения, учитывать индивидуальные и возрастные особенности учащихся, опираться на пройденный учебный материал. </a:t>
            </a:r>
          </a:p>
          <a:p>
            <a:r>
              <a:rPr lang="ru-RU" sz="1800" dirty="0"/>
              <a:t>III. Содержание проекта должно быть значимым с точки зрения математического образования и с точки зрения математики или её приложений. Оно может расширять и углублять основное содержание школьного курса математики, отражать некоторые современные направления математики, иметь исторический, научно-популярный или прикладной характер.</a:t>
            </a:r>
          </a:p>
          <a:p>
            <a:r>
              <a:rPr lang="en-US" sz="1800" dirty="0"/>
              <a:t>IV</a:t>
            </a:r>
            <a:r>
              <a:rPr lang="ru-RU" sz="1800" dirty="0"/>
              <a:t>. Методы исследования, используемые в проекте, должны быть доступны для учащихся.</a:t>
            </a:r>
          </a:p>
          <a:p>
            <a:r>
              <a:rPr lang="en-US" sz="1800" dirty="0"/>
              <a:t>V</a:t>
            </a:r>
            <a:r>
              <a:rPr lang="ru-RU" sz="1800" dirty="0"/>
              <a:t>. Учащиеся должны быть обеспечены литературой, </a:t>
            </a:r>
            <a:r>
              <a:rPr lang="ru-RU" sz="1800" dirty="0" err="1"/>
              <a:t>интернет-ресурсами</a:t>
            </a:r>
            <a:r>
              <a:rPr lang="ru-RU" sz="1800" dirty="0"/>
              <a:t>, заданиями для самостоятельной работы и другими учебными материалами для выполнения проекта.</a:t>
            </a:r>
          </a:p>
          <a:p>
            <a:r>
              <a:rPr lang="en-US" sz="1800" dirty="0"/>
              <a:t>VI</a:t>
            </a:r>
            <a:r>
              <a:rPr lang="ru-RU" sz="1800" dirty="0"/>
              <a:t>. Проект должен допускать выбор индивидуальной траектории его выполнения учащимися таким образом, что переход к  следующему этапу выполнения проекта зависит от выполнения предыдущего этапа.</a:t>
            </a:r>
          </a:p>
          <a:p>
            <a:r>
              <a:rPr lang="en-US" sz="1800" dirty="0"/>
              <a:t>VII</a:t>
            </a:r>
            <a:r>
              <a:rPr lang="ru-RU" sz="1800" dirty="0"/>
              <a:t>. Время, отводимое на проект, должно соответствовать объёму работы, необходимому для выполнения этого проекта.</a:t>
            </a:r>
          </a:p>
          <a:p>
            <a:r>
              <a:rPr lang="en-US" sz="1800" dirty="0"/>
              <a:t>VIII</a:t>
            </a:r>
            <a:r>
              <a:rPr lang="ru-RU" sz="1800" dirty="0"/>
              <a:t>. Проект должен предполагать объективную оценку его выполнения, например, </a:t>
            </a:r>
            <a:r>
              <a:rPr lang="ru-RU" sz="1800" dirty="0" err="1"/>
              <a:t>балльно</a:t>
            </a:r>
            <a:r>
              <a:rPr lang="ru-RU" sz="1800" dirty="0"/>
              <a:t>-рейтинговую систему оценивания выполнения заданий проекта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814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/>
              <a:t>Изобразите окружность Эйлера для треугольника </a:t>
            </a:r>
            <a:r>
              <a:rPr lang="en-US" sz="2800" i="1"/>
              <a:t>ABC</a:t>
            </a:r>
            <a:r>
              <a:rPr lang="ru-RU" sz="2800"/>
              <a:t>.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4915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906588"/>
            <a:ext cx="3270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4916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340768"/>
            <a:ext cx="3270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/>
              <a:t>Докажите, что </a:t>
            </a:r>
            <a:r>
              <a:rPr lang="ru-RU" sz="2800" dirty="0" smtClean="0"/>
              <a:t>радиус окружности Эйлера в два раза меньше радиуса описанной окружности.</a:t>
            </a:r>
            <a:endParaRPr lang="ru-RU" sz="28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90800"/>
            <a:ext cx="36766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/>
              <a:t>Докажите, что центр </a:t>
            </a:r>
            <a:r>
              <a:rPr lang="en-US" sz="2800" i="1"/>
              <a:t>N </a:t>
            </a:r>
            <a:r>
              <a:rPr lang="ru-RU" sz="2800"/>
              <a:t>окружности Эйлера треугольника </a:t>
            </a:r>
            <a:r>
              <a:rPr lang="en-US" sz="2800" i="1"/>
              <a:t>ABC</a:t>
            </a:r>
            <a:r>
              <a:rPr lang="ru-RU" sz="2800" i="1"/>
              <a:t> </a:t>
            </a:r>
            <a:r>
              <a:rPr lang="ru-RU" sz="2800"/>
              <a:t>является серединой отрезка, соединяющего ортоцентр </a:t>
            </a:r>
            <a:r>
              <a:rPr lang="en-US" sz="2800" i="1"/>
              <a:t>H </a:t>
            </a:r>
            <a:r>
              <a:rPr lang="ru-RU" sz="2800"/>
              <a:t>и центр </a:t>
            </a:r>
            <a:r>
              <a:rPr lang="en-US" sz="2800" i="1"/>
              <a:t>O </a:t>
            </a:r>
            <a:r>
              <a:rPr lang="ru-RU" sz="2800"/>
              <a:t>описанной окружности этого треугольника</a:t>
            </a:r>
            <a:r>
              <a:rPr lang="en-US" sz="2800"/>
              <a:t>.</a:t>
            </a:r>
            <a:endParaRPr lang="ru-RU" sz="28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90800"/>
            <a:ext cx="36766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ЗОЛОТОЕ СЕЧЕНИЕ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249891" name="Text Box 35"/>
          <p:cNvSpPr txBox="1">
            <a:spLocks noChangeArrowheads="1"/>
          </p:cNvSpPr>
          <p:nvPr/>
        </p:nvSpPr>
        <p:spPr bwMode="auto">
          <a:xfrm>
            <a:off x="152400" y="533400"/>
            <a:ext cx="87630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Золотым сечением называется такое </a:t>
            </a:r>
            <a:r>
              <a:rPr lang="ru-RU">
                <a:cs typeface="Times New Roman" pitchFamily="18" charset="0"/>
              </a:rPr>
              <a:t>делением целого на две неравные части, при котором меньшая часть так относится к большей, как большая часть относится ко всему целому.</a:t>
            </a:r>
            <a:r>
              <a:rPr lang="ru-RU" sz="2800">
                <a:cs typeface="Times New Roman" pitchFamily="18" charset="0"/>
              </a:rPr>
              <a:t> </a:t>
            </a:r>
          </a:p>
        </p:txBody>
      </p:sp>
      <p:sp>
        <p:nvSpPr>
          <p:cNvPr id="249928" name="Text Box 72"/>
          <p:cNvSpPr txBox="1">
            <a:spLocks noChangeArrowheads="1"/>
          </p:cNvSpPr>
          <p:nvPr/>
        </p:nvSpPr>
        <p:spPr bwMode="auto">
          <a:xfrm>
            <a:off x="152400" y="1676400"/>
            <a:ext cx="8763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Выясним, каким числом выражается золотое сечение. Для этого выберем произвольный отрезок и примем его длину за единицу. Разобьем этот отрезок на две неравные части, и большую из них обозначим через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>
                <a:cs typeface="Times New Roman" pitchFamily="18" charset="0"/>
              </a:rPr>
              <a:t>. Тогда меньшая часть равна 1</a:t>
            </a:r>
            <a:r>
              <a:rPr lang="ru-RU" i="1">
                <a:cs typeface="Times New Roman" pitchFamily="18" charset="0"/>
              </a:rPr>
              <a:t>-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>
                <a:cs typeface="Times New Roman" pitchFamily="18" charset="0"/>
              </a:rPr>
              <a:t>. По определению золотого </a:t>
            </a:r>
            <a:r>
              <a:rPr lang="ru-RU"/>
              <a:t>отношения</a:t>
            </a:r>
            <a:r>
              <a:rPr lang="ru-RU">
                <a:cs typeface="Times New Roman" pitchFamily="18" charset="0"/>
              </a:rPr>
              <a:t> должно выполняться равенство (1</a:t>
            </a:r>
            <a:r>
              <a:rPr lang="ru-RU" i="1">
                <a:cs typeface="Times New Roman" pitchFamily="18" charset="0"/>
              </a:rPr>
              <a:t>-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>
                <a:cs typeface="Times New Roman" pitchFamily="18" charset="0"/>
              </a:rPr>
              <a:t>) :</a:t>
            </a:r>
            <a:r>
              <a:rPr lang="ru-RU" i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 i="1">
                <a:cs typeface="Times New Roman" pitchFamily="18" charset="0"/>
              </a:rPr>
              <a:t> = </a:t>
            </a:r>
            <a:r>
              <a:rPr lang="en-US" i="1">
                <a:cs typeface="Times New Roman" pitchFamily="18" charset="0"/>
              </a:rPr>
              <a:t>x </a:t>
            </a:r>
            <a:r>
              <a:rPr lang="ru-RU">
                <a:cs typeface="Times New Roman" pitchFamily="18" charset="0"/>
              </a:rPr>
              <a:t>: 1. Мы получили уравнение относительно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>
                <a:cs typeface="Times New Roman" pitchFamily="18" charset="0"/>
              </a:rPr>
              <a:t>,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которое легко</a:t>
            </a:r>
            <a:r>
              <a:rPr lang="ru-RU" b="1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свести к квадратному</a:t>
            </a:r>
            <a:r>
              <a:rPr lang="ru-RU" b="1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ru-RU" baseline="30000">
                <a:cs typeface="Times New Roman" pitchFamily="18" charset="0"/>
              </a:rPr>
              <a:t>2</a:t>
            </a:r>
            <a:r>
              <a:rPr lang="ru-RU" i="1" baseline="30000">
                <a:cs typeface="Times New Roman" pitchFamily="18" charset="0"/>
              </a:rPr>
              <a:t> </a:t>
            </a:r>
            <a:r>
              <a:rPr lang="ru-RU" i="1">
                <a:cs typeface="Times New Roman" pitchFamily="18" charset="0"/>
              </a:rPr>
              <a:t>+ </a:t>
            </a:r>
            <a:r>
              <a:rPr lang="en-US" i="1">
                <a:cs typeface="Times New Roman" pitchFamily="18" charset="0"/>
              </a:rPr>
              <a:t>x </a:t>
            </a:r>
            <a:r>
              <a:rPr lang="ru-RU">
                <a:cs typeface="Times New Roman" pitchFamily="18" charset="0"/>
              </a:rPr>
              <a:t>– 1</a:t>
            </a:r>
            <a:r>
              <a:rPr lang="ru-RU" i="1">
                <a:cs typeface="Times New Roman" pitchFamily="18" charset="0"/>
              </a:rPr>
              <a:t> = </a:t>
            </a:r>
            <a:r>
              <a:rPr lang="ru-RU">
                <a:cs typeface="Times New Roman" pitchFamily="18" charset="0"/>
              </a:rPr>
              <a:t>0. Положительный корень этого уравнения равен </a:t>
            </a:r>
            <a:r>
              <a:rPr lang="en-US" i="1">
                <a:cs typeface="Times New Roman" pitchFamily="18" charset="0"/>
              </a:rPr>
              <a:t>x </a:t>
            </a:r>
            <a:r>
              <a:rPr lang="ru-RU">
                <a:cs typeface="Times New Roman" pitchFamily="18" charset="0"/>
              </a:rPr>
              <a:t>=</a:t>
            </a:r>
            <a:r>
              <a:rPr lang="ru-RU"/>
              <a:t>                </a:t>
            </a:r>
            <a:r>
              <a:rPr lang="ru-RU"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 0,6</a:t>
            </a:r>
            <a:r>
              <a:rPr lang="ru-RU" i="1">
                <a:cs typeface="Times New Roman" pitchFamily="18" charset="0"/>
              </a:rPr>
              <a:t>.</a:t>
            </a:r>
          </a:p>
        </p:txBody>
      </p:sp>
      <p:graphicFrame>
        <p:nvGraphicFramePr>
          <p:cNvPr id="249931" name="Object 75"/>
          <p:cNvGraphicFramePr>
            <a:graphicFrameLocks noChangeAspect="1"/>
          </p:cNvGraphicFramePr>
          <p:nvPr/>
        </p:nvGraphicFramePr>
        <p:xfrm>
          <a:off x="6934200" y="4191000"/>
          <a:ext cx="1257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4" imgW="1257120" imgH="787320" progId="Equation.DSMT4">
                  <p:embed/>
                </p:oleObj>
              </mc:Choice>
              <mc:Fallback>
                <p:oleObj name="Equation" r:id="rId4" imgW="12571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91000"/>
                        <a:ext cx="1257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932" name="Text Box 76"/>
          <p:cNvSpPr txBox="1">
            <a:spLocks noChangeArrowheads="1"/>
          </p:cNvSpPr>
          <p:nvPr/>
        </p:nvSpPr>
        <p:spPr bwMode="auto">
          <a:xfrm>
            <a:off x="228600" y="57150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Полученное число обозначается буквой </a:t>
            </a:r>
            <a:r>
              <a:rPr lang="en-US">
                <a:cs typeface="Times New Roman" pitchFamily="18" charset="0"/>
              </a:rPr>
              <a:t>φ</a:t>
            </a:r>
            <a:r>
              <a:rPr lang="ru-RU">
                <a:cs typeface="Times New Roman" pitchFamily="18" charset="0"/>
              </a:rPr>
              <a:t>. Это первая буква в имени великого древнегреческого скульптора Фидия</a:t>
            </a:r>
            <a:r>
              <a:rPr lang="ru-RU"/>
              <a:t>.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pic>
        <p:nvPicPr>
          <p:cNvPr id="24993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17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5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Парфенон</a:t>
            </a:r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152400" y="457200"/>
            <a:ext cx="899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Одно из красивейших произведений древнегреческой архитектуры - Парфенон в Афинах (</a:t>
            </a:r>
            <a:r>
              <a:rPr lang="en-US">
                <a:cs typeface="Times New Roman" pitchFamily="18" charset="0"/>
              </a:rPr>
              <a:t>V</a:t>
            </a:r>
            <a:r>
              <a:rPr lang="ru-RU">
                <a:cs typeface="Times New Roman" pitchFamily="18" charset="0"/>
              </a:rPr>
              <a:t> в.до н.э.) содержит в себе золотые пропорции. Так отношение высоты </a:t>
            </a:r>
            <a:r>
              <a:rPr lang="en-US" i="1">
                <a:cs typeface="Times New Roman" pitchFamily="18" charset="0"/>
              </a:rPr>
              <a:t>AB </a:t>
            </a:r>
            <a:r>
              <a:rPr lang="ru-RU">
                <a:cs typeface="Times New Roman" pitchFamily="18" charset="0"/>
              </a:rPr>
              <a:t>здания к его длине </a:t>
            </a:r>
            <a:r>
              <a:rPr lang="en-US" i="1">
                <a:cs typeface="Times New Roman" pitchFamily="18" charset="0"/>
              </a:rPr>
              <a:t>AD </a:t>
            </a:r>
            <a:r>
              <a:rPr lang="ru-RU">
                <a:cs typeface="Times New Roman" pitchFamily="18" charset="0"/>
              </a:rPr>
              <a:t>равно </a:t>
            </a:r>
            <a:r>
              <a:rPr lang="en-US">
                <a:cs typeface="Times New Roman" pitchFamily="18" charset="0"/>
              </a:rPr>
              <a:t>φ</a:t>
            </a:r>
            <a:r>
              <a:rPr lang="ru-RU">
                <a:cs typeface="Times New Roman" pitchFamily="18" charset="0"/>
              </a:rPr>
              <a:t>. Кроме того, отношение </a:t>
            </a:r>
            <a:r>
              <a:rPr lang="en-US" i="1">
                <a:cs typeface="Times New Roman" pitchFamily="18" charset="0"/>
              </a:rPr>
              <a:t>AC </a:t>
            </a:r>
            <a:r>
              <a:rPr lang="ru-RU">
                <a:cs typeface="Times New Roman" pitchFamily="18" charset="0"/>
              </a:rPr>
              <a:t>к </a:t>
            </a:r>
            <a:r>
              <a:rPr lang="en-US" i="1">
                <a:cs typeface="Times New Roman" pitchFamily="18" charset="0"/>
              </a:rPr>
              <a:t>BC</a:t>
            </a:r>
            <a:r>
              <a:rPr lang="ru-RU">
                <a:cs typeface="Times New Roman" pitchFamily="18" charset="0"/>
              </a:rPr>
              <a:t> также равно </a:t>
            </a:r>
            <a:r>
              <a:rPr lang="en-US">
                <a:cs typeface="Times New Roman" pitchFamily="18" charset="0"/>
              </a:rPr>
              <a:t>φ</a:t>
            </a:r>
            <a:r>
              <a:rPr lang="ru-RU">
                <a:cs typeface="Times New Roman" pitchFamily="18" charset="0"/>
              </a:rPr>
              <a:t>. </a:t>
            </a:r>
            <a:endParaRPr lang="en-US">
              <a:cs typeface="Times New Roman" pitchFamily="18" charset="0"/>
            </a:endParaRPr>
          </a:p>
        </p:txBody>
      </p:sp>
      <p:pic>
        <p:nvPicPr>
          <p:cNvPr id="39120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951788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54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Золотой прямоугольник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906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Прямоугольник, стороны которого находятся в золотом отношении,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золотым прямоугольником</a:t>
            </a:r>
            <a:r>
              <a:rPr lang="ru-RU">
                <a:solidFill>
                  <a:srgbClr val="FF3300"/>
                </a:solidFill>
              </a:rPr>
              <a:t>.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569357" name="Text Box 13"/>
          <p:cNvSpPr txBox="1">
            <a:spLocks noChangeArrowheads="1"/>
          </p:cNvSpPr>
          <p:nvPr/>
        </p:nvSpPr>
        <p:spPr bwMode="auto">
          <a:xfrm>
            <a:off x="76200" y="13716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Если от золотого прямоугольника отрезать квадрат со стороной, равной меньшей стороне прямоугольника, то снова получим золотой прямоугольник меньших размеров, подобный исходному</a:t>
            </a:r>
            <a:r>
              <a:rPr lang="ru-RU"/>
              <a:t>.</a:t>
            </a:r>
            <a:r>
              <a:rPr lang="ru-RU">
                <a:cs typeface="Times New Roman" pitchFamily="18" charset="0"/>
              </a:rPr>
              <a:t> 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569362" name="Object 18"/>
          <p:cNvGraphicFramePr>
            <a:graphicFrameLocks noChangeAspect="1"/>
          </p:cNvGraphicFramePr>
          <p:nvPr/>
        </p:nvGraphicFramePr>
        <p:xfrm>
          <a:off x="1524000" y="2590800"/>
          <a:ext cx="30289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6" name="Точечный рисунок" r:id="rId4" imgW="3029373" imgH="2257740" progId="Paint.Picture">
                  <p:embed/>
                </p:oleObj>
              </mc:Choice>
              <mc:Fallback>
                <p:oleObj name="Точечный рисунок" r:id="rId4" imgW="3029373" imgH="2257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30289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9366" name="Group 22"/>
          <p:cNvGrpSpPr>
            <a:grpSpLocks/>
          </p:cNvGrpSpPr>
          <p:nvPr/>
        </p:nvGrpSpPr>
        <p:grpSpPr bwMode="auto">
          <a:xfrm>
            <a:off x="76200" y="2590800"/>
            <a:ext cx="9067800" cy="4267200"/>
            <a:chOff x="48" y="1632"/>
            <a:chExt cx="5712" cy="2688"/>
          </a:xfrm>
        </p:grpSpPr>
        <p:sp>
          <p:nvSpPr>
            <p:cNvPr id="569358" name="Text Box 14"/>
            <p:cNvSpPr txBox="1">
              <a:spLocks noChangeArrowheads="1"/>
            </p:cNvSpPr>
            <p:nvPr/>
          </p:nvSpPr>
          <p:spPr bwMode="auto">
            <a:xfrm>
              <a:off x="48" y="3112"/>
              <a:ext cx="5712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>
                  <a:cs typeface="Times New Roman" pitchFamily="18" charset="0"/>
                </a:rPr>
                <a:t>Если этот процесс продолжить, то мы получим так называемые вращающиеся квадраты, и весь прямоугольник окажется составленным из этих квадратов (рис. а). Если вершины квадратов соединить плавной кривой, то получим кривую, называемую</a:t>
              </a:r>
              <a:r>
                <a:rPr lang="ru-RU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>
                  <a:solidFill>
                    <a:srgbClr val="FF3300"/>
                  </a:solidFill>
                  <a:cs typeface="Times New Roman" pitchFamily="18" charset="0"/>
                </a:rPr>
                <a:t>золотой спиралью</a:t>
              </a:r>
              <a:r>
                <a:rPr lang="ru-RU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>
                  <a:cs typeface="Times New Roman" pitchFamily="18" charset="0"/>
                </a:rPr>
                <a:t>(рис. б)</a:t>
              </a:r>
              <a:r>
                <a:rPr lang="ru-RU"/>
                <a:t>.</a:t>
              </a:r>
              <a:r>
                <a:rPr lang="ru-RU">
                  <a:cs typeface="Times New Roman" pitchFamily="18" charset="0"/>
                </a:rPr>
                <a:t> </a:t>
              </a:r>
              <a:endParaRPr lang="en-US">
                <a:cs typeface="Times New Roman" pitchFamily="18" charset="0"/>
              </a:endParaRPr>
            </a:p>
          </p:txBody>
        </p:sp>
        <p:graphicFrame>
          <p:nvGraphicFramePr>
            <p:cNvPr id="569363" name="Object 19"/>
            <p:cNvGraphicFramePr>
              <a:graphicFrameLocks noChangeAspect="1"/>
            </p:cNvGraphicFramePr>
            <p:nvPr/>
          </p:nvGraphicFramePr>
          <p:xfrm>
            <a:off x="2880" y="1632"/>
            <a:ext cx="211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17" name="Точечный рисунок" r:id="rId6" imgW="3362794" imgH="2257740" progId="Paint.Picture">
                    <p:embed/>
                  </p:oleObj>
                </mc:Choice>
                <mc:Fallback>
                  <p:oleObj name="Точечный рисунок" r:id="rId6" imgW="3362794" imgH="225774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32"/>
                          <a:ext cx="211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319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91400" cy="6096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9067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Равнобедренный треугольник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золотым</a:t>
            </a:r>
            <a:r>
              <a:rPr lang="ru-RU">
                <a:cs typeface="Times New Roman" pitchFamily="18" charset="0"/>
              </a:rPr>
              <a:t>, если его боковая сторона и основание находятся в золотом отношении.</a:t>
            </a:r>
          </a:p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Возможны два типа золотых треугольников.  В первом случае </a:t>
            </a:r>
            <a:r>
              <a:rPr lang="en-US" i="1">
                <a:cs typeface="Times New Roman" pitchFamily="18" charset="0"/>
              </a:rPr>
              <a:t>AB </a:t>
            </a:r>
            <a:r>
              <a:rPr lang="en-US">
                <a:cs typeface="Times New Roman" pitchFamily="18" charset="0"/>
              </a:rPr>
              <a:t>: </a:t>
            </a:r>
            <a:r>
              <a:rPr lang="en-US" i="1">
                <a:cs typeface="Times New Roman" pitchFamily="18" charset="0"/>
              </a:rPr>
              <a:t>AC = </a:t>
            </a:r>
            <a:r>
              <a:rPr lang="en-US">
                <a:cs typeface="Times New Roman" pitchFamily="18" charset="0"/>
              </a:rPr>
              <a:t>φ</a:t>
            </a:r>
            <a:r>
              <a:rPr lang="ru-RU">
                <a:cs typeface="Times New Roman" pitchFamily="18" charset="0"/>
              </a:rPr>
              <a:t>. Во втором случае 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i="1">
                <a:cs typeface="Times New Roman" pitchFamily="18" charset="0"/>
              </a:rPr>
              <a:t>AC </a:t>
            </a:r>
            <a:r>
              <a:rPr lang="en-US">
                <a:cs typeface="Times New Roman" pitchFamily="18" charset="0"/>
              </a:rPr>
              <a:t>: </a:t>
            </a:r>
            <a:r>
              <a:rPr lang="en-US" i="1">
                <a:cs typeface="Times New Roman" pitchFamily="18" charset="0"/>
              </a:rPr>
              <a:t>AB = </a:t>
            </a:r>
            <a:r>
              <a:rPr lang="en-US">
                <a:cs typeface="Times New Roman" pitchFamily="18" charset="0"/>
              </a:rPr>
              <a:t>φ</a:t>
            </a:r>
            <a:r>
              <a:rPr lang="ru-RU">
                <a:cs typeface="Times New Roman" pitchFamily="18" charset="0"/>
              </a:rPr>
              <a:t>. </a:t>
            </a:r>
          </a:p>
        </p:txBody>
      </p:sp>
      <p:graphicFrame>
        <p:nvGraphicFramePr>
          <p:cNvPr id="5775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709848"/>
              </p:ext>
            </p:extLst>
          </p:nvPr>
        </p:nvGraphicFramePr>
        <p:xfrm>
          <a:off x="2123728" y="2708920"/>
          <a:ext cx="5230740" cy="32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9" name="Точечный рисунок" r:id="rId4" imgW="4210638" imgH="2638095" progId="PBrush">
                  <p:embed/>
                </p:oleObj>
              </mc:Choice>
              <mc:Fallback>
                <p:oleObj name="Точечный рисунок" r:id="rId4" imgW="4210638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708920"/>
                        <a:ext cx="5230740" cy="32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37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096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Золотые треугольники</a:t>
            </a:r>
          </a:p>
        </p:txBody>
      </p:sp>
      <p:sp>
        <p:nvSpPr>
          <p:cNvPr id="618502" name="Text Box 1030"/>
          <p:cNvSpPr txBox="1">
            <a:spLocks noChangeArrowheads="1"/>
          </p:cNvSpPr>
          <p:nvPr/>
        </p:nvSpPr>
        <p:spPr bwMode="auto">
          <a:xfrm>
            <a:off x="76200" y="6858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Теорема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b="1" dirty="0">
                <a:solidFill>
                  <a:srgbClr val="FF3300"/>
                </a:solidFill>
              </a:rPr>
              <a:t> </a:t>
            </a:r>
            <a:r>
              <a:rPr lang="ru-RU" dirty="0"/>
              <a:t>З</a:t>
            </a:r>
            <a:r>
              <a:rPr lang="ru-RU" dirty="0">
                <a:cs typeface="Times New Roman" pitchFamily="18" charset="0"/>
              </a:rPr>
              <a:t>олотыми треугольниками являются равнобедренные треугольники с углами при вершинах 36</a:t>
            </a:r>
            <a:r>
              <a:rPr lang="ru-RU" baseline="30000" dirty="0"/>
              <a:t>о</a:t>
            </a:r>
            <a:r>
              <a:rPr lang="ru-RU" dirty="0">
                <a:cs typeface="Times New Roman" pitchFamily="18" charset="0"/>
              </a:rPr>
              <a:t> и 108</a:t>
            </a:r>
            <a:r>
              <a:rPr lang="ru-RU" baseline="30000" dirty="0"/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618503" name="Object 1031"/>
          <p:cNvGraphicFramePr>
            <a:graphicFrameLocks noChangeAspect="1"/>
          </p:cNvGraphicFramePr>
          <p:nvPr/>
        </p:nvGraphicFramePr>
        <p:xfrm>
          <a:off x="3733800" y="3810000"/>
          <a:ext cx="22098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Точечный рисунок" r:id="rId4" imgW="2209524" imgH="2734057" progId="Paint.Picture">
                  <p:embed/>
                </p:oleObj>
              </mc:Choice>
              <mc:Fallback>
                <p:oleObj name="Точечный рисунок" r:id="rId4" imgW="2209524" imgH="2734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22098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4" name="Text Box 1032"/>
          <p:cNvSpPr txBox="1">
            <a:spLocks noChangeArrowheads="1"/>
          </p:cNvSpPr>
          <p:nvPr/>
        </p:nvSpPr>
        <p:spPr bwMode="auto">
          <a:xfrm>
            <a:off x="76200" y="152400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</a:rPr>
              <a:t>	</a:t>
            </a:r>
            <a:r>
              <a:rPr lang="ru-RU" dirty="0" smtClean="0">
                <a:solidFill>
                  <a:srgbClr val="FF3300"/>
                </a:solidFill>
              </a:rPr>
              <a:t>Доказательство</a:t>
            </a:r>
            <a:r>
              <a:rPr lang="ru-RU" dirty="0">
                <a:solidFill>
                  <a:srgbClr val="FF3300"/>
                </a:solidFill>
              </a:rPr>
              <a:t>.</a:t>
            </a:r>
            <a:r>
              <a:rPr lang="ru-RU" dirty="0"/>
              <a:t> Пусть </a:t>
            </a:r>
            <a:r>
              <a:rPr lang="en-US" i="1" dirty="0"/>
              <a:t>ABC </a:t>
            </a:r>
            <a:r>
              <a:rPr lang="ru-RU" dirty="0"/>
              <a:t>– равнобедренный треугольник (</a:t>
            </a:r>
            <a:r>
              <a:rPr lang="en-US" i="1" dirty="0"/>
              <a:t>AC = BC</a:t>
            </a:r>
            <a:r>
              <a:rPr lang="ru-RU" i="1" dirty="0"/>
              <a:t> = </a:t>
            </a:r>
            <a:r>
              <a:rPr lang="ru-RU" dirty="0"/>
              <a:t>1, </a:t>
            </a:r>
            <a:r>
              <a:rPr lang="en-US" i="1" dirty="0"/>
              <a:t>AB = x</a:t>
            </a:r>
            <a:r>
              <a:rPr lang="en-US" dirty="0"/>
              <a:t>)</a:t>
            </a:r>
            <a:r>
              <a:rPr lang="ru-RU" dirty="0"/>
              <a:t>, угол </a:t>
            </a:r>
            <a:r>
              <a:rPr lang="en-US" i="1" dirty="0"/>
              <a:t>C </a:t>
            </a:r>
            <a:r>
              <a:rPr lang="ru-RU" dirty="0"/>
              <a:t>равен 36</a:t>
            </a:r>
            <a:r>
              <a:rPr lang="ru-RU" baseline="30000" dirty="0"/>
              <a:t>о</a:t>
            </a:r>
            <a:r>
              <a:rPr lang="ru-RU" dirty="0"/>
              <a:t>. Проведем биссектрису </a:t>
            </a:r>
            <a:r>
              <a:rPr lang="en-US" i="1" dirty="0"/>
              <a:t>AD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Треугольники </a:t>
            </a:r>
            <a:r>
              <a:rPr lang="en-US" i="1" dirty="0"/>
              <a:t>ABD </a:t>
            </a:r>
            <a:r>
              <a:rPr lang="ru-RU" dirty="0"/>
              <a:t>и </a:t>
            </a:r>
            <a:r>
              <a:rPr lang="en-US" i="1" dirty="0"/>
              <a:t>CAB </a:t>
            </a:r>
            <a:r>
              <a:rPr lang="ru-RU" dirty="0"/>
              <a:t>подобны по трем углам. Следовательно, </a:t>
            </a:r>
            <a:r>
              <a:rPr lang="en-US" i="1" dirty="0"/>
              <a:t>BD </a:t>
            </a:r>
            <a:r>
              <a:rPr lang="en-US" dirty="0"/>
              <a:t>: </a:t>
            </a:r>
            <a:r>
              <a:rPr lang="en-US" i="1" dirty="0"/>
              <a:t>AB = AB </a:t>
            </a:r>
            <a:r>
              <a:rPr lang="en-US" dirty="0"/>
              <a:t>: </a:t>
            </a:r>
            <a:r>
              <a:rPr lang="en-US" i="1" dirty="0"/>
              <a:t>AC</a:t>
            </a:r>
            <a:r>
              <a:rPr lang="ru-RU" dirty="0"/>
              <a:t>, т.е. 1 – </a:t>
            </a:r>
            <a:r>
              <a:rPr lang="en-US" i="1" dirty="0"/>
              <a:t>x </a:t>
            </a:r>
            <a:r>
              <a:rPr lang="en-US" dirty="0"/>
              <a:t>: </a:t>
            </a:r>
            <a:r>
              <a:rPr lang="en-US" i="1" dirty="0"/>
              <a:t>x = x </a:t>
            </a:r>
            <a:r>
              <a:rPr lang="en-US" dirty="0"/>
              <a:t>: 1. </a:t>
            </a:r>
            <a:r>
              <a:rPr lang="ru-RU" dirty="0"/>
              <a:t>Решая это уравнение относительно </a:t>
            </a:r>
            <a:r>
              <a:rPr lang="en-US" i="1" dirty="0"/>
              <a:t>x</a:t>
            </a:r>
            <a:r>
              <a:rPr lang="ru-RU" dirty="0"/>
              <a:t>, находим </a:t>
            </a:r>
            <a:r>
              <a:rPr lang="en-US" i="1" dirty="0"/>
              <a:t>x = </a:t>
            </a:r>
            <a:r>
              <a:rPr lang="en-US" dirty="0">
                <a:cs typeface="Times New Roman" pitchFamily="18" charset="0"/>
              </a:rPr>
              <a:t>φ.</a:t>
            </a:r>
            <a:r>
              <a:rPr lang="ru-RU" i="1" dirty="0"/>
              <a:t> </a:t>
            </a:r>
            <a:r>
              <a:rPr lang="ru-RU" dirty="0"/>
              <a:t>Значит, треугольник </a:t>
            </a:r>
            <a:r>
              <a:rPr lang="en-US" i="1" dirty="0"/>
              <a:t>ABC </a:t>
            </a:r>
            <a:r>
              <a:rPr lang="ru-RU" dirty="0"/>
              <a:t>– золотой. Заметим, что треугольник </a:t>
            </a:r>
            <a:r>
              <a:rPr lang="en-US" i="1" dirty="0"/>
              <a:t>ACD </a:t>
            </a:r>
            <a:r>
              <a:rPr lang="ru-RU" i="1" dirty="0"/>
              <a:t>– </a:t>
            </a:r>
            <a:r>
              <a:rPr lang="ru-RU" dirty="0"/>
              <a:t>также золотой.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/>
              <a:t>Используя циркуль и линейку, разделите данный отрезок </a:t>
            </a:r>
            <a:r>
              <a:rPr lang="en-US" sz="3200" i="1"/>
              <a:t>AB </a:t>
            </a:r>
            <a:r>
              <a:rPr lang="ru-RU" sz="3200"/>
              <a:t>в золотом отношении.</a:t>
            </a:r>
          </a:p>
        </p:txBody>
      </p:sp>
      <p:pic>
        <p:nvPicPr>
          <p:cNvPr id="616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30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453" name="Group 5"/>
          <p:cNvGrpSpPr>
            <a:grpSpLocks/>
          </p:cNvGrpSpPr>
          <p:nvPr/>
        </p:nvGrpSpPr>
        <p:grpSpPr bwMode="auto">
          <a:xfrm>
            <a:off x="0" y="1981200"/>
            <a:ext cx="9144000" cy="4629150"/>
            <a:chOff x="0" y="1248"/>
            <a:chExt cx="5760" cy="2916"/>
          </a:xfrm>
        </p:grpSpPr>
        <p:sp>
          <p:nvSpPr>
            <p:cNvPr id="616454" name="Text Box 6"/>
            <p:cNvSpPr txBox="1">
              <a:spLocks noChangeArrowheads="1"/>
            </p:cNvSpPr>
            <p:nvPr/>
          </p:nvSpPr>
          <p:spPr bwMode="auto">
            <a:xfrm>
              <a:off x="0" y="2496"/>
              <a:ext cx="5760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Решение:</a:t>
              </a:r>
              <a:r>
                <a:rPr lang="ru-RU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/>
                <a:t>Через точку </a:t>
              </a:r>
              <a:r>
                <a:rPr lang="en-US" i="1"/>
                <a:t>B</a:t>
              </a:r>
              <a:r>
                <a:rPr lang="ru-RU" i="1"/>
                <a:t> </a:t>
              </a:r>
              <a:r>
                <a:rPr lang="ru-RU"/>
                <a:t>проведем прямую, перпендикулярную прямой </a:t>
              </a:r>
              <a:r>
                <a:rPr lang="en-US" i="1"/>
                <a:t>AB</a:t>
              </a:r>
              <a:r>
                <a:rPr lang="ru-RU"/>
                <a:t>, отложим на ней отрезок </a:t>
              </a:r>
              <a:r>
                <a:rPr lang="en-US" i="1"/>
                <a:t>BC</a:t>
              </a:r>
              <a:r>
                <a:rPr lang="ru-RU"/>
                <a:t>, равный половине отрезка </a:t>
              </a:r>
              <a:r>
                <a:rPr lang="en-US" i="1"/>
                <a:t>AB</a:t>
              </a:r>
              <a:r>
                <a:rPr lang="ru-RU"/>
                <a:t>. Проведем отрезок </a:t>
              </a:r>
              <a:r>
                <a:rPr lang="en-US" i="1"/>
                <a:t>AC</a:t>
              </a:r>
              <a:r>
                <a:rPr lang="en-US"/>
                <a:t>.</a:t>
              </a:r>
              <a:r>
                <a:rPr lang="en-US" i="1"/>
                <a:t> </a:t>
              </a:r>
              <a:r>
                <a:rPr lang="ru-RU"/>
                <a:t>С центром в точке </a:t>
              </a:r>
              <a:r>
                <a:rPr lang="en-US" i="1"/>
                <a:t>C</a:t>
              </a:r>
              <a:r>
                <a:rPr lang="ru-RU"/>
                <a:t> проведем окружность радиуса </a:t>
              </a:r>
              <a:r>
                <a:rPr lang="en-US" i="1"/>
                <a:t>BC</a:t>
              </a:r>
              <a:r>
                <a:rPr lang="ru-RU"/>
                <a:t>, ее точку пересечения с отрезком </a:t>
              </a:r>
              <a:r>
                <a:rPr lang="en-US" i="1"/>
                <a:t>AC </a:t>
              </a:r>
              <a:r>
                <a:rPr lang="ru-RU"/>
                <a:t>обозначим </a:t>
              </a:r>
              <a:r>
                <a:rPr lang="en-US" i="1"/>
                <a:t>D</a:t>
              </a:r>
              <a:r>
                <a:rPr lang="ru-RU"/>
                <a:t>.</a:t>
              </a:r>
              <a:r>
                <a:rPr lang="en-US"/>
                <a:t> </a:t>
              </a:r>
              <a:r>
                <a:rPr lang="ru-RU"/>
                <a:t>С центром в точке </a:t>
              </a:r>
              <a:r>
                <a:rPr lang="en-US" i="1"/>
                <a:t>A</a:t>
              </a:r>
              <a:r>
                <a:rPr lang="ru-RU"/>
                <a:t> проведем окружность радиуса </a:t>
              </a:r>
              <a:r>
                <a:rPr lang="en-US" i="1"/>
                <a:t>AD</a:t>
              </a:r>
              <a:r>
                <a:rPr lang="ru-RU"/>
                <a:t>, ее точку пересечения с отрезком </a:t>
              </a:r>
              <a:r>
                <a:rPr lang="en-US" i="1"/>
                <a:t>AB </a:t>
              </a:r>
              <a:r>
                <a:rPr lang="ru-RU"/>
                <a:t>обозначим </a:t>
              </a:r>
              <a:r>
                <a:rPr lang="en-US" i="1"/>
                <a:t>E</a:t>
              </a:r>
              <a:r>
                <a:rPr lang="ru-RU"/>
                <a:t>.</a:t>
              </a:r>
              <a:r>
                <a:rPr lang="en-US"/>
                <a:t> </a:t>
              </a:r>
              <a:r>
                <a:rPr lang="ru-RU"/>
                <a:t>Эта точка и будет делить отрезок </a:t>
              </a:r>
              <a:r>
                <a:rPr lang="en-US" i="1"/>
                <a:t>AB </a:t>
              </a:r>
              <a:r>
                <a:rPr lang="ru-RU"/>
                <a:t>в золотом отношении.</a:t>
              </a:r>
            </a:p>
          </p:txBody>
        </p:sp>
        <p:pic>
          <p:nvPicPr>
            <p:cNvPr id="6164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551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39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4301" y="163488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Этапы работы над проектом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0502" y="836712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/>
              <a:t>Работа учащегося над проектом </a:t>
            </a:r>
            <a:r>
              <a:rPr lang="ru-RU" dirty="0" smtClean="0"/>
              <a:t>может включать </a:t>
            </a:r>
            <a:r>
              <a:rPr lang="ru-RU" dirty="0"/>
              <a:t>в себя следующие этапы.</a:t>
            </a:r>
          </a:p>
          <a:p>
            <a:pPr lvl="0"/>
            <a:r>
              <a:rPr lang="ru-RU" dirty="0" smtClean="0"/>
              <a:t>1. Выбор </a:t>
            </a:r>
            <a:r>
              <a:rPr lang="ru-RU" dirty="0"/>
              <a:t>темы.</a:t>
            </a:r>
          </a:p>
          <a:p>
            <a:pPr lvl="0"/>
            <a:r>
              <a:rPr lang="ru-RU" dirty="0" smtClean="0"/>
              <a:t>2. Знакомство </a:t>
            </a:r>
            <a:r>
              <a:rPr lang="ru-RU" dirty="0"/>
              <a:t>с литературой, </a:t>
            </a:r>
            <a:r>
              <a:rPr lang="ru-RU" dirty="0" err="1"/>
              <a:t>интернет-ресурсами</a:t>
            </a:r>
            <a:r>
              <a:rPr lang="ru-RU" dirty="0"/>
              <a:t> и другими источниками по выбранной теме.</a:t>
            </a:r>
          </a:p>
          <a:p>
            <a:pPr lvl="0"/>
            <a:r>
              <a:rPr lang="ru-RU" dirty="0" smtClean="0"/>
              <a:t>3. Изучение </a:t>
            </a:r>
            <a:r>
              <a:rPr lang="ru-RU" dirty="0"/>
              <a:t>теоретического материала.</a:t>
            </a:r>
          </a:p>
          <a:p>
            <a:pPr lvl="0"/>
            <a:r>
              <a:rPr lang="ru-RU" dirty="0" smtClean="0"/>
              <a:t>4. Выполнение </a:t>
            </a:r>
            <a:r>
              <a:rPr lang="ru-RU" dirty="0"/>
              <a:t>предложенных заданий и решение задач.</a:t>
            </a:r>
          </a:p>
          <a:p>
            <a:pPr lvl="0"/>
            <a:r>
              <a:rPr lang="ru-RU" dirty="0" smtClean="0"/>
              <a:t>5. Оформление </a:t>
            </a:r>
            <a:r>
              <a:rPr lang="ru-RU" dirty="0"/>
              <a:t>проекта.</a:t>
            </a:r>
          </a:p>
          <a:p>
            <a:pPr lvl="0"/>
            <a:r>
              <a:rPr lang="ru-RU" dirty="0" smtClean="0"/>
              <a:t>6. Выступление </a:t>
            </a:r>
            <a:r>
              <a:rPr lang="ru-RU" dirty="0"/>
              <a:t>с докладом о результатах выполнения проекта или сдача экзамена</a:t>
            </a:r>
            <a:r>
              <a:rPr lang="ru-RU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934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>
                <a:cs typeface="Times New Roman" pitchFamily="18" charset="0"/>
              </a:rPr>
              <a:t>Сторона правильного пятиугольника равна 1. Найдите его диагональ. </a:t>
            </a:r>
            <a:endParaRPr lang="en-US" sz="3200">
              <a:cs typeface="Times New Roman" pitchFamily="18" charset="0"/>
            </a:endParaRPr>
          </a:p>
        </p:txBody>
      </p:sp>
      <p:grpSp>
        <p:nvGrpSpPr>
          <p:cNvPr id="557066" name="Group 10"/>
          <p:cNvGrpSpPr>
            <a:grpSpLocks/>
          </p:cNvGrpSpPr>
          <p:nvPr/>
        </p:nvGrpSpPr>
        <p:grpSpPr bwMode="auto">
          <a:xfrm>
            <a:off x="304800" y="5257800"/>
            <a:ext cx="8458200" cy="787400"/>
            <a:chOff x="192" y="3312"/>
            <a:chExt cx="5328" cy="496"/>
          </a:xfrm>
        </p:grpSpPr>
        <p:sp>
          <p:nvSpPr>
            <p:cNvPr id="557060" name="Text Box 4"/>
            <p:cNvSpPr txBox="1">
              <a:spLocks noChangeArrowheads="1"/>
            </p:cNvSpPr>
            <p:nvPr/>
          </p:nvSpPr>
          <p:spPr bwMode="auto">
            <a:xfrm>
              <a:off x="192" y="3360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solidFill>
                    <a:srgbClr val="FF3300"/>
                  </a:solidFill>
                </a:rPr>
                <a:t>Ответ:</a:t>
              </a:r>
              <a:endParaRPr lang="ru-RU" sz="3200">
                <a:solidFill>
                  <a:schemeClr val="accent1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557062" name="Object 6"/>
            <p:cNvGraphicFramePr>
              <a:graphicFrameLocks noChangeAspect="1"/>
            </p:cNvGraphicFramePr>
            <p:nvPr/>
          </p:nvGraphicFramePr>
          <p:xfrm>
            <a:off x="1008" y="3312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68" name="Equation" r:id="rId4" imgW="901440" imgH="787320" progId="Equation.DSMT4">
                    <p:embed/>
                  </p:oleObj>
                </mc:Choice>
                <mc:Fallback>
                  <p:oleObj name="Equation" r:id="rId4" imgW="901440" imgH="787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12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570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>
                <a:cs typeface="Times New Roman" pitchFamily="18" charset="0"/>
              </a:rPr>
              <a:t>Найдите радиус окружности, описанной около правильного десятиугольника со стороной 1.</a:t>
            </a:r>
          </a:p>
        </p:txBody>
      </p:sp>
      <p:grpSp>
        <p:nvGrpSpPr>
          <p:cNvPr id="628744" name="Group 8"/>
          <p:cNvGrpSpPr>
            <a:grpSpLocks/>
          </p:cNvGrpSpPr>
          <p:nvPr/>
        </p:nvGrpSpPr>
        <p:grpSpPr bwMode="auto">
          <a:xfrm>
            <a:off x="304800" y="4800600"/>
            <a:ext cx="8458200" cy="787400"/>
            <a:chOff x="192" y="3024"/>
            <a:chExt cx="5328" cy="496"/>
          </a:xfrm>
        </p:grpSpPr>
        <p:sp>
          <p:nvSpPr>
            <p:cNvPr id="628741" name="Text Box 5"/>
            <p:cNvSpPr txBox="1">
              <a:spLocks noChangeArrowheads="1"/>
            </p:cNvSpPr>
            <p:nvPr/>
          </p:nvSpPr>
          <p:spPr bwMode="auto">
            <a:xfrm>
              <a:off x="192" y="3072"/>
              <a:ext cx="53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solidFill>
                    <a:srgbClr val="FF3300"/>
                  </a:solidFill>
                </a:rPr>
                <a:t>Ответ:</a:t>
              </a:r>
              <a:r>
                <a:rPr lang="ru-RU" sz="3200">
                  <a:solidFill>
                    <a:schemeClr val="accent1"/>
                  </a:solidFill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628742" name="Object 6"/>
            <p:cNvGraphicFramePr>
              <a:graphicFrameLocks noChangeAspect="1"/>
            </p:cNvGraphicFramePr>
            <p:nvPr/>
          </p:nvGraphicFramePr>
          <p:xfrm>
            <a:off x="1008" y="3024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77" name="Equation" r:id="rId4" imgW="901440" imgH="787320" progId="Equation.DSMT4">
                    <p:embed/>
                  </p:oleObj>
                </mc:Choice>
                <mc:Fallback>
                  <p:oleObj name="Equation" r:id="rId4" imgW="901440" imgH="787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24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8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81238"/>
            <a:ext cx="2328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7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Докажите, что диагонали правильного пятиугольника образуют правильный пятиугольник. Найдите сторону этого пятиугольника, если сторона исходного пятиугольника равна 1.</a:t>
            </a:r>
          </a:p>
        </p:txBody>
      </p:sp>
      <p:pic>
        <p:nvPicPr>
          <p:cNvPr id="4997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3656013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21" name="Group 9"/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499716" name="Text Box 4"/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solidFill>
                    <a:srgbClr val="FF3300"/>
                  </a:solidFill>
                </a:rPr>
                <a:t>Ответ:</a:t>
              </a:r>
              <a:endParaRPr lang="ru-RU" sz="3200">
                <a:solidFill>
                  <a:schemeClr val="accent1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499719" name="Object 7"/>
            <p:cNvGraphicFramePr>
              <a:graphicFrameLocks noChangeAspect="1"/>
            </p:cNvGraphicFramePr>
            <p:nvPr/>
          </p:nvGraphicFramePr>
          <p:xfrm>
            <a:off x="1008" y="3216"/>
            <a:ext cx="672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25" name="Equation" r:id="rId5" imgW="1066680" imgH="799920" progId="Equation.DSMT4">
                    <p:embed/>
                  </p:oleObj>
                </mc:Choice>
                <mc:Fallback>
                  <p:oleObj name="Equation" r:id="rId5" imgW="1066680" imgH="799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216"/>
                          <a:ext cx="672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79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>
                <a:cs typeface="Times New Roman" pitchFamily="18" charset="0"/>
              </a:rPr>
              <a:t>В полукруг с диаметром </a:t>
            </a:r>
            <a:r>
              <a:rPr lang="ru-RU" sz="3200" i="1">
                <a:cs typeface="Times New Roman" pitchFamily="18" charset="0"/>
              </a:rPr>
              <a:t>АВ</a:t>
            </a:r>
            <a:r>
              <a:rPr lang="ru-RU" sz="3200">
                <a:cs typeface="Times New Roman" pitchFamily="18" charset="0"/>
              </a:rPr>
              <a:t> вписан квадрат </a:t>
            </a:r>
            <a:r>
              <a:rPr lang="en-US" sz="3200" i="1">
                <a:cs typeface="Times New Roman" pitchFamily="18" charset="0"/>
              </a:rPr>
              <a:t>CDEF</a:t>
            </a:r>
            <a:r>
              <a:rPr lang="ru-RU" sz="3200">
                <a:cs typeface="Times New Roman" pitchFamily="18" charset="0"/>
              </a:rPr>
              <a:t>. </a:t>
            </a:r>
            <a:r>
              <a:rPr lang="ru-RU" sz="3200"/>
              <a:t>Найдите отношение</a:t>
            </a:r>
            <a:r>
              <a:rPr lang="ru-RU" sz="3200">
                <a:cs typeface="Times New Roman" pitchFamily="18" charset="0"/>
              </a:rPr>
              <a:t> отрез</a:t>
            </a:r>
            <a:r>
              <a:rPr lang="ru-RU" sz="3200"/>
              <a:t>ков</a:t>
            </a:r>
            <a:r>
              <a:rPr lang="ru-RU" sz="3200">
                <a:cs typeface="Times New Roman" pitchFamily="18" charset="0"/>
              </a:rPr>
              <a:t> </a:t>
            </a:r>
            <a:r>
              <a:rPr lang="ru-RU" sz="3200" i="1">
                <a:cs typeface="Times New Roman" pitchFamily="18" charset="0"/>
              </a:rPr>
              <a:t>АЕ</a:t>
            </a:r>
            <a:r>
              <a:rPr lang="ru-RU" sz="3200">
                <a:cs typeface="Times New Roman" pitchFamily="18" charset="0"/>
              </a:rPr>
              <a:t> и </a:t>
            </a:r>
            <a:r>
              <a:rPr lang="en-US" sz="3200" i="1">
                <a:cs typeface="Times New Roman" pitchFamily="18" charset="0"/>
              </a:rPr>
              <a:t>ED</a:t>
            </a:r>
            <a:r>
              <a:rPr lang="ru-RU" sz="3200">
                <a:cs typeface="Times New Roman" pitchFamily="18" charset="0"/>
              </a:rPr>
              <a:t>. </a:t>
            </a:r>
            <a:endParaRPr lang="en-US" sz="3200">
              <a:cs typeface="Times New Roman" pitchFamily="18" charset="0"/>
            </a:endParaRPr>
          </a:p>
        </p:txBody>
      </p:sp>
      <p:grpSp>
        <p:nvGrpSpPr>
          <p:cNvPr id="591882" name="Group 10"/>
          <p:cNvGrpSpPr>
            <a:grpSpLocks/>
          </p:cNvGrpSpPr>
          <p:nvPr/>
        </p:nvGrpSpPr>
        <p:grpSpPr bwMode="auto">
          <a:xfrm>
            <a:off x="381000" y="5105400"/>
            <a:ext cx="3200400" cy="800100"/>
            <a:chOff x="240" y="3216"/>
            <a:chExt cx="2016" cy="504"/>
          </a:xfrm>
        </p:grpSpPr>
        <p:sp>
          <p:nvSpPr>
            <p:cNvPr id="591878" name="Text Box 6"/>
            <p:cNvSpPr txBox="1">
              <a:spLocks noChangeArrowheads="1"/>
            </p:cNvSpPr>
            <p:nvPr/>
          </p:nvSpPr>
          <p:spPr bwMode="auto">
            <a:xfrm>
              <a:off x="240" y="326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>
                  <a:solidFill>
                    <a:srgbClr val="FF3300"/>
                  </a:solidFill>
                </a:rPr>
                <a:t>Ответ:</a:t>
              </a:r>
              <a:endParaRPr lang="ru-RU" sz="3200">
                <a:solidFill>
                  <a:schemeClr val="accent1"/>
                </a:solidFill>
                <a:cs typeface="Times New Roman" pitchFamily="18" charset="0"/>
              </a:endParaRPr>
            </a:p>
          </p:txBody>
        </p:sp>
        <p:graphicFrame>
          <p:nvGraphicFramePr>
            <p:cNvPr id="591879" name="Object 7"/>
            <p:cNvGraphicFramePr>
              <a:graphicFrameLocks noChangeAspect="1"/>
            </p:cNvGraphicFramePr>
            <p:nvPr/>
          </p:nvGraphicFramePr>
          <p:xfrm>
            <a:off x="1096" y="3216"/>
            <a:ext cx="784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49" name="Equation" r:id="rId4" imgW="1244520" imgH="799920" progId="Equation.DSMT4">
                    <p:embed/>
                  </p:oleObj>
                </mc:Choice>
                <mc:Fallback>
                  <p:oleObj name="Equation" r:id="rId4" imgW="1244520" imgH="799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" y="3216"/>
                          <a:ext cx="784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918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7545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Упражнение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971" name="Text Box 3"/>
              <p:cNvSpPr txBox="1">
                <a:spLocks noChangeArrowheads="1"/>
              </p:cNvSpPr>
              <p:nvPr/>
            </p:nvSpPr>
            <p:spPr bwMode="auto">
              <a:xfrm>
                <a:off x="304800" y="609600"/>
                <a:ext cx="8839200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3200" dirty="0"/>
                  <a:t>Найдите: а) </a:t>
                </a:r>
                <a:r>
                  <a:rPr lang="en-US" sz="3200" dirty="0"/>
                  <a:t>sin </a:t>
                </a:r>
                <a:r>
                  <a:rPr lang="ru-RU" sz="3200" dirty="0"/>
                  <a:t>18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/>
                  <a:t>; б) </a:t>
                </a:r>
                <a:r>
                  <a:rPr lang="en-US" sz="3200" dirty="0"/>
                  <a:t>sin </a:t>
                </a:r>
                <a:r>
                  <a:rPr lang="ru-RU" sz="3200" dirty="0"/>
                  <a:t>54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/>
                  <a:t>; в) </a:t>
                </a:r>
                <a:r>
                  <a:rPr lang="en-US" sz="3200" dirty="0" err="1"/>
                  <a:t>cos</a:t>
                </a:r>
                <a:r>
                  <a:rPr lang="en-US" sz="3200" dirty="0"/>
                  <a:t> </a:t>
                </a:r>
                <a:r>
                  <a:rPr lang="ru-RU" sz="3200" dirty="0"/>
                  <a:t>36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/>
                  <a:t>; г) </a:t>
                </a:r>
                <a:r>
                  <a:rPr lang="en-US" sz="3200" dirty="0" err="1"/>
                  <a:t>cos</a:t>
                </a:r>
                <a:r>
                  <a:rPr lang="en-US" sz="3200" dirty="0"/>
                  <a:t> </a:t>
                </a:r>
                <a:r>
                  <a:rPr lang="ru-RU" sz="3200" dirty="0"/>
                  <a:t>52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/>
                  <a:t>.</a:t>
                </a:r>
                <a:endParaRPr lang="ru-RU" sz="3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597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609600"/>
                <a:ext cx="88392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724" t="-7910" r="-1724" b="-16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5973" name="Text Box 5"/>
              <p:cNvSpPr txBox="1">
                <a:spLocks noChangeArrowheads="1"/>
              </p:cNvSpPr>
              <p:nvPr/>
            </p:nvSpPr>
            <p:spPr bwMode="auto">
              <a:xfrm>
                <a:off x="323273" y="4725144"/>
                <a:ext cx="8515672" cy="88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3200" dirty="0">
                    <a:solidFill>
                      <a:srgbClr val="FF3300"/>
                    </a:solidFill>
                  </a:rPr>
                  <a:t>Ответ</a:t>
                </a:r>
                <a:r>
                  <a:rPr lang="ru-RU" sz="3200" dirty="0" smtClean="0">
                    <a:solidFill>
                      <a:srgbClr val="FF3300"/>
                    </a:solidFill>
                  </a:rPr>
                  <a:t>: </a:t>
                </a:r>
                <a:r>
                  <a:rPr lang="ru-RU" sz="32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32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/>
                  <a:t>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32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/>
                  <a:t>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32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/>
                  <a:t>;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32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200" dirty="0"/>
                  <a:t>.</a:t>
                </a:r>
                <a:endParaRPr lang="ru-RU" sz="3200" dirty="0">
                  <a:solidFill>
                    <a:schemeClr val="accent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597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273" y="4725144"/>
                <a:ext cx="8515672" cy="885755"/>
              </a:xfrm>
              <a:prstGeom prst="rect">
                <a:avLst/>
              </a:prstGeom>
              <a:blipFill rotWithShape="1">
                <a:blip r:embed="rId5"/>
                <a:stretch>
                  <a:fillRect l="-1790" b="-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1235"/>
              </p:ext>
            </p:extLst>
          </p:nvPr>
        </p:nvGraphicFramePr>
        <p:xfrm>
          <a:off x="2457611" y="1686818"/>
          <a:ext cx="421005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Точечный рисунок" r:id="rId6" imgW="4210638" imgH="2638095" progId="PBrush">
                  <p:embed/>
                </p:oleObj>
              </mc:Choice>
              <mc:Fallback>
                <p:oleObj name="Точечный рисунок" r:id="rId6" imgW="4210638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611" y="1686818"/>
                        <a:ext cx="4210050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6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Литература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dirty="0" smtClean="0"/>
              <a:t>1</a:t>
            </a:r>
            <a:r>
              <a:rPr lang="ru-RU" sz="1800" dirty="0"/>
              <a:t>. </a:t>
            </a:r>
            <a:r>
              <a:rPr lang="ru-RU" sz="1800" dirty="0" err="1"/>
              <a:t>Азевич</a:t>
            </a:r>
            <a:r>
              <a:rPr lang="ru-RU" sz="1800" dirty="0"/>
              <a:t> А.И. От золотой пропорции к ее "производным". // Квант – 1995. - № 3. – С. 55.</a:t>
            </a:r>
          </a:p>
          <a:p>
            <a:r>
              <a:rPr lang="ru-RU" sz="1800" dirty="0"/>
              <a:t>2. </a:t>
            </a:r>
            <a:r>
              <a:rPr lang="ru-RU" sz="1800" dirty="0" err="1"/>
              <a:t>Бендукидзе</a:t>
            </a:r>
            <a:r>
              <a:rPr lang="ru-RU" sz="1800" dirty="0"/>
              <a:t> А.Д. Золотое сечение. // Квант. – 1973. - № 8. – С. 22.</a:t>
            </a:r>
          </a:p>
          <a:p>
            <a:r>
              <a:rPr lang="ru-RU" sz="1800" dirty="0"/>
              <a:t>3. </a:t>
            </a:r>
            <a:r>
              <a:rPr lang="ru-RU" sz="1800" dirty="0" err="1"/>
              <a:t>Васютинский</a:t>
            </a:r>
            <a:r>
              <a:rPr lang="ru-RU" sz="1800" dirty="0"/>
              <a:t> Н.А. Золотая пропорция. – М.: Молодая гвардия, 1990.</a:t>
            </a:r>
          </a:p>
          <a:p>
            <a:r>
              <a:rPr lang="ru-RU" sz="1800" dirty="0"/>
              <a:t>4. </a:t>
            </a:r>
            <a:r>
              <a:rPr lang="ru-RU" sz="1800" dirty="0" err="1"/>
              <a:t>Виленкин</a:t>
            </a:r>
            <a:r>
              <a:rPr lang="ru-RU" sz="1800" dirty="0"/>
              <a:t> Н.Я. и др. За страницами учебника математики, 10-11. – М.: Просвещение, 1996.</a:t>
            </a:r>
          </a:p>
          <a:p>
            <a:r>
              <a:rPr lang="ru-RU" sz="1800" dirty="0"/>
              <a:t>5. Волошинов А.В. Математика и искусство. – М.: Просвещение, 1992.</a:t>
            </a:r>
          </a:p>
          <a:p>
            <a:r>
              <a:rPr lang="ru-RU" sz="1800" dirty="0"/>
              <a:t>6. Воробьев Н.Н. Числа Фибоначчи. – 6-ое изд., доп. – М.: Наука, 1992.</a:t>
            </a:r>
          </a:p>
          <a:p>
            <a:r>
              <a:rPr lang="ru-RU" sz="1800" dirty="0"/>
              <a:t>7. </a:t>
            </a:r>
            <a:r>
              <a:rPr lang="ru-RU" sz="1800" dirty="0" err="1"/>
              <a:t>Гарднер</a:t>
            </a:r>
            <a:r>
              <a:rPr lang="ru-RU" sz="1800" dirty="0"/>
              <a:t> М. Число  - золотое сечение / В кн. Математические головоломки и развлечения. – М.: Мир, 1971.</a:t>
            </a:r>
          </a:p>
          <a:p>
            <a:r>
              <a:rPr lang="ru-RU" sz="1800" dirty="0"/>
              <a:t>8. Еще раз о золотом сечении. // Квант. – 1989. - № 8. – С. 75.</a:t>
            </a:r>
          </a:p>
          <a:p>
            <a:r>
              <a:rPr lang="ru-RU" sz="1800" dirty="0"/>
              <a:t>9. Жуков А., Савин А. Числа Фидия и золотое сечение // Энциклопедия для детей. – т. 11. – М.: </a:t>
            </a:r>
            <a:r>
              <a:rPr lang="ru-RU" sz="1800" dirty="0" err="1"/>
              <a:t>Аванта</a:t>
            </a:r>
            <a:r>
              <a:rPr lang="ru-RU" sz="1800" dirty="0"/>
              <a:t>, 1998.</a:t>
            </a:r>
          </a:p>
          <a:p>
            <a:r>
              <a:rPr lang="ru-RU" sz="1800" dirty="0"/>
              <a:t>10. Избранные вопросы математики. 10 класс. – М.: Просвещение, 1980.</a:t>
            </a:r>
          </a:p>
          <a:p>
            <a:r>
              <a:rPr lang="ru-RU" sz="1800" dirty="0"/>
              <a:t>11. Кокстер Г.С.М. Введение в геометрию. – М.: Наука, 1966.</a:t>
            </a:r>
          </a:p>
          <a:p>
            <a:r>
              <a:rPr lang="ru-RU" sz="1800" dirty="0"/>
              <a:t>12. Левитин К. Геометрическая рапсодия. – 2-ое изд. – М.: Знание. – 1984.</a:t>
            </a:r>
          </a:p>
          <a:p>
            <a:r>
              <a:rPr lang="ru-RU" sz="1800" dirty="0"/>
              <a:t>13. </a:t>
            </a:r>
            <a:r>
              <a:rPr lang="ru-RU" sz="1800" dirty="0" err="1"/>
              <a:t>Пидоу</a:t>
            </a:r>
            <a:r>
              <a:rPr lang="ru-RU" sz="1800" dirty="0"/>
              <a:t> Д. Геометрия и искусство. – М.: Мир. – 1979.</a:t>
            </a:r>
          </a:p>
          <a:p>
            <a:r>
              <a:rPr lang="ru-RU" sz="1800" dirty="0"/>
              <a:t>14. Прохоров А.И. Золотая спираль // Квант. – 1984. - № 9. – С. 15.</a:t>
            </a:r>
          </a:p>
          <a:p>
            <a:r>
              <a:rPr lang="ru-RU" sz="1800" dirty="0"/>
              <a:t>15. Смирнова И.М. В мире многогранников. – М.: Просвещение. – 1995.</a:t>
            </a:r>
          </a:p>
          <a:p>
            <a:r>
              <a:rPr lang="ru-RU" sz="1800" dirty="0"/>
              <a:t>16. Смирнова И.М., Смирнов В.А. Геометрия: Учебник для 7-9 классов. – М.: Мнемозина, 2005.</a:t>
            </a:r>
          </a:p>
          <a:p>
            <a:r>
              <a:rPr lang="ru-RU" sz="1800" dirty="0"/>
              <a:t>17. Шевелев И.Ш., </a:t>
            </a:r>
            <a:r>
              <a:rPr lang="ru-RU" sz="1800" dirty="0" err="1"/>
              <a:t>Марутаев</a:t>
            </a:r>
            <a:r>
              <a:rPr lang="ru-RU" sz="1800" dirty="0"/>
              <a:t> М.А., Шмелев И.П. Золотое сечение. – М.: </a:t>
            </a:r>
            <a:r>
              <a:rPr lang="ru-RU" sz="1800" dirty="0" err="1"/>
              <a:t>Стройиздат</a:t>
            </a:r>
            <a:r>
              <a:rPr lang="ru-RU" sz="1800" dirty="0"/>
              <a:t>. – 1990.</a:t>
            </a:r>
          </a:p>
        </p:txBody>
      </p:sp>
    </p:spTree>
    <p:extLst>
      <p:ext uri="{BB962C8B-B14F-4D97-AF65-F5344CB8AC3E}">
        <p14:creationId xmlns:p14="http://schemas.microsoft.com/office/powerpoint/2010/main" val="715207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КРИВЫЕ ПОСТОЯННОЙ ШИРИНЫ</a:t>
            </a:r>
          </a:p>
        </p:txBody>
      </p:sp>
      <p:sp>
        <p:nvSpPr>
          <p:cNvPr id="2051" name="Text Box 102"/>
          <p:cNvSpPr txBox="1">
            <a:spLocks noChangeArrowheads="1"/>
          </p:cNvSpPr>
          <p:nvPr/>
        </p:nvSpPr>
        <p:spPr bwMode="auto">
          <a:xfrm>
            <a:off x="0" y="609600"/>
            <a:ext cx="91440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>
                <a:cs typeface="Times New Roman" pitchFamily="18" charset="0"/>
              </a:rPr>
              <a:t>Для определения ширины </a:t>
            </a:r>
            <a:r>
              <a:rPr lang="en-US" sz="2200" i="1">
                <a:cs typeface="Times New Roman" pitchFamily="18" charset="0"/>
              </a:rPr>
              <a:t>h </a:t>
            </a:r>
            <a:r>
              <a:rPr lang="ru-RU" sz="2200">
                <a:cs typeface="Times New Roman" pitchFamily="18" charset="0"/>
              </a:rPr>
              <a:t>замкнутой кривой рассмотрим две параллельные прямые, между которыми расположена данная кривая. Будем сдвигать друг к другу эти прямые до тех пор, пока они не коснутся кривой. Расстояние между полученными параллельными прямыми и будет шириной кривой в направлении перпендикулярном этим прямым.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pic>
        <p:nvPicPr>
          <p:cNvPr id="2052" name="Picture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54806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098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113"/>
          <p:cNvSpPr txBox="1">
            <a:spLocks noChangeArrowheads="1"/>
          </p:cNvSpPr>
          <p:nvPr/>
        </p:nvSpPr>
        <p:spPr bwMode="auto">
          <a:xfrm>
            <a:off x="0" y="472440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/>
              <a:t>Для разных направлений ширина кривой может быть разной. </a:t>
            </a:r>
            <a:r>
              <a:rPr lang="ru-RU" sz="2200" dirty="0">
                <a:cs typeface="Times New Roman" pitchFamily="18" charset="0"/>
              </a:rPr>
              <a:t>Примером кривой </a:t>
            </a:r>
            <a:r>
              <a:rPr lang="ru-RU" sz="2200" dirty="0"/>
              <a:t>одинаковой (постоянной) ширины по всем направлениям </a:t>
            </a:r>
            <a:r>
              <a:rPr lang="ru-RU" sz="2200" dirty="0">
                <a:cs typeface="Times New Roman" pitchFamily="18" charset="0"/>
              </a:rPr>
              <a:t>является окружность. Ее ширина равна диаметру. </a:t>
            </a:r>
          </a:p>
        </p:txBody>
      </p:sp>
      <p:sp>
        <p:nvSpPr>
          <p:cNvPr id="2055" name="Text Box 114"/>
          <p:cNvSpPr txBox="1">
            <a:spLocks noChangeArrowheads="1"/>
          </p:cNvSpPr>
          <p:nvPr/>
        </p:nvSpPr>
        <p:spPr bwMode="auto">
          <a:xfrm>
            <a:off x="0" y="5821363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/>
              <a:t>О кривых постоянной ширины рекомендуем посмотреть фильм на </a:t>
            </a:r>
            <a:r>
              <a:rPr lang="ru-RU" sz="2200" dirty="0" smtClean="0"/>
              <a:t>сайте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FF3300"/>
                </a:solidFill>
                <a:cs typeface="Times New Roman" pitchFamily="18" charset="0"/>
              </a:rPr>
              <a:t>www.etudes.ru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9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</a:rPr>
              <a:t>Треугольник Рело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 sz="2000"/>
              <a:t>Бывают ли кривые, отличные от окружности и имеющие постоянную ширину?</a:t>
            </a:r>
            <a:r>
              <a:rPr lang="ru-RU" sz="2000">
                <a:cs typeface="Times New Roman" pitchFamily="18" charset="0"/>
              </a:rPr>
              <a:t> 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 sz="2000"/>
              <a:t>Оказывается, бывают. Примером такой кривой является кривая, придуманная французским ученым Ф. Рело (1829 – 1905), называемая «треугольник Рело».</a:t>
            </a:r>
            <a:endParaRPr lang="ru-RU" sz="2000">
              <a:cs typeface="Times New Roman" pitchFamily="18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205740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 sz="2000"/>
              <a:t>Для его построения рассмотрим правильный треугольник </a:t>
            </a:r>
            <a:r>
              <a:rPr lang="en-US" sz="2000" i="1"/>
              <a:t>ABC</a:t>
            </a:r>
            <a:r>
              <a:rPr lang="ru-RU" sz="2000"/>
              <a:t> со стороной </a:t>
            </a:r>
            <a:r>
              <a:rPr lang="en-US" sz="2000" i="1"/>
              <a:t>a</a:t>
            </a:r>
            <a:r>
              <a:rPr lang="ru-RU" sz="2000"/>
              <a:t>. С центром в вершине </a:t>
            </a:r>
            <a:r>
              <a:rPr lang="en-US" sz="2000" i="1"/>
              <a:t>A </a:t>
            </a:r>
            <a:r>
              <a:rPr lang="ru-RU" sz="2000"/>
              <a:t>и радиусом </a:t>
            </a:r>
            <a:r>
              <a:rPr lang="en-US" sz="2000" i="1"/>
              <a:t>a </a:t>
            </a:r>
            <a:r>
              <a:rPr lang="ru-RU" sz="2000"/>
              <a:t>проведем дугу </a:t>
            </a:r>
            <a:r>
              <a:rPr lang="en-US" sz="2000" i="1"/>
              <a:t>BC </a:t>
            </a:r>
            <a:r>
              <a:rPr lang="ru-RU" sz="2000"/>
              <a:t>окружности</a:t>
            </a:r>
            <a:r>
              <a:rPr lang="en-US" sz="2000"/>
              <a:t>. </a:t>
            </a:r>
            <a:r>
              <a:rPr lang="ru-RU" sz="2000"/>
              <a:t>Аналогично, с центрами в вершинах </a:t>
            </a:r>
            <a:r>
              <a:rPr lang="en-US" sz="2000" i="1"/>
              <a:t>B </a:t>
            </a:r>
            <a:r>
              <a:rPr lang="ru-RU" sz="2000"/>
              <a:t>и </a:t>
            </a:r>
            <a:r>
              <a:rPr lang="en-US" sz="2000" i="1"/>
              <a:t>C </a:t>
            </a:r>
            <a:r>
              <a:rPr lang="ru-RU" sz="2000"/>
              <a:t>и радиусом </a:t>
            </a:r>
            <a:r>
              <a:rPr lang="en-US" sz="2000" i="1"/>
              <a:t>A </a:t>
            </a:r>
            <a:r>
              <a:rPr lang="ru-RU" sz="2000"/>
              <a:t>проведем</a:t>
            </a:r>
            <a:r>
              <a:rPr lang="en-US" sz="2000"/>
              <a:t> </a:t>
            </a:r>
            <a:r>
              <a:rPr lang="ru-RU" sz="2000"/>
              <a:t>дуги окружности </a:t>
            </a:r>
            <a:r>
              <a:rPr lang="en-US" sz="2000" i="1"/>
              <a:t>AC </a:t>
            </a:r>
            <a:r>
              <a:rPr lang="ru-RU" sz="2000"/>
              <a:t>и </a:t>
            </a:r>
            <a:r>
              <a:rPr lang="en-US" sz="2000" i="1"/>
              <a:t>AB</a:t>
            </a:r>
            <a:r>
              <a:rPr lang="ru-RU" sz="2000"/>
              <a:t>. В результате получим искомую кривую, состоящую из трех дуг окружности. Ее ширина равна стороне </a:t>
            </a:r>
            <a:r>
              <a:rPr lang="en-US" sz="2000" i="1"/>
              <a:t>a </a:t>
            </a:r>
            <a:r>
              <a:rPr lang="ru-RU" sz="2000"/>
              <a:t>правильного треугольника.</a:t>
            </a:r>
            <a:endParaRPr lang="ru-RU" sz="2000">
              <a:cs typeface="Times New Roman" pitchFamily="18" charset="0"/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7241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4528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18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/>
              <a:t>Докажите, что периметр треугольника Рело равен длине окружности, диаметр которой равен ширине треугольника Рело.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7241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0" y="42672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>
                <a:solidFill>
                  <a:srgbClr val="FF3300"/>
                </a:solidFill>
              </a:rPr>
              <a:t>Решение.</a:t>
            </a:r>
            <a:r>
              <a:rPr lang="ru-RU"/>
              <a:t> Напомним, что длина дуги окружности с центральным углом </a:t>
            </a:r>
            <a:r>
              <a:rPr lang="ru-RU" i="1">
                <a:cs typeface="Times New Roman" pitchFamily="18" charset="0"/>
              </a:rPr>
              <a:t>φ</a:t>
            </a:r>
            <a:r>
              <a:rPr lang="ru-RU"/>
              <a:t> и радиусом </a:t>
            </a:r>
            <a:r>
              <a:rPr lang="en-US" i="1"/>
              <a:t>r </a:t>
            </a:r>
            <a:r>
              <a:rPr lang="ru-RU"/>
              <a:t>равна </a:t>
            </a:r>
            <a:r>
              <a:rPr lang="ru-RU" i="1">
                <a:cs typeface="Times New Roman" pitchFamily="18" charset="0"/>
              </a:rPr>
              <a:t>φ</a:t>
            </a:r>
            <a:r>
              <a:rPr lang="en-US" i="1">
                <a:cs typeface="Times New Roman" pitchFamily="18" charset="0"/>
              </a:rPr>
              <a:t>r</a:t>
            </a:r>
            <a:r>
              <a:rPr lang="en-US">
                <a:cs typeface="Times New Roman" pitchFamily="18" charset="0"/>
              </a:rPr>
              <a:t>. </a:t>
            </a:r>
            <a:r>
              <a:rPr lang="ru-RU"/>
              <a:t>Так как треугольник Рело состоит из трех дуг окружностей, для которых </a:t>
            </a:r>
            <a:r>
              <a:rPr lang="en-US" i="1"/>
              <a:t>r = a</a:t>
            </a:r>
            <a:r>
              <a:rPr lang="en-US"/>
              <a:t>, </a:t>
            </a:r>
            <a:r>
              <a:rPr lang="ru-RU" i="1">
                <a:cs typeface="Times New Roman" pitchFamily="18" charset="0"/>
              </a:rPr>
              <a:t>φ</a:t>
            </a:r>
            <a:r>
              <a:rPr lang="en-US" i="1">
                <a:cs typeface="Times New Roman" pitchFamily="18" charset="0"/>
              </a:rPr>
              <a:t> = π</a:t>
            </a:r>
            <a:r>
              <a:rPr lang="en-US">
                <a:cs typeface="Times New Roman" pitchFamily="18" charset="0"/>
              </a:rPr>
              <a:t>/3</a:t>
            </a:r>
            <a:r>
              <a:rPr lang="ru-RU"/>
              <a:t>, то их общая длина равна </a:t>
            </a:r>
            <a:r>
              <a:rPr lang="en-US" i="1">
                <a:cs typeface="Times New Roman" pitchFamily="18" charset="0"/>
              </a:rPr>
              <a:t>πr</a:t>
            </a:r>
            <a:r>
              <a:rPr lang="ru-RU"/>
              <a:t>, т.е. равна длине окружности, диаметр которой равен ширине треугольника Рело.</a:t>
            </a:r>
          </a:p>
        </p:txBody>
      </p:sp>
    </p:spTree>
    <p:extLst>
      <p:ext uri="{BB962C8B-B14F-4D97-AF65-F5344CB8AC3E}">
        <p14:creationId xmlns:p14="http://schemas.microsoft.com/office/powerpoint/2010/main" val="1611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Найдите углы треугольника Рело, образованные касательными к дугам окружностей в его вершинах.</a:t>
            </a:r>
          </a:p>
        </p:txBody>
      </p:sp>
      <p:sp>
        <p:nvSpPr>
          <p:cNvPr id="747525" name="Text Box 1029"/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>
                <a:solidFill>
                  <a:srgbClr val="FF3300"/>
                </a:solidFill>
              </a:rPr>
              <a:t>Ответ.</a:t>
            </a:r>
            <a:r>
              <a:rPr lang="ru-RU"/>
              <a:t> 120</a:t>
            </a:r>
            <a:r>
              <a:rPr lang="ru-RU" baseline="30000"/>
              <a:t>о</a:t>
            </a:r>
            <a:r>
              <a:rPr lang="ru-RU"/>
              <a:t>.</a:t>
            </a:r>
          </a:p>
        </p:txBody>
      </p:sp>
      <p:pic>
        <p:nvPicPr>
          <p:cNvPr id="5125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0448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ПАРАБОЛА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Пусть на плоскости задана прямая </a:t>
            </a:r>
            <a:r>
              <a:rPr lang="ru-RU" sz="2800" i="1">
                <a:cs typeface="Times New Roman" pitchFamily="18" charset="0"/>
              </a:rPr>
              <a:t>d</a:t>
            </a:r>
            <a:r>
              <a:rPr lang="ru-RU" sz="2800">
                <a:cs typeface="Times New Roman" pitchFamily="18" charset="0"/>
              </a:rPr>
              <a:t> и точка </a:t>
            </a:r>
            <a:r>
              <a:rPr lang="ru-RU" sz="2800" i="1">
                <a:cs typeface="Times New Roman" pitchFamily="18" charset="0"/>
              </a:rPr>
              <a:t>F</a:t>
            </a:r>
            <a:r>
              <a:rPr lang="ru-RU" sz="2800">
                <a:cs typeface="Times New Roman" pitchFamily="18" charset="0"/>
              </a:rPr>
              <a:t>, не принадлежащая этой прямой. Геометрическое место точек, равноудаленных от прямой </a:t>
            </a:r>
            <a:r>
              <a:rPr lang="ru-RU" sz="2800" i="1">
                <a:cs typeface="Times New Roman" pitchFamily="18" charset="0"/>
              </a:rPr>
              <a:t>d</a:t>
            </a:r>
            <a:r>
              <a:rPr lang="ru-RU" sz="2800">
                <a:cs typeface="Times New Roman" pitchFamily="18" charset="0"/>
              </a:rPr>
              <a:t> и точки </a:t>
            </a:r>
            <a:r>
              <a:rPr lang="ru-RU" sz="2800" i="1">
                <a:cs typeface="Times New Roman" pitchFamily="18" charset="0"/>
              </a:rPr>
              <a:t>F</a:t>
            </a:r>
            <a:r>
              <a:rPr lang="ru-RU" sz="2800">
                <a:cs typeface="Times New Roman" pitchFamily="18" charset="0"/>
              </a:rPr>
              <a:t>, называется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параболой</a:t>
            </a:r>
            <a:r>
              <a:rPr lang="ru-RU" sz="2800">
                <a:cs typeface="Times New Roman" pitchFamily="18" charset="0"/>
              </a:rPr>
              <a:t>. Прямая </a:t>
            </a:r>
            <a:r>
              <a:rPr lang="ru-RU" sz="2800" i="1">
                <a:cs typeface="Times New Roman" pitchFamily="18" charset="0"/>
              </a:rPr>
              <a:t>d</a:t>
            </a:r>
            <a:r>
              <a:rPr lang="ru-RU" sz="2800">
                <a:cs typeface="Times New Roman" pitchFamily="18" charset="0"/>
              </a:rPr>
              <a:t> называется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директрисой</a:t>
            </a:r>
            <a:r>
              <a:rPr lang="ru-RU" sz="2800">
                <a:cs typeface="Times New Roman" pitchFamily="18" charset="0"/>
              </a:rPr>
              <a:t>, а точка </a:t>
            </a:r>
            <a:r>
              <a:rPr lang="ru-RU" sz="2800" i="1">
                <a:cs typeface="Times New Roman" pitchFamily="18" charset="0"/>
              </a:rPr>
              <a:t>F</a:t>
            </a:r>
            <a:r>
              <a:rPr lang="ru-RU" sz="2800">
                <a:cs typeface="Times New Roman" pitchFamily="18" charset="0"/>
              </a:rPr>
              <a:t> -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фокусом</a:t>
            </a:r>
            <a:r>
              <a:rPr lang="ru-RU" sz="2800" i="1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параболы</a:t>
            </a:r>
            <a:r>
              <a:rPr lang="ru-RU" sz="2800"/>
              <a:t>.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42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</a:rPr>
              <a:t>Правильные многоугольники Рело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6515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/>
              <a:t>Кривые постоянной ширины можно получать не только из правильного треугольника, но и из правильных многоугольников с нечетным числом сторон. На рисунке показаны такие кривые для правильных пятиугольника и семиугольника.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7241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9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/>
              <a:t>Сторона правильного пятиугольника равна 1. Найдите ширину соответствующего пятиугольника Рело.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9576" name="Group 8"/>
          <p:cNvGrpSpPr>
            <a:grpSpLocks/>
          </p:cNvGrpSpPr>
          <p:nvPr/>
        </p:nvGrpSpPr>
        <p:grpSpPr bwMode="auto">
          <a:xfrm>
            <a:off x="381000" y="4953000"/>
            <a:ext cx="4724400" cy="965200"/>
            <a:chOff x="240" y="3120"/>
            <a:chExt cx="2976" cy="608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40" y="3312"/>
              <a:ext cx="2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Ответ. </a:t>
              </a:r>
            </a:p>
          </p:txBody>
        </p:sp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832" y="3120"/>
            <a:ext cx="704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0" name="Equation" r:id="rId5" imgW="558558" imgH="482391" progId="Equation.DSMT4">
                    <p:embed/>
                  </p:oleObj>
                </mc:Choice>
                <mc:Fallback>
                  <p:oleObj name="Equation" r:id="rId5" imgW="558558" imgH="48239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" y="3120"/>
                          <a:ext cx="704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028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 </a:t>
            </a:r>
            <a:r>
              <a:rPr lang="ru-RU"/>
              <a:t>Найдите углы пятиугольника Рело, образованные касательными к дугам окружностей в его вершинах.</a:t>
            </a:r>
          </a:p>
        </p:txBody>
      </p:sp>
      <p:sp>
        <p:nvSpPr>
          <p:cNvPr id="751622" name="Text Box 6"/>
          <p:cNvSpPr txBox="1">
            <a:spLocks noChangeArrowheads="1"/>
          </p:cNvSpPr>
          <p:nvPr/>
        </p:nvSpPr>
        <p:spPr bwMode="auto">
          <a:xfrm>
            <a:off x="381000" y="525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Ответ. </a:t>
            </a:r>
            <a:r>
              <a:rPr lang="ru-RU"/>
              <a:t>144</a:t>
            </a:r>
            <a:r>
              <a:rPr lang="ru-RU" baseline="30000"/>
              <a:t>о</a:t>
            </a:r>
            <a:r>
              <a:rPr lang="ru-RU"/>
              <a:t>.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</a:rPr>
              <a:t>Неравносторонний треугольник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 sz="2000"/>
              <a:t>Рассмотрим три прямые, попарно пересекающиеся в точках 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. </a:t>
            </a:r>
            <a:r>
              <a:rPr lang="ru-RU" sz="2000"/>
              <a:t>Обозначим стороны треугольника </a:t>
            </a:r>
            <a:r>
              <a:rPr lang="en-US" sz="2000" i="1"/>
              <a:t>ABC </a:t>
            </a:r>
            <a:r>
              <a:rPr lang="ru-RU" sz="2000"/>
              <a:t>соответственно 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.</a:t>
            </a:r>
            <a:r>
              <a:rPr lang="en-US" sz="2000" i="1"/>
              <a:t> </a:t>
            </a:r>
            <a:endParaRPr lang="ru-RU" sz="2000"/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3810000" y="1143000"/>
            <a:ext cx="525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/>
              <a:t>На продолжении отрезка </a:t>
            </a:r>
            <a:r>
              <a:rPr lang="en-US" sz="2000" i="1"/>
              <a:t>AB </a:t>
            </a:r>
            <a:r>
              <a:rPr lang="ru-RU" sz="2000"/>
              <a:t>возьмем точку </a:t>
            </a:r>
            <a:r>
              <a:rPr lang="en-US" sz="2000" i="1"/>
              <a:t>D</a:t>
            </a:r>
            <a:r>
              <a:rPr lang="en-US" sz="2000" baseline="-25000"/>
              <a:t>1</a:t>
            </a:r>
            <a:r>
              <a:rPr lang="ru-RU" sz="2000"/>
              <a:t>. С центром в точке </a:t>
            </a:r>
            <a:r>
              <a:rPr lang="en-US" sz="2000" i="1"/>
              <a:t>A </a:t>
            </a:r>
            <a:r>
              <a:rPr lang="ru-RU" sz="2000"/>
              <a:t>и радиусом </a:t>
            </a:r>
            <a:r>
              <a:rPr lang="en-US" sz="2000" i="1"/>
              <a:t>r = AD</a:t>
            </a:r>
            <a:r>
              <a:rPr lang="en-US" sz="2000" baseline="-25000"/>
              <a:t>1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1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2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AC</a:t>
            </a:r>
            <a:r>
              <a:rPr lang="ru-RU" sz="2000"/>
              <a:t>. </a:t>
            </a: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5369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2" name="Text Box 12"/>
          <p:cNvSpPr txBox="1">
            <a:spLocks noChangeArrowheads="1"/>
          </p:cNvSpPr>
          <p:nvPr/>
        </p:nvSpPr>
        <p:spPr bwMode="auto">
          <a:xfrm>
            <a:off x="3886200" y="2362200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/>
              <a:t>Далее, с центром в точке </a:t>
            </a:r>
            <a:r>
              <a:rPr lang="ru-RU" sz="2000" i="1"/>
              <a:t>С</a:t>
            </a:r>
            <a:r>
              <a:rPr lang="en-US" sz="2000" i="1"/>
              <a:t> </a:t>
            </a:r>
            <a:r>
              <a:rPr lang="ru-RU" sz="2000"/>
              <a:t>и радиусом </a:t>
            </a:r>
            <a:r>
              <a:rPr lang="en-US" sz="2000" i="1"/>
              <a:t>CD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 i="1"/>
              <a:t>r-b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2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3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BC</a:t>
            </a:r>
            <a:r>
              <a:rPr lang="ru-RU" sz="2000"/>
              <a:t>. </a:t>
            </a:r>
          </a:p>
        </p:txBody>
      </p:sp>
      <p:pic>
        <p:nvPicPr>
          <p:cNvPr id="737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4" name="Text Box 14"/>
          <p:cNvSpPr txBox="1">
            <a:spLocks noChangeArrowheads="1"/>
          </p:cNvSpPr>
          <p:nvPr/>
        </p:nvSpPr>
        <p:spPr bwMode="auto">
          <a:xfrm>
            <a:off x="3962400" y="3276600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/>
              <a:t>Затем, с центром в точке </a:t>
            </a:r>
            <a:r>
              <a:rPr lang="en-US" sz="2000" i="1"/>
              <a:t>B </a:t>
            </a:r>
            <a:r>
              <a:rPr lang="ru-RU" sz="2000"/>
              <a:t>и радиусом </a:t>
            </a:r>
            <a:r>
              <a:rPr lang="en-US" sz="2000" i="1"/>
              <a:t>BD</a:t>
            </a:r>
            <a:r>
              <a:rPr lang="en-US" sz="2000" baseline="-25000"/>
              <a:t>3</a:t>
            </a:r>
            <a:r>
              <a:rPr lang="en-US" sz="2000"/>
              <a:t> = </a:t>
            </a:r>
            <a:r>
              <a:rPr lang="en-US" sz="2000" i="1"/>
              <a:t>a+r-b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3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4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BA</a:t>
            </a:r>
            <a:r>
              <a:rPr lang="ru-RU" sz="2000"/>
              <a:t>. </a:t>
            </a:r>
          </a:p>
        </p:txBody>
      </p:sp>
      <p:pic>
        <p:nvPicPr>
          <p:cNvPr id="7372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6" name="Text Box 16"/>
          <p:cNvSpPr txBox="1">
            <a:spLocks noChangeArrowheads="1"/>
          </p:cNvSpPr>
          <p:nvPr/>
        </p:nvSpPr>
        <p:spPr bwMode="auto">
          <a:xfrm>
            <a:off x="76200" y="44958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/>
              <a:t>C</a:t>
            </a:r>
            <a:r>
              <a:rPr lang="ru-RU" sz="2000"/>
              <a:t> центром в точке </a:t>
            </a:r>
            <a:r>
              <a:rPr lang="en-US" sz="2000" i="1"/>
              <a:t>A </a:t>
            </a:r>
            <a:r>
              <a:rPr lang="ru-RU" sz="2000"/>
              <a:t>и радиусом </a:t>
            </a:r>
            <a:r>
              <a:rPr lang="en-US" sz="2000" i="1"/>
              <a:t>AD</a:t>
            </a:r>
            <a:r>
              <a:rPr lang="en-US" sz="2000" baseline="-25000"/>
              <a:t>4</a:t>
            </a:r>
            <a:r>
              <a:rPr lang="en-US" sz="2000"/>
              <a:t> = </a:t>
            </a:r>
            <a:r>
              <a:rPr lang="en-US" sz="2000" i="1"/>
              <a:t>a + r – b - c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4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5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CA</a:t>
            </a:r>
            <a:r>
              <a:rPr lang="ru-RU" sz="2000"/>
              <a:t>. </a:t>
            </a:r>
          </a:p>
        </p:txBody>
      </p:sp>
      <p:pic>
        <p:nvPicPr>
          <p:cNvPr id="73729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8" name="Text Box 18"/>
          <p:cNvSpPr txBox="1">
            <a:spLocks noChangeArrowheads="1"/>
          </p:cNvSpPr>
          <p:nvPr/>
        </p:nvSpPr>
        <p:spPr bwMode="auto">
          <a:xfrm>
            <a:off x="76200" y="51054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/>
              <a:t>C</a:t>
            </a:r>
            <a:r>
              <a:rPr lang="ru-RU" sz="2000"/>
              <a:t> центром в точке </a:t>
            </a:r>
            <a:r>
              <a:rPr lang="en-US" sz="2000" i="1"/>
              <a:t>C </a:t>
            </a:r>
            <a:r>
              <a:rPr lang="ru-RU" sz="2000"/>
              <a:t>и радиусом </a:t>
            </a:r>
            <a:r>
              <a:rPr lang="en-US" sz="2000" i="1"/>
              <a:t>CD</a:t>
            </a:r>
            <a:r>
              <a:rPr lang="en-US" sz="2000" baseline="-25000"/>
              <a:t>5</a:t>
            </a:r>
            <a:r>
              <a:rPr lang="en-US" sz="2000"/>
              <a:t> = </a:t>
            </a:r>
            <a:r>
              <a:rPr lang="en-US" sz="2000" i="1"/>
              <a:t>a + r - c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5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6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CB</a:t>
            </a:r>
            <a:r>
              <a:rPr lang="ru-RU" sz="2000"/>
              <a:t>. </a:t>
            </a:r>
          </a:p>
        </p:txBody>
      </p:sp>
      <p:pic>
        <p:nvPicPr>
          <p:cNvPr id="73730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6" name="Text Box 26"/>
          <p:cNvSpPr txBox="1">
            <a:spLocks noChangeArrowheads="1"/>
          </p:cNvSpPr>
          <p:nvPr/>
        </p:nvSpPr>
        <p:spPr bwMode="auto">
          <a:xfrm>
            <a:off x="76200" y="57150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/>
              <a:t>C</a:t>
            </a:r>
            <a:r>
              <a:rPr lang="ru-RU" sz="2000"/>
              <a:t> центром в точке </a:t>
            </a:r>
            <a:r>
              <a:rPr lang="en-US" sz="2000" i="1"/>
              <a:t>B </a:t>
            </a:r>
            <a:r>
              <a:rPr lang="ru-RU" sz="2000"/>
              <a:t>и радиусом </a:t>
            </a:r>
            <a:r>
              <a:rPr lang="en-US" sz="2000" i="1"/>
              <a:t>BD</a:t>
            </a:r>
            <a:r>
              <a:rPr lang="en-US" sz="2000" baseline="-25000"/>
              <a:t>6</a:t>
            </a:r>
            <a:r>
              <a:rPr lang="en-US" sz="2000"/>
              <a:t> = </a:t>
            </a:r>
            <a:r>
              <a:rPr lang="en-US" sz="2000" i="1"/>
              <a:t>r - c</a:t>
            </a:r>
            <a:r>
              <a:rPr lang="ru-RU" sz="2000"/>
              <a:t> проведем дугу окружности, соединяющую точку </a:t>
            </a:r>
            <a:r>
              <a:rPr lang="en-US" sz="2000" i="1"/>
              <a:t>D</a:t>
            </a:r>
            <a:r>
              <a:rPr lang="en-US" sz="2000" baseline="-25000"/>
              <a:t>6</a:t>
            </a:r>
            <a:r>
              <a:rPr lang="en-US" sz="2000" i="1"/>
              <a:t> </a:t>
            </a:r>
            <a:r>
              <a:rPr lang="ru-RU" sz="2000"/>
              <a:t>и точку </a:t>
            </a:r>
            <a:r>
              <a:rPr lang="en-US" sz="2000" i="1"/>
              <a:t>D</a:t>
            </a:r>
            <a:r>
              <a:rPr lang="en-US" sz="2000" baseline="-25000"/>
              <a:t>1</a:t>
            </a:r>
            <a:r>
              <a:rPr lang="en-US" sz="2000"/>
              <a:t> </a:t>
            </a:r>
            <a:r>
              <a:rPr lang="ru-RU" sz="2000"/>
              <a:t>на луче </a:t>
            </a:r>
            <a:r>
              <a:rPr lang="en-US" sz="2000" i="1"/>
              <a:t>AB</a:t>
            </a:r>
            <a:r>
              <a:rPr lang="ru-RU" sz="2000"/>
              <a:t>. Получим замкнутую кривую.</a:t>
            </a:r>
          </a:p>
        </p:txBody>
      </p:sp>
      <p:pic>
        <p:nvPicPr>
          <p:cNvPr id="737307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6" grpId="0" autoUpdateAnimBg="0"/>
      <p:bldP spid="737292" grpId="0" autoUpdateAnimBg="0"/>
      <p:bldP spid="737294" grpId="0" autoUpdateAnimBg="0"/>
      <p:bldP spid="737296" grpId="0" autoUpdateAnimBg="0"/>
      <p:bldP spid="737298" grpId="0" autoUpdateAnimBg="0"/>
      <p:bldP spid="73730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3300"/>
                </a:solidFill>
              </a:rPr>
              <a:t>Невыпуклый четырехугольник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667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/>
              <a:t>	</a:t>
            </a:r>
            <a:r>
              <a:rPr lang="ru-RU" sz="2000"/>
              <a:t>Рассмотрим четыре прямые, попарно пересекающиеся в точках 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, </a:t>
            </a:r>
            <a:r>
              <a:rPr lang="en-US" sz="2000" i="1"/>
              <a:t>D</a:t>
            </a:r>
            <a:r>
              <a:rPr lang="en-US" sz="2000"/>
              <a:t>. </a:t>
            </a:r>
            <a:r>
              <a:rPr lang="ru-RU" sz="2000"/>
              <a:t>Обозначим стороны четырехугольника </a:t>
            </a:r>
            <a:r>
              <a:rPr lang="en-US" sz="2000" i="1"/>
              <a:t>ABCD </a:t>
            </a:r>
            <a:r>
              <a:rPr lang="ru-RU" sz="2000"/>
              <a:t>соответственно </a:t>
            </a:r>
            <a:r>
              <a:rPr lang="en-US" sz="2000" i="1"/>
              <a:t>a</a:t>
            </a:r>
            <a:r>
              <a:rPr lang="en-US" sz="2000"/>
              <a:t>, </a:t>
            </a:r>
            <a:r>
              <a:rPr lang="en-US" sz="2000" i="1"/>
              <a:t>b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, </a:t>
            </a:r>
            <a:r>
              <a:rPr lang="en-US" sz="2000" i="1"/>
              <a:t>d</a:t>
            </a:r>
            <a:r>
              <a:rPr lang="en-US" sz="2000"/>
              <a:t>.</a:t>
            </a:r>
            <a:r>
              <a:rPr lang="en-US" sz="2000" i="1"/>
              <a:t> </a:t>
            </a:r>
            <a:endParaRPr lang="ru-RU" sz="2000"/>
          </a:p>
        </p:txBody>
      </p:sp>
      <p:sp>
        <p:nvSpPr>
          <p:cNvPr id="743441" name="Text Box 17"/>
          <p:cNvSpPr txBox="1">
            <a:spLocks noChangeArrowheads="1"/>
          </p:cNvSpPr>
          <p:nvPr/>
        </p:nvSpPr>
        <p:spPr bwMode="auto">
          <a:xfrm>
            <a:off x="3657600" y="2590800"/>
            <a:ext cx="5486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/>
              <a:t>	</a:t>
            </a:r>
            <a:r>
              <a:rPr lang="ru-RU" sz="2000"/>
              <a:t>Проведите дальнейшее построение кривой постоянной ширины самостоятельно, найдите ее ширину.</a:t>
            </a:r>
            <a:r>
              <a:rPr lang="en-US" sz="2000"/>
              <a:t> </a:t>
            </a:r>
            <a:r>
              <a:rPr lang="ru-RU" sz="2000"/>
              <a:t>Докажите, что ее длина равна длине окружности с диаметром, равным ширине </a:t>
            </a:r>
            <a:r>
              <a:rPr lang="en-US" sz="2000" i="1"/>
              <a:t>h </a:t>
            </a:r>
            <a:r>
              <a:rPr lang="ru-RU" sz="2000"/>
              <a:t>кривой.</a:t>
            </a:r>
          </a:p>
        </p:txBody>
      </p:sp>
      <p:pic>
        <p:nvPicPr>
          <p:cNvPr id="1331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1623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49" name="Group 25"/>
          <p:cNvGrpSpPr>
            <a:grpSpLocks/>
          </p:cNvGrpSpPr>
          <p:nvPr/>
        </p:nvGrpSpPr>
        <p:grpSpPr bwMode="auto">
          <a:xfrm>
            <a:off x="228600" y="1219200"/>
            <a:ext cx="8763000" cy="2900363"/>
            <a:chOff x="144" y="768"/>
            <a:chExt cx="5520" cy="1827"/>
          </a:xfrm>
        </p:grpSpPr>
        <p:sp>
          <p:nvSpPr>
            <p:cNvPr id="13322" name="Text Box 4"/>
            <p:cNvSpPr txBox="1">
              <a:spLocks noChangeArrowheads="1"/>
            </p:cNvSpPr>
            <p:nvPr/>
          </p:nvSpPr>
          <p:spPr bwMode="auto">
            <a:xfrm>
              <a:off x="2208" y="816"/>
              <a:ext cx="345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000"/>
                <a:t>	</a:t>
              </a:r>
              <a:r>
                <a:rPr lang="ru-RU" sz="2000"/>
                <a:t>На продолжении отрезка </a:t>
              </a:r>
              <a:r>
                <a:rPr lang="en-US" sz="2000" i="1"/>
                <a:t>AB </a:t>
              </a:r>
              <a:r>
                <a:rPr lang="ru-RU" sz="2000"/>
                <a:t>возьмем точку </a:t>
              </a:r>
              <a:r>
                <a:rPr lang="en-US" sz="2000" i="1"/>
                <a:t>E</a:t>
              </a:r>
              <a:r>
                <a:rPr lang="en-US" sz="2000" baseline="-25000"/>
                <a:t>1</a:t>
              </a:r>
              <a:r>
                <a:rPr lang="ru-RU" sz="2000"/>
                <a:t>. С центром в точке </a:t>
              </a:r>
              <a:r>
                <a:rPr lang="en-US" sz="2000" i="1"/>
                <a:t>A </a:t>
              </a:r>
              <a:r>
                <a:rPr lang="ru-RU" sz="2000"/>
                <a:t>и радиусом </a:t>
              </a:r>
              <a:r>
                <a:rPr lang="en-US" sz="2000" i="1"/>
                <a:t>r = AE</a:t>
              </a:r>
              <a:r>
                <a:rPr lang="en-US" sz="2000" baseline="-25000"/>
                <a:t>1</a:t>
              </a:r>
              <a:r>
                <a:rPr lang="ru-RU" sz="2000"/>
                <a:t> проведем дугу окружности, соединяющую точку </a:t>
              </a:r>
              <a:r>
                <a:rPr lang="en-US" sz="2000" i="1"/>
                <a:t>E</a:t>
              </a:r>
              <a:r>
                <a:rPr lang="en-US" sz="2000" baseline="-25000"/>
                <a:t>1</a:t>
              </a:r>
              <a:r>
                <a:rPr lang="en-US" sz="2000" i="1"/>
                <a:t> </a:t>
              </a:r>
              <a:r>
                <a:rPr lang="ru-RU" sz="2000"/>
                <a:t>и точку </a:t>
              </a:r>
              <a:r>
                <a:rPr lang="en-US" sz="2000" i="1"/>
                <a:t>E</a:t>
              </a:r>
              <a:r>
                <a:rPr lang="en-US" sz="2000" baseline="-25000"/>
                <a:t>2</a:t>
              </a:r>
              <a:r>
                <a:rPr lang="en-US" sz="2000"/>
                <a:t> </a:t>
              </a:r>
              <a:r>
                <a:rPr lang="ru-RU" sz="2000"/>
                <a:t>на луче </a:t>
              </a:r>
              <a:r>
                <a:rPr lang="en-US" sz="2000" i="1"/>
                <a:t>AD</a:t>
              </a:r>
              <a:r>
                <a:rPr lang="ru-RU" sz="2000"/>
                <a:t>. </a:t>
              </a:r>
            </a:p>
          </p:txBody>
        </p:sp>
        <p:pic>
          <p:nvPicPr>
            <p:cNvPr id="1332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3448" name="Group 24"/>
          <p:cNvGrpSpPr>
            <a:grpSpLocks/>
          </p:cNvGrpSpPr>
          <p:nvPr/>
        </p:nvGrpSpPr>
        <p:grpSpPr bwMode="auto">
          <a:xfrm>
            <a:off x="76200" y="1219200"/>
            <a:ext cx="9067800" cy="5273675"/>
            <a:chOff x="48" y="768"/>
            <a:chExt cx="5712" cy="3322"/>
          </a:xfrm>
        </p:grpSpPr>
        <p:sp>
          <p:nvSpPr>
            <p:cNvPr id="13320" name="Text Box 15"/>
            <p:cNvSpPr txBox="1">
              <a:spLocks noChangeArrowheads="1"/>
            </p:cNvSpPr>
            <p:nvPr/>
          </p:nvSpPr>
          <p:spPr bwMode="auto">
            <a:xfrm>
              <a:off x="48" y="2688"/>
              <a:ext cx="5712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000">
                  <a:solidFill>
                    <a:srgbClr val="FF3300"/>
                  </a:solidFill>
                </a:rPr>
                <a:t>	Ответ.</a:t>
              </a:r>
              <a:r>
                <a:rPr lang="ru-RU" sz="2000"/>
                <a:t> Искомая кривая изображена на рисунке, где </a:t>
              </a:r>
              <a:r>
                <a:rPr lang="en-US" sz="2000" i="1"/>
                <a:t>E</a:t>
              </a:r>
              <a:r>
                <a:rPr lang="en-US" sz="2000" baseline="-25000"/>
                <a:t>2</a:t>
              </a:r>
              <a:r>
                <a:rPr lang="en-US" sz="2000" i="1"/>
                <a:t>E</a:t>
              </a:r>
              <a:r>
                <a:rPr lang="en-US" sz="2000" baseline="-25000"/>
                <a:t>3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D </a:t>
              </a:r>
              <a:r>
                <a:rPr lang="ru-RU" sz="2000"/>
                <a:t>и радиусом </a:t>
              </a:r>
              <a:r>
                <a:rPr lang="en-US" sz="2000" i="1"/>
                <a:t>r – d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3</a:t>
              </a:r>
              <a:r>
                <a:rPr lang="en-US" sz="2000" i="1"/>
                <a:t>E</a:t>
              </a:r>
              <a:r>
                <a:rPr lang="en-US" sz="2000" baseline="-25000"/>
                <a:t>4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C </a:t>
              </a:r>
              <a:r>
                <a:rPr lang="ru-RU" sz="2000"/>
                <a:t>и радиусом </a:t>
              </a:r>
              <a:r>
                <a:rPr lang="en-US" sz="2000" i="1"/>
                <a:t>c + r – d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4</a:t>
              </a:r>
              <a:r>
                <a:rPr lang="en-US" sz="2000" i="1"/>
                <a:t>E</a:t>
              </a:r>
              <a:r>
                <a:rPr lang="en-US" sz="2000" baseline="-25000"/>
                <a:t>5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B </a:t>
              </a:r>
              <a:r>
                <a:rPr lang="ru-RU" sz="2000"/>
                <a:t>и радиусом </a:t>
              </a:r>
              <a:r>
                <a:rPr lang="en-US" sz="2000" i="1"/>
                <a:t>b + c + r – d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5</a:t>
              </a:r>
              <a:r>
                <a:rPr lang="en-US" sz="2000" i="1"/>
                <a:t>E</a:t>
              </a:r>
              <a:r>
                <a:rPr lang="en-US" sz="2000" baseline="-25000"/>
                <a:t>6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A </a:t>
              </a:r>
              <a:r>
                <a:rPr lang="ru-RU" sz="2000"/>
                <a:t>и радиусом </a:t>
              </a:r>
              <a:r>
                <a:rPr lang="en-US" sz="2000" i="1"/>
                <a:t>b + c + r – d – a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6</a:t>
              </a:r>
              <a:r>
                <a:rPr lang="en-US" sz="2000" i="1"/>
                <a:t>E</a:t>
              </a:r>
              <a:r>
                <a:rPr lang="en-US" sz="2000" baseline="-25000"/>
                <a:t>7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D </a:t>
              </a:r>
              <a:r>
                <a:rPr lang="ru-RU" sz="2000"/>
                <a:t>и радиусом </a:t>
              </a:r>
              <a:r>
                <a:rPr lang="en-US" sz="2000" i="1"/>
                <a:t>b + c + r – a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7</a:t>
              </a:r>
              <a:r>
                <a:rPr lang="en-US" sz="2000" i="1"/>
                <a:t>E</a:t>
              </a:r>
              <a:r>
                <a:rPr lang="en-US" sz="2000" baseline="-25000"/>
                <a:t>8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C </a:t>
              </a:r>
              <a:r>
                <a:rPr lang="ru-RU" sz="2000"/>
                <a:t>и радиусом </a:t>
              </a:r>
              <a:r>
                <a:rPr lang="en-US" sz="2000" i="1"/>
                <a:t>b + r – a</a:t>
              </a:r>
              <a:r>
                <a:rPr lang="en-US" sz="2000"/>
                <a:t>, </a:t>
              </a:r>
              <a:r>
                <a:rPr lang="en-US" sz="2000" i="1"/>
                <a:t>E</a:t>
              </a:r>
              <a:r>
                <a:rPr lang="en-US" sz="2000" baseline="-25000"/>
                <a:t>8</a:t>
              </a:r>
              <a:r>
                <a:rPr lang="en-US" sz="2000" i="1"/>
                <a:t>E</a:t>
              </a:r>
              <a:r>
                <a:rPr lang="en-US" sz="2000" baseline="-25000"/>
                <a:t>1</a:t>
              </a:r>
              <a:r>
                <a:rPr lang="en-US" sz="2000"/>
                <a:t> </a:t>
              </a:r>
              <a:r>
                <a:rPr lang="ru-RU" sz="2000"/>
                <a:t>– дуга окружности с центром </a:t>
              </a:r>
              <a:r>
                <a:rPr lang="en-US" sz="2000" i="1"/>
                <a:t>B </a:t>
              </a:r>
              <a:r>
                <a:rPr lang="ru-RU" sz="2000"/>
                <a:t>и радиусом </a:t>
              </a:r>
              <a:r>
                <a:rPr lang="en-US" sz="2000" i="1"/>
                <a:t>r – a</a:t>
              </a:r>
              <a:r>
                <a:rPr lang="ru-RU" sz="2000"/>
                <a:t>. Ширина </a:t>
              </a:r>
              <a:r>
                <a:rPr lang="en-US" sz="2000" i="1"/>
                <a:t>h </a:t>
              </a:r>
              <a:r>
                <a:rPr lang="ru-RU" sz="2000"/>
                <a:t>кривой равна</a:t>
              </a:r>
              <a:r>
                <a:rPr lang="en-US" sz="2000"/>
                <a:t> 2</a:t>
              </a:r>
              <a:r>
                <a:rPr lang="en-US" sz="2000" i="1"/>
                <a:t>r + b + c – a – d</a:t>
              </a:r>
              <a:r>
                <a:rPr lang="en-US" sz="2000"/>
                <a:t>.</a:t>
              </a:r>
              <a:endParaRPr lang="ru-RU" sz="2000"/>
            </a:p>
          </p:txBody>
        </p:sp>
        <p:pic>
          <p:nvPicPr>
            <p:cNvPr id="1332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9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4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3300"/>
                </a:solidFill>
              </a:rPr>
              <a:t>КРИВЫЕ, КАК ТРАЕКТОРИИ ДВИЖЕНИЯ ТОЧЕК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Кривая, которую описывает точка, закрепленная на окружности, катящейся по прямой, называется</a:t>
            </a:r>
            <a:r>
              <a:rPr lang="ru-RU" sz="28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циклоидой</a:t>
            </a:r>
            <a:r>
              <a:rPr lang="ru-RU" sz="2800"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788828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Для изображения циклоиды о</a:t>
            </a:r>
            <a:r>
              <a:rPr lang="ru-RU">
                <a:cs typeface="Times New Roman" pitchFamily="18" charset="0"/>
              </a:rPr>
              <a:t>тложим на прямой отрезок </a:t>
            </a:r>
            <a:r>
              <a:rPr lang="ru-RU" i="1">
                <a:cs typeface="Times New Roman" pitchFamily="18" charset="0"/>
              </a:rPr>
              <a:t>АВ</a:t>
            </a:r>
            <a:r>
              <a:rPr lang="ru-RU">
                <a:cs typeface="Times New Roman" pitchFamily="18" charset="0"/>
              </a:rPr>
              <a:t>, равный длине окружности, т.е. </a:t>
            </a:r>
            <a:r>
              <a:rPr lang="ru-RU" i="1">
                <a:cs typeface="Times New Roman" pitchFamily="18" charset="0"/>
              </a:rPr>
              <a:t>АВ</a:t>
            </a:r>
            <a:r>
              <a:rPr lang="ru-RU">
                <a:cs typeface="Times New Roman" pitchFamily="18" charset="0"/>
              </a:rPr>
              <a:t> = 2</a:t>
            </a:r>
            <a:r>
              <a:rPr lang="en-US">
                <a:cs typeface="Times New Roman" pitchFamily="18" charset="0"/>
              </a:rPr>
              <a:t>π</a:t>
            </a:r>
            <a:r>
              <a:rPr lang="en-US" i="1">
                <a:cs typeface="Times New Roman" pitchFamily="18" charset="0"/>
              </a:rPr>
              <a:t>R</a:t>
            </a:r>
            <a:r>
              <a:rPr lang="ru-RU">
                <a:cs typeface="Times New Roman" pitchFamily="18" charset="0"/>
              </a:rPr>
              <a:t>. Разделим этот отрезок на 8 равных частей точками </a:t>
            </a:r>
            <a:r>
              <a:rPr lang="ru-RU" i="1">
                <a:cs typeface="Times New Roman" pitchFamily="18" charset="0"/>
              </a:rPr>
              <a:t>А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,</a:t>
            </a:r>
            <a:r>
              <a:rPr lang="ru-RU" i="1">
                <a:cs typeface="Times New Roman" pitchFamily="18" charset="0"/>
              </a:rPr>
              <a:t> ...</a:t>
            </a:r>
            <a:r>
              <a:rPr lang="ru-RU">
                <a:cs typeface="Times New Roman" pitchFamily="18" charset="0"/>
              </a:rPr>
              <a:t>,</a:t>
            </a:r>
            <a:r>
              <a:rPr lang="ru-RU" i="1">
                <a:cs typeface="Times New Roman" pitchFamily="18" charset="0"/>
              </a:rPr>
              <a:t> А</a:t>
            </a:r>
            <a:r>
              <a:rPr lang="ru-RU" baseline="-30000">
                <a:cs typeface="Times New Roman" pitchFamily="18" charset="0"/>
              </a:rPr>
              <a:t>8</a:t>
            </a:r>
            <a:r>
              <a:rPr lang="ru-RU" i="1">
                <a:cs typeface="Times New Roman" pitchFamily="18" charset="0"/>
              </a:rPr>
              <a:t>=В.</a:t>
            </a:r>
            <a:r>
              <a:rPr lang="ru-RU"/>
              <a:t> Выясните, где будет находится отмеченная точка </a:t>
            </a:r>
            <a:r>
              <a:rPr lang="en-US" i="1"/>
              <a:t>A</a:t>
            </a:r>
            <a:r>
              <a:rPr lang="ru-RU"/>
              <a:t>, когда окружность, катящаяся по прямой, достигнет точки </a:t>
            </a:r>
            <a:r>
              <a:rPr lang="en-US" i="1"/>
              <a:t>B</a:t>
            </a:r>
            <a:r>
              <a:rPr lang="ru-RU"/>
              <a:t>?</a:t>
            </a:r>
          </a:p>
        </p:txBody>
      </p:sp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3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4099" name="Text Box 3075"/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/>
              <a:t>Соединяя плавной кривой построенные точки, получим</a:t>
            </a:r>
            <a:r>
              <a:rPr lang="ru-RU" sz="3200">
                <a:solidFill>
                  <a:schemeClr val="accent1"/>
                </a:solidFill>
              </a:rPr>
              <a:t> </a:t>
            </a:r>
            <a:r>
              <a:rPr lang="ru-RU" sz="3200">
                <a:solidFill>
                  <a:srgbClr val="FF3300"/>
                </a:solidFill>
                <a:cs typeface="Times New Roman" pitchFamily="18" charset="0"/>
              </a:rPr>
              <a:t>циклоид</a:t>
            </a:r>
            <a:r>
              <a:rPr lang="ru-RU" sz="3200">
                <a:solidFill>
                  <a:srgbClr val="FF3300"/>
                </a:solidFill>
              </a:rPr>
              <a:t>у</a:t>
            </a:r>
            <a:r>
              <a:rPr lang="ru-RU" sz="3200">
                <a:solidFill>
                  <a:schemeClr val="accent1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100" name="Picture 3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90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053"/>
          <p:cNvSpPr txBox="1">
            <a:spLocks noChangeArrowheads="1"/>
          </p:cNvSpPr>
          <p:nvPr/>
        </p:nvSpPr>
        <p:spPr bwMode="auto">
          <a:xfrm>
            <a:off x="228600" y="3048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Первым, кто  стал  изучать  циклоиду, был Галилео Галилей (1564 – 1642). Он же придумал и ее название.</a:t>
            </a:r>
            <a:endParaRPr lang="ru-RU"/>
          </a:p>
        </p:txBody>
      </p:sp>
      <p:pic>
        <p:nvPicPr>
          <p:cNvPr id="5124" name="Picture 7" descr="C:\Documents and Settings\Администратор\Мои документы\VOL\Презентации\Вводный курс\Галил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3516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959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991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Ледяная гора.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В 1696 году И.Бернулли поставил задачу о нахождении кривой наискорейшего спуска, или, иначе говоря, задачу о том, какова должна быть форма ледяной горки</a:t>
            </a:r>
            <a:r>
              <a:rPr lang="ru-RU"/>
              <a:t> (рис. а)</a:t>
            </a:r>
            <a:r>
              <a:rPr lang="ru-RU">
                <a:cs typeface="Times New Roman" pitchFamily="18" charset="0"/>
              </a:rPr>
              <a:t>, чтобы, скатываясь по ней, совершить путь из начальной точки </a:t>
            </a:r>
            <a:r>
              <a:rPr lang="ru-RU" i="1">
                <a:cs typeface="Times New Roman" pitchFamily="18" charset="0"/>
              </a:rPr>
              <a:t>А</a:t>
            </a:r>
            <a:r>
              <a:rPr lang="ru-RU">
                <a:cs typeface="Times New Roman" pitchFamily="18" charset="0"/>
              </a:rPr>
              <a:t> в конечную точку </a:t>
            </a:r>
            <a:r>
              <a:rPr lang="ru-RU" i="1">
                <a:cs typeface="Times New Roman" pitchFamily="18" charset="0"/>
              </a:rPr>
              <a:t>В</a:t>
            </a:r>
            <a:r>
              <a:rPr lang="ru-RU">
                <a:cs typeface="Times New Roman" pitchFamily="18" charset="0"/>
              </a:rPr>
              <a:t> за кратчайшее время</a:t>
            </a:r>
            <a:r>
              <a:rPr lang="ru-RU"/>
              <a:t>.</a:t>
            </a:r>
            <a:r>
              <a:rPr lang="ru-RU">
                <a:cs typeface="Times New Roman" pitchFamily="18" charset="0"/>
              </a:rPr>
              <a:t> Искомую кривую назвали "брахистохроной", т.е. кривой кратчайшего времени.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Среди математиков, решавших эту задачу, были: Г.Лейбниц, И.Ньютон, Г.Лопиталь и Я.Бернулли. Они доказали, что искомой кривой является перевернутая циклоида (рис. </a:t>
            </a:r>
            <a:r>
              <a:rPr lang="ru-RU"/>
              <a:t>б</a:t>
            </a:r>
            <a:r>
              <a:rPr lang="ru-RU">
                <a:cs typeface="Times New Roman" pitchFamily="18" charset="0"/>
              </a:rPr>
              <a:t>).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914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7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Свойство 2</a:t>
            </a: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152400" y="381000"/>
            <a:ext cx="8991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Часы с маятником.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Часы с обычным маятником не могут идти точно, поскольку период колебаний маятника зависит от его амплитуды. Голландский ученый Христиан Гюйгенс (1629 – 1695) задался вопросом, по какой кривой должен двигаться шарик на нитке маятника, чтобы период его колебаний не зависел от амплитуды. Искомой кривой оказалась перевернутая циклоида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(рис.</a:t>
            </a:r>
            <a:r>
              <a:rPr lang="ru-RU"/>
              <a:t> 1, 2</a:t>
            </a:r>
            <a:r>
              <a:rPr lang="ru-RU">
                <a:cs typeface="Times New Roman" pitchFamily="18" charset="0"/>
              </a:rPr>
              <a:t>). За это свойство циклоиду называют также "таутохрона" – кривая равных времен.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Если, например, в форме перевернутой циклоиды изготовить желоб </a:t>
            </a:r>
            <a:r>
              <a:rPr lang="ru-RU"/>
              <a:t>(рис. 1) </a:t>
            </a:r>
            <a:r>
              <a:rPr lang="ru-RU">
                <a:cs typeface="Times New Roman" pitchFamily="18" charset="0"/>
              </a:rPr>
              <a:t>и пустить по нему шарик, то период движения шарика под действием силы тяжести не будет зависеть от начального его положения и от амплитуды</a:t>
            </a:r>
            <a:r>
              <a:rPr lang="ru-RU"/>
              <a:t>.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pic>
        <p:nvPicPr>
          <p:cNvPr id="717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6627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051" name="Text Box 1040"/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/>
              <a:t>На клетчатой бумаге постройте несколько точек, равноудаленных от данной точки </a:t>
            </a:r>
            <a:r>
              <a:rPr lang="en-US" sz="2800" i="1"/>
              <a:t>F </a:t>
            </a:r>
            <a:r>
              <a:rPr lang="ru-RU" sz="2800"/>
              <a:t>и</a:t>
            </a:r>
            <a:r>
              <a:rPr lang="en-US" sz="2800"/>
              <a:t> </a:t>
            </a:r>
            <a:r>
              <a:rPr lang="ru-RU" sz="2800"/>
              <a:t>данной прямой </a:t>
            </a:r>
            <a:r>
              <a:rPr lang="en-US" sz="2800" i="1"/>
              <a:t>d</a:t>
            </a:r>
            <a:r>
              <a:rPr lang="ru-RU" sz="2800"/>
              <a:t>. Соедините их плавной кривой.</a:t>
            </a:r>
            <a:endParaRPr lang="en-US" sz="2800"/>
          </a:p>
        </p:txBody>
      </p:sp>
      <p:pic>
        <p:nvPicPr>
          <p:cNvPr id="2052" name="Picture 1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9593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Удлиненная циклоида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>
                <a:cs typeface="Times New Roman" pitchFamily="18" charset="0"/>
              </a:rPr>
              <a:t>Кривая, которую описывает точка, закрепленная на </a:t>
            </a:r>
            <a:r>
              <a:rPr lang="ru-RU" sz="3200"/>
              <a:t>продолжении радиуса </a:t>
            </a:r>
            <a:r>
              <a:rPr lang="ru-RU" sz="3200">
                <a:cs typeface="Times New Roman" pitchFamily="18" charset="0"/>
              </a:rPr>
              <a:t>окружности, катящейся по прямой, называется</a:t>
            </a:r>
            <a:r>
              <a:rPr lang="ru-RU" sz="32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3200">
                <a:solidFill>
                  <a:srgbClr val="FF3300"/>
                </a:solidFill>
              </a:rPr>
              <a:t>удлиненной </a:t>
            </a:r>
            <a:r>
              <a:rPr lang="ru-RU" sz="3200">
                <a:solidFill>
                  <a:srgbClr val="FF3300"/>
                </a:solidFill>
                <a:cs typeface="Times New Roman" pitchFamily="18" charset="0"/>
              </a:rPr>
              <a:t>циклоидой.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5309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53097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Укороченная циклоида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Кривая, которую описывает точка, закрепленная на </a:t>
            </a:r>
            <a:r>
              <a:rPr lang="ru-RU" sz="3200" dirty="0"/>
              <a:t>радиусе внутри </a:t>
            </a:r>
            <a:r>
              <a:rPr lang="ru-RU" sz="3200" dirty="0">
                <a:cs typeface="Times New Roman" pitchFamily="18" charset="0"/>
              </a:rPr>
              <a:t>окружности, катящейся по прямой, называется</a:t>
            </a:r>
            <a:r>
              <a:rPr lang="ru-RU" sz="32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FF3300"/>
                </a:solidFill>
              </a:rPr>
              <a:t>укороченной </a:t>
            </a:r>
            <a:r>
              <a:rPr lang="ru-RU" sz="3200" dirty="0">
                <a:solidFill>
                  <a:srgbClr val="FF3300"/>
                </a:solidFill>
                <a:cs typeface="Times New Roman" pitchFamily="18" charset="0"/>
              </a:rPr>
              <a:t>циклоидой.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5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Нарисуйте траекторию движения вершины правильного треугольника, катящегося по прямой.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317750"/>
            <a:ext cx="60817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317750"/>
            <a:ext cx="60817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276475"/>
            <a:ext cx="60817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/>
              <a:t>Нарисуйте траекторию движения вершины квадрата, катящегося по прямой.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413000"/>
            <a:ext cx="60817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413000"/>
            <a:ext cx="60817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117725"/>
            <a:ext cx="75247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6387" name="Text Box 2051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Нарисуйте траекторию движения вершины правильного шестиугольника, катящегося по прямой.</a:t>
            </a:r>
          </a:p>
        </p:txBody>
      </p:sp>
      <p:pic>
        <p:nvPicPr>
          <p:cNvPr id="16388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397125"/>
            <a:ext cx="6272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16388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397125"/>
            <a:ext cx="6272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5" name="Picture 2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344738"/>
            <a:ext cx="715962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Т</a:t>
            </a:r>
            <a:r>
              <a:rPr lang="ru-RU">
                <a:cs typeface="Times New Roman" pitchFamily="18" charset="0"/>
              </a:rPr>
              <a:t>раектория 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 кардиоидой.</a:t>
            </a:r>
          </a:p>
        </p:txBody>
      </p:sp>
      <p:pic>
        <p:nvPicPr>
          <p:cNvPr id="17412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Text Box 151"/>
          <p:cNvSpPr txBox="1">
            <a:spLocks noChangeArrowheads="1"/>
          </p:cNvSpPr>
          <p:nvPr/>
        </p:nvSpPr>
        <p:spPr bwMode="auto">
          <a:xfrm>
            <a:off x="304800" y="1600200"/>
            <a:ext cx="426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Для изображения кардиоиды р</a:t>
            </a:r>
            <a:r>
              <a:rPr lang="ru-RU">
                <a:cs typeface="Times New Roman" pitchFamily="18" charset="0"/>
              </a:rPr>
              <a:t>азделим </a:t>
            </a:r>
            <a:r>
              <a:rPr lang="ru-RU"/>
              <a:t>окружность</a:t>
            </a:r>
            <a:r>
              <a:rPr lang="ru-RU">
                <a:cs typeface="Times New Roman" pitchFamily="18" charset="0"/>
              </a:rPr>
              <a:t> на 8 равных частей точками </a:t>
            </a:r>
            <a:r>
              <a:rPr lang="ru-RU" i="1">
                <a:cs typeface="Times New Roman" pitchFamily="18" charset="0"/>
              </a:rPr>
              <a:t>А</a:t>
            </a:r>
            <a:r>
              <a:rPr lang="ru-RU" baseline="-30000">
                <a:cs typeface="Times New Roman" pitchFamily="18" charset="0"/>
              </a:rPr>
              <a:t>1</a:t>
            </a:r>
            <a:r>
              <a:rPr lang="ru-RU">
                <a:cs typeface="Times New Roman" pitchFamily="18" charset="0"/>
              </a:rPr>
              <a:t>,</a:t>
            </a:r>
            <a:r>
              <a:rPr lang="ru-RU" i="1">
                <a:cs typeface="Times New Roman" pitchFamily="18" charset="0"/>
              </a:rPr>
              <a:t> ...</a:t>
            </a:r>
            <a:r>
              <a:rPr lang="ru-RU">
                <a:cs typeface="Times New Roman" pitchFamily="18" charset="0"/>
              </a:rPr>
              <a:t>,</a:t>
            </a:r>
            <a:r>
              <a:rPr lang="ru-RU" i="1">
                <a:cs typeface="Times New Roman" pitchFamily="18" charset="0"/>
              </a:rPr>
              <a:t> А</a:t>
            </a:r>
            <a:r>
              <a:rPr lang="ru-RU" baseline="-30000">
                <a:cs typeface="Times New Roman" pitchFamily="18" charset="0"/>
              </a:rPr>
              <a:t>8</a:t>
            </a:r>
            <a:r>
              <a:rPr lang="ru-RU" i="1">
                <a:cs typeface="Times New Roman" pitchFamily="18" charset="0"/>
              </a:rPr>
              <a:t>=В.</a:t>
            </a:r>
            <a:r>
              <a:rPr lang="ru-RU" i="1"/>
              <a:t> </a:t>
            </a:r>
            <a:r>
              <a:rPr lang="ru-RU"/>
              <a:t>Выясните, где будет находиться отмеченная точка </a:t>
            </a:r>
            <a:r>
              <a:rPr lang="en-US" i="1"/>
              <a:t>A</a:t>
            </a:r>
            <a:r>
              <a:rPr lang="ru-RU"/>
              <a:t>, когда окружность, катящаяся по прямой, достигнет точки:а) </a:t>
            </a:r>
            <a:r>
              <a:rPr lang="en-US" i="1"/>
              <a:t>A</a:t>
            </a:r>
            <a:r>
              <a:rPr lang="en-US" baseline="-25000"/>
              <a:t>4</a:t>
            </a:r>
            <a:r>
              <a:rPr lang="ru-RU"/>
              <a:t>; б)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; </a:t>
            </a:r>
            <a:r>
              <a:rPr lang="en-US" baseline="-25000"/>
              <a:t> </a:t>
            </a:r>
            <a:r>
              <a:rPr lang="ru-RU"/>
              <a:t>в) </a:t>
            </a:r>
            <a:r>
              <a:rPr lang="en-US" i="1"/>
              <a:t>A</a:t>
            </a:r>
            <a:r>
              <a:rPr lang="en-US" baseline="-25000"/>
              <a:t>6</a:t>
            </a:r>
            <a:r>
              <a:rPr lang="en-US"/>
              <a:t>; </a:t>
            </a:r>
            <a:r>
              <a:rPr lang="ru-RU"/>
              <a:t>г) </a:t>
            </a:r>
            <a:r>
              <a:rPr lang="en-US" i="1"/>
              <a:t>A</a:t>
            </a:r>
            <a:r>
              <a:rPr lang="ru-RU" baseline="-25000"/>
              <a:t>1</a:t>
            </a:r>
            <a:r>
              <a:rPr lang="en-US"/>
              <a:t>;</a:t>
            </a:r>
            <a:r>
              <a:rPr lang="ru-RU"/>
              <a:t> д) </a:t>
            </a:r>
            <a:r>
              <a:rPr lang="en-US" i="1"/>
              <a:t>A</a:t>
            </a:r>
            <a:r>
              <a:rPr lang="ru-RU" baseline="-25000"/>
              <a:t>3</a:t>
            </a:r>
            <a:r>
              <a:rPr lang="en-US"/>
              <a:t>;</a:t>
            </a:r>
            <a:r>
              <a:rPr lang="ru-RU"/>
              <a:t> е) </a:t>
            </a:r>
            <a:r>
              <a:rPr lang="en-US" i="1"/>
              <a:t>A</a:t>
            </a:r>
            <a:r>
              <a:rPr lang="ru-RU" baseline="-25000"/>
              <a:t>5</a:t>
            </a:r>
            <a:r>
              <a:rPr lang="en-US"/>
              <a:t>;</a:t>
            </a:r>
            <a:r>
              <a:rPr lang="ru-RU"/>
              <a:t> ж) </a:t>
            </a:r>
            <a:r>
              <a:rPr lang="en-US" i="1"/>
              <a:t>A</a:t>
            </a:r>
            <a:r>
              <a:rPr lang="ru-RU" baseline="-25000"/>
              <a:t>7</a:t>
            </a:r>
            <a:r>
              <a:rPr 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2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Соединяя плавной кривой построенные точки, получим</a:t>
            </a:r>
            <a:r>
              <a:rPr lang="ru-RU" sz="3200">
                <a:solidFill>
                  <a:schemeClr val="accent1"/>
                </a:solidFill>
              </a:rPr>
              <a:t> </a:t>
            </a:r>
            <a:r>
              <a:rPr lang="ru-RU" sz="3200">
                <a:solidFill>
                  <a:srgbClr val="FF3300"/>
                </a:solidFill>
              </a:rPr>
              <a:t>карди</a:t>
            </a:r>
            <a:r>
              <a:rPr lang="ru-RU" sz="3200">
                <a:solidFill>
                  <a:srgbClr val="FF3300"/>
                </a:solidFill>
                <a:cs typeface="Times New Roman" pitchFamily="18" charset="0"/>
              </a:rPr>
              <a:t>оид</a:t>
            </a:r>
            <a:r>
              <a:rPr lang="ru-RU" sz="3200">
                <a:solidFill>
                  <a:srgbClr val="FF3300"/>
                </a:solidFill>
              </a:rPr>
              <a:t>у</a:t>
            </a:r>
            <a:r>
              <a:rPr lang="ru-RU" sz="3200">
                <a:solidFill>
                  <a:schemeClr val="accent1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8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27813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Параболу можно нарисовать с помощью линейки, угольника, кнопок, нитки и карандаша.</a:t>
            </a:r>
          </a:p>
        </p:txBody>
      </p:sp>
    </p:spTree>
    <p:extLst>
      <p:ext uri="{BB962C8B-B14F-4D97-AF65-F5344CB8AC3E}">
        <p14:creationId xmlns:p14="http://schemas.microsoft.com/office/powerpoint/2010/main" val="2832023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1507" name="Text Box 2051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Нарисуйте траекторию движения вершины правильного треугольника, катящегося с внешней стороны по другому правильному треугольнику.</a:t>
            </a:r>
          </a:p>
        </p:txBody>
      </p:sp>
      <p:pic>
        <p:nvPicPr>
          <p:cNvPr id="21508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2532063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1508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2532063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3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01" y="1124744"/>
            <a:ext cx="4200525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0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Нарисуйте траекторию движения вершины квадрата, катящегося с внешней стороны по другому квадрату.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852738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852738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7203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0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Нарисуйте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8527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8527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02" y="1412776"/>
            <a:ext cx="445611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Удлиненная кардиоида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Траектория движения</a:t>
            </a:r>
            <a:r>
              <a:rPr lang="ru-RU">
                <a:cs typeface="Times New Roman" pitchFamily="18" charset="0"/>
              </a:rPr>
              <a:t> точк</a:t>
            </a:r>
            <a:r>
              <a:rPr lang="ru-RU"/>
              <a:t>и</a:t>
            </a:r>
            <a:r>
              <a:rPr lang="ru-RU">
                <a:cs typeface="Times New Roman" pitchFamily="18" charset="0"/>
              </a:rPr>
              <a:t>, закрепленн</a:t>
            </a:r>
            <a:r>
              <a:rPr lang="ru-RU"/>
              <a:t>ой</a:t>
            </a:r>
            <a:r>
              <a:rPr lang="ru-RU">
                <a:cs typeface="Times New Roman" pitchFamily="18" charset="0"/>
              </a:rPr>
              <a:t> на </a:t>
            </a:r>
            <a:r>
              <a:rPr lang="ru-RU"/>
              <a:t>продолжении радиуса </a:t>
            </a:r>
            <a:r>
              <a:rPr lang="ru-RU">
                <a:cs typeface="Times New Roman" pitchFamily="18" charset="0"/>
              </a:rPr>
              <a:t>окружности, катящейся по </a:t>
            </a:r>
            <a:r>
              <a:rPr lang="ru-RU"/>
              <a:t>другой окружности того же радиуса</a:t>
            </a:r>
            <a:r>
              <a:rPr lang="ru-RU">
                <a:cs typeface="Times New Roman" pitchFamily="18" charset="0"/>
              </a:rPr>
              <a:t>,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</a:rPr>
              <a:t>удлиненной карди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оидой.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/>
              <a:t>Нарисуйте эту кривую.</a:t>
            </a:r>
          </a:p>
        </p:txBody>
      </p:sp>
      <p:pic>
        <p:nvPicPr>
          <p:cNvPr id="2355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4196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/>
              <a:t>Нарисуйте траекторию движения </a:t>
            </a:r>
            <a:r>
              <a:rPr lang="ru-RU">
                <a:cs typeface="Times New Roman" pitchFamily="18" charset="0"/>
              </a:rPr>
              <a:t>точк</a:t>
            </a:r>
            <a:r>
              <a:rPr lang="ru-RU"/>
              <a:t>и</a:t>
            </a:r>
            <a:r>
              <a:rPr lang="ru-RU">
                <a:cs typeface="Times New Roman" pitchFamily="18" charset="0"/>
              </a:rPr>
              <a:t>, закрепленн</a:t>
            </a:r>
            <a:r>
              <a:rPr lang="ru-RU"/>
              <a:t>ой</a:t>
            </a:r>
            <a:r>
              <a:rPr lang="ru-RU">
                <a:cs typeface="Times New Roman" pitchFamily="18" charset="0"/>
              </a:rPr>
              <a:t> на окружности, катящейся </a:t>
            </a:r>
            <a:r>
              <a:rPr lang="ru-RU"/>
              <a:t>с внешней стороны</a:t>
            </a:r>
            <a:r>
              <a:rPr lang="ru-RU">
                <a:cs typeface="Times New Roman" pitchFamily="18" charset="0"/>
              </a:rPr>
              <a:t> по </a:t>
            </a:r>
            <a:r>
              <a:rPr lang="ru-RU"/>
              <a:t>другой окружности, если отношение радиусов</a:t>
            </a:r>
            <a:r>
              <a:rPr lang="ru-RU">
                <a:cs typeface="Times New Roman" pitchFamily="18" charset="0"/>
              </a:rPr>
              <a:t> </a:t>
            </a:r>
            <a:r>
              <a:rPr lang="ru-RU"/>
              <a:t>равно 2:5.</a:t>
            </a:r>
          </a:p>
        </p:txBody>
      </p:sp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7830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Астроида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Т</a:t>
            </a:r>
            <a:r>
              <a:rPr lang="ru-RU" dirty="0">
                <a:cs typeface="Times New Roman" pitchFamily="18" charset="0"/>
              </a:rPr>
              <a:t>раектория движения точки, закрепленной на окружности, катящейся </a:t>
            </a:r>
            <a:r>
              <a:rPr lang="ru-RU" dirty="0"/>
              <a:t>внутри</a:t>
            </a:r>
            <a:r>
              <a:rPr lang="ru-RU" dirty="0">
                <a:cs typeface="Times New Roman" pitchFamily="18" charset="0"/>
              </a:rPr>
              <a:t> другой окружности </a:t>
            </a:r>
            <a:r>
              <a:rPr lang="ru-RU" dirty="0"/>
              <a:t>в 4 раза большего</a:t>
            </a:r>
            <a:r>
              <a:rPr lang="ru-RU" dirty="0">
                <a:cs typeface="Times New Roman" pitchFamily="18" charset="0"/>
              </a:rPr>
              <a:t> радиуса, называется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астро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идой.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Нарисуйте эту кривую.</a:t>
            </a:r>
          </a:p>
        </p:txBody>
      </p:sp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656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Кривая Штейнера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Т</a:t>
            </a:r>
            <a:r>
              <a:rPr lang="ru-RU" dirty="0">
                <a:cs typeface="Times New Roman" pitchFamily="18" charset="0"/>
              </a:rPr>
              <a:t>раектория движения точки, закрепленной на окружности, катящейся </a:t>
            </a:r>
            <a:r>
              <a:rPr lang="ru-RU" dirty="0"/>
              <a:t>внутри</a:t>
            </a:r>
            <a:r>
              <a:rPr lang="ru-RU" dirty="0">
                <a:cs typeface="Times New Roman" pitchFamily="18" charset="0"/>
              </a:rPr>
              <a:t> другой окружности </a:t>
            </a:r>
            <a:r>
              <a:rPr lang="ru-RU" dirty="0"/>
              <a:t>в 3 раза большего</a:t>
            </a:r>
            <a:r>
              <a:rPr lang="ru-RU" dirty="0">
                <a:cs typeface="Times New Roman" pitchFamily="18" charset="0"/>
              </a:rPr>
              <a:t> радиуса, называется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кривой Штейнера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dirty="0">
                <a:solidFill>
                  <a:srgbClr val="FF3300"/>
                </a:solidFill>
              </a:rPr>
              <a:t> </a:t>
            </a:r>
            <a:r>
              <a:rPr lang="ru-RU" dirty="0"/>
              <a:t>Нарисуйте эту кривую.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036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 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/>
              <a:t>Изобразите ГМТ </a:t>
            </a:r>
            <a:r>
              <a:rPr lang="en-US" sz="2800" i="1"/>
              <a:t>A’</a:t>
            </a:r>
            <a:r>
              <a:rPr lang="ru-RU" sz="2800"/>
              <a:t>, для которых расстояние до фокуса меньше расстояния до директрисы.</a:t>
            </a:r>
            <a:r>
              <a:rPr lang="ru-RU" sz="2800">
                <a:solidFill>
                  <a:srgbClr val="FF3300"/>
                </a:solidFill>
                <a:cs typeface="Times New Roman" pitchFamily="18" charset="0"/>
              </a:rPr>
              <a:t> </a:t>
            </a:r>
            <a:endParaRPr lang="en-US" sz="280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6148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9753" name="Group 1033"/>
          <p:cNvGrpSpPr>
            <a:grpSpLocks/>
          </p:cNvGrpSpPr>
          <p:nvPr/>
        </p:nvGrpSpPr>
        <p:grpSpPr bwMode="auto">
          <a:xfrm>
            <a:off x="533400" y="1905000"/>
            <a:ext cx="8229600" cy="4710113"/>
            <a:chOff x="336" y="1200"/>
            <a:chExt cx="5184" cy="2967"/>
          </a:xfrm>
        </p:grpSpPr>
        <p:pic>
          <p:nvPicPr>
            <p:cNvPr id="6150" name="Picture 1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00"/>
              <a:ext cx="3642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 Box 1032"/>
            <p:cNvSpPr txBox="1">
              <a:spLocks noChangeArrowheads="1"/>
            </p:cNvSpPr>
            <p:nvPr/>
          </p:nvSpPr>
          <p:spPr bwMode="auto">
            <a:xfrm>
              <a:off x="336" y="3840"/>
              <a:ext cx="51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>
                  <a:solidFill>
                    <a:srgbClr val="FF3300"/>
                  </a:solidFill>
                </a:rPr>
                <a:t>Ответ:</a:t>
              </a:r>
              <a:r>
                <a:rPr lang="ru-RU" sz="2800">
                  <a:solidFill>
                    <a:schemeClr val="accent1"/>
                  </a:solidFill>
                </a:rPr>
                <a:t> </a:t>
              </a:r>
              <a:r>
                <a:rPr lang="ru-RU" sz="2800"/>
                <a:t>Точки </a:t>
              </a:r>
              <a:r>
                <a:rPr lang="en-US" sz="2800" i="1"/>
                <a:t> A’</a:t>
              </a:r>
              <a:r>
                <a:rPr lang="ru-RU" sz="2800"/>
                <a:t>, расположенные выше параболы.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2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Гипоциклоида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Кривая, которую описывает точка, закрепленная на окружности, катящейся </a:t>
            </a:r>
            <a:r>
              <a:rPr lang="ru-RU"/>
              <a:t>с внутренней стороны</a:t>
            </a:r>
            <a:r>
              <a:rPr lang="ru-RU">
                <a:cs typeface="Times New Roman" pitchFamily="18" charset="0"/>
              </a:rPr>
              <a:t> по </a:t>
            </a:r>
            <a:r>
              <a:rPr lang="ru-RU"/>
              <a:t>другой окружности</a:t>
            </a:r>
            <a:r>
              <a:rPr lang="ru-RU">
                <a:cs typeface="Times New Roman" pitchFamily="18" charset="0"/>
              </a:rPr>
              <a:t>,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</a:rPr>
              <a:t>гипо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циклоидой</a:t>
            </a:r>
            <a:r>
              <a:rPr lang="ru-RU">
                <a:cs typeface="Times New Roman" pitchFamily="18" charset="0"/>
              </a:rPr>
              <a:t>.</a:t>
            </a:r>
            <a:r>
              <a:rPr lang="ru-RU"/>
              <a:t> При этом отношение радиусов может быть различным. Нарисуйте гипоциклоиду, когда отношение радиусов равно 2:5.</a:t>
            </a:r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421005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Литература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1. Берман Г.Н. Циклоида. – М.: Наука, 1980.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/>
              <a:t>2. </a:t>
            </a:r>
            <a:r>
              <a:rPr lang="ru-RU" dirty="0" err="1"/>
              <a:t>Веров</a:t>
            </a:r>
            <a:r>
              <a:rPr lang="ru-RU" dirty="0"/>
              <a:t> С. Касательные к рулеттам. – Квант, 1975, № 5, с. 22-30.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/>
              <a:t>3. </a:t>
            </a:r>
            <a:r>
              <a:rPr lang="ru-RU" dirty="0" err="1"/>
              <a:t>Веров</a:t>
            </a:r>
            <a:r>
              <a:rPr lang="ru-RU" dirty="0"/>
              <a:t> С. Тайны циклоиды. – Квант, 1975, № 8, с. 19-27.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/>
              <a:t>4. </a:t>
            </a:r>
            <a:r>
              <a:rPr lang="ru-RU" dirty="0" err="1"/>
              <a:t>Веров</a:t>
            </a:r>
            <a:r>
              <a:rPr lang="ru-RU" dirty="0"/>
              <a:t> С. Брахистохрона, или Еще одна тайна циклоиды. – Квант, 1975, № 12, с. 29-35</a:t>
            </a:r>
            <a:r>
              <a:rPr lang="ru-RU" dirty="0" smtClean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5. Савелов А.А. Плоские кривые. – М.: </a:t>
            </a:r>
            <a:r>
              <a:rPr lang="ru-RU" dirty="0" err="1" smtClean="0"/>
              <a:t>Физматлит</a:t>
            </a:r>
            <a:r>
              <a:rPr lang="ru-RU" dirty="0" smtClean="0"/>
              <a:t>, 1960.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645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ПАРКЕТЫ</a:t>
            </a:r>
          </a:p>
        </p:txBody>
      </p:sp>
      <p:sp>
        <p:nvSpPr>
          <p:cNvPr id="2051" name="Text Box 35"/>
          <p:cNvSpPr txBox="1">
            <a:spLocks noChangeArrowheads="1"/>
          </p:cNvSpPr>
          <p:nvPr/>
        </p:nvSpPr>
        <p:spPr bwMode="auto">
          <a:xfrm>
            <a:off x="304800" y="609600"/>
            <a:ext cx="8534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  <a:cs typeface="Times New Roman" pitchFamily="18" charset="0"/>
              </a:rPr>
              <a:t>Паркетом </a:t>
            </a:r>
            <a:r>
              <a:rPr lang="ru-RU" sz="3200">
                <a:cs typeface="Times New Roman" pitchFamily="18" charset="0"/>
              </a:rPr>
              <a:t>называется такое заполнение плоскости многоугольниками, при котором любые два многоугольника либо имеют общую сторону, либо имеют общую вершину, либо не имеют общих точек.</a:t>
            </a:r>
            <a:r>
              <a:rPr lang="ru-RU" sz="3200">
                <a:solidFill>
                  <a:schemeClr val="accent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052" name="Text Box 46"/>
          <p:cNvSpPr txBox="1">
            <a:spLocks noChangeArrowheads="1"/>
          </p:cNvSpPr>
          <p:nvPr/>
        </p:nvSpPr>
        <p:spPr bwMode="auto">
          <a:xfrm>
            <a:off x="228600" y="3048000"/>
            <a:ext cx="8610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>
                <a:cs typeface="Times New Roman" pitchFamily="18" charset="0"/>
              </a:rPr>
              <a:t>Паркет называется</a:t>
            </a:r>
            <a:r>
              <a:rPr lang="ru-RU" sz="320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3200">
                <a:solidFill>
                  <a:srgbClr val="FF3300"/>
                </a:solidFill>
                <a:cs typeface="Times New Roman" pitchFamily="18" charset="0"/>
              </a:rPr>
              <a:t>правильным</a:t>
            </a:r>
            <a:r>
              <a:rPr lang="ru-RU" sz="3200">
                <a:cs typeface="Times New Roman" pitchFamily="18" charset="0"/>
              </a:rPr>
              <a:t>, если он состоит из правильных многоугольников, и вокруг каждой вершины правильные многоугольники расположены одним и тем же способом. </a:t>
            </a:r>
          </a:p>
        </p:txBody>
      </p:sp>
    </p:spTree>
    <p:extLst>
      <p:ext uri="{BB962C8B-B14F-4D97-AF65-F5344CB8AC3E}">
        <p14:creationId xmlns:p14="http://schemas.microsoft.com/office/powerpoint/2010/main" val="38777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Изобразите паркет, составленный из треугольников, равных данному. Раскрасьте треугольники в два цвета так, чтобы соседние треугольники были окрашены разными цветами.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368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52736"/>
            <a:ext cx="37036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Изобразите паркет,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8560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4744"/>
            <a:ext cx="3875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Продолжите составление паркета из квадратов и треугольников, равных данным, так, чтобы в каждой вершине сходилось два квадрата и три треугольника. Раскрасьте квадраты одним цветом, а треугольники – другим.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5758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59" y="836712"/>
            <a:ext cx="3565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Продолжите составление паркета из шестиугольников, квадратов и треугольников, равных данным, так, чтобы в каждой вершине сходились шестиугольник, два квадрата и треугольник. Раскрасьте шестиугольники и треугольники одним цветом, а квадраты – другим.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562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/>
              <a:t>Изобразите ГМТ </a:t>
            </a:r>
            <a:r>
              <a:rPr lang="en-US" sz="2800" i="1"/>
              <a:t>A”</a:t>
            </a:r>
            <a:r>
              <a:rPr lang="ru-RU" sz="2800"/>
              <a:t>, для которых расстояние до фокуса больше расстояния до директрисы.</a:t>
            </a:r>
            <a:endParaRPr lang="en-US" sz="28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1800" name="Group 8"/>
          <p:cNvGrpSpPr>
            <a:grpSpLocks/>
          </p:cNvGrpSpPr>
          <p:nvPr/>
        </p:nvGrpSpPr>
        <p:grpSpPr bwMode="auto">
          <a:xfrm>
            <a:off x="457200" y="2057400"/>
            <a:ext cx="8305800" cy="4557713"/>
            <a:chOff x="288" y="1296"/>
            <a:chExt cx="5232" cy="2871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96"/>
              <a:ext cx="3642" cy="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288" y="3840"/>
              <a:ext cx="52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>
                  <a:solidFill>
                    <a:srgbClr val="FF3300"/>
                  </a:solidFill>
                </a:rPr>
                <a:t>Ответ:</a:t>
              </a:r>
              <a:r>
                <a:rPr lang="ru-RU" sz="2800">
                  <a:solidFill>
                    <a:schemeClr val="accent1"/>
                  </a:solidFill>
                </a:rPr>
                <a:t> </a:t>
              </a:r>
              <a:r>
                <a:rPr lang="ru-RU" sz="2800"/>
                <a:t>Точки </a:t>
              </a:r>
              <a:r>
                <a:rPr lang="en-US" sz="2800" i="1"/>
                <a:t> A”</a:t>
              </a:r>
              <a:r>
                <a:rPr lang="ru-RU" sz="2800"/>
                <a:t>, расположенные ниже параболы.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0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55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2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Продолжите составление паркета из двенадцатиугольников и треугольников, равных данным, так, чтобы в каждой вершине сходилось два двенадцатиугольника и один треугольник. Раскрасьте двенадцатиугольники одним цветом, а треугольники – другим.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71688"/>
            <a:ext cx="3659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68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Продолжите составление паркета из двенадцатиугольников, шестиугольников и квадратов, равных данным, так, чтобы в каждой вершине сходилось двенадцатиугольник, шестиугольник и квадрат. Раскрасьте двенадцатиугольники одним цветом, шестиугольники – другим, а квадраты – третьим.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4100"/>
            <a:ext cx="34671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08720"/>
            <a:ext cx="35004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3238"/>
            <a:ext cx="39084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Ответ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4704"/>
            <a:ext cx="39163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Изобразите паркет, составленный из четырехугольников, равных данному. Раскрасьте четырехугольники в два цвета так, чтобы соседние четырехугольники были окрашены разными цветами.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73238"/>
            <a:ext cx="3898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Упражнение17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980728"/>
            <a:ext cx="3894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9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Заполнение плоскости</a:t>
            </a:r>
          </a:p>
        </p:txBody>
      </p:sp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152400" y="4572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/>
              <a:t>Заполнение плоскости может быть произведено и многоугольниками более сложной формы.</a:t>
            </a:r>
          </a:p>
        </p:txBody>
      </p:sp>
      <p:pic>
        <p:nvPicPr>
          <p:cNvPr id="36868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2413"/>
            <a:ext cx="53340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5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Касательная к параболе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Прямая, имеющая с параболой только одну общую точку и не перпендикулярная ее директрисе,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касательной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к параболе. Общая точка называется</a:t>
            </a:r>
            <a:r>
              <a:rPr lang="ru-RU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1687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304800" y="1828800"/>
            <a:ext cx="8610600" cy="4371975"/>
            <a:chOff x="192" y="1152"/>
            <a:chExt cx="5424" cy="2754"/>
          </a:xfrm>
        </p:grpSpPr>
        <p:sp>
          <p:nvSpPr>
            <p:cNvPr id="12297" name="Text Box 6"/>
            <p:cNvSpPr txBox="1">
              <a:spLocks noChangeArrowheads="1"/>
            </p:cNvSpPr>
            <p:nvPr/>
          </p:nvSpPr>
          <p:spPr bwMode="auto">
            <a:xfrm>
              <a:off x="192" y="2928"/>
              <a:ext cx="542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FF3300"/>
                  </a:solidFill>
                  <a:cs typeface="Times New Roman" pitchFamily="18" charset="0"/>
                </a:rPr>
                <a:t>Теорема.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>
                  <a:cs typeface="Times New Roman" pitchFamily="18" charset="0"/>
                </a:rPr>
                <a:t>Пусть </a:t>
              </a:r>
              <a:r>
                <a:rPr lang="en-US" i="1">
                  <a:cs typeface="Times New Roman" pitchFamily="18" charset="0"/>
                </a:rPr>
                <a:t>A </a:t>
              </a:r>
              <a:r>
                <a:rPr lang="ru-RU">
                  <a:cs typeface="Times New Roman" pitchFamily="18" charset="0"/>
                </a:rPr>
                <a:t>– точка на параболе с фокусом </a:t>
              </a:r>
              <a:r>
                <a:rPr lang="en-US" i="1">
                  <a:cs typeface="Times New Roman" pitchFamily="18" charset="0"/>
                </a:rPr>
                <a:t>F</a:t>
              </a:r>
              <a:r>
                <a:rPr lang="ru-RU">
                  <a:cs typeface="Times New Roman" pitchFamily="18" charset="0"/>
                </a:rPr>
                <a:t> и директрисой </a:t>
              </a:r>
              <a:r>
                <a:rPr lang="en-US" i="1">
                  <a:cs typeface="Times New Roman" pitchFamily="18" charset="0"/>
                </a:rPr>
                <a:t>d</a:t>
              </a:r>
              <a:r>
                <a:rPr lang="ru-RU">
                  <a:cs typeface="Times New Roman" pitchFamily="18" charset="0"/>
                </a:rPr>
                <a:t>, </a:t>
              </a:r>
              <a:r>
                <a:rPr lang="ru-RU" i="1">
                  <a:cs typeface="Times New Roman" pitchFamily="18" charset="0"/>
                </a:rPr>
                <a:t>А</a:t>
              </a:r>
              <a:r>
                <a:rPr lang="en-US" i="1">
                  <a:cs typeface="Times New Roman" pitchFamily="18" charset="0"/>
                </a:rPr>
                <a:t>D</a:t>
              </a:r>
              <a:r>
                <a:rPr lang="ru-RU">
                  <a:cs typeface="Times New Roman" pitchFamily="18" charset="0"/>
                </a:rPr>
                <a:t> – перпендикуляр, опущенный на директрису. Тогда касательной к параболе, проходящей через точку </a:t>
              </a:r>
              <a:r>
                <a:rPr lang="en-US" i="1">
                  <a:cs typeface="Times New Roman" pitchFamily="18" charset="0"/>
                </a:rPr>
                <a:t>A</a:t>
              </a:r>
              <a:r>
                <a:rPr lang="ru-RU">
                  <a:cs typeface="Times New Roman" pitchFamily="18" charset="0"/>
                </a:rPr>
                <a:t>, будет прямая, содержащая биссектрису угла </a:t>
              </a:r>
              <a:r>
                <a:rPr lang="en-US" i="1">
                  <a:cs typeface="Times New Roman" pitchFamily="18" charset="0"/>
                </a:rPr>
                <a:t>FAD</a:t>
              </a:r>
              <a:r>
                <a:rPr lang="ru-RU">
                  <a:cs typeface="Times New Roman" pitchFamily="18" charset="0"/>
                </a:rPr>
                <a:t>.</a:t>
              </a:r>
              <a:endParaRPr lang="ru-RU"/>
            </a:p>
          </p:txBody>
        </p:sp>
        <p:pic>
          <p:nvPicPr>
            <p:cNvPr id="1229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2626" cy="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9276" name="Group 12"/>
          <p:cNvGrpSpPr>
            <a:grpSpLocks/>
          </p:cNvGrpSpPr>
          <p:nvPr/>
        </p:nvGrpSpPr>
        <p:grpSpPr bwMode="auto">
          <a:xfrm>
            <a:off x="381000" y="1828800"/>
            <a:ext cx="8610600" cy="4800600"/>
            <a:chOff x="240" y="1152"/>
            <a:chExt cx="5424" cy="3024"/>
          </a:xfrm>
        </p:grpSpPr>
        <p:pic>
          <p:nvPicPr>
            <p:cNvPr id="1229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2626" cy="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>
              <a:off x="240" y="3888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Проведите доказательство теоремы, используя рисунок.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Картины М. Эшера (Всадники)</a:t>
            </a:r>
          </a:p>
        </p:txBody>
      </p:sp>
      <p:pic>
        <p:nvPicPr>
          <p:cNvPr id="45059" name="Picture 7" descr="C:\Documents and Settings\Администратор\Мои документы\PICTURE\jpg\HORS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1245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Картины М. Эшера (Птицы)</a:t>
            </a:r>
          </a:p>
        </p:txBody>
      </p:sp>
      <p:pic>
        <p:nvPicPr>
          <p:cNvPr id="46083" name="Picture 5" descr="C:\Documents and Settings\Администратор\Мои документы\PICTURE\Учебники\Птиц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Картины М. Эшера (Ящерицы)</a:t>
            </a:r>
          </a:p>
        </p:txBody>
      </p:sp>
      <p:pic>
        <p:nvPicPr>
          <p:cNvPr id="47107" name="Picture 5" descr="C:\Documents and Settings\Администратор\Мои документы\PICTURE\Учебники\Ящерицы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6198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89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ru-RU" sz="3600" dirty="0" smtClean="0">
                <a:solidFill>
                  <a:srgbClr val="FF3300"/>
                </a:solidFill>
              </a:rPr>
              <a:t>ФРАКТАЛЫ</a:t>
            </a:r>
            <a:endParaRPr lang="ru-RU" sz="3600" dirty="0">
              <a:solidFill>
                <a:srgbClr val="FF330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33400"/>
            <a:ext cx="9144000" cy="68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>
                <a:cs typeface="Times New Roman" pitchFamily="18" charset="0"/>
              </a:rPr>
              <a:t>Многие природные объекты и явления имеют не гладкий, а изломанный характер. Среди них листья деревьев, береговая линия, молния и др. Для описания этих объектов не подходят обычные дифференцируемые функции, с которыми имеет дело классический математический анализ.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cs typeface="Times New Roman" pitchFamily="18" charset="0"/>
              </a:rPr>
              <a:t>В последние десятилетия возникло и развивается новое направление в математике – фрактальная геометрия. Слово "фрактал" ввел в 1975 г. Б. Мандельброт (от латинского слова "</a:t>
            </a:r>
            <a:r>
              <a:rPr lang="en-US" sz="2200" dirty="0" err="1">
                <a:cs typeface="Times New Roman" pitchFamily="18" charset="0"/>
              </a:rPr>
              <a:t>fractus</a:t>
            </a:r>
            <a:r>
              <a:rPr lang="ru-RU" sz="2200" dirty="0">
                <a:cs typeface="Times New Roman" pitchFamily="18" charset="0"/>
              </a:rPr>
              <a:t>", означающего изломанный, дробный). 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>
                <a:cs typeface="Times New Roman" pitchFamily="18" charset="0"/>
              </a:rPr>
              <a:t>Особенностью фракталов является не только их изломанность, но и </a:t>
            </a:r>
            <a:r>
              <a:rPr lang="ru-RU" sz="2200" dirty="0" err="1" smtClean="0">
                <a:cs typeface="Times New Roman" pitchFamily="18" charset="0"/>
              </a:rPr>
              <a:t>самоподобность</a:t>
            </a:r>
            <a:r>
              <a:rPr lang="ru-RU" sz="2200" dirty="0" smtClean="0">
                <a:cs typeface="Times New Roman" pitchFamily="18" charset="0"/>
              </a:rPr>
              <a:t>, означающая, что каждая часть фрактала подобна целому. Свойство </a:t>
            </a:r>
            <a:r>
              <a:rPr lang="ru-RU" sz="2200" dirty="0" err="1" smtClean="0">
                <a:cs typeface="Times New Roman" pitchFamily="18" charset="0"/>
              </a:rPr>
              <a:t>самоподобности</a:t>
            </a:r>
            <a:r>
              <a:rPr lang="ru-RU" sz="2200" dirty="0" smtClean="0">
                <a:cs typeface="Times New Roman" pitchFamily="18" charset="0"/>
              </a:rPr>
              <a:t> также отражает особенность природных объектов, когда отдельная клетка растения или животного несет в себе полную информацию обо всем организме.</a:t>
            </a:r>
          </a:p>
          <a:p>
            <a:r>
              <a:rPr lang="ru-RU" sz="2000" b="1" dirty="0"/>
              <a:t>Литература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1. </a:t>
            </a:r>
            <a:r>
              <a:rPr lang="ru-RU" sz="2000" dirty="0" err="1"/>
              <a:t>Вишик</a:t>
            </a:r>
            <a:r>
              <a:rPr lang="ru-RU" sz="2000" dirty="0"/>
              <a:t> М.И. Фрактальная размерность множеств. </a:t>
            </a:r>
            <a:r>
              <a:rPr lang="ru-RU" sz="2000" dirty="0" err="1"/>
              <a:t>Соросовский</a:t>
            </a:r>
            <a:r>
              <a:rPr lang="ru-RU" sz="2000" dirty="0"/>
              <a:t> образовательный журнал. № 1, 1998. </a:t>
            </a:r>
            <a:br>
              <a:rPr lang="ru-RU" sz="2000" dirty="0"/>
            </a:br>
            <a:r>
              <a:rPr lang="ru-RU" sz="2000" dirty="0"/>
              <a:t>2. </a:t>
            </a:r>
            <a:r>
              <a:rPr lang="ru-RU" sz="2000" dirty="0" err="1"/>
              <a:t>Жиков</a:t>
            </a:r>
            <a:r>
              <a:rPr lang="ru-RU" sz="2000" dirty="0"/>
              <a:t> В.И. Фракталы. </a:t>
            </a:r>
            <a:r>
              <a:rPr lang="ru-RU" sz="2000" dirty="0" err="1"/>
              <a:t>Соросовский</a:t>
            </a:r>
            <a:r>
              <a:rPr lang="ru-RU" sz="2000" dirty="0"/>
              <a:t> образовательный журнал. № 12, 1996. </a:t>
            </a:r>
            <a:br>
              <a:rPr lang="ru-RU" sz="2000" dirty="0"/>
            </a:br>
            <a:r>
              <a:rPr lang="ru-RU" sz="2000" dirty="0"/>
              <a:t>3. Морозов А.Д. Введение в теорию фракталов. – М. 2004.</a:t>
            </a:r>
          </a:p>
          <a:p>
            <a:r>
              <a:rPr lang="ru-RU" sz="2000" dirty="0"/>
              <a:t>4. </a:t>
            </a:r>
            <a:r>
              <a:rPr lang="ru-RU" sz="2000" dirty="0" err="1"/>
              <a:t>Федер</a:t>
            </a:r>
            <a:r>
              <a:rPr lang="ru-RU" sz="2000" dirty="0"/>
              <a:t> Е. Фракталы. Пер. с англ. - М.: Мир, 1991. </a:t>
            </a:r>
          </a:p>
          <a:p>
            <a:pPr algn="just">
              <a:spcBef>
                <a:spcPct val="50000"/>
              </a:spcBef>
            </a:pPr>
            <a:endParaRPr lang="ru-RU" sz="2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25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Звезда Коха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76200" y="533400"/>
            <a:ext cx="9067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Один из первых примеров фракталов был придуман еще в начале 20-го века немецким математиком Х</a:t>
            </a:r>
            <a:r>
              <a:rPr lang="ru-RU"/>
              <a:t>.</a:t>
            </a:r>
            <a:r>
              <a:rPr lang="ru-RU">
                <a:cs typeface="Times New Roman" pitchFamily="18" charset="0"/>
              </a:rPr>
              <a:t> фон Кох (1870-1924) и называется звезда Кох</a:t>
            </a:r>
            <a:r>
              <a:rPr lang="ru-RU"/>
              <a:t>а (снежинка Коха)</a:t>
            </a:r>
            <a:r>
              <a:rPr lang="ru-RU">
                <a:cs typeface="Times New Roman" pitchFamily="18" charset="0"/>
              </a:rPr>
              <a:t>. Для ее построения берется равносторонний треугольник и последовательно добавляются к нему новые, подобные ему, треугольники. </a:t>
            </a:r>
            <a:r>
              <a:rPr lang="ru-RU"/>
              <a:t>В результате</a:t>
            </a:r>
            <a:r>
              <a:rPr lang="ru-RU">
                <a:cs typeface="Times New Roman" pitchFamily="18" charset="0"/>
              </a:rPr>
              <a:t> получа</a:t>
            </a:r>
            <a:r>
              <a:rPr lang="ru-RU"/>
              <a:t>ются</a:t>
            </a:r>
            <a:r>
              <a:rPr lang="ru-RU">
                <a:cs typeface="Times New Roman" pitchFamily="18" charset="0"/>
              </a:rPr>
              <a:t> все более сложные многоугольники,  приближающиеся к предельному положению – звезде Кох</a:t>
            </a:r>
            <a:r>
              <a:rPr lang="ru-RU"/>
              <a:t>а</a:t>
            </a:r>
            <a:r>
              <a:rPr lang="ru-RU">
                <a:cs typeface="Times New Roman" pitchFamily="18" charset="0"/>
              </a:rPr>
              <a:t>. </a:t>
            </a:r>
            <a:endParaRPr lang="ru-RU"/>
          </a:p>
        </p:txBody>
      </p:sp>
      <p:pic>
        <p:nvPicPr>
          <p:cNvPr id="19463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51338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498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Ковер Серпинского</a:t>
            </a:r>
          </a:p>
        </p:txBody>
      </p:sp>
      <p:pic>
        <p:nvPicPr>
          <p:cNvPr id="5124" name="Picture 4" descr="C:\Documents and Settings\Администратор\Мои документы\PICTURE\Таблицы2\Fract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734695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6096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Е</a:t>
            </a:r>
            <a:r>
              <a:rPr lang="ru-RU">
                <a:cs typeface="Times New Roman" pitchFamily="18" charset="0"/>
              </a:rPr>
              <a:t>ще один пример самоподобной фигуры, придума</a:t>
            </a:r>
            <a:r>
              <a:rPr lang="ru-RU"/>
              <a:t>л</a:t>
            </a:r>
            <a:r>
              <a:rPr lang="ru-RU">
                <a:cs typeface="Times New Roman" pitchFamily="18" charset="0"/>
              </a:rPr>
              <a:t> польски</a:t>
            </a:r>
            <a:r>
              <a:rPr lang="ru-RU"/>
              <a:t>й</a:t>
            </a:r>
            <a:r>
              <a:rPr lang="ru-RU">
                <a:cs typeface="Times New Roman" pitchFamily="18" charset="0"/>
              </a:rPr>
              <a:t> математик В.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Серпински</a:t>
            </a:r>
            <a:r>
              <a:rPr lang="ru-RU"/>
              <a:t>й </a:t>
            </a:r>
            <a:r>
              <a:rPr lang="ru-RU">
                <a:cs typeface="Times New Roman" pitchFamily="18" charset="0"/>
              </a:rPr>
              <a:t>(1882-1969)</a:t>
            </a:r>
            <a:r>
              <a:rPr lang="ru-RU"/>
              <a:t>. Она </a:t>
            </a:r>
            <a:r>
              <a:rPr lang="ru-RU">
                <a:cs typeface="Times New Roman" pitchFamily="18" charset="0"/>
              </a:rPr>
              <a:t>называе</a:t>
            </a:r>
            <a:r>
              <a:rPr lang="ru-RU"/>
              <a:t>тся</a:t>
            </a:r>
            <a:r>
              <a:rPr lang="ru-RU">
                <a:cs typeface="Times New Roman" pitchFamily="18" charset="0"/>
              </a:rPr>
              <a:t> ковром Серпинского</a:t>
            </a:r>
            <a:r>
              <a:rPr lang="ru-RU"/>
              <a:t> и</a:t>
            </a:r>
            <a:r>
              <a:rPr lang="ru-RU">
                <a:cs typeface="Times New Roman" pitchFamily="18" charset="0"/>
              </a:rPr>
              <a:t> получается из квадрата последовательным вырезанием серединных квадратов. То, что остается после всех вырезаний, и будет искомым ковром Серпинского.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Отметим, что поскольку вырезаемые квадраты располагаются все более часто, то в результате на ковре Серпиского не будет ни одного, даже самого маленького, квадрата без дырки.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34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Салфетка Серпинского</a:t>
            </a: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152400" y="609600"/>
            <a:ext cx="899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Начиная не с квадрата, а с правильного треугольника, и вырезая центральные треугольники, получим самоподобную фигуру, аналогичную ковру Серпинского и называемую салфеткой Серпинского.</a:t>
            </a:r>
          </a:p>
        </p:txBody>
      </p:sp>
      <p:pic>
        <p:nvPicPr>
          <p:cNvPr id="24583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231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153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Кривая Пеано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991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П</a:t>
            </a:r>
            <a:r>
              <a:rPr lang="ru-RU">
                <a:cs typeface="Times New Roman" pitchFamily="18" charset="0"/>
              </a:rPr>
              <a:t>ример кривой, имеющий фрактальный характер, был получен Д.</a:t>
            </a:r>
            <a:r>
              <a:rPr lang="en-US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Пеано (1858-1932) и называется кривой Пеано. Для ее построения разобьем данный квадрат на четыре равные квадрата и соединим их центры тремя отрезками, как показано на рисунке</a:t>
            </a:r>
            <a:r>
              <a:rPr lang="ru-RU"/>
              <a:t> а)</a:t>
            </a:r>
            <a:r>
              <a:rPr lang="ru-RU">
                <a:cs typeface="Times New Roman" pitchFamily="18" charset="0"/>
              </a:rPr>
              <a:t>. Повторяя описанную процедуру, будем получать все более сложные ломаные, приближающиеся к кривой Пеано.</a:t>
            </a:r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3118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52400" y="48006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Отметим, что </a:t>
            </a:r>
            <a:r>
              <a:rPr lang="ru-RU"/>
              <a:t>л</a:t>
            </a:r>
            <a:r>
              <a:rPr lang="ru-RU">
                <a:cs typeface="Times New Roman" pitchFamily="18" charset="0"/>
              </a:rPr>
              <a:t>оманые, участвующие в построении кривой Пеано, на каждом этапе проходят через все квадраты, а сами квадраты уменьшаются, стягиваясь к точкам исходного квадрата. Поэтому кривая Пеано будет проходить через все точки исходного квадрата. Конечно, она будет иметь бесконечную длину.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802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Дерево Пифагора</a:t>
            </a:r>
          </a:p>
        </p:txBody>
      </p:sp>
      <p:pic>
        <p:nvPicPr>
          <p:cNvPr id="30725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98575"/>
            <a:ext cx="63690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766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Фрактал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9220" name="Picture 4" descr="C:\Documents and Settings\Администратор\Мои документы\VOL\СайтНарод\Lecture\Fractus\bfr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3718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4827</Words>
  <Application>Microsoft Office PowerPoint</Application>
  <PresentationFormat>Экран (4:3)</PresentationFormat>
  <Paragraphs>455</Paragraphs>
  <Slides>100</Slides>
  <Notes>92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100</vt:i4>
      </vt:variant>
    </vt:vector>
  </HeadingPairs>
  <TitlesOfParts>
    <vt:vector size="103" baseType="lpstr">
      <vt:lpstr>Оформление по умолчанию</vt:lpstr>
      <vt:lpstr>Equation</vt:lpstr>
      <vt:lpstr>Точечный рисунок</vt:lpstr>
      <vt:lpstr>Презентация PowerPoint</vt:lpstr>
      <vt:lpstr>ПРОЕКТЫ ПО ГЕОМЕТРИИ</vt:lpstr>
      <vt:lpstr>Этапы работы над проектом</vt:lpstr>
      <vt:lpstr>ПАРАБОЛА</vt:lpstr>
      <vt:lpstr>Упражнение</vt:lpstr>
      <vt:lpstr>Рисуем параболу</vt:lpstr>
      <vt:lpstr>Упражнение </vt:lpstr>
      <vt:lpstr>Упражнение </vt:lpstr>
      <vt:lpstr>Касательная к параболе</vt:lpstr>
      <vt:lpstr>Фокальное свойство параболы</vt:lpstr>
      <vt:lpstr>Построение касательной</vt:lpstr>
      <vt:lpstr>Лабораторная работа</vt:lpstr>
      <vt:lpstr>ГРАФЫ</vt:lpstr>
      <vt:lpstr>Задача Эйлера 1</vt:lpstr>
      <vt:lpstr>Задача Эйлера 2</vt:lpstr>
      <vt:lpstr>Упражнение</vt:lpstr>
      <vt:lpstr>ОКРУЖНОСТЬ ЭЙЛЕРА</vt:lpstr>
      <vt:lpstr>Упражнение </vt:lpstr>
      <vt:lpstr>Ответ</vt:lpstr>
      <vt:lpstr>Упражнение</vt:lpstr>
      <vt:lpstr>Ответ</vt:lpstr>
      <vt:lpstr>Упражнение</vt:lpstr>
      <vt:lpstr>Упражнение</vt:lpstr>
      <vt:lpstr>ЗОЛОТОЕ СЕЧЕНИЕ</vt:lpstr>
      <vt:lpstr>Парфенон</vt:lpstr>
      <vt:lpstr>Золотой прямоугольник</vt:lpstr>
      <vt:lpstr>Золотые треугольники</vt:lpstr>
      <vt:lpstr>Золотые треугольники</vt:lpstr>
      <vt:lpstr>Упражнение</vt:lpstr>
      <vt:lpstr>Упражнение</vt:lpstr>
      <vt:lpstr>Упражнение</vt:lpstr>
      <vt:lpstr>Упражнение</vt:lpstr>
      <vt:lpstr>Упражнение</vt:lpstr>
      <vt:lpstr>Упражнение </vt:lpstr>
      <vt:lpstr>Литература</vt:lpstr>
      <vt:lpstr>КРИВЫЕ ПОСТОЯННОЙ ШИРИНЫ</vt:lpstr>
      <vt:lpstr>Треугольник Рело</vt:lpstr>
      <vt:lpstr>Упражнение</vt:lpstr>
      <vt:lpstr>Упражнение</vt:lpstr>
      <vt:lpstr>Правильные многоугольники Рело</vt:lpstr>
      <vt:lpstr>Упражнение</vt:lpstr>
      <vt:lpstr>Упражнение</vt:lpstr>
      <vt:lpstr>Неравносторонний треугольник</vt:lpstr>
      <vt:lpstr>Невыпуклый четырехугольник</vt:lpstr>
      <vt:lpstr>КРИВЫЕ, КАК ТРАЕКТОРИИ ДВИЖЕНИЯ ТОЧЕК</vt:lpstr>
      <vt:lpstr>Циклоида</vt:lpstr>
      <vt:lpstr>Презентация PowerPoint</vt:lpstr>
      <vt:lpstr>Свойство 1</vt:lpstr>
      <vt:lpstr>Свойство 2</vt:lpstr>
      <vt:lpstr>Удлиненная циклоида</vt:lpstr>
      <vt:lpstr>Укороченная циклоида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Кардиоида</vt:lpstr>
      <vt:lpstr>Кардиоида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Удлиненная кардиоида</vt:lpstr>
      <vt:lpstr>Упражнение</vt:lpstr>
      <vt:lpstr>Астроида</vt:lpstr>
      <vt:lpstr>Кривая Штейнера</vt:lpstr>
      <vt:lpstr>Гипоциклоида</vt:lpstr>
      <vt:lpstr>Литература</vt:lpstr>
      <vt:lpstr>ПАРКЕТЫ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Упражнение</vt:lpstr>
      <vt:lpstr>Ответ</vt:lpstr>
      <vt:lpstr>Упражнение</vt:lpstr>
      <vt:lpstr>Упражнение17</vt:lpstr>
      <vt:lpstr>Заполнение плоскости</vt:lpstr>
      <vt:lpstr>Картины М. Эшера (Всадники)</vt:lpstr>
      <vt:lpstr>Картины М. Эшера (Птицы)</vt:lpstr>
      <vt:lpstr>Картины М. Эшера (Ящерицы)</vt:lpstr>
      <vt:lpstr>ФРАКТАЛЫ</vt:lpstr>
      <vt:lpstr>Звезда Коха</vt:lpstr>
      <vt:lpstr>Ковер Серпинского</vt:lpstr>
      <vt:lpstr>Салфетка Серпинского</vt:lpstr>
      <vt:lpstr>Кривая Пеано</vt:lpstr>
      <vt:lpstr>Дерево Пифагора</vt:lpstr>
      <vt:lpstr>Фрактал</vt:lpstr>
      <vt:lpstr>Фрактал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Владимир</cp:lastModifiedBy>
  <cp:revision>151</cp:revision>
  <dcterms:created xsi:type="dcterms:W3CDTF">2008-04-30T05:51:18Z</dcterms:created>
  <dcterms:modified xsi:type="dcterms:W3CDTF">2018-08-17T11:23:22Z</dcterms:modified>
</cp:coreProperties>
</file>