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49" r:id="rId2"/>
    <p:sldId id="348" r:id="rId3"/>
    <p:sldId id="352" r:id="rId4"/>
    <p:sldId id="353" r:id="rId5"/>
    <p:sldId id="354" r:id="rId6"/>
    <p:sldId id="363" r:id="rId7"/>
    <p:sldId id="364" r:id="rId8"/>
    <p:sldId id="365" r:id="rId9"/>
    <p:sldId id="366" r:id="rId10"/>
    <p:sldId id="367" r:id="rId11"/>
    <p:sldId id="462" r:id="rId12"/>
    <p:sldId id="463" r:id="rId13"/>
    <p:sldId id="464" r:id="rId14"/>
    <p:sldId id="368" r:id="rId15"/>
    <p:sldId id="369" r:id="rId16"/>
    <p:sldId id="370" r:id="rId17"/>
    <p:sldId id="461" r:id="rId18"/>
    <p:sldId id="372" r:id="rId19"/>
    <p:sldId id="373" r:id="rId20"/>
    <p:sldId id="375" r:id="rId21"/>
    <p:sldId id="376" r:id="rId22"/>
    <p:sldId id="377" r:id="rId23"/>
    <p:sldId id="378" r:id="rId24"/>
    <p:sldId id="379" r:id="rId25"/>
    <p:sldId id="380" r:id="rId26"/>
    <p:sldId id="398" r:id="rId27"/>
    <p:sldId id="423" r:id="rId28"/>
    <p:sldId id="424" r:id="rId29"/>
    <p:sldId id="425" r:id="rId30"/>
    <p:sldId id="422" r:id="rId31"/>
    <p:sldId id="426" r:id="rId32"/>
    <p:sldId id="399" r:id="rId33"/>
    <p:sldId id="409" r:id="rId34"/>
    <p:sldId id="419" r:id="rId35"/>
    <p:sldId id="458" r:id="rId36"/>
    <p:sldId id="468" r:id="rId37"/>
    <p:sldId id="415" r:id="rId38"/>
    <p:sldId id="416" r:id="rId39"/>
    <p:sldId id="417" r:id="rId40"/>
    <p:sldId id="381" r:id="rId41"/>
    <p:sldId id="382" r:id="rId42"/>
    <p:sldId id="427" r:id="rId43"/>
    <p:sldId id="383" r:id="rId44"/>
    <p:sldId id="384" r:id="rId45"/>
    <p:sldId id="385" r:id="rId46"/>
    <p:sldId id="386" r:id="rId47"/>
    <p:sldId id="420" r:id="rId48"/>
    <p:sldId id="421" r:id="rId49"/>
    <p:sldId id="459" r:id="rId50"/>
    <p:sldId id="387" r:id="rId51"/>
    <p:sldId id="395" r:id="rId52"/>
    <p:sldId id="396" r:id="rId53"/>
    <p:sldId id="397" r:id="rId54"/>
    <p:sldId id="350" r:id="rId55"/>
    <p:sldId id="334" r:id="rId56"/>
    <p:sldId id="335" r:id="rId57"/>
    <p:sldId id="336" r:id="rId58"/>
    <p:sldId id="337" r:id="rId59"/>
    <p:sldId id="467" r:id="rId60"/>
    <p:sldId id="466" r:id="rId61"/>
    <p:sldId id="338" r:id="rId62"/>
    <p:sldId id="340" r:id="rId63"/>
    <p:sldId id="341" r:id="rId64"/>
    <p:sldId id="342" r:id="rId65"/>
    <p:sldId id="343" r:id="rId66"/>
    <p:sldId id="344" r:id="rId67"/>
    <p:sldId id="345" r:id="rId68"/>
    <p:sldId id="333" r:id="rId69"/>
    <p:sldId id="346" r:id="rId70"/>
    <p:sldId id="454" r:id="rId71"/>
    <p:sldId id="455" r:id="rId72"/>
    <p:sldId id="456" r:id="rId73"/>
    <p:sldId id="457" r:id="rId74"/>
    <p:sldId id="316" r:id="rId75"/>
    <p:sldId id="429" r:id="rId76"/>
    <p:sldId id="430" r:id="rId77"/>
    <p:sldId id="431" r:id="rId78"/>
    <p:sldId id="432" r:id="rId79"/>
    <p:sldId id="428" r:id="rId80"/>
    <p:sldId id="317" r:id="rId81"/>
    <p:sldId id="319" r:id="rId82"/>
    <p:sldId id="418" r:id="rId83"/>
    <p:sldId id="433" r:id="rId84"/>
    <p:sldId id="452" r:id="rId85"/>
    <p:sldId id="451" r:id="rId86"/>
    <p:sldId id="453" r:id="rId87"/>
    <p:sldId id="450" r:id="rId88"/>
    <p:sldId id="434" r:id="rId89"/>
    <p:sldId id="465" r:id="rId90"/>
    <p:sldId id="435" r:id="rId91"/>
    <p:sldId id="437" r:id="rId92"/>
    <p:sldId id="439" r:id="rId93"/>
    <p:sldId id="440" r:id="rId94"/>
    <p:sldId id="441" r:id="rId95"/>
    <p:sldId id="443" r:id="rId96"/>
    <p:sldId id="444" r:id="rId97"/>
    <p:sldId id="445" r:id="rId98"/>
    <p:sldId id="446" r:id="rId99"/>
    <p:sldId id="448" r:id="rId100"/>
    <p:sldId id="449" r:id="rId101"/>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6" autoAdjust="0"/>
    <p:restoredTop sz="96154" autoAdjust="0"/>
  </p:normalViewPr>
  <p:slideViewPr>
    <p:cSldViewPr>
      <p:cViewPr varScale="1">
        <p:scale>
          <a:sx n="105" d="100"/>
          <a:sy n="105" d="100"/>
        </p:scale>
        <p:origin x="-2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75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75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75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5A61446-7631-485A-B692-5B3BB69107A9}" type="slidenum">
              <a:rPr lang="ru-RU"/>
              <a:pPr/>
              <a:t>‹#›</a:t>
            </a:fld>
            <a:endParaRPr lang="ru-RU"/>
          </a:p>
        </p:txBody>
      </p:sp>
    </p:spTree>
    <p:extLst>
      <p:ext uri="{BB962C8B-B14F-4D97-AF65-F5344CB8AC3E}">
        <p14:creationId xmlns:p14="http://schemas.microsoft.com/office/powerpoint/2010/main" val="1095215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D6990B-576C-4900-A406-C07CE771D0CA}" type="slidenum">
              <a:rPr lang="ru-RU" sz="1200" smtClean="0"/>
              <a:pPr eaLnBrk="1" hangingPunct="1"/>
              <a:t>1</a:t>
            </a:fld>
            <a:endParaRPr lang="ru-RU" sz="1200" smtClean="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smtClean="0"/>
              <a:t>В режиме слайдов ответы появляются после </a:t>
            </a:r>
            <a:r>
              <a:rPr lang="ru-RU" dirty="0" err="1" smtClean="0"/>
              <a:t>кликанья</a:t>
            </a:r>
            <a:r>
              <a:rPr lang="ru-RU" dirty="0" smtClean="0"/>
              <a:t> мышкой</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10</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dirty="0"/>
              <a:t>В режиме слайдов ответы и решения появляются после </a:t>
            </a:r>
            <a:r>
              <a:rPr lang="ru-RU" dirty="0" err="1"/>
              <a:t>кликанья</a:t>
            </a:r>
            <a:r>
              <a:rPr lang="ru-RU" dirty="0"/>
              <a:t> мышкой</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6B38A-841D-4CFC-8ECF-B5CA947ED32F}" type="slidenum">
              <a:rPr lang="ru-RU"/>
              <a:pPr/>
              <a:t>11</a:t>
            </a:fld>
            <a:endParaRPr lang="ru-RU"/>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6B38A-841D-4CFC-8ECF-B5CA947ED32F}" type="slidenum">
              <a:rPr lang="ru-RU"/>
              <a:pPr/>
              <a:t>12</a:t>
            </a:fld>
            <a:endParaRPr lang="ru-RU"/>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6B38A-841D-4CFC-8ECF-B5CA947ED32F}" type="slidenum">
              <a:rPr lang="ru-RU"/>
              <a:pPr/>
              <a:t>13</a:t>
            </a:fld>
            <a:endParaRPr lang="ru-RU"/>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AE820-4149-43A8-9674-9CDDE8DB138A}" type="slidenum">
              <a:rPr lang="ru-RU"/>
              <a:pPr/>
              <a:t>14</a:t>
            </a:fld>
            <a:endParaRPr lang="ru-RU"/>
          </a:p>
        </p:txBody>
      </p:sp>
      <p:sp>
        <p:nvSpPr>
          <p:cNvPr id="55298" name="Rectangle 2050"/>
          <p:cNvSpPr>
            <a:spLocks noGrp="1" noRot="1" noChangeAspect="1" noChangeArrowheads="1" noTextEdit="1"/>
          </p:cNvSpPr>
          <p:nvPr>
            <p:ph type="sldImg"/>
          </p:nvPr>
        </p:nvSpPr>
        <p:spPr>
          <a:ln/>
        </p:spPr>
      </p:sp>
      <p:sp>
        <p:nvSpPr>
          <p:cNvPr id="55299" name="Rectangle 2051"/>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9F555-9606-4D6D-A3E1-96D8F95690A2}" type="slidenum">
              <a:rPr lang="ru-RU"/>
              <a:pPr/>
              <a:t>15</a:t>
            </a:fld>
            <a:endParaRPr lang="ru-RU"/>
          </a:p>
        </p:txBody>
      </p:sp>
      <p:sp>
        <p:nvSpPr>
          <p:cNvPr id="60418" name="Rectangle 1026"/>
          <p:cNvSpPr>
            <a:spLocks noGrp="1" noRot="1" noChangeAspect="1" noChangeArrowheads="1" noTextEdit="1"/>
          </p:cNvSpPr>
          <p:nvPr>
            <p:ph type="sldImg"/>
          </p:nvPr>
        </p:nvSpPr>
        <p:spPr>
          <a:ln/>
        </p:spPr>
      </p:sp>
      <p:sp>
        <p:nvSpPr>
          <p:cNvPr id="60419"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6B38A-841D-4CFC-8ECF-B5CA947ED32F}" type="slidenum">
              <a:rPr lang="ru-RU"/>
              <a:pPr/>
              <a:t>17</a:t>
            </a:fld>
            <a:endParaRPr lang="ru-RU"/>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BE32A-24AF-41E7-ACB3-AF2EEC257FA5}" type="slidenum">
              <a:rPr lang="ru-RU"/>
              <a:pPr/>
              <a:t>18</a:t>
            </a:fld>
            <a:endParaRPr lang="ru-RU"/>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26</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27</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2</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28</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29</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30</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31</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D0C2-B9A5-4D24-894A-311A6B1ED363}" type="slidenum">
              <a:rPr lang="ru-RU"/>
              <a:pPr/>
              <a:t>32</a:t>
            </a:fld>
            <a:endParaRPr lang="ru-RU"/>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1263-3CAE-45B4-8F82-DD17210F4D76}" type="slidenum">
              <a:rPr lang="ru-RU"/>
              <a:pPr/>
              <a:t>33</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1263-3CAE-45B4-8F82-DD17210F4D76}" type="slidenum">
              <a:rPr lang="ru-RU"/>
              <a:pPr/>
              <a:t>34</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1263-3CAE-45B4-8F82-DD17210F4D76}" type="slidenum">
              <a:rPr lang="ru-RU"/>
              <a:pPr/>
              <a:t>35</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4AFFA-74C3-46A3-9B84-0900BF0A5F24}" type="slidenum">
              <a:rPr lang="ru-RU"/>
              <a:pPr/>
              <a:t>37</a:t>
            </a:fld>
            <a:endParaRPr lang="ru-RU"/>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CE028-B4F9-4E35-9C79-41380C1C22F3}" type="slidenum">
              <a:rPr lang="ru-RU"/>
              <a:pPr/>
              <a:t>38</a:t>
            </a:fld>
            <a:endParaRPr lang="ru-RU"/>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ECD55-2DE9-4DB2-8C49-950537A7D020}" type="slidenum">
              <a:rPr lang="ru-RU"/>
              <a:pPr/>
              <a:t>3</a:t>
            </a:fld>
            <a:endParaRPr lang="ru-RU"/>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90B90CD-B22E-4A0F-BD08-1DB4F06D6E7B}" type="slidenum">
              <a:rPr lang="ru-RU"/>
              <a:pPr/>
              <a:t>40</a:t>
            </a:fld>
            <a:endParaRPr lang="ru-RU"/>
          </a:p>
        </p:txBody>
      </p:sp>
      <p:sp>
        <p:nvSpPr>
          <p:cNvPr id="68610" name="Rectangle 1026"/>
          <p:cNvSpPr>
            <a:spLocks noGrp="1" noRot="1" noChangeAspect="1" noChangeArrowheads="1" noTextEdit="1"/>
          </p:cNvSpPr>
          <p:nvPr>
            <p:ph type="sldImg"/>
          </p:nvPr>
        </p:nvSpPr>
        <p:spPr>
          <a:ln/>
        </p:spPr>
      </p:sp>
      <p:sp>
        <p:nvSpPr>
          <p:cNvPr id="68611"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7A782DF-975D-484A-90D4-74E50205FE0B}" type="slidenum">
              <a:rPr lang="ru-RU"/>
              <a:pPr/>
              <a:t>41</a:t>
            </a:fld>
            <a:endParaRPr lang="ru-RU"/>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7A782DF-975D-484A-90D4-74E50205FE0B}" type="slidenum">
              <a:rPr lang="ru-RU"/>
              <a:pPr/>
              <a:t>42</a:t>
            </a:fld>
            <a:endParaRPr lang="ru-RU"/>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5B70A89-0564-4281-B4FC-904AC01199EF}" type="slidenum">
              <a:rPr lang="ru-RU"/>
              <a:pPr/>
              <a:t>44</a:t>
            </a:fld>
            <a:endParaRPr lang="ru-RU"/>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4AC959D-24DF-405A-AC3E-C7FE16AC4073}" type="slidenum">
              <a:rPr lang="ru-RU"/>
              <a:pPr/>
              <a:t>45</a:t>
            </a:fld>
            <a:endParaRPr lang="ru-RU"/>
          </a:p>
        </p:txBody>
      </p:sp>
      <p:sp>
        <p:nvSpPr>
          <p:cNvPr id="72706" name="Rectangle 4098"/>
          <p:cNvSpPr>
            <a:spLocks noGrp="1" noRot="1" noChangeAspect="1" noChangeArrowheads="1" noTextEdit="1"/>
          </p:cNvSpPr>
          <p:nvPr>
            <p:ph type="sldImg"/>
          </p:nvPr>
        </p:nvSpPr>
        <p:spPr>
          <a:ln/>
        </p:spPr>
      </p:sp>
      <p:sp>
        <p:nvSpPr>
          <p:cNvPr id="72707" name="Rectangle 4099"/>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B79BF7-F3E7-4F30-95EA-927B12ADEE56}" type="slidenum">
              <a:rPr lang="ru-RU"/>
              <a:pPr/>
              <a:t>46</a:t>
            </a:fld>
            <a:endParaRPr lang="ru-R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DBB3578-2288-4C10-84CD-B779490C28D4}" type="slidenum">
              <a:rPr lang="ru-RU"/>
              <a:pPr/>
              <a:t>47</a:t>
            </a:fld>
            <a:endParaRPr lang="ru-RU"/>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8D144C3-DFFC-47E3-BF85-AD466AABC368}" type="slidenum">
              <a:rPr lang="ru-RU"/>
              <a:pPr/>
              <a:t>51</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841BA1-D5EA-4B2B-A52B-AEBFE0430F83}" type="slidenum">
              <a:rPr lang="ru-RU"/>
              <a:pPr/>
              <a:t>53</a:t>
            </a:fld>
            <a:endParaRPr lang="ru-RU"/>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54</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F700E-4794-415D-81AE-F1D276F7BD95}" type="slidenum">
              <a:rPr lang="ru-RU"/>
              <a:pPr/>
              <a:t>4</a:t>
            </a:fld>
            <a:endParaRPr lang="ru-RU"/>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55</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56</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57</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58</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59</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60</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61</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62</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63</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64</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8C6D9-4AC0-474D-99F4-DDCA4F6351C3}" type="slidenum">
              <a:rPr lang="ru-RU"/>
              <a:pPr/>
              <a:t>5</a:t>
            </a:fld>
            <a:endParaRPr lang="ru-RU"/>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65</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66</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67</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68</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25D95-8729-4DC7-9804-51EF0BE15D27}" type="slidenum">
              <a:rPr lang="ru-RU"/>
              <a:pPr/>
              <a:t>69</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F53EB3-4B93-40D8-9EF2-E692224B2548}" type="slidenum">
              <a:rPr lang="ru-RU" sz="1200"/>
              <a:pPr eaLnBrk="1" hangingPunct="1"/>
              <a:t>70</a:t>
            </a:fld>
            <a:endParaRPr lang="ru-RU"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F53EB3-4B93-40D8-9EF2-E692224B2548}" type="slidenum">
              <a:rPr lang="ru-RU" sz="1200"/>
              <a:pPr eaLnBrk="1" hangingPunct="1"/>
              <a:t>71</a:t>
            </a:fld>
            <a:endParaRPr lang="ru-RU"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F53EB3-4B93-40D8-9EF2-E692224B2548}" type="slidenum">
              <a:rPr lang="ru-RU" sz="1200"/>
              <a:pPr eaLnBrk="1" hangingPunct="1"/>
              <a:t>72</a:t>
            </a:fld>
            <a:endParaRPr lang="ru-RU"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F53EB3-4B93-40D8-9EF2-E692224B2548}" type="slidenum">
              <a:rPr lang="ru-RU" sz="1200"/>
              <a:pPr eaLnBrk="1" hangingPunct="1"/>
              <a:t>73</a:t>
            </a:fld>
            <a:endParaRPr lang="ru-RU"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74</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6</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75</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76</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77</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F9445A-2462-4A05-AFE0-745EE0FA6CE0}" type="slidenum">
              <a:rPr lang="ru-RU" sz="1200"/>
              <a:pPr eaLnBrk="1" hangingPunct="1"/>
              <a:t>78</a:t>
            </a:fld>
            <a:endParaRPr lang="ru-RU"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79</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80</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81</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82</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18EA70-6451-44AF-9272-B446077C84DF}" type="slidenum">
              <a:rPr lang="ru-RU" sz="1200"/>
              <a:pPr eaLnBrk="1" hangingPunct="1"/>
              <a:t>83</a:t>
            </a:fld>
            <a:endParaRPr lang="ru-RU" sz="1200"/>
          </a:p>
        </p:txBody>
      </p:sp>
      <p:sp>
        <p:nvSpPr>
          <p:cNvPr id="118787" name="Rectangle 1026"/>
          <p:cNvSpPr>
            <a:spLocks noGrp="1" noRot="1" noChangeAspect="1" noChangeArrowheads="1" noTextEdit="1"/>
          </p:cNvSpPr>
          <p:nvPr>
            <p:ph type="sldImg"/>
          </p:nvPr>
        </p:nvSpPr>
        <p:spPr>
          <a:solidFill>
            <a:srgbClr val="FFFFFF"/>
          </a:solidFill>
          <a:ln/>
        </p:spPr>
      </p:sp>
      <p:sp>
        <p:nvSpPr>
          <p:cNvPr id="11878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18EA70-6451-44AF-9272-B446077C84DF}" type="slidenum">
              <a:rPr lang="ru-RU" sz="1200"/>
              <a:pPr eaLnBrk="1" hangingPunct="1"/>
              <a:t>84</a:t>
            </a:fld>
            <a:endParaRPr lang="ru-RU" sz="1200"/>
          </a:p>
        </p:txBody>
      </p:sp>
      <p:sp>
        <p:nvSpPr>
          <p:cNvPr id="118787" name="Rectangle 1026"/>
          <p:cNvSpPr>
            <a:spLocks noGrp="1" noRot="1" noChangeAspect="1" noChangeArrowheads="1" noTextEdit="1"/>
          </p:cNvSpPr>
          <p:nvPr>
            <p:ph type="sldImg"/>
          </p:nvPr>
        </p:nvSpPr>
        <p:spPr>
          <a:solidFill>
            <a:srgbClr val="FFFFFF"/>
          </a:solidFill>
          <a:ln/>
        </p:spPr>
      </p:sp>
      <p:sp>
        <p:nvSpPr>
          <p:cNvPr id="11878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7</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18EA70-6451-44AF-9272-B446077C84DF}" type="slidenum">
              <a:rPr lang="ru-RU" sz="1200"/>
              <a:pPr eaLnBrk="1" hangingPunct="1"/>
              <a:t>85</a:t>
            </a:fld>
            <a:endParaRPr lang="ru-RU" sz="1200"/>
          </a:p>
        </p:txBody>
      </p:sp>
      <p:sp>
        <p:nvSpPr>
          <p:cNvPr id="118787" name="Rectangle 1026"/>
          <p:cNvSpPr>
            <a:spLocks noGrp="1" noRot="1" noChangeAspect="1" noChangeArrowheads="1" noTextEdit="1"/>
          </p:cNvSpPr>
          <p:nvPr>
            <p:ph type="sldImg"/>
          </p:nvPr>
        </p:nvSpPr>
        <p:spPr>
          <a:solidFill>
            <a:srgbClr val="FFFFFF"/>
          </a:solidFill>
          <a:ln/>
        </p:spPr>
      </p:sp>
      <p:sp>
        <p:nvSpPr>
          <p:cNvPr id="11878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18EA70-6451-44AF-9272-B446077C84DF}" type="slidenum">
              <a:rPr lang="ru-RU" sz="1200"/>
              <a:pPr eaLnBrk="1" hangingPunct="1"/>
              <a:t>86</a:t>
            </a:fld>
            <a:endParaRPr lang="ru-RU" sz="1200"/>
          </a:p>
        </p:txBody>
      </p:sp>
      <p:sp>
        <p:nvSpPr>
          <p:cNvPr id="118787" name="Rectangle 1026"/>
          <p:cNvSpPr>
            <a:spLocks noGrp="1" noRot="1" noChangeAspect="1" noChangeArrowheads="1" noTextEdit="1"/>
          </p:cNvSpPr>
          <p:nvPr>
            <p:ph type="sldImg"/>
          </p:nvPr>
        </p:nvSpPr>
        <p:spPr>
          <a:solidFill>
            <a:srgbClr val="FFFFFF"/>
          </a:solidFill>
          <a:ln/>
        </p:spPr>
      </p:sp>
      <p:sp>
        <p:nvSpPr>
          <p:cNvPr id="11878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18EA70-6451-44AF-9272-B446077C84DF}" type="slidenum">
              <a:rPr lang="ru-RU" sz="1200"/>
              <a:pPr eaLnBrk="1" hangingPunct="1"/>
              <a:t>87</a:t>
            </a:fld>
            <a:endParaRPr lang="ru-RU" sz="1200"/>
          </a:p>
        </p:txBody>
      </p:sp>
      <p:sp>
        <p:nvSpPr>
          <p:cNvPr id="118787" name="Rectangle 1026"/>
          <p:cNvSpPr>
            <a:spLocks noGrp="1" noRot="1" noChangeAspect="1" noChangeArrowheads="1" noTextEdit="1"/>
          </p:cNvSpPr>
          <p:nvPr>
            <p:ph type="sldImg"/>
          </p:nvPr>
        </p:nvSpPr>
        <p:spPr>
          <a:solidFill>
            <a:srgbClr val="FFFFFF"/>
          </a:solidFill>
          <a:ln/>
        </p:spPr>
      </p:sp>
      <p:sp>
        <p:nvSpPr>
          <p:cNvPr id="11878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BE7578-206C-4A31-8E73-DA887D3C109C}" type="slidenum">
              <a:rPr lang="ru-RU" sz="1200"/>
              <a:pPr eaLnBrk="1" hangingPunct="1"/>
              <a:t>88</a:t>
            </a:fld>
            <a:endParaRPr lang="ru-RU" sz="12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4E787F-EF16-402C-B792-743653AD8177}" type="slidenum">
              <a:rPr lang="ru-RU" sz="1200"/>
              <a:pPr eaLnBrk="1" hangingPunct="1"/>
              <a:t>89</a:t>
            </a:fld>
            <a:endParaRPr lang="ru-RU"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9EE322-BB50-432F-9C51-8E5CE9AB694F}" type="slidenum">
              <a:rPr lang="ru-RU" sz="1200"/>
              <a:pPr eaLnBrk="1" hangingPunct="1"/>
              <a:t>90</a:t>
            </a:fld>
            <a:endParaRPr lang="ru-RU" sz="12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1617CB-A2BA-4DEF-90AD-5A96BCC6875C}" type="slidenum">
              <a:rPr lang="ru-RU" sz="1200"/>
              <a:pPr eaLnBrk="1" hangingPunct="1"/>
              <a:t>91</a:t>
            </a:fld>
            <a:endParaRPr lang="ru-RU" sz="1200"/>
          </a:p>
        </p:txBody>
      </p:sp>
      <p:sp>
        <p:nvSpPr>
          <p:cNvPr id="122883" name="Rectangle 1026"/>
          <p:cNvSpPr>
            <a:spLocks noGrp="1" noRot="1" noChangeAspect="1" noChangeArrowheads="1" noTextEdit="1"/>
          </p:cNvSpPr>
          <p:nvPr>
            <p:ph type="sldImg"/>
          </p:nvPr>
        </p:nvSpPr>
        <p:spPr>
          <a:solidFill>
            <a:srgbClr val="FFFFFF"/>
          </a:solidFill>
          <a:ln/>
        </p:spPr>
      </p:sp>
      <p:sp>
        <p:nvSpPr>
          <p:cNvPr id="122884"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631294-98CE-4AA8-A057-DE4FDD84CF42}" type="slidenum">
              <a:rPr lang="ru-RU" sz="1200"/>
              <a:pPr eaLnBrk="1" hangingPunct="1"/>
              <a:t>92</a:t>
            </a:fld>
            <a:endParaRPr lang="ru-RU" sz="12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smtClean="0"/>
              <a:t>В режиме слайдов ответы и решения появляются после </a:t>
            </a:r>
            <a:r>
              <a:rPr lang="ru-RU" dirty="0" err="1" smtClean="0"/>
              <a:t>кликанья</a:t>
            </a:r>
            <a:r>
              <a:rPr lang="ru-RU" dirty="0" smtClean="0"/>
              <a:t> мышкой</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F53EB3-4B93-40D8-9EF2-E692224B2548}" type="slidenum">
              <a:rPr lang="ru-RU" sz="1200"/>
              <a:pPr eaLnBrk="1" hangingPunct="1"/>
              <a:t>93</a:t>
            </a:fld>
            <a:endParaRPr lang="ru-RU"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и решения появляются после кликанья мышкой</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A2F3E1-9EDB-4819-8B40-A32CDBB7B686}" type="slidenum">
              <a:rPr lang="ru-RU" sz="1200"/>
              <a:pPr eaLnBrk="1" hangingPunct="1"/>
              <a:t>94</a:t>
            </a:fld>
            <a:endParaRPr lang="ru-RU"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ru-RU" smtClean="0"/>
              <a:t>В режиме слайдов ответ появляется после кликанья мышкой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8</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09B12E-E996-401B-B99C-43EB505179CD}" type="slidenum">
              <a:rPr lang="ru-RU" sz="1200"/>
              <a:pPr eaLnBrk="1" hangingPunct="1"/>
              <a:t>95</a:t>
            </a:fld>
            <a:endParaRPr lang="ru-RU"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 появляется после кликанья мышкой</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DE3AA8-F879-492D-9897-9DC2E24EBDF5}" type="slidenum">
              <a:rPr lang="ru-RU" sz="1200"/>
              <a:pPr eaLnBrk="1" hangingPunct="1"/>
              <a:t>96</a:t>
            </a:fld>
            <a:endParaRPr lang="ru-RU"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ru-RU" smtClean="0"/>
              <a:t>В режиме слайдов ответ появляется после кликанья мышкой</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D3844C-5A43-4507-B684-BCEFBBECE1A2}" type="slidenum">
              <a:rPr lang="ru-RU" sz="1200"/>
              <a:pPr eaLnBrk="1" hangingPunct="1"/>
              <a:t>97</a:t>
            </a:fld>
            <a:endParaRPr lang="ru-RU"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ru-RU" smtClean="0"/>
              <a:t>В режиме слайдов ответ появляется после кликанья мышкой</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9CC126-C900-4FA4-AA4F-2395A8AA3587}" type="slidenum">
              <a:rPr lang="ru-RU" sz="1200"/>
              <a:pPr eaLnBrk="1" hangingPunct="1"/>
              <a:t>98</a:t>
            </a:fld>
            <a:endParaRPr lang="ru-RU"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r>
              <a:rPr lang="ru-RU" smtClean="0"/>
              <a:t>В режиме слайдов ответ появляется после кликанья мышкой</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7A0579-78C7-47D8-BD41-C9AC01057E06}" type="slidenum">
              <a:rPr lang="ru-RU" sz="1200"/>
              <a:pPr eaLnBrk="1" hangingPunct="1"/>
              <a:t>99</a:t>
            </a:fld>
            <a:endParaRPr lang="ru-RU"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ru-RU" smtClean="0"/>
              <a:t>В режиме слайдов ответ появляется после кликанья мышкой</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BCE9C2-F552-42C8-9977-2DB37F396439}" type="slidenum">
              <a:rPr lang="ru-RU" sz="1200"/>
              <a:pPr eaLnBrk="1" hangingPunct="1"/>
              <a:t>100</a:t>
            </a:fld>
            <a:endParaRPr lang="ru-RU"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ru-RU" smtClean="0"/>
              <a:t>В режиме слайдов ответ появляется после кликанья мышкой</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3B173-9FED-4EBB-AE92-5F610F2B25FE}" type="slidenum">
              <a:rPr lang="ru-RU"/>
              <a:pPr/>
              <a:t>9</a:t>
            </a:fld>
            <a:endParaRPr lang="ru-RU"/>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и решения появляются после кликанья мышкой</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6C8C67A-64F5-4051-8892-9AFDE3A78FEA}" type="slidenum">
              <a:rPr lang="ru-RU"/>
              <a:pPr/>
              <a:t>‹#›</a:t>
            </a:fld>
            <a:endParaRPr lang="ru-RU"/>
          </a:p>
        </p:txBody>
      </p:sp>
    </p:spTree>
    <p:extLst>
      <p:ext uri="{BB962C8B-B14F-4D97-AF65-F5344CB8AC3E}">
        <p14:creationId xmlns:p14="http://schemas.microsoft.com/office/powerpoint/2010/main" val="76227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E2E1E7A-82E1-4BDE-ADDD-BE097D614012}" type="slidenum">
              <a:rPr lang="ru-RU"/>
              <a:pPr/>
              <a:t>‹#›</a:t>
            </a:fld>
            <a:endParaRPr lang="ru-RU"/>
          </a:p>
        </p:txBody>
      </p:sp>
    </p:spTree>
    <p:extLst>
      <p:ext uri="{BB962C8B-B14F-4D97-AF65-F5344CB8AC3E}">
        <p14:creationId xmlns:p14="http://schemas.microsoft.com/office/powerpoint/2010/main" val="418854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855C9B6-C5C2-40B0-9063-C8E7055AA0AE}" type="slidenum">
              <a:rPr lang="ru-RU"/>
              <a:pPr/>
              <a:t>‹#›</a:t>
            </a:fld>
            <a:endParaRPr lang="ru-RU"/>
          </a:p>
        </p:txBody>
      </p:sp>
    </p:spTree>
    <p:extLst>
      <p:ext uri="{BB962C8B-B14F-4D97-AF65-F5344CB8AC3E}">
        <p14:creationId xmlns:p14="http://schemas.microsoft.com/office/powerpoint/2010/main" val="147414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DE040DE-D210-4EA9-B6CE-62C759C4C94A}" type="slidenum">
              <a:rPr lang="ru-RU"/>
              <a:pPr/>
              <a:t>‹#›</a:t>
            </a:fld>
            <a:endParaRPr lang="ru-RU"/>
          </a:p>
        </p:txBody>
      </p:sp>
    </p:spTree>
    <p:extLst>
      <p:ext uri="{BB962C8B-B14F-4D97-AF65-F5344CB8AC3E}">
        <p14:creationId xmlns:p14="http://schemas.microsoft.com/office/powerpoint/2010/main" val="1109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1F32DB4-899B-4F57-8975-1929ED1A3062}" type="slidenum">
              <a:rPr lang="ru-RU"/>
              <a:pPr/>
              <a:t>‹#›</a:t>
            </a:fld>
            <a:endParaRPr lang="ru-RU"/>
          </a:p>
        </p:txBody>
      </p:sp>
    </p:spTree>
    <p:extLst>
      <p:ext uri="{BB962C8B-B14F-4D97-AF65-F5344CB8AC3E}">
        <p14:creationId xmlns:p14="http://schemas.microsoft.com/office/powerpoint/2010/main" val="289856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4F88A00-754B-4C09-B0BD-28D5F7D4EBB7}" type="slidenum">
              <a:rPr lang="ru-RU"/>
              <a:pPr/>
              <a:t>‹#›</a:t>
            </a:fld>
            <a:endParaRPr lang="ru-RU"/>
          </a:p>
        </p:txBody>
      </p:sp>
    </p:spTree>
    <p:extLst>
      <p:ext uri="{BB962C8B-B14F-4D97-AF65-F5344CB8AC3E}">
        <p14:creationId xmlns:p14="http://schemas.microsoft.com/office/powerpoint/2010/main" val="308409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2D653E7-13C7-4F3B-9FD9-D2613E287A51}" type="slidenum">
              <a:rPr lang="ru-RU"/>
              <a:pPr/>
              <a:t>‹#›</a:t>
            </a:fld>
            <a:endParaRPr lang="ru-RU"/>
          </a:p>
        </p:txBody>
      </p:sp>
    </p:spTree>
    <p:extLst>
      <p:ext uri="{BB962C8B-B14F-4D97-AF65-F5344CB8AC3E}">
        <p14:creationId xmlns:p14="http://schemas.microsoft.com/office/powerpoint/2010/main" val="211666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B7B099C-C18F-4E2A-A313-31B0162BBA43}" type="slidenum">
              <a:rPr lang="ru-RU"/>
              <a:pPr/>
              <a:t>‹#›</a:t>
            </a:fld>
            <a:endParaRPr lang="ru-RU"/>
          </a:p>
        </p:txBody>
      </p:sp>
    </p:spTree>
    <p:extLst>
      <p:ext uri="{BB962C8B-B14F-4D97-AF65-F5344CB8AC3E}">
        <p14:creationId xmlns:p14="http://schemas.microsoft.com/office/powerpoint/2010/main" val="14417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A961E23-E5AE-4137-B8BF-AE5443188F48}" type="slidenum">
              <a:rPr lang="ru-RU"/>
              <a:pPr/>
              <a:t>‹#›</a:t>
            </a:fld>
            <a:endParaRPr lang="ru-RU"/>
          </a:p>
        </p:txBody>
      </p:sp>
    </p:spTree>
    <p:extLst>
      <p:ext uri="{BB962C8B-B14F-4D97-AF65-F5344CB8AC3E}">
        <p14:creationId xmlns:p14="http://schemas.microsoft.com/office/powerpoint/2010/main" val="69630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A00F7D2-26F1-4315-A22F-42DEFCE07268}" type="slidenum">
              <a:rPr lang="ru-RU"/>
              <a:pPr/>
              <a:t>‹#›</a:t>
            </a:fld>
            <a:endParaRPr lang="ru-RU"/>
          </a:p>
        </p:txBody>
      </p:sp>
    </p:spTree>
    <p:extLst>
      <p:ext uri="{BB962C8B-B14F-4D97-AF65-F5344CB8AC3E}">
        <p14:creationId xmlns:p14="http://schemas.microsoft.com/office/powerpoint/2010/main" val="419530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E8F6D66-0AAE-4574-B3AD-1A8075F41899}" type="slidenum">
              <a:rPr lang="ru-RU"/>
              <a:pPr/>
              <a:t>‹#›</a:t>
            </a:fld>
            <a:endParaRPr lang="ru-RU"/>
          </a:p>
        </p:txBody>
      </p:sp>
    </p:spTree>
    <p:extLst>
      <p:ext uri="{BB962C8B-B14F-4D97-AF65-F5344CB8AC3E}">
        <p14:creationId xmlns:p14="http://schemas.microsoft.com/office/powerpoint/2010/main" val="344306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974C1BF-7546-46B2-9021-167BBE084AE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10.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49.png"/><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50.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4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1.png"/><Relationship Id="rId5" Type="http://schemas.openxmlformats.org/officeDocument/2006/relationships/oleObject" Target="../embeddings/oleObject1.bin"/><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4.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0.png"/><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1.png"/><Relationship Id="rId4"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2.png"/><Relationship Id="rId4" Type="http://schemas.openxmlformats.org/officeDocument/2006/relationships/oleObject" Target="../embeddings/oleObject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3.png"/><Relationship Id="rId4" Type="http://schemas.openxmlformats.org/officeDocument/2006/relationships/oleObject" Target="../embeddings/oleObject5.bin"/></Relationships>
</file>

<file path=ppt/slides/_rels/slide7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7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7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7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78.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7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8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8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8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oleObject" Target="../embeddings/oleObject6.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oleObject" Target="../embeddings/oleObject7.bin"/></Relationships>
</file>

<file path=ppt/slides/_rels/slide8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oleObject" Target="../embeddings/oleObject8.bin"/></Relationships>
</file>

<file path=ppt/slides/_rels/slide9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oleObject" Target="../embeddings/oleObject9.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oleObject" Target="../embeddings/oleObject10.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3.png"/><Relationship Id="rId4" Type="http://schemas.openxmlformats.org/officeDocument/2006/relationships/oleObject" Target="../embeddings/oleObject11.bin"/></Relationships>
</file>

<file path=ppt/slides/_rels/slide9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7.png"/><Relationship Id="rId4" Type="http://schemas.openxmlformats.org/officeDocument/2006/relationships/oleObject" Target="../embeddings/oleObject12.bin"/></Relationships>
</file>

<file path=ppt/slides/_rels/slide9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275" y="116633"/>
            <a:ext cx="5865666" cy="4399250"/>
          </a:xfrm>
          <a:prstGeom prst="rect">
            <a:avLst/>
          </a:prstGeom>
        </p:spPr>
      </p:pic>
      <p:sp>
        <p:nvSpPr>
          <p:cNvPr id="5" name="TextBox 4"/>
          <p:cNvSpPr txBox="1"/>
          <p:nvPr/>
        </p:nvSpPr>
        <p:spPr>
          <a:xfrm>
            <a:off x="0" y="5445224"/>
            <a:ext cx="9144000" cy="923330"/>
          </a:xfrm>
          <a:prstGeom prst="rect">
            <a:avLst/>
          </a:prstGeom>
          <a:noFill/>
        </p:spPr>
        <p:txBody>
          <a:bodyPr wrap="square" rtlCol="0">
            <a:spAutoFit/>
          </a:bodyPr>
          <a:lstStyle/>
          <a:p>
            <a:pPr algn="just"/>
            <a:r>
              <a:rPr lang="ru-RU" sz="1800" dirty="0" smtClean="0">
                <a:latin typeface="Times New Roman" pitchFamily="18" charset="0"/>
                <a:cs typeface="Times New Roman" pitchFamily="18" charset="0"/>
              </a:rPr>
              <a:t>	Смирнов Владимир Алексеевич, доктор физико-математических наук, профессор, заведующий кафедрой элементарной математики и методики </a:t>
            </a:r>
            <a:r>
              <a:rPr lang="ru-RU" sz="1800" smtClean="0">
                <a:latin typeface="Times New Roman" pitchFamily="18" charset="0"/>
                <a:cs typeface="Times New Roman" pitchFamily="18" charset="0"/>
              </a:rPr>
              <a:t>обучения </a:t>
            </a:r>
            <a:r>
              <a:rPr lang="ru-RU" sz="1800" smtClean="0">
                <a:latin typeface="Times New Roman" pitchFamily="18" charset="0"/>
                <a:cs typeface="Times New Roman" pitchFamily="18" charset="0"/>
              </a:rPr>
              <a:t>математике </a:t>
            </a:r>
            <a:r>
              <a:rPr lang="ru-RU" sz="1800" dirty="0" smtClean="0">
                <a:latin typeface="Times New Roman" pitchFamily="18" charset="0"/>
                <a:cs typeface="Times New Roman" pitchFamily="18" charset="0"/>
              </a:rPr>
              <a:t>Московского педагогического государственного университета.</a:t>
            </a:r>
            <a:endParaRPr lang="ru-RU" sz="1800" dirty="0">
              <a:latin typeface="Times New Roman" pitchFamily="18" charset="0"/>
              <a:cs typeface="Times New Roman" pitchFamily="18" charset="0"/>
            </a:endParaRPr>
          </a:p>
        </p:txBody>
      </p:sp>
      <p:sp>
        <p:nvSpPr>
          <p:cNvPr id="6" name="TextBox 5"/>
          <p:cNvSpPr txBox="1"/>
          <p:nvPr/>
        </p:nvSpPr>
        <p:spPr>
          <a:xfrm>
            <a:off x="38000" y="4588420"/>
            <a:ext cx="9144000" cy="923330"/>
          </a:xfrm>
          <a:prstGeom prst="rect">
            <a:avLst/>
          </a:prstGeom>
          <a:noFill/>
        </p:spPr>
        <p:txBody>
          <a:bodyPr wrap="square" rtlCol="0">
            <a:spAutoFit/>
          </a:bodyPr>
          <a:lstStyle/>
          <a:p>
            <a:pPr algn="just"/>
            <a:r>
              <a:rPr lang="ru-RU" sz="1800" dirty="0" smtClean="0">
                <a:latin typeface="Times New Roman" pitchFamily="18" charset="0"/>
                <a:cs typeface="Times New Roman" pitchFamily="18" charset="0"/>
              </a:rPr>
              <a:t>	Смирнова Ирина Михайловна, доктор педагогических наук, профессор, профессор кафедры элементарной математики и методики обучения </a:t>
            </a:r>
            <a:r>
              <a:rPr lang="ru-RU" sz="1800" dirty="0" smtClean="0">
                <a:latin typeface="Times New Roman" pitchFamily="18" charset="0"/>
                <a:cs typeface="Times New Roman" pitchFamily="18" charset="0"/>
              </a:rPr>
              <a:t>математике </a:t>
            </a:r>
            <a:r>
              <a:rPr lang="ru-RU" sz="1800" dirty="0" smtClean="0">
                <a:latin typeface="Times New Roman" pitchFamily="18" charset="0"/>
                <a:cs typeface="Times New Roman" pitchFamily="18" charset="0"/>
              </a:rPr>
              <a:t>Московского педагогического государственного университета.</a:t>
            </a:r>
            <a:endParaRPr lang="ru-RU" sz="1800" dirty="0">
              <a:latin typeface="Times New Roman" pitchFamily="18" charset="0"/>
              <a:cs typeface="Times New Roman" pitchFamily="18" charset="0"/>
            </a:endParaRPr>
          </a:p>
        </p:txBody>
      </p:sp>
      <p:sp>
        <p:nvSpPr>
          <p:cNvPr id="3" name="TextBox 2"/>
          <p:cNvSpPr txBox="1"/>
          <p:nvPr/>
        </p:nvSpPr>
        <p:spPr>
          <a:xfrm>
            <a:off x="44256" y="6350952"/>
            <a:ext cx="9099743" cy="461665"/>
          </a:xfrm>
          <a:prstGeom prst="rect">
            <a:avLst/>
          </a:prstGeom>
          <a:noFill/>
        </p:spPr>
        <p:txBody>
          <a:bodyPr wrap="square" rtlCol="0">
            <a:spAutoFit/>
          </a:bodyPr>
          <a:lstStyle/>
          <a:p>
            <a:pPr algn="ctr"/>
            <a:r>
              <a:rPr lang="ru-RU" dirty="0" smtClean="0">
                <a:solidFill>
                  <a:srgbClr val="FF0000"/>
                </a:solidFill>
                <a:latin typeface="Times New Roman" pitchFamily="18" charset="0"/>
                <a:cs typeface="Times New Roman" pitchFamily="18" charset="0"/>
              </a:rPr>
              <a:t>Сайты: </a:t>
            </a:r>
            <a:r>
              <a:rPr lang="en-US" dirty="0" smtClean="0">
                <a:solidFill>
                  <a:srgbClr val="FF0000"/>
                </a:solidFill>
                <a:latin typeface="Times New Roman" pitchFamily="18" charset="0"/>
                <a:cs typeface="Times New Roman" pitchFamily="18" charset="0"/>
              </a:rPr>
              <a:t>www.vasmirnov.ru, www.emmom.ru</a:t>
            </a:r>
            <a:endParaRPr lang="ru-RU"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1480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116632"/>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800" dirty="0" smtClean="0">
                <a:cs typeface="Times New Roman" pitchFamily="18" charset="0"/>
              </a:rPr>
              <a:t>	Построение вида слева для конуса аналогично построению вида слева для цилиндра.</a:t>
            </a:r>
            <a:endParaRPr lang="ru-RU" sz="2800" dirty="0">
              <a:cs typeface="Times New Roman" pitchFamily="18"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 y="1412776"/>
            <a:ext cx="7554913"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0" y="4725144"/>
                <a:ext cx="9144000" cy="7780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800" dirty="0" smtClean="0">
                    <a:cs typeface="Times New Roman" pitchFamily="18" charset="0"/>
                  </a:rPr>
                  <a:t>	Высота конуса равна </a:t>
                </a:r>
                <a14:m>
                  <m:oMath xmlns:m="http://schemas.openxmlformats.org/officeDocument/2006/math">
                    <m:f>
                      <m:fPr>
                        <m:ctrlPr>
                          <a:rPr lang="ru-RU" sz="2800" i="1">
                            <a:latin typeface="Cambria Math"/>
                            <a:cs typeface="Times New Roman" pitchFamily="18" charset="0"/>
                          </a:rPr>
                        </m:ctrlPr>
                      </m:fPr>
                      <m:num>
                        <m:r>
                          <a:rPr lang="ru-RU" sz="2800" b="0" i="1" smtClean="0">
                            <a:latin typeface="Cambria Math"/>
                            <a:cs typeface="Times New Roman" pitchFamily="18" charset="0"/>
                          </a:rPr>
                          <m:t>7</m:t>
                        </m:r>
                        <m:rad>
                          <m:radPr>
                            <m:degHide m:val="on"/>
                            <m:ctrlPr>
                              <a:rPr lang="ru-RU" sz="2800" i="1">
                                <a:latin typeface="Cambria Math"/>
                                <a:cs typeface="Times New Roman" pitchFamily="18" charset="0"/>
                              </a:rPr>
                            </m:ctrlPr>
                          </m:radPr>
                          <m:deg/>
                          <m:e>
                            <m:r>
                              <a:rPr lang="ru-RU" sz="2800" i="1">
                                <a:latin typeface="Cambria Math"/>
                                <a:cs typeface="Times New Roman" pitchFamily="18" charset="0"/>
                              </a:rPr>
                              <m:t>17</m:t>
                            </m:r>
                          </m:e>
                        </m:rad>
                      </m:num>
                      <m:den>
                        <m:r>
                          <a:rPr lang="ru-RU" sz="2800" b="0" i="1" smtClean="0">
                            <a:latin typeface="Cambria Math"/>
                            <a:cs typeface="Times New Roman" pitchFamily="18" charset="0"/>
                          </a:rPr>
                          <m:t>4</m:t>
                        </m:r>
                      </m:den>
                    </m:f>
                  </m:oMath>
                </a14:m>
                <a:r>
                  <a:rPr lang="ru-RU" sz="2800" dirty="0" smtClean="0">
                    <a:cs typeface="Times New Roman" pitchFamily="18" charset="0"/>
                  </a:rPr>
                  <a:t>.</a:t>
                </a:r>
                <a:endParaRPr lang="ru-RU" sz="2800" dirty="0">
                  <a:cs typeface="Times New Roman" pitchFamily="18" charset="0"/>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0" y="4725144"/>
                <a:ext cx="9144000" cy="778034"/>
              </a:xfrm>
              <a:prstGeom prst="rect">
                <a:avLst/>
              </a:prstGeom>
              <a:blipFill rotWithShape="1">
                <a:blip r:embed="rId4"/>
                <a:stretch>
                  <a:fillRect b="-85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5" name="Text Box 3"/>
          <p:cNvSpPr txBox="1">
            <a:spLocks noChangeArrowheads="1"/>
          </p:cNvSpPr>
          <p:nvPr/>
        </p:nvSpPr>
        <p:spPr bwMode="auto">
          <a:xfrm>
            <a:off x="-1" y="550317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800" dirty="0" smtClean="0">
                <a:cs typeface="Times New Roman" pitchFamily="18" charset="0"/>
              </a:rPr>
              <a:t>	</a:t>
            </a:r>
            <a:r>
              <a:rPr lang="ru-RU" dirty="0" smtClean="0">
                <a:solidFill>
                  <a:srgbClr val="FF0000"/>
                </a:solidFill>
                <a:cs typeface="Times New Roman" pitchFamily="18" charset="0"/>
              </a:rPr>
              <a:t>Упражнение.</a:t>
            </a:r>
            <a:r>
              <a:rPr lang="ru-RU" dirty="0" smtClean="0">
                <a:cs typeface="Times New Roman" pitchFamily="18" charset="0"/>
              </a:rPr>
              <a:t> Изобразите вид этого конуса сверху. </a:t>
            </a:r>
            <a:endParaRPr lang="ru-RU" dirty="0">
              <a:cs typeface="Times New Roman" pitchFamily="18" charset="0"/>
            </a:endParaRPr>
          </a:p>
        </p:txBody>
      </p:sp>
    </p:spTree>
    <p:extLst>
      <p:ext uri="{BB962C8B-B14F-4D97-AF65-F5344CB8AC3E}">
        <p14:creationId xmlns:p14="http://schemas.microsoft.com/office/powerpoint/2010/main" val="3569273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323528" y="476672"/>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t>8</a:t>
            </a:r>
            <a:r>
              <a:rPr lang="ru-RU" sz="2800" dirty="0" smtClean="0"/>
              <a:t>. Вращением </a:t>
            </a:r>
            <a:r>
              <a:rPr lang="ru-RU" sz="2800" dirty="0"/>
              <a:t>графика какой функции получена поверхность, изображенная на рисунке?</a:t>
            </a:r>
          </a:p>
        </p:txBody>
      </p:sp>
      <p:graphicFrame>
        <p:nvGraphicFramePr>
          <p:cNvPr id="67589" name="Object 6"/>
          <p:cNvGraphicFramePr>
            <a:graphicFrameLocks noChangeAspect="1"/>
          </p:cNvGraphicFramePr>
          <p:nvPr/>
        </p:nvGraphicFramePr>
        <p:xfrm>
          <a:off x="3395663" y="2005013"/>
          <a:ext cx="2352675" cy="2847975"/>
        </p:xfrm>
        <a:graphic>
          <a:graphicData uri="http://schemas.openxmlformats.org/presentationml/2006/ole">
            <mc:AlternateContent xmlns:mc="http://schemas.openxmlformats.org/markup-compatibility/2006">
              <mc:Choice xmlns:v="urn:schemas-microsoft-com:vml" Requires="v">
                <p:oleObj spid="_x0000_s69703" name="Точечный рисунок" r:id="rId4" imgW="2352381" imgH="2847619" progId="Paint.Picture">
                  <p:embed/>
                </p:oleObj>
              </mc:Choice>
              <mc:Fallback>
                <p:oleObj name="Точечный рисунок" r:id="rId4" imgW="2352381" imgH="28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663" y="2005013"/>
                        <a:ext cx="23526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12092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0500" y="0"/>
            <a:ext cx="8763000" cy="457200"/>
          </a:xfrm>
        </p:spPr>
        <p:txBody>
          <a:bodyPr/>
          <a:lstStyle/>
          <a:p>
            <a:r>
              <a:rPr lang="ru-RU" sz="3200" dirty="0" smtClean="0">
                <a:solidFill>
                  <a:srgbClr val="FF3300"/>
                </a:solidFill>
              </a:rPr>
              <a:t>Вписанные и описанные сферы</a:t>
            </a:r>
            <a:endParaRPr lang="ru-RU" sz="3200" dirty="0">
              <a:solidFill>
                <a:srgbClr val="FF3300"/>
              </a:solidFill>
            </a:endParaRPr>
          </a:p>
        </p:txBody>
      </p:sp>
      <p:sp>
        <p:nvSpPr>
          <p:cNvPr id="10244" name="Text Box 4"/>
          <p:cNvSpPr txBox="1">
            <a:spLocks noChangeArrowheads="1"/>
          </p:cNvSpPr>
          <p:nvPr/>
        </p:nvSpPr>
        <p:spPr bwMode="auto">
          <a:xfrm>
            <a:off x="9053" y="47667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dirty="0" smtClean="0">
                <a:cs typeface="Times New Roman" pitchFamily="18" charset="0"/>
              </a:rPr>
              <a:t>	Перед рассмотрением этой темы следует повторить тему «Вписанные и описанные окружности».</a:t>
            </a:r>
            <a:endParaRPr lang="ru-RU" dirty="0"/>
          </a:p>
        </p:txBody>
      </p:sp>
      <p:sp>
        <p:nvSpPr>
          <p:cNvPr id="5" name="Text Box 4"/>
          <p:cNvSpPr txBox="1">
            <a:spLocks noChangeArrowheads="1"/>
          </p:cNvSpPr>
          <p:nvPr/>
        </p:nvSpPr>
        <p:spPr bwMode="auto">
          <a:xfrm>
            <a:off x="9053" y="119675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dirty="0" smtClean="0">
                <a:solidFill>
                  <a:srgbClr val="FF0000"/>
                </a:solidFill>
                <a:cs typeface="Times New Roman" pitchFamily="18" charset="0"/>
              </a:rPr>
              <a:t>	1. </a:t>
            </a:r>
            <a:r>
              <a:rPr lang="ru-RU" dirty="0" smtClean="0">
                <a:cs typeface="Times New Roman" pitchFamily="18" charset="0"/>
              </a:rPr>
              <a:t>В квадрат можно вписать окружность. Её радиус равен половине стороны этого квадрата.</a:t>
            </a:r>
            <a:endParaRPr lang="ru-RU" dirty="0"/>
          </a:p>
        </p:txBody>
      </p:sp>
      <p:sp>
        <p:nvSpPr>
          <p:cNvPr id="7" name="Text Box 4"/>
          <p:cNvSpPr txBox="1">
            <a:spLocks noChangeArrowheads="1"/>
          </p:cNvSpPr>
          <p:nvPr/>
        </p:nvSpPr>
        <p:spPr bwMode="auto">
          <a:xfrm>
            <a:off x="9053" y="19168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dirty="0" smtClean="0">
                <a:solidFill>
                  <a:srgbClr val="FF0000"/>
                </a:solidFill>
                <a:cs typeface="Times New Roman" pitchFamily="18" charset="0"/>
              </a:rPr>
              <a:t>	2. </a:t>
            </a:r>
            <a:r>
              <a:rPr lang="ru-RU" dirty="0" smtClean="0">
                <a:cs typeface="Times New Roman" pitchFamily="18" charset="0"/>
              </a:rPr>
              <a:t>Около прямоугольника можно описать окружность. Её радиус равен половине диагонали этого прямоугольника.</a:t>
            </a:r>
            <a:endParaRPr lang="ru-RU" dirty="0"/>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84" y="3596706"/>
            <a:ext cx="2571055" cy="232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606396"/>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auto">
          <a:xfrm>
            <a:off x="9053" y="276570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dirty="0" smtClean="0">
                <a:solidFill>
                  <a:srgbClr val="FF0000"/>
                </a:solidFill>
                <a:cs typeface="Times New Roman" pitchFamily="18" charset="0"/>
              </a:rPr>
              <a:t>	3.</a:t>
            </a:r>
            <a:r>
              <a:rPr lang="ru-RU" dirty="0" smtClean="0">
                <a:cs typeface="Times New Roman" pitchFamily="18" charset="0"/>
              </a:rPr>
              <a:t> Для правильного многоугольника существуют вписанная и описанная окружности. </a:t>
            </a:r>
            <a:endParaRPr lang="ru-RU" dirty="0"/>
          </a:p>
        </p:txBody>
      </p:sp>
      <p:pic>
        <p:nvPicPr>
          <p:cNvPr id="880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596706"/>
            <a:ext cx="2313281" cy="231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00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9053" y="116632"/>
                <a:ext cx="9144000" cy="17269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dirty="0" smtClean="0">
                    <a:solidFill>
                      <a:srgbClr val="FF0000"/>
                    </a:solidFill>
                    <a:cs typeface="Times New Roman" pitchFamily="18" charset="0"/>
                  </a:rPr>
                  <a:t>	4. </a:t>
                </a:r>
                <a:r>
                  <a:rPr lang="ru-RU" dirty="0" smtClean="0">
                    <a:cs typeface="Times New Roman" pitchFamily="18" charset="0"/>
                  </a:rPr>
                  <a:t>В треугольник можно вписать окружность. Радиус </a:t>
                </a:r>
                <a:r>
                  <a:rPr lang="en-US" i="1" dirty="0" smtClean="0">
                    <a:cs typeface="Times New Roman" pitchFamily="18" charset="0"/>
                  </a:rPr>
                  <a:t>r </a:t>
                </a:r>
                <a:r>
                  <a:rPr lang="ru-RU" dirty="0" smtClean="0">
                    <a:cs typeface="Times New Roman" pitchFamily="18" charset="0"/>
                  </a:rPr>
                  <a:t>вписанной окружности выражается формулой</a:t>
                </a:r>
              </a:p>
              <a:p>
                <a:pPr algn="ctr">
                  <a:spcBef>
                    <a:spcPts val="0"/>
                  </a:spcBef>
                </a:pPr>
                <a14:m>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2</m:t>
                        </m:r>
                        <m:r>
                          <a:rPr lang="en-US" b="0" i="1" smtClean="0">
                            <a:latin typeface="Cambria Math"/>
                          </a:rPr>
                          <m:t>𝑆</m:t>
                        </m:r>
                      </m:num>
                      <m:den>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den>
                    </m:f>
                  </m:oMath>
                </a14:m>
                <a:r>
                  <a:rPr lang="ru-RU" dirty="0" smtClean="0"/>
                  <a:t>,</a:t>
                </a:r>
              </a:p>
              <a:p>
                <a:pPr algn="just">
                  <a:spcBef>
                    <a:spcPts val="0"/>
                  </a:spcBef>
                </a:pPr>
                <a:r>
                  <a:rPr lang="ru-RU" dirty="0"/>
                  <a:t>г</a:t>
                </a:r>
                <a:r>
                  <a:rPr lang="ru-RU" dirty="0" smtClean="0"/>
                  <a:t>де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ru-RU" dirty="0" smtClean="0"/>
                  <a:t>– стороны треугольника, </a:t>
                </a:r>
                <a:r>
                  <a:rPr lang="en-US" i="1" dirty="0" smtClean="0"/>
                  <a:t>S </a:t>
                </a:r>
                <a:r>
                  <a:rPr lang="ru-RU" dirty="0" smtClean="0"/>
                  <a:t>– его площадь.</a:t>
                </a:r>
                <a:endParaRPr lang="ru-RU" dirty="0"/>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9053" y="116632"/>
                <a:ext cx="9144000" cy="1726948"/>
              </a:xfrm>
              <a:prstGeom prst="rect">
                <a:avLst/>
              </a:prstGeom>
              <a:blipFill rotWithShape="1">
                <a:blip r:embed="rId3"/>
                <a:stretch>
                  <a:fillRect l="-1000" t="-2827" r="-1067" b="-74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 Box 4"/>
              <p:cNvSpPr txBox="1">
                <a:spLocks noChangeArrowheads="1"/>
              </p:cNvSpPr>
              <p:nvPr/>
            </p:nvSpPr>
            <p:spPr bwMode="auto">
              <a:xfrm>
                <a:off x="9053" y="4759697"/>
                <a:ext cx="9144000" cy="20962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dirty="0" smtClean="0">
                    <a:solidFill>
                      <a:srgbClr val="FF0000"/>
                    </a:solidFill>
                    <a:cs typeface="Times New Roman" pitchFamily="18" charset="0"/>
                  </a:rPr>
                  <a:t>	Доказательство</a:t>
                </a:r>
                <a:r>
                  <a:rPr lang="ru-RU" dirty="0" smtClean="0">
                    <a:cs typeface="Times New Roman" pitchFamily="18" charset="0"/>
                  </a:rPr>
                  <a:t>. Пусть </a:t>
                </a:r>
                <a:r>
                  <a:rPr lang="en-US" i="1" dirty="0" smtClean="0">
                    <a:cs typeface="Times New Roman" pitchFamily="18" charset="0"/>
                  </a:rPr>
                  <a:t>O </a:t>
                </a:r>
                <a:r>
                  <a:rPr lang="ru-RU" dirty="0" smtClean="0">
                    <a:cs typeface="Times New Roman" pitchFamily="18" charset="0"/>
                  </a:rPr>
                  <a:t>– центр окружности, вписанной в треугольник  </a:t>
                </a:r>
                <a:r>
                  <a:rPr lang="en-US" i="1" dirty="0" smtClean="0">
                    <a:cs typeface="Times New Roman" pitchFamily="18" charset="0"/>
                  </a:rPr>
                  <a:t>ABC</a:t>
                </a:r>
                <a:r>
                  <a:rPr lang="en-US" dirty="0" smtClean="0">
                    <a:cs typeface="Times New Roman" pitchFamily="18" charset="0"/>
                  </a:rPr>
                  <a:t>, </a:t>
                </a:r>
                <a:r>
                  <a:rPr lang="en-US" i="1" dirty="0" smtClean="0">
                    <a:cs typeface="Times New Roman" pitchFamily="18" charset="0"/>
                  </a:rPr>
                  <a:t>BC = a</a:t>
                </a:r>
                <a:r>
                  <a:rPr lang="en-US" dirty="0" smtClean="0">
                    <a:cs typeface="Times New Roman" pitchFamily="18" charset="0"/>
                  </a:rPr>
                  <a:t>, </a:t>
                </a:r>
                <a:r>
                  <a:rPr lang="en-US" i="1" dirty="0" smtClean="0">
                    <a:cs typeface="Times New Roman" pitchFamily="18" charset="0"/>
                  </a:rPr>
                  <a:t>AC = b</a:t>
                </a:r>
                <a:r>
                  <a:rPr lang="en-US" dirty="0" smtClean="0">
                    <a:cs typeface="Times New Roman" pitchFamily="18" charset="0"/>
                  </a:rPr>
                  <a:t>, </a:t>
                </a:r>
                <a:r>
                  <a:rPr lang="en-US" i="1" dirty="0" smtClean="0">
                    <a:cs typeface="Times New Roman" pitchFamily="18" charset="0"/>
                  </a:rPr>
                  <a:t>AB = c</a:t>
                </a:r>
                <a:r>
                  <a:rPr lang="en-US" dirty="0">
                    <a:cs typeface="Times New Roman" pitchFamily="18" charset="0"/>
                  </a:rPr>
                  <a:t>.</a:t>
                </a:r>
                <a:r>
                  <a:rPr lang="ru-RU" dirty="0" smtClean="0">
                    <a:cs typeface="Times New Roman" pitchFamily="18" charset="0"/>
                  </a:rPr>
                  <a:t> Воспользуемся тем, что площадь треугольника </a:t>
                </a:r>
                <a:r>
                  <a:rPr lang="en-US" i="1" dirty="0" smtClean="0">
                    <a:cs typeface="Times New Roman" pitchFamily="18" charset="0"/>
                  </a:rPr>
                  <a:t>ABC </a:t>
                </a:r>
                <a:r>
                  <a:rPr lang="ru-RU" dirty="0" smtClean="0">
                    <a:cs typeface="Times New Roman" pitchFamily="18" charset="0"/>
                  </a:rPr>
                  <a:t>равна сумме площадей треугольников </a:t>
                </a:r>
                <a:r>
                  <a:rPr lang="en-US" i="1" dirty="0" smtClean="0">
                    <a:cs typeface="Times New Roman" pitchFamily="18" charset="0"/>
                  </a:rPr>
                  <a:t>OBC</a:t>
                </a:r>
                <a:r>
                  <a:rPr lang="en-US" dirty="0" smtClean="0">
                    <a:cs typeface="Times New Roman" pitchFamily="18" charset="0"/>
                  </a:rPr>
                  <a:t>, </a:t>
                </a:r>
                <a:r>
                  <a:rPr lang="en-US" i="1" dirty="0" smtClean="0">
                    <a:cs typeface="Times New Roman" pitchFamily="18" charset="0"/>
                  </a:rPr>
                  <a:t>OAC</a:t>
                </a:r>
                <a:r>
                  <a:rPr lang="en-US" dirty="0" smtClean="0">
                    <a:cs typeface="Times New Roman" pitchFamily="18" charset="0"/>
                  </a:rPr>
                  <a:t>, </a:t>
                </a:r>
                <a:r>
                  <a:rPr lang="en-US" i="1" dirty="0" smtClean="0">
                    <a:cs typeface="Times New Roman" pitchFamily="18" charset="0"/>
                  </a:rPr>
                  <a:t>OAB</a:t>
                </a:r>
                <a:r>
                  <a:rPr lang="en-US" dirty="0" smtClean="0">
                    <a:cs typeface="Times New Roman" pitchFamily="18" charset="0"/>
                  </a:rPr>
                  <a:t>. </a:t>
                </a:r>
                <a:r>
                  <a:rPr lang="ru-RU" dirty="0" smtClean="0">
                    <a:cs typeface="Times New Roman" pitchFamily="18" charset="0"/>
                  </a:rPr>
                  <a:t>Получим, </a:t>
                </a:r>
                <a14:m>
                  <m:oMath xmlns:m="http://schemas.openxmlformats.org/officeDocument/2006/math">
                    <m:r>
                      <a:rPr lang="en-US" b="0" i="1" smtClean="0">
                        <a:latin typeface="Cambria Math"/>
                        <a:cs typeface="Times New Roman" pitchFamily="18" charset="0"/>
                      </a:rPr>
                      <m:t>𝑎</m:t>
                    </m:r>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𝑟</m:t>
                    </m:r>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𝑏</m:t>
                    </m:r>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𝑟</m:t>
                    </m:r>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𝑐</m:t>
                    </m:r>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𝑟</m:t>
                    </m:r>
                    <m:r>
                      <a:rPr lang="en-US" b="0" i="1" smtClean="0">
                        <a:latin typeface="Cambria Math"/>
                        <a:ea typeface="Cambria Math"/>
                        <a:cs typeface="Times New Roman" pitchFamily="18" charset="0"/>
                      </a:rPr>
                      <m:t>=2</m:t>
                    </m:r>
                    <m:r>
                      <a:rPr lang="en-US" b="0" i="1" smtClean="0">
                        <a:latin typeface="Cambria Math"/>
                        <a:ea typeface="Cambria Math"/>
                        <a:cs typeface="Times New Roman" pitchFamily="18" charset="0"/>
                      </a:rPr>
                      <m:t>𝑆</m:t>
                    </m:r>
                  </m:oMath>
                </a14:m>
                <a:r>
                  <a:rPr lang="en-US" dirty="0" smtClean="0"/>
                  <a:t>. </a:t>
                </a:r>
                <a:r>
                  <a:rPr lang="ru-RU" dirty="0" smtClean="0"/>
                  <a:t>Следовательно, </a:t>
                </a:r>
                <a14:m>
                  <m:oMath xmlns:m="http://schemas.openxmlformats.org/officeDocument/2006/math">
                    <m:r>
                      <a:rPr lang="en-US" i="1">
                        <a:latin typeface="Cambria Math"/>
                      </a:rPr>
                      <m:t>𝑟</m:t>
                    </m:r>
                    <m:r>
                      <a:rPr lang="en-US" i="1">
                        <a:latin typeface="Cambria Math"/>
                      </a:rPr>
                      <m:t>=</m:t>
                    </m:r>
                    <m:f>
                      <m:fPr>
                        <m:ctrlPr>
                          <a:rPr lang="en-US" i="1">
                            <a:latin typeface="Cambria Math"/>
                          </a:rPr>
                        </m:ctrlPr>
                      </m:fPr>
                      <m:num>
                        <m:r>
                          <a:rPr lang="en-US" i="1">
                            <a:latin typeface="Cambria Math"/>
                          </a:rPr>
                          <m:t>2</m:t>
                        </m:r>
                        <m:r>
                          <a:rPr lang="en-US" i="1">
                            <a:latin typeface="Cambria Math"/>
                          </a:rPr>
                          <m:t>𝑆</m:t>
                        </m:r>
                      </m:num>
                      <m:den>
                        <m:r>
                          <a:rPr lang="en-US" i="1">
                            <a:latin typeface="Cambria Math"/>
                          </a:rPr>
                          <m:t>𝑎</m:t>
                        </m:r>
                        <m:r>
                          <a:rPr lang="en-US" i="1">
                            <a:latin typeface="Cambria Math"/>
                          </a:rPr>
                          <m:t>+</m:t>
                        </m:r>
                        <m:r>
                          <a:rPr lang="en-US" i="1">
                            <a:latin typeface="Cambria Math"/>
                          </a:rPr>
                          <m:t>𝑏</m:t>
                        </m:r>
                        <m:r>
                          <a:rPr lang="en-US" i="1">
                            <a:latin typeface="Cambria Math"/>
                          </a:rPr>
                          <m:t>+</m:t>
                        </m:r>
                        <m:r>
                          <a:rPr lang="en-US" i="1">
                            <a:latin typeface="Cambria Math"/>
                          </a:rPr>
                          <m:t>𝑐</m:t>
                        </m:r>
                      </m:den>
                    </m:f>
                  </m:oMath>
                </a14:m>
                <a:r>
                  <a:rPr lang="ru-RU" dirty="0" smtClean="0"/>
                  <a:t>.</a:t>
                </a:r>
                <a:endParaRPr lang="ru-RU" dirty="0"/>
              </a:p>
            </p:txBody>
          </p:sp>
        </mc:Choice>
        <mc:Fallback xmlns="">
          <p:sp>
            <p:nvSpPr>
              <p:cNvPr id="7" name="Text Box 4"/>
              <p:cNvSpPr txBox="1">
                <a:spLocks noRot="1" noChangeAspect="1" noMove="1" noResize="1" noEditPoints="1" noAdjustHandles="1" noChangeArrowheads="1" noChangeShapeType="1" noTextEdit="1"/>
              </p:cNvSpPr>
              <p:nvPr/>
            </p:nvSpPr>
            <p:spPr bwMode="auto">
              <a:xfrm>
                <a:off x="9053" y="4759697"/>
                <a:ext cx="9144000" cy="2096279"/>
              </a:xfrm>
              <a:prstGeom prst="rect">
                <a:avLst/>
              </a:prstGeom>
              <a:blipFill rotWithShape="1">
                <a:blip r:embed="rId4"/>
                <a:stretch>
                  <a:fillRect l="-1000" t="-2326" r="-1067" b="-17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890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865959"/>
            <a:ext cx="38385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30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Box 4"/>
              <p:cNvSpPr txBox="1">
                <a:spLocks noChangeArrowheads="1"/>
              </p:cNvSpPr>
              <p:nvPr/>
            </p:nvSpPr>
            <p:spPr bwMode="auto">
              <a:xfrm>
                <a:off x="9053" y="25976"/>
                <a:ext cx="9144000" cy="1732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dirty="0" smtClean="0">
                    <a:solidFill>
                      <a:srgbClr val="FF0000"/>
                    </a:solidFill>
                    <a:cs typeface="Times New Roman" pitchFamily="18" charset="0"/>
                  </a:rPr>
                  <a:t>	5. </a:t>
                </a:r>
                <a:r>
                  <a:rPr lang="ru-RU" dirty="0" smtClean="0">
                    <a:cs typeface="Times New Roman" pitchFamily="18" charset="0"/>
                  </a:rPr>
                  <a:t>Около треугольника можно описать окружность. Радиус </a:t>
                </a:r>
                <a:r>
                  <a:rPr lang="en-US" i="1" dirty="0" smtClean="0">
                    <a:cs typeface="Times New Roman" pitchFamily="18" charset="0"/>
                  </a:rPr>
                  <a:t>R </a:t>
                </a:r>
                <a:r>
                  <a:rPr lang="ru-RU" dirty="0">
                    <a:cs typeface="Times New Roman" pitchFamily="18" charset="0"/>
                  </a:rPr>
                  <a:t>описанной окружности выражается формулой</a:t>
                </a:r>
              </a:p>
              <a:p>
                <a:pPr algn="ctr">
                  <a:spcBef>
                    <a:spcPts val="0"/>
                  </a:spcBef>
                </a:pPr>
                <a14:m>
                  <m:oMath xmlns:m="http://schemas.openxmlformats.org/officeDocument/2006/math">
                    <m:r>
                      <a:rPr lang="en-US" b="0" i="1" smtClean="0">
                        <a:latin typeface="Cambria Math"/>
                      </a:rPr>
                      <m:t>𝑅</m:t>
                    </m:r>
                    <m:r>
                      <a:rPr lang="en-US" i="1">
                        <a:latin typeface="Cambria Math"/>
                      </a:rPr>
                      <m:t>=</m:t>
                    </m:r>
                    <m:f>
                      <m:fPr>
                        <m:ctrlPr>
                          <a:rPr lang="en-US" i="1" smtClean="0">
                            <a:latin typeface="Cambria Math"/>
                          </a:rPr>
                        </m:ctrlPr>
                      </m:fPr>
                      <m:num>
                        <m:r>
                          <a:rPr lang="en-US" b="0" i="1" smtClean="0">
                            <a:latin typeface="Cambria Math"/>
                          </a:rPr>
                          <m:t>𝑎</m:t>
                        </m:r>
                        <m:r>
                          <a:rPr lang="en-US" b="0" i="1" smtClean="0">
                            <a:latin typeface="Cambria Math"/>
                            <a:ea typeface="Cambria Math"/>
                          </a:rPr>
                          <m:t>∙</m:t>
                        </m:r>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𝑐</m:t>
                        </m:r>
                      </m:num>
                      <m:den>
                        <m:r>
                          <a:rPr lang="en-US" b="0" i="1" smtClean="0">
                            <a:latin typeface="Cambria Math"/>
                          </a:rPr>
                          <m:t>4</m:t>
                        </m:r>
                        <m:r>
                          <a:rPr lang="en-US" b="0" i="1" smtClean="0">
                            <a:latin typeface="Cambria Math"/>
                          </a:rPr>
                          <m:t>𝑆</m:t>
                        </m:r>
                      </m:den>
                    </m:f>
                  </m:oMath>
                </a14:m>
                <a:r>
                  <a:rPr lang="ru-RU" dirty="0"/>
                  <a:t>,</a:t>
                </a:r>
              </a:p>
              <a:p>
                <a:pPr algn="just">
                  <a:spcBef>
                    <a:spcPts val="0"/>
                  </a:spcBef>
                </a:pPr>
                <a:r>
                  <a:rPr lang="ru-RU" dirty="0"/>
                  <a:t>г</a:t>
                </a:r>
                <a:r>
                  <a:rPr lang="ru-RU" dirty="0" smtClean="0"/>
                  <a:t>де </a:t>
                </a:r>
                <a:r>
                  <a:rPr lang="en-US" i="1" dirty="0"/>
                  <a:t>a</a:t>
                </a:r>
                <a:r>
                  <a:rPr lang="en-US" dirty="0"/>
                  <a:t>, </a:t>
                </a:r>
                <a:r>
                  <a:rPr lang="en-US" i="1" dirty="0"/>
                  <a:t>b</a:t>
                </a:r>
                <a:r>
                  <a:rPr lang="en-US" dirty="0"/>
                  <a:t>, </a:t>
                </a:r>
                <a:r>
                  <a:rPr lang="en-US" i="1" dirty="0"/>
                  <a:t>c</a:t>
                </a:r>
                <a:r>
                  <a:rPr lang="en-US" dirty="0"/>
                  <a:t> </a:t>
                </a:r>
                <a:r>
                  <a:rPr lang="ru-RU" dirty="0"/>
                  <a:t>– стороны треугольника, </a:t>
                </a:r>
                <a:r>
                  <a:rPr lang="en-US" i="1" dirty="0"/>
                  <a:t>S </a:t>
                </a:r>
                <a:r>
                  <a:rPr lang="ru-RU" dirty="0"/>
                  <a:t>– его площадь</a:t>
                </a:r>
                <a:r>
                  <a:rPr lang="ru-RU" dirty="0" smtClean="0"/>
                  <a:t>.</a:t>
                </a:r>
                <a:endParaRPr lang="ru-RU" dirty="0"/>
              </a:p>
            </p:txBody>
          </p:sp>
        </mc:Choice>
        <mc:Fallback xmlns="">
          <p:sp>
            <p:nvSpPr>
              <p:cNvPr id="7" name="Text Box 4"/>
              <p:cNvSpPr txBox="1">
                <a:spLocks noRot="1" noChangeAspect="1" noMove="1" noResize="1" noEditPoints="1" noAdjustHandles="1" noChangeArrowheads="1" noChangeShapeType="1" noTextEdit="1"/>
              </p:cNvSpPr>
              <p:nvPr/>
            </p:nvSpPr>
            <p:spPr bwMode="auto">
              <a:xfrm>
                <a:off x="9053" y="25976"/>
                <a:ext cx="9144000" cy="1732654"/>
              </a:xfrm>
              <a:prstGeom prst="rect">
                <a:avLst/>
              </a:prstGeom>
              <a:blipFill rotWithShape="1">
                <a:blip r:embed="rId3"/>
                <a:stretch>
                  <a:fillRect l="-1000" t="-2817" r="-1067" b="-73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9053" y="4444425"/>
                <a:ext cx="9144000" cy="24317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dirty="0" smtClean="0">
                    <a:solidFill>
                      <a:srgbClr val="FF0000"/>
                    </a:solidFill>
                    <a:cs typeface="Times New Roman" pitchFamily="18" charset="0"/>
                  </a:rPr>
                  <a:t>	Доказательство.</a:t>
                </a:r>
                <a:r>
                  <a:rPr lang="ru-RU" dirty="0" smtClean="0">
                    <a:cs typeface="Times New Roman" pitchFamily="18" charset="0"/>
                  </a:rPr>
                  <a:t> Пусть в треугольнике  </a:t>
                </a:r>
                <a:r>
                  <a:rPr lang="en-US" i="1" dirty="0" smtClean="0">
                    <a:cs typeface="Times New Roman" pitchFamily="18" charset="0"/>
                  </a:rPr>
                  <a:t>ABC</a:t>
                </a:r>
                <a:r>
                  <a:rPr lang="en-US" dirty="0" smtClean="0">
                    <a:cs typeface="Times New Roman" pitchFamily="18" charset="0"/>
                  </a:rPr>
                  <a:t>, </a:t>
                </a:r>
                <a:r>
                  <a:rPr lang="en-US" i="1" dirty="0" smtClean="0">
                    <a:cs typeface="Times New Roman" pitchFamily="18" charset="0"/>
                  </a:rPr>
                  <a:t>BC = a</a:t>
                </a:r>
                <a:r>
                  <a:rPr lang="en-US" dirty="0" smtClean="0">
                    <a:cs typeface="Times New Roman" pitchFamily="18" charset="0"/>
                  </a:rPr>
                  <a:t>, </a:t>
                </a:r>
                <a:r>
                  <a:rPr lang="en-US" i="1" dirty="0" smtClean="0">
                    <a:cs typeface="Times New Roman" pitchFamily="18" charset="0"/>
                  </a:rPr>
                  <a:t>AC = b</a:t>
                </a:r>
                <a:r>
                  <a:rPr lang="en-US" dirty="0" smtClean="0">
                    <a:cs typeface="Times New Roman" pitchFamily="18" charset="0"/>
                  </a:rPr>
                  <a:t>, </a:t>
                </a:r>
                <a:r>
                  <a:rPr lang="en-US" i="1" dirty="0" smtClean="0">
                    <a:cs typeface="Times New Roman" pitchFamily="18" charset="0"/>
                  </a:rPr>
                  <a:t>AB = c</a:t>
                </a:r>
                <a:r>
                  <a:rPr lang="en-US" dirty="0">
                    <a:cs typeface="Times New Roman" pitchFamily="18" charset="0"/>
                  </a:rPr>
                  <a:t>.</a:t>
                </a:r>
                <a:r>
                  <a:rPr lang="ru-RU" dirty="0" smtClean="0">
                    <a:cs typeface="Times New Roman" pitchFamily="18" charset="0"/>
                  </a:rPr>
                  <a:t> Для его площади </a:t>
                </a:r>
                <a:r>
                  <a:rPr lang="en-US" i="1" dirty="0" smtClean="0">
                    <a:cs typeface="Times New Roman" pitchFamily="18" charset="0"/>
                  </a:rPr>
                  <a:t>S</a:t>
                </a:r>
                <a:r>
                  <a:rPr lang="ru-RU" i="1" dirty="0" smtClean="0">
                    <a:cs typeface="Times New Roman" pitchFamily="18" charset="0"/>
                  </a:rPr>
                  <a:t> </a:t>
                </a:r>
                <a:r>
                  <a:rPr lang="ru-RU" dirty="0" smtClean="0">
                    <a:cs typeface="Times New Roman" pitchFamily="18" charset="0"/>
                  </a:rPr>
                  <a:t>имеет место формула</a:t>
                </a:r>
                <a:endParaRPr lang="en-US" dirty="0" smtClean="0">
                  <a:cs typeface="Times New Roman" pitchFamily="18" charset="0"/>
                </a:endParaRPr>
              </a:p>
              <a:p>
                <a:pPr algn="just">
                  <a:spcBef>
                    <a:spcPts val="0"/>
                  </a:spcBef>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𝑆</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r>
                        <a:rPr lang="en-US" sz="2000" b="0" i="1" smtClean="0">
                          <a:latin typeface="Cambria Math"/>
                          <a:cs typeface="Times New Roman" pitchFamily="18" charset="0"/>
                        </a:rPr>
                        <m:t>𝑎</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𝑏</m:t>
                      </m:r>
                      <m:r>
                        <a:rPr lang="en-US" sz="2000" b="0" i="1" smtClean="0">
                          <a:latin typeface="Cambria Math"/>
                          <a:ea typeface="Cambria Math"/>
                          <a:cs typeface="Times New Roman" pitchFamily="18" charset="0"/>
                        </a:rPr>
                        <m:t>∙</m:t>
                      </m:r>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sin</m:t>
                          </m:r>
                        </m:fName>
                        <m:e>
                          <m:r>
                            <a:rPr lang="en-US" sz="2000" b="0" i="1" smtClean="0">
                              <a:latin typeface="Cambria Math"/>
                              <a:ea typeface="Cambria Math"/>
                              <a:cs typeface="Times New Roman" pitchFamily="18" charset="0"/>
                            </a:rPr>
                            <m:t>𝐶</m:t>
                          </m:r>
                          <m:r>
                            <a:rPr lang="en-US" sz="2000" b="0" i="1" smtClean="0">
                              <a:latin typeface="Cambria Math"/>
                              <a:ea typeface="Cambria Math"/>
                              <a:cs typeface="Times New Roman" pitchFamily="18" charset="0"/>
                            </a:rPr>
                            <m:t>.</m:t>
                          </m:r>
                        </m:e>
                      </m:func>
                    </m:oMath>
                  </m:oMathPara>
                </a14:m>
                <a:endParaRPr lang="en-US" sz="2000" dirty="0" smtClean="0">
                  <a:cs typeface="Times New Roman" pitchFamily="18" charset="0"/>
                </a:endParaRPr>
              </a:p>
              <a:p>
                <a:pPr algn="just">
                  <a:spcBef>
                    <a:spcPts val="0"/>
                  </a:spcBef>
                </a:pPr>
                <a:r>
                  <a:rPr lang="ru-RU" dirty="0" smtClean="0">
                    <a:cs typeface="Times New Roman" pitchFamily="18" charset="0"/>
                  </a:rPr>
                  <a:t>Выразим </a:t>
                </a:r>
                <a14:m>
                  <m:oMath xmlns:m="http://schemas.openxmlformats.org/officeDocument/2006/math">
                    <m:func>
                      <m:funcPr>
                        <m:ctrlPr>
                          <a:rPr lang="en-US" i="1">
                            <a:latin typeface="Cambria Math"/>
                            <a:ea typeface="Cambria Math"/>
                            <a:cs typeface="Times New Roman" pitchFamily="18" charset="0"/>
                          </a:rPr>
                        </m:ctrlPr>
                      </m:funcPr>
                      <m:fName>
                        <m:r>
                          <m:rPr>
                            <m:sty m:val="p"/>
                          </m:rPr>
                          <a:rPr lang="en-US">
                            <a:latin typeface="Cambria Math"/>
                            <a:ea typeface="Cambria Math"/>
                            <a:cs typeface="Times New Roman" pitchFamily="18" charset="0"/>
                          </a:rPr>
                          <m:t>sin</m:t>
                        </m:r>
                      </m:fName>
                      <m:e>
                        <m:r>
                          <a:rPr lang="en-US" i="1">
                            <a:latin typeface="Cambria Math"/>
                            <a:ea typeface="Cambria Math"/>
                            <a:cs typeface="Times New Roman" pitchFamily="18" charset="0"/>
                          </a:rPr>
                          <m:t>𝐶</m:t>
                        </m:r>
                      </m:e>
                    </m:func>
                  </m:oMath>
                </a14:m>
                <a:r>
                  <a:rPr lang="ru-RU" dirty="0" smtClean="0">
                    <a:cs typeface="Times New Roman" pitchFamily="18" charset="0"/>
                  </a:rPr>
                  <a:t>, используя теорему синусов. Получим,</a:t>
                </a:r>
                <a14:m>
                  <m:oMath xmlns:m="http://schemas.openxmlformats.org/officeDocument/2006/math">
                    <m:func>
                      <m:funcPr>
                        <m:ctrlPr>
                          <a:rPr lang="en-US" i="1" smtClean="0">
                            <a:latin typeface="Cambria Math"/>
                            <a:ea typeface="Cambria Math"/>
                            <a:cs typeface="Times New Roman" pitchFamily="18" charset="0"/>
                          </a:rPr>
                        </m:ctrlPr>
                      </m:funcPr>
                      <m:fName>
                        <m:r>
                          <m:rPr>
                            <m:sty m:val="p"/>
                          </m:rPr>
                          <a:rPr lang="en-US">
                            <a:latin typeface="Cambria Math"/>
                            <a:ea typeface="Cambria Math"/>
                            <a:cs typeface="Times New Roman" pitchFamily="18" charset="0"/>
                          </a:rPr>
                          <m:t>sin</m:t>
                        </m:r>
                      </m:fName>
                      <m:e>
                        <m:r>
                          <a:rPr lang="en-US" i="1">
                            <a:latin typeface="Cambria Math"/>
                            <a:ea typeface="Cambria Math"/>
                            <a:cs typeface="Times New Roman" pitchFamily="18" charset="0"/>
                          </a:rPr>
                          <m:t>𝐶</m:t>
                        </m:r>
                        <m:r>
                          <a:rPr lang="ru-RU" b="0" i="1" smtClean="0">
                            <a:latin typeface="Cambria Math"/>
                            <a:ea typeface="Cambria Math"/>
                            <a:cs typeface="Times New Roman" pitchFamily="18" charset="0"/>
                          </a:rPr>
                          <m:t>=</m:t>
                        </m:r>
                        <m:f>
                          <m:fPr>
                            <m:ctrlPr>
                              <a:rPr lang="ru-RU" b="0" i="1" smtClean="0">
                                <a:latin typeface="Cambria Math"/>
                                <a:ea typeface="Cambria Math"/>
                                <a:cs typeface="Times New Roman" pitchFamily="18" charset="0"/>
                              </a:rPr>
                            </m:ctrlPr>
                          </m:fPr>
                          <m:num>
                            <m:r>
                              <a:rPr lang="en-US" b="0" i="1" smtClean="0">
                                <a:latin typeface="Cambria Math"/>
                                <a:ea typeface="Cambria Math"/>
                                <a:cs typeface="Times New Roman" pitchFamily="18" charset="0"/>
                              </a:rPr>
                              <m:t>𝑐</m:t>
                            </m:r>
                          </m:num>
                          <m:den>
                            <m:r>
                              <a:rPr lang="en-US" b="0" i="1" smtClean="0">
                                <a:latin typeface="Cambria Math"/>
                                <a:ea typeface="Cambria Math"/>
                                <a:cs typeface="Times New Roman" pitchFamily="18" charset="0"/>
                              </a:rPr>
                              <m:t>2</m:t>
                            </m:r>
                            <m:r>
                              <a:rPr lang="en-US" b="0" i="1" smtClean="0">
                                <a:latin typeface="Cambria Math"/>
                                <a:ea typeface="Cambria Math"/>
                                <a:cs typeface="Times New Roman" pitchFamily="18" charset="0"/>
                              </a:rPr>
                              <m:t>𝑅</m:t>
                            </m:r>
                          </m:den>
                        </m:f>
                      </m:e>
                    </m:func>
                  </m:oMath>
                </a14:m>
                <a:r>
                  <a:rPr lang="en-US" dirty="0" smtClean="0"/>
                  <a:t>. </a:t>
                </a:r>
                <a:r>
                  <a:rPr lang="ru-RU" dirty="0" smtClean="0"/>
                  <a:t>Следовательно,</a:t>
                </a:r>
                <a14:m>
                  <m:oMath xmlns:m="http://schemas.openxmlformats.org/officeDocument/2006/math">
                    <m:r>
                      <a:rPr lang="en-US" b="0" i="0" smtClean="0">
                        <a:latin typeface="Cambria Math"/>
                      </a:rPr>
                      <m:t>   </m:t>
                    </m:r>
                    <m:r>
                      <a:rPr lang="en-US" b="0" i="1" smtClean="0">
                        <a:latin typeface="Cambria Math"/>
                      </a:rPr>
                      <m:t>𝑆</m:t>
                    </m:r>
                    <m:r>
                      <a:rPr lang="en-US" i="1">
                        <a:latin typeface="Cambria Math"/>
                      </a:rPr>
                      <m:t>=</m:t>
                    </m:r>
                    <m:f>
                      <m:fPr>
                        <m:ctrlPr>
                          <a:rPr lang="en-US" i="1">
                            <a:latin typeface="Cambria Math"/>
                          </a:rPr>
                        </m:ctrlPr>
                      </m:fPr>
                      <m:num>
                        <m:r>
                          <a:rPr lang="en-US" i="1">
                            <a:latin typeface="Cambria Math"/>
                          </a:rPr>
                          <m:t>𝑎</m:t>
                        </m:r>
                        <m:r>
                          <a:rPr lang="en-US" i="1">
                            <a:latin typeface="Cambria Math"/>
                            <a:ea typeface="Cambria Math"/>
                          </a:rPr>
                          <m:t>∙</m:t>
                        </m:r>
                        <m:r>
                          <a:rPr lang="en-US" i="1">
                            <a:latin typeface="Cambria Math"/>
                            <a:ea typeface="Cambria Math"/>
                          </a:rPr>
                          <m:t>𝑏</m:t>
                        </m:r>
                        <m:r>
                          <a:rPr lang="en-US" i="1">
                            <a:latin typeface="Cambria Math"/>
                            <a:ea typeface="Cambria Math"/>
                          </a:rPr>
                          <m:t>∙</m:t>
                        </m:r>
                        <m:r>
                          <a:rPr lang="en-US" i="1">
                            <a:latin typeface="Cambria Math"/>
                            <a:ea typeface="Cambria Math"/>
                          </a:rPr>
                          <m:t>𝑐</m:t>
                        </m:r>
                      </m:num>
                      <m:den>
                        <m:r>
                          <a:rPr lang="en-US" i="1">
                            <a:latin typeface="Cambria Math"/>
                          </a:rPr>
                          <m:t>4</m:t>
                        </m:r>
                        <m:r>
                          <a:rPr lang="en-US" b="0" i="1" smtClean="0">
                            <a:latin typeface="Cambria Math"/>
                          </a:rPr>
                          <m:t>𝑅</m:t>
                        </m:r>
                      </m:den>
                    </m:f>
                    <m:r>
                      <a:rPr lang="ru-RU" b="0" i="0" smtClean="0">
                        <a:latin typeface="Cambria Math"/>
                      </a:rPr>
                      <m:t>,</m:t>
                    </m:r>
                  </m:oMath>
                </a14:m>
                <a:r>
                  <a:rPr lang="ru-RU" dirty="0" smtClean="0"/>
                  <a:t> значит, </a:t>
                </a:r>
                <a14:m>
                  <m:oMath xmlns:m="http://schemas.openxmlformats.org/officeDocument/2006/math">
                    <m:r>
                      <a:rPr lang="en-US" i="1">
                        <a:latin typeface="Cambria Math"/>
                      </a:rPr>
                      <m:t>𝑅</m:t>
                    </m:r>
                    <m:r>
                      <a:rPr lang="en-US" i="1">
                        <a:latin typeface="Cambria Math"/>
                      </a:rPr>
                      <m:t>=</m:t>
                    </m:r>
                    <m:f>
                      <m:fPr>
                        <m:ctrlPr>
                          <a:rPr lang="en-US" i="1">
                            <a:latin typeface="Cambria Math"/>
                          </a:rPr>
                        </m:ctrlPr>
                      </m:fPr>
                      <m:num>
                        <m:r>
                          <a:rPr lang="en-US" i="1">
                            <a:latin typeface="Cambria Math"/>
                          </a:rPr>
                          <m:t>𝑎</m:t>
                        </m:r>
                        <m:r>
                          <a:rPr lang="en-US" i="1">
                            <a:latin typeface="Cambria Math"/>
                            <a:ea typeface="Cambria Math"/>
                          </a:rPr>
                          <m:t>∙</m:t>
                        </m:r>
                        <m:r>
                          <a:rPr lang="en-US" i="1">
                            <a:latin typeface="Cambria Math"/>
                            <a:ea typeface="Cambria Math"/>
                          </a:rPr>
                          <m:t>𝑏</m:t>
                        </m:r>
                        <m:r>
                          <a:rPr lang="en-US" i="1">
                            <a:latin typeface="Cambria Math"/>
                            <a:ea typeface="Cambria Math"/>
                          </a:rPr>
                          <m:t>∙</m:t>
                        </m:r>
                        <m:r>
                          <a:rPr lang="en-US" i="1">
                            <a:latin typeface="Cambria Math"/>
                            <a:ea typeface="Cambria Math"/>
                          </a:rPr>
                          <m:t>𝑐</m:t>
                        </m:r>
                      </m:num>
                      <m:den>
                        <m:r>
                          <a:rPr lang="en-US" i="1">
                            <a:latin typeface="Cambria Math"/>
                          </a:rPr>
                          <m:t>4</m:t>
                        </m:r>
                        <m:r>
                          <a:rPr lang="en-US" i="1">
                            <a:latin typeface="Cambria Math"/>
                          </a:rPr>
                          <m:t>𝑆</m:t>
                        </m:r>
                      </m:den>
                    </m:f>
                  </m:oMath>
                </a14:m>
                <a:r>
                  <a:rPr lang="ru-RU" dirty="0" smtClean="0"/>
                  <a:t>.</a:t>
                </a:r>
                <a:endParaRPr lang="ru-RU" dirty="0"/>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9053" y="4444425"/>
                <a:ext cx="9144000" cy="2431756"/>
              </a:xfrm>
              <a:prstGeom prst="rect">
                <a:avLst/>
              </a:prstGeom>
              <a:blipFill rotWithShape="1">
                <a:blip r:embed="rId4"/>
                <a:stretch>
                  <a:fillRect l="-1000" t="-2005" r="-1067" b="-15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901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916832"/>
            <a:ext cx="24193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62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457200"/>
          </a:xfrm>
        </p:spPr>
        <p:txBody>
          <a:bodyPr/>
          <a:lstStyle/>
          <a:p>
            <a:r>
              <a:rPr lang="ru-RU">
                <a:solidFill>
                  <a:srgbClr val="FF3300"/>
                </a:solidFill>
              </a:rPr>
              <a:t>Сфера, вписанная в цилиндр</a:t>
            </a:r>
          </a:p>
        </p:txBody>
      </p:sp>
      <p:sp>
        <p:nvSpPr>
          <p:cNvPr id="6149" name="Text Box 5"/>
          <p:cNvSpPr txBox="1">
            <a:spLocks noChangeArrowheads="1"/>
          </p:cNvSpPr>
          <p:nvPr/>
        </p:nvSpPr>
        <p:spPr bwMode="auto">
          <a:xfrm>
            <a:off x="0" y="70721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dirty="0" smtClean="0">
                <a:cs typeface="Times New Roman" pitchFamily="18" charset="0"/>
              </a:rPr>
              <a:t>	Сфера </a:t>
            </a:r>
            <a:r>
              <a:rPr lang="ru-RU" dirty="0">
                <a:cs typeface="Times New Roman" pitchFamily="18" charset="0"/>
              </a:rPr>
              <a:t>называется вписанной в цилиндр, если она касается его оснований и боковой поверхности (касается каждой образующей). При этом цилиндр называется описанным около сферы.</a:t>
            </a:r>
            <a:endParaRPr lang="ru-RU" dirty="0"/>
          </a:p>
        </p:txBody>
      </p:sp>
      <p:pic>
        <p:nvPicPr>
          <p:cNvPr id="1436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86" y="2276872"/>
            <a:ext cx="3961742" cy="413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70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52400"/>
            <a:ext cx="7772400" cy="457200"/>
          </a:xfrm>
        </p:spPr>
        <p:txBody>
          <a:bodyPr/>
          <a:lstStyle/>
          <a:p>
            <a:r>
              <a:rPr lang="ru-RU">
                <a:solidFill>
                  <a:srgbClr val="FF3300"/>
                </a:solidFill>
              </a:rPr>
              <a:t>Сфера, вписанная в цилиндр</a:t>
            </a:r>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093353"/>
            <a:ext cx="2884488" cy="34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Text Box 5"/>
          <p:cNvSpPr txBox="1">
            <a:spLocks noChangeArrowheads="1"/>
          </p:cNvSpPr>
          <p:nvPr/>
        </p:nvSpPr>
        <p:spPr bwMode="auto">
          <a:xfrm>
            <a:off x="17736" y="692696"/>
            <a:ext cx="91262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cs typeface="Times New Roman" pitchFamily="18" charset="0"/>
              </a:rPr>
              <a:t>	</a:t>
            </a:r>
            <a:r>
              <a:rPr lang="ru-RU" dirty="0" smtClean="0">
                <a:cs typeface="Times New Roman" pitchFamily="18" charset="0"/>
              </a:rPr>
              <a:t>В </a:t>
            </a:r>
            <a:r>
              <a:rPr lang="ru-RU" dirty="0">
                <a:cs typeface="Times New Roman" pitchFamily="18" charset="0"/>
              </a:rPr>
              <a:t>цилиндр можно вписать сферу, если высота цилиндра </a:t>
            </a:r>
            <a:r>
              <a:rPr lang="ru-RU" dirty="0" smtClean="0">
                <a:cs typeface="Times New Roman" pitchFamily="18" charset="0"/>
              </a:rPr>
              <a:t>равна</a:t>
            </a:r>
            <a:r>
              <a:rPr lang="en-US" dirty="0" smtClean="0">
                <a:cs typeface="Times New Roman" pitchFamily="18" charset="0"/>
              </a:rPr>
              <a:t> </a:t>
            </a:r>
            <a:r>
              <a:rPr lang="ru-RU" dirty="0">
                <a:cs typeface="Times New Roman" pitchFamily="18" charset="0"/>
              </a:rPr>
              <a:t>диаметру его основания</a:t>
            </a:r>
            <a:r>
              <a:rPr lang="ru-RU" dirty="0" smtClean="0">
                <a:cs typeface="Times New Roman" pitchFamily="18" charset="0"/>
              </a:rPr>
              <a:t>.</a:t>
            </a:r>
            <a:endParaRPr lang="ru-RU" i="1" dirty="0">
              <a:cs typeface="Times New Roman" pitchFamily="18" charset="0"/>
            </a:endParaRPr>
          </a:p>
        </p:txBody>
      </p:sp>
      <p:sp>
        <p:nvSpPr>
          <p:cNvPr id="59399" name="Text Box 7"/>
          <p:cNvSpPr txBox="1">
            <a:spLocks noChangeArrowheads="1"/>
          </p:cNvSpPr>
          <p:nvPr/>
        </p:nvSpPr>
        <p:spPr bwMode="auto">
          <a:xfrm>
            <a:off x="0" y="152369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cs typeface="Times New Roman" pitchFamily="18" charset="0"/>
              </a:rPr>
              <a:t>	</a:t>
            </a:r>
            <a:r>
              <a:rPr lang="ru-RU" dirty="0" smtClean="0">
                <a:cs typeface="Times New Roman" pitchFamily="18" charset="0"/>
              </a:rPr>
              <a:t>Её </a:t>
            </a:r>
            <a:r>
              <a:rPr lang="ru-RU" dirty="0">
                <a:cs typeface="Times New Roman" pitchFamily="18" charset="0"/>
              </a:rPr>
              <a:t>центром </a:t>
            </a:r>
            <a:r>
              <a:rPr lang="ru-RU" dirty="0" smtClean="0">
                <a:cs typeface="Times New Roman" pitchFamily="18" charset="0"/>
              </a:rPr>
              <a:t>является</a:t>
            </a:r>
            <a:r>
              <a:rPr lang="en-US" dirty="0" smtClean="0">
                <a:cs typeface="Times New Roman" pitchFamily="18" charset="0"/>
              </a:rPr>
              <a:t> </a:t>
            </a:r>
            <a:r>
              <a:rPr lang="ru-RU" dirty="0" smtClean="0">
                <a:cs typeface="Times New Roman" pitchFamily="18" charset="0"/>
              </a:rPr>
              <a:t>середина </a:t>
            </a:r>
            <a:r>
              <a:rPr lang="en-US" i="1" dirty="0" smtClean="0">
                <a:cs typeface="Times New Roman" pitchFamily="18" charset="0"/>
              </a:rPr>
              <a:t>O</a:t>
            </a:r>
            <a:r>
              <a:rPr lang="ru-RU" dirty="0" smtClean="0">
                <a:cs typeface="Times New Roman" pitchFamily="18" charset="0"/>
              </a:rPr>
              <a:t> </a:t>
            </a:r>
            <a:r>
              <a:rPr lang="ru-RU" dirty="0">
                <a:cs typeface="Times New Roman" pitchFamily="18" charset="0"/>
              </a:rPr>
              <a:t>отрезка, соединяющего центры оснований </a:t>
            </a:r>
            <a:r>
              <a:rPr lang="en-US" i="1" dirty="0">
                <a:cs typeface="Times New Roman" pitchFamily="18" charset="0"/>
              </a:rPr>
              <a:t>O</a:t>
            </a:r>
            <a:r>
              <a:rPr lang="ru-RU" baseline="-30000" dirty="0">
                <a:cs typeface="Times New Roman" pitchFamily="18" charset="0"/>
              </a:rPr>
              <a:t>1</a:t>
            </a:r>
            <a:r>
              <a:rPr lang="ru-RU" dirty="0">
                <a:cs typeface="Times New Roman" pitchFamily="18" charset="0"/>
              </a:rPr>
              <a:t> и </a:t>
            </a:r>
            <a:r>
              <a:rPr lang="en-US" i="1" dirty="0">
                <a:cs typeface="Times New Roman" pitchFamily="18" charset="0"/>
              </a:rPr>
              <a:t>O</a:t>
            </a:r>
            <a:r>
              <a:rPr lang="ru-RU" baseline="-30000" dirty="0">
                <a:cs typeface="Times New Roman" pitchFamily="18" charset="0"/>
              </a:rPr>
              <a:t>2</a:t>
            </a:r>
            <a:r>
              <a:rPr lang="ru-RU" i="1" dirty="0">
                <a:cs typeface="Times New Roman" pitchFamily="18" charset="0"/>
              </a:rPr>
              <a:t> </a:t>
            </a:r>
            <a:r>
              <a:rPr lang="ru-RU" dirty="0">
                <a:cs typeface="Times New Roman" pitchFamily="18" charset="0"/>
              </a:rPr>
              <a:t>цилиндра</a:t>
            </a:r>
            <a:r>
              <a:rPr lang="ru-RU" dirty="0" smtClean="0">
                <a:cs typeface="Times New Roman" pitchFamily="18" charset="0"/>
              </a:rPr>
              <a:t>.</a:t>
            </a:r>
            <a:endParaRPr lang="ru-RU" dirty="0">
              <a:cs typeface="Times New Roman" pitchFamily="18" charset="0"/>
            </a:endParaRPr>
          </a:p>
        </p:txBody>
      </p:sp>
      <p:sp>
        <p:nvSpPr>
          <p:cNvPr id="59401" name="Text Box 9"/>
          <p:cNvSpPr txBox="1">
            <a:spLocks noChangeArrowheads="1"/>
          </p:cNvSpPr>
          <p:nvPr/>
        </p:nvSpPr>
        <p:spPr bwMode="auto">
          <a:xfrm>
            <a:off x="0" y="226235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cs typeface="Times New Roman" pitchFamily="18" charset="0"/>
              </a:rPr>
              <a:t>	</a:t>
            </a:r>
            <a:r>
              <a:rPr lang="ru-RU" dirty="0" smtClean="0">
                <a:cs typeface="Times New Roman" pitchFamily="18" charset="0"/>
              </a:rPr>
              <a:t>Радиус </a:t>
            </a:r>
            <a:r>
              <a:rPr lang="ru-RU" dirty="0">
                <a:cs typeface="Times New Roman" pitchFamily="18" charset="0"/>
              </a:rPr>
              <a:t>сферы </a:t>
            </a:r>
            <a:r>
              <a:rPr lang="en-US" i="1" dirty="0">
                <a:cs typeface="Times New Roman" pitchFamily="18" charset="0"/>
              </a:rPr>
              <a:t>R </a:t>
            </a:r>
            <a:r>
              <a:rPr lang="ru-RU" dirty="0">
                <a:cs typeface="Times New Roman" pitchFamily="18" charset="0"/>
              </a:rPr>
              <a:t>будет </a:t>
            </a:r>
            <a:r>
              <a:rPr lang="ru-RU" dirty="0" smtClean="0">
                <a:cs typeface="Times New Roman" pitchFamily="18" charset="0"/>
              </a:rPr>
              <a:t>равен</a:t>
            </a:r>
            <a:r>
              <a:rPr lang="en-US" dirty="0" smtClean="0">
                <a:cs typeface="Times New Roman" pitchFamily="18" charset="0"/>
              </a:rPr>
              <a:t> </a:t>
            </a:r>
            <a:r>
              <a:rPr lang="ru-RU" dirty="0">
                <a:cs typeface="Times New Roman" pitchFamily="18" charset="0"/>
              </a:rPr>
              <a:t>радиусу окружности основания цилиндра</a:t>
            </a:r>
            <a:r>
              <a:rPr lang="ru-RU" dirty="0" smtClean="0">
                <a:cs typeface="Times New Roman" pitchFamily="18" charset="0"/>
              </a:rPr>
              <a:t>.</a:t>
            </a:r>
            <a:endParaRPr lang="ru-RU" dirty="0">
              <a:cs typeface="Times New Roman" pitchFamily="18" charset="0"/>
            </a:endParaRPr>
          </a:p>
        </p:txBody>
      </p:sp>
    </p:spTree>
    <p:extLst>
      <p:ext uri="{BB962C8B-B14F-4D97-AF65-F5344CB8AC3E}">
        <p14:creationId xmlns:p14="http://schemas.microsoft.com/office/powerpoint/2010/main" val="911824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wipe(left)">
                                      <p:cBhvr>
                                        <p:cTn id="7" dur="5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wipe(left)">
                                      <p:cBhvr>
                                        <p:cTn id="12" dur="500"/>
                                        <p:tgtEl>
                                          <p:spTgt spid="59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401"/>
                                        </p:tgtEl>
                                        <p:attrNameLst>
                                          <p:attrName>style.visibility</p:attrName>
                                        </p:attrNameLst>
                                      </p:cBhvr>
                                      <p:to>
                                        <p:strVal val="visible"/>
                                      </p:to>
                                    </p:set>
                                    <p:animEffect transition="in" filter="wipe(left)">
                                      <p:cBhvr>
                                        <p:cTn id="17" dur="5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utoUpdateAnimBg="0"/>
      <p:bldP spid="59399" grpId="0" autoUpdateAnimBg="0"/>
      <p:bldP spid="5940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481335"/>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1. </a:t>
            </a:r>
            <a:r>
              <a:rPr lang="ru-RU" dirty="0" smtClean="0"/>
              <a:t>В </a:t>
            </a:r>
            <a:r>
              <a:rPr lang="ru-RU" dirty="0"/>
              <a:t>цилиндр высоты 2 вписана сфера. Найдите ее радиус.</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501008"/>
            <a:ext cx="2664296" cy="317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0" y="925269"/>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2. </a:t>
            </a:r>
            <a:r>
              <a:rPr lang="ru-RU" dirty="0" smtClean="0"/>
              <a:t>В </a:t>
            </a:r>
            <a:r>
              <a:rPr lang="ru-RU" dirty="0"/>
              <a:t>цилиндр вписана сфера радиуса 1. Найдите высоту цилиндра.</a:t>
            </a:r>
          </a:p>
        </p:txBody>
      </p:sp>
      <p:sp>
        <p:nvSpPr>
          <p:cNvPr id="7" name="Text Box 3"/>
          <p:cNvSpPr txBox="1">
            <a:spLocks noChangeArrowheads="1"/>
          </p:cNvSpPr>
          <p:nvPr/>
        </p:nvSpPr>
        <p:spPr bwMode="auto">
          <a:xfrm>
            <a:off x="0" y="1737247"/>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3. </a:t>
            </a:r>
            <a:r>
              <a:rPr lang="ru-RU" dirty="0"/>
              <a:t>Радиус основания цилиндра равен 2. Какой должна быть высота цилиндра, чтобы в него можно было вписать сферу</a:t>
            </a:r>
            <a:r>
              <a:rPr lang="ru-RU" dirty="0" smtClean="0"/>
              <a:t>?</a:t>
            </a:r>
            <a:endParaRPr lang="ru-RU" dirty="0"/>
          </a:p>
        </p:txBody>
      </p:sp>
      <p:sp>
        <p:nvSpPr>
          <p:cNvPr id="9" name="Text Box 3"/>
          <p:cNvSpPr txBox="1">
            <a:spLocks noChangeArrowheads="1"/>
          </p:cNvSpPr>
          <p:nvPr/>
        </p:nvSpPr>
        <p:spPr bwMode="auto">
          <a:xfrm>
            <a:off x="0" y="256826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4. </a:t>
            </a:r>
            <a:r>
              <a:rPr lang="ru-RU" dirty="0"/>
              <a:t>Высота цилиндра равна 2. Каким должен быть радиус основания цилиндра, чтобы в него можно было вписать сферу?</a:t>
            </a:r>
          </a:p>
        </p:txBody>
      </p:sp>
      <p:sp>
        <p:nvSpPr>
          <p:cNvPr id="8" name="Text Box 3"/>
          <p:cNvSpPr txBox="1">
            <a:spLocks noChangeArrowheads="1"/>
          </p:cNvSpPr>
          <p:nvPr/>
        </p:nvSpPr>
        <p:spPr bwMode="auto">
          <a:xfrm>
            <a:off x="0" y="24135"/>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2800" dirty="0" smtClean="0">
                <a:solidFill>
                  <a:srgbClr val="FF0000"/>
                </a:solidFill>
              </a:rPr>
              <a:t>Упражнения</a:t>
            </a:r>
            <a:endParaRPr lang="ru-RU" sz="2800" dirty="0">
              <a:solidFill>
                <a:srgbClr val="FF0000"/>
              </a:solidFill>
            </a:endParaRPr>
          </a:p>
        </p:txBody>
      </p:sp>
    </p:spTree>
    <p:extLst>
      <p:ext uri="{BB962C8B-B14F-4D97-AF65-F5344CB8AC3E}">
        <p14:creationId xmlns:p14="http://schemas.microsoft.com/office/powerpoint/2010/main" val="3047789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304800"/>
            <a:ext cx="8763000" cy="457200"/>
          </a:xfrm>
        </p:spPr>
        <p:txBody>
          <a:bodyPr/>
          <a:lstStyle/>
          <a:p>
            <a:r>
              <a:rPr lang="ru-RU" sz="3200" dirty="0">
                <a:solidFill>
                  <a:srgbClr val="FF3300"/>
                </a:solidFill>
              </a:rPr>
              <a:t>Сфера, описанная около цилиндра</a:t>
            </a:r>
          </a:p>
        </p:txBody>
      </p:sp>
      <p:sp>
        <p:nvSpPr>
          <p:cNvPr id="10244" name="Text Box 4"/>
          <p:cNvSpPr txBox="1">
            <a:spLocks noChangeArrowheads="1"/>
          </p:cNvSpPr>
          <p:nvPr/>
        </p:nvSpPr>
        <p:spPr bwMode="auto">
          <a:xfrm>
            <a:off x="228600" y="99060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dirty="0">
                <a:cs typeface="Times New Roman" pitchFamily="18" charset="0"/>
              </a:rPr>
              <a:t>Цилиндр называется вписанным в сферу, если окружности оснований цилиндра лежат на сфере. При этом сфера называется описанной около цилиндра.</a:t>
            </a:r>
            <a:r>
              <a:rPr lang="ru-RU" dirty="0"/>
              <a:t> </a:t>
            </a:r>
          </a:p>
        </p:txBody>
      </p:sp>
      <p:pic>
        <p:nvPicPr>
          <p:cNvPr id="1538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2347276"/>
            <a:ext cx="4050781" cy="389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9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08458" y="23999"/>
            <a:ext cx="8763000" cy="457200"/>
          </a:xfrm>
        </p:spPr>
        <p:txBody>
          <a:bodyPr/>
          <a:lstStyle/>
          <a:p>
            <a:r>
              <a:rPr lang="ru-RU" sz="3200" dirty="0">
                <a:solidFill>
                  <a:srgbClr val="FF3300"/>
                </a:solidFill>
              </a:rPr>
              <a:t>Сфера, описанная около цилиндра</a:t>
            </a:r>
          </a:p>
        </p:txBody>
      </p:sp>
      <p:sp>
        <p:nvSpPr>
          <p:cNvPr id="61446" name="Text Box 6"/>
          <p:cNvSpPr txBox="1">
            <a:spLocks noChangeArrowheads="1"/>
          </p:cNvSpPr>
          <p:nvPr/>
        </p:nvSpPr>
        <p:spPr bwMode="auto">
          <a:xfrm>
            <a:off x="35916" y="476672"/>
            <a:ext cx="91805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en-US" dirty="0" smtClean="0">
                <a:cs typeface="Times New Roman" pitchFamily="18" charset="0"/>
              </a:rPr>
              <a:t>	</a:t>
            </a:r>
            <a:r>
              <a:rPr lang="ru-RU" dirty="0" smtClean="0">
                <a:cs typeface="Times New Roman" pitchFamily="18" charset="0"/>
              </a:rPr>
              <a:t>Около </a:t>
            </a:r>
            <a:r>
              <a:rPr lang="ru-RU" dirty="0">
                <a:cs typeface="Times New Roman" pitchFamily="18" charset="0"/>
              </a:rPr>
              <a:t>любого цилиндра можно описать сферу. Ее центром будет точка </a:t>
            </a:r>
            <a:r>
              <a:rPr lang="en-US" i="1" dirty="0">
                <a:cs typeface="Times New Roman" pitchFamily="18" charset="0"/>
              </a:rPr>
              <a:t>O</a:t>
            </a:r>
            <a:r>
              <a:rPr lang="ru-RU" dirty="0">
                <a:cs typeface="Times New Roman" pitchFamily="18" charset="0"/>
              </a:rPr>
              <a:t>,</a:t>
            </a:r>
            <a:r>
              <a:rPr lang="ru-RU" i="1" dirty="0">
                <a:cs typeface="Times New Roman" pitchFamily="18" charset="0"/>
              </a:rPr>
              <a:t> </a:t>
            </a:r>
            <a:r>
              <a:rPr lang="ru-RU" dirty="0">
                <a:cs typeface="Times New Roman" pitchFamily="18" charset="0"/>
              </a:rPr>
              <a:t>являющаяся серединой отрезка, соединяющего центры оснований </a:t>
            </a:r>
            <a:r>
              <a:rPr lang="en-US" i="1" dirty="0">
                <a:cs typeface="Times New Roman" pitchFamily="18" charset="0"/>
              </a:rPr>
              <a:t>O</a:t>
            </a:r>
            <a:r>
              <a:rPr lang="ru-RU" baseline="-30000" dirty="0">
                <a:cs typeface="Times New Roman" pitchFamily="18" charset="0"/>
              </a:rPr>
              <a:t>1</a:t>
            </a:r>
            <a:r>
              <a:rPr lang="ru-RU" dirty="0">
                <a:cs typeface="Times New Roman" pitchFamily="18" charset="0"/>
              </a:rPr>
              <a:t> и </a:t>
            </a:r>
            <a:r>
              <a:rPr lang="en-US" i="1" dirty="0">
                <a:cs typeface="Times New Roman" pitchFamily="18" charset="0"/>
              </a:rPr>
              <a:t>O</a:t>
            </a:r>
            <a:r>
              <a:rPr lang="ru-RU" baseline="-30000" dirty="0">
                <a:cs typeface="Times New Roman" pitchFamily="18" charset="0"/>
              </a:rPr>
              <a:t>2</a:t>
            </a:r>
            <a:r>
              <a:rPr lang="ru-RU" i="1" dirty="0">
                <a:cs typeface="Times New Roman" pitchFamily="18" charset="0"/>
              </a:rPr>
              <a:t> </a:t>
            </a:r>
            <a:r>
              <a:rPr lang="ru-RU" dirty="0">
                <a:cs typeface="Times New Roman" pitchFamily="18" charset="0"/>
              </a:rPr>
              <a:t>цилиндра. </a:t>
            </a:r>
            <a:r>
              <a:rPr lang="ru-RU" dirty="0" smtClean="0">
                <a:cs typeface="Times New Roman" pitchFamily="18" charset="0"/>
              </a:rPr>
              <a:t>Радиус </a:t>
            </a:r>
            <a:r>
              <a:rPr lang="en-US" i="1" dirty="0" smtClean="0">
                <a:cs typeface="Times New Roman" pitchFamily="18" charset="0"/>
              </a:rPr>
              <a:t>R </a:t>
            </a:r>
            <a:r>
              <a:rPr lang="ru-RU" dirty="0" smtClean="0">
                <a:cs typeface="Times New Roman" pitchFamily="18" charset="0"/>
              </a:rPr>
              <a:t>сферы равен радиусу окружности, описанной около прямоугольника, являющегося осевым сечением цилиндра.</a:t>
            </a:r>
            <a:r>
              <a:rPr lang="en-US" i="1" dirty="0" smtClean="0">
                <a:cs typeface="Times New Roman" pitchFamily="18" charset="0"/>
              </a:rPr>
              <a:t> </a:t>
            </a:r>
            <a:endParaRPr lang="ru-RU" dirty="0"/>
          </a:p>
        </p:txBody>
      </p:sp>
      <p:sp>
        <p:nvSpPr>
          <p:cNvPr id="2" name="TextBox 1"/>
          <p:cNvSpPr txBox="1"/>
          <p:nvPr/>
        </p:nvSpPr>
        <p:spPr>
          <a:xfrm>
            <a:off x="4285944" y="4509120"/>
            <a:ext cx="4850681" cy="1631216"/>
          </a:xfrm>
          <a:prstGeom prst="rect">
            <a:avLst/>
          </a:prstGeom>
          <a:noFill/>
        </p:spPr>
        <p:txBody>
          <a:bodyPr wrap="square" rtlCol="0">
            <a:spAutoFit/>
          </a:bodyPr>
          <a:lstStyle/>
          <a:p>
            <a:pPr algn="just"/>
            <a:r>
              <a:rPr lang="ru-RU" sz="2000" dirty="0" smtClean="0"/>
              <a:t>	Отметим, что эту формулу запоминать не нужно. Нужно знать, как находится радиус окружности, описанной около прямоугольника (осевого сечения цилиндра).</a:t>
            </a:r>
            <a:endParaRPr lang="ru-RU" sz="2000" dirty="0"/>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43094"/>
            <a:ext cx="3530730" cy="352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4285944" y="2475293"/>
                <a:ext cx="4860032" cy="2033827"/>
              </a:xfrm>
              <a:prstGeom prst="rect">
                <a:avLst/>
              </a:prstGeom>
              <a:noFill/>
            </p:spPr>
            <p:txBody>
              <a:bodyPr wrap="square" rtlCol="0">
                <a:spAutoFit/>
              </a:bodyPr>
              <a:lstStyle/>
              <a:p>
                <a:pPr algn="just"/>
                <a:r>
                  <a:rPr lang="ru-RU" dirty="0">
                    <a:cs typeface="Times New Roman" pitchFamily="18" charset="0"/>
                  </a:rPr>
                  <a:t>Он вычисляется по </a:t>
                </a:r>
                <a:r>
                  <a:rPr lang="ru-RU" dirty="0" smtClean="0">
                    <a:cs typeface="Times New Roman" pitchFamily="18" charset="0"/>
                  </a:rPr>
                  <a:t>формуле</a:t>
                </a:r>
              </a:p>
              <a:p>
                <a:pPr algn="ctr"/>
                <a:r>
                  <a:rPr lang="ru-RU" dirty="0" smtClean="0">
                    <a:cs typeface="Times New Roman" pitchFamily="18" charset="0"/>
                  </a:rPr>
                  <a:t> </a:t>
                </a:r>
                <a14:m>
                  <m:oMath xmlns:m="http://schemas.openxmlformats.org/officeDocument/2006/math">
                    <m:r>
                      <a:rPr lang="en-US" i="1">
                        <a:latin typeface="Cambria Math"/>
                      </a:rPr>
                      <m:t>𝑅</m:t>
                    </m:r>
                    <m:r>
                      <a:rPr lang="en-US" i="1">
                        <a:latin typeface="Cambria Math"/>
                      </a:rPr>
                      <m:t>=</m:t>
                    </m:r>
                    <m:f>
                      <m:fPr>
                        <m:ctrlPr>
                          <a:rPr lang="en-US" i="1">
                            <a:latin typeface="Cambria Math"/>
                          </a:rPr>
                        </m:ctrlPr>
                      </m:fPr>
                      <m:num>
                        <m:rad>
                          <m:radPr>
                            <m:degHide m:val="on"/>
                            <m:ctrlPr>
                              <a:rPr lang="en-US" i="1">
                                <a:latin typeface="Cambria Math"/>
                              </a:rPr>
                            </m:ctrlPr>
                          </m:radPr>
                          <m:deg/>
                          <m:e>
                            <m:r>
                              <a:rPr lang="en-US" i="1">
                                <a:latin typeface="Cambria Math"/>
                              </a:rPr>
                              <m:t>4</m:t>
                            </m:r>
                            <m:sSubSup>
                              <m:sSubSupPr>
                                <m:ctrlPr>
                                  <a:rPr lang="en-US" i="1">
                                    <a:latin typeface="Cambria Math"/>
                                  </a:rPr>
                                </m:ctrlPr>
                              </m:sSubSupPr>
                              <m:e>
                                <m:sSub>
                                  <m:sSubPr>
                                    <m:ctrlPr>
                                      <a:rPr lang="en-US" i="1">
                                        <a:latin typeface="Cambria Math"/>
                                      </a:rPr>
                                    </m:ctrlPr>
                                  </m:sSubPr>
                                  <m:e>
                                    <m:r>
                                      <a:rPr lang="en-US" i="1">
                                        <a:latin typeface="Cambria Math"/>
                                      </a:rPr>
                                      <m:t>𝑅</m:t>
                                    </m:r>
                                  </m:e>
                                  <m:sub>
                                    <m:r>
                                      <a:rPr lang="en-US" i="1">
                                        <a:latin typeface="Cambria Math"/>
                                      </a:rPr>
                                      <m:t>0</m:t>
                                    </m:r>
                                  </m:sub>
                                </m:sSub>
                              </m:e>
                              <m:sub/>
                              <m:sup>
                                <m:r>
                                  <a:rPr lang="en-US" i="1">
                                    <a:latin typeface="Cambria Math"/>
                                  </a:rPr>
                                  <m:t>2</m:t>
                                </m:r>
                              </m:sup>
                            </m:sSubSup>
                            <m:r>
                              <a:rPr lang="en-US" i="1">
                                <a:latin typeface="Cambria Math"/>
                              </a:rPr>
                              <m:t>+</m:t>
                            </m:r>
                            <m:sSup>
                              <m:sSupPr>
                                <m:ctrlPr>
                                  <a:rPr lang="en-US" i="1">
                                    <a:latin typeface="Cambria Math"/>
                                  </a:rPr>
                                </m:ctrlPr>
                              </m:sSupPr>
                              <m:e>
                                <m:r>
                                  <a:rPr lang="en-US" i="1">
                                    <a:latin typeface="Cambria Math"/>
                                  </a:rPr>
                                  <m:t>h</m:t>
                                </m:r>
                              </m:e>
                              <m:sup>
                                <m:r>
                                  <a:rPr lang="en-US" i="1">
                                    <a:latin typeface="Cambria Math"/>
                                  </a:rPr>
                                  <m:t>2</m:t>
                                </m:r>
                              </m:sup>
                            </m:sSup>
                          </m:e>
                        </m:rad>
                      </m:num>
                      <m:den>
                        <m:r>
                          <a:rPr lang="en-US" i="1">
                            <a:latin typeface="Cambria Math"/>
                          </a:rPr>
                          <m:t>2</m:t>
                        </m:r>
                      </m:den>
                    </m:f>
                    <m:r>
                      <a:rPr lang="ru-RU">
                        <a:latin typeface="Cambria Math"/>
                      </a:rPr>
                      <m:t>,</m:t>
                    </m:r>
                  </m:oMath>
                </a14:m>
                <a:r>
                  <a:rPr lang="ru-RU" dirty="0">
                    <a:cs typeface="Times New Roman" pitchFamily="18" charset="0"/>
                  </a:rPr>
                  <a:t> </a:t>
                </a:r>
                <a:endParaRPr lang="ru-RU" dirty="0" smtClean="0">
                  <a:cs typeface="Times New Roman" pitchFamily="18" charset="0"/>
                </a:endParaRPr>
              </a:p>
              <a:p>
                <a:r>
                  <a:rPr lang="ru-RU" dirty="0" smtClean="0">
                    <a:cs typeface="Times New Roman" pitchFamily="18" charset="0"/>
                  </a:rPr>
                  <a:t>где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0</m:t>
                        </m:r>
                      </m:sub>
                    </m:sSub>
                  </m:oMath>
                </a14:m>
                <a:r>
                  <a:rPr lang="en-US" i="1" dirty="0">
                    <a:cs typeface="Times New Roman" pitchFamily="18" charset="0"/>
                  </a:rPr>
                  <a:t> </a:t>
                </a:r>
                <a:r>
                  <a:rPr lang="ru-RU" dirty="0">
                    <a:cs typeface="Times New Roman" pitchFamily="18" charset="0"/>
                  </a:rPr>
                  <a:t>– радиус окружности основания, </a:t>
                </a:r>
                <a:r>
                  <a:rPr lang="en-US" i="1" dirty="0">
                    <a:cs typeface="Times New Roman" pitchFamily="18" charset="0"/>
                  </a:rPr>
                  <a:t>h </a:t>
                </a:r>
                <a:r>
                  <a:rPr lang="ru-RU" dirty="0">
                    <a:cs typeface="Times New Roman" pitchFamily="18" charset="0"/>
                  </a:rPr>
                  <a:t>– высота цилиндра.</a:t>
                </a:r>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4285944" y="2475293"/>
                <a:ext cx="4860032" cy="2033827"/>
              </a:xfrm>
              <a:prstGeom prst="rect">
                <a:avLst/>
              </a:prstGeom>
              <a:blipFill rotWithShape="1">
                <a:blip r:embed="rId4"/>
                <a:stretch>
                  <a:fillRect l="-1882" t="-2395" b="-5988"/>
                </a:stretch>
              </a:blipFill>
            </p:spPr>
            <p:txBody>
              <a:bodyPr/>
              <a:lstStyle/>
              <a:p>
                <a:r>
                  <a:rPr lang="ru-RU">
                    <a:noFill/>
                  </a:rPr>
                  <a:t> </a:t>
                </a:r>
              </a:p>
            </p:txBody>
          </p:sp>
        </mc:Fallback>
      </mc:AlternateContent>
    </p:spTree>
    <p:extLst>
      <p:ext uri="{BB962C8B-B14F-4D97-AF65-F5344CB8AC3E}">
        <p14:creationId xmlns:p14="http://schemas.microsoft.com/office/powerpoint/2010/main" val="146647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374656"/>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1. </a:t>
            </a:r>
            <a:r>
              <a:rPr lang="ru-RU" dirty="0" smtClean="0"/>
              <a:t>Диагональ </a:t>
            </a:r>
            <a:r>
              <a:rPr lang="ru-RU" dirty="0"/>
              <a:t>осевого сечения цилиндра равна 2. Найдите  радиус сферы, описанной около этого цилиндра.</a:t>
            </a:r>
          </a:p>
        </p:txBody>
      </p:sp>
      <p:pic>
        <p:nvPicPr>
          <p:cNvPr id="31751"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3673582"/>
            <a:ext cx="3168352" cy="309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27"/>
          <p:cNvSpPr txBox="1">
            <a:spLocks noChangeArrowheads="1"/>
          </p:cNvSpPr>
          <p:nvPr/>
        </p:nvSpPr>
        <p:spPr bwMode="auto">
          <a:xfrm>
            <a:off x="-36512" y="1212804"/>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2. </a:t>
            </a:r>
            <a:r>
              <a:rPr lang="ru-RU" dirty="0"/>
              <a:t>Около цилиндра высоты 2 и радиуса основания 1 описана сфера. Найдите ее радиус.</a:t>
            </a:r>
          </a:p>
        </p:txBody>
      </p:sp>
      <p:sp>
        <p:nvSpPr>
          <p:cNvPr id="8" name="Text Box 1027"/>
          <p:cNvSpPr txBox="1">
            <a:spLocks noChangeArrowheads="1"/>
          </p:cNvSpPr>
          <p:nvPr/>
        </p:nvSpPr>
        <p:spPr bwMode="auto">
          <a:xfrm>
            <a:off x="-36512" y="2043801"/>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3. </a:t>
            </a:r>
            <a:r>
              <a:rPr lang="ru-RU" dirty="0"/>
              <a:t>Около цилиндра, радиус основания которого равен 1, описана сфера радиуса 2. Найдите высоту цилиндра.</a:t>
            </a:r>
          </a:p>
        </p:txBody>
      </p:sp>
      <p:sp>
        <p:nvSpPr>
          <p:cNvPr id="9" name="Text Box 1027"/>
          <p:cNvSpPr txBox="1">
            <a:spLocks noChangeArrowheads="1"/>
          </p:cNvSpPr>
          <p:nvPr/>
        </p:nvSpPr>
        <p:spPr bwMode="auto">
          <a:xfrm>
            <a:off x="-36512" y="2874798"/>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4. </a:t>
            </a:r>
            <a:r>
              <a:rPr lang="ru-RU" dirty="0"/>
              <a:t>Около цилиндра, высота которого равна 1, описана сфера радиуса 1. Найдите радиус основания цилиндра.</a:t>
            </a:r>
          </a:p>
        </p:txBody>
      </p:sp>
      <p:sp>
        <p:nvSpPr>
          <p:cNvPr id="10" name="Text Box 1027"/>
          <p:cNvSpPr txBox="1">
            <a:spLocks noChangeArrowheads="1"/>
          </p:cNvSpPr>
          <p:nvPr/>
        </p:nvSpPr>
        <p:spPr bwMode="auto">
          <a:xfrm>
            <a:off x="-36512" y="0"/>
            <a:ext cx="9180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2800" dirty="0" smtClean="0">
                <a:solidFill>
                  <a:srgbClr val="FF0000"/>
                </a:solidFill>
              </a:rPr>
              <a:t>Упражнения</a:t>
            </a:r>
            <a:endParaRPr lang="ru-RU" sz="2800" dirty="0">
              <a:solidFill>
                <a:srgbClr val="FF0000"/>
              </a:solidFill>
            </a:endParaRPr>
          </a:p>
        </p:txBody>
      </p:sp>
    </p:spTree>
    <p:extLst>
      <p:ext uri="{BB962C8B-B14F-4D97-AF65-F5344CB8AC3E}">
        <p14:creationId xmlns:p14="http://schemas.microsoft.com/office/powerpoint/2010/main" val="81592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116632"/>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dirty="0" smtClean="0">
                <a:solidFill>
                  <a:srgbClr val="FF0000"/>
                </a:solidFill>
              </a:rPr>
              <a:t>ШЕСТОЙ ВЕБИНАР</a:t>
            </a:r>
          </a:p>
          <a:p>
            <a:pPr algn="just"/>
            <a:r>
              <a:rPr lang="ru-RU" dirty="0" smtClean="0"/>
              <a:t>	В первых трёх </a:t>
            </a:r>
            <a:r>
              <a:rPr lang="ru-RU" dirty="0" err="1" smtClean="0"/>
              <a:t>вебинарах</a:t>
            </a:r>
            <a:r>
              <a:rPr lang="ru-RU" dirty="0" smtClean="0"/>
              <a:t> были рассмотрены особенности предлагаемого УМК по геометрии для 7-9 классов.</a:t>
            </a:r>
          </a:p>
          <a:p>
            <a:pPr algn="just"/>
            <a:r>
              <a:rPr lang="ru-RU" dirty="0" smtClean="0"/>
              <a:t>	В четвёртом </a:t>
            </a:r>
            <a:r>
              <a:rPr lang="ru-RU" dirty="0" err="1" smtClean="0"/>
              <a:t>вебинаре</a:t>
            </a:r>
            <a:r>
              <a:rPr lang="ru-RU" dirty="0" smtClean="0"/>
              <a:t> рассказывалось о подготовке по геометрии к ОГЭ.</a:t>
            </a:r>
          </a:p>
          <a:p>
            <a:pPr algn="just"/>
            <a:r>
              <a:rPr lang="ru-RU" dirty="0" smtClean="0"/>
              <a:t>	В пятом </a:t>
            </a:r>
            <a:r>
              <a:rPr lang="ru-RU" dirty="0" err="1" smtClean="0"/>
              <a:t>вебинаре</a:t>
            </a:r>
            <a:r>
              <a:rPr lang="ru-RU" dirty="0" smtClean="0"/>
              <a:t> были рассмотрены особенности предлагаемого УМК по геометрии для 10-11 классов и подготовка к решению стереометрической задачи ЕГЭ.</a:t>
            </a:r>
          </a:p>
          <a:p>
            <a:pPr algn="just"/>
            <a:r>
              <a:rPr lang="ru-RU" dirty="0" smtClean="0"/>
              <a:t>	</a:t>
            </a:r>
            <a:r>
              <a:rPr lang="ru-RU" dirty="0"/>
              <a:t>Презентации к этим </a:t>
            </a:r>
            <a:r>
              <a:rPr lang="ru-RU" dirty="0" err="1"/>
              <a:t>вебинарам</a:t>
            </a:r>
            <a:r>
              <a:rPr lang="ru-RU" dirty="0"/>
              <a:t> имеются на сайте </a:t>
            </a:r>
            <a:r>
              <a:rPr lang="en-US" dirty="0"/>
              <a:t>www</a:t>
            </a:r>
            <a:r>
              <a:rPr lang="ru-RU" dirty="0"/>
              <a:t>.</a:t>
            </a:r>
            <a:r>
              <a:rPr lang="en-US" dirty="0"/>
              <a:t>emmom.ru</a:t>
            </a:r>
            <a:endParaRPr lang="ru-RU" dirty="0"/>
          </a:p>
          <a:p>
            <a:pPr algn="just"/>
            <a:r>
              <a:rPr lang="ru-RU" dirty="0" smtClean="0"/>
              <a:t>	Сегодня мы рассмотрим наиболее сложные вопросы геометрии, относящиеся к круглым телам и вписанным и описанным фигурам в </a:t>
            </a:r>
            <a:r>
              <a:rPr lang="ru-RU" smtClean="0"/>
              <a:t>пространстве.</a:t>
            </a:r>
            <a:r>
              <a:rPr lang="ru-RU" dirty="0"/>
              <a:t>	</a:t>
            </a:r>
            <a:endParaRPr lang="ru-RU" dirty="0" smtClean="0"/>
          </a:p>
        </p:txBody>
      </p:sp>
    </p:spTree>
    <p:extLst>
      <p:ext uri="{BB962C8B-B14F-4D97-AF65-F5344CB8AC3E}">
        <p14:creationId xmlns:p14="http://schemas.microsoft.com/office/powerpoint/2010/main" val="1624708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457200"/>
          </a:xfrm>
        </p:spPr>
        <p:txBody>
          <a:bodyPr/>
          <a:lstStyle/>
          <a:p>
            <a:r>
              <a:rPr lang="ru-RU">
                <a:solidFill>
                  <a:srgbClr val="FF3300"/>
                </a:solidFill>
              </a:rPr>
              <a:t>Сфера, вписанная в конус</a:t>
            </a:r>
          </a:p>
        </p:txBody>
      </p:sp>
      <p:sp>
        <p:nvSpPr>
          <p:cNvPr id="53251" name="Text Box 3"/>
          <p:cNvSpPr txBox="1">
            <a:spLocks noChangeArrowheads="1"/>
          </p:cNvSpPr>
          <p:nvPr/>
        </p:nvSpPr>
        <p:spPr bwMode="auto">
          <a:xfrm>
            <a:off x="228600" y="762000"/>
            <a:ext cx="883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dirty="0" smtClean="0">
                <a:cs typeface="Times New Roman" pitchFamily="18" charset="0"/>
              </a:rPr>
              <a:t>	Сфера </a:t>
            </a:r>
            <a:r>
              <a:rPr lang="ru-RU" dirty="0">
                <a:cs typeface="Times New Roman" pitchFamily="18" charset="0"/>
              </a:rPr>
              <a:t>называется вписанной в конус, если она касается его основания и боковой поверхности (касается каждой образующей). При этом конус называется описанным около сферы.</a:t>
            </a:r>
            <a:endParaRPr lang="ru-RU" dirty="0"/>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186" y="2331660"/>
            <a:ext cx="4158028" cy="392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6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67693" y="0"/>
            <a:ext cx="7772400" cy="457200"/>
          </a:xfrm>
        </p:spPr>
        <p:txBody>
          <a:bodyPr/>
          <a:lstStyle/>
          <a:p>
            <a:r>
              <a:rPr lang="ru-RU" sz="3200" dirty="0">
                <a:solidFill>
                  <a:srgbClr val="FF3300"/>
                </a:solidFill>
              </a:rPr>
              <a:t>Сфера, вписанная в конус</a:t>
            </a:r>
          </a:p>
        </p:txBody>
      </p:sp>
      <p:sp>
        <p:nvSpPr>
          <p:cNvPr id="70660" name="Text Box 4"/>
          <p:cNvSpPr txBox="1">
            <a:spLocks noChangeArrowheads="1"/>
          </p:cNvSpPr>
          <p:nvPr/>
        </p:nvSpPr>
        <p:spPr bwMode="auto">
          <a:xfrm>
            <a:off x="-2582" y="404664"/>
            <a:ext cx="914658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a:t>
            </a:r>
            <a:r>
              <a:rPr lang="ru-RU" sz="2200" dirty="0" smtClean="0">
                <a:solidFill>
                  <a:srgbClr val="FF0000"/>
                </a:solidFill>
              </a:rPr>
              <a:t>Теорема. </a:t>
            </a:r>
            <a:r>
              <a:rPr lang="ru-RU" sz="2200" dirty="0" smtClean="0"/>
              <a:t>В </a:t>
            </a:r>
            <a:r>
              <a:rPr lang="ru-RU" sz="2200" dirty="0"/>
              <a:t>любой </a:t>
            </a:r>
            <a:r>
              <a:rPr lang="ru-RU" sz="2200" dirty="0" smtClean="0"/>
              <a:t>конус можно </a:t>
            </a:r>
            <a:r>
              <a:rPr lang="ru-RU" sz="2200" dirty="0"/>
              <a:t>вписать сферу. Ее центр находится на высоте конуса, а радиус </a:t>
            </a:r>
            <a:r>
              <a:rPr lang="en-US" sz="2200" i="1" dirty="0" smtClean="0"/>
              <a:t>r </a:t>
            </a:r>
            <a:r>
              <a:rPr lang="ru-RU" sz="2200" dirty="0" smtClean="0"/>
              <a:t>равен </a:t>
            </a:r>
            <a:r>
              <a:rPr lang="ru-RU" sz="2200" dirty="0"/>
              <a:t>радиусу окружности, вписанной в треугольник, являющийся осевым сечением конуса.</a:t>
            </a:r>
          </a:p>
        </p:txBody>
      </p:sp>
      <mc:AlternateContent xmlns:mc="http://schemas.openxmlformats.org/markup-compatibility/2006" xmlns:a14="http://schemas.microsoft.com/office/drawing/2010/main">
        <mc:Choice Requires="a14">
          <p:sp>
            <p:nvSpPr>
              <p:cNvPr id="70662" name="Text Box 6"/>
              <p:cNvSpPr txBox="1">
                <a:spLocks noChangeArrowheads="1"/>
              </p:cNvSpPr>
              <p:nvPr/>
            </p:nvSpPr>
            <p:spPr bwMode="auto">
              <a:xfrm>
                <a:off x="3114674" y="1412776"/>
                <a:ext cx="6029325" cy="43471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en-US" dirty="0" smtClean="0"/>
                  <a:t>	</a:t>
                </a:r>
                <a:r>
                  <a:rPr lang="ru-RU" sz="2200" dirty="0" smtClean="0"/>
                  <a:t>Найдём радиус </a:t>
                </a:r>
                <a:r>
                  <a:rPr lang="en-US" sz="2200" i="1" dirty="0" smtClean="0"/>
                  <a:t>r </a:t>
                </a:r>
                <a:r>
                  <a:rPr lang="ru-RU" sz="2200" dirty="0" smtClean="0"/>
                  <a:t>сферы, вписанной в конус, радиус основания которого равен </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0</m:t>
                        </m:r>
                      </m:sub>
                    </m:sSub>
                  </m:oMath>
                </a14:m>
                <a:r>
                  <a:rPr lang="ru-RU" sz="2200" dirty="0" smtClean="0"/>
                  <a:t>,  высота – </a:t>
                </a:r>
                <a:r>
                  <a:rPr lang="en-US" sz="2200" i="1" dirty="0" smtClean="0"/>
                  <a:t>h</a:t>
                </a:r>
                <a:r>
                  <a:rPr lang="ru-RU" sz="2200" dirty="0" smtClean="0"/>
                  <a:t>, а образующая</a:t>
                </a:r>
                <a:r>
                  <a:rPr lang="en-US" sz="2200" i="1" dirty="0" smtClean="0"/>
                  <a:t> </a:t>
                </a:r>
                <a:r>
                  <a:rPr lang="ru-RU" sz="2200" i="1" dirty="0" smtClean="0"/>
                  <a:t>– </a:t>
                </a:r>
                <a:r>
                  <a:rPr lang="en-US" sz="2200" i="1" dirty="0" smtClean="0"/>
                  <a:t>b</a:t>
                </a:r>
                <a:r>
                  <a:rPr lang="en-US" sz="2200" dirty="0" smtClean="0"/>
                  <a:t> (</a:t>
                </a:r>
                <a14:m>
                  <m:oMath xmlns:m="http://schemas.openxmlformats.org/officeDocument/2006/math">
                    <m:r>
                      <a:rPr lang="en-US" sz="2000" b="0" i="1" smtClean="0">
                        <a:latin typeface="Cambria Math"/>
                      </a:rPr>
                      <m:t>𝑏</m:t>
                    </m:r>
                    <m:r>
                      <a:rPr lang="en-US" sz="2000" b="0" i="1" smtClean="0">
                        <a:latin typeface="Cambria Math"/>
                      </a:rPr>
                      <m:t>=</m:t>
                    </m:r>
                    <m:rad>
                      <m:radPr>
                        <m:degHide m:val="on"/>
                        <m:ctrlPr>
                          <a:rPr lang="en-US" sz="2000" b="0" i="1" smtClean="0">
                            <a:latin typeface="Cambria Math"/>
                          </a:rPr>
                        </m:ctrlPr>
                      </m:radPr>
                      <m:deg/>
                      <m:e>
                        <m:sSup>
                          <m:sSupPr>
                            <m:ctrlPr>
                              <a:rPr lang="en-US" sz="2000" b="0" i="1" smtClean="0">
                                <a:latin typeface="Cambria Math"/>
                              </a:rPr>
                            </m:ctrlPr>
                          </m:sSupPr>
                          <m:e>
                            <m:sSub>
                              <m:sSubPr>
                                <m:ctrlPr>
                                  <a:rPr lang="en-US" sz="2000" i="1">
                                    <a:latin typeface="Cambria Math"/>
                                  </a:rPr>
                                </m:ctrlPr>
                              </m:sSubPr>
                              <m:e>
                                <m:r>
                                  <a:rPr lang="en-US" sz="2000" i="1">
                                    <a:latin typeface="Cambria Math"/>
                                  </a:rPr>
                                  <m:t>𝑅</m:t>
                                </m:r>
                              </m:e>
                              <m:sub>
                                <m:r>
                                  <a:rPr lang="en-US" sz="2000" i="1">
                                    <a:latin typeface="Cambria Math"/>
                                  </a:rPr>
                                  <m:t>0</m:t>
                                </m:r>
                              </m:sub>
                            </m:sSub>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h</m:t>
                            </m:r>
                          </m:e>
                          <m:sup>
                            <m:r>
                              <a:rPr lang="en-US" sz="2000" b="0" i="1" smtClean="0">
                                <a:latin typeface="Cambria Math"/>
                              </a:rPr>
                              <m:t>2</m:t>
                            </m:r>
                          </m:sup>
                        </m:sSup>
                      </m:e>
                    </m:rad>
                  </m:oMath>
                </a14:m>
                <a:r>
                  <a:rPr lang="en-US" sz="2200" dirty="0" smtClean="0"/>
                  <a:t>).</a:t>
                </a:r>
                <a:r>
                  <a:rPr lang="ru-RU" sz="2200" i="1" dirty="0" smtClean="0"/>
                  <a:t>	</a:t>
                </a:r>
              </a:p>
              <a:p>
                <a:pPr algn="just">
                  <a:spcBef>
                    <a:spcPts val="0"/>
                  </a:spcBef>
                </a:pPr>
                <a:r>
                  <a:rPr lang="ru-RU" sz="2200" i="1" dirty="0"/>
                  <a:t>	</a:t>
                </a:r>
                <a:r>
                  <a:rPr lang="ru-RU" sz="2200" dirty="0" smtClean="0"/>
                  <a:t>Напомним, что радиус </a:t>
                </a:r>
                <a:r>
                  <a:rPr lang="en-US" sz="2200" i="1" dirty="0"/>
                  <a:t>r </a:t>
                </a:r>
                <a:r>
                  <a:rPr lang="ru-RU" sz="2200" dirty="0"/>
                  <a:t>окружности, вписанный в треугольник, находится по </a:t>
                </a:r>
                <a:r>
                  <a:rPr lang="ru-RU" sz="2200" dirty="0" smtClean="0"/>
                  <a:t>формуле </a:t>
                </a:r>
                <a14:m>
                  <m:oMath xmlns:m="http://schemas.openxmlformats.org/officeDocument/2006/math">
                    <m:r>
                      <a:rPr lang="en-US" sz="2200" i="1">
                        <a:latin typeface="Cambria Math"/>
                      </a:rPr>
                      <m:t>𝑟</m:t>
                    </m:r>
                    <m:r>
                      <a:rPr lang="en-US" sz="2200" i="1">
                        <a:latin typeface="Cambria Math"/>
                      </a:rPr>
                      <m:t>=</m:t>
                    </m:r>
                    <m:f>
                      <m:fPr>
                        <m:ctrlPr>
                          <a:rPr lang="en-US" sz="2200" i="1">
                            <a:latin typeface="Cambria Math"/>
                          </a:rPr>
                        </m:ctrlPr>
                      </m:fPr>
                      <m:num>
                        <m:r>
                          <a:rPr lang="ru-RU" sz="2200" b="0" i="1" smtClean="0">
                            <a:latin typeface="Cambria Math"/>
                          </a:rPr>
                          <m:t>2</m:t>
                        </m:r>
                        <m:r>
                          <a:rPr lang="en-US" sz="2200" i="1">
                            <a:latin typeface="Cambria Math"/>
                          </a:rPr>
                          <m:t>𝑆</m:t>
                        </m:r>
                      </m:num>
                      <m:den>
                        <m:r>
                          <a:rPr lang="en-US" sz="2200" b="0" i="1" smtClean="0">
                            <a:latin typeface="Cambria Math"/>
                          </a:rPr>
                          <m:t>𝑎</m:t>
                        </m:r>
                        <m:r>
                          <a:rPr lang="en-US" sz="2200" b="0" i="1" smtClean="0">
                            <a:latin typeface="Cambria Math"/>
                          </a:rPr>
                          <m:t>+</m:t>
                        </m:r>
                        <m:r>
                          <a:rPr lang="en-US" sz="2200" b="0" i="1" smtClean="0">
                            <a:latin typeface="Cambria Math"/>
                          </a:rPr>
                          <m:t>𝑏</m:t>
                        </m:r>
                        <m:r>
                          <a:rPr lang="en-US" sz="2200" b="0" i="1" smtClean="0">
                            <a:latin typeface="Cambria Math"/>
                          </a:rPr>
                          <m:t>+</m:t>
                        </m:r>
                        <m:r>
                          <a:rPr lang="en-US" sz="2200" b="0" i="1" smtClean="0">
                            <a:latin typeface="Cambria Math"/>
                          </a:rPr>
                          <m:t>𝑐</m:t>
                        </m:r>
                      </m:den>
                    </m:f>
                  </m:oMath>
                </a14:m>
                <a:r>
                  <a:rPr lang="en-US" sz="2200" dirty="0"/>
                  <a:t>, </a:t>
                </a:r>
                <a:r>
                  <a:rPr lang="ru-RU" sz="2200" dirty="0"/>
                  <a:t>где </a:t>
                </a:r>
                <a:r>
                  <a:rPr lang="en-US" sz="2200" i="1" dirty="0"/>
                  <a:t>S </a:t>
                </a:r>
                <a:r>
                  <a:rPr lang="ru-RU" sz="2200" dirty="0"/>
                  <a:t>– площадь, </a:t>
                </a:r>
                <a:r>
                  <a:rPr lang="en-US" sz="2200" i="1" dirty="0" smtClean="0"/>
                  <a:t>a</a:t>
                </a:r>
                <a:r>
                  <a:rPr lang="en-US" sz="2200" dirty="0" smtClean="0"/>
                  <a:t>, </a:t>
                </a:r>
                <a:r>
                  <a:rPr lang="en-US" sz="2200" i="1" dirty="0" smtClean="0"/>
                  <a:t>b</a:t>
                </a:r>
                <a:r>
                  <a:rPr lang="en-US" sz="2200" dirty="0" smtClean="0"/>
                  <a:t>, </a:t>
                </a:r>
                <a:r>
                  <a:rPr lang="en-US" sz="2200" i="1" dirty="0" smtClean="0"/>
                  <a:t>c</a:t>
                </a:r>
                <a:r>
                  <a:rPr lang="ru-RU" sz="2200" dirty="0" smtClean="0"/>
                  <a:t> </a:t>
                </a:r>
                <a:r>
                  <a:rPr lang="ru-RU" sz="2200" dirty="0"/>
                  <a:t>– </a:t>
                </a:r>
                <a:r>
                  <a:rPr lang="ru-RU" sz="2200" dirty="0" smtClean="0"/>
                  <a:t>стороны </a:t>
                </a:r>
                <a:r>
                  <a:rPr lang="ru-RU" sz="2200" dirty="0"/>
                  <a:t>треугольника</a:t>
                </a:r>
                <a:r>
                  <a:rPr lang="ru-RU" sz="2200" dirty="0" smtClean="0"/>
                  <a:t>.</a:t>
                </a:r>
              </a:p>
              <a:p>
                <a:pPr algn="just">
                  <a:spcBef>
                    <a:spcPts val="0"/>
                  </a:spcBef>
                </a:pPr>
                <a:r>
                  <a:rPr lang="ru-RU" sz="2200" dirty="0" smtClean="0"/>
                  <a:t>	Радиус вписанной сферы равен радиусу окружности, вписанной в треугольник </a:t>
                </a:r>
                <a:r>
                  <a:rPr lang="en-US" sz="2200" i="1" dirty="0" smtClean="0"/>
                  <a:t>ABC</a:t>
                </a:r>
                <a:r>
                  <a:rPr lang="ru-RU" sz="2200" dirty="0" smtClean="0"/>
                  <a:t>, являющийся осевым сечением конуса.</a:t>
                </a:r>
                <a:endParaRPr lang="en-US" sz="2200" dirty="0"/>
              </a:p>
              <a:p>
                <a:pPr algn="just">
                  <a:spcBef>
                    <a:spcPts val="0"/>
                  </a:spcBef>
                </a:pPr>
                <a:endParaRPr lang="ru-RU" dirty="0"/>
              </a:p>
            </p:txBody>
          </p:sp>
        </mc:Choice>
        <mc:Fallback xmlns="">
          <p:sp>
            <p:nvSpPr>
              <p:cNvPr id="70662" name="Text Box 6"/>
              <p:cNvSpPr txBox="1">
                <a:spLocks noRot="1" noChangeAspect="1" noMove="1" noResize="1" noEditPoints="1" noAdjustHandles="1" noChangeArrowheads="1" noChangeShapeType="1" noTextEdit="1"/>
              </p:cNvSpPr>
              <p:nvPr/>
            </p:nvSpPr>
            <p:spPr bwMode="auto">
              <a:xfrm>
                <a:off x="3114674" y="1412776"/>
                <a:ext cx="6029325" cy="4347152"/>
              </a:xfrm>
              <a:prstGeom prst="rect">
                <a:avLst/>
              </a:prstGeom>
              <a:blipFill rotWithShape="1">
                <a:blip r:embed="rId2"/>
                <a:stretch>
                  <a:fillRect l="-1314" t="-281" r="-13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 Box 6"/>
              <p:cNvSpPr txBox="1">
                <a:spLocks noChangeArrowheads="1"/>
              </p:cNvSpPr>
              <p:nvPr/>
            </p:nvSpPr>
            <p:spPr bwMode="auto">
              <a:xfrm>
                <a:off x="0" y="5229200"/>
                <a:ext cx="9164806" cy="13733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dirty="0" smtClean="0"/>
                  <a:t>	</a:t>
                </a:r>
                <a:r>
                  <a:rPr lang="ru-RU" sz="2200" dirty="0" smtClean="0"/>
                  <a:t>Площадь </a:t>
                </a:r>
                <a:r>
                  <a:rPr lang="en-US" sz="2200" i="1" dirty="0" smtClean="0"/>
                  <a:t>S </a:t>
                </a:r>
                <a:r>
                  <a:rPr lang="ru-RU" sz="2200" dirty="0" smtClean="0"/>
                  <a:t>треугольника </a:t>
                </a:r>
                <a:r>
                  <a:rPr lang="en-US" sz="2200" i="1" dirty="0" smtClean="0"/>
                  <a:t>SAB </a:t>
                </a:r>
                <a:r>
                  <a:rPr lang="ru-RU" sz="2200" dirty="0" smtClean="0"/>
                  <a:t>равна </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0</m:t>
                        </m:r>
                      </m:sub>
                    </m:sSub>
                    <m:r>
                      <a:rPr lang="en-US" sz="2000" b="0" i="1" smtClean="0">
                        <a:latin typeface="Cambria Math"/>
                        <a:ea typeface="Cambria Math"/>
                      </a:rPr>
                      <m:t>∙</m:t>
                    </m:r>
                    <m:r>
                      <a:rPr lang="en-US" sz="2000" b="0" i="1" smtClean="0">
                        <a:latin typeface="Cambria Math"/>
                        <a:ea typeface="Cambria Math"/>
                      </a:rPr>
                      <m:t>h</m:t>
                    </m:r>
                  </m:oMath>
                </a14:m>
                <a:r>
                  <a:rPr lang="en-US" sz="2200" i="1" dirty="0" smtClean="0"/>
                  <a:t>,</a:t>
                </a:r>
                <a:r>
                  <a:rPr lang="ru-RU" sz="2200" dirty="0" smtClean="0"/>
                  <a:t> стороны равны </a:t>
                </a:r>
                <a:r>
                  <a:rPr lang="en-US" sz="2200" dirty="0" smtClean="0"/>
                  <a:t>2</a:t>
                </a:r>
                <a:r>
                  <a:rPr lang="en-US" sz="2200" i="1" dirty="0" smtClean="0"/>
                  <a:t>R</a:t>
                </a:r>
                <a:r>
                  <a:rPr lang="ru-RU" sz="2200" baseline="-25000" dirty="0" smtClean="0"/>
                  <a:t>0</a:t>
                </a:r>
                <a:r>
                  <a:rPr lang="en-US" sz="2200" dirty="0" smtClean="0"/>
                  <a:t>, </a:t>
                </a:r>
                <a:r>
                  <a:rPr lang="en-US" sz="2200" i="1" dirty="0" smtClean="0"/>
                  <a:t>b</a:t>
                </a:r>
                <a:r>
                  <a:rPr lang="en-US" sz="2200" dirty="0" smtClean="0"/>
                  <a:t>, </a:t>
                </a:r>
                <a:r>
                  <a:rPr lang="en-US" sz="2200" i="1" dirty="0" smtClean="0"/>
                  <a:t>b</a:t>
                </a:r>
                <a:r>
                  <a:rPr lang="en-US" sz="2200" dirty="0" smtClean="0"/>
                  <a:t>. </a:t>
                </a:r>
                <a:r>
                  <a:rPr lang="ru-RU" sz="2200" dirty="0" smtClean="0"/>
                  <a:t>Следовательно, радиус </a:t>
                </a:r>
                <a:r>
                  <a:rPr lang="en-US" sz="2200" i="1" dirty="0" smtClean="0"/>
                  <a:t>r </a:t>
                </a:r>
                <a:r>
                  <a:rPr lang="ru-RU" sz="2200" dirty="0" smtClean="0"/>
                  <a:t>вписанной сферы находится по формуле</a:t>
                </a:r>
              </a:p>
              <a:p>
                <a:pPr algn="ctr">
                  <a:spcBef>
                    <a:spcPts val="0"/>
                  </a:spcBef>
                </a:pPr>
                <a14:m>
                  <m:oMathPara xmlns:m="http://schemas.openxmlformats.org/officeDocument/2006/math">
                    <m:oMathParaPr>
                      <m:jc m:val="centerGroup"/>
                    </m:oMathParaPr>
                    <m:oMath xmlns:m="http://schemas.openxmlformats.org/officeDocument/2006/math">
                      <m:r>
                        <a:rPr lang="en-US" sz="1800" b="0" i="1" smtClean="0">
                          <a:latin typeface="Cambria Math"/>
                        </a:rPr>
                        <m:t>𝑟</m:t>
                      </m:r>
                      <m:r>
                        <a:rPr lang="en-US" sz="1800" b="0" i="1" smtClean="0">
                          <a:latin typeface="Cambria Math"/>
                        </a:rPr>
                        <m:t>=</m:t>
                      </m:r>
                      <m:f>
                        <m:fPr>
                          <m:ctrlPr>
                            <a:rPr lang="en-US" sz="1800" b="0" i="1" smtClean="0">
                              <a:latin typeface="Cambria Math"/>
                            </a:rPr>
                          </m:ctrlPr>
                        </m:fPr>
                        <m:num>
                          <m:sSub>
                            <m:sSubPr>
                              <m:ctrlPr>
                                <a:rPr lang="en-US" sz="1800" i="1">
                                  <a:latin typeface="Cambria Math"/>
                                </a:rPr>
                              </m:ctrlPr>
                            </m:sSubPr>
                            <m:e>
                              <m:r>
                                <a:rPr lang="en-US" sz="1800" i="1">
                                  <a:latin typeface="Cambria Math"/>
                                </a:rPr>
                                <m:t>𝑅</m:t>
                              </m:r>
                            </m:e>
                            <m:sub>
                              <m:r>
                                <a:rPr lang="en-US" sz="1800" i="1">
                                  <a:latin typeface="Cambria Math"/>
                                </a:rPr>
                                <m:t>0</m:t>
                              </m:r>
                            </m:sub>
                          </m:sSub>
                          <m:r>
                            <a:rPr lang="en-US" sz="1800" b="0" i="1" smtClean="0">
                              <a:latin typeface="Cambria Math"/>
                            </a:rPr>
                            <m:t>h</m:t>
                          </m:r>
                        </m:num>
                        <m:den>
                          <m:sSub>
                            <m:sSubPr>
                              <m:ctrlPr>
                                <a:rPr lang="en-US" sz="2000" i="1">
                                  <a:latin typeface="Cambria Math"/>
                                </a:rPr>
                              </m:ctrlPr>
                            </m:sSubPr>
                            <m:e>
                              <m:r>
                                <a:rPr lang="en-US" sz="2000" i="1">
                                  <a:latin typeface="Cambria Math"/>
                                </a:rPr>
                                <m:t>𝑅</m:t>
                              </m:r>
                            </m:e>
                            <m:sub>
                              <m:r>
                                <a:rPr lang="en-US" sz="2000" i="1">
                                  <a:latin typeface="Cambria Math"/>
                                </a:rPr>
                                <m:t>0</m:t>
                              </m:r>
                            </m:sub>
                          </m:sSub>
                          <m:r>
                            <a:rPr lang="en-US" sz="1800" b="0" i="1" smtClean="0">
                              <a:latin typeface="Cambria Math"/>
                            </a:rPr>
                            <m:t>+</m:t>
                          </m:r>
                          <m:r>
                            <a:rPr lang="en-US" sz="1800" b="0" i="1" smtClean="0">
                              <a:latin typeface="Cambria Math"/>
                            </a:rPr>
                            <m:t>𝑏</m:t>
                          </m:r>
                        </m:den>
                      </m:f>
                      <m:r>
                        <a:rPr lang="en-US" sz="1800" b="0" i="1" smtClean="0">
                          <a:latin typeface="Cambria Math"/>
                        </a:rPr>
                        <m:t>. </m:t>
                      </m:r>
                    </m:oMath>
                  </m:oMathPara>
                </a14:m>
                <a:endParaRPr lang="ru-RU" sz="2200" dirty="0"/>
              </a:p>
            </p:txBody>
          </p:sp>
        </mc:Choice>
        <mc:Fallback xmlns="">
          <p:sp>
            <p:nvSpPr>
              <p:cNvPr id="10" name="Text Box 6"/>
              <p:cNvSpPr txBox="1">
                <a:spLocks noRot="1" noChangeAspect="1" noMove="1" noResize="1" noEditPoints="1" noAdjustHandles="1" noChangeArrowheads="1" noChangeShapeType="1" noTextEdit="1"/>
              </p:cNvSpPr>
              <p:nvPr/>
            </p:nvSpPr>
            <p:spPr bwMode="auto">
              <a:xfrm>
                <a:off x="0" y="5229200"/>
                <a:ext cx="9164806" cy="1373389"/>
              </a:xfrm>
              <a:prstGeom prst="rect">
                <a:avLst/>
              </a:prstGeom>
              <a:blipFill rotWithShape="1">
                <a:blip r:embed="rId3"/>
                <a:stretch>
                  <a:fillRect l="-798" t="-889" r="-8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89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73"/>
            <a:ext cx="313372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20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23" name="Text Box 3"/>
              <p:cNvSpPr txBox="1">
                <a:spLocks noChangeArrowheads="1"/>
              </p:cNvSpPr>
              <p:nvPr/>
            </p:nvSpPr>
            <p:spPr bwMode="auto">
              <a:xfrm>
                <a:off x="0" y="179787"/>
                <a:ext cx="9144000" cy="10665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1. </a:t>
                </a:r>
                <a:r>
                  <a:rPr lang="ru-RU" dirty="0" smtClean="0"/>
                  <a:t>В </a:t>
                </a:r>
                <a:r>
                  <a:rPr lang="ru-RU" dirty="0"/>
                  <a:t>конус, радиус основания которого равен 1, а образующая равна 2, вписана сфера. Найдите ее радиус</a:t>
                </a:r>
                <a:r>
                  <a:rPr lang="ru-RU" dirty="0" smtClean="0"/>
                  <a:t>.</a:t>
                </a:r>
                <a:r>
                  <a:rPr lang="en-US" dirty="0" smtClean="0"/>
                  <a:t> </a:t>
                </a:r>
                <a:r>
                  <a:rPr lang="en-US" dirty="0" smtClean="0">
                    <a:solidFill>
                      <a:srgbClr val="FF0000"/>
                    </a:solidFill>
                  </a:rPr>
                  <a:t>(</a:t>
                </a:r>
                <a:r>
                  <a:rPr lang="ru-RU" dirty="0" smtClean="0">
                    <a:solidFill>
                      <a:srgbClr val="FF0000"/>
                    </a:solidFill>
                  </a:rPr>
                  <a:t>Ответ. </a:t>
                </a:r>
                <a14:m>
                  <m:oMath xmlns:m="http://schemas.openxmlformats.org/officeDocument/2006/math">
                    <m:f>
                      <m:fPr>
                        <m:ctrlPr>
                          <a:rPr lang="ru-RU" i="1" smtClean="0">
                            <a:solidFill>
                              <a:srgbClr val="FF0000"/>
                            </a:solidFill>
                            <a:latin typeface="Cambria Math"/>
                          </a:rPr>
                        </m:ctrlPr>
                      </m:fPr>
                      <m:num>
                        <m:rad>
                          <m:radPr>
                            <m:degHide m:val="on"/>
                            <m:ctrlPr>
                              <a:rPr lang="ru-RU" i="1" smtClean="0">
                                <a:solidFill>
                                  <a:srgbClr val="FF0000"/>
                                </a:solidFill>
                                <a:latin typeface="Cambria Math"/>
                              </a:rPr>
                            </m:ctrlPr>
                          </m:radPr>
                          <m:deg/>
                          <m:e>
                            <m:r>
                              <a:rPr lang="ru-RU" b="0" i="1" smtClean="0">
                                <a:solidFill>
                                  <a:srgbClr val="FF0000"/>
                                </a:solidFill>
                                <a:latin typeface="Cambria Math"/>
                              </a:rPr>
                              <m:t>3</m:t>
                            </m:r>
                          </m:e>
                        </m:rad>
                      </m:num>
                      <m:den>
                        <m:r>
                          <a:rPr lang="ru-RU" b="0" i="1" smtClean="0">
                            <a:solidFill>
                              <a:srgbClr val="FF0000"/>
                            </a:solidFill>
                            <a:latin typeface="Cambria Math"/>
                          </a:rPr>
                          <m:t>3</m:t>
                        </m:r>
                      </m:den>
                    </m:f>
                  </m:oMath>
                </a14:m>
                <a:r>
                  <a:rPr lang="ru-RU" dirty="0" smtClean="0">
                    <a:solidFill>
                      <a:srgbClr val="FF0000"/>
                    </a:solidFill>
                  </a:rPr>
                  <a:t>.)</a:t>
                </a:r>
                <a:endParaRPr lang="ru-RU" dirty="0">
                  <a:solidFill>
                    <a:srgbClr val="FF0000"/>
                  </a:solidFill>
                </a:endParaRPr>
              </a:p>
            </p:txBody>
          </p:sp>
        </mc:Choice>
        <mc:Fallback xmlns="">
          <p:sp>
            <p:nvSpPr>
              <p:cNvPr id="30723" name="Text Box 3"/>
              <p:cNvSpPr txBox="1">
                <a:spLocks noRot="1" noChangeAspect="1" noMove="1" noResize="1" noEditPoints="1" noAdjustHandles="1" noChangeArrowheads="1" noChangeShapeType="1" noTextEdit="1"/>
              </p:cNvSpPr>
              <p:nvPr/>
            </p:nvSpPr>
            <p:spPr bwMode="auto">
              <a:xfrm>
                <a:off x="0" y="179787"/>
                <a:ext cx="9144000" cy="1066510"/>
              </a:xfrm>
              <a:prstGeom prst="rect">
                <a:avLst/>
              </a:prstGeom>
              <a:blipFill rotWithShape="1">
                <a:blip r:embed="rId2"/>
                <a:stretch>
                  <a:fillRect l="-1000" t="-4571" r="-1000" b="-2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11" name="Text Box 3"/>
          <p:cNvSpPr txBox="1">
            <a:spLocks noChangeArrowheads="1"/>
          </p:cNvSpPr>
          <p:nvPr/>
        </p:nvSpPr>
        <p:spPr bwMode="auto">
          <a:xfrm>
            <a:off x="0" y="119829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2. </a:t>
            </a:r>
            <a:r>
              <a:rPr lang="ru-RU" dirty="0"/>
              <a:t>Высота конуса равна 8, образующая 10. Найдите радиус вписанной сферы</a:t>
            </a:r>
            <a:r>
              <a:rPr lang="ru-RU" dirty="0" smtClean="0"/>
              <a:t>. </a:t>
            </a:r>
            <a:r>
              <a:rPr lang="en-US" dirty="0">
                <a:solidFill>
                  <a:srgbClr val="FF0000"/>
                </a:solidFill>
              </a:rPr>
              <a:t>(</a:t>
            </a:r>
            <a:r>
              <a:rPr lang="ru-RU" dirty="0">
                <a:solidFill>
                  <a:srgbClr val="FF0000"/>
                </a:solidFill>
              </a:rPr>
              <a:t>Ответ</a:t>
            </a:r>
            <a:r>
              <a:rPr lang="ru-RU" dirty="0" smtClean="0">
                <a:solidFill>
                  <a:srgbClr val="FF0000"/>
                </a:solidFill>
              </a:rPr>
              <a:t>.</a:t>
            </a:r>
            <a:r>
              <a:rPr lang="en-US" dirty="0" smtClean="0">
                <a:solidFill>
                  <a:srgbClr val="FF0000"/>
                </a:solidFill>
              </a:rPr>
              <a:t> 3</a:t>
            </a:r>
            <a:r>
              <a:rPr lang="ru-RU" dirty="0" smtClean="0">
                <a:solidFill>
                  <a:srgbClr val="FF0000"/>
                </a:solidFill>
              </a:rPr>
              <a:t>.)</a:t>
            </a:r>
            <a:endParaRPr lang="ru-RU" dirty="0"/>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01" y="3293330"/>
            <a:ext cx="2543207" cy="300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 Box 3"/>
              <p:cNvSpPr txBox="1">
                <a:spLocks noChangeArrowheads="1"/>
              </p:cNvSpPr>
              <p:nvPr/>
            </p:nvSpPr>
            <p:spPr bwMode="auto">
              <a:xfrm>
                <a:off x="0" y="1994771"/>
                <a:ext cx="9144000" cy="1252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3. </a:t>
                </a:r>
                <a:r>
                  <a:rPr lang="ru-RU" dirty="0"/>
                  <a:t>Радиус основания конуса равен 1. Образующая наклонена к плоскости основания под углом 45</a:t>
                </a:r>
                <a:r>
                  <a:rPr lang="ru-RU" baseline="30000" dirty="0"/>
                  <a:t>о</a:t>
                </a:r>
                <a:r>
                  <a:rPr lang="ru-RU" dirty="0"/>
                  <a:t>. Найдите радиус вписанной сферы</a:t>
                </a:r>
                <a:r>
                  <a:rPr lang="ru-RU" dirty="0" smtClean="0"/>
                  <a:t>. </a:t>
                </a:r>
                <a:r>
                  <a:rPr lang="en-US" dirty="0">
                    <a:solidFill>
                      <a:srgbClr val="FF0000"/>
                    </a:solidFill>
                  </a:rPr>
                  <a:t>(</a:t>
                </a:r>
                <a:r>
                  <a:rPr lang="ru-RU" dirty="0">
                    <a:solidFill>
                      <a:srgbClr val="FF0000"/>
                    </a:solidFill>
                  </a:rPr>
                  <a:t>Ответ</a:t>
                </a:r>
                <a:r>
                  <a:rPr lang="ru-RU" dirty="0" smtClean="0">
                    <a:solidFill>
                      <a:srgbClr val="FF0000"/>
                    </a:solidFill>
                  </a:rPr>
                  <a:t>. </a:t>
                </a:r>
                <a14:m>
                  <m:oMath xmlns:m="http://schemas.openxmlformats.org/officeDocument/2006/math">
                    <m:rad>
                      <m:radPr>
                        <m:degHide m:val="on"/>
                        <m:ctrlPr>
                          <a:rPr lang="ru-RU" i="1" smtClean="0">
                            <a:solidFill>
                              <a:srgbClr val="FF0000"/>
                            </a:solidFill>
                            <a:latin typeface="Cambria Math"/>
                          </a:rPr>
                        </m:ctrlPr>
                      </m:radPr>
                      <m:deg/>
                      <m:e>
                        <m:r>
                          <a:rPr lang="ru-RU" b="0" i="1" smtClean="0">
                            <a:solidFill>
                              <a:srgbClr val="FF0000"/>
                            </a:solidFill>
                            <a:latin typeface="Cambria Math"/>
                          </a:rPr>
                          <m:t>2</m:t>
                        </m:r>
                      </m:e>
                    </m:rad>
                    <m:r>
                      <a:rPr lang="ru-RU" b="0" i="1" smtClean="0">
                        <a:solidFill>
                          <a:srgbClr val="FF0000"/>
                        </a:solidFill>
                        <a:latin typeface="Cambria Math"/>
                      </a:rPr>
                      <m:t>−1</m:t>
                    </m:r>
                  </m:oMath>
                </a14:m>
                <a:r>
                  <a:rPr lang="ru-RU" dirty="0" smtClean="0">
                    <a:solidFill>
                      <a:srgbClr val="FF0000"/>
                    </a:solidFill>
                  </a:rPr>
                  <a:t>.)</a:t>
                </a:r>
                <a:endParaRPr lang="ru-RU" dirty="0"/>
              </a:p>
            </p:txBody>
          </p:sp>
        </mc:Choice>
        <mc:Fallback xmlns="">
          <p:sp>
            <p:nvSpPr>
              <p:cNvPr id="13" name="Text Box 3"/>
              <p:cNvSpPr txBox="1">
                <a:spLocks noRot="1" noChangeAspect="1" noMove="1" noResize="1" noEditPoints="1" noAdjustHandles="1" noChangeArrowheads="1" noChangeShapeType="1" noTextEdit="1"/>
              </p:cNvSpPr>
              <p:nvPr/>
            </p:nvSpPr>
            <p:spPr bwMode="auto">
              <a:xfrm>
                <a:off x="0" y="1994771"/>
                <a:ext cx="9144000" cy="1252266"/>
              </a:xfrm>
              <a:prstGeom prst="rect">
                <a:avLst/>
              </a:prstGeom>
              <a:blipFill rotWithShape="1">
                <a:blip r:embed="rId4"/>
                <a:stretch>
                  <a:fillRect l="-1000" t="-3883" r="-1000" b="-87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685201"/>
            <a:ext cx="3943350"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790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457200"/>
          </a:xfrm>
        </p:spPr>
        <p:txBody>
          <a:bodyPr/>
          <a:lstStyle/>
          <a:p>
            <a:r>
              <a:rPr lang="ru-RU">
                <a:solidFill>
                  <a:srgbClr val="FF3300"/>
                </a:solidFill>
              </a:rPr>
              <a:t>Сфера, описанная около конуса</a:t>
            </a:r>
          </a:p>
        </p:txBody>
      </p:sp>
      <p:sp>
        <p:nvSpPr>
          <p:cNvPr id="12292" name="Text Box 4"/>
          <p:cNvSpPr txBox="1">
            <a:spLocks noChangeArrowheads="1"/>
          </p:cNvSpPr>
          <p:nvPr/>
        </p:nvSpPr>
        <p:spPr bwMode="auto">
          <a:xfrm>
            <a:off x="0" y="6858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a:t>
            </a:r>
            <a:r>
              <a:rPr lang="ru-RU" dirty="0" smtClean="0"/>
              <a:t>Сфера </a:t>
            </a:r>
            <a:r>
              <a:rPr lang="ru-RU" dirty="0"/>
              <a:t>называется описанной около конуса, </a:t>
            </a:r>
            <a:r>
              <a:rPr lang="ru-RU" dirty="0">
                <a:cs typeface="Times New Roman" pitchFamily="18" charset="0"/>
              </a:rPr>
              <a:t>если вершина и окружность основания конуса лежат на сфере. При этом </a:t>
            </a:r>
            <a:r>
              <a:rPr lang="ru-RU" dirty="0"/>
              <a:t>конус</a:t>
            </a:r>
            <a:r>
              <a:rPr lang="ru-RU" dirty="0">
                <a:cs typeface="Times New Roman" pitchFamily="18" charset="0"/>
              </a:rPr>
              <a:t> называется </a:t>
            </a:r>
            <a:r>
              <a:rPr lang="ru-RU" dirty="0"/>
              <a:t>вписанным в сферу</a:t>
            </a:r>
            <a:r>
              <a:rPr lang="ru-RU" dirty="0">
                <a:cs typeface="Times New Roman" pitchFamily="18" charset="0"/>
              </a:rPr>
              <a:t>.</a:t>
            </a:r>
            <a:r>
              <a:rPr lang="ru-RU" dirty="0"/>
              <a:t> </a:t>
            </a:r>
          </a:p>
        </p:txBody>
      </p:sp>
      <p:pic>
        <p:nvPicPr>
          <p:cNvPr id="18457"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683" y="2060848"/>
            <a:ext cx="47629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02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04056" y="24838"/>
            <a:ext cx="7772400" cy="457200"/>
          </a:xfrm>
        </p:spPr>
        <p:txBody>
          <a:bodyPr/>
          <a:lstStyle/>
          <a:p>
            <a:r>
              <a:rPr lang="ru-RU" sz="3200" dirty="0">
                <a:solidFill>
                  <a:srgbClr val="FF3300"/>
                </a:solidFill>
              </a:rPr>
              <a:t>Сфера, описанная около конуса</a:t>
            </a:r>
          </a:p>
        </p:txBody>
      </p:sp>
      <p:sp>
        <p:nvSpPr>
          <p:cNvPr id="71685" name="Text Box 5"/>
          <p:cNvSpPr txBox="1">
            <a:spLocks noChangeArrowheads="1"/>
          </p:cNvSpPr>
          <p:nvPr/>
        </p:nvSpPr>
        <p:spPr bwMode="auto">
          <a:xfrm>
            <a:off x="0" y="440241"/>
            <a:ext cx="91805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a:t>
            </a:r>
            <a:r>
              <a:rPr lang="ru-RU" dirty="0" smtClean="0">
                <a:solidFill>
                  <a:srgbClr val="FF0000"/>
                </a:solidFill>
              </a:rPr>
              <a:t>Теорема. </a:t>
            </a:r>
            <a:r>
              <a:rPr lang="ru-RU" dirty="0" smtClean="0"/>
              <a:t>Около </a:t>
            </a:r>
            <a:r>
              <a:rPr lang="ru-RU" dirty="0"/>
              <a:t>любого </a:t>
            </a:r>
            <a:r>
              <a:rPr lang="ru-RU" dirty="0" smtClean="0"/>
              <a:t>конуса </a:t>
            </a:r>
            <a:r>
              <a:rPr lang="ru-RU" dirty="0"/>
              <a:t>можно описать сферу. Ее центр находится на высоте конуса, а радиус равен радиусу окружности, описанной около треугольника, являющимся осевым сечением конуса.</a:t>
            </a:r>
          </a:p>
        </p:txBody>
      </p:sp>
      <mc:AlternateContent xmlns:mc="http://schemas.openxmlformats.org/markup-compatibility/2006" xmlns:a14="http://schemas.microsoft.com/office/drawing/2010/main">
        <mc:Choice Requires="a14">
          <p:sp>
            <p:nvSpPr>
              <p:cNvPr id="71686" name="Text Box 6"/>
              <p:cNvSpPr txBox="1">
                <a:spLocks noChangeArrowheads="1"/>
              </p:cNvSpPr>
              <p:nvPr/>
            </p:nvSpPr>
            <p:spPr bwMode="auto">
              <a:xfrm>
                <a:off x="3059831" y="2009901"/>
                <a:ext cx="6075295" cy="29302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en-US" dirty="0" smtClean="0"/>
                  <a:t>	</a:t>
                </a:r>
                <a:r>
                  <a:rPr lang="ru-RU" sz="2200" dirty="0"/>
                  <a:t> Найдём радиус </a:t>
                </a:r>
                <a:r>
                  <a:rPr lang="en-US" sz="2200" i="1" dirty="0" smtClean="0"/>
                  <a:t>R </a:t>
                </a:r>
                <a:r>
                  <a:rPr lang="ru-RU" sz="2200" dirty="0"/>
                  <a:t>сферы, </a:t>
                </a:r>
                <a:r>
                  <a:rPr lang="ru-RU" sz="2200" dirty="0" smtClean="0"/>
                  <a:t>описанной около </a:t>
                </a:r>
                <a:r>
                  <a:rPr lang="ru-RU" sz="2200" dirty="0"/>
                  <a:t>конус, радиус основания которого равен </a:t>
                </a:r>
                <a:r>
                  <a:rPr lang="en-US" sz="2200" i="1" dirty="0" smtClean="0"/>
                  <a:t>R</a:t>
                </a:r>
                <a:r>
                  <a:rPr lang="en-US" sz="2200" baseline="-25000" dirty="0" smtClean="0"/>
                  <a:t>0</a:t>
                </a:r>
                <a:r>
                  <a:rPr lang="ru-RU" sz="2200" dirty="0" smtClean="0"/>
                  <a:t>, высота </a:t>
                </a:r>
                <a:r>
                  <a:rPr lang="en-US" sz="2200" dirty="0" smtClean="0"/>
                  <a:t>–</a:t>
                </a:r>
                <a:r>
                  <a:rPr lang="ru-RU" sz="2200" dirty="0" smtClean="0"/>
                  <a:t> </a:t>
                </a:r>
                <a:r>
                  <a:rPr lang="en-US" sz="2200" i="1" dirty="0" smtClean="0"/>
                  <a:t>h</a:t>
                </a:r>
                <a:r>
                  <a:rPr lang="ru-RU" sz="2200" dirty="0" smtClean="0"/>
                  <a:t>, </a:t>
                </a:r>
                <a:r>
                  <a:rPr lang="ru-RU" sz="2200" dirty="0"/>
                  <a:t>а образующая</a:t>
                </a:r>
                <a:r>
                  <a:rPr lang="en-US" sz="2200" i="1" dirty="0"/>
                  <a:t> </a:t>
                </a:r>
                <a:r>
                  <a:rPr lang="ru-RU" sz="2200" i="1" dirty="0"/>
                  <a:t>– </a:t>
                </a:r>
                <a:r>
                  <a:rPr lang="en-US" sz="2200" i="1" dirty="0"/>
                  <a:t>b</a:t>
                </a:r>
                <a:r>
                  <a:rPr lang="en-US" sz="2200" dirty="0"/>
                  <a:t> (</a:t>
                </a:r>
                <a14:m>
                  <m:oMath xmlns:m="http://schemas.openxmlformats.org/officeDocument/2006/math">
                    <m:r>
                      <a:rPr lang="en-US" sz="2000" i="1">
                        <a:latin typeface="Cambria Math"/>
                      </a:rPr>
                      <m:t>𝑏</m:t>
                    </m:r>
                    <m:r>
                      <a:rPr lang="en-US" sz="2000" i="1">
                        <a:latin typeface="Cambria Math"/>
                      </a:rPr>
                      <m:t>=</m:t>
                    </m:r>
                    <m:rad>
                      <m:radPr>
                        <m:degHide m:val="on"/>
                        <m:ctrlPr>
                          <a:rPr lang="en-US" sz="2000" i="1">
                            <a:latin typeface="Cambria Math"/>
                          </a:rPr>
                        </m:ctrlPr>
                      </m:radPr>
                      <m:deg/>
                      <m:e>
                        <m:sSup>
                          <m:sSupPr>
                            <m:ctrlPr>
                              <a:rPr lang="en-US" sz="2000" i="1">
                                <a:latin typeface="Cambria Math"/>
                              </a:rPr>
                            </m:ctrlPr>
                          </m:sSupPr>
                          <m:e>
                            <m:sSub>
                              <m:sSubPr>
                                <m:ctrlPr>
                                  <a:rPr lang="en-US" sz="2000" i="1">
                                    <a:latin typeface="Cambria Math"/>
                                  </a:rPr>
                                </m:ctrlPr>
                              </m:sSubPr>
                              <m:e>
                                <m:r>
                                  <a:rPr lang="en-US" sz="2000" i="1">
                                    <a:latin typeface="Cambria Math"/>
                                  </a:rPr>
                                  <m:t>𝑅</m:t>
                                </m:r>
                              </m:e>
                              <m:sub>
                                <m:r>
                                  <a:rPr lang="en-US" sz="2000" i="1">
                                    <a:latin typeface="Cambria Math"/>
                                  </a:rPr>
                                  <m:t>0</m:t>
                                </m:r>
                              </m:sub>
                            </m:sSub>
                          </m:e>
                          <m:sup>
                            <m:r>
                              <a:rPr lang="en-US" sz="2000" i="1">
                                <a:latin typeface="Cambria Math"/>
                              </a:rPr>
                              <m:t>2</m:t>
                            </m:r>
                          </m:sup>
                        </m:sSup>
                        <m:r>
                          <a:rPr lang="en-US" sz="2000" i="1">
                            <a:latin typeface="Cambria Math"/>
                          </a:rPr>
                          <m:t>+</m:t>
                        </m:r>
                        <m:sSup>
                          <m:sSupPr>
                            <m:ctrlPr>
                              <a:rPr lang="en-US" sz="2000" i="1">
                                <a:latin typeface="Cambria Math"/>
                              </a:rPr>
                            </m:ctrlPr>
                          </m:sSupPr>
                          <m:e>
                            <m:r>
                              <a:rPr lang="en-US" sz="2000" i="1">
                                <a:latin typeface="Cambria Math"/>
                              </a:rPr>
                              <m:t>h</m:t>
                            </m:r>
                          </m:e>
                          <m:sup>
                            <m:r>
                              <a:rPr lang="en-US" sz="2000" i="1">
                                <a:latin typeface="Cambria Math"/>
                              </a:rPr>
                              <m:t>2</m:t>
                            </m:r>
                          </m:sup>
                        </m:sSup>
                      </m:e>
                    </m:rad>
                  </m:oMath>
                </a14:m>
                <a:r>
                  <a:rPr lang="en-US" sz="2200" dirty="0"/>
                  <a:t>).</a:t>
                </a:r>
                <a:r>
                  <a:rPr lang="ru-RU" sz="2200" i="1" dirty="0" smtClean="0"/>
                  <a:t>	</a:t>
                </a:r>
                <a:r>
                  <a:rPr lang="ru-RU" sz="2200" dirty="0" smtClean="0"/>
                  <a:t>Напомним</a:t>
                </a:r>
                <a:r>
                  <a:rPr lang="ru-RU" sz="2200" dirty="0"/>
                  <a:t>, что радиус </a:t>
                </a:r>
                <a:r>
                  <a:rPr lang="en-US" sz="2200" i="1" dirty="0"/>
                  <a:t>R </a:t>
                </a:r>
                <a:r>
                  <a:rPr lang="ru-RU" sz="2200" dirty="0"/>
                  <a:t>окружности, описанной около треугольника, находится по </a:t>
                </a:r>
                <a:r>
                  <a:rPr lang="ru-RU" sz="2200" dirty="0" smtClean="0"/>
                  <a:t>формуле</a:t>
                </a:r>
                <a:r>
                  <a:rPr lang="en-US" sz="2200" dirty="0" smtClean="0"/>
                  <a:t> </a:t>
                </a:r>
                <a14:m>
                  <m:oMath xmlns:m="http://schemas.openxmlformats.org/officeDocument/2006/math">
                    <m:r>
                      <a:rPr lang="en-US" sz="2200" b="0" i="1" smtClean="0">
                        <a:latin typeface="Cambria Math"/>
                      </a:rPr>
                      <m:t>𝑅</m:t>
                    </m:r>
                    <m:r>
                      <a:rPr lang="en-US" sz="2200" b="0" i="1" smtClean="0">
                        <a:latin typeface="Cambria Math"/>
                      </a:rPr>
                      <m:t>=</m:t>
                    </m:r>
                    <m:f>
                      <m:fPr>
                        <m:ctrlPr>
                          <a:rPr lang="en-US" sz="2200" b="0" i="1" smtClean="0">
                            <a:latin typeface="Cambria Math"/>
                          </a:rPr>
                        </m:ctrlPr>
                      </m:fPr>
                      <m:num>
                        <m:r>
                          <a:rPr lang="en-US" sz="2200" b="0" i="1" smtClean="0">
                            <a:latin typeface="Cambria Math"/>
                          </a:rPr>
                          <m:t>𝑎𝑏𝑐</m:t>
                        </m:r>
                      </m:num>
                      <m:den>
                        <m:r>
                          <a:rPr lang="en-US" sz="2200" b="0" i="1" smtClean="0">
                            <a:latin typeface="Cambria Math"/>
                          </a:rPr>
                          <m:t>4</m:t>
                        </m:r>
                        <m:r>
                          <a:rPr lang="en-US" sz="2200" b="0" i="1" smtClean="0">
                            <a:latin typeface="Cambria Math"/>
                          </a:rPr>
                          <m:t>𝑆</m:t>
                        </m:r>
                      </m:den>
                    </m:f>
                  </m:oMath>
                </a14:m>
                <a:r>
                  <a:rPr lang="en-US" sz="2200" dirty="0" smtClean="0"/>
                  <a:t>, </a:t>
                </a:r>
                <a:r>
                  <a:rPr lang="ru-RU" sz="2200" dirty="0" smtClean="0"/>
                  <a:t>где </a:t>
                </a:r>
                <a:r>
                  <a:rPr lang="en-US" sz="2200" i="1" dirty="0"/>
                  <a:t>S </a:t>
                </a:r>
                <a:r>
                  <a:rPr lang="ru-RU" sz="2200" dirty="0"/>
                  <a:t>– площадь, </a:t>
                </a:r>
                <a:r>
                  <a:rPr lang="en-US" sz="2200" i="1" dirty="0"/>
                  <a:t>a</a:t>
                </a:r>
                <a:r>
                  <a:rPr lang="en-US" sz="2200" dirty="0"/>
                  <a:t>, </a:t>
                </a:r>
                <a:r>
                  <a:rPr lang="en-US" sz="2200" i="1" dirty="0"/>
                  <a:t>b</a:t>
                </a:r>
                <a:r>
                  <a:rPr lang="en-US" sz="2200" dirty="0"/>
                  <a:t>, </a:t>
                </a:r>
                <a:r>
                  <a:rPr lang="en-US" sz="2200" i="1" dirty="0"/>
                  <a:t>c</a:t>
                </a:r>
                <a:r>
                  <a:rPr lang="ru-RU" sz="2200" dirty="0"/>
                  <a:t> –</a:t>
                </a:r>
                <a:r>
                  <a:rPr lang="en-US" sz="2200" dirty="0"/>
                  <a:t> </a:t>
                </a:r>
                <a:r>
                  <a:rPr lang="ru-RU" sz="2200" dirty="0"/>
                  <a:t>стороны треугольника</a:t>
                </a:r>
                <a:r>
                  <a:rPr lang="ru-RU" sz="2200" dirty="0" smtClean="0"/>
                  <a:t>.</a:t>
                </a:r>
                <a:r>
                  <a:rPr lang="en-US" sz="2200" dirty="0" smtClean="0"/>
                  <a:t>	</a:t>
                </a:r>
                <a:endParaRPr lang="ru-RU" sz="2200" dirty="0"/>
              </a:p>
            </p:txBody>
          </p:sp>
        </mc:Choice>
        <mc:Fallback xmlns="">
          <p:sp>
            <p:nvSpPr>
              <p:cNvPr id="71686" name="Text Box 6"/>
              <p:cNvSpPr txBox="1">
                <a:spLocks noRot="1" noChangeAspect="1" noMove="1" noResize="1" noEditPoints="1" noAdjustHandles="1" noChangeArrowheads="1" noChangeShapeType="1" noTextEdit="1"/>
              </p:cNvSpPr>
              <p:nvPr/>
            </p:nvSpPr>
            <p:spPr bwMode="auto">
              <a:xfrm>
                <a:off x="3059831" y="2009901"/>
                <a:ext cx="6075295" cy="2930226"/>
              </a:xfrm>
              <a:prstGeom prst="rect">
                <a:avLst/>
              </a:prstGeom>
              <a:blipFill rotWithShape="1">
                <a:blip r:embed="rId2"/>
                <a:stretch>
                  <a:fillRect l="-1304" t="-417" r="-1204" b="-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0" y="4755977"/>
                <a:ext cx="9144000" cy="2385461"/>
              </a:xfrm>
              <a:prstGeom prst="rect">
                <a:avLst/>
              </a:prstGeom>
              <a:noFill/>
            </p:spPr>
            <p:txBody>
              <a:bodyPr wrap="square" rtlCol="0">
                <a:spAutoFit/>
              </a:bodyPr>
              <a:lstStyle/>
              <a:p>
                <a:pPr algn="just">
                  <a:spcBef>
                    <a:spcPts val="0"/>
                  </a:spcBef>
                </a:pPr>
                <a:r>
                  <a:rPr lang="en-US" dirty="0" smtClean="0"/>
                  <a:t>	</a:t>
                </a:r>
                <a:r>
                  <a:rPr lang="ru-RU" sz="2200" dirty="0" smtClean="0"/>
                  <a:t>Радиус </a:t>
                </a:r>
                <a:r>
                  <a:rPr lang="ru-RU" sz="2200" dirty="0"/>
                  <a:t>о</a:t>
                </a:r>
                <a:r>
                  <a:rPr lang="ru-RU" sz="2200" dirty="0" smtClean="0"/>
                  <a:t>писанной </a:t>
                </a:r>
                <a:r>
                  <a:rPr lang="ru-RU" sz="2200" dirty="0"/>
                  <a:t>сферы равен радиусу окружности, </a:t>
                </a:r>
                <a:r>
                  <a:rPr lang="ru-RU" sz="2200" dirty="0" smtClean="0"/>
                  <a:t>описанной около треугольни</a:t>
                </a:r>
                <a:r>
                  <a:rPr lang="ru-RU" sz="2200" dirty="0"/>
                  <a:t>к</a:t>
                </a:r>
                <a:r>
                  <a:rPr lang="ru-RU" sz="2200" dirty="0" smtClean="0"/>
                  <a:t>а </a:t>
                </a:r>
                <a:r>
                  <a:rPr lang="en-US" sz="2200" i="1" dirty="0" smtClean="0"/>
                  <a:t>SAB</a:t>
                </a:r>
                <a:r>
                  <a:rPr lang="ru-RU" sz="2200" dirty="0" smtClean="0"/>
                  <a:t>, являющегося </a:t>
                </a:r>
                <a:r>
                  <a:rPr lang="ru-RU" sz="2200" dirty="0"/>
                  <a:t>осевым сечением конуса.</a:t>
                </a:r>
              </a:p>
              <a:p>
                <a:pPr algn="just">
                  <a:spcBef>
                    <a:spcPts val="0"/>
                  </a:spcBef>
                </a:pPr>
                <a:r>
                  <a:rPr lang="ru-RU" sz="2200" dirty="0"/>
                  <a:t>	</a:t>
                </a:r>
                <a:r>
                  <a:rPr lang="ru-RU" sz="2200" dirty="0" smtClean="0"/>
                  <a:t>Его площадь </a:t>
                </a:r>
                <a:r>
                  <a:rPr lang="en-US" sz="2200" i="1" dirty="0" smtClean="0"/>
                  <a:t>S </a:t>
                </a:r>
                <a:r>
                  <a:rPr lang="ru-RU" sz="2200" dirty="0" smtClean="0"/>
                  <a:t>равна</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0</m:t>
                        </m:r>
                      </m:sub>
                    </m:sSub>
                    <m:r>
                      <a:rPr lang="en-US" sz="2000" b="0" i="1" smtClean="0">
                        <a:latin typeface="Cambria Math"/>
                        <a:ea typeface="Cambria Math"/>
                      </a:rPr>
                      <m:t>∙</m:t>
                    </m:r>
                    <m:r>
                      <a:rPr lang="en-US" sz="2000" b="0" i="1" smtClean="0">
                        <a:latin typeface="Cambria Math"/>
                        <a:ea typeface="Cambria Math"/>
                      </a:rPr>
                      <m:t>h</m:t>
                    </m:r>
                  </m:oMath>
                </a14:m>
                <a:r>
                  <a:rPr lang="en-US" sz="2200" dirty="0" smtClean="0"/>
                  <a:t>, </a:t>
                </a:r>
                <a:r>
                  <a:rPr lang="ru-RU" sz="2200" dirty="0" smtClean="0"/>
                  <a:t>а стороны равны 2</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0</m:t>
                        </m:r>
                      </m:sub>
                    </m:sSub>
                  </m:oMath>
                </a14:m>
                <a:r>
                  <a:rPr lang="en-US" sz="2200" dirty="0" smtClean="0"/>
                  <a:t>,</a:t>
                </a:r>
                <a:r>
                  <a:rPr lang="ru-RU" sz="2200" dirty="0" smtClean="0"/>
                  <a:t> </a:t>
                </a:r>
                <a:r>
                  <a:rPr lang="en-US" sz="2200" i="1" dirty="0" smtClean="0"/>
                  <a:t>b</a:t>
                </a:r>
                <a:r>
                  <a:rPr lang="en-US" sz="2200" dirty="0" smtClean="0"/>
                  <a:t>, </a:t>
                </a:r>
                <a:r>
                  <a:rPr lang="en-US" sz="2200" i="1" dirty="0" smtClean="0"/>
                  <a:t>b. </a:t>
                </a:r>
                <a:r>
                  <a:rPr lang="ru-RU" sz="2200" dirty="0" smtClean="0"/>
                  <a:t>Следовательно, радиус </a:t>
                </a:r>
                <a:r>
                  <a:rPr lang="en-US" sz="2200" i="1" dirty="0"/>
                  <a:t>R </a:t>
                </a:r>
                <a:r>
                  <a:rPr lang="ru-RU" sz="2200" dirty="0"/>
                  <a:t>описанной сферы находится по формуле</a:t>
                </a:r>
              </a:p>
              <a:p>
                <a:pPr algn="ctr">
                  <a:spcBef>
                    <a:spcPts val="0"/>
                  </a:spcBef>
                </a:pPr>
                <a:r>
                  <a:rPr lang="en-US" sz="2200" i="1" dirty="0"/>
                  <a:t>R</a:t>
                </a:r>
                <a14:m>
                  <m:oMath xmlns:m="http://schemas.openxmlformats.org/officeDocument/2006/math">
                    <m:r>
                      <a:rPr lang="en-US" sz="2200" i="1">
                        <a:latin typeface="Cambria Math"/>
                      </a:rPr>
                      <m:t>=</m:t>
                    </m:r>
                    <m:f>
                      <m:fPr>
                        <m:ctrlPr>
                          <a:rPr lang="en-US" sz="2200" i="1">
                            <a:latin typeface="Cambria Math"/>
                          </a:rPr>
                        </m:ctrlPr>
                      </m:fPr>
                      <m:num>
                        <m:sSup>
                          <m:sSupPr>
                            <m:ctrlPr>
                              <a:rPr lang="en-US" sz="2200" i="1">
                                <a:latin typeface="Cambria Math"/>
                              </a:rPr>
                            </m:ctrlPr>
                          </m:sSupPr>
                          <m:e>
                            <m:r>
                              <a:rPr lang="en-US" sz="2200" b="0" i="1" smtClean="0">
                                <a:latin typeface="Cambria Math"/>
                              </a:rPr>
                              <m:t>𝑏</m:t>
                            </m:r>
                          </m:e>
                          <m:sup>
                            <m:r>
                              <a:rPr lang="en-US" sz="2200" i="1">
                                <a:latin typeface="Cambria Math"/>
                              </a:rPr>
                              <m:t>2</m:t>
                            </m:r>
                          </m:sup>
                        </m:sSup>
                      </m:num>
                      <m:den>
                        <m:r>
                          <a:rPr lang="ru-RU" sz="2200" i="1">
                            <a:latin typeface="Cambria Math"/>
                          </a:rPr>
                          <m:t>2</m:t>
                        </m:r>
                        <m:r>
                          <a:rPr lang="en-US" sz="2200" i="1">
                            <a:latin typeface="Cambria Math"/>
                          </a:rPr>
                          <m:t>h</m:t>
                        </m:r>
                      </m:den>
                    </m:f>
                    <m:r>
                      <a:rPr lang="en-US" sz="2200" i="1">
                        <a:latin typeface="Cambria Math"/>
                      </a:rPr>
                      <m:t>. </m:t>
                    </m:r>
                  </m:oMath>
                </a14:m>
                <a:endParaRPr lang="ru-RU" sz="2200" dirty="0"/>
              </a:p>
              <a:p>
                <a:endParaRPr lang="ru-RU"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0" y="4755977"/>
                <a:ext cx="9144000" cy="2385461"/>
              </a:xfrm>
              <a:prstGeom prst="rect">
                <a:avLst/>
              </a:prstGeom>
              <a:blipFill rotWithShape="1">
                <a:blip r:embed="rId4"/>
                <a:stretch>
                  <a:fillRect l="-800" t="-512" r="-867"/>
                </a:stretch>
              </a:blipFill>
            </p:spPr>
            <p:txBody>
              <a:bodyPr/>
              <a:lstStyle/>
              <a:p>
                <a:r>
                  <a:rPr lang="ru-RU">
                    <a:noFill/>
                  </a:rPr>
                  <a:t> </a:t>
                </a:r>
              </a:p>
            </p:txBody>
          </p:sp>
        </mc:Fallback>
      </mc:AlternateContent>
      <p:pic>
        <p:nvPicPr>
          <p:cNvPr id="901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56" y="2051246"/>
            <a:ext cx="27717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795" name="Text Box 3"/>
              <p:cNvSpPr txBox="1">
                <a:spLocks noChangeArrowheads="1"/>
              </p:cNvSpPr>
              <p:nvPr/>
            </p:nvSpPr>
            <p:spPr bwMode="auto">
              <a:xfrm>
                <a:off x="0" y="30534"/>
                <a:ext cx="8991600" cy="10019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a:t>
                </a:r>
                <a:r>
                  <a:rPr lang="en-US" sz="2200" dirty="0" smtClean="0"/>
                  <a:t>1. </a:t>
                </a:r>
                <a:r>
                  <a:rPr lang="ru-RU" sz="2200" dirty="0" smtClean="0"/>
                  <a:t>Около </a:t>
                </a:r>
                <a:r>
                  <a:rPr lang="ru-RU" sz="2200" dirty="0"/>
                  <a:t>конуса, радиус основания которого равен 1, а образующая равна 2, описана сфера. Найдите ее радиус</a:t>
                </a:r>
                <a:r>
                  <a:rPr lang="ru-RU" sz="2200" dirty="0" smtClean="0"/>
                  <a:t>.</a:t>
                </a:r>
                <a:r>
                  <a:rPr lang="en-US" sz="2200" dirty="0" smtClean="0"/>
                  <a:t> </a:t>
                </a:r>
                <a:r>
                  <a:rPr lang="en-US" sz="2200" dirty="0">
                    <a:solidFill>
                      <a:srgbClr val="FF0000"/>
                    </a:solidFill>
                  </a:rPr>
                  <a:t>(</a:t>
                </a:r>
                <a:r>
                  <a:rPr lang="ru-RU" sz="2200" dirty="0">
                    <a:solidFill>
                      <a:srgbClr val="FF0000"/>
                    </a:solidFill>
                  </a:rPr>
                  <a:t>Ответ. </a:t>
                </a:r>
                <a14:m>
                  <m:oMath xmlns:m="http://schemas.openxmlformats.org/officeDocument/2006/math">
                    <m:f>
                      <m:fPr>
                        <m:ctrlPr>
                          <a:rPr lang="ru-RU" sz="2200" i="1">
                            <a:solidFill>
                              <a:srgbClr val="FF0000"/>
                            </a:solidFill>
                            <a:latin typeface="Cambria Math"/>
                          </a:rPr>
                        </m:ctrlPr>
                      </m:fPr>
                      <m:num>
                        <m:r>
                          <a:rPr lang="en-US" sz="2200" b="0" i="1" smtClean="0">
                            <a:solidFill>
                              <a:srgbClr val="FF0000"/>
                            </a:solidFill>
                            <a:latin typeface="Cambria Math"/>
                          </a:rPr>
                          <m:t>2</m:t>
                        </m:r>
                        <m:rad>
                          <m:radPr>
                            <m:degHide m:val="on"/>
                            <m:ctrlPr>
                              <a:rPr lang="ru-RU" sz="2200" i="1">
                                <a:solidFill>
                                  <a:srgbClr val="FF0000"/>
                                </a:solidFill>
                                <a:latin typeface="Cambria Math"/>
                              </a:rPr>
                            </m:ctrlPr>
                          </m:radPr>
                          <m:deg/>
                          <m:e>
                            <m:r>
                              <a:rPr lang="ru-RU" sz="2200" i="1">
                                <a:solidFill>
                                  <a:srgbClr val="FF0000"/>
                                </a:solidFill>
                                <a:latin typeface="Cambria Math"/>
                              </a:rPr>
                              <m:t>3</m:t>
                            </m:r>
                          </m:e>
                        </m:rad>
                      </m:num>
                      <m:den>
                        <m:r>
                          <a:rPr lang="ru-RU" sz="2200" i="1">
                            <a:solidFill>
                              <a:srgbClr val="FF0000"/>
                            </a:solidFill>
                            <a:latin typeface="Cambria Math"/>
                          </a:rPr>
                          <m:t>3</m:t>
                        </m:r>
                      </m:den>
                    </m:f>
                  </m:oMath>
                </a14:m>
                <a:r>
                  <a:rPr lang="ru-RU" sz="2200" dirty="0">
                    <a:solidFill>
                      <a:srgbClr val="FF0000"/>
                    </a:solidFill>
                  </a:rPr>
                  <a:t>.)</a:t>
                </a:r>
                <a:endParaRPr lang="ru-RU" sz="2200" dirty="0"/>
              </a:p>
            </p:txBody>
          </p:sp>
        </mc:Choice>
        <mc:Fallback xmlns="">
          <p:sp>
            <p:nvSpPr>
              <p:cNvPr id="33795" name="Text Box 3"/>
              <p:cNvSpPr txBox="1">
                <a:spLocks noRot="1" noChangeAspect="1" noMove="1" noResize="1" noEditPoints="1" noAdjustHandles="1" noChangeArrowheads="1" noChangeShapeType="1" noTextEdit="1"/>
              </p:cNvSpPr>
              <p:nvPr/>
            </p:nvSpPr>
            <p:spPr bwMode="auto">
              <a:xfrm>
                <a:off x="0" y="30534"/>
                <a:ext cx="8991600" cy="1001941"/>
              </a:xfrm>
              <a:prstGeom prst="rect">
                <a:avLst/>
              </a:prstGeom>
              <a:blipFill rotWithShape="1">
                <a:blip r:embed="rId2"/>
                <a:stretch>
                  <a:fillRect l="-814" t="-1220" r="-881" b="-36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38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385292"/>
            <a:ext cx="2506689" cy="246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Text Box 3"/>
              <p:cNvSpPr txBox="1">
                <a:spLocks noChangeArrowheads="1"/>
              </p:cNvSpPr>
              <p:nvPr/>
            </p:nvSpPr>
            <p:spPr bwMode="auto">
              <a:xfrm>
                <a:off x="0" y="864587"/>
                <a:ext cx="8991600" cy="9418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a:t>
                </a:r>
                <a:r>
                  <a:rPr lang="en-US" sz="2200" dirty="0" smtClean="0"/>
                  <a:t>2. </a:t>
                </a:r>
                <a:r>
                  <a:rPr lang="ru-RU" sz="2200" dirty="0"/>
                  <a:t>Высота конуса равна 8, образующая 10. Найдите радиус описанной сферы</a:t>
                </a:r>
                <a:r>
                  <a:rPr lang="ru-RU" sz="2200" dirty="0" smtClean="0"/>
                  <a:t>.</a:t>
                </a:r>
                <a:r>
                  <a:rPr lang="en-US" sz="2200" dirty="0" smtClean="0"/>
                  <a:t> </a:t>
                </a:r>
                <a:r>
                  <a:rPr lang="en-US" sz="2200" dirty="0">
                    <a:solidFill>
                      <a:srgbClr val="FF0000"/>
                    </a:solidFill>
                  </a:rPr>
                  <a:t>(</a:t>
                </a:r>
                <a:r>
                  <a:rPr lang="ru-RU" sz="2200" dirty="0">
                    <a:solidFill>
                      <a:srgbClr val="FF0000"/>
                    </a:solidFill>
                  </a:rPr>
                  <a:t>Ответ. </a:t>
                </a:r>
                <a14:m>
                  <m:oMath xmlns:m="http://schemas.openxmlformats.org/officeDocument/2006/math">
                    <m:r>
                      <a:rPr lang="ru-RU" sz="2200">
                        <a:solidFill>
                          <a:srgbClr val="FF0000"/>
                        </a:solidFill>
                        <a:latin typeface="Cambria Math"/>
                      </a:rPr>
                      <m:t>6</m:t>
                    </m:r>
                    <m:f>
                      <m:fPr>
                        <m:ctrlPr>
                          <a:rPr lang="ru-RU" sz="2200" i="1">
                            <a:solidFill>
                              <a:srgbClr val="FF0000"/>
                            </a:solidFill>
                            <a:latin typeface="Cambria Math"/>
                          </a:rPr>
                        </m:ctrlPr>
                      </m:fPr>
                      <m:num>
                        <m:r>
                          <a:rPr lang="en-US" sz="2200" b="0" i="1" smtClean="0">
                            <a:solidFill>
                              <a:srgbClr val="FF0000"/>
                            </a:solidFill>
                            <a:latin typeface="Cambria Math"/>
                          </a:rPr>
                          <m:t>1</m:t>
                        </m:r>
                      </m:num>
                      <m:den>
                        <m:r>
                          <a:rPr lang="ru-RU" sz="2200" b="0" i="1" smtClean="0">
                            <a:solidFill>
                              <a:srgbClr val="FF0000"/>
                            </a:solidFill>
                            <a:latin typeface="Cambria Math"/>
                          </a:rPr>
                          <m:t>4</m:t>
                        </m:r>
                      </m:den>
                    </m:f>
                  </m:oMath>
                </a14:m>
                <a:r>
                  <a:rPr lang="ru-RU" sz="2200" dirty="0">
                    <a:solidFill>
                      <a:srgbClr val="FF0000"/>
                    </a:solidFill>
                  </a:rPr>
                  <a:t>.)</a:t>
                </a:r>
                <a:endParaRPr lang="ru-RU" sz="2200" dirty="0"/>
              </a:p>
            </p:txBody>
          </p:sp>
        </mc:Choice>
        <mc:Fallback xmlns="">
          <p:sp>
            <p:nvSpPr>
              <p:cNvPr id="11" name="Text Box 3"/>
              <p:cNvSpPr txBox="1">
                <a:spLocks noRot="1" noChangeAspect="1" noMove="1" noResize="1" noEditPoints="1" noAdjustHandles="1" noChangeArrowheads="1" noChangeShapeType="1" noTextEdit="1"/>
              </p:cNvSpPr>
              <p:nvPr/>
            </p:nvSpPr>
            <p:spPr bwMode="auto">
              <a:xfrm>
                <a:off x="0" y="864587"/>
                <a:ext cx="8991600" cy="941861"/>
              </a:xfrm>
              <a:prstGeom prst="rect">
                <a:avLst/>
              </a:prstGeom>
              <a:blipFill rotWithShape="1">
                <a:blip r:embed="rId4"/>
                <a:stretch>
                  <a:fillRect l="-814" t="-1299" r="-881" b="-45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12" name="Text Box 3"/>
          <p:cNvSpPr txBox="1">
            <a:spLocks noChangeArrowheads="1"/>
          </p:cNvSpPr>
          <p:nvPr/>
        </p:nvSpPr>
        <p:spPr bwMode="auto">
          <a:xfrm>
            <a:off x="0" y="1690625"/>
            <a:ext cx="89916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t>	</a:t>
            </a:r>
            <a:r>
              <a:rPr lang="en-US" sz="2200" dirty="0" smtClean="0"/>
              <a:t>3. </a:t>
            </a:r>
            <a:r>
              <a:rPr lang="ru-RU" sz="2200" dirty="0"/>
              <a:t>Радиус основания конуса равен 1. Образующая наклонена к плоскости основания под углом 45</a:t>
            </a:r>
            <a:r>
              <a:rPr lang="ru-RU" sz="2200" baseline="30000" dirty="0"/>
              <a:t>о</a:t>
            </a:r>
            <a:r>
              <a:rPr lang="ru-RU" sz="2200" dirty="0"/>
              <a:t>. Найдите радиус описанной сферы</a:t>
            </a:r>
            <a:r>
              <a:rPr lang="ru-RU" sz="2200" dirty="0" smtClean="0"/>
              <a:t>.</a:t>
            </a:r>
            <a:r>
              <a:rPr lang="en-US" sz="2200" dirty="0" smtClean="0"/>
              <a:t> </a:t>
            </a:r>
            <a:r>
              <a:rPr lang="en-US" sz="2200" dirty="0">
                <a:solidFill>
                  <a:srgbClr val="FF0000"/>
                </a:solidFill>
              </a:rPr>
              <a:t>(</a:t>
            </a:r>
            <a:r>
              <a:rPr lang="ru-RU" sz="2200" dirty="0">
                <a:solidFill>
                  <a:srgbClr val="FF0000"/>
                </a:solidFill>
              </a:rPr>
              <a:t>Ответ</a:t>
            </a:r>
            <a:r>
              <a:rPr lang="ru-RU" sz="2200" dirty="0" smtClean="0">
                <a:solidFill>
                  <a:srgbClr val="FF0000"/>
                </a:solidFill>
              </a:rPr>
              <a:t>.</a:t>
            </a:r>
            <a:r>
              <a:rPr lang="en-US" sz="2200" dirty="0" smtClean="0">
                <a:solidFill>
                  <a:srgbClr val="FF0000"/>
                </a:solidFill>
              </a:rPr>
              <a:t> 1</a:t>
            </a:r>
            <a:r>
              <a:rPr lang="ru-RU" sz="2200" dirty="0" smtClean="0">
                <a:solidFill>
                  <a:srgbClr val="FF0000"/>
                </a:solidFill>
              </a:rPr>
              <a:t>.)</a:t>
            </a:r>
            <a:endParaRPr lang="ru-RU" sz="2200" dirty="0"/>
          </a:p>
        </p:txBody>
      </p:sp>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356992"/>
            <a:ext cx="291489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821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8915400" cy="457200"/>
          </a:xfrm>
        </p:spPr>
        <p:txBody>
          <a:bodyPr/>
          <a:lstStyle/>
          <a:p>
            <a:r>
              <a:rPr lang="ru-RU" sz="3600" dirty="0" smtClean="0">
                <a:solidFill>
                  <a:srgbClr val="FF3300"/>
                </a:solidFill>
              </a:rPr>
              <a:t>Призма, вписанная в цилиндр</a:t>
            </a:r>
            <a:endParaRPr lang="ru-RU" sz="3600" dirty="0">
              <a:solidFill>
                <a:srgbClr val="FF3300"/>
              </a:solidFill>
            </a:endParaRPr>
          </a:p>
        </p:txBody>
      </p:sp>
      <p:sp>
        <p:nvSpPr>
          <p:cNvPr id="2061" name="Text Box 13"/>
          <p:cNvSpPr txBox="1">
            <a:spLocks noChangeArrowheads="1"/>
          </p:cNvSpPr>
          <p:nvPr/>
        </p:nvSpPr>
        <p:spPr bwMode="auto">
          <a:xfrm>
            <a:off x="152400" y="609600"/>
            <a:ext cx="8991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sz="2800" dirty="0" smtClean="0"/>
              <a:t>	Призма </a:t>
            </a:r>
            <a:r>
              <a:rPr lang="ru-RU" sz="2800" dirty="0"/>
              <a:t>называется вписанной в цилиндр, если её основания вписаны в основания </a:t>
            </a:r>
            <a:r>
              <a:rPr lang="ru-RU" sz="2800" dirty="0" smtClean="0"/>
              <a:t>цилиндра. </a:t>
            </a:r>
            <a:r>
              <a:rPr lang="ru-RU" sz="2800" dirty="0"/>
              <a:t>Сам цилиндр называется описанным около призмы.</a:t>
            </a:r>
          </a:p>
          <a:p>
            <a:r>
              <a:rPr lang="ru-RU" sz="2800" dirty="0"/>
              <a:t>                         </a:t>
            </a:r>
          </a:p>
          <a:p>
            <a:r>
              <a:rPr lang="ru-RU" sz="2800" dirty="0"/>
              <a:t> </a:t>
            </a:r>
          </a:p>
          <a:p>
            <a:endParaRPr lang="ru-RU" sz="2800" dirty="0" smtClean="0"/>
          </a:p>
          <a:p>
            <a:endParaRPr lang="ru-RU" sz="2800" dirty="0"/>
          </a:p>
          <a:p>
            <a:endParaRPr lang="ru-RU" sz="2800" dirty="0" smtClean="0"/>
          </a:p>
          <a:p>
            <a:endParaRPr lang="ru-RU" sz="2800" dirty="0"/>
          </a:p>
          <a:p>
            <a:endParaRPr lang="ru-RU" sz="2800" dirty="0" smtClean="0"/>
          </a:p>
          <a:p>
            <a:pPr algn="just"/>
            <a:r>
              <a:rPr lang="ru-RU" sz="2800" dirty="0" smtClean="0"/>
              <a:t>	Ясно</a:t>
            </a:r>
            <a:r>
              <a:rPr lang="ru-RU" sz="2800" dirty="0"/>
              <a:t>, что около </a:t>
            </a:r>
            <a:r>
              <a:rPr lang="ru-RU" sz="2800" dirty="0" smtClean="0"/>
              <a:t>призмы </a:t>
            </a:r>
            <a:r>
              <a:rPr lang="ru-RU" sz="2800" dirty="0"/>
              <a:t>можно описать цилиндр тогда и только тогда, когда около её основания можно описать окружность</a:t>
            </a:r>
            <a:r>
              <a:rPr lang="ru-RU" sz="2800" dirty="0" smtClean="0"/>
              <a:t>.</a:t>
            </a:r>
            <a:endParaRPr lang="ru-RU" sz="2800"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569" y="2348880"/>
            <a:ext cx="23622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232" y="1994275"/>
            <a:ext cx="3512144" cy="287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448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8915400" cy="457200"/>
          </a:xfrm>
        </p:spPr>
        <p:txBody>
          <a:bodyPr/>
          <a:lstStyle/>
          <a:p>
            <a:r>
              <a:rPr lang="ru-RU" sz="3600" dirty="0" smtClean="0">
                <a:solidFill>
                  <a:srgbClr val="FF3300"/>
                </a:solidFill>
              </a:rPr>
              <a:t>Призма, писанная около цилиндра</a:t>
            </a:r>
            <a:endParaRPr lang="ru-RU" sz="3600" dirty="0">
              <a:solidFill>
                <a:srgbClr val="FF3300"/>
              </a:solidFill>
            </a:endParaRPr>
          </a:p>
        </p:txBody>
      </p:sp>
      <p:sp>
        <p:nvSpPr>
          <p:cNvPr id="2061" name="Text Box 13"/>
          <p:cNvSpPr txBox="1">
            <a:spLocks noChangeArrowheads="1"/>
          </p:cNvSpPr>
          <p:nvPr/>
        </p:nvSpPr>
        <p:spPr bwMode="auto">
          <a:xfrm>
            <a:off x="0" y="60960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800" dirty="0" smtClean="0"/>
              <a:t>	Призма </a:t>
            </a:r>
            <a:r>
              <a:rPr lang="ru-RU" sz="2800" dirty="0"/>
              <a:t>называется описанной около цилиндра, если её основания описаны около оснований </a:t>
            </a:r>
            <a:r>
              <a:rPr lang="ru-RU" sz="2800" dirty="0" smtClean="0"/>
              <a:t>цилиндра. </a:t>
            </a:r>
            <a:r>
              <a:rPr lang="ru-RU" sz="2800" dirty="0"/>
              <a:t>Сам цилиндр называется вписанным в призму.</a:t>
            </a:r>
          </a:p>
          <a:p>
            <a:pPr algn="just"/>
            <a:endParaRPr lang="ru-RU" sz="2800" dirty="0" smtClean="0"/>
          </a:p>
          <a:p>
            <a:pPr algn="just"/>
            <a:endParaRPr lang="ru-RU" sz="2800" dirty="0"/>
          </a:p>
          <a:p>
            <a:pPr algn="just"/>
            <a:endParaRPr lang="ru-RU" sz="2800" dirty="0" smtClean="0"/>
          </a:p>
          <a:p>
            <a:pPr algn="just"/>
            <a:endParaRPr lang="ru-RU" sz="2800" dirty="0"/>
          </a:p>
          <a:p>
            <a:pPr algn="just"/>
            <a:endParaRPr lang="ru-RU" sz="2800" dirty="0" smtClean="0"/>
          </a:p>
          <a:p>
            <a:pPr algn="just"/>
            <a:endParaRPr lang="ru-RU" sz="2800" dirty="0"/>
          </a:p>
          <a:p>
            <a:pPr algn="just"/>
            <a:endParaRPr lang="ru-RU" sz="2800" dirty="0" smtClean="0"/>
          </a:p>
          <a:p>
            <a:pPr algn="just"/>
            <a:r>
              <a:rPr lang="ru-RU" sz="2800" dirty="0" smtClean="0"/>
              <a:t>	Ясно</a:t>
            </a:r>
            <a:r>
              <a:rPr lang="ru-RU" sz="2800" dirty="0"/>
              <a:t>, что в </a:t>
            </a:r>
            <a:r>
              <a:rPr lang="ru-RU" sz="2800" dirty="0" smtClean="0"/>
              <a:t>призму </a:t>
            </a:r>
            <a:r>
              <a:rPr lang="ru-RU" sz="2800" dirty="0"/>
              <a:t>можно вписать цилиндр тогда и только тогда, когда в её основание можно вписать окружность.</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41259"/>
            <a:ext cx="2509242" cy="283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919194"/>
            <a:ext cx="3066413" cy="307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07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8915400" cy="457200"/>
          </a:xfrm>
        </p:spPr>
        <p:txBody>
          <a:bodyPr/>
          <a:lstStyle/>
          <a:p>
            <a:r>
              <a:rPr lang="ru-RU" sz="3600" dirty="0" smtClean="0">
                <a:solidFill>
                  <a:srgbClr val="FF3300"/>
                </a:solidFill>
              </a:rPr>
              <a:t>Пирамида, вписанная в конус</a:t>
            </a:r>
            <a:endParaRPr lang="ru-RU" sz="3600" dirty="0">
              <a:solidFill>
                <a:srgbClr val="FF3300"/>
              </a:solidFill>
            </a:endParaRPr>
          </a:p>
        </p:txBody>
      </p:sp>
      <p:sp>
        <p:nvSpPr>
          <p:cNvPr id="2061" name="Text Box 13"/>
          <p:cNvSpPr txBox="1">
            <a:spLocks noChangeArrowheads="1"/>
          </p:cNvSpPr>
          <p:nvPr/>
        </p:nvSpPr>
        <p:spPr bwMode="auto">
          <a:xfrm>
            <a:off x="152400" y="609600"/>
            <a:ext cx="89916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sz="2800" dirty="0" smtClean="0"/>
              <a:t>	</a:t>
            </a:r>
            <a:r>
              <a:rPr lang="ru-RU" sz="2800" dirty="0"/>
              <a:t>Пирамида называется вписанной в конус, если её вершина совпадает с вершиной конуса, а основание вписано в основание </a:t>
            </a:r>
            <a:r>
              <a:rPr lang="ru-RU" sz="2800" dirty="0" smtClean="0"/>
              <a:t>конуса. </a:t>
            </a:r>
            <a:r>
              <a:rPr lang="ru-RU" sz="2800" dirty="0"/>
              <a:t>Сам конус называется описанным около пирамиды.</a:t>
            </a:r>
          </a:p>
          <a:p>
            <a:pPr algn="just"/>
            <a:r>
              <a:rPr lang="ru-RU" sz="2800" dirty="0"/>
              <a:t> </a:t>
            </a:r>
          </a:p>
          <a:p>
            <a:pPr algn="just"/>
            <a:r>
              <a:rPr lang="ru-RU" sz="2800" dirty="0"/>
              <a:t>            </a:t>
            </a:r>
          </a:p>
          <a:p>
            <a:pPr algn="just"/>
            <a:r>
              <a:rPr lang="ru-RU" sz="2800" dirty="0"/>
              <a:t> </a:t>
            </a:r>
          </a:p>
          <a:p>
            <a:pPr algn="just"/>
            <a:r>
              <a:rPr lang="ru-RU" sz="2800" dirty="0" smtClean="0"/>
              <a:t>	</a:t>
            </a:r>
          </a:p>
          <a:p>
            <a:pPr algn="just"/>
            <a:endParaRPr lang="ru-RU" sz="2800" dirty="0"/>
          </a:p>
          <a:p>
            <a:pPr algn="just"/>
            <a:r>
              <a:rPr lang="ru-RU" sz="2800" dirty="0" smtClean="0"/>
              <a:t>	</a:t>
            </a:r>
          </a:p>
          <a:p>
            <a:pPr algn="just"/>
            <a:r>
              <a:rPr lang="ru-RU" sz="2800" dirty="0"/>
              <a:t>	</a:t>
            </a:r>
            <a:r>
              <a:rPr lang="ru-RU" sz="2800" dirty="0" smtClean="0">
                <a:solidFill>
                  <a:srgbClr val="FF0000"/>
                </a:solidFill>
              </a:rPr>
              <a:t>Теорема. </a:t>
            </a:r>
            <a:r>
              <a:rPr lang="ru-RU" sz="2800" dirty="0" smtClean="0"/>
              <a:t>Около </a:t>
            </a:r>
            <a:r>
              <a:rPr lang="ru-RU" sz="2800" dirty="0"/>
              <a:t>пирамиды можно описать конус тогда и только тогда, когда около её основания можно описать окружность, и основание высоты пирамиды является центром этой окружности.</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19936"/>
            <a:ext cx="2694979" cy="264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259644"/>
            <a:ext cx="2645483" cy="276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266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8915400" cy="457200"/>
          </a:xfrm>
        </p:spPr>
        <p:txBody>
          <a:bodyPr/>
          <a:lstStyle/>
          <a:p>
            <a:r>
              <a:rPr lang="ru-RU" sz="3600" dirty="0" smtClean="0">
                <a:solidFill>
                  <a:srgbClr val="FF3300"/>
                </a:solidFill>
              </a:rPr>
              <a:t>Пирамида, </a:t>
            </a:r>
            <a:r>
              <a:rPr lang="ru-RU" sz="3600" dirty="0">
                <a:solidFill>
                  <a:srgbClr val="FF3300"/>
                </a:solidFill>
              </a:rPr>
              <a:t>о</a:t>
            </a:r>
            <a:r>
              <a:rPr lang="ru-RU" sz="3600" dirty="0" smtClean="0">
                <a:solidFill>
                  <a:srgbClr val="FF3300"/>
                </a:solidFill>
              </a:rPr>
              <a:t>писанная около конуса</a:t>
            </a:r>
            <a:endParaRPr lang="ru-RU" sz="3600" dirty="0">
              <a:solidFill>
                <a:srgbClr val="FF3300"/>
              </a:solidFill>
            </a:endParaRPr>
          </a:p>
        </p:txBody>
      </p:sp>
      <p:sp>
        <p:nvSpPr>
          <p:cNvPr id="2061" name="Text Box 13"/>
          <p:cNvSpPr txBox="1">
            <a:spLocks noChangeArrowheads="1"/>
          </p:cNvSpPr>
          <p:nvPr/>
        </p:nvSpPr>
        <p:spPr bwMode="auto">
          <a:xfrm>
            <a:off x="0" y="609600"/>
            <a:ext cx="9144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800" dirty="0" smtClean="0"/>
              <a:t>	</a:t>
            </a:r>
            <a:r>
              <a:rPr lang="ru-RU" sz="2800" dirty="0"/>
              <a:t>Пирамида называется описанной около конуса, если её вершина совпадает с вершиной конуса, а основание описано около основания </a:t>
            </a:r>
            <a:r>
              <a:rPr lang="ru-RU" sz="2800" dirty="0" smtClean="0"/>
              <a:t>конуса. </a:t>
            </a:r>
            <a:r>
              <a:rPr lang="ru-RU" sz="2800" dirty="0"/>
              <a:t>При этом конус называется вписанным в пирамиду</a:t>
            </a:r>
            <a:r>
              <a:rPr lang="ru-RU" sz="2800" dirty="0" smtClean="0"/>
              <a:t>.</a:t>
            </a:r>
          </a:p>
          <a:p>
            <a:pPr algn="just"/>
            <a:endParaRPr lang="ru-RU" sz="2800" dirty="0"/>
          </a:p>
          <a:p>
            <a:pPr algn="just"/>
            <a:endParaRPr lang="ru-RU" sz="2800" dirty="0" smtClean="0"/>
          </a:p>
          <a:p>
            <a:pPr algn="just"/>
            <a:endParaRPr lang="ru-RU" sz="2800" dirty="0"/>
          </a:p>
          <a:p>
            <a:pPr algn="just"/>
            <a:endParaRPr lang="ru-RU" sz="2800" dirty="0" smtClean="0"/>
          </a:p>
          <a:p>
            <a:pPr algn="just"/>
            <a:endParaRPr lang="ru-RU" sz="2800" dirty="0"/>
          </a:p>
          <a:p>
            <a:pPr algn="just"/>
            <a:endParaRPr lang="ru-RU" sz="2800" dirty="0"/>
          </a:p>
          <a:p>
            <a:pPr algn="just"/>
            <a:r>
              <a:rPr lang="ru-RU" sz="2800" dirty="0" smtClean="0"/>
              <a:t>	</a:t>
            </a:r>
            <a:r>
              <a:rPr lang="ru-RU" sz="2800" dirty="0" smtClean="0">
                <a:solidFill>
                  <a:srgbClr val="FF0000"/>
                </a:solidFill>
              </a:rPr>
              <a:t>Теорема. </a:t>
            </a:r>
            <a:r>
              <a:rPr lang="ru-RU" sz="2800" dirty="0" smtClean="0"/>
              <a:t>В </a:t>
            </a:r>
            <a:r>
              <a:rPr lang="ru-RU" sz="2800" dirty="0"/>
              <a:t>пирамиду можно вписать конус тогда и только тогда, когда в её основание можно вписать окружность, и основание высоты пирамиды является центром этой окружности.</a:t>
            </a: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76872"/>
            <a:ext cx="2570584" cy="259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48387"/>
            <a:ext cx="2941310" cy="264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69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52400" y="0"/>
            <a:ext cx="8839200" cy="404813"/>
          </a:xfrm>
        </p:spPr>
        <p:txBody>
          <a:bodyPr/>
          <a:lstStyle/>
          <a:p>
            <a:r>
              <a:rPr lang="ru-RU" sz="3200" dirty="0" smtClean="0">
                <a:solidFill>
                  <a:srgbClr val="FF3300"/>
                </a:solidFill>
              </a:rPr>
              <a:t>Изображение сферы</a:t>
            </a:r>
            <a:endParaRPr lang="ru-RU" sz="3200" dirty="0">
              <a:solidFill>
                <a:srgbClr val="FF3300"/>
              </a:solidFill>
            </a:endParaRPr>
          </a:p>
        </p:txBody>
      </p:sp>
      <p:sp>
        <p:nvSpPr>
          <p:cNvPr id="130051" name="Text Box 3"/>
          <p:cNvSpPr txBox="1">
            <a:spLocks noChangeArrowheads="1"/>
          </p:cNvSpPr>
          <p:nvPr/>
        </p:nvSpPr>
        <p:spPr bwMode="auto">
          <a:xfrm>
            <a:off x="0" y="33337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dirty="0" smtClean="0">
                <a:cs typeface="Times New Roman" pitchFamily="18" charset="0"/>
              </a:rPr>
              <a:t>	</a:t>
            </a:r>
            <a:r>
              <a:rPr lang="ru-RU" sz="2200" dirty="0" smtClean="0">
                <a:cs typeface="Times New Roman" pitchFamily="18" charset="0"/>
              </a:rPr>
              <a:t>Для </a:t>
            </a:r>
            <a:r>
              <a:rPr lang="ru-RU" sz="2200" dirty="0">
                <a:cs typeface="Times New Roman" pitchFamily="18" charset="0"/>
              </a:rPr>
              <a:t>изображения шара и сферы на плоскости используют ортогональную проекцию.</a:t>
            </a:r>
          </a:p>
        </p:txBody>
      </p:sp>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7200"/>
            <a:ext cx="4284663"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3" name="Text Box 5"/>
          <p:cNvSpPr txBox="1">
            <a:spLocks noChangeArrowheads="1"/>
          </p:cNvSpPr>
          <p:nvPr/>
        </p:nvSpPr>
        <p:spPr bwMode="auto">
          <a:xfrm>
            <a:off x="0" y="105251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b="1" dirty="0" smtClean="0">
                <a:solidFill>
                  <a:srgbClr val="FF3300"/>
                </a:solidFill>
              </a:rPr>
              <a:t>	</a:t>
            </a:r>
            <a:r>
              <a:rPr lang="en-US" sz="2200" b="1" dirty="0" err="1" smtClean="0">
                <a:solidFill>
                  <a:srgbClr val="FF3300"/>
                </a:solidFill>
              </a:rPr>
              <a:t>Теорема</a:t>
            </a:r>
            <a:r>
              <a:rPr lang="en-US" sz="2200" b="1" dirty="0">
                <a:solidFill>
                  <a:srgbClr val="FF3300"/>
                </a:solidFill>
              </a:rPr>
              <a:t>.</a:t>
            </a:r>
            <a:r>
              <a:rPr lang="en-US" sz="2200" b="1" dirty="0">
                <a:solidFill>
                  <a:schemeClr val="accent1"/>
                </a:solidFill>
              </a:rPr>
              <a:t> </a:t>
            </a:r>
            <a:r>
              <a:rPr lang="en-US" sz="2200" dirty="0" err="1"/>
              <a:t>Ортогональной</a:t>
            </a:r>
            <a:r>
              <a:rPr lang="en-US" sz="2200" dirty="0"/>
              <a:t> </a:t>
            </a:r>
            <a:r>
              <a:rPr lang="en-US" sz="2200" dirty="0" err="1"/>
              <a:t>проекцией</a:t>
            </a:r>
            <a:r>
              <a:rPr lang="en-US" sz="2200" dirty="0"/>
              <a:t> </a:t>
            </a:r>
            <a:r>
              <a:rPr lang="en-US" sz="2200" dirty="0" err="1"/>
              <a:t>сферы</a:t>
            </a:r>
            <a:r>
              <a:rPr lang="en-US" sz="2200" dirty="0"/>
              <a:t> </a:t>
            </a:r>
            <a:r>
              <a:rPr lang="en-US" sz="2200" dirty="0" err="1"/>
              <a:t>является</a:t>
            </a:r>
            <a:r>
              <a:rPr lang="en-US" sz="2200" dirty="0"/>
              <a:t> </a:t>
            </a:r>
            <a:r>
              <a:rPr lang="en-US" sz="2200" dirty="0" err="1"/>
              <a:t>круг</a:t>
            </a:r>
            <a:r>
              <a:rPr lang="en-US" sz="2200" dirty="0"/>
              <a:t>, </a:t>
            </a:r>
            <a:r>
              <a:rPr lang="en-US" sz="2200" dirty="0" err="1"/>
              <a:t>радиус</a:t>
            </a:r>
            <a:r>
              <a:rPr lang="en-US" sz="2200" dirty="0"/>
              <a:t> </a:t>
            </a:r>
            <a:r>
              <a:rPr lang="en-US" sz="2200" dirty="0" err="1"/>
              <a:t>которого</a:t>
            </a:r>
            <a:r>
              <a:rPr lang="en-US" sz="2200" dirty="0"/>
              <a:t> </a:t>
            </a:r>
            <a:r>
              <a:rPr lang="en-US" sz="2200" dirty="0" err="1"/>
              <a:t>равен</a:t>
            </a:r>
            <a:r>
              <a:rPr lang="en-US" sz="2200" dirty="0"/>
              <a:t> </a:t>
            </a:r>
            <a:r>
              <a:rPr lang="en-US" sz="2200" dirty="0" err="1"/>
              <a:t>радиусу</a:t>
            </a:r>
            <a:r>
              <a:rPr lang="en-US" sz="2200" dirty="0"/>
              <a:t> </a:t>
            </a:r>
            <a:r>
              <a:rPr lang="en-US" sz="2200" dirty="0" err="1"/>
              <a:t>сферы</a:t>
            </a:r>
            <a:r>
              <a:rPr lang="en-US" sz="2200" dirty="0"/>
              <a:t>. </a:t>
            </a:r>
            <a:endParaRPr lang="ru-RU" sz="2200" dirty="0"/>
          </a:p>
        </p:txBody>
      </p:sp>
      <mc:AlternateContent xmlns:mc="http://schemas.openxmlformats.org/markup-compatibility/2006" xmlns:a14="http://schemas.microsoft.com/office/drawing/2010/main">
        <mc:Choice Requires="a14">
          <p:sp>
            <p:nvSpPr>
              <p:cNvPr id="130054" name="Text Box 6"/>
              <p:cNvSpPr txBox="1">
                <a:spLocks noChangeArrowheads="1"/>
              </p:cNvSpPr>
              <p:nvPr/>
            </p:nvSpPr>
            <p:spPr bwMode="auto">
              <a:xfrm>
                <a:off x="4284663" y="2803525"/>
                <a:ext cx="4859337" cy="40544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000" dirty="0"/>
                  <a:t>Сечением сферы плоскостью </a:t>
                </a:r>
                <a:r>
                  <a:rPr lang="en-US" sz="2000" dirty="0"/>
                  <a:t>α</a:t>
                </a:r>
                <a:r>
                  <a:rPr lang="ru-RU" sz="2000" baseline="-25000" dirty="0"/>
                  <a:t>0 </a:t>
                </a:r>
                <a:r>
                  <a:rPr lang="ru-RU" sz="2000" dirty="0"/>
                  <a:t>является окружность радиуса </a:t>
                </a:r>
                <a:r>
                  <a:rPr lang="en-US" sz="2000" i="1" dirty="0"/>
                  <a:t>R</a:t>
                </a:r>
                <a:r>
                  <a:rPr lang="ru-RU" sz="2000" dirty="0"/>
                  <a:t>, равного радиусу сферы. Если </a:t>
                </a:r>
                <a:r>
                  <a:rPr lang="ru-RU" sz="2000" i="1" dirty="0"/>
                  <a:t>А</a:t>
                </a:r>
                <a:r>
                  <a:rPr lang="ru-RU" sz="2000" dirty="0"/>
                  <a:t> точка сферы, не принадлежащая этой окружности, и </a:t>
                </a:r>
                <a:r>
                  <a:rPr lang="ru-RU" sz="2000" i="1" dirty="0"/>
                  <a:t>А</a:t>
                </a:r>
                <a:r>
                  <a:rPr lang="ru-RU" sz="2000" baseline="-25000" dirty="0"/>
                  <a:t>0</a:t>
                </a:r>
                <a:r>
                  <a:rPr lang="ru-RU" sz="2000" dirty="0"/>
                  <a:t> ее ортогональная проекция на плоскость </a:t>
                </a:r>
                <a:r>
                  <a:rPr lang="en-US" sz="2000" dirty="0"/>
                  <a:t>α</a:t>
                </a:r>
                <a:r>
                  <a:rPr lang="ru-RU" sz="2000" baseline="-25000" dirty="0"/>
                  <a:t>0</a:t>
                </a:r>
                <a:r>
                  <a:rPr lang="ru-RU" sz="2000" dirty="0"/>
                  <a:t>, то </a:t>
                </a:r>
                <a:r>
                  <a:rPr lang="ru-RU" sz="2000" i="1" dirty="0"/>
                  <a:t>ОА</a:t>
                </a:r>
                <a:r>
                  <a:rPr lang="ru-RU" sz="2000" baseline="-25000" dirty="0"/>
                  <a:t>0</a:t>
                </a:r>
                <a:r>
                  <a:rPr lang="ru-RU" sz="2000" dirty="0"/>
                  <a:t> &lt; </a:t>
                </a:r>
                <a:r>
                  <a:rPr lang="en-US" sz="2000" i="1" dirty="0"/>
                  <a:t>OA</a:t>
                </a:r>
                <a:r>
                  <a:rPr lang="en-US" sz="2000" dirty="0"/>
                  <a:t> </a:t>
                </a:r>
                <a14:m>
                  <m:oMath xmlns:m="http://schemas.openxmlformats.org/officeDocument/2006/math">
                    <m:r>
                      <a:rPr lang="en-US" sz="2000" i="1" smtClean="0">
                        <a:latin typeface="Cambria Math"/>
                        <a:ea typeface="Cambria Math"/>
                      </a:rPr>
                      <m:t>≤</m:t>
                    </m:r>
                  </m:oMath>
                </a14:m>
                <a:r>
                  <a:rPr lang="en-US" sz="2000" dirty="0" smtClean="0"/>
                  <a:t> </a:t>
                </a:r>
                <a:r>
                  <a:rPr lang="en-US" sz="2000" i="1" dirty="0"/>
                  <a:t>R</a:t>
                </a:r>
                <a:r>
                  <a:rPr lang="ru-RU" sz="2000" dirty="0"/>
                  <a:t>. Таким образом, при ортогональном проектировании на плоскость </a:t>
                </a:r>
                <a:r>
                  <a:rPr lang="en-US" sz="2000" dirty="0"/>
                  <a:t>α</a:t>
                </a:r>
                <a:r>
                  <a:rPr lang="ru-RU" sz="2000" baseline="-25000" dirty="0"/>
                  <a:t>0</a:t>
                </a:r>
                <a:r>
                  <a:rPr lang="ru-RU" sz="2000" dirty="0"/>
                  <a:t> точки этой окружности остают­ся на месте, а остальные точки сферы проектируются внутрь соответствующего круга. Следовательно, ортогональной проекцией сферы является круг того же радиуса.</a:t>
                </a:r>
                <a:r>
                  <a:rPr lang="ru-RU" sz="2000" dirty="0">
                    <a:solidFill>
                      <a:schemeClr val="accent1"/>
                    </a:solidFill>
                  </a:rPr>
                  <a:t> </a:t>
                </a:r>
              </a:p>
            </p:txBody>
          </p:sp>
        </mc:Choice>
        <mc:Fallback xmlns="">
          <p:sp>
            <p:nvSpPr>
              <p:cNvPr id="130054" name="Text Box 6"/>
              <p:cNvSpPr txBox="1">
                <a:spLocks noRot="1" noChangeAspect="1" noMove="1" noResize="1" noEditPoints="1" noAdjustHandles="1" noChangeArrowheads="1" noChangeShapeType="1" noTextEdit="1"/>
              </p:cNvSpPr>
              <p:nvPr/>
            </p:nvSpPr>
            <p:spPr bwMode="auto">
              <a:xfrm>
                <a:off x="4284663" y="2803525"/>
                <a:ext cx="4859337" cy="4054475"/>
              </a:xfrm>
              <a:prstGeom prst="rect">
                <a:avLst/>
              </a:prstGeom>
              <a:blipFill rotWithShape="1">
                <a:blip r:embed="rId4"/>
                <a:stretch>
                  <a:fillRect l="-1380" t="-752" r="-1255" b="-27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130055" name="Text Box 7"/>
          <p:cNvSpPr txBox="1">
            <a:spLocks noChangeArrowheads="1"/>
          </p:cNvSpPr>
          <p:nvPr/>
        </p:nvSpPr>
        <p:spPr bwMode="auto">
          <a:xfrm>
            <a:off x="0" y="1916113"/>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000" b="1" dirty="0" smtClean="0">
                <a:solidFill>
                  <a:srgbClr val="FF3300"/>
                </a:solidFill>
              </a:rPr>
              <a:t>	</a:t>
            </a:r>
            <a:r>
              <a:rPr lang="en-US" sz="2000" b="1" dirty="0" err="1" smtClean="0">
                <a:solidFill>
                  <a:srgbClr val="FF3300"/>
                </a:solidFill>
              </a:rPr>
              <a:t>Доказательство</a:t>
            </a:r>
            <a:r>
              <a:rPr lang="en-US" sz="2000" b="1" dirty="0">
                <a:solidFill>
                  <a:srgbClr val="FF3300"/>
                </a:solidFill>
              </a:rPr>
              <a:t>.</a:t>
            </a:r>
            <a:r>
              <a:rPr lang="en-US" sz="2000" b="1" dirty="0">
                <a:solidFill>
                  <a:schemeClr val="accent1"/>
                </a:solidFill>
              </a:rPr>
              <a:t> </a:t>
            </a:r>
            <a:r>
              <a:rPr lang="en-US" sz="2000" dirty="0" err="1"/>
              <a:t>Проведем</a:t>
            </a:r>
            <a:r>
              <a:rPr lang="en-US" sz="2000" dirty="0"/>
              <a:t> </a:t>
            </a:r>
            <a:r>
              <a:rPr lang="en-US" sz="2000" dirty="0" err="1"/>
              <a:t>плоскость</a:t>
            </a:r>
            <a:r>
              <a:rPr lang="en-US" sz="2000" dirty="0"/>
              <a:t> α</a:t>
            </a:r>
            <a:r>
              <a:rPr lang="en-US" sz="2000" baseline="-25000" dirty="0"/>
              <a:t>0</a:t>
            </a:r>
            <a:r>
              <a:rPr lang="en-US" sz="2000" dirty="0"/>
              <a:t>, </a:t>
            </a:r>
            <a:r>
              <a:rPr lang="en-US" sz="2000" dirty="0" err="1"/>
              <a:t>проходящую</a:t>
            </a:r>
            <a:r>
              <a:rPr lang="en-US" sz="2000" dirty="0"/>
              <a:t> </a:t>
            </a:r>
            <a:r>
              <a:rPr lang="en-US" sz="2000" dirty="0" err="1"/>
              <a:t>через</a:t>
            </a:r>
            <a:r>
              <a:rPr lang="en-US" sz="2000" dirty="0"/>
              <a:t> </a:t>
            </a:r>
            <a:r>
              <a:rPr lang="en-US" sz="2000" dirty="0" err="1"/>
              <a:t>центр</a:t>
            </a:r>
            <a:r>
              <a:rPr lang="en-US" sz="2000" dirty="0"/>
              <a:t> </a:t>
            </a:r>
            <a:r>
              <a:rPr lang="en-US" sz="2000" dirty="0" err="1"/>
              <a:t>сферы</a:t>
            </a:r>
            <a:r>
              <a:rPr lang="en-US" sz="2000" dirty="0"/>
              <a:t> </a:t>
            </a:r>
            <a:r>
              <a:rPr lang="en-US" sz="2000" i="1" dirty="0"/>
              <a:t>О</a:t>
            </a:r>
            <a:r>
              <a:rPr lang="en-US" sz="2000" dirty="0"/>
              <a:t> и </a:t>
            </a:r>
            <a:r>
              <a:rPr lang="en-US" sz="2000" dirty="0" err="1"/>
              <a:t>параллельную</a:t>
            </a:r>
            <a:r>
              <a:rPr lang="en-US" sz="2000" dirty="0"/>
              <a:t> </a:t>
            </a:r>
            <a:r>
              <a:rPr lang="en-US" sz="2000" dirty="0" err="1"/>
              <a:t>плоскости</a:t>
            </a:r>
            <a:r>
              <a:rPr lang="en-US" sz="2000" dirty="0"/>
              <a:t> </a:t>
            </a:r>
            <a:r>
              <a:rPr lang="en-US" sz="2000" dirty="0" err="1"/>
              <a:t>проектирования</a:t>
            </a:r>
            <a:r>
              <a:rPr lang="en-US" sz="2000" dirty="0"/>
              <a:t> α. </a:t>
            </a:r>
            <a:r>
              <a:rPr lang="en-US" sz="2000" dirty="0" err="1"/>
              <a:t>Поскольку</a:t>
            </a:r>
            <a:r>
              <a:rPr lang="en-US" sz="2000" dirty="0"/>
              <a:t> </a:t>
            </a:r>
            <a:r>
              <a:rPr lang="en-US" sz="2000" dirty="0" err="1"/>
              <a:t>плоскости</a:t>
            </a:r>
            <a:r>
              <a:rPr lang="en-US" sz="2000" dirty="0"/>
              <a:t> α и α</a:t>
            </a:r>
            <a:r>
              <a:rPr lang="en-US" sz="2000" baseline="-25000" dirty="0"/>
              <a:t>0 </a:t>
            </a:r>
            <a:r>
              <a:rPr lang="en-US" sz="2000" dirty="0" err="1"/>
              <a:t>параллельны</a:t>
            </a:r>
            <a:r>
              <a:rPr lang="en-US" sz="2000" dirty="0"/>
              <a:t>, </a:t>
            </a:r>
            <a:r>
              <a:rPr lang="en-US" sz="2000" dirty="0" err="1"/>
              <a:t>то</a:t>
            </a:r>
            <a:r>
              <a:rPr lang="en-US" sz="2000" dirty="0"/>
              <a:t> </a:t>
            </a:r>
            <a:r>
              <a:rPr lang="en-US" sz="2000" dirty="0" err="1"/>
              <a:t>проекции</a:t>
            </a:r>
            <a:r>
              <a:rPr lang="en-US" sz="2000" dirty="0"/>
              <a:t> </a:t>
            </a:r>
            <a:r>
              <a:rPr lang="en-US" sz="2000" dirty="0" err="1"/>
              <a:t>сферы</a:t>
            </a:r>
            <a:r>
              <a:rPr lang="en-US" sz="2000" dirty="0"/>
              <a:t> </a:t>
            </a:r>
            <a:r>
              <a:rPr lang="en-US" sz="2000" dirty="0" err="1"/>
              <a:t>на</a:t>
            </a:r>
            <a:r>
              <a:rPr lang="en-US" sz="2000" dirty="0"/>
              <a:t> </a:t>
            </a:r>
            <a:r>
              <a:rPr lang="en-US" sz="2000" dirty="0" err="1"/>
              <a:t>эти</a:t>
            </a:r>
            <a:r>
              <a:rPr lang="en-US" sz="2000" dirty="0"/>
              <a:t> </a:t>
            </a:r>
            <a:r>
              <a:rPr lang="en-US" sz="2000" dirty="0" err="1"/>
              <a:t>плоскости</a:t>
            </a:r>
            <a:r>
              <a:rPr lang="en-US" sz="2000" dirty="0"/>
              <a:t> </a:t>
            </a:r>
            <a:r>
              <a:rPr lang="en-US" sz="2000" dirty="0" err="1"/>
              <a:t>будут</a:t>
            </a:r>
            <a:r>
              <a:rPr lang="en-US" sz="2000" dirty="0"/>
              <a:t> </a:t>
            </a:r>
            <a:r>
              <a:rPr lang="en-US" sz="2000" dirty="0" err="1"/>
              <a:t>равны</a:t>
            </a:r>
            <a:r>
              <a:rPr lang="en-US" sz="2000" dirty="0"/>
              <a:t>.</a:t>
            </a:r>
            <a:endParaRPr lang="ru-RU" sz="2000" dirty="0"/>
          </a:p>
        </p:txBody>
      </p:sp>
    </p:spTree>
    <p:extLst>
      <p:ext uri="{BB962C8B-B14F-4D97-AF65-F5344CB8AC3E}">
        <p14:creationId xmlns:p14="http://schemas.microsoft.com/office/powerpoint/2010/main" val="1447182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8915400" cy="457200"/>
          </a:xfrm>
        </p:spPr>
        <p:txBody>
          <a:bodyPr/>
          <a:lstStyle/>
          <a:p>
            <a:r>
              <a:rPr lang="ru-RU" sz="3600">
                <a:solidFill>
                  <a:srgbClr val="FF3300"/>
                </a:solidFill>
              </a:rPr>
              <a:t>Многогранники, вписанные в сферу</a:t>
            </a:r>
          </a:p>
        </p:txBody>
      </p:sp>
      <p:sp>
        <p:nvSpPr>
          <p:cNvPr id="2061" name="Text Box 13"/>
          <p:cNvSpPr txBox="1">
            <a:spLocks noChangeArrowheads="1"/>
          </p:cNvSpPr>
          <p:nvPr/>
        </p:nvSpPr>
        <p:spPr bwMode="auto">
          <a:xfrm>
            <a:off x="152400" y="60960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800" dirty="0">
                <a:cs typeface="Times New Roman" pitchFamily="18" charset="0"/>
              </a:rPr>
              <a:t>Многогранник называется</a:t>
            </a:r>
            <a:r>
              <a:rPr lang="ru-RU" sz="2800" dirty="0">
                <a:solidFill>
                  <a:schemeClr val="accent1"/>
                </a:solidFill>
                <a:cs typeface="Times New Roman" pitchFamily="18" charset="0"/>
              </a:rPr>
              <a:t> </a:t>
            </a:r>
            <a:r>
              <a:rPr lang="ru-RU" sz="2800" dirty="0">
                <a:solidFill>
                  <a:srgbClr val="FF3300"/>
                </a:solidFill>
                <a:cs typeface="Times New Roman" pitchFamily="18" charset="0"/>
              </a:rPr>
              <a:t>вписанным в сферу,</a:t>
            </a:r>
            <a:r>
              <a:rPr lang="ru-RU" sz="2800" dirty="0">
                <a:solidFill>
                  <a:schemeClr val="accent1"/>
                </a:solidFill>
                <a:cs typeface="Times New Roman" pitchFamily="18" charset="0"/>
              </a:rPr>
              <a:t> </a:t>
            </a:r>
            <a:r>
              <a:rPr lang="ru-RU" sz="2800" dirty="0">
                <a:cs typeface="Times New Roman" pitchFamily="18" charset="0"/>
              </a:rPr>
              <a:t>если все его вершины принадлежат этой сфере. Сама сфера при этом называется</a:t>
            </a:r>
            <a:r>
              <a:rPr lang="ru-RU" sz="2800" dirty="0">
                <a:solidFill>
                  <a:schemeClr val="accent1"/>
                </a:solidFill>
                <a:cs typeface="Times New Roman" pitchFamily="18" charset="0"/>
              </a:rPr>
              <a:t> </a:t>
            </a:r>
            <a:r>
              <a:rPr lang="ru-RU" sz="2800" dirty="0">
                <a:solidFill>
                  <a:srgbClr val="FF3300"/>
                </a:solidFill>
                <a:cs typeface="Times New Roman" pitchFamily="18" charset="0"/>
              </a:rPr>
              <a:t>описанной около многогранника.</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51473"/>
            <a:ext cx="3240360" cy="317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546" y="2129605"/>
            <a:ext cx="3744416" cy="339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68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8915400" cy="457200"/>
          </a:xfrm>
        </p:spPr>
        <p:txBody>
          <a:bodyPr/>
          <a:lstStyle/>
          <a:p>
            <a:r>
              <a:rPr lang="ru-RU" sz="3600" dirty="0" smtClean="0">
                <a:solidFill>
                  <a:srgbClr val="FF3300"/>
                </a:solidFill>
              </a:rPr>
              <a:t>Куб, вписанный </a:t>
            </a:r>
            <a:r>
              <a:rPr lang="ru-RU" sz="3600" dirty="0">
                <a:solidFill>
                  <a:srgbClr val="FF3300"/>
                </a:solidFill>
              </a:rPr>
              <a:t>в сферу</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24744"/>
            <a:ext cx="4392488" cy="448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510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Text Box 5"/>
          <p:cNvSpPr txBox="1">
            <a:spLocks noChangeArrowheads="1"/>
          </p:cNvSpPr>
          <p:nvPr/>
        </p:nvSpPr>
        <p:spPr bwMode="auto">
          <a:xfrm>
            <a:off x="0" y="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en-US" dirty="0" smtClean="0">
                <a:solidFill>
                  <a:srgbClr val="FF3300"/>
                </a:solidFill>
              </a:rPr>
              <a:t>	</a:t>
            </a:r>
            <a:r>
              <a:rPr lang="ru-RU" dirty="0" smtClean="0">
                <a:solidFill>
                  <a:srgbClr val="FF3300"/>
                </a:solidFill>
              </a:rPr>
              <a:t>Теорема</a:t>
            </a:r>
            <a:r>
              <a:rPr lang="ru-RU" dirty="0">
                <a:solidFill>
                  <a:srgbClr val="FF3300"/>
                </a:solidFill>
              </a:rPr>
              <a:t>. </a:t>
            </a:r>
            <a:r>
              <a:rPr lang="ru-RU" dirty="0">
                <a:cs typeface="Times New Roman" pitchFamily="18" charset="0"/>
              </a:rPr>
              <a:t>Около </a:t>
            </a:r>
            <a:r>
              <a:rPr lang="ru-RU" dirty="0"/>
              <a:t>прямой </a:t>
            </a:r>
            <a:r>
              <a:rPr lang="ru-RU" dirty="0">
                <a:cs typeface="Times New Roman" pitchFamily="18" charset="0"/>
              </a:rPr>
              <a:t>призмы можно описать сферу тогда и только тогда, когда около основания этой призмы можно описать окружность. Ее центром будет точка </a:t>
            </a:r>
            <a:r>
              <a:rPr lang="en-US" i="1" dirty="0">
                <a:cs typeface="Times New Roman" pitchFamily="18" charset="0"/>
              </a:rPr>
              <a:t>O</a:t>
            </a:r>
            <a:r>
              <a:rPr lang="ru-RU" dirty="0">
                <a:cs typeface="Times New Roman" pitchFamily="18" charset="0"/>
              </a:rPr>
              <a:t>,</a:t>
            </a:r>
            <a:r>
              <a:rPr lang="ru-RU" i="1" dirty="0">
                <a:cs typeface="Times New Roman" pitchFamily="18" charset="0"/>
              </a:rPr>
              <a:t> </a:t>
            </a:r>
            <a:r>
              <a:rPr lang="ru-RU" dirty="0">
                <a:cs typeface="Times New Roman" pitchFamily="18" charset="0"/>
              </a:rPr>
              <a:t>являющаяся серединой отрезка, соединяющего центры окружностей, описанных около оснований призмы. </a:t>
            </a:r>
            <a:endParaRPr lang="ru-RU"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20888"/>
            <a:ext cx="3240360" cy="317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3650406" y="1772816"/>
                <a:ext cx="5508104" cy="4249818"/>
              </a:xfrm>
              <a:prstGeom prst="rect">
                <a:avLst/>
              </a:prstGeom>
              <a:noFill/>
            </p:spPr>
            <p:txBody>
              <a:bodyPr wrap="square" rtlCol="0">
                <a:spAutoFit/>
              </a:bodyPr>
              <a:lstStyle/>
              <a:p>
                <a:pPr algn="just">
                  <a:spcBef>
                    <a:spcPts val="0"/>
                  </a:spcBef>
                </a:pPr>
                <a:r>
                  <a:rPr lang="ru-RU" dirty="0" smtClean="0">
                    <a:cs typeface="Times New Roman" pitchFamily="18" charset="0"/>
                  </a:rPr>
                  <a:t>	Для нахождения радиуса описанной сферы заметим, что эта сфера будет описана около цилиндра, описанного около призмы.</a:t>
                </a:r>
              </a:p>
              <a:p>
                <a:pPr algn="just">
                  <a:spcBef>
                    <a:spcPts val="0"/>
                  </a:spcBef>
                </a:pPr>
                <a:r>
                  <a:rPr lang="ru-RU" dirty="0" smtClean="0">
                    <a:cs typeface="Times New Roman" pitchFamily="18" charset="0"/>
                  </a:rPr>
                  <a:t>	Следовательно, радиус </a:t>
                </a:r>
                <a:r>
                  <a:rPr lang="ru-RU" dirty="0">
                    <a:cs typeface="Times New Roman" pitchFamily="18" charset="0"/>
                  </a:rPr>
                  <a:t>сферы </a:t>
                </a:r>
                <a:r>
                  <a:rPr lang="en-US" i="1" dirty="0">
                    <a:cs typeface="Times New Roman" pitchFamily="18" charset="0"/>
                  </a:rPr>
                  <a:t>R </a:t>
                </a:r>
                <a:r>
                  <a:rPr lang="ru-RU" dirty="0">
                    <a:cs typeface="Times New Roman" pitchFamily="18" charset="0"/>
                  </a:rPr>
                  <a:t>вычисляется по формуле</a:t>
                </a:r>
              </a:p>
              <a:p>
                <a:pPr algn="ctr">
                  <a:spcBef>
                    <a:spcPts val="0"/>
                  </a:spcBef>
                </a:pPr>
                <a:r>
                  <a:rPr lang="ru-RU" dirty="0"/>
                  <a:t> </a:t>
                </a:r>
                <a14:m>
                  <m:oMath xmlns:m="http://schemas.openxmlformats.org/officeDocument/2006/math">
                    <m:r>
                      <a:rPr lang="en-US" i="1">
                        <a:latin typeface="Cambria Math"/>
                      </a:rPr>
                      <m:t>𝑅</m:t>
                    </m:r>
                    <m:r>
                      <a:rPr lang="en-US" i="1">
                        <a:latin typeface="Cambria Math"/>
                      </a:rPr>
                      <m:t>=</m:t>
                    </m:r>
                    <m:f>
                      <m:fPr>
                        <m:ctrlPr>
                          <a:rPr lang="en-US" i="1">
                            <a:latin typeface="Cambria Math"/>
                          </a:rPr>
                        </m:ctrlPr>
                      </m:fPr>
                      <m:num>
                        <m:rad>
                          <m:radPr>
                            <m:degHide m:val="on"/>
                            <m:ctrlPr>
                              <a:rPr lang="en-US" i="1">
                                <a:latin typeface="Cambria Math"/>
                              </a:rPr>
                            </m:ctrlPr>
                          </m:radPr>
                          <m:deg/>
                          <m:e>
                            <m:r>
                              <a:rPr lang="en-US" i="1">
                                <a:latin typeface="Cambria Math"/>
                              </a:rPr>
                              <m:t>4</m:t>
                            </m:r>
                            <m:sSubSup>
                              <m:sSubSupPr>
                                <m:ctrlPr>
                                  <a:rPr lang="en-US" i="1" smtClean="0">
                                    <a:latin typeface="Cambria Math"/>
                                  </a:rPr>
                                </m:ctrlPr>
                              </m:sSubSupPr>
                              <m:e>
                                <m:sSub>
                                  <m:sSubPr>
                                    <m:ctrlPr>
                                      <a:rPr lang="en-US" i="1" smtClean="0">
                                        <a:latin typeface="Cambria Math"/>
                                      </a:rPr>
                                    </m:ctrlPr>
                                  </m:sSubPr>
                                  <m:e>
                                    <m:r>
                                      <a:rPr lang="en-US" b="0" i="1" smtClean="0">
                                        <a:latin typeface="Cambria Math"/>
                                      </a:rPr>
                                      <m:t>𝑅</m:t>
                                    </m:r>
                                  </m:e>
                                  <m:sub>
                                    <m:r>
                                      <a:rPr lang="en-US" b="0" i="1" smtClean="0">
                                        <a:latin typeface="Cambria Math"/>
                                      </a:rPr>
                                      <m:t>0</m:t>
                                    </m:r>
                                  </m:sub>
                                </m:sSub>
                              </m:e>
                              <m:sub/>
                              <m:sup>
                                <m:r>
                                  <a:rPr lang="en-US" i="1">
                                    <a:latin typeface="Cambria Math"/>
                                  </a:rPr>
                                  <m:t>2</m:t>
                                </m:r>
                              </m:sup>
                            </m:sSubSup>
                            <m:r>
                              <a:rPr lang="en-US" i="1">
                                <a:latin typeface="Cambria Math"/>
                              </a:rPr>
                              <m:t>+</m:t>
                            </m:r>
                            <m:sSup>
                              <m:sSupPr>
                                <m:ctrlPr>
                                  <a:rPr lang="en-US" i="1">
                                    <a:latin typeface="Cambria Math"/>
                                  </a:rPr>
                                </m:ctrlPr>
                              </m:sSupPr>
                              <m:e>
                                <m:r>
                                  <a:rPr lang="en-US" i="1">
                                    <a:latin typeface="Cambria Math"/>
                                  </a:rPr>
                                  <m:t>h</m:t>
                                </m:r>
                              </m:e>
                              <m:sup>
                                <m:r>
                                  <a:rPr lang="en-US" i="1">
                                    <a:latin typeface="Cambria Math"/>
                                  </a:rPr>
                                  <m:t>2</m:t>
                                </m:r>
                              </m:sup>
                            </m:sSup>
                          </m:e>
                        </m:rad>
                      </m:num>
                      <m:den>
                        <m:r>
                          <a:rPr lang="en-US" i="1">
                            <a:latin typeface="Cambria Math"/>
                          </a:rPr>
                          <m:t>2</m:t>
                        </m:r>
                      </m:den>
                    </m:f>
                    <m:r>
                      <a:rPr lang="ru-RU" i="1">
                        <a:latin typeface="Cambria Math"/>
                      </a:rPr>
                      <m:t>,</m:t>
                    </m:r>
                  </m:oMath>
                </a14:m>
                <a:endParaRPr lang="ru-RU" dirty="0"/>
              </a:p>
              <a:p>
                <a:pPr algn="just">
                  <a:spcBef>
                    <a:spcPts val="0"/>
                  </a:spcBef>
                </a:pPr>
                <a:r>
                  <a:rPr lang="ru-RU" dirty="0">
                    <a:cs typeface="Times New Roman" pitchFamily="18" charset="0"/>
                  </a:rPr>
                  <a:t>где </a:t>
                </a:r>
                <a:r>
                  <a:rPr lang="en-US" i="1" dirty="0">
                    <a:cs typeface="Times New Roman" pitchFamily="18" charset="0"/>
                  </a:rPr>
                  <a:t>h </a:t>
                </a:r>
                <a:r>
                  <a:rPr lang="ru-RU" dirty="0">
                    <a:cs typeface="Times New Roman" pitchFamily="18" charset="0"/>
                  </a:rPr>
                  <a:t>– высота призмы,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0</m:t>
                        </m:r>
                      </m:sub>
                    </m:sSub>
                  </m:oMath>
                </a14:m>
                <a:r>
                  <a:rPr lang="en-US" i="1" dirty="0">
                    <a:cs typeface="Times New Roman" pitchFamily="18" charset="0"/>
                  </a:rPr>
                  <a:t> </a:t>
                </a:r>
                <a:r>
                  <a:rPr lang="ru-RU" dirty="0">
                    <a:cs typeface="Times New Roman" pitchFamily="18" charset="0"/>
                  </a:rPr>
                  <a:t>– радиус окружности, описанной около основания призмы</a:t>
                </a:r>
                <a:r>
                  <a:rPr lang="ru-RU" dirty="0" smtClean="0">
                    <a:cs typeface="Times New Roman" pitchFamily="18" charset="0"/>
                  </a:rPr>
                  <a:t>.</a:t>
                </a:r>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3650406" y="1772816"/>
                <a:ext cx="5508104" cy="4249818"/>
              </a:xfrm>
              <a:prstGeom prst="rect">
                <a:avLst/>
              </a:prstGeom>
              <a:blipFill rotWithShape="1">
                <a:blip r:embed="rId4"/>
                <a:stretch>
                  <a:fillRect l="-1772" t="-1148" r="-1661" b="-2439"/>
                </a:stretch>
              </a:blipFill>
            </p:spPr>
            <p:txBody>
              <a:bodyPr/>
              <a:lstStyle/>
              <a:p>
                <a:r>
                  <a:rPr lang="ru-RU">
                    <a:noFill/>
                  </a:rPr>
                  <a:t> </a:t>
                </a:r>
              </a:p>
            </p:txBody>
          </p:sp>
        </mc:Fallback>
      </mc:AlternateContent>
    </p:spTree>
    <p:extLst>
      <p:ext uri="{BB962C8B-B14F-4D97-AF65-F5344CB8AC3E}">
        <p14:creationId xmlns:p14="http://schemas.microsoft.com/office/powerpoint/2010/main" val="2511741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692696"/>
          </a:xfrm>
        </p:spPr>
        <p:txBody>
          <a:bodyPr/>
          <a:lstStyle/>
          <a:p>
            <a:r>
              <a:rPr lang="ru-RU" sz="3600" dirty="0">
                <a:solidFill>
                  <a:srgbClr val="FF3300"/>
                </a:solidFill>
              </a:rPr>
              <a:t>Сфера, описанная около </a:t>
            </a:r>
            <a:r>
              <a:rPr lang="ru-RU" sz="3600" dirty="0" smtClean="0">
                <a:solidFill>
                  <a:srgbClr val="FF3300"/>
                </a:solidFill>
              </a:rPr>
              <a:t>пирамиды</a:t>
            </a:r>
            <a:endParaRPr lang="ru-RU" sz="3600" dirty="0">
              <a:solidFill>
                <a:srgbClr val="FF3300"/>
              </a:solidFill>
            </a:endParaRPr>
          </a:p>
        </p:txBody>
      </p:sp>
      <p:sp>
        <p:nvSpPr>
          <p:cNvPr id="5" name="Text Box 14"/>
          <p:cNvSpPr txBox="1">
            <a:spLocks noChangeArrowheads="1"/>
          </p:cNvSpPr>
          <p:nvPr/>
        </p:nvSpPr>
        <p:spPr bwMode="auto">
          <a:xfrm>
            <a:off x="-18107" y="692696"/>
            <a:ext cx="8991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smtClean="0">
                <a:solidFill>
                  <a:srgbClr val="FF3300"/>
                </a:solidFill>
              </a:rPr>
              <a:t>	</a:t>
            </a:r>
            <a:r>
              <a:rPr lang="ru-RU" sz="2800" dirty="0" smtClean="0">
                <a:solidFill>
                  <a:srgbClr val="FF3300"/>
                </a:solidFill>
              </a:rPr>
              <a:t>Теорема</a:t>
            </a:r>
            <a:r>
              <a:rPr lang="ru-RU" sz="2800" dirty="0">
                <a:solidFill>
                  <a:srgbClr val="FF3300"/>
                </a:solidFill>
              </a:rPr>
              <a:t>. </a:t>
            </a:r>
            <a:r>
              <a:rPr lang="ru-RU" sz="2800" dirty="0">
                <a:cs typeface="Times New Roman" pitchFamily="18" charset="0"/>
              </a:rPr>
              <a:t>Около пирамиды можно описать сферу тогда и только тогда, когда около основания этой пирамиды можно описать окружность</a:t>
            </a:r>
            <a:r>
              <a:rPr lang="ru-RU" sz="2800" dirty="0" smtClean="0">
                <a:cs typeface="Times New Roman" pitchFamily="18" charset="0"/>
              </a:rPr>
              <a:t>.</a:t>
            </a:r>
            <a:r>
              <a:rPr lang="ru-RU" sz="2800" dirty="0">
                <a:cs typeface="Times New Roman" pitchFamily="18" charset="0"/>
              </a:rPr>
              <a:t>	</a:t>
            </a:r>
            <a:endParaRPr lang="ru-RU" sz="2800"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0888"/>
            <a:ext cx="3649264" cy="360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204864"/>
            <a:ext cx="411850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876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18107" y="18123"/>
            <a:ext cx="8991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en-US" sz="2800" dirty="0" smtClean="0">
                <a:solidFill>
                  <a:srgbClr val="FF3300"/>
                </a:solidFill>
              </a:rPr>
              <a:t>	</a:t>
            </a:r>
            <a:r>
              <a:rPr lang="ru-RU" dirty="0" smtClean="0">
                <a:cs typeface="Times New Roman" pitchFamily="18" charset="0"/>
              </a:rPr>
              <a:t>Построение центра сферы, описанной около правильной четырёхугольной пирамиды в программе </a:t>
            </a:r>
            <a:r>
              <a:rPr lang="en-US" dirty="0" err="1" smtClean="0">
                <a:cs typeface="Times New Roman" pitchFamily="18" charset="0"/>
              </a:rPr>
              <a:t>GeoGebra</a:t>
            </a:r>
            <a:r>
              <a:rPr lang="en-US" dirty="0" smtClean="0">
                <a:cs typeface="Times New Roman" pitchFamily="18" charset="0"/>
              </a:rPr>
              <a:t>.</a:t>
            </a:r>
            <a:endParaRPr lang="ru-RU" dirty="0"/>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40768"/>
            <a:ext cx="4536504" cy="433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382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Box 14"/>
              <p:cNvSpPr txBox="1">
                <a:spLocks noChangeArrowheads="1"/>
              </p:cNvSpPr>
              <p:nvPr/>
            </p:nvSpPr>
            <p:spPr bwMode="auto">
              <a:xfrm>
                <a:off x="-18107" y="18123"/>
                <a:ext cx="8991600" cy="25766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ts val="0"/>
                  </a:spcBef>
                </a:pPr>
                <a:r>
                  <a:rPr lang="en-US" sz="2800" dirty="0" smtClean="0">
                    <a:solidFill>
                      <a:srgbClr val="FF3300"/>
                    </a:solidFill>
                  </a:rPr>
                  <a:t>	</a:t>
                </a:r>
                <a:r>
                  <a:rPr lang="ru-RU" dirty="0">
                    <a:cs typeface="Times New Roman" pitchFamily="18" charset="0"/>
                  </a:rPr>
                  <a:t>Для нахождения радиуса </a:t>
                </a:r>
                <a:r>
                  <a:rPr lang="ru-RU" dirty="0" smtClean="0">
                    <a:cs typeface="Times New Roman" pitchFamily="18" charset="0"/>
                  </a:rPr>
                  <a:t>сферы, описанной около правильной пирамиды, </a:t>
                </a:r>
                <a:r>
                  <a:rPr lang="ru-RU" dirty="0">
                    <a:cs typeface="Times New Roman" pitchFamily="18" charset="0"/>
                  </a:rPr>
                  <a:t>заметим, что эта сфера будет описана около </a:t>
                </a:r>
                <a:r>
                  <a:rPr lang="ru-RU" dirty="0" smtClean="0">
                    <a:cs typeface="Times New Roman" pitchFamily="18" charset="0"/>
                  </a:rPr>
                  <a:t>конуса, </a:t>
                </a:r>
                <a:r>
                  <a:rPr lang="ru-RU" dirty="0">
                    <a:cs typeface="Times New Roman" pitchFamily="18" charset="0"/>
                  </a:rPr>
                  <a:t>описанного около </a:t>
                </a:r>
                <a:r>
                  <a:rPr lang="ru-RU" dirty="0" smtClean="0">
                    <a:cs typeface="Times New Roman" pitchFamily="18" charset="0"/>
                  </a:rPr>
                  <a:t>пирамиды. Следовательно, радиус </a:t>
                </a:r>
                <a:r>
                  <a:rPr lang="ru-RU" dirty="0">
                    <a:cs typeface="Times New Roman" pitchFamily="18" charset="0"/>
                  </a:rPr>
                  <a:t>сферы </a:t>
                </a:r>
                <a:r>
                  <a:rPr lang="en-US" i="1" dirty="0">
                    <a:cs typeface="Times New Roman" pitchFamily="18" charset="0"/>
                  </a:rPr>
                  <a:t>R </a:t>
                </a:r>
                <a:r>
                  <a:rPr lang="ru-RU" dirty="0">
                    <a:cs typeface="Times New Roman" pitchFamily="18" charset="0"/>
                  </a:rPr>
                  <a:t>вычисляется по формуле</a:t>
                </a:r>
              </a:p>
              <a:p>
                <a:pPr algn="ctr">
                  <a:spcBef>
                    <a:spcPts val="0"/>
                  </a:spcBef>
                </a:pPr>
                <a14:m>
                  <m:oMath xmlns:m="http://schemas.openxmlformats.org/officeDocument/2006/math">
                    <m:r>
                      <m:rPr>
                        <m:nor/>
                      </m:rPr>
                      <a:rPr lang="en-US" i="1" dirty="0"/>
                      <m:t>R</m:t>
                    </m:r>
                    <m:r>
                      <a:rPr lang="en-US" i="1">
                        <a:latin typeface="Cambria Math"/>
                      </a:rPr>
                      <m:t>=</m:t>
                    </m:r>
                    <m:f>
                      <m:fPr>
                        <m:ctrlPr>
                          <a:rPr lang="en-US" i="1">
                            <a:latin typeface="Cambria Math"/>
                          </a:rPr>
                        </m:ctrlPr>
                      </m:fPr>
                      <m:num>
                        <m:sSup>
                          <m:sSupPr>
                            <m:ctrlPr>
                              <a:rPr lang="en-US" i="1">
                                <a:latin typeface="Cambria Math"/>
                              </a:rPr>
                            </m:ctrlPr>
                          </m:sSupPr>
                          <m:e>
                            <m:r>
                              <a:rPr lang="en-US" b="0" i="1" smtClean="0">
                                <a:latin typeface="Cambria Math"/>
                              </a:rPr>
                              <m:t>𝑏</m:t>
                            </m:r>
                          </m:e>
                          <m:sup>
                            <m:r>
                              <a:rPr lang="en-US" i="1">
                                <a:latin typeface="Cambria Math"/>
                              </a:rPr>
                              <m:t>2</m:t>
                            </m:r>
                          </m:sup>
                        </m:sSup>
                      </m:num>
                      <m:den>
                        <m:r>
                          <a:rPr lang="ru-RU" i="1">
                            <a:latin typeface="Cambria Math"/>
                          </a:rPr>
                          <m:t>2</m:t>
                        </m:r>
                        <m:r>
                          <a:rPr lang="en-US" i="1">
                            <a:latin typeface="Cambria Math"/>
                          </a:rPr>
                          <m:t>h</m:t>
                        </m:r>
                      </m:den>
                    </m:f>
                  </m:oMath>
                </a14:m>
                <a:r>
                  <a:rPr lang="ru-RU" dirty="0" smtClean="0"/>
                  <a:t>,</a:t>
                </a:r>
              </a:p>
              <a:p>
                <a:pPr algn="just">
                  <a:spcBef>
                    <a:spcPts val="0"/>
                  </a:spcBef>
                </a:pPr>
                <a:r>
                  <a:rPr lang="ru-RU" dirty="0"/>
                  <a:t>г</a:t>
                </a:r>
                <a:r>
                  <a:rPr lang="ru-RU" dirty="0" smtClean="0"/>
                  <a:t>де </a:t>
                </a:r>
                <a:r>
                  <a:rPr lang="en-US" i="1" dirty="0" smtClean="0"/>
                  <a:t>b </a:t>
                </a:r>
                <a:r>
                  <a:rPr lang="ru-RU" dirty="0" smtClean="0"/>
                  <a:t>– боковое ребро, </a:t>
                </a:r>
                <a:r>
                  <a:rPr lang="en-US" i="1" dirty="0"/>
                  <a:t>h</a:t>
                </a:r>
                <a:r>
                  <a:rPr lang="en-US" dirty="0"/>
                  <a:t> </a:t>
                </a:r>
                <a:r>
                  <a:rPr lang="ru-RU" dirty="0"/>
                  <a:t>– </a:t>
                </a:r>
                <a:r>
                  <a:rPr lang="ru-RU" dirty="0" smtClean="0"/>
                  <a:t>высота пирамиды.</a:t>
                </a:r>
                <a:endParaRPr lang="ru-RU" dirty="0"/>
              </a:p>
            </p:txBody>
          </p:sp>
        </mc:Choice>
        <mc:Fallback xmlns="">
          <p:sp>
            <p:nvSpPr>
              <p:cNvPr id="5" name="Text Box 14"/>
              <p:cNvSpPr txBox="1">
                <a:spLocks noRot="1" noChangeAspect="1" noMove="1" noResize="1" noEditPoints="1" noAdjustHandles="1" noChangeArrowheads="1" noChangeShapeType="1" noTextEdit="1"/>
              </p:cNvSpPr>
              <p:nvPr/>
            </p:nvSpPr>
            <p:spPr bwMode="auto">
              <a:xfrm>
                <a:off x="-18107" y="18123"/>
                <a:ext cx="8991600" cy="2576603"/>
              </a:xfrm>
              <a:prstGeom prst="rect">
                <a:avLst/>
              </a:prstGeom>
              <a:blipFill rotWithShape="1">
                <a:blip r:embed="rId3"/>
                <a:stretch>
                  <a:fillRect l="-1017" r="-1085" b="-44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6" y="2708920"/>
            <a:ext cx="37814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749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702" name="Text Box 6"/>
              <p:cNvSpPr txBox="1">
                <a:spLocks noChangeArrowheads="1"/>
              </p:cNvSpPr>
              <p:nvPr/>
            </p:nvSpPr>
            <p:spPr bwMode="auto">
              <a:xfrm>
                <a:off x="0" y="22320"/>
                <a:ext cx="9144000" cy="969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ru-RU" sz="2200" dirty="0" smtClean="0"/>
                  <a:t>	1. Найдите </a:t>
                </a:r>
                <a:r>
                  <a:rPr lang="ru-RU" sz="2200" dirty="0"/>
                  <a:t>радиус сферы, </a:t>
                </a:r>
                <a:r>
                  <a:rPr lang="ru-RU" sz="2200" dirty="0" smtClean="0"/>
                  <a:t>описанной около единичного тетраэдра. </a:t>
                </a:r>
                <a:r>
                  <a:rPr lang="ru-RU" sz="2200" dirty="0" smtClean="0">
                    <a:solidFill>
                      <a:srgbClr val="FF0000"/>
                    </a:solidFill>
                  </a:rPr>
                  <a:t>(Ответ. </a:t>
                </a:r>
                <a14:m>
                  <m:oMath xmlns:m="http://schemas.openxmlformats.org/officeDocument/2006/math">
                    <m:f>
                      <m:fPr>
                        <m:ctrlPr>
                          <a:rPr lang="ru-RU" sz="2200" i="1" smtClean="0">
                            <a:solidFill>
                              <a:srgbClr val="FF0000"/>
                            </a:solidFill>
                            <a:latin typeface="Cambria Math"/>
                          </a:rPr>
                        </m:ctrlPr>
                      </m:fPr>
                      <m:num>
                        <m:rad>
                          <m:radPr>
                            <m:degHide m:val="on"/>
                            <m:ctrlPr>
                              <a:rPr lang="ru-RU" sz="2200" i="1" smtClean="0">
                                <a:solidFill>
                                  <a:srgbClr val="FF0000"/>
                                </a:solidFill>
                                <a:latin typeface="Cambria Math"/>
                              </a:rPr>
                            </m:ctrlPr>
                          </m:radPr>
                          <m:deg/>
                          <m:e>
                            <m:r>
                              <a:rPr lang="ru-RU" sz="2200" b="0" i="1" smtClean="0">
                                <a:solidFill>
                                  <a:srgbClr val="FF0000"/>
                                </a:solidFill>
                                <a:latin typeface="Cambria Math"/>
                              </a:rPr>
                              <m:t>6</m:t>
                            </m:r>
                          </m:e>
                        </m:rad>
                      </m:num>
                      <m:den>
                        <m:r>
                          <a:rPr lang="ru-RU" sz="2200" b="0" i="1" smtClean="0">
                            <a:solidFill>
                              <a:srgbClr val="FF0000"/>
                            </a:solidFill>
                            <a:latin typeface="Cambria Math"/>
                          </a:rPr>
                          <m:t>4</m:t>
                        </m:r>
                      </m:den>
                    </m:f>
                    <m:r>
                      <a:rPr lang="ru-RU" sz="2200" b="0" i="1" smtClean="0">
                        <a:solidFill>
                          <a:srgbClr val="FF0000"/>
                        </a:solidFill>
                        <a:latin typeface="Cambria Math"/>
                      </a:rPr>
                      <m:t>.)</m:t>
                    </m:r>
                  </m:oMath>
                </a14:m>
                <a:endParaRPr lang="ru-RU" sz="2200" dirty="0"/>
              </a:p>
            </p:txBody>
          </p:sp>
        </mc:Choice>
        <mc:Fallback xmlns="">
          <p:sp>
            <p:nvSpPr>
              <p:cNvPr id="29702" name="Text Box 6"/>
              <p:cNvSpPr txBox="1">
                <a:spLocks noRot="1" noChangeAspect="1" noMove="1" noResize="1" noEditPoints="1" noAdjustHandles="1" noChangeArrowheads="1" noChangeShapeType="1" noTextEdit="1"/>
              </p:cNvSpPr>
              <p:nvPr/>
            </p:nvSpPr>
            <p:spPr bwMode="auto">
              <a:xfrm>
                <a:off x="0" y="22320"/>
                <a:ext cx="9144000" cy="969240"/>
              </a:xfrm>
              <a:prstGeom prst="rect">
                <a:avLst/>
              </a:prstGeom>
              <a:blipFill rotWithShape="1">
                <a:blip r:embed="rId2"/>
                <a:stretch>
                  <a:fillRect l="-800" t="-3774" r="-267" b="-37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 Box 3"/>
              <p:cNvSpPr txBox="1">
                <a:spLocks noChangeArrowheads="1"/>
              </p:cNvSpPr>
              <p:nvPr/>
            </p:nvSpPr>
            <p:spPr bwMode="auto">
              <a:xfrm>
                <a:off x="0" y="1009683"/>
                <a:ext cx="9144000" cy="9870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smtClean="0"/>
                  <a:t>	2. Найдите </a:t>
                </a:r>
                <a:r>
                  <a:rPr lang="ru-RU" sz="2200" dirty="0"/>
                  <a:t>радиус сферы, </a:t>
                </a:r>
                <a:r>
                  <a:rPr lang="ru-RU" sz="2200" dirty="0" smtClean="0"/>
                  <a:t>описанной около правильной четырёхугольной пирамиды, рёбра которой равны 1 </a:t>
                </a:r>
                <a:r>
                  <a:rPr lang="ru-RU" sz="2200" dirty="0" smtClean="0">
                    <a:solidFill>
                      <a:srgbClr val="FF0000"/>
                    </a:solidFill>
                  </a:rPr>
                  <a:t>(Ответ</a:t>
                </a:r>
                <a:r>
                  <a:rPr lang="ru-RU" sz="2200" dirty="0">
                    <a:solidFill>
                      <a:srgbClr val="FF0000"/>
                    </a:solidFill>
                  </a:rPr>
                  <a:t>. </a:t>
                </a:r>
                <a14:m>
                  <m:oMath xmlns:m="http://schemas.openxmlformats.org/officeDocument/2006/math">
                    <m:f>
                      <m:fPr>
                        <m:ctrlPr>
                          <a:rPr lang="ru-RU" sz="2200" i="1">
                            <a:solidFill>
                              <a:srgbClr val="FF0000"/>
                            </a:solidFill>
                            <a:latin typeface="Cambria Math"/>
                          </a:rPr>
                        </m:ctrlPr>
                      </m:fPr>
                      <m:num>
                        <m:rad>
                          <m:radPr>
                            <m:degHide m:val="on"/>
                            <m:ctrlPr>
                              <a:rPr lang="ru-RU" sz="2200" i="1">
                                <a:solidFill>
                                  <a:srgbClr val="FF0000"/>
                                </a:solidFill>
                                <a:latin typeface="Cambria Math"/>
                              </a:rPr>
                            </m:ctrlPr>
                          </m:radPr>
                          <m:deg/>
                          <m:e>
                            <m:r>
                              <a:rPr lang="ru-RU" sz="2200" b="0" i="1" smtClean="0">
                                <a:solidFill>
                                  <a:srgbClr val="FF0000"/>
                                </a:solidFill>
                                <a:latin typeface="Cambria Math"/>
                              </a:rPr>
                              <m:t>2</m:t>
                            </m:r>
                          </m:e>
                        </m:rad>
                      </m:num>
                      <m:den>
                        <m:r>
                          <a:rPr lang="ru-RU" sz="2200" b="0" i="1" smtClean="0">
                            <a:solidFill>
                              <a:srgbClr val="FF0000"/>
                            </a:solidFill>
                            <a:latin typeface="Cambria Math"/>
                          </a:rPr>
                          <m:t>2</m:t>
                        </m:r>
                      </m:den>
                    </m:f>
                    <m:r>
                      <a:rPr lang="ru-RU" sz="2200" i="1">
                        <a:solidFill>
                          <a:srgbClr val="FF0000"/>
                        </a:solidFill>
                        <a:latin typeface="Cambria Math"/>
                      </a:rPr>
                      <m:t>.)</m:t>
                    </m:r>
                  </m:oMath>
                </a14:m>
                <a:endParaRPr lang="ru-RU" sz="2200" dirty="0"/>
              </a:p>
            </p:txBody>
          </p:sp>
        </mc:Choice>
        <mc:Fallback xmlns="">
          <p:sp>
            <p:nvSpPr>
              <p:cNvPr id="17" name="Text Box 3"/>
              <p:cNvSpPr txBox="1">
                <a:spLocks noRot="1" noChangeAspect="1" noMove="1" noResize="1" noEditPoints="1" noAdjustHandles="1" noChangeArrowheads="1" noChangeShapeType="1" noTextEdit="1"/>
              </p:cNvSpPr>
              <p:nvPr/>
            </p:nvSpPr>
            <p:spPr bwMode="auto">
              <a:xfrm>
                <a:off x="0" y="1009683"/>
                <a:ext cx="9144000" cy="987001"/>
              </a:xfrm>
              <a:prstGeom prst="rect">
                <a:avLst/>
              </a:prstGeom>
              <a:blipFill rotWithShape="1">
                <a:blip r:embed="rId3"/>
                <a:stretch>
                  <a:fillRect l="-800" t="-3704" r="-867" b="-246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0" y="2060848"/>
                <a:ext cx="9144000" cy="13255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smtClean="0"/>
                  <a:t>	3. </a:t>
                </a:r>
                <a:r>
                  <a:rPr lang="ru-RU" sz="2200" dirty="0"/>
                  <a:t>Найдите радиус сферы, </a:t>
                </a:r>
                <a:r>
                  <a:rPr lang="ru-RU" sz="2200" dirty="0" smtClean="0"/>
                  <a:t>описанной около правильной шестиугольной пирамиды, стороны основания </a:t>
                </a:r>
                <a:r>
                  <a:rPr lang="ru-RU" sz="2200" dirty="0"/>
                  <a:t>которой </a:t>
                </a:r>
                <a:r>
                  <a:rPr lang="ru-RU" sz="2200" dirty="0" smtClean="0"/>
                  <a:t>равны </a:t>
                </a:r>
                <a:r>
                  <a:rPr lang="ru-RU" sz="2200" dirty="0"/>
                  <a:t>1, а боковые </a:t>
                </a:r>
                <a:r>
                  <a:rPr lang="ru-RU" sz="2200" dirty="0" smtClean="0"/>
                  <a:t>рёбра равны </a:t>
                </a:r>
                <a:r>
                  <a:rPr lang="ru-RU" sz="2200" dirty="0"/>
                  <a:t>2</a:t>
                </a:r>
                <a:r>
                  <a:rPr lang="ru-RU" sz="2200" dirty="0" smtClean="0"/>
                  <a:t>. </a:t>
                </a:r>
                <a:r>
                  <a:rPr lang="ru-RU" sz="2200" dirty="0">
                    <a:solidFill>
                      <a:srgbClr val="FF0000"/>
                    </a:solidFill>
                  </a:rPr>
                  <a:t>(Ответ. </a:t>
                </a:r>
                <a14:m>
                  <m:oMath xmlns:m="http://schemas.openxmlformats.org/officeDocument/2006/math">
                    <m:f>
                      <m:fPr>
                        <m:ctrlPr>
                          <a:rPr lang="ru-RU" sz="2200" i="1">
                            <a:solidFill>
                              <a:srgbClr val="FF0000"/>
                            </a:solidFill>
                            <a:latin typeface="Cambria Math"/>
                          </a:rPr>
                        </m:ctrlPr>
                      </m:fPr>
                      <m:num>
                        <m:r>
                          <a:rPr lang="ru-RU" sz="2200" b="0" i="1" smtClean="0">
                            <a:solidFill>
                              <a:srgbClr val="FF0000"/>
                            </a:solidFill>
                            <a:latin typeface="Cambria Math"/>
                          </a:rPr>
                          <m:t>2</m:t>
                        </m:r>
                        <m:rad>
                          <m:radPr>
                            <m:degHide m:val="on"/>
                            <m:ctrlPr>
                              <a:rPr lang="ru-RU" sz="2200" i="1" smtClean="0">
                                <a:solidFill>
                                  <a:srgbClr val="FF0000"/>
                                </a:solidFill>
                                <a:latin typeface="Cambria Math"/>
                              </a:rPr>
                            </m:ctrlPr>
                          </m:radPr>
                          <m:deg/>
                          <m:e>
                            <m:r>
                              <a:rPr lang="ru-RU" sz="2200" i="1">
                                <a:solidFill>
                                  <a:srgbClr val="FF0000"/>
                                </a:solidFill>
                                <a:latin typeface="Cambria Math"/>
                              </a:rPr>
                              <m:t>3</m:t>
                            </m:r>
                          </m:e>
                        </m:rad>
                      </m:num>
                      <m:den>
                        <m:r>
                          <a:rPr lang="ru-RU" sz="2200" b="0" i="1" smtClean="0">
                            <a:solidFill>
                              <a:srgbClr val="FF0000"/>
                            </a:solidFill>
                            <a:latin typeface="Cambria Math"/>
                          </a:rPr>
                          <m:t>3</m:t>
                        </m:r>
                      </m:den>
                    </m:f>
                    <m:r>
                      <a:rPr lang="ru-RU" sz="2200" i="1">
                        <a:solidFill>
                          <a:srgbClr val="FF0000"/>
                        </a:solidFill>
                        <a:latin typeface="Cambria Math"/>
                      </a:rPr>
                      <m:t>.)</m:t>
                    </m:r>
                  </m:oMath>
                </a14:m>
                <a:r>
                  <a:rPr lang="ru-RU" sz="2200" dirty="0" smtClean="0"/>
                  <a:t> </a:t>
                </a:r>
                <a:endParaRPr lang="ru-RU" sz="2200" dirty="0"/>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0" y="2060848"/>
                <a:ext cx="9144000" cy="1325556"/>
              </a:xfrm>
              <a:prstGeom prst="rect">
                <a:avLst/>
              </a:prstGeom>
              <a:blipFill rotWithShape="1">
                <a:blip r:embed="rId4"/>
                <a:stretch>
                  <a:fillRect l="-800" t="-2752" r="-867" b="-91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3" y="3739865"/>
            <a:ext cx="2646323" cy="260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39" y="3717032"/>
            <a:ext cx="2815767" cy="269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3739865"/>
            <a:ext cx="2695757" cy="266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813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533400"/>
          </a:xfrm>
        </p:spPr>
        <p:txBody>
          <a:bodyPr/>
          <a:lstStyle/>
          <a:p>
            <a:r>
              <a:rPr lang="ru-RU" sz="3600">
                <a:solidFill>
                  <a:srgbClr val="FF3300"/>
                </a:solidFill>
              </a:rPr>
              <a:t>Сфера, описанная около октаэдра</a:t>
            </a:r>
          </a:p>
        </p:txBody>
      </p:sp>
      <p:pic>
        <p:nvPicPr>
          <p:cNvPr id="4712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31130"/>
            <a:ext cx="394993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826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534400" cy="609600"/>
          </a:xfrm>
        </p:spPr>
        <p:txBody>
          <a:bodyPr/>
          <a:lstStyle/>
          <a:p>
            <a:r>
              <a:rPr lang="ru-RU" sz="3600">
                <a:solidFill>
                  <a:srgbClr val="FF3300"/>
                </a:solidFill>
              </a:rPr>
              <a:t>Сфера, описанная около икосаэдра</a:t>
            </a:r>
          </a:p>
        </p:txBody>
      </p:sp>
      <p:pic>
        <p:nvPicPr>
          <p:cNvPr id="4815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24744"/>
            <a:ext cx="451184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243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28600"/>
            <a:ext cx="8534400" cy="457200"/>
          </a:xfrm>
        </p:spPr>
        <p:txBody>
          <a:bodyPr/>
          <a:lstStyle/>
          <a:p>
            <a:r>
              <a:rPr lang="ru-RU" sz="3600">
                <a:solidFill>
                  <a:srgbClr val="FF3300"/>
                </a:solidFill>
              </a:rPr>
              <a:t>Сфера, описанная около додекаэдра</a:t>
            </a:r>
          </a:p>
        </p:txBody>
      </p:sp>
      <p:pic>
        <p:nvPicPr>
          <p:cNvPr id="4917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12776"/>
            <a:ext cx="4896544" cy="46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48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0" y="0"/>
            <a:ext cx="9144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000" dirty="0" smtClean="0"/>
              <a:t>	</a:t>
            </a:r>
            <a:r>
              <a:rPr lang="ru-RU" dirty="0" smtClean="0"/>
              <a:t>Для </a:t>
            </a:r>
            <a:r>
              <a:rPr lang="ru-RU" dirty="0"/>
              <a:t>большей наглядности изображения сферы в ней выделяют большую окружность (экватор) – сечение сферы плоскостью, проходящей через </a:t>
            </a:r>
            <a:r>
              <a:rPr lang="ru-RU" dirty="0" smtClean="0"/>
              <a:t>её </a:t>
            </a:r>
            <a:r>
              <a:rPr lang="ru-RU" dirty="0"/>
              <a:t>центр и образующей острый угол с направлением проектирования. Изображением экватора будет эллипс. Окружности, лежащие в плоскостях, параллельных плоскости экватора называются параллелями. Они также изображаются эллипсами. Диаметр, перпендикулярный плоскости экватора называется осью, концы этого диаметра называются полюсами. Большие окружности, проходящие через полюсы называются меридианами. На рисунке изображена сфера с параллелями, меридианами и полюсами. </a:t>
            </a:r>
          </a:p>
        </p:txBody>
      </p:sp>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099194"/>
            <a:ext cx="5401220" cy="2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844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152400" y="0"/>
            <a:ext cx="8763000" cy="457200"/>
          </a:xfrm>
        </p:spPr>
        <p:txBody>
          <a:bodyPr/>
          <a:lstStyle/>
          <a:p>
            <a:r>
              <a:rPr lang="ru-RU" sz="3600" dirty="0" smtClean="0">
                <a:solidFill>
                  <a:srgbClr val="FF3300"/>
                </a:solidFill>
              </a:rPr>
              <a:t>Сфера, вписанная в многогранник</a:t>
            </a:r>
            <a:endParaRPr lang="ru-RU" sz="3600" dirty="0">
              <a:solidFill>
                <a:srgbClr val="FF3300"/>
              </a:solidFill>
            </a:endParaRPr>
          </a:p>
        </p:txBody>
      </p:sp>
      <p:sp>
        <p:nvSpPr>
          <p:cNvPr id="2058" name="Text Box 10"/>
          <p:cNvSpPr txBox="1">
            <a:spLocks noChangeArrowheads="1"/>
          </p:cNvSpPr>
          <p:nvPr/>
        </p:nvSpPr>
        <p:spPr bwMode="auto">
          <a:xfrm>
            <a:off x="0" y="38100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dirty="0" smtClean="0">
                <a:cs typeface="Times New Roman" pitchFamily="18" charset="0"/>
              </a:rPr>
              <a:t>	Сфера </a:t>
            </a:r>
            <a:r>
              <a:rPr lang="ru-RU" dirty="0">
                <a:cs typeface="Times New Roman" pitchFamily="18" charset="0"/>
              </a:rPr>
              <a:t>называется</a:t>
            </a:r>
            <a:r>
              <a:rPr lang="ru-RU" dirty="0">
                <a:solidFill>
                  <a:schemeClr val="accent1"/>
                </a:solidFill>
                <a:cs typeface="Times New Roman" pitchFamily="18" charset="0"/>
              </a:rPr>
              <a:t> </a:t>
            </a:r>
            <a:r>
              <a:rPr lang="ru-RU" dirty="0">
                <a:solidFill>
                  <a:srgbClr val="FF3300"/>
                </a:solidFill>
                <a:cs typeface="Times New Roman" pitchFamily="18" charset="0"/>
              </a:rPr>
              <a:t>вписанной в </a:t>
            </a:r>
            <a:r>
              <a:rPr lang="ru-RU" dirty="0" smtClean="0">
                <a:solidFill>
                  <a:srgbClr val="FF3300"/>
                </a:solidFill>
                <a:cs typeface="Times New Roman" pitchFamily="18" charset="0"/>
              </a:rPr>
              <a:t>многогранник, </a:t>
            </a:r>
            <a:r>
              <a:rPr lang="ru-RU" dirty="0" smtClean="0">
                <a:cs typeface="Times New Roman" pitchFamily="18" charset="0"/>
              </a:rPr>
              <a:t>если она касается плоскостей </a:t>
            </a:r>
            <a:r>
              <a:rPr lang="ru-RU" dirty="0">
                <a:cs typeface="Times New Roman" pitchFamily="18" charset="0"/>
              </a:rPr>
              <a:t>всех его </a:t>
            </a:r>
            <a:r>
              <a:rPr lang="ru-RU" dirty="0" smtClean="0">
                <a:cs typeface="Times New Roman" pitchFamily="18" charset="0"/>
              </a:rPr>
              <a:t>граней. Сам многогранник называется описанным около сферы.</a:t>
            </a:r>
            <a:endParaRPr lang="ru-RU" dirty="0">
              <a:solidFill>
                <a:srgbClr val="FF3300"/>
              </a:solidFill>
              <a:cs typeface="Times New Roman" pitchFamily="18" charset="0"/>
            </a:endParaRPr>
          </a:p>
        </p:txBody>
      </p:sp>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2" y="2996952"/>
            <a:ext cx="3013075" cy="343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0" name="Text Box 12"/>
          <p:cNvSpPr txBox="1">
            <a:spLocks noChangeArrowheads="1"/>
          </p:cNvSpPr>
          <p:nvPr/>
        </p:nvSpPr>
        <p:spPr bwMode="auto">
          <a:xfrm>
            <a:off x="0" y="161084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solidFill>
                  <a:srgbClr val="FF3300"/>
                </a:solidFill>
              </a:rPr>
              <a:t>	</a:t>
            </a:r>
            <a:r>
              <a:rPr lang="ru-RU" dirty="0" smtClean="0">
                <a:solidFill>
                  <a:srgbClr val="FF3300"/>
                </a:solidFill>
              </a:rPr>
              <a:t>Теорема</a:t>
            </a:r>
            <a:r>
              <a:rPr lang="ru-RU" dirty="0">
                <a:solidFill>
                  <a:srgbClr val="FF3300"/>
                </a:solidFill>
              </a:rPr>
              <a:t>. </a:t>
            </a:r>
            <a:r>
              <a:rPr lang="ru-RU" dirty="0"/>
              <a:t>В призму можно вписать сферу тогда и только тогда, когда в ее основание можно вписать окружность, и высота призмы равна диаметру этой окружности.</a:t>
            </a:r>
          </a:p>
        </p:txBody>
      </p:sp>
    </p:spTree>
    <p:extLst>
      <p:ext uri="{BB962C8B-B14F-4D97-AF65-F5344CB8AC3E}">
        <p14:creationId xmlns:p14="http://schemas.microsoft.com/office/powerpoint/2010/main" val="4023003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a:xfrm>
            <a:off x="685800" y="76200"/>
            <a:ext cx="7772400" cy="685800"/>
          </a:xfrm>
        </p:spPr>
        <p:txBody>
          <a:bodyPr/>
          <a:lstStyle/>
          <a:p>
            <a:r>
              <a:rPr lang="ru-RU" sz="3600">
                <a:solidFill>
                  <a:srgbClr val="FF3300"/>
                </a:solidFill>
              </a:rPr>
              <a:t>Сфера, вписанная в куб</a:t>
            </a:r>
          </a:p>
        </p:txBody>
      </p:sp>
      <p:pic>
        <p:nvPicPr>
          <p:cNvPr id="56323" name="Picture 1027" descr="C:\Documents and Settings\Администратор\Мои документы\PICTURE\Maple\ПравМног\HexSphe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3533775" cy="358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6324" name="Object 1028"/>
          <p:cNvGraphicFramePr>
            <a:graphicFrameLocks noChangeAspect="1"/>
          </p:cNvGraphicFramePr>
          <p:nvPr/>
        </p:nvGraphicFramePr>
        <p:xfrm>
          <a:off x="4953000" y="1447800"/>
          <a:ext cx="3448050" cy="3438525"/>
        </p:xfrm>
        <a:graphic>
          <a:graphicData uri="http://schemas.openxmlformats.org/presentationml/2006/ole">
            <mc:AlternateContent xmlns:mc="http://schemas.openxmlformats.org/markup-compatibility/2006">
              <mc:Choice xmlns:v="urn:schemas-microsoft-com:vml" Requires="v">
                <p:oleObj spid="_x0000_s21585" name="Точечный рисунок" r:id="rId5" imgW="3448531" imgH="3438095" progId="Paint.Picture">
                  <p:embed/>
                </p:oleObj>
              </mc:Choice>
              <mc:Fallback>
                <p:oleObj name="Точечный рисунок" r:id="rId5" imgW="3448531" imgH="343809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447800"/>
                        <a:ext cx="344805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16701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a:xfrm>
            <a:off x="685800" y="76200"/>
            <a:ext cx="7772400" cy="688504"/>
          </a:xfrm>
        </p:spPr>
        <p:txBody>
          <a:bodyPr/>
          <a:lstStyle/>
          <a:p>
            <a:r>
              <a:rPr lang="ru-RU" sz="3600" dirty="0" smtClean="0">
                <a:solidFill>
                  <a:srgbClr val="FF3300"/>
                </a:solidFill>
              </a:rPr>
              <a:t>Неправильные изображения сферы</a:t>
            </a:r>
            <a:endParaRPr lang="ru-RU" sz="3600" dirty="0">
              <a:solidFill>
                <a:srgbClr val="FF330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73603"/>
            <a:ext cx="3816424" cy="398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69862"/>
            <a:ext cx="3672409" cy="396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517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76200"/>
            <a:ext cx="7772400" cy="685800"/>
          </a:xfrm>
        </p:spPr>
        <p:txBody>
          <a:bodyPr/>
          <a:lstStyle/>
          <a:p>
            <a:r>
              <a:rPr lang="ru-RU" sz="3600">
                <a:solidFill>
                  <a:srgbClr val="FF3300"/>
                </a:solidFill>
              </a:rPr>
              <a:t>Сфера, вписанная в куб</a:t>
            </a:r>
          </a:p>
        </p:txBody>
      </p:sp>
      <p:sp>
        <p:nvSpPr>
          <p:cNvPr id="26632" name="Text Box 8"/>
          <p:cNvSpPr txBox="1">
            <a:spLocks noChangeArrowheads="1"/>
          </p:cNvSpPr>
          <p:nvPr/>
        </p:nvSpPr>
        <p:spPr bwMode="auto">
          <a:xfrm>
            <a:off x="381000" y="762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t>На рисунке изображена сфер, вписанная в куб.</a:t>
            </a:r>
          </a:p>
        </p:txBody>
      </p:sp>
      <p:pic>
        <p:nvPicPr>
          <p:cNvPr id="266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4797425"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804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152400"/>
            <a:ext cx="8610600" cy="1143000"/>
          </a:xfrm>
        </p:spPr>
        <p:txBody>
          <a:bodyPr/>
          <a:lstStyle/>
          <a:p>
            <a:r>
              <a:rPr lang="ru-RU" sz="3600">
                <a:solidFill>
                  <a:srgbClr val="FF3300"/>
                </a:solidFill>
              </a:rPr>
              <a:t>Сфера, вписанная в треугольную призму</a:t>
            </a:r>
          </a:p>
        </p:txBody>
      </p:sp>
      <p:pic>
        <p:nvPicPr>
          <p:cNvPr id="3076" name="Picture 4" descr="C:\Documents and Settings\Администратор\Мои документы\PICTURE\Таблицы2\Spher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13" y="1844824"/>
            <a:ext cx="3853970"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698214"/>
            <a:ext cx="4469801" cy="39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653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228600" y="152400"/>
            <a:ext cx="8610600" cy="1143000"/>
          </a:xfrm>
        </p:spPr>
        <p:txBody>
          <a:bodyPr/>
          <a:lstStyle/>
          <a:p>
            <a:r>
              <a:rPr lang="ru-RU" sz="3600">
                <a:solidFill>
                  <a:srgbClr val="FF3300"/>
                </a:solidFill>
              </a:rPr>
              <a:t>Сфера, вписанная в правильную</a:t>
            </a:r>
            <a:r>
              <a:rPr lang="en-US" sz="3600">
                <a:solidFill>
                  <a:srgbClr val="FF3300"/>
                </a:solidFill>
              </a:rPr>
              <a:t> </a:t>
            </a:r>
            <a:r>
              <a:rPr lang="ru-RU" sz="3600">
                <a:solidFill>
                  <a:srgbClr val="FF3300"/>
                </a:solidFill>
              </a:rPr>
              <a:t>шестиугольную призму</a:t>
            </a:r>
          </a:p>
        </p:txBody>
      </p:sp>
      <p:pic>
        <p:nvPicPr>
          <p:cNvPr id="51203"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31169"/>
            <a:ext cx="354342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714079"/>
            <a:ext cx="3816424" cy="397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281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15400" cy="762000"/>
          </a:xfrm>
        </p:spPr>
        <p:txBody>
          <a:bodyPr/>
          <a:lstStyle/>
          <a:p>
            <a:r>
              <a:rPr lang="ru-RU" sz="3600" dirty="0">
                <a:solidFill>
                  <a:srgbClr val="FF3300"/>
                </a:solidFill>
              </a:rPr>
              <a:t>Сфера, вписанная в </a:t>
            </a:r>
            <a:r>
              <a:rPr lang="ru-RU" sz="3600" dirty="0" smtClean="0">
                <a:solidFill>
                  <a:srgbClr val="FF3300"/>
                </a:solidFill>
              </a:rPr>
              <a:t>пирамиду</a:t>
            </a:r>
            <a:endParaRPr lang="ru-RU" sz="3600" dirty="0">
              <a:solidFill>
                <a:srgbClr val="FF3300"/>
              </a:solidFill>
            </a:endParaRPr>
          </a:p>
        </p:txBody>
      </p:sp>
      <p:sp>
        <p:nvSpPr>
          <p:cNvPr id="4" name="Text Box 15"/>
          <p:cNvSpPr txBox="1">
            <a:spLocks noChangeArrowheads="1"/>
          </p:cNvSpPr>
          <p:nvPr/>
        </p:nvSpPr>
        <p:spPr bwMode="auto">
          <a:xfrm>
            <a:off x="0" y="90872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dirty="0" smtClean="0">
                <a:solidFill>
                  <a:srgbClr val="FF3300"/>
                </a:solidFill>
              </a:rPr>
              <a:t>	</a:t>
            </a:r>
            <a:r>
              <a:rPr lang="ru-RU" dirty="0" smtClean="0">
                <a:solidFill>
                  <a:srgbClr val="FF3300"/>
                </a:solidFill>
              </a:rPr>
              <a:t>Теорема</a:t>
            </a:r>
            <a:r>
              <a:rPr lang="ru-RU" dirty="0">
                <a:solidFill>
                  <a:srgbClr val="FF3300"/>
                </a:solidFill>
              </a:rPr>
              <a:t>. </a:t>
            </a:r>
            <a:r>
              <a:rPr lang="ru-RU" dirty="0"/>
              <a:t>В любую треугольную пирамиду можно вписать </a:t>
            </a:r>
            <a:r>
              <a:rPr lang="ru-RU" dirty="0" smtClean="0"/>
              <a:t>сферу.</a:t>
            </a:r>
            <a:endParaRPr lang="ru-RU" dirty="0"/>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731997"/>
            <a:ext cx="4297525" cy="470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52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52400"/>
            <a:ext cx="9144000" cy="612304"/>
          </a:xfrm>
        </p:spPr>
        <p:txBody>
          <a:bodyPr/>
          <a:lstStyle/>
          <a:p>
            <a:r>
              <a:rPr lang="ru-RU" sz="3600" dirty="0">
                <a:solidFill>
                  <a:srgbClr val="FF3300"/>
                </a:solidFill>
              </a:rPr>
              <a:t>Сфера, вписанная в правильную </a:t>
            </a:r>
            <a:r>
              <a:rPr lang="ru-RU" sz="3600" dirty="0" smtClean="0">
                <a:solidFill>
                  <a:srgbClr val="FF3300"/>
                </a:solidFill>
              </a:rPr>
              <a:t>пирамиду</a:t>
            </a:r>
            <a:endParaRPr lang="ru-RU" sz="3600" dirty="0">
              <a:solidFill>
                <a:srgbClr val="FF3300"/>
              </a:solidFill>
            </a:endParaRP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71" y="1862166"/>
            <a:ext cx="3951948" cy="387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5"/>
          <p:cNvSpPr txBox="1">
            <a:spLocks noChangeArrowheads="1"/>
          </p:cNvSpPr>
          <p:nvPr/>
        </p:nvSpPr>
        <p:spPr bwMode="auto">
          <a:xfrm>
            <a:off x="0" y="908720"/>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dirty="0" smtClean="0">
                <a:solidFill>
                  <a:srgbClr val="FF3300"/>
                </a:solidFill>
              </a:rPr>
              <a:t>	</a:t>
            </a:r>
            <a:r>
              <a:rPr lang="ru-RU" sz="2800" dirty="0" smtClean="0">
                <a:solidFill>
                  <a:srgbClr val="FF3300"/>
                </a:solidFill>
              </a:rPr>
              <a:t>Теорема</a:t>
            </a:r>
            <a:r>
              <a:rPr lang="ru-RU" sz="2800" dirty="0">
                <a:solidFill>
                  <a:srgbClr val="FF3300"/>
                </a:solidFill>
              </a:rPr>
              <a:t>. </a:t>
            </a:r>
            <a:r>
              <a:rPr lang="ru-RU" sz="2800" dirty="0"/>
              <a:t>В любую </a:t>
            </a:r>
            <a:r>
              <a:rPr lang="ru-RU" sz="2800" dirty="0" smtClean="0"/>
              <a:t>правильную </a:t>
            </a:r>
            <a:r>
              <a:rPr lang="ru-RU" sz="2800" dirty="0"/>
              <a:t>пирамиду можно вписать </a:t>
            </a:r>
            <a:r>
              <a:rPr lang="ru-RU" sz="2800" dirty="0" smtClean="0"/>
              <a:t>сферу.</a:t>
            </a:r>
            <a:endParaRPr lang="ru-RU" sz="28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987412"/>
            <a:ext cx="4478911" cy="377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285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0806" y="-1"/>
            <a:ext cx="916480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smtClean="0"/>
              <a:t>	</a:t>
            </a:r>
            <a:r>
              <a:rPr lang="ru-RU" dirty="0">
                <a:cs typeface="Times New Roman" pitchFamily="18" charset="0"/>
              </a:rPr>
              <a:t> </a:t>
            </a:r>
            <a:r>
              <a:rPr lang="ru-RU" sz="2800" dirty="0">
                <a:cs typeface="Times New Roman" pitchFamily="18" charset="0"/>
              </a:rPr>
              <a:t>Построение центра сферы, в</a:t>
            </a:r>
            <a:r>
              <a:rPr lang="ru-RU" sz="2800" dirty="0" smtClean="0">
                <a:cs typeface="Times New Roman" pitchFamily="18" charset="0"/>
              </a:rPr>
              <a:t>писанной в правильную четырёхугольную пирамиду </a:t>
            </a:r>
            <a:r>
              <a:rPr lang="ru-RU" sz="2800" dirty="0">
                <a:cs typeface="Times New Roman" pitchFamily="18" charset="0"/>
              </a:rPr>
              <a:t>в программе </a:t>
            </a:r>
            <a:r>
              <a:rPr lang="en-US" sz="2800" dirty="0" err="1">
                <a:cs typeface="Times New Roman" pitchFamily="18" charset="0"/>
              </a:rPr>
              <a:t>GeoGebra</a:t>
            </a:r>
            <a:r>
              <a:rPr lang="en-US" sz="2800" dirty="0">
                <a:cs typeface="Times New Roman" pitchFamily="18" charset="0"/>
              </a:rPr>
              <a:t>.</a:t>
            </a:r>
            <a:endParaRPr lang="ru-RU" sz="2800" dirty="0"/>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96752"/>
            <a:ext cx="4842272" cy="49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698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7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416" y="3074367"/>
            <a:ext cx="3240361" cy="362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Text Box 6"/>
              <p:cNvSpPr txBox="1">
                <a:spLocks noChangeArrowheads="1"/>
              </p:cNvSpPr>
              <p:nvPr/>
            </p:nvSpPr>
            <p:spPr bwMode="auto">
              <a:xfrm>
                <a:off x="-20806" y="-1"/>
                <a:ext cx="9164806" cy="30743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dirty="0" smtClean="0"/>
                  <a:t>	</a:t>
                </a:r>
                <a:r>
                  <a:rPr lang="ru-RU" dirty="0">
                    <a:cs typeface="Times New Roman" pitchFamily="18" charset="0"/>
                  </a:rPr>
                  <a:t> Для нахождения радиуса </a:t>
                </a:r>
                <a:r>
                  <a:rPr lang="ru-RU" dirty="0" smtClean="0">
                    <a:cs typeface="Times New Roman" pitchFamily="18" charset="0"/>
                  </a:rPr>
                  <a:t>сферы, вписанной в правильную пирамиду, </a:t>
                </a:r>
                <a:r>
                  <a:rPr lang="ru-RU" dirty="0">
                    <a:cs typeface="Times New Roman" pitchFamily="18" charset="0"/>
                  </a:rPr>
                  <a:t>заметим, что эта сфера будет </a:t>
                </a:r>
                <a:r>
                  <a:rPr lang="ru-RU" dirty="0" smtClean="0">
                    <a:cs typeface="Times New Roman" pitchFamily="18" charset="0"/>
                  </a:rPr>
                  <a:t>вписана в конус, вписанный в эту пирамиду. Следовательно</a:t>
                </a:r>
                <a:r>
                  <a:rPr lang="ru-RU" dirty="0">
                    <a:cs typeface="Times New Roman" pitchFamily="18" charset="0"/>
                  </a:rPr>
                  <a:t>,</a:t>
                </a:r>
                <a:r>
                  <a:rPr lang="ru-RU" dirty="0" smtClean="0"/>
                  <a:t> радиус этой сферы находится по формуле</a:t>
                </a:r>
              </a:p>
              <a:p>
                <a:pPr algn="ctr">
                  <a:spcBef>
                    <a:spcPts val="0"/>
                  </a:spcBef>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𝑟</m:t>
                              </m:r>
                            </m:e>
                            <m:sub>
                              <m:r>
                                <a:rPr lang="en-US" b="0" i="1" smtClean="0">
                                  <a:latin typeface="Cambria Math"/>
                                </a:rPr>
                                <m:t>0</m:t>
                              </m:r>
                            </m:sub>
                          </m:sSub>
                          <m:r>
                            <a:rPr lang="en-US" b="0" i="1" smtClean="0">
                              <a:latin typeface="Cambria Math"/>
                            </a:rPr>
                            <m:t>h</m:t>
                          </m:r>
                        </m:num>
                        <m:den>
                          <m:sSub>
                            <m:sSubPr>
                              <m:ctrlPr>
                                <a:rPr lang="en-US" i="1">
                                  <a:latin typeface="Cambria Math"/>
                                </a:rPr>
                              </m:ctrlPr>
                            </m:sSubPr>
                            <m:e>
                              <m:r>
                                <a:rPr lang="en-US" i="1">
                                  <a:latin typeface="Cambria Math"/>
                                </a:rPr>
                                <m:t>𝑟</m:t>
                              </m:r>
                            </m:e>
                            <m:sub>
                              <m:r>
                                <a:rPr lang="en-US" i="1">
                                  <a:latin typeface="Cambria Math"/>
                                </a:rPr>
                                <m:t>0</m:t>
                              </m:r>
                            </m:sub>
                          </m:sSub>
                          <m:r>
                            <a:rPr lang="en-US" b="0" i="1" smtClean="0">
                              <a:latin typeface="Cambria Math"/>
                            </a:rPr>
                            <m:t>+</m:t>
                          </m:r>
                          <m:r>
                            <a:rPr lang="en-US" b="0" i="1" smtClean="0">
                              <a:latin typeface="Cambria Math"/>
                            </a:rPr>
                            <m:t>𝑔</m:t>
                          </m:r>
                        </m:den>
                      </m:f>
                      <m:r>
                        <a:rPr lang="ru-RU" b="0" i="1" smtClean="0">
                          <a:latin typeface="Cambria Math"/>
                        </a:rPr>
                        <m:t>,</m:t>
                      </m:r>
                      <m:r>
                        <a:rPr lang="en-US" b="0" i="1" smtClean="0">
                          <a:latin typeface="Cambria Math"/>
                        </a:rPr>
                        <m:t> </m:t>
                      </m:r>
                    </m:oMath>
                  </m:oMathPara>
                </a14:m>
                <a:endParaRPr lang="ru-RU" dirty="0" smtClean="0"/>
              </a:p>
              <a:p>
                <a:pPr algn="just">
                  <a:spcBef>
                    <a:spcPts val="0"/>
                  </a:spcBef>
                </a:pPr>
                <a:r>
                  <a:rPr lang="ru-RU" dirty="0" smtClean="0"/>
                  <a:t>где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0</m:t>
                        </m:r>
                      </m:sub>
                    </m:sSub>
                  </m:oMath>
                </a14:m>
                <a:r>
                  <a:rPr lang="en-US" i="1" dirty="0" smtClean="0"/>
                  <a:t> </a:t>
                </a:r>
                <a:r>
                  <a:rPr lang="ru-RU" dirty="0" smtClean="0"/>
                  <a:t>– радиус окружности, вписанной в основание пирамиды, </a:t>
                </a:r>
                <a:r>
                  <a:rPr lang="en-US" i="1" dirty="0" smtClean="0"/>
                  <a:t>h </a:t>
                </a:r>
                <a:r>
                  <a:rPr lang="ru-RU" dirty="0" smtClean="0"/>
                  <a:t>– высота, </a:t>
                </a:r>
                <a:r>
                  <a:rPr lang="en-US" i="1" dirty="0"/>
                  <a:t>g</a:t>
                </a:r>
                <a:r>
                  <a:rPr lang="en-US" i="1" dirty="0" smtClean="0"/>
                  <a:t> </a:t>
                </a:r>
                <a:r>
                  <a:rPr lang="ru-RU" dirty="0" smtClean="0"/>
                  <a:t>– высота боковой грани (апофема) пирамиды.</a:t>
                </a:r>
                <a:endParaRPr lang="ru-RU" dirty="0"/>
              </a:p>
            </p:txBody>
          </p:sp>
        </mc:Choice>
        <mc:Fallback xmlns="">
          <p:sp>
            <p:nvSpPr>
              <p:cNvPr id="17" name="Text Box 6"/>
              <p:cNvSpPr txBox="1">
                <a:spLocks noRot="1" noChangeAspect="1" noMove="1" noResize="1" noEditPoints="1" noAdjustHandles="1" noChangeArrowheads="1" noChangeShapeType="1" noTextEdit="1"/>
              </p:cNvSpPr>
              <p:nvPr/>
            </p:nvSpPr>
            <p:spPr bwMode="auto">
              <a:xfrm>
                <a:off x="-20806" y="-1"/>
                <a:ext cx="9164806" cy="3074368"/>
              </a:xfrm>
              <a:prstGeom prst="rect">
                <a:avLst/>
              </a:prstGeom>
              <a:blipFill rotWithShape="1">
                <a:blip r:embed="rId3"/>
                <a:stretch>
                  <a:fillRect l="-1065" t="-1587" r="-998" b="-37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3820071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0" y="260350"/>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000" dirty="0" smtClean="0"/>
              <a:t>	Для </a:t>
            </a:r>
            <a:r>
              <a:rPr lang="ru-RU" sz="2000" dirty="0"/>
              <a:t>нахождения положения изображения полюсов будем считать исходную ортогональную проекцию видом сферы спереди, и построим вид сферы слева, т</a:t>
            </a:r>
            <a:r>
              <a:rPr lang="ru-RU" sz="2000" dirty="0" smtClean="0"/>
              <a:t>. е</a:t>
            </a:r>
            <a:r>
              <a:rPr lang="ru-RU" sz="2000" dirty="0"/>
              <a:t>. ортогональную проекцию сферы на плоскость, проходящую через ось сферы и перпендикулярную плоскости проектирования. Экватор и ось сферы изобразятся перпен­дикулярными диаметрами </a:t>
            </a:r>
            <a:r>
              <a:rPr lang="en-US" sz="2000" i="1" dirty="0"/>
              <a:t>PQ </a:t>
            </a:r>
            <a:r>
              <a:rPr lang="ru-RU" sz="2000" dirty="0"/>
              <a:t>и </a:t>
            </a:r>
            <a:r>
              <a:rPr lang="en-US" sz="2000" i="1" dirty="0"/>
              <a:t>CD</a:t>
            </a:r>
            <a:r>
              <a:rPr lang="ru-RU" sz="2000" dirty="0"/>
              <a:t>. Изображение полюсов на основной плоскости получается параллельным переносом полюсов на виде сферы слева.</a:t>
            </a:r>
          </a:p>
        </p:txBody>
      </p:sp>
      <p:pic>
        <p:nvPicPr>
          <p:cNvPr id="134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205038"/>
            <a:ext cx="570388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9" name="Text Box 5"/>
          <p:cNvSpPr txBox="1">
            <a:spLocks noChangeArrowheads="1"/>
          </p:cNvSpPr>
          <p:nvPr/>
        </p:nvSpPr>
        <p:spPr bwMode="auto">
          <a:xfrm>
            <a:off x="0" y="4937125"/>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000" dirty="0" smtClean="0"/>
              <a:t>	На </a:t>
            </a:r>
            <a:r>
              <a:rPr lang="ru-RU" sz="2000" dirty="0"/>
              <a:t>практике можно не прибегать к построению вспомогательного чертежа (вида сферы слева). Для построения изображения полюсов </a:t>
            </a:r>
            <a:r>
              <a:rPr lang="en-US" sz="2000" i="1" dirty="0"/>
              <a:t>P</a:t>
            </a:r>
            <a:r>
              <a:rPr lang="ru-RU" sz="2000" dirty="0"/>
              <a:t> и </a:t>
            </a:r>
            <a:r>
              <a:rPr lang="en-US" sz="2000" i="1" dirty="0"/>
              <a:t>Q</a:t>
            </a:r>
            <a:r>
              <a:rPr lang="ru-RU" sz="2000" dirty="0"/>
              <a:t> достаточно заметить, что прямоугольные треугольники </a:t>
            </a:r>
            <a:r>
              <a:rPr lang="en-US" sz="2000" i="1" dirty="0"/>
              <a:t>OPR </a:t>
            </a:r>
            <a:r>
              <a:rPr lang="ru-RU" sz="2000" dirty="0"/>
              <a:t>и </a:t>
            </a:r>
            <a:r>
              <a:rPr lang="en-US" sz="2000" i="1" dirty="0"/>
              <a:t>OCE </a:t>
            </a:r>
            <a:r>
              <a:rPr lang="ru-RU" sz="2000" dirty="0"/>
              <a:t> равны (по гипотенузе и острому углу). Следовательно, имеет место равенство отрезков </a:t>
            </a:r>
            <a:r>
              <a:rPr lang="en-US" sz="2000" i="1" dirty="0"/>
              <a:t>RP</a:t>
            </a:r>
            <a:r>
              <a:rPr lang="ru-RU" sz="2000" i="1" dirty="0"/>
              <a:t> = </a:t>
            </a:r>
            <a:r>
              <a:rPr lang="en-US" sz="2000" i="1" dirty="0"/>
              <a:t>CE</a:t>
            </a:r>
            <a:r>
              <a:rPr lang="ru-RU" sz="2000" dirty="0"/>
              <a:t>. Но </a:t>
            </a:r>
            <a:r>
              <a:rPr lang="en-US" sz="2000" i="1" dirty="0"/>
              <a:t>RP</a:t>
            </a:r>
            <a:r>
              <a:rPr lang="ru-RU" sz="2000" i="1" dirty="0"/>
              <a:t> = </a:t>
            </a:r>
            <a:r>
              <a:rPr lang="en-US" sz="2000" i="1" dirty="0"/>
              <a:t>PP</a:t>
            </a:r>
            <a:r>
              <a:rPr lang="ru-RU" sz="2000" baseline="-25000" dirty="0"/>
              <a:t>1</a:t>
            </a:r>
            <a:r>
              <a:rPr lang="ru-RU" sz="2000" dirty="0"/>
              <a:t> и </a:t>
            </a:r>
            <a:r>
              <a:rPr lang="en-US" sz="2000" i="1" dirty="0"/>
              <a:t>CE</a:t>
            </a:r>
            <a:r>
              <a:rPr lang="ru-RU" sz="2000" i="1" dirty="0"/>
              <a:t> = </a:t>
            </a:r>
            <a:r>
              <a:rPr lang="en-US" sz="2000" i="1" dirty="0"/>
              <a:t>OC</a:t>
            </a:r>
            <a:r>
              <a:rPr lang="ru-RU" sz="2000" dirty="0"/>
              <a:t>. Значит </a:t>
            </a:r>
            <a:r>
              <a:rPr lang="en-US" sz="2000" i="1" dirty="0"/>
              <a:t>PP</a:t>
            </a:r>
            <a:r>
              <a:rPr lang="ru-RU" sz="2000" baseline="-25000" dirty="0"/>
              <a:t>1</a:t>
            </a:r>
            <a:r>
              <a:rPr lang="ru-RU" sz="2000" dirty="0"/>
              <a:t> = </a:t>
            </a:r>
            <a:r>
              <a:rPr lang="en-US" sz="2000" i="1" dirty="0"/>
              <a:t>OC</a:t>
            </a:r>
            <a:r>
              <a:rPr lang="ru-RU" sz="2000" dirty="0"/>
              <a:t>. Аналогично, </a:t>
            </a:r>
            <a:r>
              <a:rPr lang="en-US" sz="2000" i="1" dirty="0"/>
              <a:t>QQ</a:t>
            </a:r>
            <a:r>
              <a:rPr lang="ru-RU" sz="2000" baseline="-25000" dirty="0"/>
              <a:t>1</a:t>
            </a:r>
            <a:r>
              <a:rPr lang="ru-RU" sz="2000" dirty="0"/>
              <a:t> = </a:t>
            </a:r>
            <a:r>
              <a:rPr lang="en-US" sz="2000" i="1" dirty="0"/>
              <a:t>OD</a:t>
            </a:r>
            <a:r>
              <a:rPr lang="ru-RU" sz="2000" dirty="0"/>
              <a:t>. После этого точки </a:t>
            </a:r>
            <a:r>
              <a:rPr lang="en-US" sz="2000" i="1" dirty="0"/>
              <a:t>P</a:t>
            </a:r>
            <a:r>
              <a:rPr lang="ru-RU" sz="2000" dirty="0"/>
              <a:t> и </a:t>
            </a:r>
            <a:r>
              <a:rPr lang="en-US" sz="2000" i="1" dirty="0"/>
              <a:t>Q</a:t>
            </a:r>
            <a:r>
              <a:rPr lang="ru-RU" sz="2000" dirty="0"/>
              <a:t> выбираются так, чтобы выполнялись эти равенства.</a:t>
            </a:r>
          </a:p>
        </p:txBody>
      </p:sp>
    </p:spTree>
    <p:extLst>
      <p:ext uri="{BB962C8B-B14F-4D97-AF65-F5344CB8AC3E}">
        <p14:creationId xmlns:p14="http://schemas.microsoft.com/office/powerpoint/2010/main" val="3939628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702" name="Text Box 6"/>
              <p:cNvSpPr txBox="1">
                <a:spLocks noChangeArrowheads="1"/>
              </p:cNvSpPr>
              <p:nvPr/>
            </p:nvSpPr>
            <p:spPr bwMode="auto">
              <a:xfrm>
                <a:off x="0" y="22320"/>
                <a:ext cx="9144000" cy="6306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ru-RU" sz="2200" dirty="0" smtClean="0"/>
                  <a:t>1. Найдите </a:t>
                </a:r>
                <a:r>
                  <a:rPr lang="ru-RU" sz="2200" dirty="0"/>
                  <a:t>радиус сферы, вписанной в единичный тетраэдр</a:t>
                </a:r>
                <a:r>
                  <a:rPr lang="ru-RU" sz="2200" dirty="0" smtClean="0"/>
                  <a:t>. </a:t>
                </a:r>
                <a:r>
                  <a:rPr lang="ru-RU" sz="2200" dirty="0" smtClean="0">
                    <a:solidFill>
                      <a:srgbClr val="FF0000"/>
                    </a:solidFill>
                  </a:rPr>
                  <a:t>(Ответ. </a:t>
                </a:r>
                <a14:m>
                  <m:oMath xmlns:m="http://schemas.openxmlformats.org/officeDocument/2006/math">
                    <m:f>
                      <m:fPr>
                        <m:ctrlPr>
                          <a:rPr lang="ru-RU" sz="2200" i="1" smtClean="0">
                            <a:solidFill>
                              <a:srgbClr val="FF0000"/>
                            </a:solidFill>
                            <a:latin typeface="Cambria Math"/>
                          </a:rPr>
                        </m:ctrlPr>
                      </m:fPr>
                      <m:num>
                        <m:rad>
                          <m:radPr>
                            <m:degHide m:val="on"/>
                            <m:ctrlPr>
                              <a:rPr lang="ru-RU" sz="2200" i="1" smtClean="0">
                                <a:solidFill>
                                  <a:srgbClr val="FF0000"/>
                                </a:solidFill>
                                <a:latin typeface="Cambria Math"/>
                              </a:rPr>
                            </m:ctrlPr>
                          </m:radPr>
                          <m:deg/>
                          <m:e>
                            <m:r>
                              <a:rPr lang="ru-RU" sz="2200" b="0" i="1" smtClean="0">
                                <a:solidFill>
                                  <a:srgbClr val="FF0000"/>
                                </a:solidFill>
                                <a:latin typeface="Cambria Math"/>
                              </a:rPr>
                              <m:t>6</m:t>
                            </m:r>
                          </m:e>
                        </m:rad>
                      </m:num>
                      <m:den>
                        <m:r>
                          <a:rPr lang="ru-RU" sz="2200" b="0" i="1" smtClean="0">
                            <a:solidFill>
                              <a:srgbClr val="FF0000"/>
                            </a:solidFill>
                            <a:latin typeface="Cambria Math"/>
                          </a:rPr>
                          <m:t>12</m:t>
                        </m:r>
                      </m:den>
                    </m:f>
                    <m:r>
                      <a:rPr lang="ru-RU" sz="2200" b="0" i="1" smtClean="0">
                        <a:solidFill>
                          <a:srgbClr val="FF0000"/>
                        </a:solidFill>
                        <a:latin typeface="Cambria Math"/>
                      </a:rPr>
                      <m:t>.)</m:t>
                    </m:r>
                  </m:oMath>
                </a14:m>
                <a:endParaRPr lang="ru-RU" sz="2200" dirty="0"/>
              </a:p>
            </p:txBody>
          </p:sp>
        </mc:Choice>
        <mc:Fallback xmlns="">
          <p:sp>
            <p:nvSpPr>
              <p:cNvPr id="29702" name="Text Box 6"/>
              <p:cNvSpPr txBox="1">
                <a:spLocks noRot="1" noChangeAspect="1" noMove="1" noResize="1" noEditPoints="1" noAdjustHandles="1" noChangeArrowheads="1" noChangeShapeType="1" noTextEdit="1"/>
              </p:cNvSpPr>
              <p:nvPr/>
            </p:nvSpPr>
            <p:spPr bwMode="auto">
              <a:xfrm>
                <a:off x="0" y="22320"/>
                <a:ext cx="9144000" cy="630685"/>
              </a:xfrm>
              <a:prstGeom prst="rect">
                <a:avLst/>
              </a:prstGeom>
              <a:blipFill rotWithShape="1">
                <a:blip r:embed="rId2"/>
                <a:stretch>
                  <a:fillRect l="-800" b="-67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297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1" y="3294391"/>
            <a:ext cx="2976445" cy="292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Text Box 3"/>
              <p:cNvSpPr txBox="1">
                <a:spLocks noChangeArrowheads="1"/>
              </p:cNvSpPr>
              <p:nvPr/>
            </p:nvSpPr>
            <p:spPr bwMode="auto">
              <a:xfrm>
                <a:off x="0" y="653005"/>
                <a:ext cx="9144000" cy="13097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a:t>2</a:t>
                </a:r>
                <a:r>
                  <a:rPr lang="ru-RU" sz="2200" dirty="0" smtClean="0"/>
                  <a:t>. Найдите </a:t>
                </a:r>
                <a:r>
                  <a:rPr lang="ru-RU" sz="2200" dirty="0"/>
                  <a:t>радиус сферы, вписанной в правильную </a:t>
                </a:r>
                <a:r>
                  <a:rPr lang="ru-RU" sz="2200" dirty="0" smtClean="0"/>
                  <a:t>четырёхугольную </a:t>
                </a:r>
                <a:r>
                  <a:rPr lang="ru-RU" sz="2200" dirty="0"/>
                  <a:t>пирамиду, </a:t>
                </a:r>
                <a:r>
                  <a:rPr lang="ru-RU" sz="2200" dirty="0" smtClean="0"/>
                  <a:t>стороны </a:t>
                </a:r>
                <a:r>
                  <a:rPr lang="ru-RU" sz="2200" dirty="0"/>
                  <a:t>основания которой </a:t>
                </a:r>
                <a:r>
                  <a:rPr lang="ru-RU" sz="2200" dirty="0" smtClean="0"/>
                  <a:t>равны </a:t>
                </a:r>
                <a:r>
                  <a:rPr lang="ru-RU" sz="2200" dirty="0"/>
                  <a:t>2, </a:t>
                </a:r>
                <a:r>
                  <a:rPr lang="ru-RU" sz="2200" dirty="0" smtClean="0"/>
                  <a:t>а </a:t>
                </a:r>
                <a:r>
                  <a:rPr lang="ru-RU" sz="2200" dirty="0"/>
                  <a:t>двугранные углы при основании равны 60</a:t>
                </a:r>
                <a:r>
                  <a:rPr lang="ru-RU" sz="2200" baseline="30000" dirty="0"/>
                  <a:t>о</a:t>
                </a:r>
                <a:r>
                  <a:rPr lang="ru-RU" sz="2200" dirty="0" smtClean="0"/>
                  <a:t>. </a:t>
                </a:r>
                <a:r>
                  <a:rPr lang="ru-RU" sz="2200" dirty="0">
                    <a:solidFill>
                      <a:srgbClr val="FF0000"/>
                    </a:solidFill>
                  </a:rPr>
                  <a:t>(Ответ. </a:t>
                </a:r>
                <a14:m>
                  <m:oMath xmlns:m="http://schemas.openxmlformats.org/officeDocument/2006/math">
                    <m:f>
                      <m:fPr>
                        <m:ctrlPr>
                          <a:rPr lang="ru-RU" sz="2200" i="1">
                            <a:solidFill>
                              <a:srgbClr val="FF0000"/>
                            </a:solidFill>
                            <a:latin typeface="Cambria Math"/>
                          </a:rPr>
                        </m:ctrlPr>
                      </m:fPr>
                      <m:num>
                        <m:rad>
                          <m:radPr>
                            <m:degHide m:val="on"/>
                            <m:ctrlPr>
                              <a:rPr lang="ru-RU" sz="2200" i="1">
                                <a:solidFill>
                                  <a:srgbClr val="FF0000"/>
                                </a:solidFill>
                                <a:latin typeface="Cambria Math"/>
                              </a:rPr>
                            </m:ctrlPr>
                          </m:radPr>
                          <m:deg/>
                          <m:e>
                            <m:r>
                              <a:rPr lang="ru-RU" sz="2200" b="0" i="1" smtClean="0">
                                <a:solidFill>
                                  <a:srgbClr val="FF0000"/>
                                </a:solidFill>
                                <a:latin typeface="Cambria Math"/>
                              </a:rPr>
                              <m:t>3</m:t>
                            </m:r>
                          </m:e>
                        </m:rad>
                      </m:num>
                      <m:den>
                        <m:r>
                          <a:rPr lang="ru-RU" sz="2200" b="0" i="1" smtClean="0">
                            <a:solidFill>
                              <a:srgbClr val="FF0000"/>
                            </a:solidFill>
                            <a:latin typeface="Cambria Math"/>
                          </a:rPr>
                          <m:t>3</m:t>
                        </m:r>
                      </m:den>
                    </m:f>
                    <m:r>
                      <a:rPr lang="ru-RU" sz="2200" i="1">
                        <a:solidFill>
                          <a:srgbClr val="FF0000"/>
                        </a:solidFill>
                        <a:latin typeface="Cambria Math"/>
                      </a:rPr>
                      <m:t>.)</m:t>
                    </m:r>
                  </m:oMath>
                </a14:m>
                <a:endParaRPr lang="ru-RU" sz="2200" dirty="0"/>
              </a:p>
            </p:txBody>
          </p:sp>
        </mc:Choice>
        <mc:Fallback xmlns="">
          <p:sp>
            <p:nvSpPr>
              <p:cNvPr id="17" name="Text Box 3"/>
              <p:cNvSpPr txBox="1">
                <a:spLocks noRot="1" noChangeAspect="1" noMove="1" noResize="1" noEditPoints="1" noAdjustHandles="1" noChangeArrowheads="1" noChangeShapeType="1" noTextEdit="1"/>
              </p:cNvSpPr>
              <p:nvPr/>
            </p:nvSpPr>
            <p:spPr bwMode="auto">
              <a:xfrm>
                <a:off x="0" y="653005"/>
                <a:ext cx="9144000" cy="1309718"/>
              </a:xfrm>
              <a:prstGeom prst="rect">
                <a:avLst/>
              </a:prstGeom>
              <a:blipFill rotWithShape="1">
                <a:blip r:embed="rId4"/>
                <a:stretch>
                  <a:fillRect l="-800" t="-2791" r="-867" b="-23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232549"/>
            <a:ext cx="2864358" cy="30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0" y="1962723"/>
                <a:ext cx="9144000" cy="13102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smtClean="0"/>
                  <a:t>3. </a:t>
                </a:r>
                <a:r>
                  <a:rPr lang="ru-RU" sz="2200" dirty="0"/>
                  <a:t>Найдите радиус сферы, вписанной в правильную шестиугольную пирамиду, </a:t>
                </a:r>
                <a:r>
                  <a:rPr lang="ru-RU" sz="2200" dirty="0" smtClean="0"/>
                  <a:t>стороны основания которой равны </a:t>
                </a:r>
                <a:r>
                  <a:rPr lang="ru-RU" sz="2200" dirty="0"/>
                  <a:t>1, а боковые ребра </a:t>
                </a:r>
                <a:r>
                  <a:rPr lang="ru-RU" sz="2200" dirty="0" smtClean="0"/>
                  <a:t>равны </a:t>
                </a:r>
                <a:r>
                  <a:rPr lang="ru-RU" sz="2200" dirty="0"/>
                  <a:t>2</a:t>
                </a:r>
                <a:r>
                  <a:rPr lang="ru-RU" sz="2200" dirty="0" smtClean="0"/>
                  <a:t>. </a:t>
                </a:r>
                <a:r>
                  <a:rPr lang="ru-RU" sz="2200" dirty="0">
                    <a:solidFill>
                      <a:srgbClr val="FF0000"/>
                    </a:solidFill>
                  </a:rPr>
                  <a:t>(Ответ. </a:t>
                </a:r>
                <a14:m>
                  <m:oMath xmlns:m="http://schemas.openxmlformats.org/officeDocument/2006/math">
                    <m:f>
                      <m:fPr>
                        <m:ctrlPr>
                          <a:rPr lang="ru-RU" sz="2200" i="1">
                            <a:solidFill>
                              <a:srgbClr val="FF0000"/>
                            </a:solidFill>
                            <a:latin typeface="Cambria Math"/>
                          </a:rPr>
                        </m:ctrlPr>
                      </m:fPr>
                      <m:num>
                        <m:rad>
                          <m:radPr>
                            <m:degHide m:val="on"/>
                            <m:ctrlPr>
                              <a:rPr lang="ru-RU" sz="2200" i="1" smtClean="0">
                                <a:solidFill>
                                  <a:srgbClr val="FF0000"/>
                                </a:solidFill>
                                <a:latin typeface="Cambria Math"/>
                              </a:rPr>
                            </m:ctrlPr>
                          </m:radPr>
                          <m:deg/>
                          <m:e>
                            <m:r>
                              <a:rPr lang="ru-RU" sz="2200" b="0" i="1" smtClean="0">
                                <a:solidFill>
                                  <a:srgbClr val="FF0000"/>
                                </a:solidFill>
                                <a:latin typeface="Cambria Math"/>
                              </a:rPr>
                              <m:t>15</m:t>
                            </m:r>
                          </m:e>
                        </m:rad>
                        <m:r>
                          <a:rPr lang="ru-RU" sz="2200" b="0" i="1" smtClean="0">
                            <a:solidFill>
                              <a:srgbClr val="FF0000"/>
                            </a:solidFill>
                            <a:latin typeface="Cambria Math"/>
                          </a:rPr>
                          <m:t>−</m:t>
                        </m:r>
                        <m:rad>
                          <m:radPr>
                            <m:degHide m:val="on"/>
                            <m:ctrlPr>
                              <a:rPr lang="ru-RU" sz="2200" i="1" smtClean="0">
                                <a:solidFill>
                                  <a:srgbClr val="FF0000"/>
                                </a:solidFill>
                                <a:latin typeface="Cambria Math"/>
                              </a:rPr>
                            </m:ctrlPr>
                          </m:radPr>
                          <m:deg/>
                          <m:e>
                            <m:r>
                              <a:rPr lang="ru-RU" sz="2200" i="1">
                                <a:solidFill>
                                  <a:srgbClr val="FF0000"/>
                                </a:solidFill>
                                <a:latin typeface="Cambria Math"/>
                              </a:rPr>
                              <m:t>3</m:t>
                            </m:r>
                          </m:e>
                        </m:rad>
                      </m:num>
                      <m:den>
                        <m:r>
                          <a:rPr lang="ru-RU" sz="2200" b="0" i="1" smtClean="0">
                            <a:solidFill>
                              <a:srgbClr val="FF0000"/>
                            </a:solidFill>
                            <a:latin typeface="Cambria Math"/>
                          </a:rPr>
                          <m:t>4</m:t>
                        </m:r>
                      </m:den>
                    </m:f>
                    <m:r>
                      <a:rPr lang="ru-RU" sz="2200" i="1">
                        <a:solidFill>
                          <a:srgbClr val="FF0000"/>
                        </a:solidFill>
                        <a:latin typeface="Cambria Math"/>
                      </a:rPr>
                      <m:t>.)</m:t>
                    </m:r>
                  </m:oMath>
                </a14:m>
                <a:r>
                  <a:rPr lang="ru-RU" sz="2200" dirty="0" smtClean="0"/>
                  <a:t> </a:t>
                </a:r>
                <a:endParaRPr lang="ru-RU" sz="2200" dirty="0"/>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0" y="1962723"/>
                <a:ext cx="9144000" cy="1310230"/>
              </a:xfrm>
              <a:prstGeom prst="rect">
                <a:avLst/>
              </a:prstGeom>
              <a:blipFill rotWithShape="1">
                <a:blip r:embed="rId6"/>
                <a:stretch>
                  <a:fillRect l="-800" t="-2791" r="-867" b="-279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8"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3170707"/>
            <a:ext cx="2627784" cy="294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102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609600"/>
          </a:xfrm>
        </p:spPr>
        <p:txBody>
          <a:bodyPr/>
          <a:lstStyle/>
          <a:p>
            <a:r>
              <a:rPr lang="ru-RU" sz="3600">
                <a:solidFill>
                  <a:srgbClr val="FF3300"/>
                </a:solidFill>
              </a:rPr>
              <a:t>Сфера, вписанная в октаэдр</a:t>
            </a:r>
          </a:p>
        </p:txBody>
      </p:sp>
      <p:pic>
        <p:nvPicPr>
          <p:cNvPr id="3689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12776"/>
            <a:ext cx="51482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181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533400"/>
          </a:xfrm>
        </p:spPr>
        <p:txBody>
          <a:bodyPr/>
          <a:lstStyle/>
          <a:p>
            <a:r>
              <a:rPr lang="ru-RU" sz="3600">
                <a:solidFill>
                  <a:srgbClr val="FF3300"/>
                </a:solidFill>
              </a:rPr>
              <a:t>Сфера, вписанная в икосаэдр</a:t>
            </a:r>
          </a:p>
        </p:txBody>
      </p:sp>
      <p:pic>
        <p:nvPicPr>
          <p:cNvPr id="3791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52736"/>
            <a:ext cx="438639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333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457200"/>
          </a:xfrm>
        </p:spPr>
        <p:txBody>
          <a:bodyPr/>
          <a:lstStyle/>
          <a:p>
            <a:r>
              <a:rPr lang="ru-RU" sz="3600">
                <a:solidFill>
                  <a:srgbClr val="FF3300"/>
                </a:solidFill>
              </a:rPr>
              <a:t>Сфера, вписанная в додекаэдр</a:t>
            </a:r>
          </a:p>
        </p:txBody>
      </p:sp>
      <p:pic>
        <p:nvPicPr>
          <p:cNvPr id="3893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40768"/>
            <a:ext cx="4608512" cy="4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57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5800" y="76200"/>
            <a:ext cx="7772400" cy="609600"/>
          </a:xfrm>
        </p:spPr>
        <p:txBody>
          <a:bodyPr/>
          <a:lstStyle/>
          <a:p>
            <a:r>
              <a:rPr lang="ru-RU" sz="2800" dirty="0" smtClean="0">
                <a:solidFill>
                  <a:srgbClr val="FF3300"/>
                </a:solidFill>
              </a:rPr>
              <a:t>ПОВОРОТ</a:t>
            </a:r>
            <a:endParaRPr lang="ru-RU" sz="2800" dirty="0">
              <a:solidFill>
                <a:srgbClr val="FF3300"/>
              </a:solidFill>
            </a:endParaRPr>
          </a:p>
        </p:txBody>
      </p:sp>
      <p:sp>
        <p:nvSpPr>
          <p:cNvPr id="2058" name="Text Box 10"/>
          <p:cNvSpPr txBox="1">
            <a:spLocks noChangeArrowheads="1"/>
          </p:cNvSpPr>
          <p:nvPr/>
        </p:nvSpPr>
        <p:spPr bwMode="auto">
          <a:xfrm>
            <a:off x="0" y="609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Напомним</a:t>
            </a:r>
            <a:r>
              <a:rPr lang="ru-RU" sz="2000" dirty="0"/>
              <a:t>, что точка </a:t>
            </a:r>
            <a:r>
              <a:rPr lang="en-US" sz="2000" i="1" dirty="0"/>
              <a:t>A</a:t>
            </a:r>
            <a:r>
              <a:rPr lang="ru-RU" sz="2000" dirty="0"/>
              <a:t>' на плоскости </a:t>
            </a:r>
            <a:r>
              <a:rPr lang="en-US" sz="2000" dirty="0"/>
              <a:t>α</a:t>
            </a:r>
            <a:r>
              <a:rPr lang="ru-RU" sz="2000" dirty="0"/>
              <a:t> получается из точки </a:t>
            </a:r>
            <a:r>
              <a:rPr lang="ru-RU" sz="2000" i="1" dirty="0"/>
              <a:t>А</a:t>
            </a:r>
            <a:r>
              <a:rPr lang="ru-RU" sz="2000" dirty="0"/>
              <a:t> этой плоскости поворотом вокруг центра </a:t>
            </a:r>
            <a:r>
              <a:rPr lang="ru-RU" sz="2000" i="1" dirty="0"/>
              <a:t>О</a:t>
            </a:r>
            <a:r>
              <a:rPr lang="ru-RU" sz="2000" dirty="0"/>
              <a:t> на угол </a:t>
            </a:r>
            <a:r>
              <a:rPr lang="en-US" sz="2000" dirty="0"/>
              <a:t>φ</a:t>
            </a:r>
            <a:r>
              <a:rPr lang="ru-RU" sz="2000" dirty="0"/>
              <a:t>, если </a:t>
            </a:r>
            <a:r>
              <a:rPr lang="ru-RU" sz="2000" i="1" dirty="0"/>
              <a:t>ОА'</a:t>
            </a:r>
            <a:r>
              <a:rPr lang="ru-RU" sz="2000" dirty="0"/>
              <a:t> = </a:t>
            </a:r>
            <a:r>
              <a:rPr lang="en-US" sz="2000" i="1" dirty="0"/>
              <a:t>OA</a:t>
            </a:r>
            <a:r>
              <a:rPr lang="ru-RU" sz="2000" dirty="0"/>
              <a:t> и угол </a:t>
            </a:r>
            <a:r>
              <a:rPr lang="en-US" sz="2000" i="1" dirty="0"/>
              <a:t>A</a:t>
            </a:r>
            <a:r>
              <a:rPr lang="ru-RU" sz="2000" dirty="0"/>
              <a:t>'</a:t>
            </a:r>
            <a:r>
              <a:rPr lang="en-US" sz="2000" i="1" dirty="0"/>
              <a:t>OA</a:t>
            </a:r>
            <a:r>
              <a:rPr lang="ru-RU" sz="2000" dirty="0"/>
              <a:t> равен </a:t>
            </a:r>
            <a:r>
              <a:rPr lang="en-US" sz="2000" dirty="0"/>
              <a:t>φ</a:t>
            </a:r>
            <a:r>
              <a:rPr lang="ru-RU" sz="2000" dirty="0"/>
              <a:t> (рис. 1</a:t>
            </a:r>
            <a:r>
              <a:rPr lang="ru-RU" sz="2000" dirty="0" smtClean="0"/>
              <a:t>). </a:t>
            </a:r>
            <a:r>
              <a:rPr lang="ru-RU" sz="2000" dirty="0"/>
              <a:t> </a:t>
            </a:r>
          </a:p>
        </p:txBody>
      </p:sp>
      <p:sp>
        <p:nvSpPr>
          <p:cNvPr id="7" name="Text Box 10"/>
          <p:cNvSpPr txBox="1">
            <a:spLocks noChangeArrowheads="1"/>
          </p:cNvSpPr>
          <p:nvPr/>
        </p:nvSpPr>
        <p:spPr bwMode="auto">
          <a:xfrm>
            <a:off x="0" y="3789040"/>
            <a:ext cx="914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Пусть </a:t>
            </a:r>
            <a:r>
              <a:rPr lang="ru-RU" sz="2000" dirty="0"/>
              <a:t>теперь в пространстве задана прямая </a:t>
            </a:r>
            <a:r>
              <a:rPr lang="en-US" sz="2000" i="1" dirty="0"/>
              <a:t>a</a:t>
            </a:r>
            <a:r>
              <a:rPr lang="ru-RU" sz="2000" dirty="0"/>
              <a:t> и точка </a:t>
            </a:r>
            <a:r>
              <a:rPr lang="en-US" sz="2000" i="1" dirty="0"/>
              <a:t>A</a:t>
            </a:r>
            <a:r>
              <a:rPr lang="ru-RU" sz="2000" dirty="0"/>
              <a:t>, не </a:t>
            </a:r>
            <a:r>
              <a:rPr lang="ru-RU" sz="2000" dirty="0" smtClean="0"/>
              <a:t>принадлежащая </a:t>
            </a:r>
            <a:r>
              <a:rPr lang="ru-RU" sz="2000" dirty="0"/>
              <a:t>этой прямой (рис. 2). Через точку </a:t>
            </a:r>
            <a:r>
              <a:rPr lang="en-US" sz="2000" i="1" dirty="0"/>
              <a:t>A</a:t>
            </a:r>
            <a:r>
              <a:rPr lang="ru-RU" sz="2000" dirty="0"/>
              <a:t> проведем плоскость </a:t>
            </a:r>
            <a:r>
              <a:rPr lang="en-US" sz="2000" dirty="0"/>
              <a:t>α</a:t>
            </a:r>
            <a:r>
              <a:rPr lang="ru-RU" sz="2000" dirty="0"/>
              <a:t>, перпендику­лярную прямой </a:t>
            </a:r>
            <a:r>
              <a:rPr lang="en-US" sz="2000" i="1" dirty="0"/>
              <a:t>a</a:t>
            </a:r>
            <a:r>
              <a:rPr lang="ru-RU" sz="2000" dirty="0"/>
              <a:t>, и точку пересечения </a:t>
            </a:r>
            <a:r>
              <a:rPr lang="en-US" sz="2000" i="1" dirty="0"/>
              <a:t>a </a:t>
            </a:r>
            <a:r>
              <a:rPr lang="ru-RU" sz="2000" dirty="0"/>
              <a:t>и </a:t>
            </a:r>
            <a:r>
              <a:rPr lang="ru-RU" sz="2000" dirty="0">
                <a:sym typeface="Symbol"/>
              </a:rPr>
              <a:t></a:t>
            </a:r>
            <a:r>
              <a:rPr lang="ru-RU" sz="2000" dirty="0"/>
              <a:t> обозначим </a:t>
            </a:r>
            <a:r>
              <a:rPr lang="en-US" sz="2000" i="1" dirty="0"/>
              <a:t>O</a:t>
            </a:r>
            <a:r>
              <a:rPr lang="ru-RU" sz="2000" dirty="0"/>
              <a:t>. Говорят, что точка </a:t>
            </a:r>
            <a:r>
              <a:rPr lang="en-US" sz="2000" i="1" dirty="0"/>
              <a:t>A</a:t>
            </a:r>
            <a:r>
              <a:rPr lang="ru-RU" sz="2000" dirty="0"/>
              <a:t>' пространства получается из точки </a:t>
            </a:r>
            <a:r>
              <a:rPr lang="en-US" sz="2000" i="1" dirty="0"/>
              <a:t>A</a:t>
            </a:r>
            <a:r>
              <a:rPr lang="ru-RU" sz="2000" dirty="0"/>
              <a:t> поворотом вокруг прямой </a:t>
            </a:r>
            <a:r>
              <a:rPr lang="en-US" sz="2000" i="1" dirty="0"/>
              <a:t>a</a:t>
            </a:r>
            <a:r>
              <a:rPr lang="ru-RU" sz="2000" dirty="0"/>
              <a:t> на угол </a:t>
            </a:r>
            <a:r>
              <a:rPr lang="en-US" sz="2000" dirty="0"/>
              <a:t>φ</a:t>
            </a:r>
            <a:r>
              <a:rPr lang="ru-RU" sz="2000" dirty="0"/>
              <a:t>, если в плоскости </a:t>
            </a:r>
            <a:r>
              <a:rPr lang="en-US" sz="2000" dirty="0"/>
              <a:t>α</a:t>
            </a:r>
            <a:r>
              <a:rPr lang="ru-RU" sz="2000" dirty="0"/>
              <a:t> точка </a:t>
            </a:r>
            <a:r>
              <a:rPr lang="en-US" sz="2000" i="1" dirty="0"/>
              <a:t>A</a:t>
            </a:r>
            <a:r>
              <a:rPr lang="ru-RU" sz="2000" dirty="0"/>
              <a:t>' получается из точки </a:t>
            </a:r>
            <a:r>
              <a:rPr lang="en-US" sz="2000" i="1" dirty="0"/>
              <a:t>A</a:t>
            </a:r>
            <a:r>
              <a:rPr lang="ru-RU" sz="2000" dirty="0"/>
              <a:t> поворотом вокруг центра </a:t>
            </a:r>
            <a:r>
              <a:rPr lang="en-US" sz="2000" i="1" dirty="0"/>
              <a:t>O</a:t>
            </a:r>
            <a:r>
              <a:rPr lang="ru-RU" sz="2000" dirty="0"/>
              <a:t> на угол </a:t>
            </a:r>
            <a:r>
              <a:rPr lang="en-US" sz="2000" dirty="0"/>
              <a:t>φ</a:t>
            </a:r>
            <a:r>
              <a:rPr lang="ru-RU" sz="2000" dirty="0"/>
              <a:t>.</a:t>
            </a:r>
          </a:p>
          <a:p>
            <a:pPr algn="just"/>
            <a:r>
              <a:rPr lang="ru-RU" sz="2000" dirty="0" smtClean="0"/>
              <a:t>	Преобразование </a:t>
            </a:r>
            <a:r>
              <a:rPr lang="ru-RU" sz="2000" dirty="0"/>
              <a:t>пространства, при котором точки пря­мой </a:t>
            </a:r>
            <a:r>
              <a:rPr lang="en-US" sz="2000" i="1" dirty="0"/>
              <a:t>a</a:t>
            </a:r>
            <a:r>
              <a:rPr lang="ru-RU" sz="2000" dirty="0"/>
              <a:t> остаются на месте, а все остальные точки поворачиваются вокруг этой прямой (в одном и том же направлении) на угол </a:t>
            </a:r>
            <a:r>
              <a:rPr lang="en-US" sz="2000" dirty="0"/>
              <a:t>φ</a:t>
            </a:r>
            <a:r>
              <a:rPr lang="ru-RU" sz="2000" dirty="0"/>
              <a:t> называется поворотом, или вращением. Прямая </a:t>
            </a:r>
            <a:r>
              <a:rPr lang="en-US" sz="2000" i="1" dirty="0"/>
              <a:t>a</a:t>
            </a:r>
            <a:r>
              <a:rPr lang="ru-RU" sz="2000" dirty="0"/>
              <a:t> при этом называется осью вращения</a:t>
            </a:r>
            <a:r>
              <a:rPr lang="ru-RU" sz="2000" dirty="0" smtClean="0"/>
              <a:t>.</a:t>
            </a:r>
            <a:r>
              <a:rPr lang="ru-RU" sz="2000" dirty="0"/>
              <a:t> </a:t>
            </a: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634152"/>
            <a:ext cx="5326893" cy="2016224"/>
          </a:xfrm>
          <a:prstGeom prst="rect">
            <a:avLst/>
          </a:prstGeom>
          <a:noFill/>
          <a:ln>
            <a:noFill/>
          </a:ln>
        </p:spPr>
      </p:pic>
    </p:spTree>
    <p:extLst>
      <p:ext uri="{BB962C8B-B14F-4D97-AF65-F5344CB8AC3E}">
        <p14:creationId xmlns:p14="http://schemas.microsoft.com/office/powerpoint/2010/main" val="3981591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5800" y="76200"/>
            <a:ext cx="7772400" cy="609600"/>
          </a:xfrm>
        </p:spPr>
        <p:txBody>
          <a:bodyPr/>
          <a:lstStyle/>
          <a:p>
            <a:r>
              <a:rPr lang="ru-RU" sz="2800" dirty="0" smtClean="0">
                <a:solidFill>
                  <a:srgbClr val="FF3300"/>
                </a:solidFill>
              </a:rPr>
              <a:t>Упражнения</a:t>
            </a:r>
            <a:endParaRPr lang="ru-RU" sz="2800" dirty="0">
              <a:solidFill>
                <a:srgbClr val="FF3300"/>
              </a:solidFill>
            </a:endParaRPr>
          </a:p>
        </p:txBody>
      </p:sp>
      <p:sp>
        <p:nvSpPr>
          <p:cNvPr id="2058" name="Text Box 10"/>
          <p:cNvSpPr txBox="1">
            <a:spLocks noChangeArrowheads="1"/>
          </p:cNvSpPr>
          <p:nvPr/>
        </p:nvSpPr>
        <p:spPr bwMode="auto">
          <a:xfrm>
            <a:off x="0" y="609600"/>
            <a:ext cx="914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1. </a:t>
            </a:r>
            <a:r>
              <a:rPr lang="ru-RU" sz="2000" dirty="0"/>
              <a:t>На какой наименьший угол нужно повернуть правильный тетраэдр вокруг прямой, содержащей его высоту, чтобы он совместился сам с собой?</a:t>
            </a:r>
          </a:p>
          <a:p>
            <a:pPr algn="just"/>
            <a:r>
              <a:rPr lang="ru-RU" sz="2000" dirty="0" smtClean="0"/>
              <a:t>	2. </a:t>
            </a:r>
            <a:r>
              <a:rPr lang="ru-RU" sz="2000" dirty="0"/>
              <a:t>На какой угол нужно повернуть правильный тетраэдр вокруг прямой, проходящей через середины противоположных ребер, чтобы он совместился сам с собой?</a:t>
            </a:r>
          </a:p>
          <a:p>
            <a:r>
              <a:rPr lang="ru-RU" sz="2000" dirty="0" smtClean="0"/>
              <a:t>	3. </a:t>
            </a:r>
            <a:r>
              <a:rPr lang="ru-RU" sz="2000" dirty="0"/>
              <a:t>Тетраэдр повернут вокруг прямой, содержащей его высоту, на угол 60</a:t>
            </a:r>
            <a:r>
              <a:rPr lang="ru-RU" sz="2000" baseline="30000" dirty="0"/>
              <a:t>о</a:t>
            </a:r>
            <a:r>
              <a:rPr lang="ru-RU" sz="2000" dirty="0"/>
              <a:t>. Какая фигура является общей частью исходного тетраэдра и повернутого</a:t>
            </a:r>
            <a:r>
              <a:rPr lang="ru-RU" sz="2000" dirty="0" smtClean="0"/>
              <a:t>?</a:t>
            </a:r>
          </a:p>
          <a:p>
            <a:pPr algn="just"/>
            <a:r>
              <a:rPr lang="ru-RU" sz="2000" dirty="0"/>
              <a:t>	</a:t>
            </a:r>
            <a:r>
              <a:rPr lang="ru-RU" sz="2000" dirty="0" smtClean="0"/>
              <a:t>4*. </a:t>
            </a:r>
            <a:r>
              <a:rPr lang="ru-RU" sz="2000" dirty="0"/>
              <a:t>Тетраэдр повернут вокруг прямой, соединяющей середины противоположных ребер, на угол 90</a:t>
            </a:r>
            <a:r>
              <a:rPr lang="ru-RU" sz="2000" baseline="30000" dirty="0"/>
              <a:t>о</a:t>
            </a:r>
            <a:r>
              <a:rPr lang="ru-RU" sz="2000" dirty="0"/>
              <a:t>. Какая фигура является общей частью исходного тетраэдра и повернутого?	</a:t>
            </a:r>
          </a:p>
        </p:txBody>
      </p:sp>
      <p:pic>
        <p:nvPicPr>
          <p:cNvPr id="737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717032"/>
            <a:ext cx="323628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521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6096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Ответ. 4*. Общей </a:t>
            </a:r>
            <a:r>
              <a:rPr lang="ru-RU" sz="2000" dirty="0"/>
              <a:t>частью исходного тетраэдра и </a:t>
            </a:r>
            <a:r>
              <a:rPr lang="ru-RU" sz="2000" dirty="0" smtClean="0"/>
              <a:t>повернутого является октаэдр. </a:t>
            </a:r>
            <a:r>
              <a:rPr lang="ru-RU" sz="2000" dirty="0"/>
              <a:t>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514" y="1412776"/>
            <a:ext cx="412259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186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404664"/>
            <a:ext cx="9144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5. </a:t>
            </a:r>
            <a:r>
              <a:rPr lang="ru-RU" sz="2000" dirty="0"/>
              <a:t>На какой наименьший угол нужно повернуть куб вокруг прямой, проходящей через центры противоположных граней, чтобы он совместился сам с собой?</a:t>
            </a:r>
          </a:p>
          <a:p>
            <a:pPr algn="just"/>
            <a:r>
              <a:rPr lang="ru-RU" sz="2000" dirty="0" smtClean="0"/>
              <a:t>	6. </a:t>
            </a:r>
            <a:r>
              <a:rPr lang="ru-RU" sz="2000" dirty="0"/>
              <a:t>На какой наименьший угол нужно повернуть куб вокруг прямой, проходящей через середины противоположных ребер, чтобы он совместился сам с собой?</a:t>
            </a:r>
          </a:p>
          <a:p>
            <a:pPr algn="just"/>
            <a:r>
              <a:rPr lang="ru-RU" sz="2000" dirty="0" smtClean="0"/>
              <a:t>	7. </a:t>
            </a:r>
            <a:r>
              <a:rPr lang="ru-RU" sz="2000" dirty="0"/>
              <a:t>На какой наименьший угол нужно повернуть куб вокруг прямой, содержащей его диагональ, чтобы он совместился сам с собой</a:t>
            </a:r>
            <a:r>
              <a:rPr lang="ru-RU" sz="2000" dirty="0" smtClean="0"/>
              <a:t>?</a:t>
            </a:r>
          </a:p>
          <a:p>
            <a:pPr algn="just"/>
            <a:r>
              <a:rPr lang="ru-RU" sz="2000" dirty="0" smtClean="0"/>
              <a:t>	8</a:t>
            </a:r>
            <a:r>
              <a:rPr lang="ru-RU" sz="2000" dirty="0"/>
              <a:t>. Куб повернут вокруг прямой, проходящей через центры противоположных граней, на угол 45</a:t>
            </a:r>
            <a:r>
              <a:rPr lang="ru-RU" sz="2000" baseline="30000" dirty="0"/>
              <a:t>о</a:t>
            </a:r>
            <a:r>
              <a:rPr lang="ru-RU" sz="2000" dirty="0"/>
              <a:t>. Какая фигура является общей частью исходного куба и повернутого</a:t>
            </a:r>
            <a:r>
              <a:rPr lang="ru-RU" sz="2000" dirty="0" smtClean="0"/>
              <a:t>?	</a:t>
            </a:r>
            <a:endParaRPr lang="ru-RU" sz="2000" dirty="0"/>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816921"/>
            <a:ext cx="3515376" cy="304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890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6096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9*. </a:t>
            </a:r>
            <a:r>
              <a:rPr lang="ru-RU" sz="2000" dirty="0"/>
              <a:t>Единичный куб повернут вокруг прямой, содержащей его диагональ, на угол 60</a:t>
            </a:r>
            <a:r>
              <a:rPr lang="ru-RU" sz="2000" baseline="30000" dirty="0"/>
              <a:t>о</a:t>
            </a:r>
            <a:r>
              <a:rPr lang="ru-RU" sz="2000" dirty="0"/>
              <a:t>. Какая фигура является общей частью исходного куба и повернутого</a:t>
            </a:r>
            <a:r>
              <a:rPr lang="ru-RU" sz="2000" dirty="0" smtClean="0"/>
              <a:t>.</a:t>
            </a:r>
            <a:endParaRPr lang="ru-RU" sz="2000" dirty="0"/>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603" y="1700808"/>
            <a:ext cx="4534793" cy="402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010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609600"/>
            <a:ext cx="3635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000" dirty="0" smtClean="0"/>
              <a:t>	Ответ. 9*.        </a:t>
            </a:r>
            <a:endParaRPr lang="ru-RU" sz="20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268760"/>
            <a:ext cx="480431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05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8107" y="11663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3200" dirty="0" smtClean="0">
                <a:solidFill>
                  <a:srgbClr val="FF0000"/>
                </a:solidFill>
                <a:cs typeface="Times New Roman" pitchFamily="18" charset="0"/>
              </a:rPr>
              <a:t>Цилиндр, конус</a:t>
            </a:r>
            <a:endParaRPr lang="ru-RU" sz="3200" dirty="0">
              <a:solidFill>
                <a:srgbClr val="FF0000"/>
              </a:solidFill>
              <a:cs typeface="Times New Roman" pitchFamily="18" charset="0"/>
            </a:endParaRPr>
          </a:p>
        </p:txBody>
      </p:sp>
      <p:sp>
        <p:nvSpPr>
          <p:cNvPr id="6" name="Text Box 3"/>
          <p:cNvSpPr txBox="1">
            <a:spLocks noChangeArrowheads="1"/>
          </p:cNvSpPr>
          <p:nvPr/>
        </p:nvSpPr>
        <p:spPr bwMode="auto">
          <a:xfrm>
            <a:off x="-9053" y="701842"/>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800" dirty="0" smtClean="0">
                <a:cs typeface="Times New Roman" pitchFamily="18" charset="0"/>
              </a:rPr>
              <a:t>	На рисунках показаны цилиндр и конус, полученные в программе </a:t>
            </a:r>
            <a:r>
              <a:rPr lang="en-US" sz="2800" dirty="0" err="1" smtClean="0">
                <a:cs typeface="Times New Roman" pitchFamily="18" charset="0"/>
              </a:rPr>
              <a:t>GeoGebra</a:t>
            </a:r>
            <a:r>
              <a:rPr lang="en-US" sz="2800" dirty="0">
                <a:cs typeface="Times New Roman" pitchFamily="18" charset="0"/>
              </a:rPr>
              <a:t>.</a:t>
            </a:r>
            <a:endParaRPr lang="ru-RU" sz="2800" dirty="0">
              <a:cs typeface="Times New Roman" pitchFamily="18"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96077"/>
            <a:ext cx="3467137" cy="336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896077"/>
            <a:ext cx="3320288" cy="353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708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609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10*. </a:t>
            </a:r>
            <a:r>
              <a:rPr lang="ru-RU" sz="2000" dirty="0"/>
              <a:t>Единичный куб повернут вокруг прямой, </a:t>
            </a:r>
            <a:r>
              <a:rPr lang="ru-RU" sz="2000" dirty="0" smtClean="0"/>
              <a:t>проходящей через середины противоположных рёбер, </a:t>
            </a:r>
            <a:r>
              <a:rPr lang="ru-RU" sz="2000" dirty="0"/>
              <a:t>на угол </a:t>
            </a:r>
            <a:r>
              <a:rPr lang="ru-RU" sz="2000" dirty="0" smtClean="0"/>
              <a:t>90</a:t>
            </a:r>
            <a:r>
              <a:rPr lang="ru-RU" sz="2000" baseline="30000" dirty="0" smtClean="0"/>
              <a:t>о</a:t>
            </a:r>
            <a:r>
              <a:rPr lang="ru-RU" sz="2000" dirty="0"/>
              <a:t>. Какая фигура является общей частью исходного куба и повернутого</a:t>
            </a:r>
            <a:r>
              <a:rPr lang="ru-RU" sz="2000" dirty="0" smtClean="0"/>
              <a:t>.</a:t>
            </a:r>
            <a:endParaRPr lang="ru-RU" sz="2000" dirty="0"/>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51" y="1916832"/>
            <a:ext cx="4458805" cy="396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33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6096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Ответ</a:t>
            </a:r>
            <a:r>
              <a:rPr lang="ru-RU" sz="2000" dirty="0"/>
              <a:t>. </a:t>
            </a:r>
            <a:r>
              <a:rPr lang="ru-RU" sz="2000" dirty="0" smtClean="0"/>
              <a:t>10*. </a:t>
            </a:r>
            <a:endParaRPr lang="ru-RU" sz="2000" dirty="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412776"/>
            <a:ext cx="380075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073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404664"/>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11. </a:t>
            </a:r>
            <a:r>
              <a:rPr lang="ru-RU" sz="2000" dirty="0"/>
              <a:t>На какой наименьший угол нужно повернуть </a:t>
            </a:r>
            <a:r>
              <a:rPr lang="ru-RU" sz="2000" dirty="0" smtClean="0"/>
              <a:t>правильную треугольную призму </a:t>
            </a:r>
            <a:r>
              <a:rPr lang="ru-RU" sz="2000" dirty="0"/>
              <a:t>вокруг прямой, проходящей через центры </a:t>
            </a:r>
            <a:r>
              <a:rPr lang="ru-RU" sz="2000" dirty="0" smtClean="0"/>
              <a:t>её оснований, </a:t>
            </a:r>
            <a:r>
              <a:rPr lang="ru-RU" sz="2000" dirty="0"/>
              <a:t>чтобы </a:t>
            </a:r>
            <a:r>
              <a:rPr lang="ru-RU" sz="2000" dirty="0" smtClean="0"/>
              <a:t>она </a:t>
            </a:r>
            <a:r>
              <a:rPr lang="ru-RU" sz="2000" dirty="0"/>
              <a:t>совместился </a:t>
            </a:r>
            <a:r>
              <a:rPr lang="ru-RU" sz="2000" dirty="0" smtClean="0"/>
              <a:t>сама </a:t>
            </a:r>
            <a:r>
              <a:rPr lang="ru-RU" sz="2000" dirty="0"/>
              <a:t>с собой?</a:t>
            </a:r>
          </a:p>
          <a:p>
            <a:pPr algn="just"/>
            <a:r>
              <a:rPr lang="ru-RU" sz="2000" dirty="0" smtClean="0"/>
              <a:t>	12. </a:t>
            </a:r>
            <a:r>
              <a:rPr lang="ru-RU" sz="2000" dirty="0"/>
              <a:t>На какой наименьший угол нужно повернуть правильную </a:t>
            </a:r>
            <a:r>
              <a:rPr lang="ru-RU" sz="2000" dirty="0" smtClean="0"/>
              <a:t>шестиугольную </a:t>
            </a:r>
            <a:r>
              <a:rPr lang="ru-RU" sz="2000" dirty="0"/>
              <a:t>призму вокруг прямой, проходящей через центры </a:t>
            </a:r>
            <a:r>
              <a:rPr lang="ru-RU" sz="2000" dirty="0" smtClean="0"/>
              <a:t>её оснований, </a:t>
            </a:r>
            <a:r>
              <a:rPr lang="ru-RU" sz="2000" dirty="0"/>
              <a:t>чтобы она совместился </a:t>
            </a:r>
            <a:r>
              <a:rPr lang="ru-RU" sz="2000" dirty="0" smtClean="0"/>
              <a:t>сама </a:t>
            </a:r>
            <a:r>
              <a:rPr lang="ru-RU" sz="2000" dirty="0"/>
              <a:t>с собой</a:t>
            </a:r>
            <a:r>
              <a:rPr lang="ru-RU" sz="2000" dirty="0" smtClean="0"/>
              <a:t>?	</a:t>
            </a:r>
            <a:endParaRPr lang="ru-RU" sz="2000" dirty="0"/>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72" y="2924944"/>
            <a:ext cx="3144695" cy="29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2924944"/>
            <a:ext cx="3968581" cy="29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646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404664"/>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13. </a:t>
            </a:r>
            <a:r>
              <a:rPr lang="ru-RU" sz="2000" dirty="0"/>
              <a:t>Правильная треугольная призма повернута вокруг прямой, проходящей через центры её оснований, на угол 60</a:t>
            </a:r>
            <a:r>
              <a:rPr lang="ru-RU" sz="2000" baseline="30000" dirty="0"/>
              <a:t>о</a:t>
            </a:r>
            <a:r>
              <a:rPr lang="ru-RU" sz="2000" dirty="0"/>
              <a:t>. Какая фигура является общей частью исходной призмы и повернутой? </a:t>
            </a:r>
            <a:endParaRPr lang="ru-RU" sz="2000" dirty="0" smtClean="0"/>
          </a:p>
          <a:p>
            <a:pPr algn="just"/>
            <a:r>
              <a:rPr lang="ru-RU" sz="2000" dirty="0" smtClean="0"/>
              <a:t>	14. </a:t>
            </a:r>
            <a:r>
              <a:rPr lang="ru-RU" sz="2000" dirty="0"/>
              <a:t>Правильная </a:t>
            </a:r>
            <a:r>
              <a:rPr lang="ru-RU" sz="2000" dirty="0" smtClean="0"/>
              <a:t>шестиугольная </a:t>
            </a:r>
            <a:r>
              <a:rPr lang="ru-RU" sz="2000" dirty="0"/>
              <a:t>призма повернута вокруг прямой, проходящей через центры её оснований, на угол </a:t>
            </a:r>
            <a:r>
              <a:rPr lang="ru-RU" sz="2000" dirty="0" smtClean="0"/>
              <a:t>30</a:t>
            </a:r>
            <a:r>
              <a:rPr lang="ru-RU" sz="2000" baseline="30000" dirty="0" smtClean="0"/>
              <a:t>о</a:t>
            </a:r>
            <a:r>
              <a:rPr lang="ru-RU" sz="2000" dirty="0"/>
              <a:t>. Какая фигура является общей частью исходной призмы и повернутой?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72" y="2924944"/>
            <a:ext cx="3144695" cy="29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2924944"/>
            <a:ext cx="3968581" cy="29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5867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404664"/>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Ответ 13.                                           Ответ. 14.</a:t>
            </a:r>
            <a:endParaRPr lang="ru-RU" sz="2000" dirty="0"/>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3672408" cy="338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340939"/>
            <a:ext cx="447478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825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404664"/>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15. </a:t>
            </a:r>
            <a:r>
              <a:rPr lang="ru-RU" sz="2000" dirty="0"/>
              <a:t>На какой наименьший угол нужно повернуть </a:t>
            </a:r>
            <a:r>
              <a:rPr lang="ru-RU" sz="2000" dirty="0" smtClean="0"/>
              <a:t>правильную четырёхугольную пирамиду </a:t>
            </a:r>
            <a:r>
              <a:rPr lang="ru-RU" sz="2000" dirty="0"/>
              <a:t>вокруг прямой, </a:t>
            </a:r>
            <a:r>
              <a:rPr lang="ru-RU" sz="2000" dirty="0" smtClean="0"/>
              <a:t>содержащей её высоту, </a:t>
            </a:r>
            <a:r>
              <a:rPr lang="ru-RU" sz="2000" dirty="0"/>
              <a:t>чтобы </a:t>
            </a:r>
            <a:r>
              <a:rPr lang="ru-RU" sz="2000" dirty="0" smtClean="0"/>
              <a:t>она </a:t>
            </a:r>
            <a:r>
              <a:rPr lang="ru-RU" sz="2000" dirty="0"/>
              <a:t>совместился </a:t>
            </a:r>
            <a:r>
              <a:rPr lang="ru-RU" sz="2000" dirty="0" smtClean="0"/>
              <a:t>сама </a:t>
            </a:r>
            <a:r>
              <a:rPr lang="ru-RU" sz="2000" dirty="0"/>
              <a:t>с собой?</a:t>
            </a:r>
          </a:p>
          <a:p>
            <a:pPr algn="just"/>
            <a:r>
              <a:rPr lang="ru-RU" sz="2000" dirty="0" smtClean="0"/>
              <a:t>	16. </a:t>
            </a:r>
            <a:r>
              <a:rPr lang="ru-RU" sz="2000" dirty="0"/>
              <a:t>На какой наименьший угол нужно повернуть правильную </a:t>
            </a:r>
            <a:r>
              <a:rPr lang="ru-RU" sz="2000" dirty="0" smtClean="0"/>
              <a:t>шестиугольную </a:t>
            </a:r>
            <a:r>
              <a:rPr lang="ru-RU" sz="2000" dirty="0"/>
              <a:t>пирамиду вокруг прямой, содержащей её высоту, чтобы она совместился сама с собой</a:t>
            </a:r>
            <a:r>
              <a:rPr lang="ru-RU" sz="2000" dirty="0" smtClean="0"/>
              <a:t>?	</a:t>
            </a:r>
            <a:endParaRPr lang="ru-RU" sz="2000"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636912"/>
            <a:ext cx="3888432" cy="338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636911"/>
            <a:ext cx="3645511" cy="329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174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404664"/>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17. </a:t>
            </a:r>
            <a:r>
              <a:rPr lang="ru-RU" sz="2000" dirty="0"/>
              <a:t>Правильная треугольная </a:t>
            </a:r>
            <a:r>
              <a:rPr lang="ru-RU" sz="2000" dirty="0" smtClean="0"/>
              <a:t>пирамида </a:t>
            </a:r>
            <a:r>
              <a:rPr lang="ru-RU" sz="2000" dirty="0"/>
              <a:t>повернута вокруг прямой, </a:t>
            </a:r>
            <a:r>
              <a:rPr lang="ru-RU" sz="2000" dirty="0" smtClean="0"/>
              <a:t>содержащей её высоту, </a:t>
            </a:r>
            <a:r>
              <a:rPr lang="ru-RU" sz="2000" dirty="0"/>
              <a:t>на угол </a:t>
            </a:r>
            <a:r>
              <a:rPr lang="ru-RU" sz="2000" dirty="0" smtClean="0"/>
              <a:t>45</a:t>
            </a:r>
            <a:r>
              <a:rPr lang="ru-RU" sz="2000" baseline="30000" dirty="0" smtClean="0"/>
              <a:t>о</a:t>
            </a:r>
            <a:r>
              <a:rPr lang="ru-RU" sz="2000" dirty="0"/>
              <a:t>. Какая фигура является общей частью исходной </a:t>
            </a:r>
            <a:r>
              <a:rPr lang="ru-RU" sz="2000" dirty="0" smtClean="0"/>
              <a:t>пирамиды </a:t>
            </a:r>
            <a:r>
              <a:rPr lang="ru-RU" sz="2000" dirty="0"/>
              <a:t>и повернутой? </a:t>
            </a:r>
            <a:endParaRPr lang="ru-RU" sz="2000" dirty="0" smtClean="0"/>
          </a:p>
          <a:p>
            <a:pPr algn="just"/>
            <a:r>
              <a:rPr lang="ru-RU" sz="2000" dirty="0" smtClean="0"/>
              <a:t>	18. </a:t>
            </a:r>
            <a:r>
              <a:rPr lang="ru-RU" sz="2000" dirty="0"/>
              <a:t>Правильная </a:t>
            </a:r>
            <a:r>
              <a:rPr lang="ru-RU" sz="2000" dirty="0" smtClean="0"/>
              <a:t>шестиугольная </a:t>
            </a:r>
            <a:r>
              <a:rPr lang="ru-RU" sz="2000" dirty="0"/>
              <a:t>пирамида повернута вокруг прямой, содержащей её высоту, на угол </a:t>
            </a:r>
            <a:r>
              <a:rPr lang="ru-RU" sz="2000" dirty="0" smtClean="0"/>
              <a:t>30</a:t>
            </a:r>
            <a:r>
              <a:rPr lang="ru-RU" sz="2000" baseline="30000" dirty="0" smtClean="0"/>
              <a:t>о</a:t>
            </a:r>
            <a:r>
              <a:rPr lang="ru-RU" sz="2000" dirty="0"/>
              <a:t>. Какая фигура является общей частью исходной пирамиды и повернутой?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636912"/>
            <a:ext cx="3888432" cy="338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636911"/>
            <a:ext cx="3645511" cy="329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25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404664"/>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000" dirty="0" smtClean="0"/>
              <a:t>	17. Ответ.                                                           18. Ответ.</a:t>
            </a:r>
            <a:endParaRPr lang="ru-RU" sz="20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423" y="1124744"/>
            <a:ext cx="401830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4155181" cy="351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7307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5800" y="76200"/>
            <a:ext cx="7772400" cy="609600"/>
          </a:xfrm>
        </p:spPr>
        <p:txBody>
          <a:bodyPr/>
          <a:lstStyle/>
          <a:p>
            <a:r>
              <a:rPr lang="ru-RU" sz="3600" dirty="0" smtClean="0">
                <a:solidFill>
                  <a:srgbClr val="FF3300"/>
                </a:solidFill>
              </a:rPr>
              <a:t>Фигуры вращения</a:t>
            </a:r>
            <a:endParaRPr lang="ru-RU" sz="3600" dirty="0">
              <a:solidFill>
                <a:srgbClr val="FF3300"/>
              </a:solidFill>
            </a:endParaRPr>
          </a:p>
        </p:txBody>
      </p:sp>
      <p:sp>
        <p:nvSpPr>
          <p:cNvPr id="2058" name="Text Box 10"/>
          <p:cNvSpPr txBox="1">
            <a:spLocks noChangeArrowheads="1"/>
          </p:cNvSpPr>
          <p:nvPr/>
        </p:nvSpPr>
        <p:spPr bwMode="auto">
          <a:xfrm>
            <a:off x="0" y="609600"/>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dirty="0" smtClean="0"/>
              <a:t>	Напомним</a:t>
            </a:r>
            <a:r>
              <a:rPr lang="ru-RU" dirty="0"/>
              <a:t>, что фигура </a:t>
            </a:r>
            <a:r>
              <a:rPr lang="ru-RU" i="1" dirty="0"/>
              <a:t>Ф</a:t>
            </a:r>
            <a:r>
              <a:rPr lang="ru-RU" dirty="0"/>
              <a:t> в пространстве получается враще­нием фигуры </a:t>
            </a:r>
            <a:r>
              <a:rPr lang="en-US" i="1" dirty="0"/>
              <a:t>F</a:t>
            </a:r>
            <a:r>
              <a:rPr lang="ru-RU" dirty="0"/>
              <a:t> вокруг оси </a:t>
            </a:r>
            <a:r>
              <a:rPr lang="en-US" i="1" dirty="0"/>
              <a:t>a</a:t>
            </a:r>
            <a:r>
              <a:rPr lang="ru-RU" dirty="0"/>
              <a:t>, если точки фигуры </a:t>
            </a:r>
            <a:r>
              <a:rPr lang="ru-RU" i="1" dirty="0"/>
              <a:t>Ф</a:t>
            </a:r>
            <a:r>
              <a:rPr lang="ru-RU" dirty="0"/>
              <a:t> получаются всевозмож­ными поворотами точек фигуры </a:t>
            </a:r>
            <a:r>
              <a:rPr lang="en-US" i="1" dirty="0"/>
              <a:t>F</a:t>
            </a:r>
            <a:r>
              <a:rPr lang="ru-RU" dirty="0"/>
              <a:t> вокруг оси </a:t>
            </a:r>
            <a:r>
              <a:rPr lang="en-US" i="1" dirty="0"/>
              <a:t>a</a:t>
            </a:r>
            <a:r>
              <a:rPr lang="ru-RU" dirty="0"/>
              <a:t>. Фигура </a:t>
            </a:r>
            <a:r>
              <a:rPr lang="ru-RU" i="1" dirty="0"/>
              <a:t>Ф</a:t>
            </a:r>
            <a:r>
              <a:rPr lang="ru-RU" dirty="0"/>
              <a:t> при этом называ­ется фигурой вращения.</a:t>
            </a:r>
          </a:p>
          <a:p>
            <a:pPr algn="just"/>
            <a:r>
              <a:rPr lang="ru-RU" dirty="0" smtClean="0"/>
              <a:t>	Например</a:t>
            </a:r>
            <a:r>
              <a:rPr lang="ru-RU" dirty="0"/>
              <a:t>, при вращении точки </a:t>
            </a:r>
            <a:r>
              <a:rPr lang="en-US" i="1" dirty="0"/>
              <a:t>A</a:t>
            </a:r>
            <a:r>
              <a:rPr lang="ru-RU" dirty="0"/>
              <a:t> вокруг прямой </a:t>
            </a:r>
            <a:r>
              <a:rPr lang="en-US" i="1" dirty="0" smtClean="0"/>
              <a:t>a</a:t>
            </a:r>
            <a:r>
              <a:rPr lang="ru-RU" dirty="0" smtClean="0"/>
              <a:t> получается </a:t>
            </a:r>
            <a:r>
              <a:rPr lang="ru-RU" dirty="0"/>
              <a:t>окружность с центром в точке </a:t>
            </a:r>
            <a:r>
              <a:rPr lang="en-US" i="1" dirty="0"/>
              <a:t>O</a:t>
            </a:r>
            <a:r>
              <a:rPr lang="ru-RU" dirty="0"/>
              <a:t>, являющейся пересечением прямой </a:t>
            </a:r>
            <a:r>
              <a:rPr lang="ru-RU" i="1" dirty="0"/>
              <a:t>а</a:t>
            </a:r>
            <a:r>
              <a:rPr lang="ru-RU" dirty="0"/>
              <a:t> с плоскостью, проходящей через точку </a:t>
            </a:r>
            <a:r>
              <a:rPr lang="ru-RU" i="1" dirty="0"/>
              <a:t>А</a:t>
            </a:r>
            <a:r>
              <a:rPr lang="ru-RU" dirty="0"/>
              <a:t> и перпендикулярной прямой </a:t>
            </a:r>
            <a:r>
              <a:rPr lang="ru-RU" i="1" dirty="0"/>
              <a:t>а</a:t>
            </a:r>
            <a:r>
              <a:rPr lang="ru-RU" dirty="0" smtClean="0"/>
              <a:t>.</a:t>
            </a:r>
            <a:r>
              <a:rPr lang="ru-RU" dirty="0"/>
              <a:t> </a:t>
            </a:r>
          </a:p>
        </p:txBody>
      </p:sp>
      <p:sp>
        <p:nvSpPr>
          <p:cNvPr id="2" name="TextBox 1"/>
          <p:cNvSpPr txBox="1"/>
          <p:nvPr/>
        </p:nvSpPr>
        <p:spPr>
          <a:xfrm>
            <a:off x="0" y="5661248"/>
            <a:ext cx="9144000" cy="1569660"/>
          </a:xfrm>
          <a:prstGeom prst="rect">
            <a:avLst/>
          </a:prstGeom>
          <a:noFill/>
        </p:spPr>
        <p:txBody>
          <a:bodyPr wrap="square" rtlCol="0">
            <a:spAutoFit/>
          </a:bodyPr>
          <a:lstStyle/>
          <a:p>
            <a:pPr algn="just"/>
            <a:r>
              <a:rPr lang="ru-RU" dirty="0" smtClean="0"/>
              <a:t>	Сфера </a:t>
            </a:r>
            <a:r>
              <a:rPr lang="ru-RU" dirty="0"/>
              <a:t>получается вращением окружности вокруг ее </a:t>
            </a:r>
            <a:r>
              <a:rPr lang="ru-RU" dirty="0" smtClean="0"/>
              <a:t>диаметра</a:t>
            </a:r>
            <a:r>
              <a:rPr lang="ru-RU" dirty="0"/>
              <a:t>. Аналогично, шар получается вращением круга вокруг </a:t>
            </a:r>
            <a:r>
              <a:rPr lang="ru-RU" dirty="0" smtClean="0"/>
              <a:t>какого-нибудь </a:t>
            </a:r>
            <a:r>
              <a:rPr lang="ru-RU" dirty="0"/>
              <a:t>его </a:t>
            </a:r>
            <a:r>
              <a:rPr lang="ru-RU" dirty="0" smtClean="0"/>
              <a:t>диаметра.</a:t>
            </a:r>
            <a:endParaRPr lang="ru-RU" dirty="0"/>
          </a:p>
          <a:p>
            <a:pPr algn="just"/>
            <a:endParaRPr lang="ru-RU"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573016"/>
            <a:ext cx="467241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728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5800" y="76200"/>
            <a:ext cx="7772400" cy="609600"/>
          </a:xfrm>
        </p:spPr>
        <p:txBody>
          <a:bodyPr/>
          <a:lstStyle/>
          <a:p>
            <a:r>
              <a:rPr lang="ru-RU" sz="3600" dirty="0" smtClean="0">
                <a:solidFill>
                  <a:srgbClr val="FF3300"/>
                </a:solidFill>
              </a:rPr>
              <a:t>Цилиндр и конус</a:t>
            </a:r>
            <a:endParaRPr lang="ru-RU" sz="3600" dirty="0">
              <a:solidFill>
                <a:srgbClr val="FF3300"/>
              </a:solidFill>
            </a:endParaRPr>
          </a:p>
        </p:txBody>
      </p:sp>
      <p:sp>
        <p:nvSpPr>
          <p:cNvPr id="2058" name="Text Box 10"/>
          <p:cNvSpPr txBox="1">
            <a:spLocks noChangeArrowheads="1"/>
          </p:cNvSpPr>
          <p:nvPr/>
        </p:nvSpPr>
        <p:spPr bwMode="auto">
          <a:xfrm>
            <a:off x="0" y="6096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dirty="0" smtClean="0"/>
              <a:t>	Цилиндр </a:t>
            </a:r>
            <a:r>
              <a:rPr lang="ru-RU" dirty="0"/>
              <a:t>получается вращением прямоугольника вокруг одной из его </a:t>
            </a:r>
            <a:r>
              <a:rPr lang="ru-RU" dirty="0" smtClean="0"/>
              <a:t>сторон. </a:t>
            </a:r>
            <a:r>
              <a:rPr lang="ru-RU" dirty="0"/>
              <a:t> </a:t>
            </a:r>
          </a:p>
        </p:txBody>
      </p:sp>
      <p:sp>
        <p:nvSpPr>
          <p:cNvPr id="7" name="Text Box 10"/>
          <p:cNvSpPr txBox="1">
            <a:spLocks noChangeArrowheads="1"/>
          </p:cNvSpPr>
          <p:nvPr/>
        </p:nvSpPr>
        <p:spPr bwMode="auto">
          <a:xfrm>
            <a:off x="0" y="4293096"/>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dirty="0" smtClean="0"/>
              <a:t>	Конус </a:t>
            </a:r>
            <a:r>
              <a:rPr lang="ru-RU" dirty="0"/>
              <a:t>получается вращением прямоугольного треугольника вокруг одного из его </a:t>
            </a:r>
            <a:r>
              <a:rPr lang="ru-RU" dirty="0" smtClean="0"/>
              <a:t>катетов. </a:t>
            </a:r>
            <a:endParaRPr lang="ru-RU" dirty="0"/>
          </a:p>
          <a:p>
            <a:pPr algn="just"/>
            <a:r>
              <a:rPr lang="ru-RU" dirty="0" smtClean="0"/>
              <a:t>	Усеченный </a:t>
            </a:r>
            <a:r>
              <a:rPr lang="ru-RU" dirty="0"/>
              <a:t>конус получается вращением трапеции, один из углов ко­торой является прямым, вокруг боковой стороны, прилегающей к этому </a:t>
            </a:r>
            <a:r>
              <a:rPr lang="ru-RU" dirty="0" smtClean="0"/>
              <a:t>углу.</a:t>
            </a:r>
            <a:endParaRPr lang="ru-RU"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72816"/>
            <a:ext cx="7920038"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54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116632"/>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ru-RU" sz="2800" dirty="0" smtClean="0">
                <a:cs typeface="Times New Roman" pitchFamily="18" charset="0"/>
              </a:rPr>
              <a:t>	На рисунке изображена ортогональная проекция цилиндра.	Изобразите ортогональную проекцию этого цилиндра на плоскость, перпендикулярную плоскости проектирования и параллельную оси цилиндра.</a:t>
            </a:r>
          </a:p>
          <a:p>
            <a:pPr algn="just">
              <a:spcBef>
                <a:spcPts val="0"/>
              </a:spcBef>
            </a:pPr>
            <a:r>
              <a:rPr lang="ru-RU" sz="2800" dirty="0">
                <a:cs typeface="Times New Roman" pitchFamily="18" charset="0"/>
              </a:rPr>
              <a:t>	</a:t>
            </a:r>
            <a:r>
              <a:rPr lang="ru-RU" sz="2800" dirty="0" smtClean="0">
                <a:cs typeface="Times New Roman" pitchFamily="18" charset="0"/>
              </a:rPr>
              <a:t>Иначе говоря, дан вид цилиндра спереди. Изобразите вид этого цилиндра слева.</a:t>
            </a:r>
          </a:p>
          <a:p>
            <a:pPr algn="just">
              <a:spcBef>
                <a:spcPts val="0"/>
              </a:spcBef>
            </a:pPr>
            <a:r>
              <a:rPr lang="ru-RU" sz="2800" dirty="0">
                <a:cs typeface="Times New Roman" pitchFamily="18" charset="0"/>
              </a:rPr>
              <a:t>	</a:t>
            </a:r>
            <a:r>
              <a:rPr lang="ru-RU" sz="2800" dirty="0" smtClean="0">
                <a:cs typeface="Times New Roman" pitchFamily="18" charset="0"/>
              </a:rPr>
              <a:t>Найдите высоту цилиндра, если стороны клеток равны 1.</a:t>
            </a:r>
            <a:endParaRPr lang="ru-RU" sz="2800" dirty="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284984"/>
            <a:ext cx="392554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913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0" y="52322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dirty="0" smtClean="0"/>
              <a:t>1. </a:t>
            </a:r>
            <a:r>
              <a:rPr lang="ru-RU" sz="2800" dirty="0" smtClean="0"/>
              <a:t>Среди </a:t>
            </a:r>
            <a:r>
              <a:rPr lang="ru-RU" sz="2800" dirty="0"/>
              <a:t>фигур, изображённых на рисунке, укажите фигуры вращения</a:t>
            </a:r>
            <a:r>
              <a:rPr lang="ru-RU" sz="2800" dirty="0" smtClean="0"/>
              <a:t>.</a:t>
            </a:r>
            <a:r>
              <a:rPr lang="ru-RU" sz="2800" dirty="0"/>
              <a:t>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3056048840"/>
              </p:ext>
            </p:extLst>
          </p:nvPr>
        </p:nvGraphicFramePr>
        <p:xfrm>
          <a:off x="251520" y="2060848"/>
          <a:ext cx="7978406" cy="2376264"/>
        </p:xfrm>
        <a:graphic>
          <a:graphicData uri="http://schemas.openxmlformats.org/presentationml/2006/ole">
            <mc:AlternateContent xmlns:mc="http://schemas.openxmlformats.org/markup-compatibility/2006">
              <mc:Choice xmlns:v="urn:schemas-microsoft-com:vml" Requires="v">
                <p:oleObj spid="_x0000_s84012" name="Точечный рисунок" r:id="rId4" imgW="5723810" imgH="1704762" progId="Paint.Picture">
                  <p:embed/>
                </p:oleObj>
              </mc:Choice>
              <mc:Fallback>
                <p:oleObj name="Точечный рисунок" r:id="rId4" imgW="5723810" imgH="17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060848"/>
                        <a:ext cx="7978406" cy="2376264"/>
                      </a:xfrm>
                      <a:prstGeom prst="rect">
                        <a:avLst/>
                      </a:prstGeom>
                      <a:noFill/>
                    </p:spPr>
                  </p:pic>
                </p:oleObj>
              </mc:Fallback>
            </mc:AlternateContent>
          </a:graphicData>
        </a:graphic>
      </p:graphicFrame>
      <p:sp>
        <p:nvSpPr>
          <p:cNvPr id="5" name="Text Box 3"/>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ru-RU" sz="2800" dirty="0"/>
              <a:t>     </a:t>
            </a:r>
            <a:r>
              <a:rPr lang="ru-RU" sz="2800" dirty="0" smtClean="0">
                <a:solidFill>
                  <a:srgbClr val="FF0000"/>
                </a:solidFill>
              </a:rPr>
              <a:t>Упражнения</a:t>
            </a:r>
            <a:r>
              <a:rPr lang="ru-RU" sz="2800" dirty="0"/>
              <a:t> </a:t>
            </a:r>
          </a:p>
        </p:txBody>
      </p:sp>
    </p:spTree>
    <p:extLst>
      <p:ext uri="{BB962C8B-B14F-4D97-AF65-F5344CB8AC3E}">
        <p14:creationId xmlns:p14="http://schemas.microsoft.com/office/powerpoint/2010/main" val="4158835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0" y="4572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dirty="0" smtClean="0"/>
              <a:t>2. </a:t>
            </a:r>
            <a:r>
              <a:rPr lang="ru-RU" sz="2800" dirty="0" smtClean="0"/>
              <a:t>Среди </a:t>
            </a:r>
            <a:r>
              <a:rPr lang="ru-RU" sz="2800" dirty="0"/>
              <a:t>фигур, изображённых на рисунке, укажите фигуры вращения</a:t>
            </a:r>
            <a:r>
              <a:rPr lang="ru-RU" sz="2800" dirty="0" smtClean="0"/>
              <a:t>.</a:t>
            </a:r>
            <a:r>
              <a:rPr lang="ru-RU" sz="2800" dirty="0"/>
              <a:t>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4202175595"/>
              </p:ext>
            </p:extLst>
          </p:nvPr>
        </p:nvGraphicFramePr>
        <p:xfrm>
          <a:off x="771797" y="2204864"/>
          <a:ext cx="7600405" cy="2448272"/>
        </p:xfrm>
        <a:graphic>
          <a:graphicData uri="http://schemas.openxmlformats.org/presentationml/2006/ole">
            <mc:AlternateContent xmlns:mc="http://schemas.openxmlformats.org/markup-compatibility/2006">
              <mc:Choice xmlns:v="urn:schemas-microsoft-com:vml" Requires="v">
                <p:oleObj spid="_x0000_s85035" name="Точечный рисунок" r:id="rId4" imgW="5380952" imgH="1733333" progId="Paint.Picture">
                  <p:embed/>
                </p:oleObj>
              </mc:Choice>
              <mc:Fallback>
                <p:oleObj name="Точечный рисунок" r:id="rId4" imgW="5380952" imgH="173333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797" y="2204864"/>
                        <a:ext cx="7600405" cy="2448272"/>
                      </a:xfrm>
                      <a:prstGeom prst="rect">
                        <a:avLst/>
                      </a:prstGeom>
                      <a:noFill/>
                    </p:spPr>
                  </p:pic>
                </p:oleObj>
              </mc:Fallback>
            </mc:AlternateContent>
          </a:graphicData>
        </a:graphic>
      </p:graphicFrame>
    </p:spTree>
    <p:extLst>
      <p:ext uri="{BB962C8B-B14F-4D97-AF65-F5344CB8AC3E}">
        <p14:creationId xmlns:p14="http://schemas.microsoft.com/office/powerpoint/2010/main" val="25384450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0" y="4572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dirty="0" smtClean="0"/>
              <a:t>3. </a:t>
            </a:r>
            <a:r>
              <a:rPr lang="ru-RU" sz="2800" dirty="0" smtClean="0"/>
              <a:t>Среди </a:t>
            </a:r>
            <a:r>
              <a:rPr lang="ru-RU" sz="2800" dirty="0"/>
              <a:t>фигур, изображённых на рисунке, укажите фигуры вращения</a:t>
            </a:r>
            <a:r>
              <a:rPr lang="ru-RU" sz="2800" dirty="0" smtClean="0"/>
              <a:t>.</a:t>
            </a:r>
            <a:r>
              <a:rPr lang="ru-RU" sz="2800" dirty="0"/>
              <a:t>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570140434"/>
              </p:ext>
            </p:extLst>
          </p:nvPr>
        </p:nvGraphicFramePr>
        <p:xfrm>
          <a:off x="854540" y="1988840"/>
          <a:ext cx="7434920" cy="2952328"/>
        </p:xfrm>
        <a:graphic>
          <a:graphicData uri="http://schemas.openxmlformats.org/presentationml/2006/ole">
            <mc:AlternateContent xmlns:mc="http://schemas.openxmlformats.org/markup-compatibility/2006">
              <mc:Choice xmlns:v="urn:schemas-microsoft-com:vml" Requires="v">
                <p:oleObj spid="_x0000_s86059" name="Точечный рисунок" r:id="rId4" imgW="4580952" imgH="1819529" progId="Paint.Picture">
                  <p:embed/>
                </p:oleObj>
              </mc:Choice>
              <mc:Fallback>
                <p:oleObj name="Точечный рисунок" r:id="rId4" imgW="4580952" imgH="18195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540" y="1988840"/>
                        <a:ext cx="7434920" cy="2952328"/>
                      </a:xfrm>
                      <a:prstGeom prst="rect">
                        <a:avLst/>
                      </a:prstGeom>
                      <a:noFill/>
                    </p:spPr>
                  </p:pic>
                </p:oleObj>
              </mc:Fallback>
            </mc:AlternateContent>
          </a:graphicData>
        </a:graphic>
      </p:graphicFrame>
    </p:spTree>
    <p:extLst>
      <p:ext uri="{BB962C8B-B14F-4D97-AF65-F5344CB8AC3E}">
        <p14:creationId xmlns:p14="http://schemas.microsoft.com/office/powerpoint/2010/main" val="7245057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0" y="4572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dirty="0" smtClean="0"/>
              <a:t>4. </a:t>
            </a:r>
            <a:r>
              <a:rPr lang="ru-RU" sz="2800" dirty="0" smtClean="0"/>
              <a:t>Среди </a:t>
            </a:r>
            <a:r>
              <a:rPr lang="ru-RU" sz="2800" dirty="0"/>
              <a:t>фигур, изображённых на рисунке, укажите фигуры вращения</a:t>
            </a:r>
            <a:r>
              <a:rPr lang="ru-RU" sz="2800" dirty="0" smtClean="0"/>
              <a:t>.</a:t>
            </a:r>
            <a:r>
              <a:rPr lang="ru-RU" sz="2800" dirty="0"/>
              <a:t>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755187752"/>
              </p:ext>
            </p:extLst>
          </p:nvPr>
        </p:nvGraphicFramePr>
        <p:xfrm>
          <a:off x="683568" y="2132856"/>
          <a:ext cx="7560840" cy="2520280"/>
        </p:xfrm>
        <a:graphic>
          <a:graphicData uri="http://schemas.openxmlformats.org/presentationml/2006/ole">
            <mc:AlternateContent xmlns:mc="http://schemas.openxmlformats.org/markup-compatibility/2006">
              <mc:Choice xmlns:v="urn:schemas-microsoft-com:vml" Requires="v">
                <p:oleObj spid="_x0000_s87083" name="Точечный рисунок" r:id="rId4" imgW="5229955" imgH="1743318" progId="Paint.Picture">
                  <p:embed/>
                </p:oleObj>
              </mc:Choice>
              <mc:Fallback>
                <p:oleObj name="Точечный рисунок" r:id="rId4" imgW="5229955" imgH="174331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132856"/>
                        <a:ext cx="7560840" cy="2520280"/>
                      </a:xfrm>
                      <a:prstGeom prst="rect">
                        <a:avLst/>
                      </a:prstGeom>
                      <a:noFill/>
                    </p:spPr>
                  </p:pic>
                </p:oleObj>
              </mc:Fallback>
            </mc:AlternateContent>
          </a:graphicData>
        </a:graphic>
      </p:graphicFrame>
    </p:spTree>
    <p:extLst>
      <p:ext uri="{BB962C8B-B14F-4D97-AF65-F5344CB8AC3E}">
        <p14:creationId xmlns:p14="http://schemas.microsoft.com/office/powerpoint/2010/main" val="35451246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2088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Рассмотрим поверхности, которые могут получаться при вращении отрезка.</a:t>
            </a:r>
            <a:endParaRPr lang="ru-RU" sz="2800" dirty="0">
              <a:cs typeface="Times New Roman" pitchFamily="18" charset="0"/>
            </a:endParaRPr>
          </a:p>
        </p:txBody>
      </p:sp>
      <p:sp>
        <p:nvSpPr>
          <p:cNvPr id="6" name="Text Box 3"/>
          <p:cNvSpPr txBox="1">
            <a:spLocks noChangeArrowheads="1"/>
          </p:cNvSpPr>
          <p:nvPr/>
        </p:nvSpPr>
        <p:spPr bwMode="auto">
          <a:xfrm>
            <a:off x="0" y="974987"/>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1. Если отрезок параллелен оси вращения, то искомой поверхностью является боковая поверхность цилиндра.</a:t>
            </a:r>
            <a:endParaRPr lang="ru-RU" sz="2800" dirty="0">
              <a:cs typeface="Times New Roman" pitchFamily="18"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340717"/>
            <a:ext cx="1440160" cy="188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240179"/>
            <a:ext cx="2778907" cy="198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9053" y="4400321"/>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На правом рисунке показана поверхность, полученная в программе </a:t>
            </a:r>
            <a:r>
              <a:rPr lang="en-US" sz="2800" dirty="0" err="1" smtClean="0">
                <a:cs typeface="Times New Roman" pitchFamily="18" charset="0"/>
              </a:rPr>
              <a:t>GeoGebra</a:t>
            </a:r>
            <a:r>
              <a:rPr lang="ru-RU" sz="2800" dirty="0" smtClean="0">
                <a:cs typeface="Times New Roman" pitchFamily="18" charset="0"/>
              </a:rPr>
              <a:t>.</a:t>
            </a:r>
            <a:endParaRPr lang="ru-RU" sz="2800" dirty="0">
              <a:cs typeface="Times New Roman" pitchFamily="18" charset="0"/>
            </a:endParaRPr>
          </a:p>
        </p:txBody>
      </p:sp>
      <p:pic>
        <p:nvPicPr>
          <p:cNvPr id="512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102152"/>
            <a:ext cx="24384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0637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6213" y="18864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a:t>
            </a:r>
            <a:r>
              <a:rPr lang="ru-RU" sz="2800" dirty="0">
                <a:cs typeface="Times New Roman" pitchFamily="18" charset="0"/>
              </a:rPr>
              <a:t>2</a:t>
            </a:r>
            <a:r>
              <a:rPr lang="ru-RU" sz="2800" dirty="0" smtClean="0">
                <a:cs typeface="Times New Roman" pitchFamily="18" charset="0"/>
              </a:rPr>
              <a:t>. Если одна из вершин отрезка принадлежит оси вращения, а сам отрезок образует острый угол с осью вращения, то искомой поверхностью является боковая поверхность конуса.</a:t>
            </a:r>
            <a:endParaRPr lang="ru-RU" sz="2800" dirty="0">
              <a:cs typeface="Times New Roman" pitchFamily="18" charset="0"/>
            </a:endParaRPr>
          </a:p>
        </p:txBody>
      </p:sp>
      <p:sp>
        <p:nvSpPr>
          <p:cNvPr id="8" name="Text Box 3"/>
          <p:cNvSpPr txBox="1">
            <a:spLocks noChangeArrowheads="1"/>
          </p:cNvSpPr>
          <p:nvPr/>
        </p:nvSpPr>
        <p:spPr bwMode="auto">
          <a:xfrm>
            <a:off x="36213" y="4797152"/>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На правом рисунке показана поверхность, полученная в программе </a:t>
            </a:r>
            <a:r>
              <a:rPr lang="en-US" sz="2800" dirty="0" err="1" smtClean="0">
                <a:cs typeface="Times New Roman" pitchFamily="18" charset="0"/>
              </a:rPr>
              <a:t>GeoGebra</a:t>
            </a:r>
            <a:r>
              <a:rPr lang="ru-RU" sz="2800" dirty="0" smtClean="0">
                <a:cs typeface="Times New Roman" pitchFamily="18" charset="0"/>
              </a:rPr>
              <a:t>.</a:t>
            </a:r>
            <a:endParaRPr lang="ru-RU" sz="2800" dirty="0">
              <a:cs typeface="Times New Roman" pitchFamily="18" charset="0"/>
            </a:endParaRP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56901"/>
            <a:ext cx="82232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116452"/>
            <a:ext cx="2514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289842"/>
            <a:ext cx="16256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864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332656"/>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3. Если отрезок и ось вращения лежат в одной плоскости, отрезок не параллелен оси и не имеет с ней общих точек, то искомой поверхностью является боковая поверхность усечённого конуса.</a:t>
            </a:r>
            <a:endParaRPr lang="ru-RU" sz="2800" dirty="0">
              <a:cs typeface="Times New Roman" pitchFamily="18" charset="0"/>
            </a:endParaRPr>
          </a:p>
        </p:txBody>
      </p:sp>
      <p:sp>
        <p:nvSpPr>
          <p:cNvPr id="8" name="Text Box 3"/>
          <p:cNvSpPr txBox="1">
            <a:spLocks noChangeArrowheads="1"/>
          </p:cNvSpPr>
          <p:nvPr/>
        </p:nvSpPr>
        <p:spPr bwMode="auto">
          <a:xfrm>
            <a:off x="36213" y="472514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На правом рисунке показана поверхность, полученная в программе </a:t>
            </a:r>
            <a:r>
              <a:rPr lang="en-US" sz="2800" dirty="0" err="1" smtClean="0">
                <a:cs typeface="Times New Roman" pitchFamily="18" charset="0"/>
              </a:rPr>
              <a:t>GeoGebra</a:t>
            </a:r>
            <a:r>
              <a:rPr lang="ru-RU" sz="2800" dirty="0" smtClean="0">
                <a:cs typeface="Times New Roman" pitchFamily="18" charset="0"/>
              </a:rPr>
              <a:t>.</a:t>
            </a:r>
            <a:endParaRPr lang="ru-RU" sz="2800" dirty="0">
              <a:cs typeface="Times New Roman" pitchFamily="18" charset="0"/>
            </a:endParaRP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35238"/>
            <a:ext cx="11969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457450"/>
            <a:ext cx="19716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226509"/>
            <a:ext cx="2592288" cy="226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5105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332656"/>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a:t>
            </a:r>
            <a:r>
              <a:rPr lang="ru-RU" sz="2800" dirty="0">
                <a:cs typeface="Times New Roman" pitchFamily="18" charset="0"/>
              </a:rPr>
              <a:t>4</a:t>
            </a:r>
            <a:r>
              <a:rPr lang="ru-RU" sz="2800" dirty="0" smtClean="0">
                <a:cs typeface="Times New Roman" pitchFamily="18" charset="0"/>
              </a:rPr>
              <a:t>. Если отрезок скрещивается с осью вращения, то искомой поверхностью является часть гиперболоида вращения.</a:t>
            </a:r>
            <a:endParaRPr lang="ru-RU" sz="2800" dirty="0">
              <a:cs typeface="Times New Roman" pitchFamily="18" charset="0"/>
            </a:endParaRPr>
          </a:p>
        </p:txBody>
      </p:sp>
      <p:sp>
        <p:nvSpPr>
          <p:cNvPr id="8" name="Text Box 3"/>
          <p:cNvSpPr txBox="1">
            <a:spLocks noChangeArrowheads="1"/>
          </p:cNvSpPr>
          <p:nvPr/>
        </p:nvSpPr>
        <p:spPr bwMode="auto">
          <a:xfrm>
            <a:off x="36213" y="472514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На правом рисунке показана поверхность, полученная в программе </a:t>
            </a:r>
            <a:r>
              <a:rPr lang="en-US" sz="2800" dirty="0" err="1" smtClean="0">
                <a:cs typeface="Times New Roman" pitchFamily="18" charset="0"/>
              </a:rPr>
              <a:t>GeoGebra</a:t>
            </a:r>
            <a:r>
              <a:rPr lang="ru-RU" sz="2800" dirty="0" smtClean="0">
                <a:cs typeface="Times New Roman" pitchFamily="18" charset="0"/>
              </a:rPr>
              <a:t>.</a:t>
            </a:r>
            <a:endParaRPr lang="ru-RU" sz="2800" dirty="0">
              <a:cs typeface="Times New Roman" pitchFamily="18" charset="0"/>
            </a:endParaRP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28800"/>
            <a:ext cx="2157744" cy="29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28800"/>
            <a:ext cx="3312368" cy="311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4216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52400" y="0"/>
            <a:ext cx="8763000" cy="457200"/>
          </a:xfrm>
        </p:spPr>
        <p:txBody>
          <a:bodyPr/>
          <a:lstStyle/>
          <a:p>
            <a:pPr eaLnBrk="1" hangingPunct="1"/>
            <a:r>
              <a:rPr lang="ru-RU" sz="3200" smtClean="0">
                <a:solidFill>
                  <a:srgbClr val="FF3300"/>
                </a:solidFill>
              </a:rPr>
              <a:t>ГИПЕРБОЛОИД ВРАЩЕНИЯ</a:t>
            </a:r>
          </a:p>
        </p:txBody>
      </p:sp>
      <p:sp>
        <p:nvSpPr>
          <p:cNvPr id="30723" name="Text Box 3"/>
          <p:cNvSpPr txBox="1">
            <a:spLocks noChangeArrowheads="1"/>
          </p:cNvSpPr>
          <p:nvPr/>
        </p:nvSpPr>
        <p:spPr bwMode="auto">
          <a:xfrm>
            <a:off x="0" y="457200"/>
            <a:ext cx="91440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sz="2000" dirty="0">
                <a:solidFill>
                  <a:srgbClr val="FF3300"/>
                </a:solidFill>
                <a:cs typeface="Times New Roman" pitchFamily="18" charset="0"/>
              </a:rPr>
              <a:t>Теорема.</a:t>
            </a:r>
            <a:r>
              <a:rPr lang="ru-RU" sz="2000" dirty="0">
                <a:solidFill>
                  <a:schemeClr val="accent1"/>
                </a:solidFill>
                <a:cs typeface="Times New Roman" pitchFamily="18" charset="0"/>
              </a:rPr>
              <a:t> </a:t>
            </a:r>
            <a:r>
              <a:rPr lang="ru-RU" sz="2000" dirty="0">
                <a:cs typeface="Times New Roman" pitchFamily="18" charset="0"/>
              </a:rPr>
              <a:t>При вращении прямой, скрещивающейся с осью вращения, и не перпендикулярную ей,  получается гиперболоид вращения.</a:t>
            </a:r>
          </a:p>
        </p:txBody>
      </p:sp>
      <p:sp>
        <p:nvSpPr>
          <p:cNvPr id="30725" name="Text Box 6"/>
          <p:cNvSpPr txBox="1">
            <a:spLocks noChangeArrowheads="1"/>
          </p:cNvSpPr>
          <p:nvPr/>
        </p:nvSpPr>
        <p:spPr bwMode="auto">
          <a:xfrm>
            <a:off x="2819400" y="1295400"/>
            <a:ext cx="6324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Доказательство.</a:t>
            </a:r>
            <a:r>
              <a:rPr lang="ru-RU" sz="2000" dirty="0"/>
              <a:t> </a:t>
            </a:r>
            <a:r>
              <a:rPr lang="ru-RU" sz="2000" dirty="0">
                <a:cs typeface="Times New Roman" pitchFamily="18" charset="0"/>
              </a:rPr>
              <a:t>Пусть </a:t>
            </a:r>
            <a:r>
              <a:rPr lang="en-US" sz="2000" i="1" dirty="0">
                <a:cs typeface="Times New Roman" pitchFamily="18" charset="0"/>
              </a:rPr>
              <a:t>a</a:t>
            </a:r>
            <a:r>
              <a:rPr lang="ru-RU" sz="2000" dirty="0">
                <a:cs typeface="Times New Roman" pitchFamily="18" charset="0"/>
              </a:rPr>
              <a:t> и </a:t>
            </a:r>
            <a:r>
              <a:rPr lang="en-US" sz="2000" i="1" dirty="0">
                <a:cs typeface="Times New Roman" pitchFamily="18" charset="0"/>
              </a:rPr>
              <a:t>b</a:t>
            </a:r>
            <a:r>
              <a:rPr lang="ru-RU" sz="2000" dirty="0">
                <a:cs typeface="Times New Roman" pitchFamily="18" charset="0"/>
              </a:rPr>
              <a:t> - скрещивающиеся прямые, </a:t>
            </a:r>
            <a:r>
              <a:rPr lang="en-US" sz="2000" i="1" dirty="0">
                <a:cs typeface="Times New Roman" pitchFamily="18" charset="0"/>
              </a:rPr>
              <a:t>OH</a:t>
            </a:r>
            <a:r>
              <a:rPr lang="ru-RU" sz="2000" dirty="0">
                <a:cs typeface="Times New Roman" pitchFamily="18" charset="0"/>
              </a:rPr>
              <a:t> - их общий перпендикуляр</a:t>
            </a:r>
            <a:r>
              <a:rPr lang="ru-RU" sz="2000" dirty="0"/>
              <a:t> длины </a:t>
            </a:r>
            <a:r>
              <a:rPr lang="en-US" sz="2000" i="1" dirty="0"/>
              <a:t>d</a:t>
            </a:r>
            <a:r>
              <a:rPr lang="ru-RU" sz="2000" dirty="0">
                <a:cs typeface="Times New Roman" pitchFamily="18" charset="0"/>
              </a:rPr>
              <a:t>. Рассмотрим произвольную точку </a:t>
            </a:r>
            <a:r>
              <a:rPr lang="en-US" sz="2000" i="1" dirty="0">
                <a:cs typeface="Times New Roman" pitchFamily="18" charset="0"/>
              </a:rPr>
              <a:t>B</a:t>
            </a:r>
            <a:r>
              <a:rPr lang="ru-RU" sz="2000" dirty="0">
                <a:cs typeface="Times New Roman" pitchFamily="18" charset="0"/>
              </a:rPr>
              <a:t> на прямой </a:t>
            </a:r>
            <a:r>
              <a:rPr lang="en-US" sz="2000" i="1" dirty="0">
                <a:cs typeface="Times New Roman" pitchFamily="18" charset="0"/>
              </a:rPr>
              <a:t>b</a:t>
            </a:r>
            <a:r>
              <a:rPr lang="ru-RU" sz="2000" dirty="0">
                <a:cs typeface="Times New Roman" pitchFamily="18" charset="0"/>
              </a:rPr>
              <a:t>, отличную от </a:t>
            </a:r>
            <a:r>
              <a:rPr lang="en-US" sz="2000" i="1" dirty="0">
                <a:cs typeface="Times New Roman" pitchFamily="18" charset="0"/>
              </a:rPr>
              <a:t>H</a:t>
            </a:r>
            <a:r>
              <a:rPr lang="ru-RU" sz="2000" dirty="0">
                <a:cs typeface="Times New Roman" pitchFamily="18" charset="0"/>
              </a:rPr>
              <a:t>, и опустим из нее перпендикуляр </a:t>
            </a:r>
            <a:r>
              <a:rPr lang="en-US" sz="2000" i="1" dirty="0">
                <a:cs typeface="Times New Roman" pitchFamily="18" charset="0"/>
              </a:rPr>
              <a:t>BA</a:t>
            </a:r>
            <a:r>
              <a:rPr lang="ru-RU" sz="2000" dirty="0">
                <a:cs typeface="Times New Roman" pitchFamily="18" charset="0"/>
              </a:rPr>
              <a:t> на прямую </a:t>
            </a:r>
            <a:r>
              <a:rPr lang="en-US" sz="2000" i="1" dirty="0">
                <a:cs typeface="Times New Roman" pitchFamily="18" charset="0"/>
              </a:rPr>
              <a:t>a</a:t>
            </a:r>
            <a:r>
              <a:rPr lang="ru-RU" sz="2000" dirty="0">
                <a:cs typeface="Times New Roman" pitchFamily="18" charset="0"/>
              </a:rPr>
              <a:t>. При вращении точка </a:t>
            </a:r>
            <a:r>
              <a:rPr lang="en-US" sz="2000" i="1" dirty="0">
                <a:cs typeface="Times New Roman" pitchFamily="18" charset="0"/>
              </a:rPr>
              <a:t>B </a:t>
            </a:r>
            <a:r>
              <a:rPr lang="ru-RU" sz="2000" dirty="0">
                <a:cs typeface="Times New Roman" pitchFamily="18" charset="0"/>
              </a:rPr>
              <a:t>описывает окружность, радиус которой равен </a:t>
            </a:r>
            <a:r>
              <a:rPr lang="en-US" sz="2000" i="1" dirty="0">
                <a:cs typeface="Times New Roman" pitchFamily="18" charset="0"/>
              </a:rPr>
              <a:t>AB</a:t>
            </a:r>
            <a:r>
              <a:rPr lang="ru-RU" sz="2000" dirty="0">
                <a:cs typeface="Times New Roman" pitchFamily="18" charset="0"/>
              </a:rPr>
              <a:t>. </a:t>
            </a:r>
            <a:r>
              <a:rPr lang="ru-RU" sz="2000" dirty="0"/>
              <a:t>Ч</a:t>
            </a:r>
            <a:r>
              <a:rPr lang="ru-RU" sz="2000" dirty="0">
                <a:cs typeface="Times New Roman" pitchFamily="18" charset="0"/>
              </a:rPr>
              <a:t>ерез точку </a:t>
            </a:r>
            <a:r>
              <a:rPr lang="en-US" sz="2000" i="1" dirty="0">
                <a:cs typeface="Times New Roman" pitchFamily="18" charset="0"/>
              </a:rPr>
              <a:t>H</a:t>
            </a:r>
            <a:r>
              <a:rPr lang="ru-RU" sz="2000" dirty="0">
                <a:cs typeface="Times New Roman" pitchFamily="18" charset="0"/>
              </a:rPr>
              <a:t> проведем прямую, параллельную </a:t>
            </a:r>
            <a:r>
              <a:rPr lang="en-US" sz="2000" i="1" dirty="0">
                <a:cs typeface="Times New Roman" pitchFamily="18" charset="0"/>
              </a:rPr>
              <a:t>a</a:t>
            </a:r>
            <a:r>
              <a:rPr lang="ru-RU" sz="2000" dirty="0">
                <a:cs typeface="Times New Roman" pitchFamily="18" charset="0"/>
              </a:rPr>
              <a:t>, и через точку </a:t>
            </a:r>
            <a:r>
              <a:rPr lang="en-US" sz="2000" i="1" dirty="0">
                <a:cs typeface="Times New Roman" pitchFamily="18" charset="0"/>
              </a:rPr>
              <a:t>A</a:t>
            </a:r>
            <a:r>
              <a:rPr lang="ru-RU" sz="2000" dirty="0">
                <a:cs typeface="Times New Roman" pitchFamily="18" charset="0"/>
              </a:rPr>
              <a:t> - прямую, параллельную </a:t>
            </a:r>
            <a:r>
              <a:rPr lang="en-US" sz="2000" i="1" dirty="0">
                <a:cs typeface="Times New Roman" pitchFamily="18" charset="0"/>
              </a:rPr>
              <a:t>OH</a:t>
            </a:r>
            <a:r>
              <a:rPr lang="ru-RU" sz="2000" dirty="0">
                <a:cs typeface="Times New Roman" pitchFamily="18" charset="0"/>
              </a:rPr>
              <a:t>. Точку пересечения этих прямых обозначим </a:t>
            </a:r>
            <a:r>
              <a:rPr lang="en-US" sz="2000" i="1" dirty="0">
                <a:cs typeface="Times New Roman" pitchFamily="18" charset="0"/>
              </a:rPr>
              <a:t>C</a:t>
            </a:r>
            <a:r>
              <a:rPr lang="ru-RU" sz="2000" dirty="0">
                <a:cs typeface="Times New Roman" pitchFamily="18" charset="0"/>
              </a:rPr>
              <a:t>. </a:t>
            </a:r>
            <a:endParaRPr lang="ru-RU" sz="2000" dirty="0"/>
          </a:p>
        </p:txBody>
      </p:sp>
      <mc:AlternateContent xmlns:mc="http://schemas.openxmlformats.org/markup-compatibility/2006" xmlns:a14="http://schemas.microsoft.com/office/drawing/2010/main">
        <mc:Choice Requires="a14">
          <p:sp>
            <p:nvSpPr>
              <p:cNvPr id="30726" name="Text Box 7"/>
              <p:cNvSpPr txBox="1">
                <a:spLocks noChangeArrowheads="1"/>
              </p:cNvSpPr>
              <p:nvPr/>
            </p:nvSpPr>
            <p:spPr bwMode="auto">
              <a:xfrm>
                <a:off x="0" y="4114800"/>
                <a:ext cx="9144000" cy="27535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smtClean="0">
                    <a:cs typeface="Times New Roman" pitchFamily="18" charset="0"/>
                  </a:rPr>
                  <a:t>	Пусть </a:t>
                </a:r>
                <a:r>
                  <a:rPr lang="ru-RU" sz="2000" dirty="0">
                    <a:cs typeface="Times New Roman" pitchFamily="18" charset="0"/>
                  </a:rPr>
                  <a:t>расстояние </a:t>
                </a:r>
                <a:r>
                  <a:rPr lang="en-US" sz="2000" i="1" dirty="0">
                    <a:cs typeface="Times New Roman" pitchFamily="18" charset="0"/>
                  </a:rPr>
                  <a:t>AB </a:t>
                </a:r>
                <a:r>
                  <a:rPr lang="ru-RU" sz="2000" dirty="0">
                    <a:cs typeface="Times New Roman" pitchFamily="18" charset="0"/>
                  </a:rPr>
                  <a:t>равно </a:t>
                </a:r>
                <a:r>
                  <a:rPr lang="en-US" sz="2000" i="1" dirty="0">
                    <a:cs typeface="Times New Roman" pitchFamily="18" charset="0"/>
                  </a:rPr>
                  <a:t>x</a:t>
                </a:r>
                <a:r>
                  <a:rPr lang="ru-RU" sz="2000" i="1" dirty="0">
                    <a:cs typeface="Times New Roman" pitchFamily="18" charset="0"/>
                  </a:rPr>
                  <a:t>, </a:t>
                </a:r>
                <a:r>
                  <a:rPr lang="ru-RU" sz="2000" dirty="0">
                    <a:cs typeface="Times New Roman" pitchFamily="18" charset="0"/>
                  </a:rPr>
                  <a:t>расстояние </a:t>
                </a:r>
                <a:r>
                  <a:rPr lang="en-US" sz="2000" i="1" dirty="0">
                    <a:cs typeface="Times New Roman" pitchFamily="18" charset="0"/>
                  </a:rPr>
                  <a:t>OA</a:t>
                </a:r>
                <a:r>
                  <a:rPr lang="ru-RU" sz="2000" dirty="0">
                    <a:cs typeface="Times New Roman" pitchFamily="18" charset="0"/>
                  </a:rPr>
                  <a:t> равно </a:t>
                </a:r>
                <a:r>
                  <a:rPr lang="en-US" sz="2000" i="1" dirty="0">
                    <a:cs typeface="Times New Roman" pitchFamily="18" charset="0"/>
                  </a:rPr>
                  <a:t>y</a:t>
                </a:r>
                <a:r>
                  <a:rPr lang="ru-RU" sz="2000" dirty="0">
                    <a:cs typeface="Times New Roman" pitchFamily="18" charset="0"/>
                  </a:rPr>
                  <a:t> и угол </a:t>
                </a:r>
                <a:r>
                  <a:rPr lang="en-US" sz="2000" i="1" dirty="0">
                    <a:cs typeface="Times New Roman" pitchFamily="18" charset="0"/>
                  </a:rPr>
                  <a:t>BHC</a:t>
                </a:r>
                <a:r>
                  <a:rPr lang="ru-RU" sz="2000" dirty="0">
                    <a:cs typeface="Times New Roman" pitchFamily="18" charset="0"/>
                  </a:rPr>
                  <a:t> равен </a:t>
                </a:r>
                <a14:m>
                  <m:oMath xmlns:m="http://schemas.openxmlformats.org/officeDocument/2006/math">
                    <m:r>
                      <m:rPr>
                        <m:sty m:val="p"/>
                      </m:rPr>
                      <a:rPr lang="ru-RU" sz="2000" i="0" smtClean="0">
                        <a:latin typeface="Cambria Math"/>
                        <a:ea typeface="Cambria Math"/>
                        <a:cs typeface="Times New Roman" pitchFamily="18" charset="0"/>
                      </a:rPr>
                      <m:t>φ</m:t>
                    </m:r>
                  </m:oMath>
                </a14:m>
                <a:r>
                  <a:rPr lang="ru-RU" sz="2000" dirty="0">
                    <a:cs typeface="Times New Roman" pitchFamily="18" charset="0"/>
                  </a:rPr>
                  <a:t>. Треугольник </a:t>
                </a:r>
                <a:r>
                  <a:rPr lang="en-US" sz="2000" i="1" dirty="0">
                    <a:cs typeface="Times New Roman" pitchFamily="18" charset="0"/>
                  </a:rPr>
                  <a:t>ABC</a:t>
                </a:r>
                <a:r>
                  <a:rPr lang="ru-RU" sz="2000" dirty="0">
                    <a:cs typeface="Times New Roman" pitchFamily="18" charset="0"/>
                  </a:rPr>
                  <a:t> - прямоугольный, катет </a:t>
                </a:r>
                <a:r>
                  <a:rPr lang="en-US" sz="2000" i="1" dirty="0">
                    <a:cs typeface="Times New Roman" pitchFamily="18" charset="0"/>
                  </a:rPr>
                  <a:t>AC</a:t>
                </a:r>
                <a:r>
                  <a:rPr lang="ru-RU" sz="2000" dirty="0">
                    <a:cs typeface="Times New Roman" pitchFamily="18" charset="0"/>
                  </a:rPr>
                  <a:t> равен </a:t>
                </a:r>
                <a:r>
                  <a:rPr lang="en-US" sz="2000" i="1" dirty="0">
                    <a:cs typeface="Times New Roman" pitchFamily="18" charset="0"/>
                  </a:rPr>
                  <a:t>d</a:t>
                </a:r>
                <a:r>
                  <a:rPr lang="ru-RU" sz="2000" dirty="0">
                    <a:cs typeface="Times New Roman" pitchFamily="18" charset="0"/>
                  </a:rPr>
                  <a:t>, катет </a:t>
                </a:r>
                <a:r>
                  <a:rPr lang="en-US" sz="2000" i="1" dirty="0">
                    <a:cs typeface="Times New Roman" pitchFamily="18" charset="0"/>
                  </a:rPr>
                  <a:t>BC</a:t>
                </a:r>
                <a:r>
                  <a:rPr lang="ru-RU" sz="2000" dirty="0">
                    <a:cs typeface="Times New Roman" pitchFamily="18" charset="0"/>
                  </a:rPr>
                  <a:t> равен </a:t>
                </a:r>
                <a:r>
                  <a:rPr lang="en-US" sz="2000" i="1" dirty="0">
                    <a:cs typeface="Times New Roman" pitchFamily="18" charset="0"/>
                  </a:rPr>
                  <a:t>y</a:t>
                </a:r>
                <a:r>
                  <a:rPr lang="ru-RU" sz="2000" i="1" dirty="0">
                    <a:cs typeface="Times New Roman" pitchFamily="18" charset="0"/>
                  </a:rPr>
                  <a:t>·</a:t>
                </a:r>
                <a:r>
                  <a:rPr lang="en-US" sz="2000" dirty="0" err="1">
                    <a:cs typeface="Times New Roman" pitchFamily="18" charset="0"/>
                  </a:rPr>
                  <a:t>tg</a:t>
                </a:r>
                <a14:m>
                  <m:oMath xmlns:m="http://schemas.openxmlformats.org/officeDocument/2006/math">
                    <m:r>
                      <m:rPr>
                        <m:sty m:val="p"/>
                      </m:rPr>
                      <a:rPr lang="ru-RU" sz="2000">
                        <a:latin typeface="Cambria Math"/>
                        <a:ea typeface="Cambria Math"/>
                        <a:cs typeface="Times New Roman" pitchFamily="18" charset="0"/>
                      </a:rPr>
                      <m:t>φ</m:t>
                    </m:r>
                  </m:oMath>
                </a14:m>
                <a:r>
                  <a:rPr lang="ru-RU" sz="2000" dirty="0">
                    <a:cs typeface="Times New Roman" pitchFamily="18" charset="0"/>
                  </a:rPr>
                  <a:t>. Поэтому выполняется равенство</a:t>
                </a:r>
                <a:r>
                  <a:rPr lang="en-US" sz="2000" dirty="0">
                    <a:cs typeface="Times New Roman" pitchFamily="18" charset="0"/>
                  </a:rPr>
                  <a:t> </a:t>
                </a:r>
                <a:r>
                  <a:rPr lang="en-US" sz="2000" i="1" dirty="0">
                    <a:cs typeface="Times New Roman" pitchFamily="18" charset="0"/>
                  </a:rPr>
                  <a:t>x</a:t>
                </a:r>
                <a:r>
                  <a:rPr lang="ru-RU" sz="2000" baseline="30000" dirty="0">
                    <a:cs typeface="Times New Roman" pitchFamily="18" charset="0"/>
                  </a:rPr>
                  <a:t>2</a:t>
                </a:r>
                <a:r>
                  <a:rPr lang="ru-RU" sz="2000" dirty="0">
                    <a:cs typeface="Times New Roman" pitchFamily="18" charset="0"/>
                  </a:rPr>
                  <a:t> = </a:t>
                </a:r>
                <a:r>
                  <a:rPr lang="en-US" sz="2000" i="1" dirty="0">
                    <a:cs typeface="Times New Roman" pitchFamily="18" charset="0"/>
                  </a:rPr>
                  <a:t>d</a:t>
                </a:r>
                <a:r>
                  <a:rPr lang="ru-RU" sz="2000" baseline="30000" dirty="0">
                    <a:cs typeface="Times New Roman" pitchFamily="18" charset="0"/>
                  </a:rPr>
                  <a:t>2</a:t>
                </a:r>
                <a:r>
                  <a:rPr lang="ru-RU" sz="2000" dirty="0">
                    <a:cs typeface="Times New Roman" pitchFamily="18" charset="0"/>
                  </a:rPr>
                  <a:t> + </a:t>
                </a:r>
                <a:r>
                  <a:rPr lang="en-US" sz="2000" i="1" dirty="0">
                    <a:cs typeface="Times New Roman" pitchFamily="18" charset="0"/>
                  </a:rPr>
                  <a:t>y</a:t>
                </a:r>
                <a:r>
                  <a:rPr lang="ru-RU" sz="2000" baseline="30000" dirty="0">
                    <a:cs typeface="Times New Roman" pitchFamily="18" charset="0"/>
                  </a:rPr>
                  <a:t>2</a:t>
                </a:r>
                <a:r>
                  <a:rPr lang="en-US" sz="2000" dirty="0" err="1">
                    <a:cs typeface="Times New Roman" pitchFamily="18" charset="0"/>
                  </a:rPr>
                  <a:t>tg</a:t>
                </a:r>
                <a:r>
                  <a:rPr lang="ru-RU" sz="2000" baseline="30000" dirty="0">
                    <a:cs typeface="Times New Roman" pitchFamily="18" charset="0"/>
                  </a:rPr>
                  <a:t>2</a:t>
                </a:r>
                <a14:m>
                  <m:oMath xmlns:m="http://schemas.openxmlformats.org/officeDocument/2006/math">
                    <m:r>
                      <m:rPr>
                        <m:sty m:val="p"/>
                      </m:rPr>
                      <a:rPr lang="ru-RU" sz="2000">
                        <a:latin typeface="Cambria Math"/>
                        <a:ea typeface="Cambria Math"/>
                        <a:cs typeface="Times New Roman" pitchFamily="18" charset="0"/>
                      </a:rPr>
                      <m:t>φ</m:t>
                    </m:r>
                  </m:oMath>
                </a14:m>
                <a:r>
                  <a:rPr lang="ru-RU" sz="2000" dirty="0">
                    <a:cs typeface="Times New Roman" pitchFamily="18" charset="0"/>
                  </a:rPr>
                  <a:t>.</a:t>
                </a:r>
                <a:r>
                  <a:rPr lang="ru-RU" sz="2000" dirty="0"/>
                  <a:t> </a:t>
                </a:r>
                <a:r>
                  <a:rPr lang="ru-RU" sz="2000" dirty="0">
                    <a:cs typeface="Times New Roman" pitchFamily="18" charset="0"/>
                  </a:rPr>
                  <a:t>Перенеся слагаемое, содержащее </a:t>
                </a:r>
                <a:r>
                  <a:rPr lang="en-US" sz="2000" i="1" dirty="0">
                    <a:cs typeface="Times New Roman" pitchFamily="18" charset="0"/>
                  </a:rPr>
                  <a:t>y</a:t>
                </a:r>
                <a:r>
                  <a:rPr lang="ru-RU" sz="2000" dirty="0">
                    <a:cs typeface="Times New Roman" pitchFamily="18" charset="0"/>
                  </a:rPr>
                  <a:t>, в левую часть равенства и разделив обе части полученного равенства на </a:t>
                </a:r>
                <a:r>
                  <a:rPr lang="en-US" sz="2000" i="1" dirty="0">
                    <a:cs typeface="Times New Roman" pitchFamily="18" charset="0"/>
                  </a:rPr>
                  <a:t>d</a:t>
                </a:r>
                <a:r>
                  <a:rPr lang="ru-RU" sz="2000" baseline="30000" dirty="0">
                    <a:cs typeface="Times New Roman" pitchFamily="18" charset="0"/>
                  </a:rPr>
                  <a:t>2</a:t>
                </a:r>
                <a:r>
                  <a:rPr lang="ru-RU" sz="2000" dirty="0">
                    <a:cs typeface="Times New Roman" pitchFamily="18" charset="0"/>
                  </a:rPr>
                  <a:t>, получим </a:t>
                </a:r>
                <a:r>
                  <a:rPr lang="ru-RU" sz="2000" dirty="0" smtClean="0">
                    <a:cs typeface="Times New Roman" pitchFamily="18" charset="0"/>
                  </a:rPr>
                  <a:t>уравнение </a:t>
                </a:r>
                <a14:m>
                  <m:oMath xmlns:m="http://schemas.openxmlformats.org/officeDocument/2006/math">
                    <m:f>
                      <m:fPr>
                        <m:ctrlPr>
                          <a:rPr lang="ru-RU" sz="2000" i="1" smtClean="0">
                            <a:latin typeface="Cambria Math"/>
                            <a:cs typeface="Times New Roman" pitchFamily="18" charset="0"/>
                          </a:rPr>
                        </m:ctrlPr>
                      </m:fPr>
                      <m:num>
                        <m:sSup>
                          <m:sSupPr>
                            <m:ctrlPr>
                              <a:rPr lang="ru-RU" sz="2000" i="1" smtClean="0">
                                <a:latin typeface="Cambria Math"/>
                                <a:cs typeface="Times New Roman" pitchFamily="18" charset="0"/>
                              </a:rPr>
                            </m:ctrlPr>
                          </m:sSupPr>
                          <m:e>
                            <m:r>
                              <a:rPr lang="en-US" sz="2000" b="0" i="1" smtClean="0">
                                <a:latin typeface="Cambria Math"/>
                                <a:cs typeface="Times New Roman" pitchFamily="18" charset="0"/>
                              </a:rPr>
                              <m:t>𝑥</m:t>
                            </m:r>
                          </m:e>
                          <m:sup>
                            <m:r>
                              <a:rPr lang="en-US" sz="2000" b="0" i="1" smtClean="0">
                                <a:latin typeface="Cambria Math"/>
                                <a:cs typeface="Times New Roman" pitchFamily="18" charset="0"/>
                              </a:rPr>
                              <m:t>2</m:t>
                            </m:r>
                          </m:sup>
                        </m:sSup>
                      </m:num>
                      <m:den>
                        <m:sSup>
                          <m:sSupPr>
                            <m:ctrlPr>
                              <a:rPr lang="ru-RU" sz="2000" i="1" smtClean="0">
                                <a:latin typeface="Cambria Math"/>
                                <a:cs typeface="Times New Roman" pitchFamily="18" charset="0"/>
                              </a:rPr>
                            </m:ctrlPr>
                          </m:sSupPr>
                          <m:e>
                            <m:r>
                              <a:rPr lang="en-US" sz="2000" b="0" i="1" smtClean="0">
                                <a:latin typeface="Cambria Math"/>
                                <a:cs typeface="Times New Roman" pitchFamily="18" charset="0"/>
                              </a:rPr>
                              <m:t>𝑑</m:t>
                            </m:r>
                          </m:e>
                          <m:sup>
                            <m:r>
                              <a:rPr lang="ru-RU" sz="2000" b="0" i="1" smtClean="0">
                                <a:latin typeface="Cambria Math"/>
                                <a:cs typeface="Times New Roman" pitchFamily="18" charset="0"/>
                              </a:rPr>
                              <m:t>2</m:t>
                            </m:r>
                          </m:sup>
                        </m:sSup>
                      </m:den>
                    </m:f>
                    <m:r>
                      <a:rPr lang="en-US" sz="2000" b="0" i="1" smtClean="0">
                        <a:latin typeface="Cambria Math"/>
                        <a:cs typeface="Times New Roman" pitchFamily="18" charset="0"/>
                      </a:rPr>
                      <m:t>−</m:t>
                    </m:r>
                    <m:f>
                      <m:fPr>
                        <m:ctrlPr>
                          <a:rPr lang="ru-RU" sz="2000" i="1">
                            <a:latin typeface="Cambria Math"/>
                            <a:cs typeface="Times New Roman" pitchFamily="18" charset="0"/>
                          </a:rPr>
                        </m:ctrlPr>
                      </m:fPr>
                      <m:num>
                        <m:sSup>
                          <m:sSupPr>
                            <m:ctrlPr>
                              <a:rPr lang="ru-RU" sz="2000" i="1">
                                <a:latin typeface="Cambria Math"/>
                                <a:cs typeface="Times New Roman" pitchFamily="18" charset="0"/>
                              </a:rPr>
                            </m:ctrlPr>
                          </m:sSupPr>
                          <m:e>
                            <m:r>
                              <a:rPr lang="en-US" sz="2000" b="0" i="1" smtClean="0">
                                <a:latin typeface="Cambria Math"/>
                                <a:cs typeface="Times New Roman" pitchFamily="18" charset="0"/>
                              </a:rPr>
                              <m:t>𝑦</m:t>
                            </m:r>
                          </m:e>
                          <m:sup>
                            <m:r>
                              <a:rPr lang="en-US" sz="2000" i="1">
                                <a:latin typeface="Cambria Math"/>
                                <a:cs typeface="Times New Roman" pitchFamily="18" charset="0"/>
                              </a:rPr>
                              <m:t>2</m:t>
                            </m:r>
                          </m:sup>
                        </m:sSup>
                        <m:sSup>
                          <m:sSupPr>
                            <m:ctrlPr>
                              <a:rPr lang="en-US" sz="2000" i="1" smtClean="0">
                                <a:latin typeface="Cambria Math"/>
                                <a:cs typeface="Times New Roman" pitchFamily="18" charset="0"/>
                              </a:rPr>
                            </m:ctrlPr>
                          </m:sSupPr>
                          <m:e>
                            <m:r>
                              <m:rPr>
                                <m:sty m:val="p"/>
                              </m:rPr>
                              <a:rPr lang="en-US" sz="2000" b="0" i="0" smtClean="0">
                                <a:latin typeface="Cambria Math"/>
                                <a:cs typeface="Times New Roman" pitchFamily="18" charset="0"/>
                              </a:rPr>
                              <m:t>tg</m:t>
                            </m:r>
                          </m:e>
                          <m:sup>
                            <m:r>
                              <a:rPr lang="en-US" sz="2000" b="0" i="1" smtClean="0">
                                <a:latin typeface="Cambria Math"/>
                                <a:cs typeface="Times New Roman" pitchFamily="18" charset="0"/>
                              </a:rPr>
                              <m:t>2</m:t>
                            </m:r>
                          </m:sup>
                        </m:sSup>
                        <m:r>
                          <m:rPr>
                            <m:sty m:val="p"/>
                          </m:rPr>
                          <a:rPr lang="en-US" sz="2000" i="0" smtClean="0">
                            <a:latin typeface="Cambria Math"/>
                            <a:ea typeface="Cambria Math"/>
                            <a:cs typeface="Times New Roman" pitchFamily="18" charset="0"/>
                          </a:rPr>
                          <m:t>φ</m:t>
                        </m:r>
                      </m:num>
                      <m:den>
                        <m:sSup>
                          <m:sSupPr>
                            <m:ctrlPr>
                              <a:rPr lang="ru-RU" sz="2000" i="1">
                                <a:latin typeface="Cambria Math"/>
                                <a:cs typeface="Times New Roman" pitchFamily="18" charset="0"/>
                              </a:rPr>
                            </m:ctrlPr>
                          </m:sSupPr>
                          <m:e>
                            <m:r>
                              <a:rPr lang="en-US" sz="2000" i="1">
                                <a:latin typeface="Cambria Math"/>
                                <a:cs typeface="Times New Roman" pitchFamily="18" charset="0"/>
                              </a:rPr>
                              <m:t>𝑑</m:t>
                            </m:r>
                          </m:e>
                          <m:sup>
                            <m:r>
                              <a:rPr lang="ru-RU" sz="2000" i="1">
                                <a:latin typeface="Cambria Math"/>
                                <a:cs typeface="Times New Roman" pitchFamily="18" charset="0"/>
                              </a:rPr>
                              <m:t>2</m:t>
                            </m:r>
                          </m:sup>
                        </m:sSup>
                      </m:den>
                    </m:f>
                    <m:r>
                      <a:rPr lang="en-US" sz="2000" b="0" i="1" smtClean="0">
                        <a:latin typeface="Cambria Math"/>
                        <a:cs typeface="Times New Roman" pitchFamily="18" charset="0"/>
                      </a:rPr>
                      <m:t>=1</m:t>
                    </m:r>
                  </m:oMath>
                </a14:m>
                <a:r>
                  <a:rPr lang="en-US" sz="2000" dirty="0" smtClean="0">
                    <a:cs typeface="Times New Roman" pitchFamily="18" charset="0"/>
                  </a:rPr>
                  <a:t>, </a:t>
                </a:r>
                <a:r>
                  <a:rPr lang="ru-RU" sz="2000" dirty="0">
                    <a:cs typeface="Times New Roman" pitchFamily="18" charset="0"/>
                  </a:rPr>
                  <a:t>которое представляет собой уравнение гиперболы. При вращении этой гиперболы получается та же самая фигура, что и при вращении прямой, скрещивающейся с осью вращения. Следовательно, искомой фигурой вращения является гиперболоид вращения. </a:t>
                </a:r>
              </a:p>
            </p:txBody>
          </p:sp>
        </mc:Choice>
        <mc:Fallback xmlns="">
          <p:sp>
            <p:nvSpPr>
              <p:cNvPr id="30726" name="Text Box 7"/>
              <p:cNvSpPr txBox="1">
                <a:spLocks noRot="1" noChangeAspect="1" noMove="1" noResize="1" noEditPoints="1" noAdjustHandles="1" noChangeArrowheads="1" noChangeShapeType="1" noTextEdit="1"/>
              </p:cNvSpPr>
              <p:nvPr/>
            </p:nvSpPr>
            <p:spPr bwMode="auto">
              <a:xfrm>
                <a:off x="0" y="4114800"/>
                <a:ext cx="9144000" cy="2753574"/>
              </a:xfrm>
              <a:prstGeom prst="rect">
                <a:avLst/>
              </a:prstGeom>
              <a:blipFill rotWithShape="1">
                <a:blip r:embed="rId3"/>
                <a:stretch>
                  <a:fillRect l="-667" t="-1106" r="-667" b="-199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30727" name="Rectangle 9"/>
          <p:cNvSpPr>
            <a:spLocks noChangeArrowheads="1"/>
          </p:cNvSpPr>
          <p:nvPr/>
        </p:nvSpPr>
        <p:spPr bwMode="auto">
          <a:xfrm>
            <a:off x="397668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55362"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341437"/>
            <a:ext cx="22669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231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637626"/>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a:t>
            </a:r>
            <a:r>
              <a:rPr lang="ru-RU" sz="2800" dirty="0">
                <a:cs typeface="Times New Roman" pitchFamily="18" charset="0"/>
              </a:rPr>
              <a:t>1</a:t>
            </a:r>
            <a:r>
              <a:rPr lang="ru-RU" sz="2800" dirty="0" smtClean="0">
                <a:cs typeface="Times New Roman" pitchFamily="18" charset="0"/>
              </a:rPr>
              <a:t>. Какая фигура получится вращением единичного куба </a:t>
            </a:r>
            <a:r>
              <a:rPr lang="en-US" sz="2800" i="1" dirty="0" smtClean="0">
                <a:cs typeface="Times New Roman" pitchFamily="18" charset="0"/>
              </a:rPr>
              <a:t>ABCDA</a:t>
            </a:r>
            <a:r>
              <a:rPr lang="en-US" sz="2800" baseline="-25000" dirty="0" smtClean="0">
                <a:cs typeface="Times New Roman" pitchFamily="18" charset="0"/>
              </a:rPr>
              <a:t>1</a:t>
            </a:r>
            <a:r>
              <a:rPr lang="en-US" sz="2800" i="1" dirty="0" smtClean="0">
                <a:cs typeface="Times New Roman" pitchFamily="18" charset="0"/>
              </a:rPr>
              <a:t>B</a:t>
            </a:r>
            <a:r>
              <a:rPr lang="en-US" sz="2800" baseline="-25000" dirty="0" smtClean="0">
                <a:cs typeface="Times New Roman" pitchFamily="18" charset="0"/>
              </a:rPr>
              <a:t>1</a:t>
            </a:r>
            <a:r>
              <a:rPr lang="en-US" sz="2800" i="1" dirty="0" smtClean="0">
                <a:cs typeface="Times New Roman" pitchFamily="18" charset="0"/>
              </a:rPr>
              <a:t>C</a:t>
            </a:r>
            <a:r>
              <a:rPr lang="en-US" sz="2800" baseline="-25000" dirty="0" smtClean="0">
                <a:cs typeface="Times New Roman" pitchFamily="18" charset="0"/>
              </a:rPr>
              <a:t>1</a:t>
            </a:r>
            <a:r>
              <a:rPr lang="en-US" sz="2800" i="1" dirty="0" smtClean="0">
                <a:cs typeface="Times New Roman" pitchFamily="18" charset="0"/>
              </a:rPr>
              <a:t>D</a:t>
            </a:r>
            <a:r>
              <a:rPr lang="en-US" sz="2800" baseline="-25000" dirty="0" smtClean="0">
                <a:cs typeface="Times New Roman" pitchFamily="18" charset="0"/>
              </a:rPr>
              <a:t>1</a:t>
            </a:r>
            <a:r>
              <a:rPr lang="en-US" sz="2800" i="1" dirty="0" smtClean="0">
                <a:cs typeface="Times New Roman" pitchFamily="18" charset="0"/>
              </a:rPr>
              <a:t> </a:t>
            </a:r>
            <a:r>
              <a:rPr lang="ru-RU" sz="2800" dirty="0" smtClean="0">
                <a:cs typeface="Times New Roman" pitchFamily="18" charset="0"/>
              </a:rPr>
              <a:t>вокруг прямой, проходящей через: </a:t>
            </a:r>
          </a:p>
          <a:p>
            <a:pPr algn="just">
              <a:spcBef>
                <a:spcPts val="0"/>
              </a:spcBef>
            </a:pPr>
            <a:r>
              <a:rPr lang="en-US" sz="2800" dirty="0" smtClean="0">
                <a:cs typeface="Times New Roman" pitchFamily="18" charset="0"/>
              </a:rPr>
              <a:t>	</a:t>
            </a:r>
            <a:r>
              <a:rPr lang="ru-RU" sz="2800" dirty="0" smtClean="0">
                <a:cs typeface="Times New Roman" pitchFamily="18" charset="0"/>
              </a:rPr>
              <a:t>а) центры противоположных граней;</a:t>
            </a:r>
          </a:p>
          <a:p>
            <a:pPr algn="just">
              <a:spcBef>
                <a:spcPts val="0"/>
              </a:spcBef>
            </a:pPr>
            <a:r>
              <a:rPr lang="en-US" sz="2800" dirty="0" smtClean="0">
                <a:cs typeface="Times New Roman" pitchFamily="18" charset="0"/>
              </a:rPr>
              <a:t>	</a:t>
            </a:r>
            <a:r>
              <a:rPr lang="ru-RU" sz="2800" dirty="0" smtClean="0">
                <a:cs typeface="Times New Roman" pitchFamily="18" charset="0"/>
              </a:rPr>
              <a:t>б) середины</a:t>
            </a:r>
            <a:r>
              <a:rPr lang="en-US" sz="2800" dirty="0" smtClean="0">
                <a:cs typeface="Times New Roman" pitchFamily="18" charset="0"/>
              </a:rPr>
              <a:t> </a:t>
            </a:r>
            <a:r>
              <a:rPr lang="ru-RU" sz="2800" dirty="0" smtClean="0">
                <a:cs typeface="Times New Roman" pitchFamily="18" charset="0"/>
              </a:rPr>
              <a:t>рёбер </a:t>
            </a:r>
            <a:r>
              <a:rPr lang="en-US" sz="2800" i="1" dirty="0" smtClean="0">
                <a:cs typeface="Times New Roman" pitchFamily="18" charset="0"/>
              </a:rPr>
              <a:t>AD </a:t>
            </a:r>
            <a:r>
              <a:rPr lang="ru-RU" sz="2800" dirty="0" smtClean="0">
                <a:cs typeface="Times New Roman" pitchFamily="18" charset="0"/>
              </a:rPr>
              <a:t>и </a:t>
            </a:r>
            <a:r>
              <a:rPr lang="en-US" sz="2800" i="1" dirty="0" smtClean="0">
                <a:cs typeface="Times New Roman" pitchFamily="18" charset="0"/>
              </a:rPr>
              <a:t>A</a:t>
            </a:r>
            <a:r>
              <a:rPr lang="en-US" sz="2800" baseline="-25000" dirty="0" smtClean="0">
                <a:cs typeface="Times New Roman" pitchFamily="18" charset="0"/>
              </a:rPr>
              <a:t>1</a:t>
            </a:r>
            <a:r>
              <a:rPr lang="en-US" sz="2800" i="1" dirty="0" smtClean="0">
                <a:cs typeface="Times New Roman" pitchFamily="18" charset="0"/>
              </a:rPr>
              <a:t>D</a:t>
            </a:r>
            <a:r>
              <a:rPr lang="en-US" sz="2800" baseline="-25000" dirty="0" smtClean="0">
                <a:cs typeface="Times New Roman" pitchFamily="18" charset="0"/>
              </a:rPr>
              <a:t>1</a:t>
            </a:r>
            <a:r>
              <a:rPr lang="ru-RU" sz="2800" dirty="0" smtClean="0">
                <a:cs typeface="Times New Roman" pitchFamily="18" charset="0"/>
              </a:rPr>
              <a:t>;</a:t>
            </a:r>
            <a:endParaRPr lang="en-US" sz="2800" dirty="0">
              <a:cs typeface="Times New Roman" pitchFamily="18" charset="0"/>
            </a:endParaRPr>
          </a:p>
          <a:p>
            <a:pPr algn="just">
              <a:spcBef>
                <a:spcPts val="0"/>
              </a:spcBef>
            </a:pPr>
            <a:r>
              <a:rPr lang="en-US" sz="2800" dirty="0" smtClean="0">
                <a:cs typeface="Times New Roman" pitchFamily="18" charset="0"/>
              </a:rPr>
              <a:t>	</a:t>
            </a:r>
            <a:r>
              <a:rPr lang="ru-RU" sz="2800" dirty="0" smtClean="0">
                <a:cs typeface="Times New Roman" pitchFamily="18" charset="0"/>
              </a:rPr>
              <a:t>в) вершины </a:t>
            </a:r>
            <a:r>
              <a:rPr lang="en-US" sz="2800" i="1" dirty="0" smtClean="0">
                <a:cs typeface="Times New Roman" pitchFamily="18" charset="0"/>
              </a:rPr>
              <a:t>A </a:t>
            </a:r>
            <a:r>
              <a:rPr lang="ru-RU" sz="2800" dirty="0" smtClean="0">
                <a:cs typeface="Times New Roman" pitchFamily="18" charset="0"/>
              </a:rPr>
              <a:t>и </a:t>
            </a:r>
            <a:r>
              <a:rPr lang="en-US" sz="2800" i="1" dirty="0" smtClean="0">
                <a:cs typeface="Times New Roman" pitchFamily="18" charset="0"/>
              </a:rPr>
              <a:t>A</a:t>
            </a:r>
            <a:r>
              <a:rPr lang="en-US" sz="2800" baseline="-25000" dirty="0" smtClean="0">
                <a:cs typeface="Times New Roman" pitchFamily="18" charset="0"/>
              </a:rPr>
              <a:t>1</a:t>
            </a:r>
            <a:r>
              <a:rPr lang="en-US" sz="2800" dirty="0" smtClean="0">
                <a:cs typeface="Times New Roman" pitchFamily="18" charset="0"/>
              </a:rPr>
              <a:t>.</a:t>
            </a:r>
            <a:r>
              <a:rPr lang="ru-RU" sz="2800" dirty="0" smtClean="0">
                <a:cs typeface="Times New Roman" pitchFamily="18" charset="0"/>
              </a:rPr>
              <a:t> </a:t>
            </a:r>
            <a:endParaRPr lang="en-US" sz="2800" dirty="0" smtClean="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24944"/>
            <a:ext cx="3528392" cy="314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916816"/>
            <a:ext cx="3528392" cy="306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88640"/>
            <a:ext cx="9144000" cy="584775"/>
          </a:xfrm>
          <a:prstGeom prst="rect">
            <a:avLst/>
          </a:prstGeom>
          <a:noFill/>
        </p:spPr>
        <p:txBody>
          <a:bodyPr wrap="square" rtlCol="0">
            <a:spAutoFit/>
          </a:bodyPr>
          <a:lstStyle/>
          <a:p>
            <a:pPr algn="ctr"/>
            <a:r>
              <a:rPr lang="ru-RU" sz="3200" dirty="0" smtClean="0">
                <a:solidFill>
                  <a:srgbClr val="FF0000"/>
                </a:solidFill>
              </a:rPr>
              <a:t>Упражнения</a:t>
            </a:r>
            <a:endParaRPr lang="ru-RU" sz="3200" dirty="0">
              <a:solidFill>
                <a:srgbClr val="FF0000"/>
              </a:solidFill>
            </a:endParaRPr>
          </a:p>
        </p:txBody>
      </p:sp>
    </p:spTree>
    <p:extLst>
      <p:ext uri="{BB962C8B-B14F-4D97-AF65-F5344CB8AC3E}">
        <p14:creationId xmlns:p14="http://schemas.microsoft.com/office/powerpoint/2010/main" val="377617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116632"/>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800" dirty="0" smtClean="0">
                <a:cs typeface="Times New Roman" pitchFamily="18" charset="0"/>
              </a:rPr>
              <a:t>	Построение вида слева для цилиндра аналогично построению вида слева для сферы.</a:t>
            </a:r>
            <a:endParaRPr lang="ru-RU" sz="2800" dirty="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635794" cy="280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0" y="4294063"/>
                <a:ext cx="9144000" cy="7979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800" dirty="0" smtClean="0">
                    <a:cs typeface="Times New Roman" pitchFamily="18" charset="0"/>
                  </a:rPr>
                  <a:t>	Высота цилиндра равна </a:t>
                </a:r>
                <a14:m>
                  <m:oMath xmlns:m="http://schemas.openxmlformats.org/officeDocument/2006/math">
                    <m:f>
                      <m:fPr>
                        <m:ctrlPr>
                          <a:rPr lang="ru-RU" sz="2800" i="1" smtClean="0">
                            <a:latin typeface="Cambria Math"/>
                            <a:cs typeface="Times New Roman" pitchFamily="18" charset="0"/>
                          </a:rPr>
                        </m:ctrlPr>
                      </m:fPr>
                      <m:num>
                        <m:r>
                          <a:rPr lang="ru-RU" sz="2800" b="0" i="1" smtClean="0">
                            <a:latin typeface="Cambria Math"/>
                            <a:cs typeface="Times New Roman" pitchFamily="18" charset="0"/>
                          </a:rPr>
                          <m:t>3</m:t>
                        </m:r>
                        <m:rad>
                          <m:radPr>
                            <m:degHide m:val="on"/>
                            <m:ctrlPr>
                              <a:rPr lang="ru-RU" sz="2800" b="0" i="1" smtClean="0">
                                <a:latin typeface="Cambria Math"/>
                                <a:cs typeface="Times New Roman" pitchFamily="18" charset="0"/>
                              </a:rPr>
                            </m:ctrlPr>
                          </m:radPr>
                          <m:deg/>
                          <m:e>
                            <m:r>
                              <a:rPr lang="ru-RU" sz="2800" b="0" i="1" smtClean="0">
                                <a:latin typeface="Cambria Math"/>
                                <a:cs typeface="Times New Roman" pitchFamily="18" charset="0"/>
                              </a:rPr>
                              <m:t>17</m:t>
                            </m:r>
                          </m:e>
                        </m:rad>
                      </m:num>
                      <m:den>
                        <m:r>
                          <a:rPr lang="ru-RU" sz="2800" b="0" i="1" smtClean="0">
                            <a:latin typeface="Cambria Math"/>
                            <a:cs typeface="Times New Roman" pitchFamily="18" charset="0"/>
                          </a:rPr>
                          <m:t>2</m:t>
                        </m:r>
                      </m:den>
                    </m:f>
                    <m:r>
                      <a:rPr lang="ru-RU" sz="2800" b="0" i="1" smtClean="0">
                        <a:latin typeface="Cambria Math"/>
                        <a:cs typeface="Times New Roman" pitchFamily="18" charset="0"/>
                      </a:rPr>
                      <m:t>.</m:t>
                    </m:r>
                  </m:oMath>
                </a14:m>
                <a:endParaRPr lang="ru-RU" sz="2800" dirty="0">
                  <a:cs typeface="Times New Roman" pitchFamily="18" charset="0"/>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0" y="4294063"/>
                <a:ext cx="9144000" cy="797911"/>
              </a:xfrm>
              <a:prstGeom prst="rect">
                <a:avLst/>
              </a:prstGeom>
              <a:blipFill rotWithShape="1">
                <a:blip r:embed="rId4"/>
                <a:stretch>
                  <a:fillRect b="-61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5" name="Text Box 3"/>
          <p:cNvSpPr txBox="1">
            <a:spLocks noChangeArrowheads="1"/>
          </p:cNvSpPr>
          <p:nvPr/>
        </p:nvSpPr>
        <p:spPr bwMode="auto">
          <a:xfrm>
            <a:off x="0" y="5091974"/>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800" dirty="0" smtClean="0">
                <a:cs typeface="Times New Roman" pitchFamily="18" charset="0"/>
              </a:rPr>
              <a:t>	</a:t>
            </a:r>
            <a:r>
              <a:rPr lang="ru-RU" dirty="0" smtClean="0">
                <a:solidFill>
                  <a:srgbClr val="FF0000"/>
                </a:solidFill>
                <a:cs typeface="Times New Roman" pitchFamily="18" charset="0"/>
              </a:rPr>
              <a:t>Упражнение.</a:t>
            </a:r>
            <a:r>
              <a:rPr lang="ru-RU" dirty="0" smtClean="0">
                <a:cs typeface="Times New Roman" pitchFamily="18" charset="0"/>
              </a:rPr>
              <a:t> Изобразите вид этого цилиндра сверху. </a:t>
            </a:r>
            <a:endParaRPr lang="ru-RU" dirty="0">
              <a:cs typeface="Times New Roman" pitchFamily="18" charset="0"/>
            </a:endParaRPr>
          </a:p>
        </p:txBody>
      </p:sp>
    </p:spTree>
    <p:extLst>
      <p:ext uri="{BB962C8B-B14F-4D97-AF65-F5344CB8AC3E}">
        <p14:creationId xmlns:p14="http://schemas.microsoft.com/office/powerpoint/2010/main" val="23372264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2088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a:t>
            </a:r>
            <a:r>
              <a:rPr lang="ru-RU" sz="2800" dirty="0">
                <a:cs typeface="Times New Roman" pitchFamily="18" charset="0"/>
              </a:rPr>
              <a:t>2. Какая фигура получится вращением </a:t>
            </a:r>
            <a:r>
              <a:rPr lang="ru-RU" sz="2800" dirty="0" smtClean="0">
                <a:cs typeface="Times New Roman" pitchFamily="18" charset="0"/>
              </a:rPr>
              <a:t>правильной треугольной призмы </a:t>
            </a:r>
            <a:r>
              <a:rPr lang="en-US" sz="2800" i="1" dirty="0" smtClean="0">
                <a:cs typeface="Times New Roman" pitchFamily="18" charset="0"/>
              </a:rPr>
              <a:t>ABCA</a:t>
            </a:r>
            <a:r>
              <a:rPr lang="en-US" sz="2800" baseline="-25000" dirty="0" smtClean="0">
                <a:cs typeface="Times New Roman" pitchFamily="18" charset="0"/>
              </a:rPr>
              <a:t>1</a:t>
            </a:r>
            <a:r>
              <a:rPr lang="en-US" sz="2800" i="1" dirty="0" smtClean="0">
                <a:cs typeface="Times New Roman" pitchFamily="18" charset="0"/>
              </a:rPr>
              <a:t>B</a:t>
            </a:r>
            <a:r>
              <a:rPr lang="en-US" sz="2800" baseline="-25000" dirty="0" smtClean="0">
                <a:cs typeface="Times New Roman" pitchFamily="18" charset="0"/>
              </a:rPr>
              <a:t>1</a:t>
            </a:r>
            <a:r>
              <a:rPr lang="en-US" sz="2800" i="1" dirty="0" smtClean="0">
                <a:cs typeface="Times New Roman" pitchFamily="18" charset="0"/>
              </a:rPr>
              <a:t>C</a:t>
            </a:r>
            <a:r>
              <a:rPr lang="en-US" sz="2800" baseline="-25000" dirty="0" smtClean="0">
                <a:cs typeface="Times New Roman" pitchFamily="18" charset="0"/>
              </a:rPr>
              <a:t>1</a:t>
            </a:r>
            <a:r>
              <a:rPr lang="ru-RU" sz="2800" dirty="0" smtClean="0">
                <a:cs typeface="Times New Roman" pitchFamily="18" charset="0"/>
              </a:rPr>
              <a:t>, все рёбра которой равны 1,</a:t>
            </a:r>
            <a:r>
              <a:rPr lang="en-US" sz="2800" dirty="0" smtClean="0">
                <a:cs typeface="Times New Roman" pitchFamily="18" charset="0"/>
              </a:rPr>
              <a:t> </a:t>
            </a:r>
            <a:r>
              <a:rPr lang="ru-RU" sz="2800" dirty="0">
                <a:cs typeface="Times New Roman" pitchFamily="18" charset="0"/>
              </a:rPr>
              <a:t>вокруг прямой, проходящей через: </a:t>
            </a:r>
          </a:p>
          <a:p>
            <a:pPr algn="just">
              <a:spcBef>
                <a:spcPts val="0"/>
              </a:spcBef>
            </a:pPr>
            <a:r>
              <a:rPr lang="en-US" sz="2800" dirty="0">
                <a:cs typeface="Times New Roman" pitchFamily="18" charset="0"/>
              </a:rPr>
              <a:t>	</a:t>
            </a:r>
            <a:r>
              <a:rPr lang="ru-RU" sz="2800" dirty="0">
                <a:cs typeface="Times New Roman" pitchFamily="18" charset="0"/>
              </a:rPr>
              <a:t>а) центры </a:t>
            </a:r>
            <a:r>
              <a:rPr lang="ru-RU" sz="2800" dirty="0" smtClean="0">
                <a:cs typeface="Times New Roman" pitchFamily="18" charset="0"/>
              </a:rPr>
              <a:t>оснований;</a:t>
            </a:r>
            <a:endParaRPr lang="ru-RU" sz="2800" dirty="0">
              <a:cs typeface="Times New Roman" pitchFamily="18" charset="0"/>
            </a:endParaRPr>
          </a:p>
          <a:p>
            <a:pPr algn="just">
              <a:spcBef>
                <a:spcPts val="0"/>
              </a:spcBef>
            </a:pPr>
            <a:r>
              <a:rPr lang="en-US" sz="2800" dirty="0">
                <a:cs typeface="Times New Roman" pitchFamily="18" charset="0"/>
              </a:rPr>
              <a:t>	</a:t>
            </a:r>
            <a:r>
              <a:rPr lang="ru-RU" sz="2800" dirty="0">
                <a:cs typeface="Times New Roman" pitchFamily="18" charset="0"/>
              </a:rPr>
              <a:t>б) середины</a:t>
            </a:r>
            <a:r>
              <a:rPr lang="en-US" sz="2800" dirty="0">
                <a:cs typeface="Times New Roman" pitchFamily="18" charset="0"/>
              </a:rPr>
              <a:t> </a:t>
            </a:r>
            <a:r>
              <a:rPr lang="ru-RU" sz="2800" dirty="0">
                <a:cs typeface="Times New Roman" pitchFamily="18" charset="0"/>
              </a:rPr>
              <a:t>рёбер </a:t>
            </a:r>
            <a:r>
              <a:rPr lang="en-US" sz="2800" i="1" dirty="0" smtClean="0">
                <a:cs typeface="Times New Roman" pitchFamily="18" charset="0"/>
              </a:rPr>
              <a:t>A</a:t>
            </a:r>
            <a:r>
              <a:rPr lang="ru-RU" sz="2800" i="1" dirty="0" smtClean="0">
                <a:cs typeface="Times New Roman" pitchFamily="18" charset="0"/>
              </a:rPr>
              <a:t>С</a:t>
            </a:r>
            <a:r>
              <a:rPr lang="en-US" sz="2800" i="1" dirty="0" smtClean="0">
                <a:cs typeface="Times New Roman" pitchFamily="18" charset="0"/>
              </a:rPr>
              <a:t> </a:t>
            </a:r>
            <a:r>
              <a:rPr lang="ru-RU" sz="2800" dirty="0">
                <a:cs typeface="Times New Roman" pitchFamily="18" charset="0"/>
              </a:rPr>
              <a:t>и </a:t>
            </a:r>
            <a:r>
              <a:rPr lang="en-US" sz="2800" i="1" dirty="0" smtClean="0">
                <a:cs typeface="Times New Roman" pitchFamily="18" charset="0"/>
              </a:rPr>
              <a:t>A</a:t>
            </a:r>
            <a:r>
              <a:rPr lang="en-US" sz="2800" baseline="-25000" dirty="0" smtClean="0">
                <a:cs typeface="Times New Roman" pitchFamily="18" charset="0"/>
              </a:rPr>
              <a:t>1</a:t>
            </a:r>
            <a:r>
              <a:rPr lang="ru-RU" sz="2800" i="1" dirty="0" smtClean="0">
                <a:cs typeface="Times New Roman" pitchFamily="18" charset="0"/>
              </a:rPr>
              <a:t>С</a:t>
            </a:r>
            <a:r>
              <a:rPr lang="en-US" sz="2800" baseline="-25000" dirty="0" smtClean="0">
                <a:cs typeface="Times New Roman" pitchFamily="18" charset="0"/>
              </a:rPr>
              <a:t>1</a:t>
            </a:r>
            <a:r>
              <a:rPr lang="ru-RU" sz="2800" dirty="0" smtClean="0">
                <a:cs typeface="Times New Roman" pitchFamily="18" charset="0"/>
              </a:rPr>
              <a:t>;</a:t>
            </a:r>
            <a:endParaRPr lang="en-US" sz="2800" dirty="0">
              <a:cs typeface="Times New Roman" pitchFamily="18" charset="0"/>
            </a:endParaRPr>
          </a:p>
          <a:p>
            <a:pPr algn="just">
              <a:spcBef>
                <a:spcPts val="0"/>
              </a:spcBef>
            </a:pPr>
            <a:r>
              <a:rPr lang="en-US" sz="2800" dirty="0">
                <a:cs typeface="Times New Roman" pitchFamily="18" charset="0"/>
              </a:rPr>
              <a:t>	</a:t>
            </a:r>
            <a:r>
              <a:rPr lang="ru-RU" sz="2800" dirty="0">
                <a:cs typeface="Times New Roman" pitchFamily="18" charset="0"/>
              </a:rPr>
              <a:t>в) вершины </a:t>
            </a:r>
            <a:r>
              <a:rPr lang="en-US" sz="2800" i="1" dirty="0">
                <a:cs typeface="Times New Roman" pitchFamily="18" charset="0"/>
              </a:rPr>
              <a:t>A </a:t>
            </a:r>
            <a:r>
              <a:rPr lang="ru-RU" sz="2800" dirty="0">
                <a:cs typeface="Times New Roman" pitchFamily="18" charset="0"/>
              </a:rPr>
              <a:t>и </a:t>
            </a:r>
            <a:r>
              <a:rPr lang="en-US" sz="2800" i="1" dirty="0">
                <a:cs typeface="Times New Roman" pitchFamily="18" charset="0"/>
              </a:rPr>
              <a:t>A</a:t>
            </a:r>
            <a:r>
              <a:rPr lang="en-US" sz="2800" baseline="-25000" dirty="0">
                <a:cs typeface="Times New Roman" pitchFamily="18" charset="0"/>
              </a:rPr>
              <a:t>1</a:t>
            </a:r>
            <a:r>
              <a:rPr lang="en-US" sz="2800" dirty="0">
                <a:cs typeface="Times New Roman" pitchFamily="18" charset="0"/>
              </a:rPr>
              <a:t>.</a:t>
            </a:r>
            <a:r>
              <a:rPr lang="ru-RU" sz="2800" dirty="0">
                <a:cs typeface="Times New Roman" pitchFamily="18" charset="0"/>
              </a:rPr>
              <a:t> </a:t>
            </a:r>
            <a:endParaRPr lang="en-US" sz="2800" dirty="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068959"/>
            <a:ext cx="3024336" cy="313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1555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2088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a:t>
            </a:r>
            <a:r>
              <a:rPr lang="ru-RU" sz="2800" dirty="0">
                <a:cs typeface="Times New Roman" pitchFamily="18" charset="0"/>
              </a:rPr>
              <a:t>3. Какая фигура получится вращением </a:t>
            </a:r>
            <a:r>
              <a:rPr lang="ru-RU" sz="2800" dirty="0" smtClean="0">
                <a:cs typeface="Times New Roman" pitchFamily="18" charset="0"/>
              </a:rPr>
              <a:t>правильной шестиугольной призмы </a:t>
            </a:r>
            <a:r>
              <a:rPr lang="en-US" sz="2800" i="1" dirty="0" smtClean="0">
                <a:cs typeface="Times New Roman" pitchFamily="18" charset="0"/>
              </a:rPr>
              <a:t>ABCDEFA</a:t>
            </a:r>
            <a:r>
              <a:rPr lang="en-US" sz="2800" baseline="-25000" dirty="0" smtClean="0">
                <a:cs typeface="Times New Roman" pitchFamily="18" charset="0"/>
              </a:rPr>
              <a:t>1</a:t>
            </a:r>
            <a:r>
              <a:rPr lang="en-US" sz="2800" i="1" dirty="0" smtClean="0">
                <a:cs typeface="Times New Roman" pitchFamily="18" charset="0"/>
              </a:rPr>
              <a:t>B</a:t>
            </a:r>
            <a:r>
              <a:rPr lang="en-US" sz="2800" baseline="-25000" dirty="0" smtClean="0">
                <a:cs typeface="Times New Roman" pitchFamily="18" charset="0"/>
              </a:rPr>
              <a:t>1</a:t>
            </a:r>
            <a:r>
              <a:rPr lang="en-US" sz="2800" i="1" dirty="0" smtClean="0">
                <a:cs typeface="Times New Roman" pitchFamily="18" charset="0"/>
              </a:rPr>
              <a:t>C</a:t>
            </a:r>
            <a:r>
              <a:rPr lang="en-US" sz="2800" baseline="-25000" dirty="0" smtClean="0">
                <a:cs typeface="Times New Roman" pitchFamily="18" charset="0"/>
              </a:rPr>
              <a:t>1</a:t>
            </a:r>
            <a:r>
              <a:rPr lang="en-US" sz="2800" i="1" dirty="0" smtClean="0">
                <a:cs typeface="Times New Roman" pitchFamily="18" charset="0"/>
              </a:rPr>
              <a:t>D</a:t>
            </a:r>
            <a:r>
              <a:rPr lang="en-US" sz="2800" baseline="-25000" dirty="0" smtClean="0">
                <a:cs typeface="Times New Roman" pitchFamily="18" charset="0"/>
              </a:rPr>
              <a:t>1</a:t>
            </a:r>
            <a:r>
              <a:rPr lang="en-US" sz="2800" i="1" dirty="0" smtClean="0">
                <a:cs typeface="Times New Roman" pitchFamily="18" charset="0"/>
              </a:rPr>
              <a:t>E</a:t>
            </a:r>
            <a:r>
              <a:rPr lang="en-US" sz="2800" baseline="-25000" dirty="0" smtClean="0">
                <a:cs typeface="Times New Roman" pitchFamily="18" charset="0"/>
              </a:rPr>
              <a:t>1</a:t>
            </a:r>
            <a:r>
              <a:rPr lang="en-US" sz="2800" i="1" dirty="0" smtClean="0">
                <a:cs typeface="Times New Roman" pitchFamily="18" charset="0"/>
              </a:rPr>
              <a:t>F</a:t>
            </a:r>
            <a:r>
              <a:rPr lang="en-US" sz="2800" baseline="-25000" dirty="0" smtClean="0">
                <a:cs typeface="Times New Roman" pitchFamily="18" charset="0"/>
              </a:rPr>
              <a:t>1</a:t>
            </a:r>
            <a:r>
              <a:rPr lang="ru-RU" sz="2800" dirty="0" smtClean="0">
                <a:cs typeface="Times New Roman" pitchFamily="18" charset="0"/>
              </a:rPr>
              <a:t>, все рёбра которой равны 1,</a:t>
            </a:r>
            <a:r>
              <a:rPr lang="en-US" sz="2800" dirty="0" smtClean="0">
                <a:cs typeface="Times New Roman" pitchFamily="18" charset="0"/>
              </a:rPr>
              <a:t> </a:t>
            </a:r>
            <a:r>
              <a:rPr lang="ru-RU" sz="2800" dirty="0">
                <a:cs typeface="Times New Roman" pitchFamily="18" charset="0"/>
              </a:rPr>
              <a:t>вокруг прямой, проходящей через: </a:t>
            </a:r>
          </a:p>
          <a:p>
            <a:pPr algn="just">
              <a:spcBef>
                <a:spcPts val="0"/>
              </a:spcBef>
            </a:pPr>
            <a:r>
              <a:rPr lang="en-US" sz="2800" dirty="0">
                <a:cs typeface="Times New Roman" pitchFamily="18" charset="0"/>
              </a:rPr>
              <a:t>	</a:t>
            </a:r>
            <a:r>
              <a:rPr lang="ru-RU" sz="2800" dirty="0">
                <a:cs typeface="Times New Roman" pitchFamily="18" charset="0"/>
              </a:rPr>
              <a:t>а) центры </a:t>
            </a:r>
            <a:r>
              <a:rPr lang="ru-RU" sz="2800" dirty="0" smtClean="0">
                <a:cs typeface="Times New Roman" pitchFamily="18" charset="0"/>
              </a:rPr>
              <a:t>оснований;</a:t>
            </a:r>
            <a:endParaRPr lang="ru-RU" sz="2800" dirty="0">
              <a:cs typeface="Times New Roman" pitchFamily="18" charset="0"/>
            </a:endParaRPr>
          </a:p>
          <a:p>
            <a:pPr algn="just">
              <a:spcBef>
                <a:spcPts val="0"/>
              </a:spcBef>
            </a:pPr>
            <a:r>
              <a:rPr lang="en-US" sz="2800" dirty="0">
                <a:cs typeface="Times New Roman" pitchFamily="18" charset="0"/>
              </a:rPr>
              <a:t>	</a:t>
            </a:r>
            <a:r>
              <a:rPr lang="ru-RU" sz="2800" dirty="0">
                <a:cs typeface="Times New Roman" pitchFamily="18" charset="0"/>
              </a:rPr>
              <a:t>б) середины</a:t>
            </a:r>
            <a:r>
              <a:rPr lang="en-US" sz="2800" dirty="0">
                <a:cs typeface="Times New Roman" pitchFamily="18" charset="0"/>
              </a:rPr>
              <a:t> </a:t>
            </a:r>
            <a:r>
              <a:rPr lang="ru-RU" sz="2800" dirty="0">
                <a:cs typeface="Times New Roman" pitchFamily="18" charset="0"/>
              </a:rPr>
              <a:t>рёбер </a:t>
            </a:r>
            <a:r>
              <a:rPr lang="en-US" sz="2800" i="1" dirty="0" smtClean="0">
                <a:cs typeface="Times New Roman" pitchFamily="18" charset="0"/>
              </a:rPr>
              <a:t>AB </a:t>
            </a:r>
            <a:r>
              <a:rPr lang="ru-RU" sz="2800" dirty="0">
                <a:cs typeface="Times New Roman" pitchFamily="18" charset="0"/>
              </a:rPr>
              <a:t>и </a:t>
            </a:r>
            <a:r>
              <a:rPr lang="en-US" sz="2800" i="1" dirty="0" smtClean="0">
                <a:cs typeface="Times New Roman" pitchFamily="18" charset="0"/>
              </a:rPr>
              <a:t>A</a:t>
            </a:r>
            <a:r>
              <a:rPr lang="en-US" sz="2800" baseline="-25000" dirty="0" smtClean="0">
                <a:cs typeface="Times New Roman" pitchFamily="18" charset="0"/>
              </a:rPr>
              <a:t>1</a:t>
            </a:r>
            <a:r>
              <a:rPr lang="en-US" sz="2800" i="1" dirty="0" smtClean="0">
                <a:cs typeface="Times New Roman" pitchFamily="18" charset="0"/>
              </a:rPr>
              <a:t>B</a:t>
            </a:r>
            <a:r>
              <a:rPr lang="en-US" sz="2800" baseline="-25000" dirty="0" smtClean="0">
                <a:cs typeface="Times New Roman" pitchFamily="18" charset="0"/>
              </a:rPr>
              <a:t>1</a:t>
            </a:r>
            <a:r>
              <a:rPr lang="ru-RU" sz="2800" dirty="0" smtClean="0">
                <a:cs typeface="Times New Roman" pitchFamily="18" charset="0"/>
              </a:rPr>
              <a:t>;</a:t>
            </a:r>
            <a:endParaRPr lang="en-US" sz="2800" dirty="0">
              <a:cs typeface="Times New Roman" pitchFamily="18" charset="0"/>
            </a:endParaRPr>
          </a:p>
          <a:p>
            <a:pPr algn="just">
              <a:spcBef>
                <a:spcPts val="0"/>
              </a:spcBef>
            </a:pPr>
            <a:r>
              <a:rPr lang="en-US" sz="2800" dirty="0">
                <a:cs typeface="Times New Roman" pitchFamily="18" charset="0"/>
              </a:rPr>
              <a:t>	</a:t>
            </a:r>
            <a:r>
              <a:rPr lang="ru-RU" sz="2800" dirty="0">
                <a:cs typeface="Times New Roman" pitchFamily="18" charset="0"/>
              </a:rPr>
              <a:t>в) вершины </a:t>
            </a:r>
            <a:r>
              <a:rPr lang="en-US" sz="2800" i="1" dirty="0">
                <a:cs typeface="Times New Roman" pitchFamily="18" charset="0"/>
              </a:rPr>
              <a:t>A </a:t>
            </a:r>
            <a:r>
              <a:rPr lang="ru-RU" sz="2800" dirty="0">
                <a:cs typeface="Times New Roman" pitchFamily="18" charset="0"/>
              </a:rPr>
              <a:t>и </a:t>
            </a:r>
            <a:r>
              <a:rPr lang="en-US" sz="2800" i="1" dirty="0">
                <a:cs typeface="Times New Roman" pitchFamily="18" charset="0"/>
              </a:rPr>
              <a:t>A</a:t>
            </a:r>
            <a:r>
              <a:rPr lang="en-US" sz="2800" baseline="-25000" dirty="0">
                <a:cs typeface="Times New Roman" pitchFamily="18" charset="0"/>
              </a:rPr>
              <a:t>1</a:t>
            </a:r>
            <a:r>
              <a:rPr lang="en-US" sz="2800" dirty="0">
                <a:cs typeface="Times New Roman" pitchFamily="18" charset="0"/>
              </a:rPr>
              <a:t>.</a:t>
            </a:r>
            <a:r>
              <a:rPr lang="ru-RU" sz="2800" dirty="0">
                <a:cs typeface="Times New Roman" pitchFamily="18" charset="0"/>
              </a:rPr>
              <a:t> </a:t>
            </a:r>
            <a:endParaRPr lang="en-US" sz="2800" dirty="0">
              <a:cs typeface="Times New Roman"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284984"/>
            <a:ext cx="32995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073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20880"/>
            <a:ext cx="9144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a:t>
            </a:r>
            <a:r>
              <a:rPr lang="ru-RU" dirty="0">
                <a:cs typeface="Times New Roman" pitchFamily="18" charset="0"/>
              </a:rPr>
              <a:t>4</a:t>
            </a:r>
            <a:r>
              <a:rPr lang="ru-RU" dirty="0" smtClean="0">
                <a:cs typeface="Times New Roman" pitchFamily="18" charset="0"/>
              </a:rPr>
              <a:t>. </a:t>
            </a:r>
            <a:r>
              <a:rPr lang="ru-RU" dirty="0">
                <a:cs typeface="Times New Roman" pitchFamily="18" charset="0"/>
              </a:rPr>
              <a:t>Какая фигура получится вращением </a:t>
            </a:r>
            <a:r>
              <a:rPr lang="ru-RU" dirty="0" smtClean="0">
                <a:cs typeface="Times New Roman" pitchFamily="18" charset="0"/>
              </a:rPr>
              <a:t>правильной треугольной пирамиды </a:t>
            </a:r>
            <a:r>
              <a:rPr lang="en-US" i="1" dirty="0" smtClean="0">
                <a:cs typeface="Times New Roman" pitchFamily="18" charset="0"/>
              </a:rPr>
              <a:t>SABC</a:t>
            </a:r>
            <a:r>
              <a:rPr lang="ru-RU" dirty="0" smtClean="0">
                <a:cs typeface="Times New Roman" pitchFamily="18" charset="0"/>
              </a:rPr>
              <a:t>, стороны основания которой равны 1,</a:t>
            </a:r>
            <a:r>
              <a:rPr lang="en-US" dirty="0" smtClean="0">
                <a:cs typeface="Times New Roman" pitchFamily="18" charset="0"/>
              </a:rPr>
              <a:t> </a:t>
            </a:r>
            <a:r>
              <a:rPr lang="ru-RU" dirty="0">
                <a:cs typeface="Times New Roman" pitchFamily="18" charset="0"/>
              </a:rPr>
              <a:t>вокруг прямой, </a:t>
            </a:r>
            <a:r>
              <a:rPr lang="ru-RU" dirty="0" smtClean="0">
                <a:cs typeface="Times New Roman" pitchFamily="18" charset="0"/>
              </a:rPr>
              <a:t>содержащей её высоту. </a:t>
            </a:r>
            <a:endParaRPr lang="ru-RU" dirty="0">
              <a:cs typeface="Times New Roman" pitchFamily="18" charset="0"/>
            </a:endParaRPr>
          </a:p>
        </p:txBody>
      </p:sp>
      <p:sp>
        <p:nvSpPr>
          <p:cNvPr id="4" name="Text Box 3"/>
          <p:cNvSpPr txBox="1">
            <a:spLocks noChangeArrowheads="1"/>
          </p:cNvSpPr>
          <p:nvPr/>
        </p:nvSpPr>
        <p:spPr bwMode="auto">
          <a:xfrm>
            <a:off x="-1" y="1196752"/>
            <a:ext cx="9144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a:t>
            </a:r>
            <a:r>
              <a:rPr lang="ru-RU" dirty="0">
                <a:cs typeface="Times New Roman" pitchFamily="18" charset="0"/>
              </a:rPr>
              <a:t>5</a:t>
            </a:r>
            <a:r>
              <a:rPr lang="ru-RU" dirty="0" smtClean="0">
                <a:cs typeface="Times New Roman" pitchFamily="18" charset="0"/>
              </a:rPr>
              <a:t>. </a:t>
            </a:r>
            <a:r>
              <a:rPr lang="ru-RU" dirty="0">
                <a:cs typeface="Times New Roman" pitchFamily="18" charset="0"/>
              </a:rPr>
              <a:t>Какая фигура получится вращением </a:t>
            </a:r>
            <a:r>
              <a:rPr lang="ru-RU" dirty="0" smtClean="0">
                <a:cs typeface="Times New Roman" pitchFamily="18" charset="0"/>
              </a:rPr>
              <a:t>правильной четырёхугольной пирамиды </a:t>
            </a:r>
            <a:r>
              <a:rPr lang="en-US" i="1" dirty="0" smtClean="0">
                <a:cs typeface="Times New Roman" pitchFamily="18" charset="0"/>
              </a:rPr>
              <a:t>SABCD</a:t>
            </a:r>
            <a:r>
              <a:rPr lang="ru-RU" dirty="0" smtClean="0">
                <a:cs typeface="Times New Roman" pitchFamily="18" charset="0"/>
              </a:rPr>
              <a:t>, стороны основания которой равны 1,</a:t>
            </a:r>
            <a:r>
              <a:rPr lang="en-US" dirty="0" smtClean="0">
                <a:cs typeface="Times New Roman" pitchFamily="18" charset="0"/>
              </a:rPr>
              <a:t> </a:t>
            </a:r>
            <a:r>
              <a:rPr lang="ru-RU" dirty="0">
                <a:cs typeface="Times New Roman" pitchFamily="18" charset="0"/>
              </a:rPr>
              <a:t>вокруг прямой, </a:t>
            </a:r>
            <a:r>
              <a:rPr lang="ru-RU" dirty="0" smtClean="0">
                <a:cs typeface="Times New Roman" pitchFamily="18" charset="0"/>
              </a:rPr>
              <a:t>содержащей её высоту. </a:t>
            </a:r>
            <a:endParaRPr lang="ru-RU" dirty="0">
              <a:cs typeface="Times New Roman" pitchFamily="18" charset="0"/>
            </a:endParaRPr>
          </a:p>
        </p:txBody>
      </p:sp>
      <p:sp>
        <p:nvSpPr>
          <p:cNvPr id="6" name="Text Box 3"/>
          <p:cNvSpPr txBox="1">
            <a:spLocks noChangeArrowheads="1"/>
          </p:cNvSpPr>
          <p:nvPr/>
        </p:nvSpPr>
        <p:spPr bwMode="auto">
          <a:xfrm>
            <a:off x="0" y="2431420"/>
            <a:ext cx="9144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smtClean="0">
                <a:cs typeface="Times New Roman" pitchFamily="18" charset="0"/>
              </a:rPr>
              <a:t>	</a:t>
            </a:r>
            <a:r>
              <a:rPr lang="ru-RU" dirty="0">
                <a:cs typeface="Times New Roman" pitchFamily="18" charset="0"/>
              </a:rPr>
              <a:t>6</a:t>
            </a:r>
            <a:r>
              <a:rPr lang="ru-RU" dirty="0" smtClean="0">
                <a:cs typeface="Times New Roman" pitchFamily="18" charset="0"/>
              </a:rPr>
              <a:t>. </a:t>
            </a:r>
            <a:r>
              <a:rPr lang="ru-RU" dirty="0">
                <a:cs typeface="Times New Roman" pitchFamily="18" charset="0"/>
              </a:rPr>
              <a:t>Какая фигура получится вращением </a:t>
            </a:r>
            <a:r>
              <a:rPr lang="ru-RU" dirty="0" smtClean="0">
                <a:cs typeface="Times New Roman" pitchFamily="18" charset="0"/>
              </a:rPr>
              <a:t>правильной шестиугольной пирамиды </a:t>
            </a:r>
            <a:r>
              <a:rPr lang="en-US" i="1" dirty="0" smtClean="0">
                <a:cs typeface="Times New Roman" pitchFamily="18" charset="0"/>
              </a:rPr>
              <a:t>SABCDEF</a:t>
            </a:r>
            <a:r>
              <a:rPr lang="ru-RU" dirty="0" smtClean="0">
                <a:cs typeface="Times New Roman" pitchFamily="18" charset="0"/>
              </a:rPr>
              <a:t>, стороны основания которой равны 1,</a:t>
            </a:r>
            <a:r>
              <a:rPr lang="en-US" dirty="0" smtClean="0">
                <a:cs typeface="Times New Roman" pitchFamily="18" charset="0"/>
              </a:rPr>
              <a:t> </a:t>
            </a:r>
            <a:r>
              <a:rPr lang="ru-RU" dirty="0">
                <a:cs typeface="Times New Roman" pitchFamily="18" charset="0"/>
              </a:rPr>
              <a:t>вокруг прямой, </a:t>
            </a:r>
            <a:r>
              <a:rPr lang="ru-RU" dirty="0" smtClean="0">
                <a:cs typeface="Times New Roman" pitchFamily="18" charset="0"/>
              </a:rPr>
              <a:t>содержащей её высоту. </a:t>
            </a:r>
            <a:endParaRPr lang="ru-RU" dirty="0">
              <a:cs typeface="Times New Roman"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83" y="3861048"/>
            <a:ext cx="801403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3556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4572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sz="2800" dirty="0">
                <a:solidFill>
                  <a:srgbClr val="FF3300"/>
                </a:solidFill>
              </a:rPr>
              <a:t> </a:t>
            </a:r>
            <a:r>
              <a:rPr lang="ru-RU" sz="2800" dirty="0"/>
              <a:t>На рисунке изображена фигура, полученная </a:t>
            </a:r>
            <a:r>
              <a:rPr lang="ru-RU" sz="2800" dirty="0">
                <a:cs typeface="Times New Roman" pitchFamily="18" charset="0"/>
              </a:rPr>
              <a:t>вращением </a:t>
            </a:r>
            <a:r>
              <a:rPr lang="ru-RU" sz="2800" dirty="0" smtClean="0"/>
              <a:t>квадрата </a:t>
            </a:r>
            <a:r>
              <a:rPr lang="en-US" sz="2800" i="1" dirty="0" smtClean="0"/>
              <a:t>ABCD</a:t>
            </a:r>
            <a:r>
              <a:rPr lang="ru-RU" sz="2800" dirty="0" smtClean="0"/>
              <a:t> </a:t>
            </a:r>
            <a:r>
              <a:rPr lang="ru-RU" sz="2800" dirty="0"/>
              <a:t>вокруг </a:t>
            </a:r>
            <a:r>
              <a:rPr lang="ru-RU" sz="2800" dirty="0" smtClean="0"/>
              <a:t>прямой</a:t>
            </a:r>
            <a:r>
              <a:rPr lang="en-US" sz="2800" dirty="0" smtClean="0"/>
              <a:t> </a:t>
            </a:r>
            <a:r>
              <a:rPr lang="en-US" sz="2800" i="1" dirty="0" smtClean="0"/>
              <a:t>A</a:t>
            </a:r>
            <a:r>
              <a:rPr lang="ru-RU" sz="2800" i="1" dirty="0" smtClean="0"/>
              <a:t>С</a:t>
            </a:r>
            <a:r>
              <a:rPr lang="ru-RU" sz="2800" dirty="0"/>
              <a:t>.</a:t>
            </a:r>
          </a:p>
        </p:txBody>
      </p:sp>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35282"/>
            <a:ext cx="2535150" cy="24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384300"/>
            <a:ext cx="3096344" cy="302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5348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4572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sz="2800" dirty="0">
                <a:solidFill>
                  <a:srgbClr val="FF3300"/>
                </a:solidFill>
              </a:rPr>
              <a:t> </a:t>
            </a:r>
            <a:r>
              <a:rPr lang="ru-RU" sz="2800" dirty="0"/>
              <a:t>На рисунке изображена фигура, полученная </a:t>
            </a:r>
            <a:r>
              <a:rPr lang="ru-RU" sz="2800" dirty="0">
                <a:cs typeface="Times New Roman" pitchFamily="18" charset="0"/>
              </a:rPr>
              <a:t>вращением </a:t>
            </a:r>
            <a:r>
              <a:rPr lang="ru-RU" sz="2800" dirty="0" smtClean="0"/>
              <a:t>многоугольника </a:t>
            </a:r>
            <a:r>
              <a:rPr lang="en-US" sz="2800" i="1" dirty="0" smtClean="0"/>
              <a:t>ABCDEF</a:t>
            </a:r>
            <a:r>
              <a:rPr lang="ru-RU" sz="2800" dirty="0" smtClean="0"/>
              <a:t> </a:t>
            </a:r>
            <a:r>
              <a:rPr lang="ru-RU" sz="2800" dirty="0"/>
              <a:t>вокруг </a:t>
            </a:r>
            <a:r>
              <a:rPr lang="ru-RU" sz="2800" dirty="0" smtClean="0"/>
              <a:t>прямой</a:t>
            </a:r>
            <a:r>
              <a:rPr lang="en-US" sz="2800" dirty="0" smtClean="0"/>
              <a:t> </a:t>
            </a:r>
            <a:r>
              <a:rPr lang="en-US" sz="2800" i="1" dirty="0" smtClean="0"/>
              <a:t>AF</a:t>
            </a:r>
            <a:r>
              <a:rPr lang="ru-RU" sz="2800" i="1" dirty="0" smtClean="0"/>
              <a:t>.</a:t>
            </a:r>
            <a:endParaRPr lang="ru-RU" sz="2800" dirty="0"/>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276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772816"/>
            <a:ext cx="36703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8907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4572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sz="2800" dirty="0">
                <a:solidFill>
                  <a:srgbClr val="FF3300"/>
                </a:solidFill>
              </a:rPr>
              <a:t> </a:t>
            </a:r>
            <a:r>
              <a:rPr lang="ru-RU" sz="2800" dirty="0"/>
              <a:t>На рисунке изображена фигура, полученная </a:t>
            </a:r>
            <a:r>
              <a:rPr lang="ru-RU" sz="2800" dirty="0">
                <a:cs typeface="Times New Roman" pitchFamily="18" charset="0"/>
              </a:rPr>
              <a:t>вращением </a:t>
            </a:r>
            <a:r>
              <a:rPr lang="ru-RU" sz="2800" dirty="0" smtClean="0"/>
              <a:t>многоугольника </a:t>
            </a:r>
            <a:r>
              <a:rPr lang="ru-RU" sz="2800" dirty="0"/>
              <a:t>вокруг </a:t>
            </a:r>
            <a:r>
              <a:rPr lang="ru-RU" sz="2800" dirty="0" smtClean="0"/>
              <a:t>прямой</a:t>
            </a:r>
            <a:r>
              <a:rPr lang="en-US" sz="2800" dirty="0" smtClean="0"/>
              <a:t> </a:t>
            </a:r>
            <a:r>
              <a:rPr lang="en-US" sz="2800" i="1" dirty="0" smtClean="0"/>
              <a:t>BC</a:t>
            </a:r>
            <a:r>
              <a:rPr lang="ru-RU" sz="2800" dirty="0"/>
              <a:t>.</a:t>
            </a: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58566"/>
            <a:ext cx="36322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840" y="1671216"/>
            <a:ext cx="35941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3294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4572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sz="2800" dirty="0">
                <a:solidFill>
                  <a:srgbClr val="FF3300"/>
                </a:solidFill>
              </a:rPr>
              <a:t> </a:t>
            </a:r>
            <a:r>
              <a:rPr lang="ru-RU" sz="2800" dirty="0"/>
              <a:t>На рисунке изображена фигура, полученная </a:t>
            </a:r>
            <a:r>
              <a:rPr lang="ru-RU" sz="2800" dirty="0">
                <a:cs typeface="Times New Roman" pitchFamily="18" charset="0"/>
              </a:rPr>
              <a:t>вращением </a:t>
            </a:r>
            <a:r>
              <a:rPr lang="ru-RU" sz="2800" dirty="0" smtClean="0"/>
              <a:t>окружности </a:t>
            </a:r>
            <a:r>
              <a:rPr lang="ru-RU" sz="2800" dirty="0"/>
              <a:t>вокруг </a:t>
            </a:r>
            <a:r>
              <a:rPr lang="ru-RU" sz="2800" dirty="0" smtClean="0"/>
              <a:t>прямой.</a:t>
            </a:r>
            <a:endParaRPr lang="ru-RU" sz="2800" dirty="0"/>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11150"/>
            <a:ext cx="3496226" cy="257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80073"/>
            <a:ext cx="4117578" cy="304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3608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457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sz="2800" dirty="0">
                <a:solidFill>
                  <a:srgbClr val="FF3300"/>
                </a:solidFill>
              </a:rPr>
              <a:t> </a:t>
            </a:r>
            <a:r>
              <a:rPr lang="ru-RU" sz="2800" dirty="0"/>
              <a:t>На рисунке изображена фигура, полученная </a:t>
            </a:r>
            <a:r>
              <a:rPr lang="ru-RU" sz="2800" dirty="0">
                <a:cs typeface="Times New Roman" pitchFamily="18" charset="0"/>
              </a:rPr>
              <a:t>вращением </a:t>
            </a:r>
            <a:r>
              <a:rPr lang="ru-RU" sz="2800" dirty="0" smtClean="0"/>
              <a:t>куба </a:t>
            </a:r>
            <a:r>
              <a:rPr lang="ru-RU" sz="2800" dirty="0"/>
              <a:t>вокруг прямой, содержащей его </a:t>
            </a:r>
            <a:r>
              <a:rPr lang="ru-RU" sz="2800" dirty="0" smtClean="0"/>
              <a:t>диагональ.</a:t>
            </a:r>
            <a:endParaRPr lang="ru-RU" sz="2800" dirty="0"/>
          </a:p>
        </p:txBody>
      </p:sp>
      <p:graphicFrame>
        <p:nvGraphicFramePr>
          <p:cNvPr id="51206" name="Object 6"/>
          <p:cNvGraphicFramePr>
            <a:graphicFrameLocks noChangeAspect="1"/>
          </p:cNvGraphicFramePr>
          <p:nvPr>
            <p:extLst>
              <p:ext uri="{D42A27DB-BD31-4B8C-83A1-F6EECF244321}">
                <p14:modId xmlns:p14="http://schemas.microsoft.com/office/powerpoint/2010/main" val="2890124461"/>
              </p:ext>
            </p:extLst>
          </p:nvPr>
        </p:nvGraphicFramePr>
        <p:xfrm>
          <a:off x="4758755" y="2132856"/>
          <a:ext cx="3048000" cy="2863850"/>
        </p:xfrm>
        <a:graphic>
          <a:graphicData uri="http://schemas.openxmlformats.org/presentationml/2006/ole">
            <mc:AlternateContent xmlns:mc="http://schemas.openxmlformats.org/markup-compatibility/2006">
              <mc:Choice xmlns:v="urn:schemas-microsoft-com:vml" Requires="v">
                <p:oleObj spid="_x0000_s71750" name="Точечный рисунок" r:id="rId4" imgW="3277057" imgH="3076190" progId="Paint.Picture">
                  <p:embed/>
                </p:oleObj>
              </mc:Choice>
              <mc:Fallback>
                <p:oleObj name="Точечный рисунок" r:id="rId4" imgW="3277057" imgH="307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755" y="2132856"/>
                        <a:ext cx="3048000"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36"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204864"/>
            <a:ext cx="2908548" cy="273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2154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0" y="457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sz="2800" dirty="0">
                <a:solidFill>
                  <a:srgbClr val="FF3300"/>
                </a:solidFill>
              </a:rPr>
              <a:t> </a:t>
            </a:r>
            <a:r>
              <a:rPr lang="ru-RU" sz="2800" dirty="0"/>
              <a:t>На рисунке изображена фигура, полученная </a:t>
            </a:r>
            <a:r>
              <a:rPr lang="ru-RU" sz="2800" dirty="0">
                <a:cs typeface="Times New Roman" pitchFamily="18" charset="0"/>
              </a:rPr>
              <a:t>вращением </a:t>
            </a:r>
            <a:r>
              <a:rPr lang="ru-RU" sz="2800" dirty="0" smtClean="0"/>
              <a:t>куба </a:t>
            </a:r>
            <a:r>
              <a:rPr lang="ru-RU" sz="2800" dirty="0"/>
              <a:t>вокруг прямой, соединяющей середины двух противоположных </a:t>
            </a:r>
            <a:r>
              <a:rPr lang="ru-RU" sz="2800" dirty="0" smtClean="0"/>
              <a:t>ребер.</a:t>
            </a:r>
            <a:endParaRPr lang="ru-RU" sz="2800" dirty="0"/>
          </a:p>
        </p:txBody>
      </p:sp>
      <p:graphicFrame>
        <p:nvGraphicFramePr>
          <p:cNvPr id="52230" name="Object 6"/>
          <p:cNvGraphicFramePr>
            <a:graphicFrameLocks noChangeAspect="1"/>
          </p:cNvGraphicFramePr>
          <p:nvPr>
            <p:extLst>
              <p:ext uri="{D42A27DB-BD31-4B8C-83A1-F6EECF244321}">
                <p14:modId xmlns:p14="http://schemas.microsoft.com/office/powerpoint/2010/main" val="2117604524"/>
              </p:ext>
            </p:extLst>
          </p:nvPr>
        </p:nvGraphicFramePr>
        <p:xfrm>
          <a:off x="4932040" y="2492896"/>
          <a:ext cx="3124200" cy="2968625"/>
        </p:xfrm>
        <a:graphic>
          <a:graphicData uri="http://schemas.openxmlformats.org/presentationml/2006/ole">
            <mc:AlternateContent xmlns:mc="http://schemas.openxmlformats.org/markup-compatibility/2006">
              <mc:Choice xmlns:v="urn:schemas-microsoft-com:vml" Requires="v">
                <p:oleObj spid="_x0000_s57416" name="Точечный рисунок" r:id="rId4" imgW="3438095" imgH="3266667" progId="Paint.Picture">
                  <p:embed/>
                </p:oleObj>
              </mc:Choice>
              <mc:Fallback>
                <p:oleObj name="Точечный рисунок" r:id="rId4" imgW="3438095" imgH="32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492896"/>
                        <a:ext cx="312420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7402"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1" y="2420889"/>
            <a:ext cx="325601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5442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0" y="457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solidFill>
                  <a:srgbClr val="FF3300"/>
                </a:solidFill>
              </a:rPr>
              <a:t> </a:t>
            </a:r>
            <a:r>
              <a:rPr lang="ru-RU" sz="2800" dirty="0"/>
              <a:t>На рисунке изображена фигура, полученная </a:t>
            </a:r>
            <a:r>
              <a:rPr lang="ru-RU" sz="2800" dirty="0">
                <a:cs typeface="Times New Roman" pitchFamily="18" charset="0"/>
              </a:rPr>
              <a:t>вращением </a:t>
            </a:r>
            <a:r>
              <a:rPr lang="ru-RU" sz="2800" dirty="0" smtClean="0"/>
              <a:t>тетраэдра </a:t>
            </a:r>
            <a:r>
              <a:rPr lang="ru-RU" sz="2800" dirty="0"/>
              <a:t>вокруг прямой, проходящей через </a:t>
            </a:r>
            <a:r>
              <a:rPr lang="ru-RU" sz="2800" dirty="0" smtClean="0"/>
              <a:t>середины </a:t>
            </a:r>
            <a:r>
              <a:rPr lang="ru-RU" sz="2800" dirty="0"/>
              <a:t>двух противоположных </a:t>
            </a:r>
            <a:r>
              <a:rPr lang="ru-RU" sz="2800" dirty="0" smtClean="0"/>
              <a:t>рёбер.</a:t>
            </a:r>
            <a:endParaRPr lang="ru-RU" sz="2800" dirty="0"/>
          </a:p>
        </p:txBody>
      </p:sp>
      <p:pic>
        <p:nvPicPr>
          <p:cNvPr id="59449"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444106"/>
            <a:ext cx="34194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2444106"/>
            <a:ext cx="3179292" cy="302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496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116632"/>
            <a:ext cx="9144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800" dirty="0" smtClean="0">
                <a:cs typeface="Times New Roman" pitchFamily="18" charset="0"/>
              </a:rPr>
              <a:t>	На рисунке изображена ортогональная проекция конуса.	Изобразите ортогональную проекцию этого конуса на плоскость, перпендикулярную плоскости проектирования и параллельную оси конуса.</a:t>
            </a:r>
          </a:p>
          <a:p>
            <a:pPr algn="just">
              <a:spcBef>
                <a:spcPct val="50000"/>
              </a:spcBef>
            </a:pPr>
            <a:r>
              <a:rPr lang="ru-RU" sz="2800" dirty="0">
                <a:cs typeface="Times New Roman" pitchFamily="18" charset="0"/>
              </a:rPr>
              <a:t>	</a:t>
            </a:r>
            <a:r>
              <a:rPr lang="ru-RU" sz="2800" dirty="0" smtClean="0">
                <a:cs typeface="Times New Roman" pitchFamily="18" charset="0"/>
              </a:rPr>
              <a:t>Иначе говоря, дан вид конуса спереди. Изобразите вид этого конуса слева.</a:t>
            </a:r>
            <a:endParaRPr lang="ru-RU" sz="2800" dirty="0">
              <a:cs typeface="Times New Roman" pitchFamily="18"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43922"/>
            <a:ext cx="36099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9393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0" y="457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dirty="0" smtClean="0">
                <a:solidFill>
                  <a:srgbClr val="FF3300"/>
                </a:solidFill>
              </a:rPr>
              <a:t>	</a:t>
            </a:r>
            <a:r>
              <a:rPr lang="ru-RU" sz="2800" dirty="0" smtClean="0"/>
              <a:t>На </a:t>
            </a:r>
            <a:r>
              <a:rPr lang="ru-RU" sz="2800" dirty="0"/>
              <a:t>рисунке изображена фигура, полученная </a:t>
            </a:r>
            <a:r>
              <a:rPr lang="ru-RU" sz="2800" dirty="0">
                <a:cs typeface="Times New Roman" pitchFamily="18" charset="0"/>
              </a:rPr>
              <a:t>вращением </a:t>
            </a:r>
            <a:r>
              <a:rPr lang="ru-RU" sz="2800" dirty="0" smtClean="0"/>
              <a:t>октаэдра </a:t>
            </a:r>
            <a:r>
              <a:rPr lang="ru-RU" sz="2800" dirty="0"/>
              <a:t>вокруг прямой, проходящей через две противоположные </a:t>
            </a:r>
            <a:r>
              <a:rPr lang="ru-RU" sz="2800" dirty="0" smtClean="0"/>
              <a:t>вершины.</a:t>
            </a:r>
            <a:endParaRPr lang="ru-RU" sz="2800" dirty="0"/>
          </a:p>
        </p:txBody>
      </p:sp>
      <p:graphicFrame>
        <p:nvGraphicFramePr>
          <p:cNvPr id="53254" name="Object 6"/>
          <p:cNvGraphicFramePr>
            <a:graphicFrameLocks noChangeAspect="1"/>
          </p:cNvGraphicFramePr>
          <p:nvPr>
            <p:extLst>
              <p:ext uri="{D42A27DB-BD31-4B8C-83A1-F6EECF244321}">
                <p14:modId xmlns:p14="http://schemas.microsoft.com/office/powerpoint/2010/main" val="4047141403"/>
              </p:ext>
            </p:extLst>
          </p:nvPr>
        </p:nvGraphicFramePr>
        <p:xfrm>
          <a:off x="4863789" y="2276872"/>
          <a:ext cx="3371850" cy="3276600"/>
        </p:xfrm>
        <a:graphic>
          <a:graphicData uri="http://schemas.openxmlformats.org/presentationml/2006/ole">
            <mc:AlternateContent xmlns:mc="http://schemas.openxmlformats.org/markup-compatibility/2006">
              <mc:Choice xmlns:v="urn:schemas-microsoft-com:vml" Requires="v">
                <p:oleObj spid="_x0000_s58441" name="Точечный рисунок" r:id="rId4" imgW="3371429" imgH="3277057" progId="Paint.Picture">
                  <p:embed/>
                </p:oleObj>
              </mc:Choice>
              <mc:Fallback>
                <p:oleObj name="Точечный рисунок" r:id="rId4" imgW="3371429" imgH="327705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789" y="2276872"/>
                        <a:ext cx="33718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8426"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084" y="2420887"/>
            <a:ext cx="3201867" cy="320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7428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0" y="457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solidFill>
                  <a:srgbClr val="FF3300"/>
                </a:solidFill>
              </a:rPr>
              <a:t> </a:t>
            </a:r>
            <a:r>
              <a:rPr lang="ru-RU" sz="2800" dirty="0"/>
              <a:t>На рисунке изображена фигура, полученная </a:t>
            </a:r>
            <a:r>
              <a:rPr lang="ru-RU" sz="2800" dirty="0">
                <a:cs typeface="Times New Roman" pitchFamily="18" charset="0"/>
              </a:rPr>
              <a:t>вращением </a:t>
            </a:r>
            <a:r>
              <a:rPr lang="ru-RU" sz="2800" dirty="0" smtClean="0"/>
              <a:t>икосаэдра </a:t>
            </a:r>
            <a:r>
              <a:rPr lang="ru-RU" sz="2800" dirty="0"/>
              <a:t>вокруг прямой, проходящей через </a:t>
            </a:r>
            <a:r>
              <a:rPr lang="ru-RU" sz="2800" dirty="0" smtClean="0"/>
              <a:t>середины противоположных рёбер.</a:t>
            </a:r>
            <a:endParaRPr lang="ru-RU" sz="2800" dirty="0"/>
          </a:p>
        </p:txBody>
      </p:sp>
      <p:pic>
        <p:nvPicPr>
          <p:cNvPr id="60530" name="Picture 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48880"/>
            <a:ext cx="3429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531" name="Picture 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397147"/>
            <a:ext cx="3744416" cy="329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4055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0" y="4572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sz="2800" dirty="0" smtClean="0"/>
              <a:t>На рисунке изображена фигура, полученная </a:t>
            </a:r>
            <a:r>
              <a:rPr lang="ru-RU" sz="2800" dirty="0" smtClean="0">
                <a:cs typeface="Times New Roman" pitchFamily="18" charset="0"/>
              </a:rPr>
              <a:t>вращением </a:t>
            </a:r>
            <a:r>
              <a:rPr lang="ru-RU" sz="2800" dirty="0"/>
              <a:t>додекаэдра вокруг прямой, проходящей через центры двух противоположных </a:t>
            </a:r>
            <a:r>
              <a:rPr lang="ru-RU" sz="2800" dirty="0" smtClean="0"/>
              <a:t>граней.</a:t>
            </a:r>
            <a:endParaRPr lang="ru-RU" sz="2800" dirty="0"/>
          </a:p>
        </p:txBody>
      </p:sp>
      <p:graphicFrame>
        <p:nvGraphicFramePr>
          <p:cNvPr id="57350" name="Object 6"/>
          <p:cNvGraphicFramePr>
            <a:graphicFrameLocks noChangeAspect="1"/>
          </p:cNvGraphicFramePr>
          <p:nvPr>
            <p:extLst>
              <p:ext uri="{D42A27DB-BD31-4B8C-83A1-F6EECF244321}">
                <p14:modId xmlns:p14="http://schemas.microsoft.com/office/powerpoint/2010/main" val="1461433298"/>
              </p:ext>
            </p:extLst>
          </p:nvPr>
        </p:nvGraphicFramePr>
        <p:xfrm>
          <a:off x="4932040" y="2564904"/>
          <a:ext cx="3352800" cy="3106738"/>
        </p:xfrm>
        <a:graphic>
          <a:graphicData uri="http://schemas.openxmlformats.org/presentationml/2006/ole">
            <mc:AlternateContent xmlns:mc="http://schemas.openxmlformats.org/markup-compatibility/2006">
              <mc:Choice xmlns:v="urn:schemas-microsoft-com:vml" Requires="v">
                <p:oleObj spid="_x0000_s62594" name="Точечный рисунок" r:id="rId4" imgW="3495238" imgH="3238952" progId="Paint.Picture">
                  <p:embed/>
                </p:oleObj>
              </mc:Choice>
              <mc:Fallback>
                <p:oleObj name="Точечный рисунок" r:id="rId4" imgW="3495238" imgH="323895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564904"/>
                        <a:ext cx="3352800"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579" name="Picture 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564904"/>
            <a:ext cx="330517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4592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0" y="4572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dirty="0"/>
              <a:t> </a:t>
            </a:r>
            <a:r>
              <a:rPr lang="ru-RU" dirty="0" smtClean="0"/>
              <a:t>1. </a:t>
            </a:r>
            <a:r>
              <a:rPr lang="ru-RU" sz="2800" dirty="0" smtClean="0"/>
              <a:t>Найдите радиусы цилиндров, из которых состоит фигура, полученная</a:t>
            </a:r>
            <a:r>
              <a:rPr lang="ru-RU" sz="2800" dirty="0" smtClean="0">
                <a:cs typeface="Times New Roman" pitchFamily="18" charset="0"/>
              </a:rPr>
              <a:t> вращением </a:t>
            </a:r>
            <a:r>
              <a:rPr lang="ru-RU" sz="2800" dirty="0"/>
              <a:t>многогранника, состоящего из трех </a:t>
            </a:r>
            <a:r>
              <a:rPr lang="ru-RU" sz="2800" dirty="0" smtClean="0"/>
              <a:t>единичных кубов </a:t>
            </a:r>
            <a:r>
              <a:rPr lang="ru-RU" sz="2800" dirty="0"/>
              <a:t>вокруг прямой, изображенной на рисунке?</a:t>
            </a:r>
          </a:p>
        </p:txBody>
      </p:sp>
      <p:graphicFrame>
        <p:nvGraphicFramePr>
          <p:cNvPr id="58372" name="Object 9"/>
          <p:cNvGraphicFramePr>
            <a:graphicFrameLocks noChangeAspect="1"/>
          </p:cNvGraphicFramePr>
          <p:nvPr>
            <p:extLst>
              <p:ext uri="{D42A27DB-BD31-4B8C-83A1-F6EECF244321}">
                <p14:modId xmlns:p14="http://schemas.microsoft.com/office/powerpoint/2010/main" val="3815628391"/>
              </p:ext>
            </p:extLst>
          </p:nvPr>
        </p:nvGraphicFramePr>
        <p:xfrm>
          <a:off x="457200" y="2381250"/>
          <a:ext cx="2952750" cy="2952750"/>
        </p:xfrm>
        <a:graphic>
          <a:graphicData uri="http://schemas.openxmlformats.org/presentationml/2006/ole">
            <mc:AlternateContent xmlns:mc="http://schemas.openxmlformats.org/markup-compatibility/2006">
              <mc:Choice xmlns:v="urn:schemas-microsoft-com:vml" Requires="v">
                <p:oleObj spid="_x0000_s63562" name="Точечный рисунок" r:id="rId4" imgW="2952381" imgH="2952381" progId="Paint.Picture">
                  <p:embed/>
                </p:oleObj>
              </mc:Choice>
              <mc:Fallback>
                <p:oleObj name="Точечный рисунок" r:id="rId4" imgW="2952381" imgH="29523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81250"/>
                        <a:ext cx="29527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8375" name="Picture 11" descr="C:\Documents and Settings\Администратор\Мои документы\PICTURE\Mathem\Shapes\Rsapog.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291024"/>
            <a:ext cx="5018088"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1560" y="0"/>
            <a:ext cx="7632848" cy="523220"/>
          </a:xfrm>
          <a:prstGeom prst="rect">
            <a:avLst/>
          </a:prstGeom>
          <a:noFill/>
        </p:spPr>
        <p:txBody>
          <a:bodyPr wrap="square" rtlCol="0">
            <a:spAutoFit/>
          </a:bodyPr>
          <a:lstStyle/>
          <a:p>
            <a:pPr algn="ctr"/>
            <a:r>
              <a:rPr lang="ru-RU" sz="2800" dirty="0" smtClean="0">
                <a:solidFill>
                  <a:srgbClr val="FF0000"/>
                </a:solidFill>
              </a:rPr>
              <a:t>Упражнения</a:t>
            </a:r>
            <a:endParaRPr lang="ru-RU" sz="2800" dirty="0">
              <a:solidFill>
                <a:srgbClr val="FF0000"/>
              </a:solidFill>
            </a:endParaRPr>
          </a:p>
        </p:txBody>
      </p:sp>
    </p:spTree>
    <p:extLst>
      <p:ext uri="{BB962C8B-B14F-4D97-AF65-F5344CB8AC3E}">
        <p14:creationId xmlns:p14="http://schemas.microsoft.com/office/powerpoint/2010/main" val="14858627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381000" y="6858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t>2. Вращением </a:t>
            </a:r>
            <a:r>
              <a:rPr lang="ru-RU" sz="2800" dirty="0"/>
              <a:t>графика какой функции получена поверхность, изображенная на рисунке?</a:t>
            </a:r>
          </a:p>
        </p:txBody>
      </p:sp>
      <p:graphicFrame>
        <p:nvGraphicFramePr>
          <p:cNvPr id="59397" name="Object 9"/>
          <p:cNvGraphicFramePr>
            <a:graphicFrameLocks noChangeAspect="1"/>
          </p:cNvGraphicFramePr>
          <p:nvPr/>
        </p:nvGraphicFramePr>
        <p:xfrm>
          <a:off x="3276600" y="1995488"/>
          <a:ext cx="2590800" cy="2867025"/>
        </p:xfrm>
        <a:graphic>
          <a:graphicData uri="http://schemas.openxmlformats.org/presentationml/2006/ole">
            <mc:AlternateContent xmlns:mc="http://schemas.openxmlformats.org/markup-compatibility/2006">
              <mc:Choice xmlns:v="urn:schemas-microsoft-com:vml" Requires="v">
                <p:oleObj spid="_x0000_s64583" name="Точечный рисунок" r:id="rId4" imgW="2591162" imgH="2866667" progId="Paint.Picture">
                  <p:embed/>
                </p:oleObj>
              </mc:Choice>
              <mc:Fallback>
                <p:oleObj name="Точечный рисунок" r:id="rId4" imgW="2591162" imgH="28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995488"/>
                        <a:ext cx="25908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3880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381000" y="6858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t>3. Вращением </a:t>
            </a:r>
            <a:r>
              <a:rPr lang="ru-RU" sz="2800" dirty="0"/>
              <a:t>графика какой функции получена поверхность, изображенная на рисунке?</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3162300" cy="370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111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381000" y="6858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t>4. Вращением </a:t>
            </a:r>
            <a:r>
              <a:rPr lang="ru-RU" sz="2800" dirty="0"/>
              <a:t>графика какой функции получена поверхность, изображенная на рисунке?</a:t>
            </a:r>
          </a:p>
        </p:txBody>
      </p:sp>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2671763"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8313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381000" y="6858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t>5. Вращением </a:t>
            </a:r>
            <a:r>
              <a:rPr lang="ru-RU" sz="2800" dirty="0"/>
              <a:t>графика какой функции получена поверхность, изображенная на рисунке?</a:t>
            </a:r>
          </a:p>
        </p:txBody>
      </p:sp>
      <p:pic>
        <p:nvPicPr>
          <p:cNvPr id="634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08238"/>
            <a:ext cx="4722813"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587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381000" y="6858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t>6. Вращением </a:t>
            </a:r>
            <a:r>
              <a:rPr lang="ru-RU" sz="2800" dirty="0"/>
              <a:t>графика какой функции получена поверхность, изображенная на рисунке?</a:t>
            </a:r>
          </a:p>
        </p:txBody>
      </p:sp>
      <p:graphicFrame>
        <p:nvGraphicFramePr>
          <p:cNvPr id="64517" name="Object 7"/>
          <p:cNvGraphicFramePr>
            <a:graphicFrameLocks noChangeAspect="1"/>
          </p:cNvGraphicFramePr>
          <p:nvPr/>
        </p:nvGraphicFramePr>
        <p:xfrm>
          <a:off x="1819275" y="2581275"/>
          <a:ext cx="5505450" cy="1695450"/>
        </p:xfrm>
        <a:graphic>
          <a:graphicData uri="http://schemas.openxmlformats.org/presentationml/2006/ole">
            <mc:AlternateContent xmlns:mc="http://schemas.openxmlformats.org/markup-compatibility/2006">
              <mc:Choice xmlns:v="urn:schemas-microsoft-com:vml" Requires="v">
                <p:oleObj spid="_x0000_s67655" name="Точечный рисунок" r:id="rId4" imgW="5504762" imgH="1695687" progId="Paint.Picture">
                  <p:embed/>
                </p:oleObj>
              </mc:Choice>
              <mc:Fallback>
                <p:oleObj name="Точечный рисунок" r:id="rId4" imgW="5504762" imgH="169568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275" y="2581275"/>
                        <a:ext cx="55054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255375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381000" y="6858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t>7</a:t>
            </a:r>
            <a:r>
              <a:rPr lang="ru-RU" sz="2800" dirty="0" smtClean="0"/>
              <a:t>. Вращением </a:t>
            </a:r>
            <a:r>
              <a:rPr lang="ru-RU" sz="2800" dirty="0"/>
              <a:t>графика какой функции получена поверхность, изображенная на рисунке?</a:t>
            </a:r>
          </a:p>
        </p:txBody>
      </p:sp>
      <p:pic>
        <p:nvPicPr>
          <p:cNvPr id="665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28800"/>
            <a:ext cx="303530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19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TotalTime>
  <Words>1775</Words>
  <Application>Microsoft Office PowerPoint</Application>
  <PresentationFormat>Экран (4:3)</PresentationFormat>
  <Paragraphs>432</Paragraphs>
  <Slides>100</Slides>
  <Notes>85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100</vt:i4>
      </vt:variant>
    </vt:vector>
  </HeadingPairs>
  <TitlesOfParts>
    <vt:vector size="102" baseType="lpstr">
      <vt:lpstr>Оформление по умолчанию</vt:lpstr>
      <vt:lpstr>Точечный рисунок</vt:lpstr>
      <vt:lpstr>Презентация PowerPoint</vt:lpstr>
      <vt:lpstr>Презентация PowerPoint</vt:lpstr>
      <vt:lpstr>Изображение сферы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Вписанные и описанные сферы</vt:lpstr>
      <vt:lpstr>Презентация PowerPoint</vt:lpstr>
      <vt:lpstr>Презентация PowerPoint</vt:lpstr>
      <vt:lpstr>Сфера, вписанная в цилиндр</vt:lpstr>
      <vt:lpstr>Сфера, вписанная в цилиндр</vt:lpstr>
      <vt:lpstr>Презентация PowerPoint</vt:lpstr>
      <vt:lpstr>Сфера, описанная около цилиндра</vt:lpstr>
      <vt:lpstr>Сфера, описанная около цилиндра</vt:lpstr>
      <vt:lpstr>Презентация PowerPoint</vt:lpstr>
      <vt:lpstr>Сфера, вписанная в конус</vt:lpstr>
      <vt:lpstr>Сфера, вписанная в конус</vt:lpstr>
      <vt:lpstr>Презентация PowerPoint</vt:lpstr>
      <vt:lpstr>Сфера, описанная около конуса</vt:lpstr>
      <vt:lpstr>Сфера, описанная около конуса</vt:lpstr>
      <vt:lpstr>Презентация PowerPoint</vt:lpstr>
      <vt:lpstr>Призма, вписанная в цилиндр</vt:lpstr>
      <vt:lpstr>Призма, писанная около цилиндра</vt:lpstr>
      <vt:lpstr>Пирамида, вписанная в конус</vt:lpstr>
      <vt:lpstr>Пирамида, описанная около конуса</vt:lpstr>
      <vt:lpstr>Многогранники, вписанные в сферу</vt:lpstr>
      <vt:lpstr>Куб, вписанный в сферу</vt:lpstr>
      <vt:lpstr>Презентация PowerPoint</vt:lpstr>
      <vt:lpstr>Сфера, описанная около пирамиды</vt:lpstr>
      <vt:lpstr>Презентация PowerPoint</vt:lpstr>
      <vt:lpstr>Презентация PowerPoint</vt:lpstr>
      <vt:lpstr>Презентация PowerPoint</vt:lpstr>
      <vt:lpstr>Сфера, описанная около октаэдра</vt:lpstr>
      <vt:lpstr>Сфера, описанная около икосаэдра</vt:lpstr>
      <vt:lpstr>Сфера, описанная около додекаэдра</vt:lpstr>
      <vt:lpstr>Сфера, вписанная в многогранник</vt:lpstr>
      <vt:lpstr>Сфера, вписанная в куб</vt:lpstr>
      <vt:lpstr>Неправильные изображения сферы</vt:lpstr>
      <vt:lpstr>Сфера, вписанная в куб</vt:lpstr>
      <vt:lpstr>Сфера, вписанная в треугольную призму</vt:lpstr>
      <vt:lpstr>Сфера, вписанная в правильную шестиугольную призму</vt:lpstr>
      <vt:lpstr>Сфера, вписанная в пирамиду</vt:lpstr>
      <vt:lpstr>Сфера, вписанная в правильную пирамиду</vt:lpstr>
      <vt:lpstr>Презентация PowerPoint</vt:lpstr>
      <vt:lpstr>Презентация PowerPoint</vt:lpstr>
      <vt:lpstr>Презентация PowerPoint</vt:lpstr>
      <vt:lpstr>Сфера, вписанная в октаэдр</vt:lpstr>
      <vt:lpstr>Сфера, вписанная в икосаэдр</vt:lpstr>
      <vt:lpstr>Сфера, вписанная в додекаэдр</vt:lpstr>
      <vt:lpstr>ПОВОРОТ</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Фигуры вращения</vt:lpstr>
      <vt:lpstr>Цилиндр и конус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ГИПЕРБОЛОИД ВРАЩЕНИЯ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Сфера, вписанная в куб</dc:title>
  <dc:creator>*</dc:creator>
  <cp:lastModifiedBy>Владимир</cp:lastModifiedBy>
  <cp:revision>191</cp:revision>
  <dcterms:created xsi:type="dcterms:W3CDTF">2006-06-14T12:10:42Z</dcterms:created>
  <dcterms:modified xsi:type="dcterms:W3CDTF">2018-08-17T11:24:51Z</dcterms:modified>
</cp:coreProperties>
</file>