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2"/>
  </p:notesMasterIdLst>
  <p:sldIdLst>
    <p:sldId id="490" r:id="rId2"/>
    <p:sldId id="492" r:id="rId3"/>
    <p:sldId id="493" r:id="rId4"/>
    <p:sldId id="494" r:id="rId5"/>
    <p:sldId id="495" r:id="rId6"/>
    <p:sldId id="491" r:id="rId7"/>
    <p:sldId id="673" r:id="rId8"/>
    <p:sldId id="672" r:id="rId9"/>
    <p:sldId id="427" r:id="rId10"/>
    <p:sldId id="484" r:id="rId11"/>
    <p:sldId id="485" r:id="rId12"/>
    <p:sldId id="486" r:id="rId13"/>
    <p:sldId id="487" r:id="rId14"/>
    <p:sldId id="488" r:id="rId15"/>
    <p:sldId id="489" r:id="rId16"/>
    <p:sldId id="374" r:id="rId17"/>
    <p:sldId id="554" r:id="rId18"/>
    <p:sldId id="555" r:id="rId19"/>
    <p:sldId id="385" r:id="rId20"/>
    <p:sldId id="386" r:id="rId21"/>
    <p:sldId id="557" r:id="rId22"/>
    <p:sldId id="558" r:id="rId23"/>
    <p:sldId id="560" r:id="rId24"/>
    <p:sldId id="561" r:id="rId25"/>
    <p:sldId id="562" r:id="rId26"/>
    <p:sldId id="396" r:id="rId27"/>
    <p:sldId id="563" r:id="rId28"/>
    <p:sldId id="564" r:id="rId29"/>
    <p:sldId id="397" r:id="rId30"/>
    <p:sldId id="399" r:id="rId31"/>
    <p:sldId id="398" r:id="rId32"/>
    <p:sldId id="400" r:id="rId33"/>
    <p:sldId id="401" r:id="rId34"/>
    <p:sldId id="458" r:id="rId35"/>
    <p:sldId id="565" r:id="rId36"/>
    <p:sldId id="420" r:id="rId37"/>
    <p:sldId id="379" r:id="rId38"/>
    <p:sldId id="380" r:id="rId39"/>
    <p:sldId id="590" r:id="rId40"/>
    <p:sldId id="394" r:id="rId41"/>
    <p:sldId id="381" r:id="rId42"/>
    <p:sldId id="393" r:id="rId43"/>
    <p:sldId id="297" r:id="rId44"/>
    <p:sldId id="299" r:id="rId45"/>
    <p:sldId id="567" r:id="rId46"/>
    <p:sldId id="568" r:id="rId47"/>
    <p:sldId id="586" r:id="rId48"/>
    <p:sldId id="569" r:id="rId49"/>
    <p:sldId id="570" r:id="rId50"/>
    <p:sldId id="571" r:id="rId51"/>
    <p:sldId id="339" r:id="rId52"/>
    <p:sldId id="572" r:id="rId53"/>
    <p:sldId id="587" r:id="rId54"/>
    <p:sldId id="574" r:id="rId55"/>
    <p:sldId id="575" r:id="rId56"/>
    <p:sldId id="576" r:id="rId57"/>
    <p:sldId id="577" r:id="rId58"/>
    <p:sldId id="578" r:id="rId59"/>
    <p:sldId id="579" r:id="rId60"/>
    <p:sldId id="580" r:id="rId61"/>
    <p:sldId id="581" r:id="rId62"/>
    <p:sldId id="582" r:id="rId63"/>
    <p:sldId id="583" r:id="rId64"/>
    <p:sldId id="382" r:id="rId65"/>
    <p:sldId id="447" r:id="rId66"/>
    <p:sldId id="383" r:id="rId67"/>
    <p:sldId id="506" r:id="rId68"/>
    <p:sldId id="508" r:id="rId69"/>
    <p:sldId id="531" r:id="rId70"/>
    <p:sldId id="519" r:id="rId71"/>
    <p:sldId id="522" r:id="rId72"/>
    <p:sldId id="596" r:id="rId73"/>
    <p:sldId id="523" r:id="rId74"/>
    <p:sldId id="588" r:id="rId75"/>
    <p:sldId id="534" r:id="rId76"/>
    <p:sldId id="589" r:id="rId77"/>
    <p:sldId id="538" r:id="rId78"/>
    <p:sldId id="546" r:id="rId79"/>
    <p:sldId id="410" r:id="rId80"/>
    <p:sldId id="670" r:id="rId81"/>
    <p:sldId id="671" r:id="rId82"/>
    <p:sldId id="288" r:id="rId83"/>
    <p:sldId id="273" r:id="rId84"/>
    <p:sldId id="261" r:id="rId85"/>
    <p:sldId id="521" r:id="rId86"/>
    <p:sldId id="533" r:id="rId87"/>
    <p:sldId id="520" r:id="rId88"/>
    <p:sldId id="526" r:id="rId89"/>
    <p:sldId id="527" r:id="rId90"/>
    <p:sldId id="591" r:id="rId91"/>
    <p:sldId id="592" r:id="rId92"/>
    <p:sldId id="387" r:id="rId93"/>
    <p:sldId id="388" r:id="rId94"/>
    <p:sldId id="428" r:id="rId95"/>
    <p:sldId id="430" r:id="rId96"/>
    <p:sldId id="593" r:id="rId97"/>
    <p:sldId id="595" r:id="rId98"/>
    <p:sldId id="390" r:id="rId99"/>
    <p:sldId id="449" r:id="rId100"/>
    <p:sldId id="448" r:id="rId101"/>
    <p:sldId id="450" r:id="rId102"/>
    <p:sldId id="391" r:id="rId103"/>
    <p:sldId id="451" r:id="rId104"/>
    <p:sldId id="452" r:id="rId105"/>
    <p:sldId id="455" r:id="rId106"/>
    <p:sldId id="478" r:id="rId107"/>
    <p:sldId id="479" r:id="rId108"/>
    <p:sldId id="482" r:id="rId109"/>
    <p:sldId id="483" r:id="rId110"/>
    <p:sldId id="511" r:id="rId1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17" autoAdjust="0"/>
    <p:restoredTop sz="90929"/>
  </p:normalViewPr>
  <p:slideViewPr>
    <p:cSldViewPr>
      <p:cViewPr varScale="1">
        <p:scale>
          <a:sx n="97" d="100"/>
          <a:sy n="97" d="100"/>
        </p:scale>
        <p:origin x="39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943C577-FAF9-476A-BBAD-68196D67EE9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1914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6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/>
              <a:t>В режиме слайдов ответы появляются после </a:t>
            </a:r>
            <a:r>
              <a:rPr lang="ru-RU" dirty="0" err="1"/>
              <a:t>кликанья</a:t>
            </a:r>
            <a:r>
              <a:rPr lang="ru-RU" dirty="0"/>
              <a:t> мышкой</a:t>
            </a:r>
          </a:p>
        </p:txBody>
      </p:sp>
    </p:spTree>
    <p:extLst>
      <p:ext uri="{BB962C8B-B14F-4D97-AF65-F5344CB8AC3E}">
        <p14:creationId xmlns:p14="http://schemas.microsoft.com/office/powerpoint/2010/main" val="4080872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511E04B-691D-4941-BFFC-A892C2B66F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094B5C-92C4-4CC4-A6BD-99CD2928D3F2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321538" name="Rectangle 2">
            <a:extLst>
              <a:ext uri="{FF2B5EF4-FFF2-40B4-BE49-F238E27FC236}">
                <a16:creationId xmlns:a16="http://schemas.microsoft.com/office/drawing/2014/main" id="{5A6C6DD8-3507-43D7-A49D-57FA26AE66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1539" name="Rectangle 3">
            <a:extLst>
              <a:ext uri="{FF2B5EF4-FFF2-40B4-BE49-F238E27FC236}">
                <a16:creationId xmlns:a16="http://schemas.microsoft.com/office/drawing/2014/main" id="{C7BA174A-9C43-4EB3-9206-DB3DB7A74E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и решения появляются после кликанья мышкой</a:t>
            </a:r>
          </a:p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9033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387D62-D9FE-48A1-9EA0-DF3E4AC000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27763D-7565-4A0E-810E-C15C98762CA2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332802" name="Rectangle 2">
            <a:extLst>
              <a:ext uri="{FF2B5EF4-FFF2-40B4-BE49-F238E27FC236}">
                <a16:creationId xmlns:a16="http://schemas.microsoft.com/office/drawing/2014/main" id="{4C4A6D10-5193-49F3-9F5D-BD88AB3D86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2803" name="Rectangle 3">
            <a:extLst>
              <a:ext uri="{FF2B5EF4-FFF2-40B4-BE49-F238E27FC236}">
                <a16:creationId xmlns:a16="http://schemas.microsoft.com/office/drawing/2014/main" id="{1E83461F-3A81-464C-AA2C-1A5A3B7CA0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и решения появляются после кликанья мышкой</a:t>
            </a:r>
          </a:p>
          <a:p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CDA2F5E-C55E-4CC8-9DEC-A1D1EE48C3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030172-4800-46F9-A6BD-49B92B1B8D20}" type="slidenum">
              <a:rPr lang="ru-RU" altLang="ru-RU"/>
              <a:pPr/>
              <a:t>23</a:t>
            </a:fld>
            <a:endParaRPr lang="ru-RU" altLang="ru-RU"/>
          </a:p>
        </p:txBody>
      </p:sp>
      <p:sp>
        <p:nvSpPr>
          <p:cNvPr id="350210" name="Rectangle 2">
            <a:extLst>
              <a:ext uri="{FF2B5EF4-FFF2-40B4-BE49-F238E27FC236}">
                <a16:creationId xmlns:a16="http://schemas.microsoft.com/office/drawing/2014/main" id="{92278DC8-9140-4F18-8487-9E45338827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0211" name="Rectangle 3">
            <a:extLst>
              <a:ext uri="{FF2B5EF4-FFF2-40B4-BE49-F238E27FC236}">
                <a16:creationId xmlns:a16="http://schemas.microsoft.com/office/drawing/2014/main" id="{82822306-7422-47C6-AAD4-B77A9D66BA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и решения появляются после кликанья мышкой</a:t>
            </a:r>
          </a:p>
          <a:p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0D5A58E-8207-49F5-939E-4F050BA320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F51E6C-19AF-41FA-BEE6-54C48E955BBE}" type="slidenum">
              <a:rPr lang="ru-RU" altLang="ru-RU"/>
              <a:pPr/>
              <a:t>24</a:t>
            </a:fld>
            <a:endParaRPr lang="ru-RU" altLang="ru-RU"/>
          </a:p>
        </p:txBody>
      </p:sp>
      <p:sp>
        <p:nvSpPr>
          <p:cNvPr id="352258" name="Rectangle 2">
            <a:extLst>
              <a:ext uri="{FF2B5EF4-FFF2-40B4-BE49-F238E27FC236}">
                <a16:creationId xmlns:a16="http://schemas.microsoft.com/office/drawing/2014/main" id="{F51BD105-BD89-4EA1-8C28-7458931EF5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2259" name="Rectangle 3">
            <a:extLst>
              <a:ext uri="{FF2B5EF4-FFF2-40B4-BE49-F238E27FC236}">
                <a16:creationId xmlns:a16="http://schemas.microsoft.com/office/drawing/2014/main" id="{E37C5355-0D57-4554-81ED-2C691B2E8E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и решения появляются после кликанья мышкой</a:t>
            </a:r>
          </a:p>
          <a:p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0FDB8AA-CF4B-4D87-98F0-454ADF55A3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742046-864F-4C57-8AF7-66A58CCE2E9D}" type="slidenum">
              <a:rPr lang="ru-RU" altLang="ru-RU"/>
              <a:pPr/>
              <a:t>25</a:t>
            </a:fld>
            <a:endParaRPr lang="ru-RU" altLang="ru-RU"/>
          </a:p>
        </p:txBody>
      </p:sp>
      <p:sp>
        <p:nvSpPr>
          <p:cNvPr id="354306" name="Rectangle 2">
            <a:extLst>
              <a:ext uri="{FF2B5EF4-FFF2-40B4-BE49-F238E27FC236}">
                <a16:creationId xmlns:a16="http://schemas.microsoft.com/office/drawing/2014/main" id="{4924C3F8-94A8-4681-90AD-D5F1304537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4307" name="Rectangle 3">
            <a:extLst>
              <a:ext uri="{FF2B5EF4-FFF2-40B4-BE49-F238E27FC236}">
                <a16:creationId xmlns:a16="http://schemas.microsoft.com/office/drawing/2014/main" id="{D6B82558-93C0-41E0-9B17-7E14A161F5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и решения появляются после кликанья мышкой</a:t>
            </a:r>
          </a:p>
          <a:p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43C221B-EDAF-4CF8-ABDF-19080CA6E6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BAF655-7CF5-45A9-AD57-541A2749B4F5}" type="slidenum">
              <a:rPr lang="ru-RU" altLang="ru-RU"/>
              <a:pPr/>
              <a:t>26</a:t>
            </a:fld>
            <a:endParaRPr lang="ru-RU" altLang="ru-RU"/>
          </a:p>
        </p:txBody>
      </p:sp>
      <p:sp>
        <p:nvSpPr>
          <p:cNvPr id="356354" name="Rectangle 2">
            <a:extLst>
              <a:ext uri="{FF2B5EF4-FFF2-40B4-BE49-F238E27FC236}">
                <a16:creationId xmlns:a16="http://schemas.microsoft.com/office/drawing/2014/main" id="{A7A03013-5447-493F-8B3B-FD426C0FE7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6355" name="Rectangle 3">
            <a:extLst>
              <a:ext uri="{FF2B5EF4-FFF2-40B4-BE49-F238E27FC236}">
                <a16:creationId xmlns:a16="http://schemas.microsoft.com/office/drawing/2014/main" id="{336CA455-34D5-40A2-9536-84E719A32A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и решения появляются после кликанья мышкой</a:t>
            </a:r>
          </a:p>
          <a:p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0996632-6170-4AE4-BC90-87513943B5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CA2625-537A-473F-BECB-34D3EF34629D}" type="slidenum">
              <a:rPr lang="ru-RU" altLang="ru-RU"/>
              <a:pPr/>
              <a:t>27</a:t>
            </a:fld>
            <a:endParaRPr lang="ru-RU" altLang="ru-RU"/>
          </a:p>
        </p:txBody>
      </p:sp>
      <p:sp>
        <p:nvSpPr>
          <p:cNvPr id="344066" name="Rectangle 2">
            <a:extLst>
              <a:ext uri="{FF2B5EF4-FFF2-40B4-BE49-F238E27FC236}">
                <a16:creationId xmlns:a16="http://schemas.microsoft.com/office/drawing/2014/main" id="{1DE5958F-D8AB-4774-B9B8-6BF69718E9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4067" name="Rectangle 3">
            <a:extLst>
              <a:ext uri="{FF2B5EF4-FFF2-40B4-BE49-F238E27FC236}">
                <a16:creationId xmlns:a16="http://schemas.microsoft.com/office/drawing/2014/main" id="{B546CBA9-3845-46D6-9D14-4EB66FECE7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и решения появляются после кликанья мышкой</a:t>
            </a:r>
          </a:p>
          <a:p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C54912E-7603-4846-BCFD-7AE180EE79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82930F-A894-485C-AF0C-3C1E9635A666}" type="slidenum">
              <a:rPr lang="ru-RU" altLang="ru-RU"/>
              <a:pPr/>
              <a:t>28</a:t>
            </a:fld>
            <a:endParaRPr lang="ru-RU" altLang="ru-RU"/>
          </a:p>
        </p:txBody>
      </p:sp>
      <p:sp>
        <p:nvSpPr>
          <p:cNvPr id="346114" name="Rectangle 2">
            <a:extLst>
              <a:ext uri="{FF2B5EF4-FFF2-40B4-BE49-F238E27FC236}">
                <a16:creationId xmlns:a16="http://schemas.microsoft.com/office/drawing/2014/main" id="{016A4CB5-3F71-451D-AF42-AFB5706423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6115" name="Rectangle 3">
            <a:extLst>
              <a:ext uri="{FF2B5EF4-FFF2-40B4-BE49-F238E27FC236}">
                <a16:creationId xmlns:a16="http://schemas.microsoft.com/office/drawing/2014/main" id="{49CB808B-85DF-4A3F-BF44-2A11562D4F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и решения появляются после кликанья мышкой</a:t>
            </a:r>
          </a:p>
          <a:p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308E866-E036-4769-82C7-23D9E299D3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E46353-775F-4877-8D29-5D93BAD2CD73}" type="slidenum">
              <a:rPr lang="ru-RU" altLang="ru-RU"/>
              <a:pPr/>
              <a:t>29</a:t>
            </a:fld>
            <a:endParaRPr lang="ru-RU" altLang="ru-RU"/>
          </a:p>
        </p:txBody>
      </p:sp>
      <p:sp>
        <p:nvSpPr>
          <p:cNvPr id="358402" name="Rectangle 2">
            <a:extLst>
              <a:ext uri="{FF2B5EF4-FFF2-40B4-BE49-F238E27FC236}">
                <a16:creationId xmlns:a16="http://schemas.microsoft.com/office/drawing/2014/main" id="{20A71426-4D05-43FC-BE7C-5FA4FBF554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03" name="Rectangle 3">
            <a:extLst>
              <a:ext uri="{FF2B5EF4-FFF2-40B4-BE49-F238E27FC236}">
                <a16:creationId xmlns:a16="http://schemas.microsoft.com/office/drawing/2014/main" id="{C6B31549-5ECB-47BF-841E-EB3CAAE3B9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и решения появляются после кликанья мышкой</a:t>
            </a:r>
          </a:p>
          <a:p>
            <a:endParaRPr lang="ru-RU" alt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4BB72BA-4BC5-4D18-876F-64F8E326A4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455FE8-281C-4741-A8EA-89477BAE32BD}" type="slidenum">
              <a:rPr lang="ru-RU" altLang="ru-RU"/>
              <a:pPr/>
              <a:t>30</a:t>
            </a:fld>
            <a:endParaRPr lang="ru-RU" altLang="ru-RU"/>
          </a:p>
        </p:txBody>
      </p:sp>
      <p:sp>
        <p:nvSpPr>
          <p:cNvPr id="362498" name="Rectangle 2">
            <a:extLst>
              <a:ext uri="{FF2B5EF4-FFF2-40B4-BE49-F238E27FC236}">
                <a16:creationId xmlns:a16="http://schemas.microsoft.com/office/drawing/2014/main" id="{4CF1A246-B7FB-4CD2-8826-F976B91CCC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2499" name="Rectangle 3">
            <a:extLst>
              <a:ext uri="{FF2B5EF4-FFF2-40B4-BE49-F238E27FC236}">
                <a16:creationId xmlns:a16="http://schemas.microsoft.com/office/drawing/2014/main" id="{63E81672-CD6E-4FE8-B439-DB4678C923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и решения появляются после кликанья мышкой</a:t>
            </a:r>
          </a:p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39EE322-BB50-432F-9C51-8E5CE9AB694F}" type="slidenum">
              <a:rPr lang="ru-RU" sz="1200"/>
              <a:pPr eaLnBrk="1" hangingPunct="1"/>
              <a:t>7</a:t>
            </a:fld>
            <a:endParaRPr lang="ru-RU" sz="120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8989830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C7ABF68-1D79-4614-8BA7-F9AF9B59E6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CADC95-FEDA-42BC-8B6A-ADE102273889}" type="slidenum">
              <a:rPr lang="ru-RU" altLang="ru-RU"/>
              <a:pPr/>
              <a:t>31</a:t>
            </a:fld>
            <a:endParaRPr lang="ru-RU" altLang="ru-RU"/>
          </a:p>
        </p:txBody>
      </p:sp>
      <p:sp>
        <p:nvSpPr>
          <p:cNvPr id="360450" name="Rectangle 2">
            <a:extLst>
              <a:ext uri="{FF2B5EF4-FFF2-40B4-BE49-F238E27FC236}">
                <a16:creationId xmlns:a16="http://schemas.microsoft.com/office/drawing/2014/main" id="{5EAE05B8-4F07-425B-A183-56D19B566F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0451" name="Rectangle 3">
            <a:extLst>
              <a:ext uri="{FF2B5EF4-FFF2-40B4-BE49-F238E27FC236}">
                <a16:creationId xmlns:a16="http://schemas.microsoft.com/office/drawing/2014/main" id="{66F5A215-01BE-4951-97C5-3A1DCD0F01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и решения появляются после кликанья мышкой</a:t>
            </a:r>
          </a:p>
          <a:p>
            <a:endParaRPr lang="ru-RU" alt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2296072-A52C-4E7A-B898-CB9E351E12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A8DA33-777A-4D9F-A5A0-1EA1C254881D}" type="slidenum">
              <a:rPr lang="ru-RU" altLang="ru-RU"/>
              <a:pPr/>
              <a:t>32</a:t>
            </a:fld>
            <a:endParaRPr lang="ru-RU" altLang="ru-RU"/>
          </a:p>
        </p:txBody>
      </p:sp>
      <p:sp>
        <p:nvSpPr>
          <p:cNvPr id="364546" name="Rectangle 2">
            <a:extLst>
              <a:ext uri="{FF2B5EF4-FFF2-40B4-BE49-F238E27FC236}">
                <a16:creationId xmlns:a16="http://schemas.microsoft.com/office/drawing/2014/main" id="{2890A609-0D7F-40A0-84A9-0CCED15F2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4547" name="Rectangle 3">
            <a:extLst>
              <a:ext uri="{FF2B5EF4-FFF2-40B4-BE49-F238E27FC236}">
                <a16:creationId xmlns:a16="http://schemas.microsoft.com/office/drawing/2014/main" id="{35AD9C2D-C568-44CE-BFD7-792C9D6C1E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и решения появляются после кликанья мышкой</a:t>
            </a:r>
          </a:p>
          <a:p>
            <a:endParaRPr lang="ru-RU" alt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2431CE8-9D63-4525-A8A8-B2F96A3B45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5E87FD-C65F-43F9-8592-8AE9D9AEDA80}" type="slidenum">
              <a:rPr lang="ru-RU" altLang="ru-RU"/>
              <a:pPr/>
              <a:t>33</a:t>
            </a:fld>
            <a:endParaRPr lang="ru-RU" altLang="ru-RU"/>
          </a:p>
        </p:txBody>
      </p:sp>
      <p:sp>
        <p:nvSpPr>
          <p:cNvPr id="366594" name="Rectangle 2">
            <a:extLst>
              <a:ext uri="{FF2B5EF4-FFF2-40B4-BE49-F238E27FC236}">
                <a16:creationId xmlns:a16="http://schemas.microsoft.com/office/drawing/2014/main" id="{A763B9CD-F96D-49B0-9D70-D3E11E9D79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6595" name="Rectangle 3">
            <a:extLst>
              <a:ext uri="{FF2B5EF4-FFF2-40B4-BE49-F238E27FC236}">
                <a16:creationId xmlns:a16="http://schemas.microsoft.com/office/drawing/2014/main" id="{65774F32-B685-46D4-AE09-873DD86AFA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и решения появляются после кликанья мышкой</a:t>
            </a:r>
          </a:p>
          <a:p>
            <a:endParaRPr lang="ru-RU" alt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1EE8F2-F1FA-4BE5-8385-D540F093764A}" type="slidenum">
              <a:rPr lang="ru-RU"/>
              <a:pPr/>
              <a:t>34</a:t>
            </a:fld>
            <a:endParaRPr lang="ru-RU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1EE8F2-F1FA-4BE5-8385-D540F093764A}" type="slidenum">
              <a:rPr lang="ru-RU"/>
              <a:pPr/>
              <a:t>35</a:t>
            </a:fld>
            <a:endParaRPr lang="ru-RU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376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1EE8F2-F1FA-4BE5-8385-D540F093764A}" type="slidenum">
              <a:rPr lang="ru-RU"/>
              <a:pPr/>
              <a:t>36</a:t>
            </a:fld>
            <a:endParaRPr lang="ru-RU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BD2104-0D84-43B4-A97B-23622BB4DD89}" type="slidenum">
              <a:rPr lang="ru-RU"/>
              <a:pPr/>
              <a:t>38</a:t>
            </a:fld>
            <a:endParaRPr lang="ru-RU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BD2104-0D84-43B4-A97B-23622BB4DD89}" type="slidenum">
              <a:rPr lang="ru-RU"/>
              <a:pPr/>
              <a:t>39</a:t>
            </a:fld>
            <a:endParaRPr lang="ru-RU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7759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BD2104-0D84-43B4-A97B-23622BB4DD89}" type="slidenum">
              <a:rPr lang="ru-RU"/>
              <a:pPr/>
              <a:t>40</a:t>
            </a:fld>
            <a:endParaRPr lang="ru-RU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45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807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22969D0-5913-450B-889C-9A3AFD3919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4C44D8-2F6C-4FB6-AE78-4CE3A4C01AF1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7A2A82CE-4104-4914-8E23-8E41564A89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BBD7DA46-41A6-488E-B9E5-A00DD16812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В режиме слайдов ответ появляется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9041458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46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4731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47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727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48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6898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927E00-D8E8-49EA-9DA1-EDAB673E57BC}" type="slidenum">
              <a:rPr lang="ru-RU"/>
              <a:pPr/>
              <a:t>49</a:t>
            </a:fld>
            <a:endParaRPr lang="ru-RU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режиме слайдов ответ появляется после </a:t>
            </a:r>
            <a:r>
              <a:rPr lang="ru-RU" dirty="0" err="1"/>
              <a:t>кликанья</a:t>
            </a:r>
            <a:r>
              <a:rPr lang="ru-RU" dirty="0"/>
              <a:t> мышкой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6704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50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4892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9256882-6D03-4625-853C-265AB71410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A87099-4A91-4EE4-A13F-22579D7A4E7C}" type="slidenum">
              <a:rPr lang="ru-RU" altLang="ru-RU"/>
              <a:pPr/>
              <a:t>51</a:t>
            </a:fld>
            <a:endParaRPr lang="ru-RU" altLang="ru-RU"/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0579CB05-A5CD-43F6-85CD-8BD99C62DB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E07533E9-6D4C-4644-96C5-B1A8AF04E5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и решения появляются после кликанья мышкой</a:t>
            </a:r>
          </a:p>
          <a:p>
            <a:endParaRPr lang="ru-RU" alt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725D95-8729-4DC7-9804-51EF0BE15D27}" type="slidenum">
              <a:rPr lang="ru-RU"/>
              <a:pPr/>
              <a:t>52</a:t>
            </a:fld>
            <a:endParaRPr lang="ru-RU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4283891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844ABB-5FC7-4974-A3AF-8CD7DE15BC6D}" type="slidenum">
              <a:rPr lang="ru-RU"/>
              <a:pPr/>
              <a:t>67</a:t>
            </a:fld>
            <a:endParaRPr lang="ru-RU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2690095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69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dirty="0"/>
              <a:t>В режиме слайдов ответ появляется после </a:t>
            </a:r>
            <a:r>
              <a:rPr lang="ru-RU" dirty="0" err="1"/>
              <a:t>кликанья</a:t>
            </a:r>
            <a:r>
              <a:rPr lang="ru-RU" dirty="0"/>
              <a:t> мышкой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50487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39EE322-BB50-432F-9C51-8E5CE9AB694F}" type="slidenum">
              <a:rPr lang="ru-RU" sz="1200"/>
              <a:pPr eaLnBrk="1" hangingPunct="1"/>
              <a:t>70</a:t>
            </a:fld>
            <a:endParaRPr lang="ru-RU" sz="120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542787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1EC299-4758-4EC0-94B3-0D2381D1E5D1}" type="slidenum">
              <a:rPr lang="ru-RU"/>
              <a:pPr/>
              <a:t>10</a:t>
            </a:fld>
            <a:endParaRPr lang="ru-RU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766A3B-DA1A-4538-99DB-87EB88B5C78F}" type="slidenum">
              <a:rPr lang="ru-RU"/>
              <a:pPr/>
              <a:t>71</a:t>
            </a:fld>
            <a:endParaRPr lang="ru-RU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0006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766A3B-DA1A-4538-99DB-87EB88B5C78F}" type="slidenum">
              <a:rPr lang="ru-RU"/>
              <a:pPr/>
              <a:t>72</a:t>
            </a:fld>
            <a:endParaRPr lang="ru-RU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9895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766A3B-DA1A-4538-99DB-87EB88B5C78F}" type="slidenum">
              <a:rPr lang="ru-RU"/>
              <a:pPr/>
              <a:t>73</a:t>
            </a:fld>
            <a:endParaRPr lang="ru-RU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576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766A3B-DA1A-4538-99DB-87EB88B5C78F}" type="slidenum">
              <a:rPr lang="ru-RU"/>
              <a:pPr/>
              <a:t>74</a:t>
            </a:fld>
            <a:endParaRPr lang="ru-RU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5284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766A3B-DA1A-4538-99DB-87EB88B5C78F}" type="slidenum">
              <a:rPr lang="ru-RU"/>
              <a:pPr/>
              <a:t>75</a:t>
            </a:fld>
            <a:endParaRPr lang="ru-RU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3640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39EE322-BB50-432F-9C51-8E5CE9AB694F}" type="slidenum">
              <a:rPr lang="ru-RU" sz="1200"/>
              <a:pPr eaLnBrk="1" hangingPunct="1"/>
              <a:t>76</a:t>
            </a:fld>
            <a:endParaRPr lang="ru-RU" sz="120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1134504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77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DAEC6-DCDB-469D-85C2-FB34686374A6}" type="slidenum">
              <a:rPr lang="ru-RU"/>
              <a:pPr/>
              <a:t>78</a:t>
            </a:fld>
            <a:endParaRPr lang="ru-R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4AA621-0762-4AF2-9188-F4594922FA78}" type="slidenum">
              <a:rPr lang="ru-RU"/>
              <a:pPr/>
              <a:t>79</a:t>
            </a:fld>
            <a:endParaRPr lang="ru-RU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4AA621-0762-4AF2-9188-F4594922FA78}" type="slidenum">
              <a:rPr lang="ru-RU"/>
              <a:pPr/>
              <a:t>80</a:t>
            </a:fld>
            <a:endParaRPr lang="ru-RU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 появляется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1EC299-4758-4EC0-94B3-0D2381D1E5D1}" type="slidenum">
              <a:rPr lang="ru-RU"/>
              <a:pPr/>
              <a:t>11</a:t>
            </a:fld>
            <a:endParaRPr lang="ru-RU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4AA621-0762-4AF2-9188-F4594922FA78}" type="slidenum">
              <a:rPr lang="ru-RU"/>
              <a:pPr/>
              <a:t>81</a:t>
            </a:fld>
            <a:endParaRPr lang="ru-RU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режиме слайдов ответ появляется после </a:t>
            </a:r>
            <a:r>
              <a:rPr lang="ru-RU" dirty="0" err="1"/>
              <a:t>кликанья</a:t>
            </a:r>
            <a:r>
              <a:rPr lang="ru-RU" dirty="0"/>
              <a:t> мышкой</a:t>
            </a:r>
          </a:p>
          <a:p>
            <a:endParaRPr lang="ru-RU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4F9CE64-8A32-43D4-8DE1-05A77BDC3D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53A37B-2AF6-4E30-B1D4-148CBF312EB5}" type="slidenum">
              <a:rPr lang="ru-RU" altLang="ru-RU"/>
              <a:pPr/>
              <a:t>82</a:t>
            </a:fld>
            <a:endParaRPr lang="ru-RU" altLang="ru-RU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FBDA6469-E162-4E3E-B233-FF3FC7BD8E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99D078D5-2E33-41B1-84E5-295E67B3A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В режиме слайдов ответ появляется после кликанья мышкой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22969D0-5913-450B-889C-9A3AFD3919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4C44D8-2F6C-4FB6-AE78-4CE3A4C01AF1}" type="slidenum">
              <a:rPr lang="ru-RU" altLang="ru-RU"/>
              <a:pPr/>
              <a:t>83</a:t>
            </a:fld>
            <a:endParaRPr lang="ru-RU" altLang="ru-RU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7A2A82CE-4104-4914-8E23-8E41564A89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BBD7DA46-41A6-488E-B9E5-A00DD16812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В режиме слайдов ответ появляется после кликанья мышкой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E47DC28-7F51-4073-8D12-5CFF306E8B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CDDF83-8C1A-4C6C-A765-0196B59B808D}" type="slidenum">
              <a:rPr lang="ru-RU" altLang="ru-RU"/>
              <a:pPr/>
              <a:t>84</a:t>
            </a:fld>
            <a:endParaRPr lang="ru-RU" altLang="ru-RU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1928D437-66CB-466B-855A-09C43E35A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EF4F1114-191A-4D70-A772-00ED69FEE7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/>
              <a:t>В режиме слайдов ответ появляется после кликанья мышкой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39EE322-BB50-432F-9C51-8E5CE9AB694F}" type="slidenum">
              <a:rPr lang="ru-RU" sz="1200"/>
              <a:pPr eaLnBrk="1" hangingPunct="1"/>
              <a:t>85</a:t>
            </a:fld>
            <a:endParaRPr lang="ru-RU" sz="120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813863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39EE322-BB50-432F-9C51-8E5CE9AB694F}" type="slidenum">
              <a:rPr lang="ru-RU" sz="1200"/>
              <a:pPr eaLnBrk="1" hangingPunct="1"/>
              <a:t>86</a:t>
            </a:fld>
            <a:endParaRPr lang="ru-RU" sz="120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39EE322-BB50-432F-9C51-8E5CE9AB694F}" type="slidenum">
              <a:rPr lang="ru-RU" sz="1200"/>
              <a:pPr eaLnBrk="1" hangingPunct="1"/>
              <a:t>87</a:t>
            </a:fld>
            <a:endParaRPr lang="ru-RU" sz="120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39EE322-BB50-432F-9C51-8E5CE9AB694F}" type="slidenum">
              <a:rPr lang="ru-RU" sz="1200"/>
              <a:pPr eaLnBrk="1" hangingPunct="1"/>
              <a:t>89</a:t>
            </a:fld>
            <a:endParaRPr lang="ru-RU" sz="120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39EE322-BB50-432F-9C51-8E5CE9AB694F}" type="slidenum">
              <a:rPr lang="ru-RU" sz="1200"/>
              <a:pPr eaLnBrk="1" hangingPunct="1"/>
              <a:t>90</a:t>
            </a:fld>
            <a:endParaRPr lang="ru-RU" sz="120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87856448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39EE322-BB50-432F-9C51-8E5CE9AB694F}" type="slidenum">
              <a:rPr lang="ru-RU" sz="1200"/>
              <a:pPr eaLnBrk="1" hangingPunct="1"/>
              <a:t>91</a:t>
            </a:fld>
            <a:endParaRPr lang="ru-RU" sz="120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871491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1EC299-4758-4EC0-94B3-0D2381D1E5D1}" type="slidenum">
              <a:rPr lang="ru-RU"/>
              <a:pPr/>
              <a:t>12</a:t>
            </a:fld>
            <a:endParaRPr lang="ru-RU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95F403-F364-4854-8054-DB8E51F3CA74}" type="slidenum">
              <a:rPr lang="ru-RU"/>
              <a:pPr/>
              <a:t>94</a:t>
            </a:fld>
            <a:endParaRPr lang="ru-RU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95F403-F364-4854-8054-DB8E51F3CA74}" type="slidenum">
              <a:rPr lang="ru-RU"/>
              <a:pPr/>
              <a:t>95</a:t>
            </a:fld>
            <a:endParaRPr lang="ru-RU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95F403-F364-4854-8054-DB8E51F3CA74}" type="slidenum">
              <a:rPr lang="ru-RU"/>
              <a:pPr/>
              <a:t>96</a:t>
            </a:fld>
            <a:endParaRPr lang="ru-RU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5387843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95F403-F364-4854-8054-DB8E51F3CA74}" type="slidenum">
              <a:rPr lang="ru-RU"/>
              <a:pPr/>
              <a:t>97</a:t>
            </a:fld>
            <a:endParaRPr lang="ru-RU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921728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1EC299-4758-4EC0-94B3-0D2381D1E5D1}" type="slidenum">
              <a:rPr lang="ru-RU"/>
              <a:pPr/>
              <a:t>13</a:t>
            </a:fld>
            <a:endParaRPr lang="ru-RU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1EC299-4758-4EC0-94B3-0D2381D1E5D1}" type="slidenum">
              <a:rPr lang="ru-RU"/>
              <a:pPr/>
              <a:t>14</a:t>
            </a:fld>
            <a:endParaRPr lang="ru-RU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1EC299-4758-4EC0-94B3-0D2381D1E5D1}" type="slidenum">
              <a:rPr lang="ru-RU"/>
              <a:pPr/>
              <a:t>15</a:t>
            </a:fld>
            <a:endParaRPr lang="ru-RU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режиме слайдов ответы и решения появляются после кликанья мышкой</a:t>
            </a:r>
          </a:p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419BD-F93B-4FBD-971F-F9F07DFC646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086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1251BB-A660-4EA0-A073-62995CA0ED9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456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8AB2BA-8CF2-49F6-A161-CD5153E9325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887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2AE628-36EA-46B9-A92A-BFD129366E6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446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68F9A7-085D-4A39-82E2-1D2B621F033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795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A27CF-2630-463D-A880-AC04AF27622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904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5FF76A-B36D-4643-95F9-60BF5D5021C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620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E8D7A-271A-4BD4-ABE8-D696C292503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294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052285-3A52-4489-83B4-E835971AB90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108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E63929-A6D2-4983-BE9E-E3D3111D78B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036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8DD8E5-B4AA-42E7-9696-16EC63A597E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91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D757BAD-FA33-45C3-B3FA-C8E138A6D0A1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1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1.png"/><Relationship Id="rId4" Type="http://schemas.openxmlformats.org/officeDocument/2006/relationships/image" Target="../media/image168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oleObject" Target="../embeddings/oleObject10.bin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8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050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0.png"/><Relationship Id="rId7" Type="http://schemas.openxmlformats.org/officeDocument/2006/relationships/image" Target="../media/image181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80.wmf"/><Relationship Id="rId4" Type="http://schemas.openxmlformats.org/officeDocument/2006/relationships/oleObject" Target="../embeddings/oleObject1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nemozina.ru/" TargetMode="External"/><Relationship Id="rId7" Type="http://schemas.openxmlformats.org/officeDocument/2006/relationships/image" Target="../media/image182.png"/><Relationship Id="rId2" Type="http://schemas.openxmlformats.org/officeDocument/2006/relationships/hyperlink" Target="mailto:ioc@mnemozina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ocketschool.ru/" TargetMode="External"/><Relationship Id="rId5" Type="http://schemas.openxmlformats.org/officeDocument/2006/relationships/hyperlink" Target="mailto:td@mnemozina.ru" TargetMode="External"/><Relationship Id="rId4" Type="http://schemas.openxmlformats.org/officeDocument/2006/relationships/hyperlink" Target="http://shop.mnemozina.ru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0.pn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70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6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0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image" Target="../media/image124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6.png"/><Relationship Id="rId4" Type="http://schemas.openxmlformats.org/officeDocument/2006/relationships/image" Target="../media/image127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6.png"/><Relationship Id="rId4" Type="http://schemas.openxmlformats.org/officeDocument/2006/relationships/image" Target="../media/image135.w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38.wmf"/><Relationship Id="rId4" Type="http://schemas.openxmlformats.org/officeDocument/2006/relationships/oleObject" Target="../embeddings/oleObject8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38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png"/><Relationship Id="rId4" Type="http://schemas.openxmlformats.org/officeDocument/2006/relationships/image" Target="../media/image133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png"/><Relationship Id="rId4" Type="http://schemas.openxmlformats.org/officeDocument/2006/relationships/image" Target="../media/image135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4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png"/><Relationship Id="rId4" Type="http://schemas.openxmlformats.org/officeDocument/2006/relationships/image" Target="../media/image14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1.png"/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4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7.png"/><Relationship Id="rId4" Type="http://schemas.openxmlformats.org/officeDocument/2006/relationships/image" Target="../media/image158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1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0.png"/><Relationship Id="rId4" Type="http://schemas.openxmlformats.org/officeDocument/2006/relationships/image" Target="../media/image16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9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1520" y="2132856"/>
            <a:ext cx="8280920" cy="2232248"/>
          </a:xfrm>
        </p:spPr>
        <p:txBody>
          <a:bodyPr>
            <a:noAutofit/>
          </a:bodyPr>
          <a:lstStyle/>
          <a:p>
            <a:r>
              <a:rPr lang="ru-RU" sz="3600" dirty="0">
                <a:latin typeface="Arial Black" pitchFamily="34" charset="0"/>
              </a:rPr>
              <a:t>Объём фигур в пространстве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0" y="4797152"/>
            <a:ext cx="9144000" cy="1296144"/>
          </a:xfrm>
          <a:solidFill>
            <a:srgbClr val="DFDBC7"/>
          </a:solidFill>
          <a:ln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180000" algn="just">
              <a:spcBef>
                <a:spcPts val="0"/>
              </a:spcBef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ВЕДУЩИЙ: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Смирнов Владимир Алексеевич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профессор, доктор физико-математических наук, заведующий кафедрой элементарной математики МПГУ, автор учебников по геометрии для 5—6, 7—9 и 10—11 классов</a:t>
            </a:r>
          </a:p>
        </p:txBody>
      </p:sp>
      <p:pic>
        <p:nvPicPr>
          <p:cNvPr id="5" name="Рисунок 4" descr="Заставка_Геометр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56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56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0427" y="11659"/>
            <a:ext cx="9144000" cy="533400"/>
          </a:xfrm>
        </p:spPr>
        <p:txBody>
          <a:bodyPr/>
          <a:lstStyle/>
          <a:p>
            <a:r>
              <a:rPr lang="ru-RU" sz="2400" dirty="0">
                <a:solidFill>
                  <a:srgbClr val="FF3300"/>
                </a:solidFill>
              </a:rPr>
              <a:t>Объём прямоугольного параллелепипеда</a:t>
            </a:r>
            <a:br>
              <a:rPr lang="ru-RU" sz="2400" dirty="0">
                <a:solidFill>
                  <a:srgbClr val="FF3300"/>
                </a:solidFill>
              </a:rPr>
            </a:br>
            <a:r>
              <a:rPr lang="ru-RU" sz="2400" dirty="0">
                <a:solidFill>
                  <a:srgbClr val="FF3300"/>
                </a:solidFill>
              </a:rPr>
              <a:t>в учебнике Л.С. Атанасяна и др.</a:t>
            </a:r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7" y="670081"/>
            <a:ext cx="4520158" cy="6210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24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40268"/>
            <a:ext cx="4392488" cy="6117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90835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610600" cy="548680"/>
          </a:xfrm>
        </p:spPr>
        <p:txBody>
          <a:bodyPr/>
          <a:lstStyle/>
          <a:p>
            <a:r>
              <a:rPr lang="ru-RU" sz="2800" dirty="0">
                <a:solidFill>
                  <a:srgbClr val="FF3300"/>
                </a:solidFill>
              </a:rPr>
              <a:t>Объём параболического сегмента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126" y="40466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	</a:t>
            </a:r>
            <a:r>
              <a:rPr lang="ru-RU" dirty="0"/>
              <a:t>Рассмотрим фигуру в пространстве, ограниченную параболоидом вращения </a:t>
            </a:r>
            <a:r>
              <a:rPr lang="en-US" dirty="0"/>
              <a:t>(</a:t>
            </a:r>
            <a:r>
              <a:rPr lang="en-US" i="1" dirty="0"/>
              <a:t>y = ax</a:t>
            </a:r>
            <a:r>
              <a:rPr lang="en-US" baseline="30000" dirty="0"/>
              <a:t>2</a:t>
            </a:r>
            <a:r>
              <a:rPr lang="en-US" dirty="0"/>
              <a:t>)</a:t>
            </a:r>
            <a:r>
              <a:rPr lang="en-US" i="1" dirty="0"/>
              <a:t> </a:t>
            </a:r>
            <a:r>
              <a:rPr lang="ru-RU" dirty="0"/>
              <a:t>и плоскостью, перпенди­кулярной оси </a:t>
            </a:r>
            <a:r>
              <a:rPr lang="en-US" i="1" dirty="0" err="1"/>
              <a:t>Oy</a:t>
            </a:r>
            <a:r>
              <a:rPr lang="ru-RU" dirty="0"/>
              <a:t> и проходящей на расстоянии </a:t>
            </a:r>
            <a:r>
              <a:rPr lang="en-US" i="1" dirty="0"/>
              <a:t>h</a:t>
            </a:r>
            <a:r>
              <a:rPr lang="ru-RU" dirty="0"/>
              <a:t> от точки </a:t>
            </a:r>
            <a:r>
              <a:rPr lang="en-US" i="1" dirty="0"/>
              <a:t>O</a:t>
            </a:r>
            <a:r>
              <a:rPr lang="ru-RU" dirty="0"/>
              <a:t>. Такая фигура в пространстве называется параболическим сегментом.</a:t>
            </a:r>
          </a:p>
        </p:txBody>
      </p:sp>
      <p:pic>
        <p:nvPicPr>
          <p:cNvPr id="2211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3936"/>
            <a:ext cx="4784895" cy="2577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9626" y="4517039"/>
                <a:ext cx="9144000" cy="2321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/>
                  <a:t>	</a:t>
                </a:r>
                <a:r>
                  <a:rPr lang="ru-RU" dirty="0"/>
                  <a:t>Найдем его объем. Проведем плоскость, перпендикулярную оси </a:t>
                </a:r>
                <a:r>
                  <a:rPr lang="en-US" i="1" dirty="0" err="1"/>
                  <a:t>Oy</a:t>
                </a:r>
                <a:r>
                  <a:rPr lang="ru-RU" dirty="0"/>
                  <a:t>, на расс­тоянии </a:t>
                </a:r>
                <a:r>
                  <a:rPr lang="en-US" i="1" dirty="0"/>
                  <a:t>y</a:t>
                </a:r>
                <a:r>
                  <a:rPr lang="ru-RU" dirty="0"/>
                  <a:t> от точки </a:t>
                </a:r>
                <a:r>
                  <a:rPr lang="en-US" i="1" dirty="0"/>
                  <a:t>O</a:t>
                </a:r>
                <a:r>
                  <a:rPr lang="ru-RU" dirty="0"/>
                  <a:t>. В сечении параболоида вращения получим круг радиуса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𝑦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𝑎</m:t>
                            </m:r>
                          </m:den>
                        </m:f>
                      </m:e>
                    </m:rad>
                    <m:r>
                      <a:rPr lang="en-US" b="0" i="0" smtClean="0">
                        <a:latin typeface="Cambria Math"/>
                      </a:rPr>
                      <m:t>.</m:t>
                    </m:r>
                  </m:oMath>
                </a14:m>
                <a:r>
                  <a:rPr lang="ru-RU" dirty="0"/>
                  <a:t> Его площадь 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ru-RU" i="0" smtClean="0">
                            <a:latin typeface="Cambria Math"/>
                            <a:ea typeface="Cambria Math"/>
                          </a:rPr>
                          <m:t>π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  <a:ea typeface="Cambria Math"/>
                          </a:rPr>
                          <m:t>y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den>
                    </m:f>
                  </m:oMath>
                </a14:m>
                <a:r>
                  <a:rPr lang="ru-RU" dirty="0"/>
                  <a:t>. </a:t>
                </a:r>
                <a:endParaRPr lang="en-US" dirty="0"/>
              </a:p>
              <a:p>
                <a:pPr algn="just"/>
                <a:r>
                  <a:rPr lang="ru-RU" dirty="0"/>
                  <a:t>	Наша задача состоит в том, чтобы подобрать фигуру с такими же площадями сечений.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626" y="4517039"/>
                <a:ext cx="9144000" cy="2321213"/>
              </a:xfrm>
              <a:prstGeom prst="rect">
                <a:avLst/>
              </a:prstGeom>
              <a:blipFill rotWithShape="1">
                <a:blip r:embed="rId3"/>
                <a:stretch>
                  <a:fillRect l="-1000" t="-2100" r="-1067" b="-49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81180"/>
            <a:ext cx="1987643" cy="26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47864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8126" y="264594"/>
                <a:ext cx="9144000" cy="1322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/>
                  <a:t>	</a:t>
                </a:r>
                <a:r>
                  <a:rPr lang="ru-RU" dirty="0"/>
                  <a:t>Рассмотрим прямую треугольную призму </a:t>
                </a:r>
                <a:r>
                  <a:rPr lang="en-US" i="1" dirty="0"/>
                  <a:t>ABCA</a:t>
                </a:r>
                <a:r>
                  <a:rPr lang="ru-RU" baseline="-25000" dirty="0"/>
                  <a:t>1</a:t>
                </a:r>
                <a:r>
                  <a:rPr lang="en-US" i="1" dirty="0"/>
                  <a:t>B</a:t>
                </a:r>
                <a:r>
                  <a:rPr lang="ru-RU" baseline="-25000" dirty="0"/>
                  <a:t>1</a:t>
                </a:r>
                <a:r>
                  <a:rPr lang="en-US" i="1" dirty="0"/>
                  <a:t>C</a:t>
                </a:r>
                <a:r>
                  <a:rPr lang="ru-RU" baseline="-25000" dirty="0"/>
                  <a:t>1</a:t>
                </a:r>
                <a:r>
                  <a:rPr lang="ru-RU" dirty="0"/>
                  <a:t> высоты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ru-RU" i="0" smtClean="0">
                            <a:latin typeface="Cambria Math"/>
                            <a:ea typeface="Cambria Math"/>
                          </a:rPr>
                          <m:t>π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den>
                    </m:f>
                  </m:oMath>
                </a14:m>
                <a:r>
                  <a:rPr lang="ru-RU" dirty="0"/>
                  <a:t>, осно­ванием которой является прямоугольный треугольник с катетами, равными </a:t>
                </a:r>
                <a:r>
                  <a:rPr lang="en-US" i="1" dirty="0"/>
                  <a:t>h</a:t>
                </a:r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6" y="264594"/>
                <a:ext cx="9144000" cy="1322926"/>
              </a:xfrm>
              <a:prstGeom prst="rect">
                <a:avLst/>
              </a:prstGeom>
              <a:blipFill>
                <a:blip r:embed="rId2"/>
                <a:stretch>
                  <a:fillRect l="-1067" t="-3687" r="-1000" b="-96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9626" y="4293096"/>
                <a:ext cx="9144000" cy="2300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/>
                  <a:t>	</a:t>
                </a:r>
                <a:r>
                  <a:rPr lang="ru-RU" dirty="0"/>
                  <a:t>Площадь сечения этой призмы 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ru-RU">
                            <a:latin typeface="Cambria Math"/>
                            <a:ea typeface="Cambria Math"/>
                          </a:rPr>
                          <m:t>π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  <a:ea typeface="Cambria Math"/>
                          </a:rPr>
                          <m:t>y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den>
                    </m:f>
                  </m:oMath>
                </a14:m>
                <a:r>
                  <a:rPr lang="ru-RU" dirty="0"/>
                  <a:t>, т.е. равна площади сечения параболического сегмента. Следовательно, объём параболического сегмента равен объёму призмы, т.е. имеет место формула</a:t>
                </a:r>
              </a:p>
              <a:p>
                <a:pPr algn="ctr"/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𝑉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𝜋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h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dirty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626" y="4293096"/>
                <a:ext cx="9144000" cy="2300310"/>
              </a:xfrm>
              <a:prstGeom prst="rect">
                <a:avLst/>
              </a:prstGeom>
              <a:blipFill rotWithShape="1">
                <a:blip r:embed="rId3"/>
                <a:stretch>
                  <a:fillRect l="-1000" t="-529" r="-10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70" y="1668662"/>
            <a:ext cx="7059259" cy="240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55176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0"/>
            <a:ext cx="8610600" cy="548680"/>
          </a:xfrm>
        </p:spPr>
        <p:txBody>
          <a:bodyPr/>
          <a:lstStyle/>
          <a:p>
            <a:r>
              <a:rPr lang="ru-RU" sz="2800" dirty="0">
                <a:solidFill>
                  <a:srgbClr val="FF3300"/>
                </a:solidFill>
              </a:rPr>
              <a:t>Объём гиперболического сегмента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120" y="40466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	</a:t>
            </a:r>
            <a:r>
              <a:rPr lang="ru-RU" dirty="0"/>
              <a:t>При вращении прямой </a:t>
            </a:r>
            <a:r>
              <a:rPr lang="en-US" i="1" dirty="0"/>
              <a:t>b</a:t>
            </a:r>
            <a:r>
              <a:rPr lang="ru-RU" dirty="0"/>
              <a:t>, скрещивающейся с прямой </a:t>
            </a:r>
            <a:r>
              <a:rPr lang="en-US" i="1" dirty="0"/>
              <a:t>a</a:t>
            </a:r>
            <a:r>
              <a:rPr lang="ru-RU" dirty="0"/>
              <a:t>, получается гиперболоид вращения. Найдем объём гиперболического сегмента ограниченного этой поверхностью и двумя кругами соответственно с центрами </a:t>
            </a:r>
            <a:r>
              <a:rPr lang="en-US" i="1" dirty="0"/>
              <a:t>O </a:t>
            </a:r>
            <a:r>
              <a:rPr lang="ru-RU" dirty="0"/>
              <a:t>и </a:t>
            </a:r>
            <a:r>
              <a:rPr lang="en-US" i="1" dirty="0"/>
              <a:t>P</a:t>
            </a:r>
            <a:r>
              <a:rPr lang="ru-RU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496" y="4841101"/>
                <a:ext cx="9153624" cy="2016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/>
                  <a:t>	В сечении этой фигуры плоскостью, проходящей через точку </a:t>
                </a:r>
                <a:r>
                  <a:rPr lang="en-US" i="1" dirty="0"/>
                  <a:t>A</a:t>
                </a:r>
                <a:r>
                  <a:rPr lang="ru-RU" dirty="0"/>
                  <a:t>, перпендикулярной оси вращения, получается круг радиуса </a:t>
                </a:r>
                <a:r>
                  <a:rPr lang="en-US" i="1" dirty="0"/>
                  <a:t>r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𝑦</m:t>
                                </m:r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/>
                                    <a:ea typeface="Cambria Math"/>
                                  </a:rPr>
                                  <m:t>tg</m:t>
                                </m:r>
                                <m:r>
                                  <a:rPr lang="en-US" b="0" i="0" smtClean="0">
                                    <a:latin typeface="Cambria Math"/>
                                    <a:ea typeface="Cambria Math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/>
                                    <a:ea typeface="Cambria Math"/>
                                  </a:rPr>
                                  <m:t>φ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b="0" i="0" smtClean="0">
                        <a:latin typeface="Cambria Math"/>
                      </a:rPr>
                      <m:t>.</m:t>
                    </m:r>
                  </m:oMath>
                </a14:m>
                <a:r>
                  <a:rPr lang="ru-RU" b="0" i="1" dirty="0"/>
                  <a:t> </a:t>
                </a:r>
                <a:r>
                  <a:rPr lang="ru-RU" dirty="0"/>
                  <a:t>Его площадь равна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 smtClean="0">
                            <a:latin typeface="Cambria Math"/>
                            <a:ea typeface="Cambria Math"/>
                          </a:rPr>
                          <m:t>π</m:t>
                        </m:r>
                        <m:r>
                          <a:rPr lang="ru-RU" b="0" i="1" smtClean="0"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  <a:ea typeface="Cambria Math"/>
                              </a:rPr>
                              <m:t>tg</m:t>
                            </m:r>
                            <m:r>
                              <a:rPr lang="en-US">
                                <a:latin typeface="Cambria Math"/>
                                <a:ea typeface="Cambria Math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  <a:ea typeface="Cambria Math"/>
                              </a:rPr>
                              <m:t>φ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ru-RU" b="0" i="1" smtClean="0">
                        <a:latin typeface="Cambria Math"/>
                      </a:rPr>
                      <m:t>).</m:t>
                    </m:r>
                  </m:oMath>
                </a14:m>
                <a:endParaRPr lang="ru-RU" dirty="0"/>
              </a:p>
              <a:p>
                <a:pPr algn="just"/>
                <a:r>
                  <a:rPr lang="ru-RU" dirty="0"/>
                  <a:t>	Наша задача состоит в том, чтобы подобрать фигуру с такими же площадями сечений.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4841101"/>
                <a:ext cx="9153624" cy="2016899"/>
              </a:xfrm>
              <a:prstGeom prst="rect">
                <a:avLst/>
              </a:prstGeom>
              <a:blipFill rotWithShape="1">
                <a:blip r:embed="rId2"/>
                <a:stretch>
                  <a:fillRect l="-1066" t="-2417" r="-999" b="-604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32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74324"/>
            <a:ext cx="2477474" cy="286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74323"/>
            <a:ext cx="2307778" cy="286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80651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8876" y="70120"/>
                <a:ext cx="91440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/>
                  <a:t>	</a:t>
                </a:r>
                <a:r>
                  <a:rPr lang="ru-RU" dirty="0"/>
                  <a:t>Рассмотрим фигуру, состоящую из цилиндра и конуса.</a:t>
                </a:r>
                <a:r>
                  <a:rPr lang="en-US" dirty="0"/>
                  <a:t> </a:t>
                </a:r>
                <a:r>
                  <a:rPr lang="ru-RU" dirty="0"/>
                  <a:t>Цилиндр имеет радиус основания </a:t>
                </a:r>
                <a:r>
                  <a:rPr lang="en-US" i="1" dirty="0"/>
                  <a:t>d </a:t>
                </a:r>
                <a:r>
                  <a:rPr lang="ru-RU" dirty="0"/>
                  <a:t>и высоту </a:t>
                </a:r>
                <a:r>
                  <a:rPr lang="en-US" i="1" dirty="0"/>
                  <a:t>h = OP. </a:t>
                </a:r>
                <a:r>
                  <a:rPr lang="ru-RU" dirty="0"/>
                  <a:t>Конус имеет радиус основания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/>
                      </a:rPr>
                      <m:t>h</m:t>
                    </m:r>
                    <m:r>
                      <a:rPr lang="en-US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tg</m:t>
                    </m:r>
                    <m:r>
                      <a:rPr lang="en-US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φ</m:t>
                    </m:r>
                  </m:oMath>
                </a14:m>
                <a:r>
                  <a:rPr lang="en-US" dirty="0"/>
                  <a:t> </a:t>
                </a:r>
                <a:r>
                  <a:rPr lang="ru-RU" dirty="0"/>
                  <a:t>и высоту </a:t>
                </a:r>
                <a:r>
                  <a:rPr lang="en-US" i="1" dirty="0"/>
                  <a:t>h</a:t>
                </a:r>
                <a:r>
                  <a:rPr lang="en-US" dirty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6" y="70120"/>
                <a:ext cx="9144000" cy="1200329"/>
              </a:xfrm>
              <a:prstGeom prst="rect">
                <a:avLst/>
              </a:prstGeom>
              <a:blipFill>
                <a:blip r:embed="rId2"/>
                <a:stretch>
                  <a:fillRect l="-1067" t="-4082" r="-1000" b="-112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8127" y="4568458"/>
                <a:ext cx="9144000" cy="2293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/>
                  <a:t>	</a:t>
                </a:r>
                <a:r>
                  <a:rPr lang="ru-RU" dirty="0"/>
                  <a:t>Сумма площадей их сечений равна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  <a:ea typeface="Cambria Math"/>
                          </a:rPr>
                          <m:t>π</m:t>
                        </m:r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𝜋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𝑦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  <a:ea typeface="Cambria Math"/>
                              </a:rPr>
                              <m:t>tg</m:t>
                            </m:r>
                            <m:r>
                              <a:rPr lang="en-US">
                                <a:latin typeface="Cambria Math"/>
                                <a:ea typeface="Cambria Math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  <a:ea typeface="Cambria Math"/>
                              </a:rPr>
                              <m:t>φ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dirty="0"/>
                  <a:t>, т.е. равна площади сечения гиперболического сегмента. Следовательно, объём гиперболического сегмента равен сумме объёмов этих цилиндра и конуса, т.е. имеет место формула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𝑉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π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h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tg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φ</m:t>
                      </m:r>
                      <m:r>
                        <a:rPr lang="en-US" b="0" i="0" smtClean="0">
                          <a:latin typeface="Cambria Math"/>
                          <a:ea typeface="Cambria Math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7" y="4568458"/>
                <a:ext cx="9144000" cy="2293000"/>
              </a:xfrm>
              <a:prstGeom prst="rect">
                <a:avLst/>
              </a:prstGeom>
              <a:blipFill rotWithShape="1">
                <a:blip r:embed="rId3"/>
                <a:stretch>
                  <a:fillRect l="-1067" t="-2122" r="-1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01940"/>
            <a:ext cx="2454819" cy="283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42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876" y="1733431"/>
            <a:ext cx="306705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981136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8610600" cy="548680"/>
          </a:xfrm>
        </p:spPr>
        <p:txBody>
          <a:bodyPr/>
          <a:lstStyle/>
          <a:p>
            <a:r>
              <a:rPr lang="ru-RU" sz="3200" dirty="0">
                <a:solidFill>
                  <a:srgbClr val="FF3300"/>
                </a:solidFill>
              </a:rPr>
              <a:t>Упражнения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127" y="47682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	</a:t>
            </a:r>
            <a:r>
              <a:rPr lang="ru-RU" dirty="0"/>
              <a:t>1. Найдите объём фигуры, полученной вращением единичного тетраэдра, вокруг прямой, проходящей через середины противоположных рёбер.</a:t>
            </a: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44824"/>
            <a:ext cx="2853901" cy="264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01132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8127" y="116632"/>
                <a:ext cx="9144000" cy="2704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/>
                  <a:t>	</a:t>
                </a:r>
                <a:r>
                  <a:rPr lang="ru-RU" dirty="0">
                    <a:solidFill>
                      <a:srgbClr val="FF0000"/>
                    </a:solidFill>
                  </a:rPr>
                  <a:t>Решение. </a:t>
                </a:r>
                <a:r>
                  <a:rPr lang="ru-RU" dirty="0"/>
                  <a:t>Эта фигура состоит из двух гиперболических сегментов, для которых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𝑑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ru-RU" b="0" i="0" smtClean="0">
                        <a:latin typeface="Cambria Math"/>
                      </a:rPr>
                      <m:t>,</m:t>
                    </m:r>
                    <m:r>
                      <a:rPr lang="en-US" i="1">
                        <a:latin typeface="Cambria Math"/>
                      </a:rPr>
                      <m:t>h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b="0" i="1" smtClean="0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, 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tg</m:t>
                    </m:r>
                    <m:r>
                      <a:rPr lang="en-US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φ</m:t>
                    </m:r>
                    <m:r>
                      <a:rPr lang="en-US"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nor/>
                      </m:rPr>
                      <a:rPr lang="ru-RU" b="0" i="0" smtClean="0">
                        <a:latin typeface="Cambria Math"/>
                        <a:ea typeface="Cambria Math"/>
                      </a:rPr>
                      <m:t>1</m:t>
                    </m:r>
                    <m:r>
                      <m:rPr>
                        <m:nor/>
                      </m:rPr>
                      <a:rPr lang="en-US" dirty="0"/>
                      <m:t>.</m:t>
                    </m:r>
                  </m:oMath>
                </a14:m>
                <a:r>
                  <a:rPr lang="ru-RU" dirty="0"/>
                  <a:t> Воспользуемся формулой объёма гиперболического сегмента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𝑉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  <a:ea typeface="Cambria Math"/>
                        </a:rPr>
                        <m:t>π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𝑑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/>
                          <a:ea typeface="Cambria Math"/>
                        </a:rPr>
                        <m:t>h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h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  <a:ea typeface="Cambria Math"/>
                            </a:rPr>
                            <m:t>tg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>
                          <a:latin typeface="Cambria Math"/>
                          <a:ea typeface="Cambria Math"/>
                        </a:rPr>
                        <m:t>φ</m:t>
                      </m:r>
                      <m:r>
                        <a:rPr lang="en-US">
                          <a:latin typeface="Cambria Math"/>
                          <a:ea typeface="Cambria Math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  <a:p>
                <a:pPr algn="just"/>
                <a:r>
                  <a:rPr lang="en-US" dirty="0"/>
                  <a:t>	</a:t>
                </a:r>
                <a:r>
                  <a:rPr lang="ru-RU" dirty="0"/>
                  <a:t>Получим,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𝑉</m:t>
                    </m:r>
                    <m:r>
                      <a:rPr lang="en-US" b="0" i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ru-RU">
                            <a:latin typeface="Cambria Math"/>
                            <a:ea typeface="Cambria Math"/>
                          </a:rPr>
                          <m:t>π</m:t>
                        </m:r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b="0" i="1" smtClean="0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ru-RU" b="0" i="1" smtClean="0">
                            <a:latin typeface="Cambria Math"/>
                            <a:ea typeface="Cambria Math"/>
                          </a:rPr>
                          <m:t>24</m:t>
                        </m:r>
                      </m:den>
                    </m:f>
                  </m:oMath>
                </a14:m>
                <a:r>
                  <a:rPr lang="ru-RU" dirty="0"/>
                  <a:t>. Объём всей фигуры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ru-RU">
                            <a:latin typeface="Cambria Math"/>
                            <a:ea typeface="Cambria Math"/>
                          </a:rPr>
                          <m:t>π</m:t>
                        </m:r>
                        <m:rad>
                          <m:radPr>
                            <m:degHide m:val="on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12</m:t>
                        </m:r>
                      </m:den>
                    </m:f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7" y="116632"/>
                <a:ext cx="9144000" cy="2704330"/>
              </a:xfrm>
              <a:prstGeom prst="rect">
                <a:avLst/>
              </a:prstGeom>
              <a:blipFill rotWithShape="1">
                <a:blip r:embed="rId3"/>
                <a:stretch>
                  <a:fillRect l="-1067" t="-1802" r="-1000" b="-11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2491306"/>
              </p:ext>
            </p:extLst>
          </p:nvPr>
        </p:nvGraphicFramePr>
        <p:xfrm>
          <a:off x="4748065" y="3009578"/>
          <a:ext cx="3317247" cy="3097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4" imgW="3877216" imgH="3619048" progId="Paint.Picture">
                  <p:embed/>
                </p:oleObj>
              </mc:Choice>
              <mc:Fallback>
                <p:oleObj name="Точечный рисунок" r:id="rId4" imgW="3877216" imgH="36190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8065" y="3009578"/>
                        <a:ext cx="3317247" cy="30973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295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068960"/>
            <a:ext cx="3095625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88440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2"/>
          <p:cNvSpPr txBox="1">
            <a:spLocks noChangeArrowheads="1"/>
          </p:cNvSpPr>
          <p:nvPr/>
        </p:nvSpPr>
        <p:spPr bwMode="auto">
          <a:xfrm>
            <a:off x="304800" y="381000"/>
            <a:ext cx="8534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2. </a:t>
            </a:r>
            <a:r>
              <a:rPr lang="ru-RU" dirty="0"/>
              <a:t>Найдите объём фигуры вращения единичного куба вокруг прямой, проходящей через середины его противоположных рёбер.</a:t>
            </a:r>
          </a:p>
        </p:txBody>
      </p:sp>
      <p:pic>
        <p:nvPicPr>
          <p:cNvPr id="150549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2" y="1600200"/>
            <a:ext cx="315277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262823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49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88840"/>
            <a:ext cx="315277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0535" name="Text Box 7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15097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2200" dirty="0">
                    <a:solidFill>
                      <a:srgbClr val="FF3300"/>
                    </a:solidFill>
                  </a:rPr>
                  <a:t>	Решение.</a:t>
                </a:r>
                <a:r>
                  <a:rPr lang="ru-RU" sz="2200" dirty="0">
                    <a:solidFill>
                      <a:schemeClr val="accent1"/>
                    </a:solidFill>
                  </a:rPr>
                  <a:t> </a:t>
                </a:r>
                <a:r>
                  <a:rPr lang="ru-RU" sz="2200" dirty="0"/>
                  <a:t>Искомая фигура состоит из двух гиперболических сегментов. Для каждого из них имеем: </a:t>
                </a:r>
                <a:r>
                  <a:rPr lang="en-US" sz="2200" i="1" dirty="0"/>
                  <a:t>d = </a:t>
                </a:r>
                <a:r>
                  <a:rPr lang="ru-RU" sz="2200" dirty="0"/>
                  <a:t>0,5</a:t>
                </a:r>
                <a:r>
                  <a:rPr lang="en-US" sz="2200" dirty="0"/>
                  <a:t>,</a:t>
                </a:r>
                <a:r>
                  <a:rPr lang="en-US" sz="2200" i="1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i="0" smtClean="0">
                        <a:latin typeface="Cambria Math"/>
                        <a:ea typeface="Cambria Math"/>
                      </a:rPr>
                      <m:t>φ</m:t>
                    </m:r>
                  </m:oMath>
                </a14:m>
                <a:r>
                  <a:rPr lang="en-US" sz="2200" dirty="0">
                    <a:cs typeface="Times New Roman" pitchFamily="18" charset="0"/>
                  </a:rPr>
                  <a:t> = 45</a:t>
                </a:r>
                <a:r>
                  <a:rPr lang="ru-RU" sz="2200" baseline="30000" dirty="0"/>
                  <a:t>о</a:t>
                </a:r>
                <a:r>
                  <a:rPr lang="ru-RU" sz="2200" dirty="0"/>
                  <a:t>, </a:t>
                </a:r>
                <a:r>
                  <a:rPr lang="en-US" sz="2200" i="1" dirty="0"/>
                  <a:t>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2200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2200" b="0" i="0" smtClean="0">
                        <a:latin typeface="Cambria Math"/>
                      </a:rPr>
                      <m:t>.</m:t>
                    </m:r>
                  </m:oMath>
                </a14:m>
                <a:r>
                  <a:rPr lang="en-US" sz="2200" dirty="0"/>
                  <a:t> </a:t>
                </a:r>
                <a:r>
                  <a:rPr lang="ru-RU" sz="2200" dirty="0"/>
                  <a:t>Их объемы равны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200" b="0" i="1" smtClean="0">
                            <a:latin typeface="Cambria Math"/>
                          </a:rPr>
                          <m:t>5</m:t>
                        </m:r>
                        <m:rad>
                          <m:radPr>
                            <m:degHide m:val="on"/>
                            <m:ctrlPr>
                              <a:rPr lang="ru-RU" sz="22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sz="2200" b="0" i="1" smtClean="0">
                                <a:latin typeface="Cambria Math"/>
                              </a:rPr>
                              <m:t>2</m:t>
                            </m:r>
                          </m:e>
                        </m:rad>
                        <m:r>
                          <m:rPr>
                            <m:sty m:val="p"/>
                          </m:rPr>
                          <a:rPr lang="ru-RU" sz="2200" b="0" i="0" smtClean="0">
                            <a:latin typeface="Cambria Math"/>
                            <a:ea typeface="Cambria Math"/>
                          </a:rPr>
                          <m:t>π</m:t>
                        </m:r>
                      </m:num>
                      <m:den>
                        <m:r>
                          <a:rPr lang="ru-RU" sz="2200" b="0" i="1" smtClean="0">
                            <a:latin typeface="Cambria Math"/>
                          </a:rPr>
                          <m:t>24</m:t>
                        </m:r>
                      </m:den>
                    </m:f>
                  </m:oMath>
                </a14:m>
                <a:r>
                  <a:rPr lang="ru-RU" sz="2200" dirty="0"/>
                  <a:t>. Объём всей фигуры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200" i="1">
                            <a:latin typeface="Cambria Math"/>
                          </a:rPr>
                          <m:t>5</m:t>
                        </m:r>
                        <m:rad>
                          <m:radPr>
                            <m:degHide m:val="on"/>
                            <m:ctrlPr>
                              <a:rPr lang="ru-RU" sz="22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sz="22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  <m:r>
                          <m:rPr>
                            <m:sty m:val="p"/>
                          </m:rPr>
                          <a:rPr lang="ru-RU" sz="2200">
                            <a:latin typeface="Cambria Math"/>
                            <a:ea typeface="Cambria Math"/>
                          </a:rPr>
                          <m:t>π</m:t>
                        </m:r>
                      </m:num>
                      <m:den>
                        <m:r>
                          <a:rPr lang="ru-RU" sz="2200" i="1">
                            <a:latin typeface="Cambria Math"/>
                          </a:rPr>
                          <m:t>24</m:t>
                        </m:r>
                      </m:den>
                    </m:f>
                  </m:oMath>
                </a14:m>
                <a:r>
                  <a:rPr lang="ru-RU" sz="2200" dirty="0"/>
                  <a:t>.</a:t>
                </a:r>
              </a:p>
            </p:txBody>
          </p:sp>
        </mc:Choice>
        <mc:Fallback xmlns="">
          <p:sp>
            <p:nvSpPr>
              <p:cNvPr id="150535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1509772"/>
              </a:xfrm>
              <a:prstGeom prst="rect">
                <a:avLst/>
              </a:prstGeom>
              <a:blipFill rotWithShape="1">
                <a:blip r:embed="rId4"/>
                <a:stretch>
                  <a:fillRect l="-800" t="-2419" r="-867" b="-201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0546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6754617"/>
              </p:ext>
            </p:extLst>
          </p:nvPr>
        </p:nvGraphicFramePr>
        <p:xfrm>
          <a:off x="5094784" y="1761190"/>
          <a:ext cx="3124200" cy="296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5" imgW="3438095" imgH="3266667" progId="Paint.Picture">
                  <p:embed/>
                </p:oleObj>
              </mc:Choice>
              <mc:Fallback>
                <p:oleObj name="Точечный рисунок" r:id="rId5" imgW="3438095" imgH="326666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4784" y="1761190"/>
                        <a:ext cx="3124200" cy="296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549418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/>
              <a:t>	3. Найдите объём тела вращения единичного куба вокруг прямой, содержащей его диагональ.</a:t>
            </a:r>
          </a:p>
        </p:txBody>
      </p:sp>
      <p:pic>
        <p:nvPicPr>
          <p:cNvPr id="149525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72816"/>
            <a:ext cx="2971800" cy="258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87616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25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96" y="2780928"/>
            <a:ext cx="2971800" cy="258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9511" name="Text Box 7"/>
              <p:cNvSpPr txBox="1">
                <a:spLocks noChangeArrowheads="1"/>
              </p:cNvSpPr>
              <p:nvPr/>
            </p:nvSpPr>
            <p:spPr bwMode="auto">
              <a:xfrm>
                <a:off x="0" y="-497"/>
                <a:ext cx="9144000" cy="2051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ru-RU" sz="2200" dirty="0">
                    <a:solidFill>
                      <a:srgbClr val="FF3300"/>
                    </a:solidFill>
                  </a:rPr>
                  <a:t>	Решение.</a:t>
                </a:r>
                <a:r>
                  <a:rPr lang="ru-RU" sz="2200" dirty="0">
                    <a:solidFill>
                      <a:schemeClr val="accent1"/>
                    </a:solidFill>
                  </a:rPr>
                  <a:t> </a:t>
                </a:r>
                <a:r>
                  <a:rPr lang="ru-RU" sz="2200" dirty="0"/>
                  <a:t>Искомое тело состоит из двух конусов и двух гиперболических сегментов. Объем конуса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ru-RU" sz="2200">
                            <a:latin typeface="Cambria Math"/>
                            <a:ea typeface="Cambria Math"/>
                          </a:rPr>
                          <m:t>π</m:t>
                        </m:r>
                        <m:r>
                          <a:rPr lang="ru-RU" sz="2200" b="0" i="1" smtClean="0">
                            <a:latin typeface="Cambria Math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ru-RU" sz="22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sz="2200" b="0" i="1" smtClean="0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ru-RU" sz="2200" b="0" i="1" smtClean="0">
                            <a:latin typeface="Cambria Math"/>
                          </a:rPr>
                          <m:t>27</m:t>
                        </m:r>
                      </m:den>
                    </m:f>
                  </m:oMath>
                </a14:m>
                <a:r>
                  <a:rPr lang="ru-RU" sz="2200" dirty="0"/>
                  <a:t>.</a:t>
                </a:r>
              </a:p>
              <a:p>
                <a:pPr>
                  <a:spcBef>
                    <a:spcPts val="0"/>
                  </a:spcBef>
                </a:pPr>
                <a:r>
                  <a:rPr lang="ru-RU" sz="2200" dirty="0"/>
                  <a:t>	Для гиперболического сегмента имеем: </a:t>
                </a:r>
                <a:r>
                  <a:rPr lang="en-US" sz="2200" i="1" dirty="0"/>
                  <a:t>d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sz="2200" b="0" i="1" smtClean="0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ru-RU" sz="22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sz="2200" i="1" dirty="0"/>
                  <a:t> , </a:t>
                </a:r>
                <a:r>
                  <a:rPr lang="en-US" sz="2200" i="1" dirty="0"/>
                  <a:t>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b="0" i="1" smtClean="0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200" b="0" i="1" smtClean="0"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200" dirty="0"/>
                  <a:t>,</a:t>
                </a:r>
                <a:r>
                  <a:rPr lang="en-US" sz="2200" i="1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dirty="0" smtClean="0">
                        <a:latin typeface="Cambria Math"/>
                      </a:rPr>
                      <m:t>tg</m:t>
                    </m:r>
                    <m:r>
                      <a:rPr lang="en-US" sz="2200" b="0" i="0" dirty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dirty="0" smtClean="0">
                        <a:latin typeface="Cambria Math"/>
                        <a:ea typeface="Cambria Math"/>
                      </a:rPr>
                      <m:t>φ</m:t>
                    </m:r>
                    <m:r>
                      <a:rPr lang="en-US" sz="2200" b="0" i="0" dirty="0" smtClean="0">
                        <a:latin typeface="Cambria Math"/>
                        <a:ea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200" b="0" i="1" dirty="0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en-US" sz="2200" b="0" i="1" dirty="0" smtClean="0">
                            <a:latin typeface="Cambria Math"/>
                            <a:ea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200" dirty="0"/>
                  <a:t>.</a:t>
                </a:r>
                <a:endParaRPr lang="en-US" sz="2200" dirty="0">
                  <a:cs typeface="Times New Roman" pitchFamily="18" charset="0"/>
                </a:endParaRPr>
              </a:p>
              <a:p>
                <a:pPr>
                  <a:spcBef>
                    <a:spcPts val="0"/>
                  </a:spcBef>
                </a:pPr>
                <a:r>
                  <a:rPr lang="ru-RU" sz="2200" dirty="0"/>
                  <a:t>Его объём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200" i="0" smtClean="0">
                            <a:latin typeface="Cambria Math"/>
                            <a:ea typeface="Cambria Math"/>
                          </a:rPr>
                          <m:t>π</m:t>
                        </m:r>
                        <m:r>
                          <a:rPr lang="ru-RU" sz="2200" b="0" i="0" smtClean="0">
                            <a:latin typeface="Cambria Math" panose="02040503050406030204" pitchFamily="18" charset="0"/>
                            <a:ea typeface="Cambria Math"/>
                          </a:rPr>
                          <m:t>5</m:t>
                        </m:r>
                        <m:rad>
                          <m:radPr>
                            <m:degHide m:val="on"/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ru-RU" sz="22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ru-RU" sz="2200" dirty="0"/>
                  <a:t>. Объём всей фигуры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200">
                            <a:latin typeface="Cambria Math"/>
                            <a:ea typeface="Cambria Math"/>
                          </a:rPr>
                          <m:t>π</m:t>
                        </m:r>
                        <m:rad>
                          <m:radPr>
                            <m:degHide m:val="on"/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ru-RU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sz="2200" dirty="0"/>
                  <a:t>.</a:t>
                </a:r>
              </a:p>
            </p:txBody>
          </p:sp>
        </mc:Choice>
        <mc:Fallback xmlns="">
          <p:sp>
            <p:nvSpPr>
              <p:cNvPr id="149511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497"/>
                <a:ext cx="9144000" cy="2051267"/>
              </a:xfrm>
              <a:prstGeom prst="rect">
                <a:avLst/>
              </a:prstGeom>
              <a:blipFill>
                <a:blip r:embed="rId3"/>
                <a:stretch>
                  <a:fillRect l="-867" t="-2083" r="-867" b="-148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9519" name="Object 15"/>
          <p:cNvGraphicFramePr>
            <a:graphicFrameLocks noChangeAspect="1"/>
          </p:cNvGraphicFramePr>
          <p:nvPr/>
        </p:nvGraphicFramePr>
        <p:xfrm>
          <a:off x="5867400" y="4343400"/>
          <a:ext cx="773113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33160" imgH="495000" progId="Equation.DSMT4">
                  <p:embed/>
                </p:oleObj>
              </mc:Choice>
              <mc:Fallback>
                <p:oleObj name="Equation" r:id="rId4" imgW="533160" imgH="49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4343400"/>
                        <a:ext cx="773113" cy="704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526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314340"/>
              </p:ext>
            </p:extLst>
          </p:nvPr>
        </p:nvGraphicFramePr>
        <p:xfrm>
          <a:off x="5076056" y="2642022"/>
          <a:ext cx="3048000" cy="286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6" imgW="3277057" imgH="3076190" progId="Paint.Picture">
                  <p:embed/>
                </p:oleObj>
              </mc:Choice>
              <mc:Fallback>
                <p:oleObj name="Точечный рисунок" r:id="rId6" imgW="3277057" imgH="30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2642022"/>
                        <a:ext cx="3048000" cy="286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265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-9625" y="176783"/>
            <a:ext cx="9144000" cy="864096"/>
          </a:xfrm>
        </p:spPr>
        <p:txBody>
          <a:bodyPr/>
          <a:lstStyle/>
          <a:p>
            <a:r>
              <a:rPr lang="ru-RU" sz="2800" dirty="0">
                <a:solidFill>
                  <a:srgbClr val="FF3300"/>
                </a:solidFill>
              </a:rPr>
              <a:t>Объём цилиндра</a:t>
            </a:r>
            <a:br>
              <a:rPr lang="ru-RU" sz="2800" dirty="0">
                <a:solidFill>
                  <a:srgbClr val="FF3300"/>
                </a:solidFill>
              </a:rPr>
            </a:br>
            <a:r>
              <a:rPr lang="ru-RU" sz="2800" dirty="0">
                <a:solidFill>
                  <a:srgbClr val="FF3300"/>
                </a:solidFill>
              </a:rPr>
              <a:t>в учебнике Л.С. Атанасяна и др.</a:t>
            </a:r>
          </a:p>
        </p:txBody>
      </p:sp>
      <p:pic>
        <p:nvPicPr>
          <p:cNvPr id="2334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4645493" cy="3828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34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960" y="1988840"/>
            <a:ext cx="4567039" cy="33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45260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339752" y="188640"/>
            <a:ext cx="3600400" cy="12241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Контактная </a:t>
            </a:r>
            <a:b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</a:b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информация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576" y="1566952"/>
            <a:ext cx="799288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Издательство «Мнемозина»: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105043, Москва, ул. 6-я Парковая, д. 29 Б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Тел.: 8 (499) 367–67–81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E-mail: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2"/>
              </a:rPr>
              <a:t>ioc@mnemozina.ru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Сайт: 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3"/>
              </a:rPr>
              <a:t>mnemozina.ru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Интернет-магазин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ru-RU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4"/>
              </a:rPr>
              <a:t>shop.mnemozina.ru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Торговый дом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E-mail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  <a:r>
              <a:rPr kumimoji="0" lang="ru-RU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5"/>
              </a:rPr>
              <a:t>td@mnemozina.ru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Тел.:  8 (495) 644–20–26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Электронные формы учебников и пособий представлены на сайте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«Школа в кармане»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ru-RU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en-US" b="0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6"/>
              </a:rPr>
              <a:t>http://pocketschool.ru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Рисунок 10" descr="Mnemozina_LOGOTYPE_RE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116632"/>
            <a:ext cx="1296144" cy="12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27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36104"/>
          </a:xfrm>
        </p:spPr>
        <p:txBody>
          <a:bodyPr/>
          <a:lstStyle/>
          <a:p>
            <a:r>
              <a:rPr lang="ru-RU" sz="2800" dirty="0">
                <a:solidFill>
                  <a:srgbClr val="FF3300"/>
                </a:solidFill>
              </a:rPr>
              <a:t>Объём наклонной призмы</a:t>
            </a:r>
            <a:br>
              <a:rPr lang="ru-RU" sz="2800" dirty="0">
                <a:solidFill>
                  <a:srgbClr val="FF3300"/>
                </a:solidFill>
              </a:rPr>
            </a:br>
            <a:r>
              <a:rPr lang="ru-RU" sz="2800" dirty="0">
                <a:solidFill>
                  <a:srgbClr val="FF3300"/>
                </a:solidFill>
              </a:rPr>
              <a:t>в учебнике Л.С. Атанасяна и др.</a:t>
            </a:r>
          </a:p>
        </p:txBody>
      </p:sp>
      <p:pic>
        <p:nvPicPr>
          <p:cNvPr id="2344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81517"/>
            <a:ext cx="4896544" cy="3979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45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570" y="1412776"/>
            <a:ext cx="3811430" cy="247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06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/>
          <a:lstStyle/>
          <a:p>
            <a:r>
              <a:rPr lang="ru-RU" sz="2400" dirty="0">
                <a:solidFill>
                  <a:srgbClr val="FF3300"/>
                </a:solidFill>
              </a:rPr>
              <a:t>Объём пирамиды</a:t>
            </a:r>
            <a:br>
              <a:rPr lang="ru-RU" sz="2400" dirty="0">
                <a:solidFill>
                  <a:srgbClr val="FF3300"/>
                </a:solidFill>
              </a:rPr>
            </a:br>
            <a:r>
              <a:rPr lang="ru-RU" sz="2400" dirty="0">
                <a:solidFill>
                  <a:srgbClr val="FF3300"/>
                </a:solidFill>
              </a:rPr>
              <a:t>в учебнике Л.С. Атанасяна и др.</a:t>
            </a:r>
          </a:p>
        </p:txBody>
      </p:sp>
      <p:pic>
        <p:nvPicPr>
          <p:cNvPr id="2355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428732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323" y="764704"/>
            <a:ext cx="4831283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316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ru-RU" sz="2800" dirty="0">
                <a:solidFill>
                  <a:srgbClr val="FF3300"/>
                </a:solidFill>
              </a:rPr>
              <a:t>Объём конуса</a:t>
            </a:r>
            <a:br>
              <a:rPr lang="ru-RU" sz="2800" dirty="0">
                <a:solidFill>
                  <a:srgbClr val="FF3300"/>
                </a:solidFill>
              </a:rPr>
            </a:br>
            <a:r>
              <a:rPr lang="ru-RU" sz="2800" dirty="0">
                <a:solidFill>
                  <a:srgbClr val="FF3300"/>
                </a:solidFill>
              </a:rPr>
              <a:t>в учебнике Л.С. Атанасяна и др.</a:t>
            </a:r>
          </a:p>
        </p:txBody>
      </p:sp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828744"/>
            <a:ext cx="6264696" cy="599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6358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r>
              <a:rPr lang="ru-RU" sz="2800" dirty="0">
                <a:solidFill>
                  <a:srgbClr val="FF3300"/>
                </a:solidFill>
              </a:rPr>
              <a:t>Объём шара</a:t>
            </a:r>
            <a:br>
              <a:rPr lang="ru-RU" sz="2800" dirty="0">
                <a:solidFill>
                  <a:srgbClr val="FF3300"/>
                </a:solidFill>
              </a:rPr>
            </a:br>
            <a:r>
              <a:rPr lang="ru-RU" sz="2800" dirty="0">
                <a:solidFill>
                  <a:srgbClr val="FF3300"/>
                </a:solidFill>
              </a:rPr>
              <a:t>в учебнике Л.С. Атанасяна и др.</a:t>
            </a:r>
          </a:p>
        </p:txBody>
      </p:sp>
      <p:pic>
        <p:nvPicPr>
          <p:cNvPr id="2375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51690"/>
            <a:ext cx="6768752" cy="594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7498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>
            <a:extLst>
              <a:ext uri="{FF2B5EF4-FFF2-40B4-BE49-F238E27FC236}">
                <a16:creationId xmlns:a16="http://schemas.microsoft.com/office/drawing/2014/main" id="{F88F7138-EEB5-4218-A214-D8920E3471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ru-RU" altLang="ru-RU" sz="3200">
                <a:solidFill>
                  <a:srgbClr val="FF3300"/>
                </a:solidFill>
              </a:rPr>
              <a:t>ОБЪЕМ ФИГУР В ПРОСТРАНСТВЕ</a:t>
            </a:r>
          </a:p>
        </p:txBody>
      </p:sp>
      <p:sp>
        <p:nvSpPr>
          <p:cNvPr id="320515" name="Text Box 3">
            <a:extLst>
              <a:ext uri="{FF2B5EF4-FFF2-40B4-BE49-F238E27FC236}">
                <a16:creationId xmlns:a16="http://schemas.microsoft.com/office/drawing/2014/main" id="{428917B8-B8FD-4173-8BB0-271E0C182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15440"/>
            <a:ext cx="9067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	Объем</a:t>
            </a:r>
            <a:r>
              <a:rPr lang="ru-RU" alt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>
                <a:cs typeface="Times New Roman" panose="02020603050405020304" pitchFamily="18" charset="0"/>
              </a:rPr>
              <a:t>– величина, аналогичная площади и сопоставляющая фигурам в пространстве неотрицательные действительные числа.</a:t>
            </a:r>
            <a:endParaRPr lang="ru-RU" altLang="ru-RU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sp>
        <p:nvSpPr>
          <p:cNvPr id="320516" name="Text Box 4">
            <a:extLst>
              <a:ext uri="{FF2B5EF4-FFF2-40B4-BE49-F238E27FC236}">
                <a16:creationId xmlns:a16="http://schemas.microsoft.com/office/drawing/2014/main" id="{5E00D5EE-FA0C-4874-823C-D6BA7EF31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411871"/>
            <a:ext cx="90678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Для объемов пространственных фигур справедливы свойства, аналогичные свойствам площадей плоских фигур.</a:t>
            </a:r>
            <a:endParaRPr lang="en-US" altLang="ru-RU" dirty="0"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1. Объем фигуры в пространстве является неотрицательным числом.</a:t>
            </a:r>
            <a:endParaRPr lang="en-US" altLang="ru-RU" dirty="0"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2. Равные фигуры имеют равные объемы.</a:t>
            </a:r>
          </a:p>
          <a:p>
            <a:pPr algn="just">
              <a:spcBef>
                <a:spcPts val="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3. Если фигура </a:t>
            </a:r>
            <a:r>
              <a:rPr lang="ru-RU" altLang="ru-RU" i="1" dirty="0">
                <a:cs typeface="Times New Roman" panose="02020603050405020304" pitchFamily="18" charset="0"/>
              </a:rPr>
              <a:t>Ф</a:t>
            </a:r>
            <a:r>
              <a:rPr lang="ru-RU" altLang="ru-RU" dirty="0">
                <a:cs typeface="Times New Roman" panose="02020603050405020304" pitchFamily="18" charset="0"/>
              </a:rPr>
              <a:t> составлена из двух неперекрывающихся фигур </a:t>
            </a:r>
            <a:r>
              <a:rPr lang="ru-RU" altLang="ru-RU" i="1" dirty="0">
                <a:cs typeface="Times New Roman" panose="02020603050405020304" pitchFamily="18" charset="0"/>
              </a:rPr>
              <a:t>Ф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dirty="0">
                <a:cs typeface="Times New Roman" panose="02020603050405020304" pitchFamily="18" charset="0"/>
              </a:rPr>
              <a:t> и </a:t>
            </a:r>
            <a:r>
              <a:rPr lang="ru-RU" altLang="ru-RU" i="1" dirty="0">
                <a:cs typeface="Times New Roman" panose="02020603050405020304" pitchFamily="18" charset="0"/>
              </a:rPr>
              <a:t>Ф</a:t>
            </a:r>
            <a:r>
              <a:rPr lang="ru-RU" altLang="ru-RU" baseline="-30000" dirty="0">
                <a:cs typeface="Times New Roman" panose="02020603050405020304" pitchFamily="18" charset="0"/>
              </a:rPr>
              <a:t>2</a:t>
            </a:r>
            <a:r>
              <a:rPr lang="ru-RU" altLang="ru-RU" dirty="0">
                <a:cs typeface="Times New Roman" panose="02020603050405020304" pitchFamily="18" charset="0"/>
              </a:rPr>
              <a:t>, то объем фигуры </a:t>
            </a:r>
            <a:r>
              <a:rPr lang="ru-RU" altLang="ru-RU" i="1" dirty="0">
                <a:cs typeface="Times New Roman" panose="02020603050405020304" pitchFamily="18" charset="0"/>
              </a:rPr>
              <a:t>Ф</a:t>
            </a:r>
            <a:r>
              <a:rPr lang="ru-RU" altLang="ru-RU" dirty="0">
                <a:cs typeface="Times New Roman" panose="02020603050405020304" pitchFamily="18" charset="0"/>
              </a:rPr>
              <a:t> равен сумме объемов фигур </a:t>
            </a:r>
            <a:r>
              <a:rPr lang="ru-RU" altLang="ru-RU" i="1" dirty="0">
                <a:cs typeface="Times New Roman" panose="02020603050405020304" pitchFamily="18" charset="0"/>
              </a:rPr>
              <a:t>Ф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dirty="0">
                <a:cs typeface="Times New Roman" panose="02020603050405020304" pitchFamily="18" charset="0"/>
              </a:rPr>
              <a:t> и </a:t>
            </a:r>
            <a:r>
              <a:rPr lang="ru-RU" altLang="ru-RU" i="1" dirty="0">
                <a:cs typeface="Times New Roman" panose="02020603050405020304" pitchFamily="18" charset="0"/>
              </a:rPr>
              <a:t>Ф</a:t>
            </a:r>
            <a:r>
              <a:rPr lang="ru-RU" altLang="ru-RU" baseline="-30000" dirty="0">
                <a:cs typeface="Times New Roman" panose="02020603050405020304" pitchFamily="18" charset="0"/>
              </a:rPr>
              <a:t>2</a:t>
            </a:r>
            <a:r>
              <a:rPr lang="ru-RU" altLang="ru-RU" dirty="0">
                <a:cs typeface="Times New Roman" panose="02020603050405020304" pitchFamily="18" charset="0"/>
              </a:rPr>
              <a:t>, т. е. </a:t>
            </a:r>
            <a:r>
              <a:rPr lang="en-US" altLang="ru-RU" i="1" dirty="0">
                <a:cs typeface="Times New Roman" panose="02020603050405020304" pitchFamily="18" charset="0"/>
              </a:rPr>
              <a:t>V</a:t>
            </a:r>
            <a:r>
              <a:rPr lang="ru-RU" altLang="ru-RU" dirty="0">
                <a:cs typeface="Times New Roman" panose="02020603050405020304" pitchFamily="18" charset="0"/>
              </a:rPr>
              <a:t>(</a:t>
            </a:r>
            <a:r>
              <a:rPr lang="ru-RU" altLang="ru-RU" i="1" dirty="0">
                <a:cs typeface="Times New Roman" panose="02020603050405020304" pitchFamily="18" charset="0"/>
              </a:rPr>
              <a:t>Ф</a:t>
            </a:r>
            <a:r>
              <a:rPr lang="ru-RU" altLang="ru-RU" dirty="0">
                <a:cs typeface="Times New Roman" panose="02020603050405020304" pitchFamily="18" charset="0"/>
              </a:rPr>
              <a:t>)=</a:t>
            </a:r>
            <a:r>
              <a:rPr lang="en-US" altLang="ru-RU" i="1" dirty="0">
                <a:cs typeface="Times New Roman" panose="02020603050405020304" pitchFamily="18" charset="0"/>
              </a:rPr>
              <a:t>V</a:t>
            </a:r>
            <a:r>
              <a:rPr lang="ru-RU" altLang="ru-RU" dirty="0">
                <a:cs typeface="Times New Roman" panose="02020603050405020304" pitchFamily="18" charset="0"/>
              </a:rPr>
              <a:t>(</a:t>
            </a:r>
            <a:r>
              <a:rPr lang="ru-RU" altLang="ru-RU" i="1" dirty="0">
                <a:cs typeface="Times New Roman" panose="02020603050405020304" pitchFamily="18" charset="0"/>
              </a:rPr>
              <a:t>Ф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dirty="0">
                <a:cs typeface="Times New Roman" panose="02020603050405020304" pitchFamily="18" charset="0"/>
              </a:rPr>
              <a:t>)+</a:t>
            </a:r>
            <a:r>
              <a:rPr lang="en-US" altLang="ru-RU" i="1" dirty="0">
                <a:cs typeface="Times New Roman" panose="02020603050405020304" pitchFamily="18" charset="0"/>
              </a:rPr>
              <a:t>V</a:t>
            </a:r>
            <a:r>
              <a:rPr lang="ru-RU" altLang="ru-RU" dirty="0">
                <a:cs typeface="Times New Roman" panose="02020603050405020304" pitchFamily="18" charset="0"/>
              </a:rPr>
              <a:t>(</a:t>
            </a:r>
            <a:r>
              <a:rPr lang="ru-RU" altLang="ru-RU" i="1" dirty="0">
                <a:cs typeface="Times New Roman" panose="02020603050405020304" pitchFamily="18" charset="0"/>
              </a:rPr>
              <a:t>Ф</a:t>
            </a:r>
            <a:r>
              <a:rPr lang="ru-RU" altLang="ru-RU" baseline="-30000" dirty="0">
                <a:cs typeface="Times New Roman" panose="02020603050405020304" pitchFamily="18" charset="0"/>
              </a:rPr>
              <a:t>2</a:t>
            </a:r>
            <a:r>
              <a:rPr lang="ru-RU" altLang="ru-RU" dirty="0">
                <a:cs typeface="Times New Roman" panose="02020603050405020304" pitchFamily="18" charset="0"/>
              </a:rPr>
              <a:t>).</a:t>
            </a:r>
          </a:p>
          <a:p>
            <a:pPr algn="just">
              <a:spcBef>
                <a:spcPts val="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</a:t>
            </a:r>
            <a:r>
              <a:rPr lang="ru-RU" altLang="ru-RU" dirty="0"/>
              <a:t> </a:t>
            </a:r>
            <a:r>
              <a:rPr lang="en-US" altLang="ru-RU" dirty="0"/>
              <a:t>4</a:t>
            </a:r>
            <a:r>
              <a:rPr lang="ru-RU" altLang="ru-RU" dirty="0"/>
              <a:t>. О</a:t>
            </a:r>
            <a:r>
              <a:rPr lang="ru-RU" altLang="ru-RU" dirty="0">
                <a:cs typeface="Times New Roman" panose="02020603050405020304" pitchFamily="18" charset="0"/>
              </a:rPr>
              <a:t>бъем прямоугольного параллелепипеда равен произведению трех его измерений, т. е. если ребра прямоугольного параллелепипеда, выходящие из одной вершины, равны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dirty="0">
                <a:cs typeface="Times New Roman" panose="02020603050405020304" pitchFamily="18" charset="0"/>
              </a:rPr>
              <a:t>, </a:t>
            </a:r>
            <a:r>
              <a:rPr lang="en-US" altLang="ru-RU" i="1" dirty="0">
                <a:cs typeface="Times New Roman" panose="02020603050405020304" pitchFamily="18" charset="0"/>
              </a:rPr>
              <a:t>b </a:t>
            </a:r>
            <a:r>
              <a:rPr lang="ru-RU" altLang="ru-RU" dirty="0">
                <a:cs typeface="Times New Roman" panose="02020603050405020304" pitchFamily="18" charset="0"/>
              </a:rPr>
              <a:t>и </a:t>
            </a:r>
            <a:r>
              <a:rPr lang="en-US" altLang="ru-RU" i="1" dirty="0">
                <a:cs typeface="Times New Roman" panose="02020603050405020304" pitchFamily="18" charset="0"/>
              </a:rPr>
              <a:t>c</a:t>
            </a:r>
            <a:r>
              <a:rPr lang="ru-RU" altLang="ru-RU" dirty="0">
                <a:cs typeface="Times New Roman" panose="02020603050405020304" pitchFamily="18" charset="0"/>
              </a:rPr>
              <a:t>, то его объем </a:t>
            </a:r>
            <a:r>
              <a:rPr lang="en-US" altLang="ru-RU" i="1" dirty="0">
                <a:cs typeface="Times New Roman" panose="02020603050405020304" pitchFamily="18" charset="0"/>
              </a:rPr>
              <a:t>V</a:t>
            </a:r>
            <a:r>
              <a:rPr lang="ru-RU" altLang="ru-RU" dirty="0">
                <a:cs typeface="Times New Roman" panose="02020603050405020304" pitchFamily="18" charset="0"/>
              </a:rPr>
              <a:t> выражается формулой </a:t>
            </a:r>
            <a:r>
              <a:rPr lang="en-US" altLang="ru-RU" i="1" dirty="0">
                <a:cs typeface="Times New Roman" panose="02020603050405020304" pitchFamily="18" charset="0"/>
              </a:rPr>
              <a:t>V = </a:t>
            </a:r>
            <a:r>
              <a:rPr lang="en-US" altLang="ru-RU" i="1" dirty="0" err="1">
                <a:cs typeface="Times New Roman" panose="02020603050405020304" pitchFamily="18" charset="0"/>
              </a:rPr>
              <a:t>abc</a:t>
            </a:r>
            <a:r>
              <a:rPr lang="en-US" altLang="ru-RU" dirty="0">
                <a:cs typeface="Times New Roman" panose="02020603050405020304" pitchFamily="18" charset="0"/>
              </a:rPr>
              <a:t>.</a:t>
            </a:r>
            <a:endParaRPr lang="ru-RU" altLang="ru-RU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805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>
            <a:extLst>
              <a:ext uri="{FF2B5EF4-FFF2-40B4-BE49-F238E27FC236}">
                <a16:creationId xmlns:a16="http://schemas.microsoft.com/office/drawing/2014/main" id="{59ED3147-D61B-4F31-A76A-149BD0D17B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ru-RU" altLang="ru-RU" sz="3200" dirty="0">
                <a:solidFill>
                  <a:srgbClr val="FF3300"/>
                </a:solidFill>
              </a:rPr>
              <a:t>Упражнения</a:t>
            </a:r>
          </a:p>
        </p:txBody>
      </p:sp>
      <p:sp>
        <p:nvSpPr>
          <p:cNvPr id="331779" name="Text Box 3">
            <a:extLst>
              <a:ext uri="{FF2B5EF4-FFF2-40B4-BE49-F238E27FC236}">
                <a16:creationId xmlns:a16="http://schemas.microsoft.com/office/drawing/2014/main" id="{279300D6-35DA-44D2-AD53-87920672A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85800"/>
            <a:ext cx="9067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1. Чему равен объем пространственного креста, если ребра образующих его кубов равны единице?</a:t>
            </a:r>
          </a:p>
        </p:txBody>
      </p:sp>
      <p:sp>
        <p:nvSpPr>
          <p:cNvPr id="331780" name="Text Box 4">
            <a:extLst>
              <a:ext uri="{FF2B5EF4-FFF2-40B4-BE49-F238E27FC236}">
                <a16:creationId xmlns:a16="http://schemas.microsoft.com/office/drawing/2014/main" id="{7D0091B0-A8DC-4458-B39B-6BFE0C873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486400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dirty="0">
                <a:solidFill>
                  <a:srgbClr val="FF3300"/>
                </a:solidFill>
              </a:rPr>
              <a:t>	Ответ: </a:t>
            </a:r>
            <a:r>
              <a:rPr lang="ru-RU" altLang="ru-RU" dirty="0"/>
              <a:t>7</a:t>
            </a:r>
            <a:r>
              <a:rPr lang="ru-RU" altLang="ru-RU" dirty="0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31781" name="Picture 5">
            <a:extLst>
              <a:ext uri="{FF2B5EF4-FFF2-40B4-BE49-F238E27FC236}">
                <a16:creationId xmlns:a16="http://schemas.microsoft.com/office/drawing/2014/main" id="{53B8756C-A539-44EF-B89C-DF8825592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88" y="1849438"/>
            <a:ext cx="3195637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8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Text Box 2">
            <a:extLst>
              <a:ext uri="{FF2B5EF4-FFF2-40B4-BE49-F238E27FC236}">
                <a16:creationId xmlns:a16="http://schemas.microsoft.com/office/drawing/2014/main" id="{5B6DF552-A1FE-4DE1-AB19-75FC3ADAC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"/>
            <a:ext cx="8915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2. Найдите </a:t>
            </a:r>
            <a:r>
              <a:rPr lang="ru-RU" altLang="ru-RU" dirty="0"/>
              <a:t>объем</a:t>
            </a:r>
            <a:r>
              <a:rPr lang="ru-RU" altLang="ru-RU" dirty="0">
                <a:cs typeface="Times New Roman" panose="02020603050405020304" pitchFamily="18" charset="0"/>
              </a:rPr>
              <a:t> многогранника, изображенного на рисунке, все двугранные углы которого прямые.</a:t>
            </a:r>
            <a:r>
              <a:rPr lang="ru-RU" altLang="ru-RU" dirty="0"/>
              <a:t> </a:t>
            </a:r>
          </a:p>
        </p:txBody>
      </p:sp>
      <p:pic>
        <p:nvPicPr>
          <p:cNvPr id="333828" name="Picture 4">
            <a:extLst>
              <a:ext uri="{FF2B5EF4-FFF2-40B4-BE49-F238E27FC236}">
                <a16:creationId xmlns:a16="http://schemas.microsoft.com/office/drawing/2014/main" id="{FAD3AC70-0178-4A19-B742-F7D500B55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512" y="1484784"/>
            <a:ext cx="2823791" cy="3132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3830" name="Text Box 6">
            <a:extLst>
              <a:ext uri="{FF2B5EF4-FFF2-40B4-BE49-F238E27FC236}">
                <a16:creationId xmlns:a16="http://schemas.microsoft.com/office/drawing/2014/main" id="{19F8C493-FECF-4E05-91E6-C5521AF14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157192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dirty="0">
                <a:solidFill>
                  <a:srgbClr val="FF3300"/>
                </a:solidFill>
              </a:rPr>
              <a:t>	Ответ.</a:t>
            </a:r>
            <a:r>
              <a:rPr lang="ru-RU" altLang="ru-RU" dirty="0"/>
              <a:t> 6.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Text Box 2">
            <a:extLst>
              <a:ext uri="{FF2B5EF4-FFF2-40B4-BE49-F238E27FC236}">
                <a16:creationId xmlns:a16="http://schemas.microsoft.com/office/drawing/2014/main" id="{65E913D6-1215-4E51-82CC-F418409BC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85800"/>
            <a:ext cx="8915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3. Найдите </a:t>
            </a:r>
            <a:r>
              <a:rPr lang="ru-RU" altLang="ru-RU" dirty="0"/>
              <a:t>объем</a:t>
            </a:r>
            <a:r>
              <a:rPr lang="ru-RU" altLang="ru-RU" dirty="0">
                <a:cs typeface="Times New Roman" panose="02020603050405020304" pitchFamily="18" charset="0"/>
              </a:rPr>
              <a:t> многогранника, изображенного на рисунке, все двугранные углы которого прямые.</a:t>
            </a:r>
            <a:r>
              <a:rPr lang="ru-RU" altLang="ru-RU" dirty="0"/>
              <a:t> </a:t>
            </a:r>
          </a:p>
        </p:txBody>
      </p:sp>
      <p:sp>
        <p:nvSpPr>
          <p:cNvPr id="336900" name="Text Box 4">
            <a:extLst>
              <a:ext uri="{FF2B5EF4-FFF2-40B4-BE49-F238E27FC236}">
                <a16:creationId xmlns:a16="http://schemas.microsoft.com/office/drawing/2014/main" id="{E7EF1201-EC5C-4319-82E3-17366502C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32130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dirty="0">
                <a:solidFill>
                  <a:srgbClr val="FF3300"/>
                </a:solidFill>
              </a:rPr>
              <a:t>Ответ.</a:t>
            </a:r>
            <a:r>
              <a:rPr lang="ru-RU" altLang="ru-RU" dirty="0"/>
              <a:t> 10.</a:t>
            </a:r>
          </a:p>
        </p:txBody>
      </p:sp>
      <p:pic>
        <p:nvPicPr>
          <p:cNvPr id="336902" name="Picture 6">
            <a:extLst>
              <a:ext uri="{FF2B5EF4-FFF2-40B4-BE49-F238E27FC236}">
                <a16:creationId xmlns:a16="http://schemas.microsoft.com/office/drawing/2014/main" id="{315EA3AD-559C-48A1-B7B0-201DF5531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36700"/>
            <a:ext cx="33528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6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90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026"/>
          <p:cNvSpPr txBox="1">
            <a:spLocks noChangeArrowheads="1"/>
          </p:cNvSpPr>
          <p:nvPr/>
        </p:nvSpPr>
        <p:spPr bwMode="auto">
          <a:xfrm>
            <a:off x="179512" y="116632"/>
            <a:ext cx="89644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indent="0" algn="ctr"/>
            <a:r>
              <a:rPr lang="ru-RU" dirty="0">
                <a:solidFill>
                  <a:srgbClr val="FF0000"/>
                </a:solidFill>
              </a:rPr>
              <a:t>Учебники издательства «Мнемозина»</a:t>
            </a:r>
          </a:p>
        </p:txBody>
      </p:sp>
      <p:pic>
        <p:nvPicPr>
          <p:cNvPr id="5" name="Рисунок 4" descr="Geom_10-11_Obl_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70873" y="793465"/>
            <a:ext cx="1979681" cy="2635535"/>
          </a:xfrm>
          <a:prstGeom prst="rect">
            <a:avLst/>
          </a:prstGeom>
        </p:spPr>
      </p:pic>
      <p:pic>
        <p:nvPicPr>
          <p:cNvPr id="7" name="Рисунок 6" descr="Geom_10_Obl_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593" y="3643249"/>
            <a:ext cx="2013151" cy="2671810"/>
          </a:xfrm>
          <a:prstGeom prst="rect">
            <a:avLst/>
          </a:prstGeom>
        </p:spPr>
      </p:pic>
      <p:pic>
        <p:nvPicPr>
          <p:cNvPr id="8" name="Рисунок 7" descr="Geom_11_Ob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02830" y="3643249"/>
            <a:ext cx="2013151" cy="2671810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4706256" y="3629780"/>
            <a:ext cx="4042208" cy="2748269"/>
            <a:chOff x="2771800" y="4365104"/>
            <a:chExt cx="3441719" cy="2340000"/>
          </a:xfrm>
        </p:grpSpPr>
        <p:pic>
          <p:nvPicPr>
            <p:cNvPr id="13" name="Рисунок 12" descr="Obl_Matem_10_baza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71800" y="4365104"/>
              <a:ext cx="1560594" cy="2340000"/>
            </a:xfrm>
            <a:prstGeom prst="rect">
              <a:avLst/>
            </a:prstGeom>
          </p:spPr>
        </p:pic>
        <p:pic>
          <p:nvPicPr>
            <p:cNvPr id="14" name="Рисунок 13" descr="Obl_Matem_11_baza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44008" y="4365104"/>
              <a:ext cx="1569511" cy="2340000"/>
            </a:xfrm>
            <a:prstGeom prst="rect">
              <a:avLst/>
            </a:prstGeom>
          </p:spPr>
        </p:pic>
      </p:grpSp>
      <p:pic>
        <p:nvPicPr>
          <p:cNvPr id="16" name="Рисунок 1">
            <a:extLst>
              <a:ext uri="{FF2B5EF4-FFF2-40B4-BE49-F238E27FC236}">
                <a16:creationId xmlns:a16="http://schemas.microsoft.com/office/drawing/2014/main" id="{14DE776C-7791-4E6F-A068-494FF34E15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72" y="785339"/>
            <a:ext cx="1889297" cy="264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2">
            <a:extLst>
              <a:ext uri="{FF2B5EF4-FFF2-40B4-BE49-F238E27FC236}">
                <a16:creationId xmlns:a16="http://schemas.microsoft.com/office/drawing/2014/main" id="{B2B1BF67-6817-4892-8D7F-8AA3003C7B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644" y="812957"/>
            <a:ext cx="1883879" cy="263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7DBA11-4C0E-46F8-808D-92DFF06892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119" y="793465"/>
            <a:ext cx="2015351" cy="263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75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Text Box 2">
            <a:extLst>
              <a:ext uri="{FF2B5EF4-FFF2-40B4-BE49-F238E27FC236}">
                <a16:creationId xmlns:a16="http://schemas.microsoft.com/office/drawing/2014/main" id="{B2AFDC31-2D76-4A82-BB37-B3C1B1105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8200"/>
            <a:ext cx="8915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4. Найдите </a:t>
            </a:r>
            <a:r>
              <a:rPr lang="ru-RU" altLang="ru-RU" dirty="0"/>
              <a:t>объем</a:t>
            </a:r>
            <a:r>
              <a:rPr lang="ru-RU" altLang="ru-RU" dirty="0">
                <a:cs typeface="Times New Roman" panose="02020603050405020304" pitchFamily="18" charset="0"/>
              </a:rPr>
              <a:t> многогранника, изображенного на рисунке, все двугранные углы которого прямые.</a:t>
            </a:r>
            <a:r>
              <a:rPr lang="ru-RU" altLang="ru-RU" dirty="0"/>
              <a:t> </a:t>
            </a:r>
          </a:p>
        </p:txBody>
      </p:sp>
      <p:sp>
        <p:nvSpPr>
          <p:cNvPr id="337924" name="Text Box 4">
            <a:extLst>
              <a:ext uri="{FF2B5EF4-FFF2-40B4-BE49-F238E27FC236}">
                <a16:creationId xmlns:a16="http://schemas.microsoft.com/office/drawing/2014/main" id="{B92FDED3-5AFA-492B-B796-D303AFA7C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301208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dirty="0">
                <a:solidFill>
                  <a:srgbClr val="FF3300"/>
                </a:solidFill>
              </a:rPr>
              <a:t>Ответ.</a:t>
            </a:r>
            <a:r>
              <a:rPr lang="ru-RU" altLang="ru-RU" dirty="0"/>
              <a:t> 7.</a:t>
            </a:r>
          </a:p>
        </p:txBody>
      </p:sp>
      <p:pic>
        <p:nvPicPr>
          <p:cNvPr id="337926" name="Picture 6">
            <a:extLst>
              <a:ext uri="{FF2B5EF4-FFF2-40B4-BE49-F238E27FC236}">
                <a16:creationId xmlns:a16="http://schemas.microsoft.com/office/drawing/2014/main" id="{0DF50170-B2DF-4079-8BB4-8873DFCB1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05000"/>
            <a:ext cx="2743200" cy="260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7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Text Box 2">
            <a:extLst>
              <a:ext uri="{FF2B5EF4-FFF2-40B4-BE49-F238E27FC236}">
                <a16:creationId xmlns:a16="http://schemas.microsoft.com/office/drawing/2014/main" id="{EE40563C-8B2F-495D-9246-72EF927A5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8915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5. Найдите </a:t>
            </a:r>
            <a:r>
              <a:rPr lang="ru-RU" altLang="ru-RU" dirty="0"/>
              <a:t>объем</a:t>
            </a:r>
            <a:r>
              <a:rPr lang="ru-RU" altLang="ru-RU" dirty="0">
                <a:cs typeface="Times New Roman" panose="02020603050405020304" pitchFamily="18" charset="0"/>
              </a:rPr>
              <a:t> многогранника, изображенного на рисунке, все двугранные углы которого прямые.</a:t>
            </a:r>
            <a:r>
              <a:rPr lang="ru-RU" altLang="ru-RU" dirty="0"/>
              <a:t> </a:t>
            </a:r>
          </a:p>
        </p:txBody>
      </p:sp>
      <p:sp>
        <p:nvSpPr>
          <p:cNvPr id="338948" name="Text Box 4">
            <a:extLst>
              <a:ext uri="{FF2B5EF4-FFF2-40B4-BE49-F238E27FC236}">
                <a16:creationId xmlns:a16="http://schemas.microsoft.com/office/drawing/2014/main" id="{AD7C37D8-2893-4428-9986-A3E9CB677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157192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dirty="0">
                <a:solidFill>
                  <a:srgbClr val="FF3300"/>
                </a:solidFill>
              </a:rPr>
              <a:t>Ответ.</a:t>
            </a:r>
            <a:r>
              <a:rPr lang="ru-RU" altLang="ru-RU" dirty="0"/>
              <a:t> 40.</a:t>
            </a:r>
          </a:p>
        </p:txBody>
      </p:sp>
      <p:pic>
        <p:nvPicPr>
          <p:cNvPr id="338950" name="Picture 6">
            <a:extLst>
              <a:ext uri="{FF2B5EF4-FFF2-40B4-BE49-F238E27FC236}">
                <a16:creationId xmlns:a16="http://schemas.microsoft.com/office/drawing/2014/main" id="{E603C5CF-CD6C-4CEE-BFF2-7F484E29E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96988"/>
            <a:ext cx="2895600" cy="288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8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94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Text Box 2">
            <a:extLst>
              <a:ext uri="{FF2B5EF4-FFF2-40B4-BE49-F238E27FC236}">
                <a16:creationId xmlns:a16="http://schemas.microsoft.com/office/drawing/2014/main" id="{7CE63D18-A63F-460D-84CA-D92AC2FDA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8915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6. Найдите </a:t>
            </a:r>
            <a:r>
              <a:rPr lang="ru-RU" altLang="ru-RU" dirty="0"/>
              <a:t>объем</a:t>
            </a:r>
            <a:r>
              <a:rPr lang="ru-RU" altLang="ru-RU" dirty="0">
                <a:cs typeface="Times New Roman" panose="02020603050405020304" pitchFamily="18" charset="0"/>
              </a:rPr>
              <a:t> многогранника, изображенного на рисунке, все двугранные углы которого прямые.</a:t>
            </a:r>
            <a:r>
              <a:rPr lang="ru-RU" altLang="ru-RU" dirty="0"/>
              <a:t> </a:t>
            </a:r>
          </a:p>
        </p:txBody>
      </p:sp>
      <p:sp>
        <p:nvSpPr>
          <p:cNvPr id="339971" name="Text Box 3">
            <a:extLst>
              <a:ext uri="{FF2B5EF4-FFF2-40B4-BE49-F238E27FC236}">
                <a16:creationId xmlns:a16="http://schemas.microsoft.com/office/drawing/2014/main" id="{E769D649-2973-4C38-8073-F33D66FFE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71500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>
                <a:solidFill>
                  <a:srgbClr val="FF3300"/>
                </a:solidFill>
              </a:rPr>
              <a:t>Ответ.</a:t>
            </a:r>
            <a:r>
              <a:rPr lang="ru-RU" altLang="ru-RU"/>
              <a:t> 12.</a:t>
            </a:r>
          </a:p>
        </p:txBody>
      </p:sp>
      <p:pic>
        <p:nvPicPr>
          <p:cNvPr id="339972" name="Picture 4">
            <a:extLst>
              <a:ext uri="{FF2B5EF4-FFF2-40B4-BE49-F238E27FC236}">
                <a16:creationId xmlns:a16="http://schemas.microsoft.com/office/drawing/2014/main" id="{D275B3CB-887F-428C-803B-0596FCCC8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1752600"/>
            <a:ext cx="2698750" cy="278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9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971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Text Box 3">
            <a:extLst>
              <a:ext uri="{FF2B5EF4-FFF2-40B4-BE49-F238E27FC236}">
                <a16:creationId xmlns:a16="http://schemas.microsoft.com/office/drawing/2014/main" id="{70622780-9D3C-461F-A5EB-C8D7A95F9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85800"/>
            <a:ext cx="9067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7. Найдите объем детали, изображенной на рисунке (все углы – прямые). </a:t>
            </a:r>
          </a:p>
        </p:txBody>
      </p:sp>
      <p:sp>
        <p:nvSpPr>
          <p:cNvPr id="349188" name="Text Box 4">
            <a:extLst>
              <a:ext uri="{FF2B5EF4-FFF2-40B4-BE49-F238E27FC236}">
                <a16:creationId xmlns:a16="http://schemas.microsoft.com/office/drawing/2014/main" id="{30F4B7E1-EEEB-4F71-AD8C-AF491E664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486400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>
                <a:solidFill>
                  <a:srgbClr val="FF3300"/>
                </a:solidFill>
              </a:rPr>
              <a:t>Ответ: </a:t>
            </a:r>
            <a:r>
              <a:rPr lang="ru-RU" altLang="ru-RU"/>
              <a:t>1</a:t>
            </a:r>
            <a:r>
              <a:rPr lang="ru-RU" altLang="ru-RU">
                <a:cs typeface="Times New Roman" panose="02020603050405020304" pitchFamily="18" charset="0"/>
              </a:rPr>
              <a:t>0 см</a:t>
            </a:r>
            <a:r>
              <a:rPr lang="ru-RU" altLang="ru-RU" baseline="30000">
                <a:cs typeface="Times New Roman" panose="02020603050405020304" pitchFamily="18" charset="0"/>
              </a:rPr>
              <a:t>3</a:t>
            </a:r>
            <a:r>
              <a:rPr lang="ru-RU" altLang="ru-RU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49191" name="Picture 7">
            <a:extLst>
              <a:ext uri="{FF2B5EF4-FFF2-40B4-BE49-F238E27FC236}">
                <a16:creationId xmlns:a16="http://schemas.microsoft.com/office/drawing/2014/main" id="{2ADD2357-E9B4-46ED-B46E-C5C026EDD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1654175"/>
            <a:ext cx="4103687" cy="355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9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188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5" name="Text Box 3">
            <a:extLst>
              <a:ext uri="{FF2B5EF4-FFF2-40B4-BE49-F238E27FC236}">
                <a16:creationId xmlns:a16="http://schemas.microsoft.com/office/drawing/2014/main" id="{351F554C-0B22-41E7-B15E-1E3FFEE71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85800"/>
            <a:ext cx="9067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8. Найдите объем детали, изображенной на рисунке (все углы – прямые). </a:t>
            </a:r>
          </a:p>
        </p:txBody>
      </p:sp>
      <p:sp>
        <p:nvSpPr>
          <p:cNvPr id="351236" name="Text Box 4">
            <a:extLst>
              <a:ext uri="{FF2B5EF4-FFF2-40B4-BE49-F238E27FC236}">
                <a16:creationId xmlns:a16="http://schemas.microsoft.com/office/drawing/2014/main" id="{17A4A8E7-26AE-472F-A7CF-FC25C97D5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486400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>
                <a:solidFill>
                  <a:srgbClr val="FF3300"/>
                </a:solidFill>
              </a:rPr>
              <a:t>Ответ: </a:t>
            </a:r>
            <a:r>
              <a:rPr lang="ru-RU" altLang="ru-RU"/>
              <a:t>5</a:t>
            </a:r>
            <a:r>
              <a:rPr lang="ru-RU" altLang="ru-RU">
                <a:cs typeface="Times New Roman" panose="02020603050405020304" pitchFamily="18" charset="0"/>
              </a:rPr>
              <a:t> см</a:t>
            </a:r>
            <a:r>
              <a:rPr lang="ru-RU" altLang="ru-RU" baseline="30000">
                <a:cs typeface="Times New Roman" panose="02020603050405020304" pitchFamily="18" charset="0"/>
              </a:rPr>
              <a:t>3</a:t>
            </a:r>
            <a:r>
              <a:rPr lang="ru-RU" altLang="ru-RU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51238" name="Picture 6">
            <a:extLst>
              <a:ext uri="{FF2B5EF4-FFF2-40B4-BE49-F238E27FC236}">
                <a16:creationId xmlns:a16="http://schemas.microsoft.com/office/drawing/2014/main" id="{96465DF6-1DBC-442A-A456-D1CDBE879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2197100"/>
            <a:ext cx="4079875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236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3" name="Text Box 3">
            <a:extLst>
              <a:ext uri="{FF2B5EF4-FFF2-40B4-BE49-F238E27FC236}">
                <a16:creationId xmlns:a16="http://schemas.microsoft.com/office/drawing/2014/main" id="{6E1EF7AC-4D12-480E-9D58-E4791699D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85800"/>
            <a:ext cx="9067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9. Найдите объем детали, изображенной на рисунке (все углы – прямые). </a:t>
            </a:r>
          </a:p>
        </p:txBody>
      </p:sp>
      <p:sp>
        <p:nvSpPr>
          <p:cNvPr id="353284" name="Text Box 4">
            <a:extLst>
              <a:ext uri="{FF2B5EF4-FFF2-40B4-BE49-F238E27FC236}">
                <a16:creationId xmlns:a16="http://schemas.microsoft.com/office/drawing/2014/main" id="{090699C2-0CC5-4764-BBDE-46DAEF2EF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486400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>
                <a:solidFill>
                  <a:srgbClr val="FF3300"/>
                </a:solidFill>
              </a:rPr>
              <a:t>Ответ: </a:t>
            </a:r>
            <a:r>
              <a:rPr lang="ru-RU" altLang="ru-RU"/>
              <a:t>6</a:t>
            </a:r>
            <a:r>
              <a:rPr lang="ru-RU" altLang="ru-RU">
                <a:cs typeface="Times New Roman" panose="02020603050405020304" pitchFamily="18" charset="0"/>
              </a:rPr>
              <a:t> см</a:t>
            </a:r>
            <a:r>
              <a:rPr lang="ru-RU" altLang="ru-RU" baseline="30000">
                <a:cs typeface="Times New Roman" panose="02020603050405020304" pitchFamily="18" charset="0"/>
              </a:rPr>
              <a:t>3</a:t>
            </a:r>
            <a:r>
              <a:rPr lang="ru-RU" altLang="ru-RU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53286" name="Picture 6">
            <a:extLst>
              <a:ext uri="{FF2B5EF4-FFF2-40B4-BE49-F238E27FC236}">
                <a16:creationId xmlns:a16="http://schemas.microsoft.com/office/drawing/2014/main" id="{C65A7B73-6830-4D55-870F-D5523AC4D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25" y="2030413"/>
            <a:ext cx="4068763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3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284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1" name="Text Box 3">
            <a:extLst>
              <a:ext uri="{FF2B5EF4-FFF2-40B4-BE49-F238E27FC236}">
                <a16:creationId xmlns:a16="http://schemas.microsoft.com/office/drawing/2014/main" id="{7E5A3CC2-B01C-4A42-81D9-20A86FD2C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85800"/>
            <a:ext cx="9067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10. Дан куб с ребром 3 см. В каждой грани проделано сквозное квадратное отверстие со стороной 1 см. Найдите объем оставшейся части.</a:t>
            </a:r>
            <a:r>
              <a:rPr lang="ru-RU" alt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5332" name="Text Box 4">
            <a:extLst>
              <a:ext uri="{FF2B5EF4-FFF2-40B4-BE49-F238E27FC236}">
                <a16:creationId xmlns:a16="http://schemas.microsoft.com/office/drawing/2014/main" id="{5126C007-8B0C-4261-8D29-902800A60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486400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>
                <a:solidFill>
                  <a:srgbClr val="FF3300"/>
                </a:solidFill>
              </a:rPr>
              <a:t>Ответ: </a:t>
            </a:r>
            <a:r>
              <a:rPr lang="ru-RU" altLang="ru-RU">
                <a:cs typeface="Times New Roman" panose="02020603050405020304" pitchFamily="18" charset="0"/>
              </a:rPr>
              <a:t>20 см</a:t>
            </a:r>
            <a:r>
              <a:rPr lang="ru-RU" altLang="ru-RU" baseline="30000">
                <a:cs typeface="Times New Roman" panose="02020603050405020304" pitchFamily="18" charset="0"/>
              </a:rPr>
              <a:t>3</a:t>
            </a:r>
            <a:r>
              <a:rPr lang="ru-RU" altLang="ru-RU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5020A3-CB1B-4D3F-95E9-7DCDEB99E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143" y="2019019"/>
            <a:ext cx="2795716" cy="2778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5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332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3" name="Text Box 3">
            <a:extLst>
              <a:ext uri="{FF2B5EF4-FFF2-40B4-BE49-F238E27FC236}">
                <a16:creationId xmlns:a16="http://schemas.microsoft.com/office/drawing/2014/main" id="{AC179362-3DD3-46E0-96FD-93094070E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85800"/>
            <a:ext cx="9067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11. Найдите объем общей части (пересечения) двух единичных кубов, вершина одного из которых расположена в центре другого, как показано на рисунке. </a:t>
            </a:r>
          </a:p>
        </p:txBody>
      </p:sp>
      <p:sp>
        <p:nvSpPr>
          <p:cNvPr id="343044" name="Text Box 4">
            <a:extLst>
              <a:ext uri="{FF2B5EF4-FFF2-40B4-BE49-F238E27FC236}">
                <a16:creationId xmlns:a16="http://schemas.microsoft.com/office/drawing/2014/main" id="{385C0C8D-1F33-4340-AD3D-9A408740E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953000"/>
            <a:ext cx="891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dirty="0">
                <a:solidFill>
                  <a:srgbClr val="FF3300"/>
                </a:solidFill>
              </a:rPr>
              <a:t>Ответ:</a:t>
            </a:r>
            <a:r>
              <a:rPr lang="en-US" altLang="ru-RU" dirty="0">
                <a:solidFill>
                  <a:srgbClr val="FF3300"/>
                </a:solidFill>
              </a:rPr>
              <a:t> </a:t>
            </a:r>
            <a:r>
              <a:rPr lang="en-US" altLang="ru-RU" dirty="0"/>
              <a:t>1/8</a:t>
            </a:r>
            <a:r>
              <a:rPr lang="ru-RU" altLang="ru-RU" dirty="0"/>
              <a:t>.</a:t>
            </a:r>
            <a:endParaRPr lang="ru-RU" altLang="ru-RU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343045" name="Object 5">
            <a:extLst>
              <a:ext uri="{FF2B5EF4-FFF2-40B4-BE49-F238E27FC236}">
                <a16:creationId xmlns:a16="http://schemas.microsoft.com/office/drawing/2014/main" id="{8D38AD93-8EE1-4248-A599-6DC39B5D1B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33738" y="2181225"/>
          <a:ext cx="2676525" cy="249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3" imgW="2676899" imgH="2495238" progId="Paint.Picture">
                  <p:embed/>
                </p:oleObj>
              </mc:Choice>
              <mc:Fallback>
                <p:oleObj name="Точечный рисунок" r:id="rId3" imgW="2676899" imgH="2495238" progId="Paint.Picture">
                  <p:embed/>
                  <p:pic>
                    <p:nvPicPr>
                      <p:cNvPr id="343045" name="Object 5">
                        <a:extLst>
                          <a:ext uri="{FF2B5EF4-FFF2-40B4-BE49-F238E27FC236}">
                            <a16:creationId xmlns:a16="http://schemas.microsoft.com/office/drawing/2014/main" id="{8D38AD93-8EE1-4248-A599-6DC39B5D1B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3738" y="2181225"/>
                        <a:ext cx="2676525" cy="249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3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44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1" name="Text Box 3">
            <a:extLst>
              <a:ext uri="{FF2B5EF4-FFF2-40B4-BE49-F238E27FC236}">
                <a16:creationId xmlns:a16="http://schemas.microsoft.com/office/drawing/2014/main" id="{9E3C4F66-ACBD-4730-8491-00CF8CA31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85800"/>
            <a:ext cx="9067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12. Найдите объем фигуры, составленной из двух единичных кубов, две вершины одного из которых расположены в центрах граней другого. </a:t>
            </a:r>
          </a:p>
        </p:txBody>
      </p:sp>
      <p:sp>
        <p:nvSpPr>
          <p:cNvPr id="345092" name="Text Box 4">
            <a:extLst>
              <a:ext uri="{FF2B5EF4-FFF2-40B4-BE49-F238E27FC236}">
                <a16:creationId xmlns:a16="http://schemas.microsoft.com/office/drawing/2014/main" id="{32852727-8F0B-456E-9181-3AE932071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953000"/>
            <a:ext cx="891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>
                <a:solidFill>
                  <a:srgbClr val="FF3300"/>
                </a:solidFill>
              </a:rPr>
              <a:t>Ответ:</a:t>
            </a:r>
            <a:r>
              <a:rPr lang="en-US" altLang="ru-RU">
                <a:solidFill>
                  <a:srgbClr val="FF3300"/>
                </a:solidFill>
              </a:rPr>
              <a:t> </a:t>
            </a:r>
            <a:r>
              <a:rPr lang="en-US" altLang="ru-RU"/>
              <a:t>1,75.</a:t>
            </a:r>
            <a:endParaRPr lang="ru-RU" altLang="ru-RU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345093" name="Object 5">
            <a:extLst>
              <a:ext uri="{FF2B5EF4-FFF2-40B4-BE49-F238E27FC236}">
                <a16:creationId xmlns:a16="http://schemas.microsoft.com/office/drawing/2014/main" id="{0DCE578F-B024-4C65-8868-7387DA7E09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00413" y="2166938"/>
          <a:ext cx="2543175" cy="252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3" imgW="2542857" imgH="2523810" progId="Paint.Picture">
                  <p:embed/>
                </p:oleObj>
              </mc:Choice>
              <mc:Fallback>
                <p:oleObj name="Точечный рисунок" r:id="rId3" imgW="2542857" imgH="2523810" progId="Paint.Picture">
                  <p:embed/>
                  <p:pic>
                    <p:nvPicPr>
                      <p:cNvPr id="345093" name="Object 5">
                        <a:extLst>
                          <a:ext uri="{FF2B5EF4-FFF2-40B4-BE49-F238E27FC236}">
                            <a16:creationId xmlns:a16="http://schemas.microsoft.com/office/drawing/2014/main" id="{0DCE578F-B024-4C65-8868-7387DA7E09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0413" y="2166938"/>
                        <a:ext cx="2543175" cy="2524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5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092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9" name="Text Box 3">
            <a:extLst>
              <a:ext uri="{FF2B5EF4-FFF2-40B4-BE49-F238E27FC236}">
                <a16:creationId xmlns:a16="http://schemas.microsoft.com/office/drawing/2014/main" id="{E8C85FDC-A2D0-4205-ADC9-7A538ACC5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85800"/>
            <a:ext cx="9067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13. Найдите объем п</a:t>
            </a:r>
            <a:r>
              <a:rPr lang="ru-RU" altLang="ru-RU" dirty="0"/>
              <a:t>ризмы</a:t>
            </a:r>
            <a:r>
              <a:rPr lang="ru-RU" altLang="ru-RU" dirty="0">
                <a:cs typeface="Times New Roman" panose="02020603050405020304" pitchFamily="18" charset="0"/>
              </a:rPr>
              <a:t> </a:t>
            </a:r>
            <a:r>
              <a:rPr lang="en-US" altLang="ru-RU" i="1" dirty="0">
                <a:cs typeface="Times New Roman" panose="02020603050405020304" pitchFamily="18" charset="0"/>
              </a:rPr>
              <a:t>ABCA</a:t>
            </a:r>
            <a:r>
              <a:rPr lang="en-US" altLang="ru-RU" baseline="-25000" dirty="0">
                <a:cs typeface="Times New Roman" panose="02020603050405020304" pitchFamily="18" charset="0"/>
              </a:rPr>
              <a:t>1</a:t>
            </a:r>
            <a:r>
              <a:rPr lang="en-US" altLang="ru-RU" i="1" dirty="0">
                <a:cs typeface="Times New Roman" panose="02020603050405020304" pitchFamily="18" charset="0"/>
              </a:rPr>
              <a:t>B</a:t>
            </a:r>
            <a:r>
              <a:rPr lang="en-US" altLang="ru-RU" baseline="-25000" dirty="0">
                <a:cs typeface="Times New Roman" panose="02020603050405020304" pitchFamily="18" charset="0"/>
              </a:rPr>
              <a:t>1</a:t>
            </a:r>
            <a:r>
              <a:rPr lang="en-US" altLang="ru-RU" i="1" dirty="0">
                <a:cs typeface="Times New Roman" panose="02020603050405020304" pitchFamily="18" charset="0"/>
              </a:rPr>
              <a:t>C</a:t>
            </a:r>
            <a:r>
              <a:rPr lang="en-US" altLang="ru-RU" baseline="-25000" dirty="0">
                <a:cs typeface="Times New Roman" panose="02020603050405020304" pitchFamily="18" charset="0"/>
              </a:rPr>
              <a:t>1</a:t>
            </a:r>
            <a:r>
              <a:rPr lang="ru-RU" altLang="ru-RU" dirty="0">
                <a:cs typeface="Times New Roman" panose="02020603050405020304" pitchFamily="18" charset="0"/>
              </a:rPr>
              <a:t>, </a:t>
            </a:r>
            <a:r>
              <a:rPr lang="ru-RU" altLang="ru-RU" dirty="0"/>
              <a:t>являющейся частью прямоугольного параллелепипеда, изображенного на рисунке</a:t>
            </a:r>
            <a:r>
              <a:rPr lang="ru-RU" altLang="ru-RU" dirty="0"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57380" name="Text Box 4">
            <a:extLst>
              <a:ext uri="{FF2B5EF4-FFF2-40B4-BE49-F238E27FC236}">
                <a16:creationId xmlns:a16="http://schemas.microsoft.com/office/drawing/2014/main" id="{9CC0C674-6534-4C79-AFE3-9FFB93BCE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953000"/>
            <a:ext cx="891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>
                <a:solidFill>
                  <a:srgbClr val="FF3300"/>
                </a:solidFill>
              </a:rPr>
              <a:t>Ответ:</a:t>
            </a:r>
            <a:r>
              <a:rPr lang="en-US" altLang="ru-RU">
                <a:solidFill>
                  <a:srgbClr val="FF3300"/>
                </a:solidFill>
              </a:rPr>
              <a:t> </a:t>
            </a:r>
            <a:r>
              <a:rPr lang="ru-RU" altLang="ru-RU"/>
              <a:t>30</a:t>
            </a:r>
            <a:r>
              <a:rPr lang="en-US" altLang="ru-RU"/>
              <a:t>.</a:t>
            </a:r>
            <a:endParaRPr lang="ru-RU" altLang="ru-RU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pic>
        <p:nvPicPr>
          <p:cNvPr id="357383" name="Picture 7">
            <a:extLst>
              <a:ext uri="{FF2B5EF4-FFF2-40B4-BE49-F238E27FC236}">
                <a16:creationId xmlns:a16="http://schemas.microsoft.com/office/drawing/2014/main" id="{2C78FDEB-426E-4937-B1AE-765839067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52600"/>
            <a:ext cx="3717925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7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0" y="18864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>
                <a:solidFill>
                  <a:srgbClr val="FF0000"/>
                </a:solidFill>
              </a:rPr>
              <a:t>Дидактические материалы</a:t>
            </a:r>
            <a:endParaRPr lang="ru-RU" sz="1800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OBL-GE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908720"/>
            <a:ext cx="1753515" cy="2700000"/>
          </a:xfrm>
          <a:prstGeom prst="rect">
            <a:avLst/>
          </a:prstGeom>
        </p:spPr>
      </p:pic>
      <p:pic>
        <p:nvPicPr>
          <p:cNvPr id="6" name="Рисунок 5" descr="Smirnov-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908720"/>
            <a:ext cx="1732679" cy="2700000"/>
          </a:xfrm>
          <a:prstGeom prst="rect">
            <a:avLst/>
          </a:prstGeom>
        </p:spPr>
      </p:pic>
      <p:pic>
        <p:nvPicPr>
          <p:cNvPr id="8" name="Рисунок 7" descr="ОБЛОЖКА дидактические материалы10-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3789040"/>
            <a:ext cx="1738472" cy="2700000"/>
          </a:xfrm>
          <a:prstGeom prst="rect">
            <a:avLst/>
          </a:prstGeom>
        </p:spPr>
      </p:pic>
      <p:pic>
        <p:nvPicPr>
          <p:cNvPr id="9" name="Picture 13" descr="C:\Documents and Settings\Администратор\Мои документы\PICTURE\Учебники\УМК\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t="52035" r="57809" b="847"/>
          <a:stretch>
            <a:fillRect/>
          </a:stretch>
        </p:blipFill>
        <p:spPr bwMode="auto">
          <a:xfrm>
            <a:off x="2195736" y="3789040"/>
            <a:ext cx="1814064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Oblojk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908720"/>
            <a:ext cx="1758189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55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5" name="Text Box 3">
            <a:extLst>
              <a:ext uri="{FF2B5EF4-FFF2-40B4-BE49-F238E27FC236}">
                <a16:creationId xmlns:a16="http://schemas.microsoft.com/office/drawing/2014/main" id="{B020EFFF-9CD5-48D4-BD94-24707E5E1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85800"/>
            <a:ext cx="9067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14. Найдите объем п</a:t>
            </a:r>
            <a:r>
              <a:rPr lang="ru-RU" altLang="ru-RU" dirty="0"/>
              <a:t>ризмы</a:t>
            </a:r>
            <a:r>
              <a:rPr lang="ru-RU" altLang="ru-RU" dirty="0">
                <a:cs typeface="Times New Roman" panose="02020603050405020304" pitchFamily="18" charset="0"/>
              </a:rPr>
              <a:t> </a:t>
            </a:r>
            <a:r>
              <a:rPr lang="en-US" altLang="ru-RU" i="1" dirty="0">
                <a:cs typeface="Times New Roman" panose="02020603050405020304" pitchFamily="18" charset="0"/>
              </a:rPr>
              <a:t>ABOA</a:t>
            </a:r>
            <a:r>
              <a:rPr lang="en-US" altLang="ru-RU" baseline="-25000" dirty="0">
                <a:cs typeface="Times New Roman" panose="02020603050405020304" pitchFamily="18" charset="0"/>
              </a:rPr>
              <a:t>1</a:t>
            </a:r>
            <a:r>
              <a:rPr lang="en-US" altLang="ru-RU" i="1" dirty="0">
                <a:cs typeface="Times New Roman" panose="02020603050405020304" pitchFamily="18" charset="0"/>
              </a:rPr>
              <a:t>B</a:t>
            </a:r>
            <a:r>
              <a:rPr lang="en-US" altLang="ru-RU" baseline="-25000" dirty="0">
                <a:cs typeface="Times New Roman" panose="02020603050405020304" pitchFamily="18" charset="0"/>
              </a:rPr>
              <a:t>1</a:t>
            </a:r>
            <a:r>
              <a:rPr lang="en-US" altLang="ru-RU" i="1" dirty="0">
                <a:cs typeface="Times New Roman" panose="02020603050405020304" pitchFamily="18" charset="0"/>
              </a:rPr>
              <a:t>O</a:t>
            </a:r>
            <a:r>
              <a:rPr lang="en-US" altLang="ru-RU" baseline="-25000" dirty="0">
                <a:cs typeface="Times New Roman" panose="02020603050405020304" pitchFamily="18" charset="0"/>
              </a:rPr>
              <a:t>1</a:t>
            </a:r>
            <a:r>
              <a:rPr lang="ru-RU" altLang="ru-RU" dirty="0">
                <a:cs typeface="Times New Roman" panose="02020603050405020304" pitchFamily="18" charset="0"/>
              </a:rPr>
              <a:t>, </a:t>
            </a:r>
            <a:r>
              <a:rPr lang="ru-RU" altLang="ru-RU" dirty="0"/>
              <a:t>являющейся частью прямоугольного параллелепипеда, изображенного на рисунке</a:t>
            </a:r>
            <a:r>
              <a:rPr lang="ru-RU" altLang="ru-RU" dirty="0"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61476" name="Text Box 4">
            <a:extLst>
              <a:ext uri="{FF2B5EF4-FFF2-40B4-BE49-F238E27FC236}">
                <a16:creationId xmlns:a16="http://schemas.microsoft.com/office/drawing/2014/main" id="{8132F029-9995-46D6-9B83-400B6FE4D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953000"/>
            <a:ext cx="891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>
                <a:solidFill>
                  <a:srgbClr val="FF3300"/>
                </a:solidFill>
              </a:rPr>
              <a:t>Ответ:</a:t>
            </a:r>
            <a:r>
              <a:rPr lang="en-US" altLang="ru-RU">
                <a:solidFill>
                  <a:srgbClr val="FF3300"/>
                </a:solidFill>
              </a:rPr>
              <a:t> </a:t>
            </a:r>
            <a:r>
              <a:rPr lang="en-US" altLang="ru-RU"/>
              <a:t>12.</a:t>
            </a:r>
            <a:endParaRPr lang="ru-RU" altLang="ru-RU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pic>
        <p:nvPicPr>
          <p:cNvPr id="361478" name="Picture 6">
            <a:extLst>
              <a:ext uri="{FF2B5EF4-FFF2-40B4-BE49-F238E27FC236}">
                <a16:creationId xmlns:a16="http://schemas.microsoft.com/office/drawing/2014/main" id="{82ED165D-245C-468C-844B-55F940B44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05000"/>
            <a:ext cx="3413125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1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76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7" name="Text Box 3">
            <a:extLst>
              <a:ext uri="{FF2B5EF4-FFF2-40B4-BE49-F238E27FC236}">
                <a16:creationId xmlns:a16="http://schemas.microsoft.com/office/drawing/2014/main" id="{1F901387-6F61-4B03-B42F-4392A59B0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85800"/>
            <a:ext cx="9067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15. Найдите объем пирамиды </a:t>
            </a:r>
            <a:r>
              <a:rPr lang="en-US" altLang="ru-RU" i="1" dirty="0">
                <a:cs typeface="Times New Roman" panose="02020603050405020304" pitchFamily="18" charset="0"/>
              </a:rPr>
              <a:t>SABCD</a:t>
            </a:r>
            <a:r>
              <a:rPr lang="ru-RU" altLang="ru-RU" dirty="0">
                <a:cs typeface="Times New Roman" panose="02020603050405020304" pitchFamily="18" charset="0"/>
              </a:rPr>
              <a:t>, основанием которой является грань единичного куба, а вершиной – центр этого куба. </a:t>
            </a:r>
          </a:p>
        </p:txBody>
      </p:sp>
      <p:sp>
        <p:nvSpPr>
          <p:cNvPr id="359428" name="Text Box 4">
            <a:extLst>
              <a:ext uri="{FF2B5EF4-FFF2-40B4-BE49-F238E27FC236}">
                <a16:creationId xmlns:a16="http://schemas.microsoft.com/office/drawing/2014/main" id="{21B66E84-0346-4A71-8A15-D12E63F64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953000"/>
            <a:ext cx="8915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solidFill>
                  <a:srgbClr val="FF3300"/>
                </a:solidFill>
              </a:rPr>
              <a:t>	Решение.</a:t>
            </a:r>
            <a:r>
              <a:rPr lang="en-US" altLang="ru-RU" dirty="0">
                <a:solidFill>
                  <a:srgbClr val="FF3300"/>
                </a:solidFill>
              </a:rPr>
              <a:t> </a:t>
            </a:r>
            <a:r>
              <a:rPr lang="ru-RU" altLang="ru-RU" dirty="0"/>
              <a:t>Куб разбивается на шесть равных пирамид, </a:t>
            </a:r>
            <a:r>
              <a:rPr lang="ru-RU" altLang="ru-RU" dirty="0">
                <a:cs typeface="Times New Roman" panose="02020603050405020304" pitchFamily="18" charset="0"/>
              </a:rPr>
              <a:t>основани</a:t>
            </a:r>
            <a:r>
              <a:rPr lang="ru-RU" altLang="ru-RU" dirty="0"/>
              <a:t>ями</a:t>
            </a:r>
            <a:r>
              <a:rPr lang="ru-RU" altLang="ru-RU" dirty="0">
                <a:cs typeface="Times New Roman" panose="02020603050405020304" pitchFamily="18" charset="0"/>
              </a:rPr>
              <a:t> котор</a:t>
            </a:r>
            <a:r>
              <a:rPr lang="ru-RU" altLang="ru-RU" dirty="0"/>
              <a:t>ых</a:t>
            </a:r>
            <a:r>
              <a:rPr lang="ru-RU" altLang="ru-RU" dirty="0">
                <a:cs typeface="Times New Roman" panose="02020603050405020304" pitchFamily="18" charset="0"/>
              </a:rPr>
              <a:t> явля</a:t>
            </a:r>
            <a:r>
              <a:rPr lang="ru-RU" altLang="ru-RU" dirty="0"/>
              <a:t>ю</a:t>
            </a:r>
            <a:r>
              <a:rPr lang="ru-RU" altLang="ru-RU" dirty="0">
                <a:cs typeface="Times New Roman" panose="02020603050405020304" pitchFamily="18" charset="0"/>
              </a:rPr>
              <a:t>тся гран</a:t>
            </a:r>
            <a:r>
              <a:rPr lang="ru-RU" altLang="ru-RU" dirty="0"/>
              <a:t>и</a:t>
            </a:r>
            <a:r>
              <a:rPr lang="ru-RU" altLang="ru-RU" dirty="0">
                <a:cs typeface="Times New Roman" panose="02020603050405020304" pitchFamily="18" charset="0"/>
              </a:rPr>
              <a:t> единичного куба, а вершиной – центр этого куба</a:t>
            </a:r>
            <a:r>
              <a:rPr lang="ru-RU" altLang="ru-RU" dirty="0"/>
              <a:t>. Следовательно, искомый объем равен </a:t>
            </a:r>
            <a:r>
              <a:rPr lang="en-US" altLang="ru-RU" dirty="0"/>
              <a:t>1/6.</a:t>
            </a:r>
            <a:endParaRPr lang="ru-RU" altLang="ru-RU" dirty="0"/>
          </a:p>
        </p:txBody>
      </p:sp>
      <p:pic>
        <p:nvPicPr>
          <p:cNvPr id="359429" name="Picture 5">
            <a:extLst>
              <a:ext uri="{FF2B5EF4-FFF2-40B4-BE49-F238E27FC236}">
                <a16:creationId xmlns:a16="http://schemas.microsoft.com/office/drawing/2014/main" id="{D7849A6D-2B2E-468F-BE7A-A602F376A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981200"/>
            <a:ext cx="2895600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9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428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3" name="Text Box 3">
            <a:extLst>
              <a:ext uri="{FF2B5EF4-FFF2-40B4-BE49-F238E27FC236}">
                <a16:creationId xmlns:a16="http://schemas.microsoft.com/office/drawing/2014/main" id="{80F3FFB8-EA5E-4F7E-8516-32F74EBB3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85800"/>
            <a:ext cx="9067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16. Найдите объем пирамиды </a:t>
            </a:r>
            <a:r>
              <a:rPr lang="en-US" altLang="ru-RU" i="1" dirty="0">
                <a:cs typeface="Times New Roman" panose="02020603050405020304" pitchFamily="18" charset="0"/>
              </a:rPr>
              <a:t>D</a:t>
            </a:r>
            <a:r>
              <a:rPr lang="en-US" altLang="ru-RU" baseline="-25000" dirty="0">
                <a:cs typeface="Times New Roman" panose="02020603050405020304" pitchFamily="18" charset="0"/>
              </a:rPr>
              <a:t>1</a:t>
            </a:r>
            <a:r>
              <a:rPr lang="en-US" altLang="ru-RU" i="1" dirty="0">
                <a:cs typeface="Times New Roman" panose="02020603050405020304" pitchFamily="18" charset="0"/>
              </a:rPr>
              <a:t>ABCD</a:t>
            </a:r>
            <a:r>
              <a:rPr lang="ru-RU" altLang="ru-RU" dirty="0">
                <a:cs typeface="Times New Roman" panose="02020603050405020304" pitchFamily="18" charset="0"/>
              </a:rPr>
              <a:t>, основанием которой является грань единичного куба. </a:t>
            </a:r>
          </a:p>
        </p:txBody>
      </p:sp>
      <p:pic>
        <p:nvPicPr>
          <p:cNvPr id="363527" name="Picture 7">
            <a:extLst>
              <a:ext uri="{FF2B5EF4-FFF2-40B4-BE49-F238E27FC236}">
                <a16:creationId xmlns:a16="http://schemas.microsoft.com/office/drawing/2014/main" id="{8F590271-0BFC-4D0A-AA00-C48A6CEAF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2033588"/>
            <a:ext cx="3216275" cy="27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3529" name="Group 9">
            <a:extLst>
              <a:ext uri="{FF2B5EF4-FFF2-40B4-BE49-F238E27FC236}">
                <a16:creationId xmlns:a16="http://schemas.microsoft.com/office/drawing/2014/main" id="{49F755C0-9768-47C1-82F5-AF635369AF16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2057400"/>
            <a:ext cx="8915400" cy="4095750"/>
            <a:chOff x="144" y="1296"/>
            <a:chExt cx="5616" cy="2580"/>
          </a:xfrm>
        </p:grpSpPr>
        <p:sp>
          <p:nvSpPr>
            <p:cNvPr id="363524" name="Text Box 4">
              <a:extLst>
                <a:ext uri="{FF2B5EF4-FFF2-40B4-BE49-F238E27FC236}">
                  <a16:creationId xmlns:a16="http://schemas.microsoft.com/office/drawing/2014/main" id="{F9273E45-EB3F-4330-B08F-5AC8D006D6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3120"/>
              <a:ext cx="5616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altLang="ru-RU" dirty="0">
                  <a:solidFill>
                    <a:srgbClr val="FF3300"/>
                  </a:solidFill>
                </a:rPr>
                <a:t>	Решение.</a:t>
              </a:r>
              <a:r>
                <a:rPr lang="en-US" altLang="ru-RU" dirty="0">
                  <a:solidFill>
                    <a:srgbClr val="FF3300"/>
                  </a:solidFill>
                </a:rPr>
                <a:t> </a:t>
              </a:r>
              <a:r>
                <a:rPr lang="ru-RU" altLang="ru-RU" dirty="0"/>
                <a:t>Куб разбивается на три равные пирамиды </a:t>
              </a:r>
              <a:r>
                <a:rPr lang="en-US" altLang="ru-RU" i="1" dirty="0">
                  <a:cs typeface="Times New Roman" panose="02020603050405020304" pitchFamily="18" charset="0"/>
                </a:rPr>
                <a:t>D</a:t>
              </a:r>
              <a:r>
                <a:rPr lang="en-US" altLang="ru-RU" baseline="-25000" dirty="0">
                  <a:cs typeface="Times New Roman" panose="02020603050405020304" pitchFamily="18" charset="0"/>
                </a:rPr>
                <a:t>1</a:t>
              </a:r>
              <a:r>
                <a:rPr lang="en-US" altLang="ru-RU" i="1" dirty="0">
                  <a:cs typeface="Times New Roman" panose="02020603050405020304" pitchFamily="18" charset="0"/>
                </a:rPr>
                <a:t>ABCD</a:t>
              </a:r>
              <a:r>
                <a:rPr lang="ru-RU" altLang="ru-RU" dirty="0">
                  <a:cs typeface="Times New Roman" panose="02020603050405020304" pitchFamily="18" charset="0"/>
                </a:rPr>
                <a:t>, </a:t>
              </a:r>
              <a:r>
                <a:rPr lang="en-US" altLang="ru-RU" i="1" dirty="0">
                  <a:cs typeface="Times New Roman" panose="02020603050405020304" pitchFamily="18" charset="0"/>
                </a:rPr>
                <a:t>D</a:t>
              </a:r>
              <a:r>
                <a:rPr lang="en-US" altLang="ru-RU" baseline="-25000" dirty="0">
                  <a:cs typeface="Times New Roman" panose="02020603050405020304" pitchFamily="18" charset="0"/>
                </a:rPr>
                <a:t>1</a:t>
              </a:r>
              <a:r>
                <a:rPr lang="en-US" altLang="ru-RU" i="1" dirty="0">
                  <a:cs typeface="Times New Roman" panose="02020603050405020304" pitchFamily="18" charset="0"/>
                </a:rPr>
                <a:t>ABB</a:t>
              </a:r>
              <a:r>
                <a:rPr lang="en-US" altLang="ru-RU" baseline="-25000" dirty="0">
                  <a:cs typeface="Times New Roman" panose="02020603050405020304" pitchFamily="18" charset="0"/>
                </a:rPr>
                <a:t>1</a:t>
              </a:r>
              <a:r>
                <a:rPr lang="en-US" altLang="ru-RU" i="1" dirty="0">
                  <a:cs typeface="Times New Roman" panose="02020603050405020304" pitchFamily="18" charset="0"/>
                </a:rPr>
                <a:t>A</a:t>
              </a:r>
              <a:r>
                <a:rPr lang="en-US" altLang="ru-RU" baseline="-25000" dirty="0">
                  <a:cs typeface="Times New Roman" panose="02020603050405020304" pitchFamily="18" charset="0"/>
                </a:rPr>
                <a:t>1</a:t>
              </a:r>
              <a:r>
                <a:rPr lang="en-US" altLang="ru-RU" dirty="0">
                  <a:cs typeface="Times New Roman" panose="02020603050405020304" pitchFamily="18" charset="0"/>
                </a:rPr>
                <a:t>, </a:t>
              </a:r>
              <a:r>
                <a:rPr lang="en-US" altLang="ru-RU" i="1" dirty="0">
                  <a:cs typeface="Times New Roman" panose="02020603050405020304" pitchFamily="18" charset="0"/>
                </a:rPr>
                <a:t>D</a:t>
              </a:r>
              <a:r>
                <a:rPr lang="en-US" altLang="ru-RU" baseline="-25000" dirty="0">
                  <a:cs typeface="Times New Roman" panose="02020603050405020304" pitchFamily="18" charset="0"/>
                </a:rPr>
                <a:t>1</a:t>
              </a:r>
              <a:r>
                <a:rPr lang="en-US" altLang="ru-RU" i="1" dirty="0">
                  <a:cs typeface="Times New Roman" panose="02020603050405020304" pitchFamily="18" charset="0"/>
                </a:rPr>
                <a:t>BCC</a:t>
              </a:r>
              <a:r>
                <a:rPr lang="en-US" altLang="ru-RU" baseline="-25000" dirty="0">
                  <a:cs typeface="Times New Roman" panose="02020603050405020304" pitchFamily="18" charset="0"/>
                </a:rPr>
                <a:t>1</a:t>
              </a:r>
              <a:r>
                <a:rPr lang="en-US" altLang="ru-RU" i="1" dirty="0">
                  <a:cs typeface="Times New Roman" panose="02020603050405020304" pitchFamily="18" charset="0"/>
                </a:rPr>
                <a:t>B</a:t>
              </a:r>
              <a:r>
                <a:rPr lang="en-US" altLang="ru-RU" baseline="-25000" dirty="0">
                  <a:cs typeface="Times New Roman" panose="02020603050405020304" pitchFamily="18" charset="0"/>
                </a:rPr>
                <a:t>1</a:t>
              </a:r>
              <a:r>
                <a:rPr lang="ru-RU" altLang="ru-RU" dirty="0"/>
                <a:t>, объем каждой из которых равен 1</a:t>
              </a:r>
              <a:r>
                <a:rPr lang="en-US" altLang="ru-RU" dirty="0"/>
                <a:t>/3.</a:t>
              </a:r>
              <a:endParaRPr lang="ru-RU" altLang="ru-RU" dirty="0"/>
            </a:p>
          </p:txBody>
        </p:sp>
        <p:pic>
          <p:nvPicPr>
            <p:cNvPr id="363528" name="Picture 8">
              <a:extLst>
                <a:ext uri="{FF2B5EF4-FFF2-40B4-BE49-F238E27FC236}">
                  <a16:creationId xmlns:a16="http://schemas.microsoft.com/office/drawing/2014/main" id="{B16209EE-CB8E-43B6-9412-2B0EC5841B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296"/>
              <a:ext cx="2026" cy="1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3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1" name="Text Box 3">
            <a:extLst>
              <a:ext uri="{FF2B5EF4-FFF2-40B4-BE49-F238E27FC236}">
                <a16:creationId xmlns:a16="http://schemas.microsoft.com/office/drawing/2014/main" id="{89B21DE9-C066-4FA2-B077-74F17E145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85800"/>
            <a:ext cx="9067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17. Найдите объем пирамиды </a:t>
            </a:r>
            <a:r>
              <a:rPr lang="en-US" altLang="ru-RU" i="1" dirty="0">
                <a:cs typeface="Times New Roman" panose="02020603050405020304" pitchFamily="18" charset="0"/>
              </a:rPr>
              <a:t>D</a:t>
            </a:r>
            <a:r>
              <a:rPr lang="en-US" altLang="ru-RU" baseline="-25000" dirty="0">
                <a:cs typeface="Times New Roman" panose="02020603050405020304" pitchFamily="18" charset="0"/>
              </a:rPr>
              <a:t>1</a:t>
            </a:r>
            <a:r>
              <a:rPr lang="en-US" altLang="ru-RU" i="1" dirty="0">
                <a:cs typeface="Times New Roman" panose="02020603050405020304" pitchFamily="18" charset="0"/>
              </a:rPr>
              <a:t>ABD</a:t>
            </a:r>
            <a:r>
              <a:rPr lang="ru-RU" altLang="ru-RU" dirty="0">
                <a:cs typeface="Times New Roman" panose="02020603050405020304" pitchFamily="18" charset="0"/>
              </a:rPr>
              <a:t>, </a:t>
            </a:r>
            <a:r>
              <a:rPr lang="ru-RU" altLang="ru-RU" dirty="0"/>
              <a:t>вершинами которой</a:t>
            </a:r>
            <a:r>
              <a:rPr lang="ru-RU" altLang="ru-RU" dirty="0">
                <a:cs typeface="Times New Roman" panose="02020603050405020304" pitchFamily="18" charset="0"/>
              </a:rPr>
              <a:t> явля</a:t>
            </a:r>
            <a:r>
              <a:rPr lang="ru-RU" altLang="ru-RU" dirty="0"/>
              <a:t>ю</a:t>
            </a:r>
            <a:r>
              <a:rPr lang="ru-RU" altLang="ru-RU" dirty="0">
                <a:cs typeface="Times New Roman" panose="02020603050405020304" pitchFamily="18" charset="0"/>
              </a:rPr>
              <a:t>тся </a:t>
            </a:r>
            <a:r>
              <a:rPr lang="ru-RU" altLang="ru-RU" dirty="0"/>
              <a:t>вершины</a:t>
            </a:r>
            <a:r>
              <a:rPr lang="ru-RU" altLang="ru-RU" dirty="0">
                <a:cs typeface="Times New Roman" panose="02020603050405020304" pitchFamily="18" charset="0"/>
              </a:rPr>
              <a:t> единичного куба. </a:t>
            </a:r>
          </a:p>
        </p:txBody>
      </p:sp>
      <p:sp>
        <p:nvSpPr>
          <p:cNvPr id="365574" name="Text Box 6">
            <a:extLst>
              <a:ext uri="{FF2B5EF4-FFF2-40B4-BE49-F238E27FC236}">
                <a16:creationId xmlns:a16="http://schemas.microsoft.com/office/drawing/2014/main" id="{CB6E5D40-B6BC-4DBD-9CDE-B8EE588EE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953000"/>
            <a:ext cx="8915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solidFill>
                  <a:srgbClr val="FF3300"/>
                </a:solidFill>
              </a:rPr>
              <a:t>	Решение.</a:t>
            </a:r>
            <a:r>
              <a:rPr lang="en-US" altLang="ru-RU" dirty="0">
                <a:solidFill>
                  <a:srgbClr val="FF3300"/>
                </a:solidFill>
              </a:rPr>
              <a:t> </a:t>
            </a:r>
            <a:r>
              <a:rPr lang="ru-RU" altLang="ru-RU" dirty="0"/>
              <a:t>Объем этой пирамиды равен половине объема пирамиды </a:t>
            </a:r>
            <a:r>
              <a:rPr lang="en-US" altLang="ru-RU" i="1" dirty="0">
                <a:cs typeface="Times New Roman" panose="02020603050405020304" pitchFamily="18" charset="0"/>
              </a:rPr>
              <a:t>D</a:t>
            </a:r>
            <a:r>
              <a:rPr lang="en-US" altLang="ru-RU" baseline="-25000" dirty="0">
                <a:cs typeface="Times New Roman" panose="02020603050405020304" pitchFamily="18" charset="0"/>
              </a:rPr>
              <a:t>1</a:t>
            </a:r>
            <a:r>
              <a:rPr lang="en-US" altLang="ru-RU" i="1" dirty="0">
                <a:cs typeface="Times New Roman" panose="02020603050405020304" pitchFamily="18" charset="0"/>
              </a:rPr>
              <a:t>ABCD</a:t>
            </a:r>
            <a:r>
              <a:rPr lang="ru-RU" altLang="ru-RU" i="1" dirty="0"/>
              <a:t> </a:t>
            </a:r>
            <a:r>
              <a:rPr lang="ru-RU" altLang="ru-RU" dirty="0"/>
              <a:t>из предыдущей задачи, следовательно, он равен 1</a:t>
            </a:r>
            <a:r>
              <a:rPr lang="en-US" altLang="ru-RU" dirty="0"/>
              <a:t>/</a:t>
            </a:r>
            <a:r>
              <a:rPr lang="ru-RU" altLang="ru-RU" dirty="0"/>
              <a:t>6</a:t>
            </a:r>
            <a:r>
              <a:rPr lang="en-US" altLang="ru-RU" dirty="0"/>
              <a:t>.</a:t>
            </a:r>
            <a:endParaRPr lang="ru-RU" altLang="ru-RU" dirty="0"/>
          </a:p>
        </p:txBody>
      </p:sp>
      <p:pic>
        <p:nvPicPr>
          <p:cNvPr id="365576" name="Picture 8">
            <a:extLst>
              <a:ext uri="{FF2B5EF4-FFF2-40B4-BE49-F238E27FC236}">
                <a16:creationId xmlns:a16="http://schemas.microsoft.com/office/drawing/2014/main" id="{3113422E-95BB-4982-AC5D-03D14650E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2033588"/>
            <a:ext cx="3216275" cy="27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5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574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0053" y="0"/>
            <a:ext cx="90364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000" dirty="0">
                <a:cs typeface="Times New Roman" pitchFamily="18" charset="0"/>
              </a:rPr>
              <a:t>	</a:t>
            </a:r>
            <a:r>
              <a:rPr lang="en-US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8*. Найдите параллелепипед наибольшего объёма, сумма всех рёбер которого равна 12.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701" y="830997"/>
            <a:ext cx="35052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C5720ED3-4249-4E7E-AD59-85C1743C91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3644748"/>
                <a:ext cx="9036496" cy="23822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ru-RU" sz="2000" dirty="0">
                    <a:cs typeface="Times New Roman" pitchFamily="18" charset="0"/>
                  </a:rPr>
                  <a:t>	</a:t>
                </a:r>
                <a:r>
                  <a:rPr lang="ru-RU" sz="2000" dirty="0">
                    <a:solidFill>
                      <a:srgbClr val="FF0000"/>
                    </a:solidFill>
                    <a:cs typeface="Times New Roman" pitchFamily="18" charset="0"/>
                  </a:rPr>
                  <a:t>Решение</a:t>
                </a:r>
                <a:r>
                  <a:rPr lang="ru-RU" sz="2000" dirty="0">
                    <a:cs typeface="Times New Roman" pitchFamily="18" charset="0"/>
                  </a:rPr>
                  <a:t>. Пусть рёбра параллелепипеда, выходящие из одной вершины, равны </a:t>
                </a:r>
                <a:r>
                  <a:rPr lang="en-US" sz="2000" i="1" dirty="0">
                    <a:cs typeface="Times New Roman" pitchFamily="18" charset="0"/>
                  </a:rPr>
                  <a:t>a</a:t>
                </a:r>
                <a:r>
                  <a:rPr lang="en-US" sz="2000" dirty="0">
                    <a:cs typeface="Times New Roman" pitchFamily="18" charset="0"/>
                  </a:rPr>
                  <a:t>, </a:t>
                </a:r>
                <a:r>
                  <a:rPr lang="en-US" sz="2000" i="1" dirty="0">
                    <a:cs typeface="Times New Roman" pitchFamily="18" charset="0"/>
                  </a:rPr>
                  <a:t>b</a:t>
                </a:r>
                <a:r>
                  <a:rPr lang="en-US" sz="2000" dirty="0">
                    <a:cs typeface="Times New Roman" pitchFamily="18" charset="0"/>
                  </a:rPr>
                  <a:t>, </a:t>
                </a:r>
                <a:r>
                  <a:rPr lang="en-US" sz="2000" i="1" dirty="0">
                    <a:cs typeface="Times New Roman" pitchFamily="18" charset="0"/>
                  </a:rPr>
                  <a:t>c</a:t>
                </a:r>
                <a:r>
                  <a:rPr lang="en-US" sz="2000" dirty="0">
                    <a:cs typeface="Times New Roman" pitchFamily="18" charset="0"/>
                  </a:rPr>
                  <a:t>. </a:t>
                </a:r>
                <a:r>
                  <a:rPr lang="ru-RU" sz="2000" dirty="0">
                    <a:cs typeface="Times New Roman" pitchFamily="18" charset="0"/>
                  </a:rPr>
                  <a:t>Тогда </a:t>
                </a:r>
                <a:r>
                  <a:rPr lang="en-US" sz="2000" i="1" dirty="0">
                    <a:cs typeface="Times New Roman" pitchFamily="18" charset="0"/>
                  </a:rPr>
                  <a:t>a + b + c = </a:t>
                </a:r>
                <a:r>
                  <a:rPr lang="en-US" sz="2000" dirty="0">
                    <a:cs typeface="Times New Roman" pitchFamily="18" charset="0"/>
                  </a:rPr>
                  <a:t>3. </a:t>
                </a:r>
                <a:r>
                  <a:rPr lang="ru-RU" sz="2000" dirty="0">
                    <a:cs typeface="Times New Roman" pitchFamily="18" charset="0"/>
                  </a:rPr>
                  <a:t>Воспользуемся неравенством между средним геометрическим и средним арифметическим</a:t>
                </a:r>
              </a:p>
              <a:p>
                <a:pPr algn="ctr">
                  <a:spcBef>
                    <a:spcPts val="0"/>
                  </a:spcBef>
                </a:pPr>
                <a14:m>
                  <m:oMath xmlns:m="http://schemas.openxmlformats.org/officeDocument/2006/math">
                    <m:rad>
                      <m:radPr>
                        <m:ctrlPr>
                          <a:rPr lang="ru-RU" sz="20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2000" b="0" i="1" smtClean="0"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deg>
                      <m:e>
                        <m:r>
                          <a:rPr lang="en-US" sz="2000" b="0" i="1" smtClean="0"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  <m:r>
                          <a:rPr lang="en-US" sz="20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∙</m:t>
                        </m:r>
                        <m:r>
                          <a:rPr lang="en-US" sz="20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𝑏</m:t>
                        </m:r>
                        <m:r>
                          <a:rPr lang="en-US" sz="20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∙</m:t>
                        </m:r>
                        <m:r>
                          <a:rPr lang="en-US" sz="20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𝑐</m:t>
                        </m:r>
                      </m:e>
                    </m:rad>
                    <m:r>
                      <a:rPr lang="ru-RU" sz="200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≤</m:t>
                    </m:r>
                    <m:f>
                      <m:fPr>
                        <m:ctrlPr>
                          <a:rPr lang="ru-RU" sz="200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𝑎</m:t>
                        </m:r>
                        <m:r>
                          <a:rPr lang="en-US" sz="20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+</m:t>
                        </m:r>
                        <m:r>
                          <a:rPr lang="en-US" sz="20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𝑏</m:t>
                        </m:r>
                        <m:r>
                          <a:rPr lang="en-US" sz="20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+</m:t>
                        </m:r>
                        <m:r>
                          <a:rPr lang="en-US" sz="20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20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cs typeface="Times New Roman" pitchFamily="18" charset="0"/>
                  </a:rPr>
                  <a:t>,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ru-RU" sz="2000" dirty="0">
                    <a:cs typeface="Times New Roman" pitchFamily="18" charset="0"/>
                  </a:rPr>
                  <a:t>равенство в котором принимается только в случае, когда </a:t>
                </a:r>
                <a:r>
                  <a:rPr lang="en-US" sz="2000" i="1" dirty="0">
                    <a:cs typeface="Times New Roman" pitchFamily="18" charset="0"/>
                  </a:rPr>
                  <a:t>a = b = c</a:t>
                </a:r>
                <a:r>
                  <a:rPr lang="en-US" sz="2000" dirty="0">
                    <a:cs typeface="Times New Roman" pitchFamily="18" charset="0"/>
                  </a:rPr>
                  <a:t>.</a:t>
                </a:r>
                <a:endParaRPr lang="ru-RU" sz="2000" dirty="0">
                  <a:cs typeface="Times New Roman" pitchFamily="18" charset="0"/>
                </a:endParaRPr>
              </a:p>
              <a:p>
                <a:pPr algn="just">
                  <a:spcBef>
                    <a:spcPts val="0"/>
                  </a:spcBef>
                </a:pPr>
                <a:r>
                  <a:rPr lang="ru-RU" sz="2000" dirty="0">
                    <a:cs typeface="Times New Roman" pitchFamily="18" charset="0"/>
                  </a:rPr>
                  <a:t>	Получим, что наибольший объём параллелепипеда, равный 1, принимается, если этот параллелепипед является единичным кубом.</a:t>
                </a:r>
              </a:p>
            </p:txBody>
          </p:sp>
        </mc:Choice>
        <mc:Fallback xmlns="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C5720ED3-4249-4E7E-AD59-85C1743C91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644748"/>
                <a:ext cx="9036496" cy="2382255"/>
              </a:xfrm>
              <a:prstGeom prst="rect">
                <a:avLst/>
              </a:prstGeom>
              <a:blipFill>
                <a:blip r:embed="rId4"/>
                <a:stretch>
                  <a:fillRect l="-675" t="-1535" r="-675" b="-358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614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808130"/>
            <a:ext cx="35052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2373" y="4763"/>
            <a:ext cx="90364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000" dirty="0"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19*. Найдите параллелепипед наибольшего объёма, площадь поверхности которого равна 6.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1F26F6D3-205C-42A6-919E-F8E62FF693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3501008"/>
                <a:ext cx="9036496" cy="24099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ru-RU" sz="2000" dirty="0">
                    <a:cs typeface="Times New Roman" pitchFamily="18" charset="0"/>
                  </a:rPr>
                  <a:t>	</a:t>
                </a:r>
                <a:r>
                  <a:rPr lang="ru-RU" sz="2000" dirty="0">
                    <a:solidFill>
                      <a:srgbClr val="FF0000"/>
                    </a:solidFill>
                    <a:cs typeface="Times New Roman" pitchFamily="18" charset="0"/>
                  </a:rPr>
                  <a:t>Решение</a:t>
                </a:r>
                <a:r>
                  <a:rPr lang="ru-RU" sz="2000" dirty="0">
                    <a:cs typeface="Times New Roman" pitchFamily="18" charset="0"/>
                  </a:rPr>
                  <a:t>. Пусть рёбра параллелепипеда, выходящие из одной вершины, равны </a:t>
                </a:r>
                <a:r>
                  <a:rPr lang="en-US" sz="2000" i="1" dirty="0">
                    <a:cs typeface="Times New Roman" pitchFamily="18" charset="0"/>
                  </a:rPr>
                  <a:t>a</a:t>
                </a:r>
                <a:r>
                  <a:rPr lang="en-US" sz="2000" dirty="0">
                    <a:cs typeface="Times New Roman" pitchFamily="18" charset="0"/>
                  </a:rPr>
                  <a:t>, </a:t>
                </a:r>
                <a:r>
                  <a:rPr lang="en-US" sz="2000" i="1" dirty="0">
                    <a:cs typeface="Times New Roman" pitchFamily="18" charset="0"/>
                  </a:rPr>
                  <a:t>b</a:t>
                </a:r>
                <a:r>
                  <a:rPr lang="en-US" sz="2000" dirty="0">
                    <a:cs typeface="Times New Roman" pitchFamily="18" charset="0"/>
                  </a:rPr>
                  <a:t>, </a:t>
                </a:r>
                <a:r>
                  <a:rPr lang="en-US" sz="2000" i="1" dirty="0">
                    <a:cs typeface="Times New Roman" pitchFamily="18" charset="0"/>
                  </a:rPr>
                  <a:t>c</a:t>
                </a:r>
                <a:r>
                  <a:rPr lang="en-US" sz="2000" dirty="0">
                    <a:cs typeface="Times New Roman" pitchFamily="18" charset="0"/>
                  </a:rPr>
                  <a:t>. </a:t>
                </a:r>
                <a:r>
                  <a:rPr lang="ru-RU" sz="2000" dirty="0">
                    <a:cs typeface="Times New Roman" pitchFamily="18" charset="0"/>
                  </a:rPr>
                  <a:t>Тогда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  <a:cs typeface="Times New Roman" pitchFamily="18" charset="0"/>
                      </a:rPr>
                      <m:t>𝑎</m:t>
                    </m:r>
                    <m:r>
                      <a:rPr lang="en-US" sz="20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r>
                      <a:rPr lang="en-US" sz="20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𝑏</m:t>
                    </m:r>
                    <m:r>
                      <a:rPr lang="en-US" sz="20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𝑎</m:t>
                    </m:r>
                    <m:r>
                      <a:rPr lang="en-US" sz="20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r>
                      <a:rPr lang="en-US" sz="20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𝑐</m:t>
                    </m:r>
                    <m:r>
                      <a:rPr lang="en-US" sz="20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𝑏</m:t>
                    </m:r>
                    <m:r>
                      <a:rPr lang="en-US" sz="20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r>
                      <a:rPr lang="en-US" sz="20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𝑐</m:t>
                    </m:r>
                    <m:r>
                      <a:rPr lang="en-US" sz="20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=3</m:t>
                    </m:r>
                  </m:oMath>
                </a14:m>
                <a:r>
                  <a:rPr lang="en-US" sz="2000" dirty="0">
                    <a:cs typeface="Times New Roman" pitchFamily="18" charset="0"/>
                  </a:rPr>
                  <a:t>. </a:t>
                </a:r>
                <a:r>
                  <a:rPr lang="ru-RU" sz="2000" dirty="0">
                    <a:cs typeface="Times New Roman" pitchFamily="18" charset="0"/>
                  </a:rPr>
                  <a:t>Воспользуемся неравенством между средним геометрическим и средним арифметическим</a:t>
                </a:r>
              </a:p>
              <a:p>
                <a:pPr algn="ctr">
                  <a:spcBef>
                    <a:spcPts val="0"/>
                  </a:spcBef>
                </a:pPr>
                <a14:m>
                  <m:oMath xmlns:m="http://schemas.openxmlformats.org/officeDocument/2006/math">
                    <m:rad>
                      <m:radPr>
                        <m:ctrlPr>
                          <a:rPr lang="ru-RU" sz="20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2000" b="0" i="1" smtClean="0"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deg>
                      <m:e>
                        <m:sSup>
                          <m:sSupPr>
                            <m:ctrlPr>
                              <a:rPr lang="ru-RU" sz="200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/>
                                <a:cs typeface="Times New Roman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ru-RU" sz="200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≤</m:t>
                    </m:r>
                    <m:f>
                      <m:fPr>
                        <m:ctrlPr>
                          <a:rPr lang="ru-RU" sz="200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𝑎</m:t>
                        </m:r>
                        <m:r>
                          <a:rPr lang="en-US" sz="20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∙</m:t>
                        </m:r>
                        <m:r>
                          <a:rPr lang="en-US" sz="20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𝑏</m:t>
                        </m:r>
                        <m:r>
                          <a:rPr lang="en-US" sz="20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+</m:t>
                        </m:r>
                        <m:r>
                          <a:rPr lang="en-US" sz="20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𝑎</m:t>
                        </m:r>
                        <m:r>
                          <a:rPr lang="en-US" sz="20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∙</m:t>
                        </m:r>
                        <m:r>
                          <a:rPr lang="en-US" sz="20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𝑐</m:t>
                        </m:r>
                        <m:r>
                          <a:rPr lang="en-US" sz="20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+</m:t>
                        </m:r>
                        <m:r>
                          <a:rPr lang="en-US" sz="20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𝑏</m:t>
                        </m:r>
                        <m:r>
                          <a:rPr lang="en-US" sz="20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∙</m:t>
                        </m:r>
                        <m:r>
                          <a:rPr lang="en-US" sz="20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20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cs typeface="Times New Roman" pitchFamily="18" charset="0"/>
                  </a:rPr>
                  <a:t>,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ru-RU" sz="2000" dirty="0">
                    <a:cs typeface="Times New Roman" pitchFamily="18" charset="0"/>
                  </a:rPr>
                  <a:t>равенство в котором принимается только в случае, когда </a:t>
                </a:r>
                <a:r>
                  <a:rPr lang="en-US" sz="2000" i="1" dirty="0">
                    <a:cs typeface="Times New Roman" pitchFamily="18" charset="0"/>
                  </a:rPr>
                  <a:t>a = b = c</a:t>
                </a:r>
                <a:r>
                  <a:rPr lang="en-US" sz="2000" dirty="0">
                    <a:cs typeface="Times New Roman" pitchFamily="18" charset="0"/>
                  </a:rPr>
                  <a:t>.</a:t>
                </a:r>
                <a:endParaRPr lang="ru-RU" sz="2000" dirty="0">
                  <a:cs typeface="Times New Roman" pitchFamily="18" charset="0"/>
                </a:endParaRPr>
              </a:p>
              <a:p>
                <a:pPr algn="just">
                  <a:spcBef>
                    <a:spcPts val="0"/>
                  </a:spcBef>
                </a:pPr>
                <a:r>
                  <a:rPr lang="ru-RU" sz="2000" dirty="0">
                    <a:cs typeface="Times New Roman" pitchFamily="18" charset="0"/>
                  </a:rPr>
                  <a:t>	Получим, что наибольший объём параллелепипеда, равный 1, принимается, если этот параллелепипед является единичным кубом.</a:t>
                </a:r>
              </a:p>
            </p:txBody>
          </p:sp>
        </mc:Choice>
        <mc:Fallback xmlns="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1F26F6D3-205C-42A6-919E-F8E62FF69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501008"/>
                <a:ext cx="9036496" cy="2409955"/>
              </a:xfrm>
              <a:prstGeom prst="rect">
                <a:avLst/>
              </a:prstGeom>
              <a:blipFill>
                <a:blip r:embed="rId4"/>
                <a:stretch>
                  <a:fillRect l="-675" t="-1263" r="-675" b="-227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185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196" y="159603"/>
            <a:ext cx="7772400" cy="685800"/>
          </a:xfrm>
        </p:spPr>
        <p:txBody>
          <a:bodyPr/>
          <a:lstStyle/>
          <a:p>
            <a:r>
              <a:rPr lang="ru-RU" sz="3600" dirty="0">
                <a:solidFill>
                  <a:srgbClr val="FF3300"/>
                </a:solidFill>
              </a:rPr>
              <a:t>Б. Кавальери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707904" y="845403"/>
            <a:ext cx="5448128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000" dirty="0"/>
              <a:t>	</a:t>
            </a:r>
            <a:r>
              <a:rPr lang="ru-RU" dirty="0" err="1"/>
              <a:t>Бонавентуре</a:t>
            </a:r>
            <a:r>
              <a:rPr lang="ru-RU" dirty="0"/>
              <a:t> Кавальери (1598 – 1647) принадлежат труды по тригонометрии, логарифмам, геометрической оптике и т.д., но главным делом его жизни была книга «Геометрия, развитая новым способом при помощи неделимых непрерывного», в которой он предложил способ вычисления площадей плоских фигур и объемов пространственных тел, основанный на сравнении их сечений. </a:t>
            </a:r>
          </a:p>
        </p:txBody>
      </p:sp>
      <p:pic>
        <p:nvPicPr>
          <p:cNvPr id="6" name="Picture 6" descr="C:\Documents and Settings\Администратор\Мои документы\VOL\Презентации\Вводный курс\Кавальер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69" y="1196752"/>
            <a:ext cx="3431343" cy="417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-1604" y="5493216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/>
              <a:t>	Метод вычисления объемов пространственных тел, предложенный Б. Кавальери, называется </a:t>
            </a:r>
            <a:r>
              <a:rPr lang="ru-RU" dirty="0">
                <a:solidFill>
                  <a:srgbClr val="FF3300"/>
                </a:solidFill>
              </a:rPr>
              <a:t>принципом Кавальери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07993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ru-RU" sz="3200" dirty="0">
                <a:solidFill>
                  <a:srgbClr val="FF3300"/>
                </a:solidFill>
              </a:rPr>
              <a:t>Принцип Кавальери</a:t>
            </a:r>
          </a:p>
        </p:txBody>
      </p:sp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37240"/>
            <a:ext cx="4990964" cy="2233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0" y="466120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ru-RU" sz="2000" dirty="0">
                <a:cs typeface="Times New Roman" pitchFamily="18" charset="0"/>
              </a:rPr>
              <a:t>Если при пересечении двух фигур </a:t>
            </a:r>
            <a:r>
              <a:rPr lang="ru-RU" sz="2000" i="1" dirty="0">
                <a:cs typeface="Times New Roman" pitchFamily="18" charset="0"/>
              </a:rPr>
              <a:t>Ф</a:t>
            </a:r>
            <a:r>
              <a:rPr lang="ru-RU" sz="2000" baseline="-30000" dirty="0">
                <a:cs typeface="Times New Roman" pitchFamily="18" charset="0"/>
              </a:rPr>
              <a:t>1</a:t>
            </a:r>
            <a:r>
              <a:rPr lang="ru-RU" sz="2000" dirty="0">
                <a:cs typeface="Times New Roman" pitchFamily="18" charset="0"/>
              </a:rPr>
              <a:t> и </a:t>
            </a:r>
            <a:r>
              <a:rPr lang="ru-RU" sz="2000" i="1" dirty="0">
                <a:cs typeface="Times New Roman" pitchFamily="18" charset="0"/>
              </a:rPr>
              <a:t>Ф</a:t>
            </a:r>
            <a:r>
              <a:rPr lang="ru-RU" sz="2000" baseline="-30000" dirty="0">
                <a:cs typeface="Times New Roman" pitchFamily="18" charset="0"/>
              </a:rPr>
              <a:t>2</a:t>
            </a:r>
            <a:r>
              <a:rPr lang="ru-RU" sz="2000" dirty="0">
                <a:cs typeface="Times New Roman" pitchFamily="18" charset="0"/>
              </a:rPr>
              <a:t> в пространстве плоскостями, параллельными одной и той же плоскости, в сечениях получаются фигуры </a:t>
            </a:r>
            <a:r>
              <a:rPr lang="en-US" sz="2000" i="1" dirty="0">
                <a:cs typeface="Times New Roman" pitchFamily="18" charset="0"/>
              </a:rPr>
              <a:t>F</a:t>
            </a:r>
            <a:r>
              <a:rPr lang="ru-RU" sz="2000" baseline="-30000" dirty="0">
                <a:cs typeface="Times New Roman" pitchFamily="18" charset="0"/>
              </a:rPr>
              <a:t>1</a:t>
            </a:r>
            <a:r>
              <a:rPr lang="ru-RU" sz="2000" dirty="0">
                <a:cs typeface="Times New Roman" pitchFamily="18" charset="0"/>
              </a:rPr>
              <a:t> и </a:t>
            </a:r>
            <a:r>
              <a:rPr lang="en-US" sz="2000" i="1" dirty="0">
                <a:cs typeface="Times New Roman" pitchFamily="18" charset="0"/>
              </a:rPr>
              <a:t>F</a:t>
            </a:r>
            <a:r>
              <a:rPr lang="ru-RU" sz="2000" baseline="-30000" dirty="0">
                <a:cs typeface="Times New Roman" pitchFamily="18" charset="0"/>
              </a:rPr>
              <a:t>2</a:t>
            </a:r>
            <a:r>
              <a:rPr lang="ru-RU" sz="2000" dirty="0">
                <a:cs typeface="Times New Roman" pitchFamily="18" charset="0"/>
              </a:rPr>
              <a:t> одинаковой площади, то объемы исходных пространственных фигур равны.</a:t>
            </a:r>
            <a:endParaRPr lang="ru-RU" sz="2000" dirty="0"/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5EBB3367-263C-4D52-BF80-946A88B53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34123"/>
            <a:ext cx="9144000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обоснования этого принципа предположим, что тела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</a:t>
            </a:r>
            <a:r>
              <a:rPr lang="ru-RU" sz="2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</a:t>
            </a:r>
            <a:r>
              <a:rPr lang="ru-RU" sz="2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являются материальными, единичной плотности. Тогда численные значения объёмов этих тел равны численным значениям их масс. Представим эти тела состав­ленными из тонких слоёв одинаковой толщины, которые получаются при пересече­нии тел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</a:t>
            </a:r>
            <a:r>
              <a:rPr lang="ru-RU" sz="2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</a:t>
            </a:r>
            <a:r>
              <a:rPr lang="ru-RU" sz="2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плоскостями, параллельными некоторой заданной плоскости. Так как соответствующие слои имеют одинаковую площадь и толщину, то их массы равны. Поскольку массы тел равны сумме масс составляющих их слоёв, то равны массы и самих тел. Следовательно, равны и их объёмы.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039161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1379" name="Text Box 3"/>
              <p:cNvSpPr txBox="1">
                <a:spLocks noChangeArrowheads="1"/>
              </p:cNvSpPr>
              <p:nvPr/>
            </p:nvSpPr>
            <p:spPr bwMode="auto">
              <a:xfrm>
                <a:off x="38100" y="-5825"/>
                <a:ext cx="9067800" cy="26708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ru-RU" sz="2000" dirty="0">
                    <a:cs typeface="Times New Roman" pitchFamily="18" charset="0"/>
                  </a:rPr>
                  <a:t>	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В некотором смысле принцип Кавальери может служить подготовкой к изучению интегрального исчисления. Действительно, объём тела Ф интеграла выражается формулой </a:t>
                </a:r>
              </a:p>
              <a:p>
                <a:pPr algn="ctr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ru-RU" sz="20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ru-RU" sz="20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limLoc m:val="subSup"/>
                        <m:ctrlPr>
                          <a:rPr lang="ru-RU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  <m:sup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sup>
                      <m:e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ru-RU" sz="20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ru-RU" sz="2000" dirty="0">
                    <a:cs typeface="Times New Roman" pitchFamily="18" charset="0"/>
                  </a:rPr>
                  <a:t>,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где </a:t>
                </a:r>
                <a:r>
                  <a:rPr lang="en-US" sz="20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</a:t>
                </a:r>
                <a:r>
                  <a:rPr lang="en-US" sz="20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 – площадь сечения тела Ф плоскостью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00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параллельной некоторой заданной плоскости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π</m:t>
                    </m:r>
                  </m:oMath>
                </a14:m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относительно которой тело Ф лежит в одном из полупространств; </a:t>
                </a:r>
                <a:r>
                  <a:rPr lang="en-US" sz="20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 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и </a:t>
                </a:r>
                <a:r>
                  <a:rPr lang="en-US" sz="20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 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– наименьшее и наибольшее расстояния от точек тела Ф до плоскости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π</m:t>
                    </m:r>
                  </m:oMath>
                </a14:m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; </a:t>
                </a:r>
                <a:r>
                  <a:rPr lang="en-US" sz="20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 </a:t>
                </a:r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– расстояние от плоскости сечения до плоскости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π</m:t>
                    </m:r>
                  </m:oMath>
                </a14:m>
                <a:r>
                  <a:rPr lang="ru-RU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ru-RU" sz="20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1379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0" y="-5825"/>
                <a:ext cx="9067800" cy="2670859"/>
              </a:xfrm>
              <a:prstGeom prst="rect">
                <a:avLst/>
              </a:prstGeom>
              <a:blipFill>
                <a:blip r:embed="rId3"/>
                <a:stretch>
                  <a:fillRect l="-672" t="-1142" r="-672" b="-31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C2F229-2F43-4740-A786-140AE3012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524" y="2568828"/>
            <a:ext cx="3354952" cy="22032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3">
                <a:extLst>
                  <a:ext uri="{FF2B5EF4-FFF2-40B4-BE49-F238E27FC236}">
                    <a16:creationId xmlns:a16="http://schemas.microsoft.com/office/drawing/2014/main" id="{FBC4C075-9ADC-453B-8EDC-1C2608837E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00" y="4797152"/>
                <a:ext cx="9067800" cy="20553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indent="450215" algn="just"/>
                <a:r>
                  <a:rPr lang="ru-RU" sz="2000" dirty="0">
                    <a:cs typeface="Times New Roman" pitchFamily="18" charset="0"/>
                  </a:rPr>
                  <a:t>	</a:t>
                </a:r>
                <a:r>
                  <a:rPr lang="ru-RU" sz="2000" dirty="0">
                    <a:effectLst/>
                    <a:ea typeface="Times New Roman" panose="02020603050405020304" pitchFamily="18" charset="0"/>
                  </a:rPr>
                  <a:t>Выражение 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</a:rPr>
                  <a:t>S</a:t>
                </a:r>
                <a:r>
                  <a:rPr lang="ru-RU" sz="2000" dirty="0">
                    <a:effectLst/>
                    <a:ea typeface="Times New Roman" panose="02020603050405020304" pitchFamily="18" charset="0"/>
                  </a:rPr>
                  <a:t>(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</a:rPr>
                  <a:t>x</a:t>
                </a:r>
                <a:r>
                  <a:rPr lang="ru-RU" sz="2000" dirty="0">
                    <a:effectLst/>
                    <a:ea typeface="Times New Roman" panose="02020603050405020304" pitchFamily="18" charset="0"/>
                  </a:rPr>
                  <a:t>)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</a:rPr>
                  <a:t>dx</a:t>
                </a:r>
                <a:r>
                  <a:rPr lang="en-US" sz="20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ru-RU" sz="2000" dirty="0">
                    <a:effectLst/>
                    <a:ea typeface="Times New Roman" panose="02020603050405020304" pitchFamily="18" charset="0"/>
                  </a:rPr>
                  <a:t>можно считать объёмом слоя, площадь которого равна 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</a:rPr>
                  <a:t>S</a:t>
                </a:r>
                <a:r>
                  <a:rPr lang="ru-RU" sz="2000" dirty="0">
                    <a:effectLst/>
                    <a:ea typeface="Times New Roman" panose="02020603050405020304" pitchFamily="18" charset="0"/>
                  </a:rPr>
                  <a:t>(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</a:rPr>
                  <a:t>x</a:t>
                </a:r>
                <a:r>
                  <a:rPr lang="ru-RU" sz="2000" dirty="0">
                    <a:effectLst/>
                    <a:ea typeface="Times New Roman" panose="02020603050405020304" pitchFamily="18" charset="0"/>
                  </a:rPr>
                  <a:t>), высота равна 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</a:rPr>
                  <a:t>dx</a:t>
                </a:r>
                <a:r>
                  <a:rPr lang="ru-RU" sz="2000" dirty="0">
                    <a:effectLst/>
                    <a:ea typeface="Times New Roman" panose="02020603050405020304" pitchFamily="18" charset="0"/>
                  </a:rPr>
                  <a:t>, а интеграл </a:t>
                </a:r>
                <a14:m>
                  <m:oMath xmlns:m="http://schemas.openxmlformats.org/officeDocument/2006/math">
                    <m:nary>
                      <m:naryPr>
                        <m:limLoc m:val="subSup"/>
                        <m:ctrlP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</m:sub>
                      <m:sup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sup>
                      <m:e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ru-RU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ru-RU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ru-RU" sz="2000" dirty="0">
                    <a:effectLst/>
                    <a:ea typeface="Times New Roman" panose="02020603050405020304" pitchFamily="18" charset="0"/>
                  </a:rPr>
                  <a:t> можно считать суммой объёмов таких слоёв.</a:t>
                </a:r>
              </a:p>
              <a:p>
                <a:pPr algn="just"/>
                <a:r>
                  <a:rPr lang="ru-RU" sz="2000" dirty="0">
                    <a:effectLst/>
                    <a:ea typeface="Times New Roman" panose="02020603050405020304" pitchFamily="18" charset="0"/>
                  </a:rPr>
                  <a:t>	Таким образом, если для тел Ф</a:t>
                </a:r>
                <a:r>
                  <a:rPr lang="ru-RU" sz="2000" baseline="-25000" dirty="0">
                    <a:effectLst/>
                    <a:ea typeface="Times New Roman" panose="02020603050405020304" pitchFamily="18" charset="0"/>
                  </a:rPr>
                  <a:t>1</a:t>
                </a:r>
                <a:r>
                  <a:rPr lang="ru-RU" sz="2000" dirty="0">
                    <a:effectLst/>
                    <a:ea typeface="Times New Roman" panose="02020603050405020304" pitchFamily="18" charset="0"/>
                  </a:rPr>
                  <a:t> и Ф</a:t>
                </a:r>
                <a:r>
                  <a:rPr lang="ru-RU" sz="2000" baseline="-25000" dirty="0">
                    <a:effectLst/>
                    <a:ea typeface="Times New Roman" panose="02020603050405020304" pitchFamily="18" charset="0"/>
                  </a:rPr>
                  <a:t>2</a:t>
                </a:r>
                <a:r>
                  <a:rPr lang="ru-RU" sz="2000" dirty="0">
                    <a:effectLst/>
                    <a:ea typeface="Times New Roman" panose="02020603050405020304" pitchFamily="18" charset="0"/>
                  </a:rPr>
                  <a:t> площади 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</a:rPr>
                  <a:t>S</a:t>
                </a:r>
                <a:r>
                  <a:rPr lang="ru-RU" sz="2000" baseline="-25000" dirty="0">
                    <a:effectLst/>
                    <a:ea typeface="Times New Roman" panose="02020603050405020304" pitchFamily="18" charset="0"/>
                  </a:rPr>
                  <a:t>1</a:t>
                </a:r>
                <a:r>
                  <a:rPr lang="ru-RU" sz="2000" dirty="0">
                    <a:effectLst/>
                    <a:ea typeface="Times New Roman" panose="02020603050405020304" pitchFamily="18" charset="0"/>
                  </a:rPr>
                  <a:t>(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</a:rPr>
                  <a:t>x</a:t>
                </a:r>
                <a:r>
                  <a:rPr lang="ru-RU" sz="2000" dirty="0">
                    <a:effectLst/>
                    <a:ea typeface="Times New Roman" panose="02020603050405020304" pitchFamily="18" charset="0"/>
                  </a:rPr>
                  <a:t>) и 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</a:rPr>
                  <a:t>S</a:t>
                </a:r>
                <a:r>
                  <a:rPr lang="ru-RU" sz="2000" baseline="-25000" dirty="0">
                    <a:effectLst/>
                    <a:ea typeface="Times New Roman" panose="02020603050405020304" pitchFamily="18" charset="0"/>
                  </a:rPr>
                  <a:t>2</a:t>
                </a:r>
                <a:r>
                  <a:rPr lang="ru-RU" sz="2000" dirty="0">
                    <a:effectLst/>
                    <a:ea typeface="Times New Roman" panose="02020603050405020304" pitchFamily="18" charset="0"/>
                  </a:rPr>
                  <a:t>(</a:t>
                </a:r>
                <a:r>
                  <a:rPr lang="en-US" sz="2000" i="1" dirty="0">
                    <a:effectLst/>
                    <a:ea typeface="Times New Roman" panose="02020603050405020304" pitchFamily="18" charset="0"/>
                  </a:rPr>
                  <a:t>x</a:t>
                </a:r>
                <a:r>
                  <a:rPr lang="ru-RU" sz="2000" dirty="0">
                    <a:effectLst/>
                    <a:ea typeface="Times New Roman" panose="02020603050405020304" pitchFamily="18" charset="0"/>
                  </a:rPr>
                  <a:t>) их сечений равны, то равны и соответствующие интегралы. Следовательно, равны и объёмы этих тел.</a:t>
                </a:r>
                <a:endParaRPr lang="ru-RU" sz="20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 Box 3">
                <a:extLst>
                  <a:ext uri="{FF2B5EF4-FFF2-40B4-BE49-F238E27FC236}">
                    <a16:creationId xmlns:a16="http://schemas.microsoft.com/office/drawing/2014/main" id="{FBC4C075-9ADC-453B-8EDC-1C2608837E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0" y="4797152"/>
                <a:ext cx="9067800" cy="2055306"/>
              </a:xfrm>
              <a:prstGeom prst="rect">
                <a:avLst/>
              </a:prstGeom>
              <a:blipFill>
                <a:blip r:embed="rId5"/>
                <a:stretch>
                  <a:fillRect l="-672" t="-1780" r="-672" b="-445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91826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ru-RU" sz="3200">
                <a:solidFill>
                  <a:srgbClr val="FF3300"/>
                </a:solidFill>
              </a:rPr>
              <a:t>Обобщенный цилиндр</a:t>
            </a: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76200" y="476672"/>
            <a:ext cx="90678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2000" dirty="0">
                <a:cs typeface="Times New Roman" pitchFamily="18" charset="0"/>
              </a:rPr>
              <a:t>	</a:t>
            </a:r>
            <a:r>
              <a:rPr lang="ru-RU" sz="2000" dirty="0"/>
              <a:t>Для нахождения объемов фигур удобно объединить некоторые фигуры в один класс. С этой целью дадим определение обобщенного цилиндра. </a:t>
            </a:r>
          </a:p>
          <a:p>
            <a:pPr algn="just">
              <a:spcBef>
                <a:spcPts val="0"/>
              </a:spcBef>
            </a:pPr>
            <a:r>
              <a:rPr lang="ru-RU" sz="2000" dirty="0">
                <a:cs typeface="Times New Roman" pitchFamily="18" charset="0"/>
              </a:rPr>
              <a:t>	Пусть α и π - две параллельные плоскости, </a:t>
            </a:r>
            <a:r>
              <a:rPr lang="ru-RU" sz="2000" i="1" dirty="0">
                <a:cs typeface="Times New Roman" pitchFamily="18" charset="0"/>
              </a:rPr>
              <a:t>l</a:t>
            </a:r>
            <a:r>
              <a:rPr lang="ru-RU" sz="2000" dirty="0">
                <a:cs typeface="Times New Roman" pitchFamily="18" charset="0"/>
              </a:rPr>
              <a:t> - пересекающая эти плоскости прямая; </a:t>
            </a:r>
            <a:r>
              <a:rPr lang="ru-RU" sz="2000" i="1" dirty="0">
                <a:cs typeface="Times New Roman" pitchFamily="18" charset="0"/>
              </a:rPr>
              <a:t>F</a:t>
            </a:r>
            <a:r>
              <a:rPr lang="ru-RU" sz="2000" dirty="0">
                <a:cs typeface="Times New Roman" pitchFamily="18" charset="0"/>
              </a:rPr>
              <a:t> – фигура на одной из этих плоскостей, </a:t>
            </a:r>
            <a:r>
              <a:rPr lang="ru-RU" sz="2000" i="1" dirty="0">
                <a:cs typeface="Times New Roman" pitchFamily="18" charset="0"/>
              </a:rPr>
              <a:t>F’</a:t>
            </a:r>
            <a:r>
              <a:rPr lang="ru-RU" sz="2000" dirty="0">
                <a:cs typeface="Times New Roman" pitchFamily="18" charset="0"/>
              </a:rPr>
              <a:t> – ее параллельная проекция на другую плоскость в направлении прямой </a:t>
            </a:r>
            <a:r>
              <a:rPr lang="ru-RU" sz="2000" i="1" dirty="0">
                <a:cs typeface="Times New Roman" pitchFamily="18" charset="0"/>
              </a:rPr>
              <a:t>l</a:t>
            </a:r>
            <a:r>
              <a:rPr lang="ru-RU" sz="2000" dirty="0">
                <a:cs typeface="Times New Roman" pitchFamily="18" charset="0"/>
              </a:rPr>
              <a:t>. Отрезки, соединяющие точки фигуры </a:t>
            </a:r>
            <a:r>
              <a:rPr lang="ru-RU" sz="2000" i="1" dirty="0">
                <a:cs typeface="Times New Roman" pitchFamily="18" charset="0"/>
              </a:rPr>
              <a:t>F</a:t>
            </a:r>
            <a:r>
              <a:rPr lang="ru-RU" sz="2000" dirty="0">
                <a:cs typeface="Times New Roman" pitchFamily="18" charset="0"/>
              </a:rPr>
              <a:t> с их проекциями, образуют фигуру в пространстве, которую мы будем называть</a:t>
            </a:r>
            <a:r>
              <a:rPr lang="ru-RU" sz="20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FF3300"/>
                </a:solidFill>
              </a:rPr>
              <a:t>обобщенным </a:t>
            </a:r>
            <a:r>
              <a:rPr lang="ru-RU" sz="2000" dirty="0">
                <a:solidFill>
                  <a:srgbClr val="FF3300"/>
                </a:solidFill>
                <a:cs typeface="Times New Roman" pitchFamily="18" charset="0"/>
              </a:rPr>
              <a:t>цилиндром</a:t>
            </a:r>
            <a:r>
              <a:rPr lang="ru-RU" sz="2000" dirty="0">
                <a:cs typeface="Times New Roman" pitchFamily="18" charset="0"/>
              </a:rPr>
              <a:t>.</a:t>
            </a:r>
            <a:r>
              <a:rPr lang="ru-RU" sz="20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000" dirty="0">
                <a:cs typeface="Times New Roman" pitchFamily="18" charset="0"/>
              </a:rPr>
              <a:t>Фигуры </a:t>
            </a:r>
            <a:r>
              <a:rPr lang="ru-RU" sz="2000" i="1" dirty="0">
                <a:cs typeface="Times New Roman" pitchFamily="18" charset="0"/>
              </a:rPr>
              <a:t>F</a:t>
            </a:r>
            <a:r>
              <a:rPr lang="ru-RU" sz="2000" dirty="0">
                <a:cs typeface="Times New Roman" pitchFamily="18" charset="0"/>
              </a:rPr>
              <a:t> и </a:t>
            </a:r>
            <a:r>
              <a:rPr lang="ru-RU" sz="2000" i="1" dirty="0">
                <a:cs typeface="Times New Roman" pitchFamily="18" charset="0"/>
              </a:rPr>
              <a:t>F’</a:t>
            </a:r>
            <a:r>
              <a:rPr lang="ru-RU" sz="2000" dirty="0">
                <a:cs typeface="Times New Roman" pitchFamily="18" charset="0"/>
              </a:rPr>
              <a:t> называются</a:t>
            </a:r>
            <a:r>
              <a:rPr lang="ru-RU" sz="20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FF3300"/>
                </a:solidFill>
                <a:cs typeface="Times New Roman" pitchFamily="18" charset="0"/>
              </a:rPr>
              <a:t>основаниями</a:t>
            </a:r>
            <a:r>
              <a:rPr lang="ru-RU" sz="20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000" dirty="0"/>
              <a:t>обобщенного </a:t>
            </a:r>
            <a:r>
              <a:rPr lang="ru-RU" sz="2000" dirty="0">
                <a:cs typeface="Times New Roman" pitchFamily="18" charset="0"/>
              </a:rPr>
              <a:t>цилиндра. Расстояние между плоскостями оснований называют</a:t>
            </a:r>
            <a:r>
              <a:rPr lang="ru-RU" sz="20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FF3300"/>
                </a:solidFill>
                <a:cs typeface="Times New Roman" pitchFamily="18" charset="0"/>
              </a:rPr>
              <a:t>высотой</a:t>
            </a:r>
            <a:r>
              <a:rPr lang="ru-RU" sz="2000" i="1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000" dirty="0"/>
              <a:t>обобщенного </a:t>
            </a:r>
            <a:r>
              <a:rPr lang="ru-RU" sz="2000" dirty="0">
                <a:cs typeface="Times New Roman" pitchFamily="18" charset="0"/>
              </a:rPr>
              <a:t>цилиндра. </a:t>
            </a: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76200" y="3230562"/>
            <a:ext cx="906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000" dirty="0">
                <a:cs typeface="Times New Roman" pitchFamily="18" charset="0"/>
              </a:rPr>
              <a:t>	В случае, если в определении </a:t>
            </a:r>
            <a:r>
              <a:rPr lang="ru-RU" sz="2000" dirty="0"/>
              <a:t>обобщенного </a:t>
            </a:r>
            <a:r>
              <a:rPr lang="ru-RU" sz="2000" dirty="0">
                <a:cs typeface="Times New Roman" pitchFamily="18" charset="0"/>
              </a:rPr>
              <a:t>цилиндра вместо параллельной проекции берется ортогональная, т. е. прямая </a:t>
            </a:r>
            <a:r>
              <a:rPr lang="en-US" sz="2000" i="1" dirty="0">
                <a:cs typeface="Times New Roman" pitchFamily="18" charset="0"/>
              </a:rPr>
              <a:t>l </a:t>
            </a:r>
            <a:r>
              <a:rPr lang="ru-RU" sz="2000" dirty="0">
                <a:cs typeface="Times New Roman" pitchFamily="18" charset="0"/>
              </a:rPr>
              <a:t>перпендикулярна плоскостям α и π, то </a:t>
            </a:r>
            <a:r>
              <a:rPr lang="ru-RU" sz="2000" dirty="0"/>
              <a:t>обобщенный </a:t>
            </a:r>
            <a:r>
              <a:rPr lang="ru-RU" sz="2000" dirty="0">
                <a:cs typeface="Times New Roman" pitchFamily="18" charset="0"/>
              </a:rPr>
              <a:t>цилиндр называется</a:t>
            </a:r>
            <a:r>
              <a:rPr lang="ru-RU" sz="20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FF3300"/>
                </a:solidFill>
                <a:cs typeface="Times New Roman" pitchFamily="18" charset="0"/>
              </a:rPr>
              <a:t>прямым</a:t>
            </a:r>
            <a:r>
              <a:rPr lang="ru-RU" sz="2000" dirty="0">
                <a:cs typeface="Times New Roman" pitchFamily="18" charset="0"/>
              </a:rPr>
              <a:t>.</a:t>
            </a:r>
            <a:r>
              <a:rPr lang="ru-RU" sz="20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000" dirty="0">
                <a:cs typeface="Times New Roman" pitchFamily="18" charset="0"/>
              </a:rPr>
              <a:t>В противном случае цилиндр называется</a:t>
            </a:r>
            <a:r>
              <a:rPr lang="ru-RU" sz="20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FF3300"/>
                </a:solidFill>
                <a:cs typeface="Times New Roman" pitchFamily="18" charset="0"/>
              </a:rPr>
              <a:t>наклонным</a:t>
            </a:r>
            <a:r>
              <a:rPr lang="ru-RU" sz="2000" dirty="0">
                <a:cs typeface="Times New Roman" pitchFamily="18" charset="0"/>
              </a:rPr>
              <a:t>.</a:t>
            </a:r>
          </a:p>
        </p:txBody>
      </p:sp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72" y="4437112"/>
            <a:ext cx="7342055" cy="234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21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0" y="11663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>
                <a:solidFill>
                  <a:srgbClr val="FF0000"/>
                </a:solidFill>
              </a:rPr>
              <a:t>Методические рекомендации</a:t>
            </a:r>
            <a:endParaRPr lang="ru-RU" sz="1800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Geom_Metod_7_Ob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836712"/>
            <a:ext cx="1796456" cy="2700000"/>
          </a:xfrm>
          <a:prstGeom prst="rect">
            <a:avLst/>
          </a:prstGeom>
        </p:spPr>
      </p:pic>
      <p:pic>
        <p:nvPicPr>
          <p:cNvPr id="6" name="Рисунок 5" descr="Geom_Metod_8_Ob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764704"/>
            <a:ext cx="1783700" cy="2700000"/>
          </a:xfrm>
          <a:prstGeom prst="rect">
            <a:avLst/>
          </a:prstGeom>
        </p:spPr>
      </p:pic>
      <p:pic>
        <p:nvPicPr>
          <p:cNvPr id="7" name="Рисунок 6" descr="Geom_Metod_9_Ob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6" y="764704"/>
            <a:ext cx="1796456" cy="2700000"/>
          </a:xfrm>
          <a:prstGeom prst="rect">
            <a:avLst/>
          </a:prstGeom>
        </p:spPr>
      </p:pic>
      <p:pic>
        <p:nvPicPr>
          <p:cNvPr id="8" name="Рисунок 7" descr="Geom_Metod_10_Ob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3717032"/>
            <a:ext cx="1783700" cy="2700000"/>
          </a:xfrm>
          <a:prstGeom prst="rect">
            <a:avLst/>
          </a:prstGeom>
        </p:spPr>
      </p:pic>
      <p:pic>
        <p:nvPicPr>
          <p:cNvPr id="9" name="Рисунок 8" descr="Geom_Metod_11_Ob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5896" y="3717032"/>
            <a:ext cx="1821968" cy="2700000"/>
          </a:xfrm>
          <a:prstGeom prst="rect">
            <a:avLst/>
          </a:prstGeom>
        </p:spPr>
      </p:pic>
      <p:pic>
        <p:nvPicPr>
          <p:cNvPr id="10" name="Рисунок 9" descr="Matem_10-11_Metod_Ob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28184" y="3717032"/>
            <a:ext cx="1796459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632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-802" y="836712"/>
            <a:ext cx="9067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2000" dirty="0"/>
              <a:t>	Частным случаем обобщенного цилиндра являются призма и цилиндр.</a:t>
            </a:r>
          </a:p>
        </p:txBody>
      </p:sp>
      <p:pic>
        <p:nvPicPr>
          <p:cNvPr id="2058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333" y="1520955"/>
            <a:ext cx="40005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63" y="1476478"/>
            <a:ext cx="442912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8442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ru-RU" sz="3600" dirty="0">
                <a:solidFill>
                  <a:srgbClr val="FF3300"/>
                </a:solidFill>
              </a:rPr>
              <a:t>Объем обобщенного цилиндра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0" y="821432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solidFill>
                  <a:srgbClr val="FF33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3300"/>
                </a:solidFill>
                <a:cs typeface="Times New Roman" pitchFamily="18" charset="0"/>
              </a:rPr>
              <a:t>Теорема.</a:t>
            </a:r>
            <a:r>
              <a:rPr lang="ru-RU" sz="2800" b="1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Объем </a:t>
            </a:r>
            <a:r>
              <a:rPr lang="ru-RU" sz="2800" dirty="0"/>
              <a:t>обобщенного </a:t>
            </a:r>
            <a:r>
              <a:rPr lang="ru-RU" sz="2800" dirty="0">
                <a:cs typeface="Times New Roman" pitchFamily="18" charset="0"/>
              </a:rPr>
              <a:t>цилиндра равен произведению площади его основания на высоту.</a:t>
            </a:r>
          </a:p>
        </p:txBody>
      </p:sp>
      <p:pic>
        <p:nvPicPr>
          <p:cNvPr id="1925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548" y="1844824"/>
            <a:ext cx="6336704" cy="249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7038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342" name="Text Box 6"/>
              <p:cNvSpPr txBox="1">
                <a:spLocks noChangeArrowheads="1"/>
              </p:cNvSpPr>
              <p:nvPr/>
            </p:nvSpPr>
            <p:spPr bwMode="auto">
              <a:xfrm>
                <a:off x="76200" y="260648"/>
                <a:ext cx="9067800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>
                    <a:solidFill>
                      <a:srgbClr val="FF3300"/>
                    </a:solidFill>
                    <a:cs typeface="Times New Roman" pitchFamily="18" charset="0"/>
                  </a:rPr>
                  <a:t>	Следствие </a:t>
                </a:r>
                <a:r>
                  <a:rPr lang="ru-RU" dirty="0">
                    <a:solidFill>
                      <a:srgbClr val="FF3300"/>
                    </a:solidFill>
                  </a:rPr>
                  <a:t>1</a:t>
                </a:r>
                <a:r>
                  <a:rPr lang="ru-RU" dirty="0">
                    <a:solidFill>
                      <a:srgbClr val="FF3300"/>
                    </a:solidFill>
                    <a:cs typeface="Times New Roman" pitchFamily="18" charset="0"/>
                  </a:rPr>
                  <a:t>.</a:t>
                </a:r>
                <a:r>
                  <a:rPr lang="ru-RU" b="1" dirty="0">
                    <a:solidFill>
                      <a:schemeClr val="accent1"/>
                    </a:solidFill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Объем </a:t>
                </a:r>
                <a:r>
                  <a:rPr lang="en-US" i="1" dirty="0">
                    <a:cs typeface="Times New Roman" pitchFamily="18" charset="0"/>
                  </a:rPr>
                  <a:t>V </a:t>
                </a:r>
                <a:r>
                  <a:rPr lang="ru-RU" dirty="0">
                    <a:cs typeface="Times New Roman" pitchFamily="18" charset="0"/>
                  </a:rPr>
                  <a:t>призмы равен произведению площади ее основания на высоту, т. е. имеет место формула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𝑉</m:t>
                    </m:r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𝑆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h</m:t>
                    </m:r>
                  </m:oMath>
                </a14:m>
                <a:r>
                  <a:rPr lang="ru-RU" dirty="0">
                    <a:cs typeface="Times New Roman" pitchFamily="18" charset="0"/>
                  </a:rPr>
                  <a:t>, где </a:t>
                </a:r>
                <a:r>
                  <a:rPr lang="en-US" i="1" dirty="0">
                    <a:cs typeface="Times New Roman" pitchFamily="18" charset="0"/>
                  </a:rPr>
                  <a:t>S</a:t>
                </a:r>
                <a:r>
                  <a:rPr lang="ru-RU" dirty="0">
                    <a:cs typeface="Times New Roman" pitchFamily="18" charset="0"/>
                  </a:rPr>
                  <a:t> – площадь основания, </a:t>
                </a:r>
                <a:r>
                  <a:rPr lang="en-US" i="1" dirty="0">
                    <a:cs typeface="Times New Roman" pitchFamily="18" charset="0"/>
                  </a:rPr>
                  <a:t>h</a:t>
                </a:r>
                <a:r>
                  <a:rPr lang="ru-RU" dirty="0">
                    <a:cs typeface="Times New Roman" pitchFamily="18" charset="0"/>
                  </a:rPr>
                  <a:t> – высота призмы.</a:t>
                </a:r>
              </a:p>
            </p:txBody>
          </p:sp>
        </mc:Choice>
        <mc:Fallback xmlns="">
          <p:sp>
            <p:nvSpPr>
              <p:cNvPr id="14342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" y="260648"/>
                <a:ext cx="9067800" cy="1200329"/>
              </a:xfrm>
              <a:prstGeom prst="rect">
                <a:avLst/>
              </a:prstGeom>
              <a:blipFill rotWithShape="1">
                <a:blip r:embed="rId2"/>
                <a:stretch>
                  <a:fillRect l="-1076" t="-4061" r="-1009" b="-1066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45" name="Text Box 9"/>
              <p:cNvSpPr txBox="1">
                <a:spLocks noChangeArrowheads="1"/>
              </p:cNvSpPr>
              <p:nvPr/>
            </p:nvSpPr>
            <p:spPr bwMode="auto">
              <a:xfrm>
                <a:off x="17647" y="4420562"/>
                <a:ext cx="9067800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>
                    <a:solidFill>
                      <a:srgbClr val="FF3300"/>
                    </a:solidFill>
                    <a:cs typeface="Times New Roman" pitchFamily="18" charset="0"/>
                  </a:rPr>
                  <a:t>	Следствие </a:t>
                </a:r>
                <a:r>
                  <a:rPr lang="ru-RU" dirty="0">
                    <a:solidFill>
                      <a:srgbClr val="FF3300"/>
                    </a:solidFill>
                  </a:rPr>
                  <a:t>2</a:t>
                </a:r>
                <a:r>
                  <a:rPr lang="ru-RU" dirty="0">
                    <a:solidFill>
                      <a:srgbClr val="FF3300"/>
                    </a:solidFill>
                    <a:cs typeface="Times New Roman" pitchFamily="18" charset="0"/>
                  </a:rPr>
                  <a:t>.</a:t>
                </a:r>
                <a:r>
                  <a:rPr lang="ru-RU" b="1" dirty="0">
                    <a:solidFill>
                      <a:schemeClr val="accent1"/>
                    </a:solidFill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Объем цилиндра, радиус основания </a:t>
                </a:r>
                <a:r>
                  <a:rPr lang="ru-RU" dirty="0"/>
                  <a:t>которого равен</a:t>
                </a:r>
                <a:r>
                  <a:rPr lang="ru-RU" dirty="0">
                    <a:cs typeface="Times New Roman" pitchFamily="18" charset="0"/>
                  </a:rPr>
                  <a:t> </a:t>
                </a:r>
                <a:r>
                  <a:rPr lang="en-US" i="1" dirty="0">
                    <a:cs typeface="Times New Roman" pitchFamily="18" charset="0"/>
                  </a:rPr>
                  <a:t>R</a:t>
                </a:r>
                <a:r>
                  <a:rPr lang="ru-RU" i="1" dirty="0"/>
                  <a:t>,</a:t>
                </a:r>
                <a:r>
                  <a:rPr lang="ru-RU" dirty="0">
                    <a:cs typeface="Times New Roman" pitchFamily="18" charset="0"/>
                  </a:rPr>
                  <a:t> </a:t>
                </a:r>
                <a:r>
                  <a:rPr lang="ru-RU" dirty="0"/>
                  <a:t>а </a:t>
                </a:r>
                <a:r>
                  <a:rPr lang="ru-RU" dirty="0">
                    <a:cs typeface="Times New Roman" pitchFamily="18" charset="0"/>
                  </a:rPr>
                  <a:t>высота равна </a:t>
                </a:r>
                <a:r>
                  <a:rPr lang="en-US" i="1" dirty="0">
                    <a:cs typeface="Times New Roman" pitchFamily="18" charset="0"/>
                  </a:rPr>
                  <a:t>h</a:t>
                </a:r>
                <a:r>
                  <a:rPr lang="ru-RU" dirty="0">
                    <a:cs typeface="Times New Roman" pitchFamily="18" charset="0"/>
                  </a:rPr>
                  <a:t> и, вычисляется по формуле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𝑉</m:t>
                    </m:r>
                    <m:r>
                      <a:rPr lang="en-US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π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h</m:t>
                    </m:r>
                  </m:oMath>
                </a14:m>
                <a:r>
                  <a:rPr lang="ru-RU" dirty="0">
                    <a:cs typeface="Times New Roman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34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47" y="4420562"/>
                <a:ext cx="9067800" cy="830997"/>
              </a:xfrm>
              <a:prstGeom prst="rect">
                <a:avLst/>
              </a:prstGeom>
              <a:blipFill rotWithShape="1">
                <a:blip r:embed="rId3"/>
                <a:stretch>
                  <a:fillRect l="-1076" t="-5882" r="-1009" b="-1617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333" y="1520955"/>
            <a:ext cx="40005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63" y="1476478"/>
            <a:ext cx="442912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6173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1F723AEF-2B33-49BB-874B-6AB419BB52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/>
          <a:lstStyle/>
          <a:p>
            <a:r>
              <a:rPr lang="ru-RU" altLang="ru-RU" sz="3200" dirty="0">
                <a:solidFill>
                  <a:srgbClr val="FF3300"/>
                </a:solidFill>
              </a:rPr>
              <a:t>Упражнения</a:t>
            </a:r>
          </a:p>
        </p:txBody>
      </p:sp>
      <p:sp>
        <p:nvSpPr>
          <p:cNvPr id="71683" name="Text Box 3">
            <a:extLst>
              <a:ext uri="{FF2B5EF4-FFF2-40B4-BE49-F238E27FC236}">
                <a16:creationId xmlns:a16="http://schemas.microsoft.com/office/drawing/2014/main" id="{AD8DE3F1-FA4F-442B-843F-DE0351E9E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1440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/>
              <a:t>	1. Через среднюю линию основания треугольной призмы проведена плоскость, параллельная боковому ребру. В каком отношении эта плоскость делит объем призмы?</a:t>
            </a:r>
          </a:p>
        </p:txBody>
      </p:sp>
      <p:sp>
        <p:nvSpPr>
          <p:cNvPr id="71684" name="Text Box 4">
            <a:extLst>
              <a:ext uri="{FF2B5EF4-FFF2-40B4-BE49-F238E27FC236}">
                <a16:creationId xmlns:a16="http://schemas.microsoft.com/office/drawing/2014/main" id="{F349551F-C341-402F-9DBF-D4091594A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334000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>
                <a:solidFill>
                  <a:srgbClr val="FF3300"/>
                </a:solidFill>
              </a:rPr>
              <a:t>Ответ: </a:t>
            </a:r>
            <a:r>
              <a:rPr lang="ru-RU" altLang="ru-RU"/>
              <a:t>1:3.</a:t>
            </a:r>
          </a:p>
        </p:txBody>
      </p:sp>
      <p:pic>
        <p:nvPicPr>
          <p:cNvPr id="71685" name="Picture 5">
            <a:extLst>
              <a:ext uri="{FF2B5EF4-FFF2-40B4-BE49-F238E27FC236}">
                <a16:creationId xmlns:a16="http://schemas.microsoft.com/office/drawing/2014/main" id="{6168B85E-4ACE-4DE5-9C4D-384F4E0D1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09800"/>
            <a:ext cx="37719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4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Text Box 3">
            <a:extLst>
              <a:ext uri="{FF2B5EF4-FFF2-40B4-BE49-F238E27FC236}">
                <a16:creationId xmlns:a16="http://schemas.microsoft.com/office/drawing/2014/main" id="{67D4C3AB-0506-4BF9-B407-EC1FF8ED0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908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/>
              <a:t>	2. В наклонной треугольной призме площадь одной из боковых граней равна </a:t>
            </a:r>
            <a:r>
              <a:rPr lang="en-US" altLang="ru-RU" i="1" dirty="0"/>
              <a:t>Q</a:t>
            </a:r>
            <a:r>
              <a:rPr lang="ru-RU" altLang="ru-RU" dirty="0"/>
              <a:t>, а расстояние от нее до противоположного ребра равно </a:t>
            </a:r>
            <a:r>
              <a:rPr lang="en-US" altLang="ru-RU" i="1" dirty="0"/>
              <a:t>d</a:t>
            </a:r>
            <a:r>
              <a:rPr lang="ru-RU" altLang="ru-RU" dirty="0"/>
              <a:t>. Найдите объем призмы.</a:t>
            </a:r>
          </a:p>
        </p:txBody>
      </p:sp>
      <p:pic>
        <p:nvPicPr>
          <p:cNvPr id="73732" name="Picture 4">
            <a:extLst>
              <a:ext uri="{FF2B5EF4-FFF2-40B4-BE49-F238E27FC236}">
                <a16:creationId xmlns:a16="http://schemas.microsoft.com/office/drawing/2014/main" id="{EC632735-A99C-4C92-B14E-6EF67897C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3886200" cy="302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3739" name="Group 11">
            <a:extLst>
              <a:ext uri="{FF2B5EF4-FFF2-40B4-BE49-F238E27FC236}">
                <a16:creationId xmlns:a16="http://schemas.microsoft.com/office/drawing/2014/main" id="{91B5D8BF-F92A-46AD-9987-B6E9C90CADDA}"/>
              </a:ext>
            </a:extLst>
          </p:cNvPr>
          <p:cNvGrpSpPr>
            <a:grpSpLocks/>
          </p:cNvGrpSpPr>
          <p:nvPr/>
        </p:nvGrpSpPr>
        <p:grpSpPr bwMode="auto">
          <a:xfrm>
            <a:off x="0" y="1905000"/>
            <a:ext cx="9144000" cy="4559300"/>
            <a:chOff x="0" y="1200"/>
            <a:chExt cx="5760" cy="2872"/>
          </a:xfrm>
        </p:grpSpPr>
        <p:sp>
          <p:nvSpPr>
            <p:cNvPr id="73733" name="Text Box 5">
              <a:extLst>
                <a:ext uri="{FF2B5EF4-FFF2-40B4-BE49-F238E27FC236}">
                  <a16:creationId xmlns:a16="http://schemas.microsoft.com/office/drawing/2014/main" id="{0E321808-17CC-4BB3-B960-68CB4A2EC3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3648"/>
              <a:ext cx="21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>
                  <a:solidFill>
                    <a:srgbClr val="FF3300"/>
                  </a:solidFill>
                </a:rPr>
                <a:t>Ответ:</a:t>
              </a:r>
            </a:p>
          </p:txBody>
        </p:sp>
        <p:sp>
          <p:nvSpPr>
            <p:cNvPr id="73734" name="Text Box 6">
              <a:extLst>
                <a:ext uri="{FF2B5EF4-FFF2-40B4-BE49-F238E27FC236}">
                  <a16:creationId xmlns:a16="http://schemas.microsoft.com/office/drawing/2014/main" id="{02406999-0EF8-4673-8681-640D888521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2" y="1200"/>
              <a:ext cx="2928" cy="2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ru-RU" altLang="ru-RU" dirty="0">
                  <a:solidFill>
                    <a:srgbClr val="FF3300"/>
                  </a:solidFill>
                </a:rPr>
                <a:t>Решение.</a:t>
              </a:r>
              <a:r>
                <a:rPr lang="ru-RU" altLang="ru-RU" dirty="0">
                  <a:solidFill>
                    <a:schemeClr val="accent1"/>
                  </a:solidFill>
                </a:rPr>
                <a:t> </a:t>
              </a:r>
              <a:r>
                <a:rPr lang="ru-RU" altLang="ru-RU" dirty="0"/>
                <a:t>Пусть площадь грани </a:t>
              </a:r>
              <a:r>
                <a:rPr lang="en-US" altLang="ru-RU" i="1" dirty="0"/>
                <a:t>BCC</a:t>
              </a:r>
              <a:r>
                <a:rPr lang="en-US" altLang="ru-RU" baseline="-25000" dirty="0"/>
                <a:t>1</a:t>
              </a:r>
              <a:r>
                <a:rPr lang="en-US" altLang="ru-RU" i="1" dirty="0"/>
                <a:t>B</a:t>
              </a:r>
              <a:r>
                <a:rPr lang="en-US" altLang="ru-RU" baseline="-25000" dirty="0"/>
                <a:t>1</a:t>
              </a:r>
              <a:r>
                <a:rPr lang="en-US" altLang="ru-RU" dirty="0"/>
                <a:t> </a:t>
              </a:r>
              <a:r>
                <a:rPr lang="ru-RU" altLang="ru-RU" dirty="0"/>
                <a:t>равна </a:t>
              </a:r>
              <a:r>
                <a:rPr lang="en-US" altLang="ru-RU" i="1" dirty="0"/>
                <a:t>Q</a:t>
              </a:r>
              <a:r>
                <a:rPr lang="ru-RU" altLang="ru-RU" dirty="0"/>
                <a:t>. Расстояние от этой грани до прямой </a:t>
              </a:r>
              <a:r>
                <a:rPr lang="en-US" altLang="ru-RU" i="1" dirty="0"/>
                <a:t>AA</a:t>
              </a:r>
              <a:r>
                <a:rPr lang="en-US" altLang="ru-RU" baseline="-25000" dirty="0"/>
                <a:t>1</a:t>
              </a:r>
              <a:r>
                <a:rPr lang="en-US" altLang="ru-RU" dirty="0"/>
                <a:t> </a:t>
              </a:r>
              <a:r>
                <a:rPr lang="ru-RU" altLang="ru-RU" dirty="0"/>
                <a:t>равно </a:t>
              </a:r>
              <a:r>
                <a:rPr lang="en-US" altLang="ru-RU" i="1" dirty="0"/>
                <a:t>d</a:t>
              </a:r>
              <a:r>
                <a:rPr lang="ru-RU" altLang="ru-RU" dirty="0"/>
                <a:t>. Достроим призму до параллелепипеда </a:t>
              </a:r>
              <a:r>
                <a:rPr lang="en-US" altLang="ru-RU" i="1" dirty="0"/>
                <a:t>A</a:t>
              </a:r>
              <a:r>
                <a:rPr lang="en-US" altLang="ru-RU" dirty="0"/>
                <a:t>…</a:t>
              </a:r>
              <a:r>
                <a:rPr lang="en-US" altLang="ru-RU" i="1" dirty="0"/>
                <a:t>D</a:t>
              </a:r>
              <a:r>
                <a:rPr lang="en-US" altLang="ru-RU" baseline="-25000" dirty="0"/>
                <a:t>1</a:t>
              </a:r>
              <a:r>
                <a:rPr lang="en-US" altLang="ru-RU" dirty="0"/>
                <a:t>. </a:t>
              </a:r>
              <a:r>
                <a:rPr lang="ru-RU" altLang="ru-RU" dirty="0"/>
                <a:t>Его объем равен </a:t>
              </a:r>
              <a:r>
                <a:rPr lang="en-US" altLang="ru-RU" i="1" dirty="0" err="1"/>
                <a:t>Qd</a:t>
              </a:r>
              <a:r>
                <a:rPr lang="en-US" altLang="ru-RU" dirty="0"/>
                <a:t>. </a:t>
              </a:r>
              <a:r>
                <a:rPr lang="ru-RU" altLang="ru-RU" dirty="0"/>
                <a:t>Объем призмы составляет половину объема параллелепипеда, т.е. искомый </a:t>
              </a:r>
            </a:p>
            <a:p>
              <a:pPr>
                <a:spcBef>
                  <a:spcPct val="50000"/>
                </a:spcBef>
              </a:pPr>
              <a:r>
                <a:rPr lang="ru-RU" altLang="ru-RU" dirty="0"/>
                <a:t>объем равен </a:t>
              </a:r>
            </a:p>
          </p:txBody>
        </p:sp>
        <p:graphicFrame>
          <p:nvGraphicFramePr>
            <p:cNvPr id="73735" name="Object 7">
              <a:extLst>
                <a:ext uri="{FF2B5EF4-FFF2-40B4-BE49-F238E27FC236}">
                  <a16:creationId xmlns:a16="http://schemas.microsoft.com/office/drawing/2014/main" id="{0CAB5C69-0FC4-4AD3-8545-788361D34F6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984" y="3072"/>
            <a:ext cx="640" cy="5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015920" imgH="825480" progId="Equation.DSMT4">
                    <p:embed/>
                  </p:oleObj>
                </mc:Choice>
                <mc:Fallback>
                  <p:oleObj name="Equation" r:id="rId3" imgW="1015920" imgH="825480" progId="Equation.DSMT4">
                    <p:embed/>
                    <p:pic>
                      <p:nvPicPr>
                        <p:cNvPr id="73735" name="Object 7">
                          <a:extLst>
                            <a:ext uri="{FF2B5EF4-FFF2-40B4-BE49-F238E27FC236}">
                              <a16:creationId xmlns:a16="http://schemas.microsoft.com/office/drawing/2014/main" id="{0CAB5C69-0FC4-4AD3-8545-788361D34F6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84" y="3072"/>
                          <a:ext cx="640" cy="5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3736" name="Object 8">
              <a:extLst>
                <a:ext uri="{FF2B5EF4-FFF2-40B4-BE49-F238E27FC236}">
                  <a16:creationId xmlns:a16="http://schemas.microsoft.com/office/drawing/2014/main" id="{6F3333F2-854E-4D80-AAEF-C5ED8C1F9AB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52" y="3552"/>
            <a:ext cx="640" cy="5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015920" imgH="825480" progId="Equation.DSMT4">
                    <p:embed/>
                  </p:oleObj>
                </mc:Choice>
                <mc:Fallback>
                  <p:oleObj name="Equation" r:id="rId5" imgW="1015920" imgH="825480" progId="Equation.DSMT4">
                    <p:embed/>
                    <p:pic>
                      <p:nvPicPr>
                        <p:cNvPr id="73736" name="Object 8">
                          <a:extLst>
                            <a:ext uri="{FF2B5EF4-FFF2-40B4-BE49-F238E27FC236}">
                              <a16:creationId xmlns:a16="http://schemas.microsoft.com/office/drawing/2014/main" id="{6F3333F2-854E-4D80-AAEF-C5ED8C1F9AB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3552"/>
                          <a:ext cx="640" cy="5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73737" name="Picture 9">
              <a:extLst>
                <a:ext uri="{FF2B5EF4-FFF2-40B4-BE49-F238E27FC236}">
                  <a16:creationId xmlns:a16="http://schemas.microsoft.com/office/drawing/2014/main" id="{A0B7EA81-B43B-4D2B-A1D1-3A0F62C7B4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48"/>
              <a:ext cx="2832" cy="1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-19050" y="94615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/>
              <a:t>	3. Правильную треугольную призму повернули вокруг прямой, проходящей через центры её оснований, на угол 60</a:t>
            </a:r>
            <a:r>
              <a:rPr lang="ru-RU" baseline="30000" dirty="0"/>
              <a:t>о</a:t>
            </a:r>
            <a:r>
              <a:rPr lang="ru-RU" dirty="0"/>
              <a:t>. Найдите объём общей части исходной призмы и повёрнутой, если объём исходной призмы равен 1.</a:t>
            </a:r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375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761665"/>
            <a:ext cx="2952328" cy="3171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23419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8243" name="Text Box 3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103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/>
                  <a:t>	</a:t>
                </a:r>
                <a:r>
                  <a:rPr lang="ru-RU" dirty="0">
                    <a:solidFill>
                      <a:srgbClr val="FF0000"/>
                    </a:solidFill>
                  </a:rPr>
                  <a:t>Решение. </a:t>
                </a:r>
                <a:r>
                  <a:rPr lang="ru-RU" dirty="0"/>
                  <a:t>Данная и повёрнутая призмы показаны на рисунке. Их общей частью является правильная шестиугольная призма, стороны основания которой в три раза меньше сторон основания исходной призмы, а высота равна высоте этой призмы. Объём шестиугольной призмы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13824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103140"/>
              </a:xfrm>
              <a:prstGeom prst="rect">
                <a:avLst/>
              </a:prstGeom>
              <a:blipFill rotWithShape="1">
                <a:blip r:embed="rId3"/>
                <a:stretch>
                  <a:fillRect l="-1000" t="-2319" r="-1000" b="-144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2201409"/>
            <a:ext cx="3285023" cy="324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15991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1583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/>
              <a:t>	4. Единичный куб повернули вокруг прямой, проходящей через центры его противолежащих граней, на угол 45</a:t>
            </a:r>
            <a:r>
              <a:rPr lang="ru-RU" baseline="30000" dirty="0"/>
              <a:t>о</a:t>
            </a:r>
            <a:r>
              <a:rPr lang="ru-RU" dirty="0"/>
              <a:t>. Найдите объём общей части исходного куба и повёрнутого.</a:t>
            </a:r>
          </a:p>
        </p:txBody>
      </p:sp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69" y="2060848"/>
            <a:ext cx="3014061" cy="294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35970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8243" name="Text Box 3"/>
              <p:cNvSpPr txBox="1">
                <a:spLocks noChangeArrowheads="1"/>
              </p:cNvSpPr>
              <p:nvPr/>
            </p:nvSpPr>
            <p:spPr bwMode="auto">
              <a:xfrm>
                <a:off x="19050" y="14883"/>
                <a:ext cx="9144000" cy="22433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/>
                  <a:t>	</a:t>
                </a:r>
                <a:r>
                  <a:rPr lang="ru-RU" sz="2000" dirty="0">
                    <a:solidFill>
                      <a:srgbClr val="FF0000"/>
                    </a:solidFill>
                  </a:rPr>
                  <a:t>Решение.</a:t>
                </a:r>
                <a:r>
                  <a:rPr lang="ru-RU" sz="2000" b="1" dirty="0"/>
                  <a:t> </a:t>
                </a:r>
                <a:r>
                  <a:rPr lang="ru-RU" sz="2000" dirty="0"/>
                  <a:t>Данный и повёрнутый кубы показаны на рисунке. Общей частью этих кубов является правильная восьмиугольная призма, боковые рёбра которой равны 1, а стороны основания равны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sz="2000" i="1">
                            <a:latin typeface="Cambria Math"/>
                          </a:rPr>
                          <m:t>2</m:t>
                        </m:r>
                      </m:e>
                    </m:rad>
                    <m:r>
                      <a:rPr lang="ru-RU" sz="2000" i="1">
                        <a:latin typeface="Cambria Math"/>
                      </a:rPr>
                      <m:t>−1</m:t>
                    </m:r>
                  </m:oMath>
                </a14:m>
                <a:r>
                  <a:rPr lang="ru-RU" sz="2000" dirty="0"/>
                  <a:t>. Эта призма получается из единичного куба отрезанием четырёх треугольных призм, объём каждой из которых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3−2</m:t>
                        </m:r>
                        <m:rad>
                          <m:radPr>
                            <m:degHide m:val="on"/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sz="20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ru-RU" sz="2000" dirty="0"/>
                  <a:t>. Следовательно, искомый объём правильной восьмиугольной призмы равен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</a:rPr>
                      <m:t>2</m:t>
                    </m:r>
                    <m:rad>
                      <m:radPr>
                        <m:degHide m:val="on"/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sz="2000" i="1">
                            <a:latin typeface="Cambria Math"/>
                          </a:rPr>
                          <m:t>2</m:t>
                        </m:r>
                      </m:e>
                    </m:rad>
                    <m:r>
                      <a:rPr lang="ru-RU" sz="2000" i="1">
                        <a:latin typeface="Cambria Math"/>
                      </a:rPr>
                      <m:t>−2</m:t>
                    </m:r>
                  </m:oMath>
                </a14:m>
                <a:r>
                  <a:rPr lang="ru-RU" sz="2000" dirty="0"/>
                  <a:t>.</a:t>
                </a:r>
              </a:p>
            </p:txBody>
          </p:sp>
        </mc:Choice>
        <mc:Fallback xmlns="">
          <p:sp>
            <p:nvSpPr>
              <p:cNvPr id="13824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50" y="14883"/>
                <a:ext cx="9144000" cy="2243306"/>
              </a:xfrm>
              <a:prstGeom prst="rect">
                <a:avLst/>
              </a:prstGeom>
              <a:blipFill rotWithShape="1">
                <a:blip r:embed="rId3"/>
                <a:stretch>
                  <a:fillRect l="-667" r="-733" b="-407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589" y="2420888"/>
            <a:ext cx="2842922" cy="278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946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8876" y="214842"/>
            <a:ext cx="9144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/>
              <a:t>	5. Правильную шестиугольную призму, все рёбра которой равны 1, повернули вокруг прямой, проходящей через центры противолежащих боковых граней, на угол 90</a:t>
            </a:r>
            <a:r>
              <a:rPr lang="ru-RU" baseline="30000" dirty="0"/>
              <a:t>о</a:t>
            </a:r>
            <a:r>
              <a:rPr lang="ru-RU" dirty="0"/>
              <a:t>. Какой многогранник является общей частью исходной призмы и повёрнутой? Найдите его объём.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348880"/>
            <a:ext cx="3456384" cy="2579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985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026"/>
          <p:cNvSpPr txBox="1">
            <a:spLocks noChangeArrowheads="1"/>
          </p:cNvSpPr>
          <p:nvPr/>
        </p:nvSpPr>
        <p:spPr bwMode="auto">
          <a:xfrm>
            <a:off x="0" y="18864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>
                <a:solidFill>
                  <a:srgbClr val="FF0000"/>
                </a:solidFill>
              </a:rPr>
              <a:t>Рабочие тетради для 7–9 и 10–11 классов</a:t>
            </a:r>
            <a:endParaRPr lang="ru-RU" sz="1800" dirty="0">
              <a:solidFill>
                <a:srgbClr val="FF0000"/>
              </a:solidFill>
            </a:endParaRPr>
          </a:p>
        </p:txBody>
      </p:sp>
      <p:graphicFrame>
        <p:nvGraphicFramePr>
          <p:cNvPr id="57348" name="Object 1028"/>
          <p:cNvGraphicFramePr>
            <a:graphicFrameLocks noChangeAspect="1"/>
          </p:cNvGraphicFramePr>
          <p:nvPr/>
        </p:nvGraphicFramePr>
        <p:xfrm>
          <a:off x="2438400" y="3733800"/>
          <a:ext cx="4419600" cy="292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2" imgW="4105848" imgH="2715004" progId="PBrush">
                  <p:embed/>
                </p:oleObj>
              </mc:Choice>
              <mc:Fallback>
                <p:oleObj name="Точечный рисунок" r:id="rId2" imgW="4105848" imgH="271500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733800"/>
                        <a:ext cx="4419600" cy="292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9" name="Object 1029"/>
          <p:cNvGraphicFramePr>
            <a:graphicFrameLocks noChangeAspect="1"/>
          </p:cNvGraphicFramePr>
          <p:nvPr/>
        </p:nvGraphicFramePr>
        <p:xfrm>
          <a:off x="152400" y="838200"/>
          <a:ext cx="2312988" cy="270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4" imgW="2114845" imgH="2476190" progId="PBrush">
                  <p:embed/>
                </p:oleObj>
              </mc:Choice>
              <mc:Fallback>
                <p:oleObj name="Точечный рисунок" r:id="rId4" imgW="2114845" imgH="247619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838200"/>
                        <a:ext cx="2312988" cy="2708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350" name="Picture 1030" descr="C:\Documents and Settings\Администратор\Мои документы\PICTURE\jpg\Тетрадь8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38200"/>
            <a:ext cx="1951038" cy="26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1" name="Picture 1031" descr="C:\Documents and Settings\Администратор\Мои документы\PICTURE\jpg\Тетрадь8б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8200"/>
            <a:ext cx="1951038" cy="26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5" name="Picture 1035" descr="C:\Documents and Settings\Администратор\Мои документы\PICTURE\jpg\Тетрадь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838200"/>
            <a:ext cx="2020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375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8243" name="Text Box 3"/>
              <p:cNvSpPr txBox="1">
                <a:spLocks noChangeArrowheads="1"/>
              </p:cNvSpPr>
              <p:nvPr/>
            </p:nvSpPr>
            <p:spPr bwMode="auto">
              <a:xfrm>
                <a:off x="0" y="116632"/>
                <a:ext cx="9144000" cy="12351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/>
                  <a:t>	</a:t>
                </a:r>
                <a:r>
                  <a:rPr lang="ru-RU" dirty="0">
                    <a:solidFill>
                      <a:srgbClr val="FF0000"/>
                    </a:solidFill>
                  </a:rPr>
                  <a:t>Решение. </a:t>
                </a:r>
                <a:r>
                  <a:rPr lang="ru-RU" dirty="0"/>
                  <a:t>Исходная и повёрнутая призмы показаны на рисунке. Их общей частью является прямоугольный параллелепипед </a:t>
                </a:r>
                <a:r>
                  <a:rPr lang="en-US" i="1" dirty="0"/>
                  <a:t>ACDFA</a:t>
                </a:r>
                <a:r>
                  <a:rPr lang="en-US" baseline="-25000" dirty="0"/>
                  <a:t>1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i="1" dirty="0"/>
                  <a:t>D</a:t>
                </a:r>
                <a:r>
                  <a:rPr lang="en-US" baseline="-25000" dirty="0"/>
                  <a:t>1</a:t>
                </a:r>
                <a:r>
                  <a:rPr lang="en-US" i="1" dirty="0"/>
                  <a:t>F</a:t>
                </a:r>
                <a:r>
                  <a:rPr lang="en-US" baseline="-25000" dirty="0"/>
                  <a:t>1</a:t>
                </a:r>
                <a:r>
                  <a:rPr lang="ru-RU" dirty="0"/>
                  <a:t>, рёбра которого равны</a:t>
                </a:r>
                <a:r>
                  <a:rPr lang="en-US" dirty="0"/>
                  <a:t> 1, 1,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ru-RU" dirty="0"/>
                  <a:t>. Его объём равен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13824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16632"/>
                <a:ext cx="9144000" cy="1235146"/>
              </a:xfrm>
              <a:prstGeom prst="rect">
                <a:avLst/>
              </a:prstGeom>
              <a:blipFill rotWithShape="1">
                <a:blip r:embed="rId3"/>
                <a:stretch>
                  <a:fillRect l="-1000" t="-3941" r="-1000" b="-1034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01931"/>
            <a:ext cx="3384376" cy="351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53599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5" name="Text Box 3">
            <a:extLst>
              <a:ext uri="{FF2B5EF4-FFF2-40B4-BE49-F238E27FC236}">
                <a16:creationId xmlns:a16="http://schemas.microsoft.com/office/drawing/2014/main" id="{F812CE34-312E-4634-ACCD-26D7349AB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39775"/>
            <a:ext cx="9067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6. Одна кружка вдвое выше другой, зато другая в полтора раза шире. Какая кружка вместительнее?</a:t>
            </a:r>
          </a:p>
        </p:txBody>
      </p:sp>
      <p:sp>
        <p:nvSpPr>
          <p:cNvPr id="156676" name="Text Box 4">
            <a:extLst>
              <a:ext uri="{FF2B5EF4-FFF2-40B4-BE49-F238E27FC236}">
                <a16:creationId xmlns:a16="http://schemas.microsoft.com/office/drawing/2014/main" id="{0AEFE8AF-40AB-4E90-8D84-6ABE4BD95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486400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>
                <a:solidFill>
                  <a:srgbClr val="FF3300"/>
                </a:solidFill>
              </a:rPr>
              <a:t>Ответ: </a:t>
            </a:r>
            <a:r>
              <a:rPr lang="ru-RU" altLang="ru-RU">
                <a:cs typeface="Times New Roman" panose="02020603050405020304" pitchFamily="18" charset="0"/>
              </a:rPr>
              <a:t>Та, которая шире. </a:t>
            </a:r>
          </a:p>
        </p:txBody>
      </p:sp>
      <p:pic>
        <p:nvPicPr>
          <p:cNvPr id="156677" name="Picture 5">
            <a:extLst>
              <a:ext uri="{FF2B5EF4-FFF2-40B4-BE49-F238E27FC236}">
                <a16:creationId xmlns:a16="http://schemas.microsoft.com/office/drawing/2014/main" id="{63CF5CF2-0676-422F-9CF7-239E56305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63" y="1622425"/>
            <a:ext cx="5172075" cy="361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6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8776" y="116632"/>
            <a:ext cx="915598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7. Найдите объем тела вращения многоугольника </a:t>
            </a:r>
            <a:r>
              <a:rPr lang="en-US" i="1" dirty="0">
                <a:cs typeface="Times New Roman" pitchFamily="18" charset="0"/>
              </a:rPr>
              <a:t>ABCDEF</a:t>
            </a:r>
            <a:r>
              <a:rPr lang="ru-RU" dirty="0">
                <a:cs typeface="Times New Roman" pitchFamily="18" charset="0"/>
              </a:rPr>
              <a:t>, изображенного на рисунке и составленного из трех единичных квадратов, вокруг прямой </a:t>
            </a:r>
            <a:r>
              <a:rPr lang="en-US" i="1" dirty="0">
                <a:cs typeface="Times New Roman" pitchFamily="18" charset="0"/>
              </a:rPr>
              <a:t>AF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019" y="1316961"/>
            <a:ext cx="2362078" cy="2163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F184E3B-0212-4AFD-9D99-A90510F6F8DC}"/>
              </a:ext>
            </a:extLst>
          </p:cNvPr>
          <p:cNvGrpSpPr/>
          <p:nvPr/>
        </p:nvGrpSpPr>
        <p:grpSpPr>
          <a:xfrm>
            <a:off x="30885" y="3565145"/>
            <a:ext cx="9144000" cy="3207534"/>
            <a:chOff x="30885" y="3565145"/>
            <a:chExt cx="9144000" cy="32075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 Box 3">
                  <a:extLst>
                    <a:ext uri="{FF2B5EF4-FFF2-40B4-BE49-F238E27FC236}">
                      <a16:creationId xmlns:a16="http://schemas.microsoft.com/office/drawing/2014/main" id="{ABEB6164-51C9-4CF4-AD3B-A2A8814017A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885" y="3565145"/>
                  <a:ext cx="9144000" cy="8309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ru-RU" dirty="0">
                      <a:solidFill>
                        <a:srgbClr val="FF3300"/>
                      </a:solidFill>
                    </a:rPr>
                    <a:t>	Ответ.</a:t>
                  </a:r>
                  <a:r>
                    <a:rPr lang="ru-RU" dirty="0"/>
                    <a:t> </a:t>
                  </a:r>
                  <a:r>
                    <a:rPr lang="ru-RU" dirty="0">
                      <a:cs typeface="Times New Roman" pitchFamily="18" charset="0"/>
                    </a:rPr>
                    <a:t>Искомое тело вращения состоит из двух цилиндров с основаниями радиусов 2 и 1, высотой 1. Его объем равен 5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 i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π</m:t>
                      </m:r>
                    </m:oMath>
                  </a14:m>
                  <a:r>
                    <a:rPr lang="ru-RU" dirty="0">
                      <a:cs typeface="Times New Roman" pitchFamily="18" charset="0"/>
                    </a:rPr>
                    <a:t>. </a:t>
                  </a:r>
                </a:p>
              </p:txBody>
            </p:sp>
          </mc:Choice>
          <mc:Fallback xmlns="">
            <p:sp>
              <p:nvSpPr>
                <p:cNvPr id="6" name="Text Box 3">
                  <a:extLst>
                    <a:ext uri="{FF2B5EF4-FFF2-40B4-BE49-F238E27FC236}">
                      <a16:creationId xmlns:a16="http://schemas.microsoft.com/office/drawing/2014/main" id="{ABEB6164-51C9-4CF4-AD3B-A2A8814017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0885" y="3565145"/>
                  <a:ext cx="9144000" cy="830997"/>
                </a:xfrm>
                <a:prstGeom prst="rect">
                  <a:avLst/>
                </a:prstGeom>
                <a:blipFill>
                  <a:blip r:embed="rId4"/>
                  <a:stretch>
                    <a:fillRect l="-1000" t="-5882" r="-1067" b="-16176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id="{BE8D0039-A041-4DBC-8477-39D9B6CCF0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438" y="5026236"/>
              <a:ext cx="3182906" cy="1715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43628BE0-F4CC-4B67-9E96-6D8726747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6901" y="4717273"/>
              <a:ext cx="3145759" cy="2055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726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5914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8. Найдите объем тела вращения многоугольника </a:t>
            </a:r>
            <a:r>
              <a:rPr lang="en-US" i="1" dirty="0">
                <a:cs typeface="Times New Roman" pitchFamily="18" charset="0"/>
              </a:rPr>
              <a:t>ABCDEFGH</a:t>
            </a:r>
            <a:r>
              <a:rPr lang="ru-RU" dirty="0">
                <a:cs typeface="Times New Roman" pitchFamily="18" charset="0"/>
              </a:rPr>
              <a:t>, изображенного на рисунке и составленного из четырех единичных квадратов, вокруг прямой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dirty="0">
                <a:cs typeface="Times New Roman" pitchFamily="18" charset="0"/>
              </a:rPr>
              <a:t>, проходящей через середины сторон </a:t>
            </a:r>
            <a:r>
              <a:rPr lang="en-US" i="1" dirty="0">
                <a:cs typeface="Times New Roman" pitchFamily="18" charset="0"/>
              </a:rPr>
              <a:t>AB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EF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1524578"/>
            <a:ext cx="2916222" cy="208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9D8D52A-06A5-4759-844F-22986AFB2C42}"/>
              </a:ext>
            </a:extLst>
          </p:cNvPr>
          <p:cNvGrpSpPr/>
          <p:nvPr/>
        </p:nvGrpSpPr>
        <p:grpSpPr>
          <a:xfrm>
            <a:off x="-897" y="3643714"/>
            <a:ext cx="9144000" cy="3208772"/>
            <a:chOff x="-897" y="3643714"/>
            <a:chExt cx="9144000" cy="3208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 Box 3">
                  <a:extLst>
                    <a:ext uri="{FF2B5EF4-FFF2-40B4-BE49-F238E27FC236}">
                      <a16:creationId xmlns:a16="http://schemas.microsoft.com/office/drawing/2014/main" id="{04FD0E1B-23B7-46CB-965C-502762A01A5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897" y="3643714"/>
                  <a:ext cx="9144000" cy="12003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ru-RU" dirty="0">
                      <a:solidFill>
                        <a:srgbClr val="FF3300"/>
                      </a:solidFill>
                    </a:rPr>
                    <a:t>	Ответ.</a:t>
                  </a:r>
                  <a:r>
                    <a:rPr lang="ru-RU" dirty="0"/>
                    <a:t> </a:t>
                  </a:r>
                  <a:r>
                    <a:rPr lang="ru-RU" dirty="0">
                      <a:cs typeface="Times New Roman" pitchFamily="18" charset="0"/>
                    </a:rPr>
                    <a:t>Искомое тело вращения составлено из двух цилиндров высотой 1 и радиусами оснований 1,5 и 0,5. Его объем равен </a:t>
                  </a:r>
                  <a:r>
                    <a:rPr lang="en-US" dirty="0">
                      <a:cs typeface="Times New Roman" pitchFamily="18" charset="0"/>
                    </a:rPr>
                    <a:t>  </a:t>
                  </a:r>
                  <a:r>
                    <a:rPr lang="ru-RU" dirty="0">
                      <a:cs typeface="Times New Roman" pitchFamily="18" charset="0"/>
                    </a:rPr>
                    <a:t>2,5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 i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π</m:t>
                      </m:r>
                    </m:oMath>
                  </a14:m>
                  <a:r>
                    <a:rPr lang="en-US" dirty="0">
                      <a:cs typeface="Times New Roman" pitchFamily="18" charset="0"/>
                    </a:rPr>
                    <a:t> </a:t>
                  </a:r>
                  <a:r>
                    <a:rPr lang="ru-RU" dirty="0">
                      <a:cs typeface="Times New Roman" pitchFamily="18" charset="0"/>
                    </a:rPr>
                    <a:t>. </a:t>
                  </a:r>
                </a:p>
              </p:txBody>
            </p:sp>
          </mc:Choice>
          <mc:Fallback xmlns="">
            <p:sp>
              <p:nvSpPr>
                <p:cNvPr id="7" name="Text Box 3">
                  <a:extLst>
                    <a:ext uri="{FF2B5EF4-FFF2-40B4-BE49-F238E27FC236}">
                      <a16:creationId xmlns:a16="http://schemas.microsoft.com/office/drawing/2014/main" id="{04FD0E1B-23B7-46CB-965C-502762A01A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-897" y="3643714"/>
                  <a:ext cx="9144000" cy="1200329"/>
                </a:xfrm>
                <a:prstGeom prst="rect">
                  <a:avLst/>
                </a:prstGeom>
                <a:blipFill>
                  <a:blip r:embed="rId3"/>
                  <a:stretch>
                    <a:fillRect l="-1067" t="-4061" r="-1000" b="-1066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72696E74-A9EE-43FE-B9F7-3E4D2B8728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6175" y="4758773"/>
              <a:ext cx="2443297" cy="1875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EE824598-9BB9-4174-B8A0-E87389825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3174" y="4915724"/>
              <a:ext cx="2500562" cy="1936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71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21797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9. Найдите объем тела вращения многоугольника </a:t>
            </a:r>
            <a:r>
              <a:rPr lang="en-US" i="1" dirty="0">
                <a:cs typeface="Times New Roman" pitchFamily="18" charset="0"/>
              </a:rPr>
              <a:t>ABCDEFGH</a:t>
            </a:r>
            <a:r>
              <a:rPr lang="ru-RU" dirty="0">
                <a:cs typeface="Times New Roman" pitchFamily="18" charset="0"/>
              </a:rPr>
              <a:t>, изображенного на рисунке и составленного из пяти единичных квадратов, вокруг прямой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dirty="0">
                <a:cs typeface="Times New Roman" pitchFamily="18" charset="0"/>
              </a:rPr>
              <a:t>, проходящей через середины сторон </a:t>
            </a:r>
            <a:r>
              <a:rPr lang="en-US" i="1" dirty="0">
                <a:cs typeface="Times New Roman" pitchFamily="18" charset="0"/>
              </a:rPr>
              <a:t>AB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EF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324" y="1346355"/>
            <a:ext cx="2587352" cy="1857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E6F7B5B-7BC3-46AE-9666-4822FA41C366}"/>
              </a:ext>
            </a:extLst>
          </p:cNvPr>
          <p:cNvGrpSpPr/>
          <p:nvPr/>
        </p:nvGrpSpPr>
        <p:grpSpPr>
          <a:xfrm>
            <a:off x="0" y="3429000"/>
            <a:ext cx="9144000" cy="3084286"/>
            <a:chOff x="0" y="3429000"/>
            <a:chExt cx="9144000" cy="30842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 Box 5">
                  <a:extLst>
                    <a:ext uri="{FF2B5EF4-FFF2-40B4-BE49-F238E27FC236}">
                      <a16:creationId xmlns:a16="http://schemas.microsoft.com/office/drawing/2014/main" id="{7D658BF2-B133-4B56-BCAC-38FD0CF2552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3429000"/>
                  <a:ext cx="9144000" cy="12003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ru-RU" dirty="0">
                      <a:solidFill>
                        <a:srgbClr val="FF3300"/>
                      </a:solidFill>
                    </a:rPr>
                    <a:t>	Ответ.</a:t>
                  </a:r>
                  <a:r>
                    <a:rPr lang="ru-RU" dirty="0">
                      <a:solidFill>
                        <a:srgbClr val="FF3300"/>
                      </a:solidFill>
                      <a:cs typeface="Times New Roman" pitchFamily="18" charset="0"/>
                    </a:rPr>
                    <a:t> </a:t>
                  </a:r>
                  <a:r>
                    <a:rPr lang="ru-RU" dirty="0">
                      <a:cs typeface="Times New Roman" pitchFamily="18" charset="0"/>
                    </a:rPr>
                    <a:t>Искомое тело вращения является цилиндром с радиусом основания 1,5 и высотой 2, из которого вырезан цилиндр с радиусом основания 0,5 и высотой 1. Его объем равен 4,25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 i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π</m:t>
                      </m:r>
                    </m:oMath>
                  </a14:m>
                  <a:r>
                    <a:rPr lang="en-US" dirty="0">
                      <a:cs typeface="Times New Roman" pitchFamily="18" charset="0"/>
                    </a:rPr>
                    <a:t> </a:t>
                  </a:r>
                  <a:r>
                    <a:rPr lang="ru-RU" dirty="0">
                      <a:cs typeface="Times New Roman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7" name="Text Box 5">
                  <a:extLst>
                    <a:ext uri="{FF2B5EF4-FFF2-40B4-BE49-F238E27FC236}">
                      <a16:creationId xmlns:a16="http://schemas.microsoft.com/office/drawing/2014/main" id="{7D658BF2-B133-4B56-BCAC-38FD0CF255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3429000"/>
                  <a:ext cx="9144000" cy="1200329"/>
                </a:xfrm>
                <a:prstGeom prst="rect">
                  <a:avLst/>
                </a:prstGeom>
                <a:blipFill>
                  <a:blip r:embed="rId3"/>
                  <a:stretch>
                    <a:fillRect l="-1000" t="-4082" r="-1000" b="-10714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166A4107-504B-43F3-B1BD-9E85A54531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4797151"/>
              <a:ext cx="2192998" cy="1716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115BB63-EEFE-4A27-874A-AEDE6E57E1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4582685"/>
              <a:ext cx="2448272" cy="19067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6835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982" y="44625"/>
            <a:ext cx="91380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10. Найдите объем тела вращения единичного куба </a:t>
            </a:r>
            <a:r>
              <a:rPr lang="en-US" i="1" dirty="0">
                <a:cs typeface="Times New Roman" pitchFamily="18" charset="0"/>
              </a:rPr>
              <a:t>ABCDA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вокруг прямой </a:t>
            </a:r>
            <a:r>
              <a:rPr lang="en-US" i="1" dirty="0">
                <a:cs typeface="Times New Roman" pitchFamily="18" charset="0"/>
              </a:rPr>
              <a:t>OO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861081"/>
            <a:ext cx="2592288" cy="230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D86505F-738A-46CB-A850-8F185E04E752}"/>
              </a:ext>
            </a:extLst>
          </p:cNvPr>
          <p:cNvGrpSpPr/>
          <p:nvPr/>
        </p:nvGrpSpPr>
        <p:grpSpPr>
          <a:xfrm>
            <a:off x="0" y="3429000"/>
            <a:ext cx="9144000" cy="3198981"/>
            <a:chOff x="0" y="3429386"/>
            <a:chExt cx="9144000" cy="31989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 Box 5">
                  <a:extLst>
                    <a:ext uri="{FF2B5EF4-FFF2-40B4-BE49-F238E27FC236}">
                      <a16:creationId xmlns:a16="http://schemas.microsoft.com/office/drawing/2014/main" id="{1BEB933A-E858-45E1-AA6A-F616F4A1041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3429386"/>
                  <a:ext cx="9144000" cy="105015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ru-RU" dirty="0">
                      <a:solidFill>
                        <a:srgbClr val="FF3300"/>
                      </a:solidFill>
                    </a:rPr>
                    <a:t>	Ответ.</a:t>
                  </a:r>
                  <a:r>
                    <a:rPr lang="ru-RU" dirty="0">
                      <a:solidFill>
                        <a:srgbClr val="FF3300"/>
                      </a:solidFill>
                      <a:cs typeface="Times New Roman" pitchFamily="18" charset="0"/>
                    </a:rPr>
                    <a:t> </a:t>
                  </a:r>
                  <a:r>
                    <a:rPr lang="ru-RU" dirty="0">
                      <a:cs typeface="Times New Roman" pitchFamily="18" charset="0"/>
                    </a:rPr>
                    <a:t>Искомое тело вращения является цилиндром с радиусом основания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ru-RU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ru-RU" dirty="0">
                      <a:cs typeface="Times New Roman" pitchFamily="18" charset="0"/>
                    </a:rPr>
                    <a:t> и высотой </a:t>
                  </a:r>
                  <a:r>
                    <a:rPr lang="en-US" dirty="0">
                      <a:cs typeface="Times New Roman" pitchFamily="18" charset="0"/>
                    </a:rPr>
                    <a:t>1</a:t>
                  </a:r>
                  <a:r>
                    <a:rPr lang="ru-RU" dirty="0">
                      <a:cs typeface="Times New Roman" pitchFamily="18" charset="0"/>
                    </a:rPr>
                    <a:t>. Его объем равен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ru-RU" i="0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dirty="0">
                      <a:cs typeface="Times New Roman" pitchFamily="18" charset="0"/>
                    </a:rPr>
                    <a:t> </a:t>
                  </a:r>
                  <a:r>
                    <a:rPr lang="ru-RU" dirty="0">
                      <a:cs typeface="Times New Roman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7" name="Text Box 5">
                  <a:extLst>
                    <a:ext uri="{FF2B5EF4-FFF2-40B4-BE49-F238E27FC236}">
                      <a16:creationId xmlns:a16="http://schemas.microsoft.com/office/drawing/2014/main" id="{1BEB933A-E858-45E1-AA6A-F616F4A104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3429386"/>
                  <a:ext cx="9144000" cy="1050159"/>
                </a:xfrm>
                <a:prstGeom prst="rect">
                  <a:avLst/>
                </a:prstGeom>
                <a:blipFill>
                  <a:blip r:embed="rId3"/>
                  <a:stretch>
                    <a:fillRect l="-1000" t="-4651" r="-1000" b="-4651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7651EA0B-C6A7-4540-86E3-193D249D49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7584" y="4496266"/>
              <a:ext cx="2102488" cy="21321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363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982" y="27078"/>
            <a:ext cx="91380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11. Найдите объем тела вращения единичного куба </a:t>
            </a:r>
            <a:r>
              <a:rPr lang="en-US" i="1" dirty="0">
                <a:cs typeface="Times New Roman" pitchFamily="18" charset="0"/>
              </a:rPr>
              <a:t>ABCDA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вокруг прямой </a:t>
            </a:r>
            <a:r>
              <a:rPr lang="en-US" i="1" dirty="0">
                <a:cs typeface="Times New Roman" pitchFamily="18" charset="0"/>
              </a:rPr>
              <a:t>AA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858075"/>
            <a:ext cx="2779745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E026BDE-FBAE-4662-9378-3683367F6F7D}"/>
              </a:ext>
            </a:extLst>
          </p:cNvPr>
          <p:cNvGrpSpPr/>
          <p:nvPr/>
        </p:nvGrpSpPr>
        <p:grpSpPr>
          <a:xfrm>
            <a:off x="-28567" y="3619768"/>
            <a:ext cx="9144000" cy="2664675"/>
            <a:chOff x="-28567" y="3619768"/>
            <a:chExt cx="9144000" cy="26646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 Box 3">
                  <a:extLst>
                    <a:ext uri="{FF2B5EF4-FFF2-40B4-BE49-F238E27FC236}">
                      <a16:creationId xmlns:a16="http://schemas.microsoft.com/office/drawing/2014/main" id="{C6CEB2A1-C0E9-4C2A-9A4A-76C65F24602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28567" y="3619768"/>
                  <a:ext cx="9144000" cy="8669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ru-RU" dirty="0">
                      <a:solidFill>
                        <a:srgbClr val="FF3300"/>
                      </a:solidFill>
                    </a:rPr>
                    <a:t>	Ответ.</a:t>
                  </a:r>
                  <a:r>
                    <a:rPr lang="ru-RU" dirty="0"/>
                    <a:t> </a:t>
                  </a:r>
                  <a:r>
                    <a:rPr lang="ru-RU" dirty="0">
                      <a:cs typeface="Times New Roman" pitchFamily="18" charset="0"/>
                    </a:rPr>
                    <a:t>Искомым телом вращения является цилиндр, радиус основания которого равен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ru-RU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ru-RU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e>
                      </m:rad>
                    </m:oMath>
                  </a14:m>
                  <a:r>
                    <a:rPr lang="ru-RU" dirty="0">
                      <a:cs typeface="Times New Roman" pitchFamily="18" charset="0"/>
                    </a:rPr>
                    <a:t>, а высота равна 1. Его объем равен 2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 i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π</m:t>
                      </m:r>
                    </m:oMath>
                  </a14:m>
                  <a:r>
                    <a:rPr lang="en-US" dirty="0">
                      <a:cs typeface="Times New Roman" pitchFamily="18" charset="0"/>
                    </a:rPr>
                    <a:t> </a:t>
                  </a:r>
                  <a:r>
                    <a:rPr lang="ru-RU" dirty="0">
                      <a:cs typeface="Times New Roman" pitchFamily="18" charset="0"/>
                    </a:rPr>
                    <a:t>. </a:t>
                  </a:r>
                </a:p>
              </p:txBody>
            </p:sp>
          </mc:Choice>
          <mc:Fallback xmlns="">
            <p:sp>
              <p:nvSpPr>
                <p:cNvPr id="7" name="Text Box 3">
                  <a:extLst>
                    <a:ext uri="{FF2B5EF4-FFF2-40B4-BE49-F238E27FC236}">
                      <a16:creationId xmlns:a16="http://schemas.microsoft.com/office/drawing/2014/main" id="{C6CEB2A1-C0E9-4C2A-9A4A-76C65F2460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-28567" y="3619768"/>
                  <a:ext cx="9144000" cy="866969"/>
                </a:xfrm>
                <a:prstGeom prst="rect">
                  <a:avLst/>
                </a:prstGeom>
                <a:blipFill>
                  <a:blip r:embed="rId3"/>
                  <a:stretch>
                    <a:fillRect l="-1000" t="-5634" r="-1067" b="-15493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AE3B07E0-52A2-425F-9BCC-C444C6770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9137" y="4509120"/>
              <a:ext cx="3960440" cy="177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6151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31118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12. Найдите объем тела вращения правильной треугольной призмы </a:t>
            </a:r>
            <a:r>
              <a:rPr lang="en-US" i="1" dirty="0">
                <a:cs typeface="Times New Roman" pitchFamily="18" charset="0"/>
              </a:rPr>
              <a:t>ABCA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все ребра которой равны 1, вокруг прямой </a:t>
            </a:r>
            <a:r>
              <a:rPr lang="en-US" i="1" dirty="0">
                <a:cs typeface="Times New Roman" pitchFamily="18" charset="0"/>
              </a:rPr>
              <a:t>OO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238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5" y="862113"/>
            <a:ext cx="2580873" cy="267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892D9FA-8091-45B2-9F0E-7B721F1EF25A}"/>
              </a:ext>
            </a:extLst>
          </p:cNvPr>
          <p:cNvGrpSpPr/>
          <p:nvPr/>
        </p:nvGrpSpPr>
        <p:grpSpPr>
          <a:xfrm>
            <a:off x="0" y="3686012"/>
            <a:ext cx="9144000" cy="3198352"/>
            <a:chOff x="0" y="3686012"/>
            <a:chExt cx="9144000" cy="31983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 Box 3">
                  <a:extLst>
                    <a:ext uri="{FF2B5EF4-FFF2-40B4-BE49-F238E27FC236}">
                      <a16:creationId xmlns:a16="http://schemas.microsoft.com/office/drawing/2014/main" id="{35F9C2F9-6136-4F1A-8694-A056894EFF8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3686012"/>
                  <a:ext cx="9144000" cy="105105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ru-RU" dirty="0">
                      <a:solidFill>
                        <a:srgbClr val="FF3300"/>
                      </a:solidFill>
                    </a:rPr>
                    <a:t>	Ответ.</a:t>
                  </a:r>
                  <a:r>
                    <a:rPr lang="ru-RU" dirty="0"/>
                    <a:t> </a:t>
                  </a:r>
                  <a:r>
                    <a:rPr lang="ru-RU" dirty="0">
                      <a:cs typeface="Times New Roman" pitchFamily="18" charset="0"/>
                    </a:rPr>
                    <a:t>Искомым телом вращения является цилиндр, радиус основания которого равен</a:t>
                  </a:r>
                  <a:r>
                    <a:rPr lang="en-US" dirty="0"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b="0" i="1" smtClean="0"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ru-RU" dirty="0">
                      <a:cs typeface="Times New Roman" pitchFamily="18" charset="0"/>
                    </a:rPr>
                    <a:t>, а высота равна 1. Его объем равен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ru-RU" i="0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en-US" dirty="0">
                      <a:cs typeface="Times New Roman" pitchFamily="18" charset="0"/>
                    </a:rPr>
                    <a:t> </a:t>
                  </a:r>
                  <a:r>
                    <a:rPr lang="ru-RU" dirty="0">
                      <a:cs typeface="Times New Roman" pitchFamily="18" charset="0"/>
                    </a:rPr>
                    <a:t>. </a:t>
                  </a:r>
                </a:p>
              </p:txBody>
            </p:sp>
          </mc:Choice>
          <mc:Fallback xmlns="">
            <p:sp>
              <p:nvSpPr>
                <p:cNvPr id="6" name="Text Box 3">
                  <a:extLst>
                    <a:ext uri="{FF2B5EF4-FFF2-40B4-BE49-F238E27FC236}">
                      <a16:creationId xmlns:a16="http://schemas.microsoft.com/office/drawing/2014/main" id="{35F9C2F9-6136-4F1A-8694-A056894EFF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3686012"/>
                  <a:ext cx="9144000" cy="1051057"/>
                </a:xfrm>
                <a:prstGeom prst="rect">
                  <a:avLst/>
                </a:prstGeom>
                <a:blipFill>
                  <a:blip r:embed="rId3"/>
                  <a:stretch>
                    <a:fillRect l="-1000" t="-4651" r="-1000" b="-4651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E8E1F4A0-63A1-4648-8392-E0E666CE4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4754381"/>
              <a:ext cx="2347328" cy="2129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435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4803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13. Найдите объем тела вращения правильной треугольной призмы </a:t>
            </a:r>
            <a:r>
              <a:rPr lang="en-US" i="1" dirty="0">
                <a:cs typeface="Times New Roman" pitchFamily="18" charset="0"/>
              </a:rPr>
              <a:t>ABCA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все ребра которой равны 1, вокруг прямой </a:t>
            </a:r>
            <a:r>
              <a:rPr lang="en-US" i="1" dirty="0">
                <a:cs typeface="Times New Roman" pitchFamily="18" charset="0"/>
              </a:rPr>
              <a:t>AA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32" y="842293"/>
            <a:ext cx="2419336" cy="250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160C775-C570-45CC-8806-3BE58274E38F}"/>
              </a:ext>
            </a:extLst>
          </p:cNvPr>
          <p:cNvGrpSpPr/>
          <p:nvPr/>
        </p:nvGrpSpPr>
        <p:grpSpPr>
          <a:xfrm>
            <a:off x="228600" y="3717032"/>
            <a:ext cx="8686800" cy="2703709"/>
            <a:chOff x="228600" y="3717032"/>
            <a:chExt cx="8686800" cy="27037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 Box 5">
                  <a:extLst>
                    <a:ext uri="{FF2B5EF4-FFF2-40B4-BE49-F238E27FC236}">
                      <a16:creationId xmlns:a16="http://schemas.microsoft.com/office/drawing/2014/main" id="{F9D3EA46-A85A-4B28-BF26-7D891259F22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8600" y="3717032"/>
                  <a:ext cx="8686800" cy="12003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ru-RU" dirty="0">
                      <a:solidFill>
                        <a:srgbClr val="FF3300"/>
                      </a:solidFill>
                    </a:rPr>
                    <a:t>	Ответ.</a:t>
                  </a:r>
                  <a:r>
                    <a:rPr lang="ru-RU" dirty="0"/>
                    <a:t> </a:t>
                  </a:r>
                  <a:r>
                    <a:rPr lang="ru-RU" dirty="0">
                      <a:cs typeface="Times New Roman" pitchFamily="18" charset="0"/>
                    </a:rPr>
                    <a:t>Искомым телом вращения является цилиндр, радиус основания и высота которого равны 1. Его объем равен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π</m:t>
                      </m:r>
                    </m:oMath>
                  </a14:m>
                  <a:r>
                    <a:rPr lang="en-US" dirty="0">
                      <a:cs typeface="Times New Roman" pitchFamily="18" charset="0"/>
                    </a:rPr>
                    <a:t> </a:t>
                  </a:r>
                  <a:r>
                    <a:rPr lang="ru-RU" dirty="0">
                      <a:cs typeface="Times New Roman" pitchFamily="18" charset="0"/>
                    </a:rPr>
                    <a:t>. </a:t>
                  </a:r>
                </a:p>
              </p:txBody>
            </p:sp>
          </mc:Choice>
          <mc:Fallback xmlns="">
            <p:sp>
              <p:nvSpPr>
                <p:cNvPr id="6" name="Text Box 5">
                  <a:extLst>
                    <a:ext uri="{FF2B5EF4-FFF2-40B4-BE49-F238E27FC236}">
                      <a16:creationId xmlns:a16="http://schemas.microsoft.com/office/drawing/2014/main" id="{F9D3EA46-A85A-4B28-BF26-7D891259F2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28600" y="3717032"/>
                  <a:ext cx="8686800" cy="1200329"/>
                </a:xfrm>
                <a:prstGeom prst="rect">
                  <a:avLst/>
                </a:prstGeom>
                <a:blipFill>
                  <a:blip r:embed="rId3"/>
                  <a:stretch>
                    <a:fillRect l="-1123" t="-4061" r="-1053" b="-1066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5CE2F21F-6622-4A66-A323-B07905AEFE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798" y="4581128"/>
              <a:ext cx="2952328" cy="1839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2385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105415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14. Найдите объем тела вращения правильной шестиугольной призмы </a:t>
            </a:r>
            <a:r>
              <a:rPr lang="en-US" i="1" dirty="0">
                <a:cs typeface="Times New Roman" pitchFamily="18" charset="0"/>
              </a:rPr>
              <a:t>ABCDEFA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E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F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все ребра которой равны 1, вокруг прямой </a:t>
            </a:r>
            <a:r>
              <a:rPr lang="en-US" i="1" dirty="0">
                <a:cs typeface="Times New Roman" pitchFamily="18" charset="0"/>
              </a:rPr>
              <a:t>OO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44605"/>
            <a:ext cx="2789028" cy="237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7CFEABB-81AC-402B-94F6-3E3CCC6A97EE}"/>
              </a:ext>
            </a:extLst>
          </p:cNvPr>
          <p:cNvGrpSpPr/>
          <p:nvPr/>
        </p:nvGrpSpPr>
        <p:grpSpPr>
          <a:xfrm>
            <a:off x="0" y="3800985"/>
            <a:ext cx="9144000" cy="2880320"/>
            <a:chOff x="0" y="3800985"/>
            <a:chExt cx="9144000" cy="28803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 Box 5">
                  <a:extLst>
                    <a:ext uri="{FF2B5EF4-FFF2-40B4-BE49-F238E27FC236}">
                      <a16:creationId xmlns:a16="http://schemas.microsoft.com/office/drawing/2014/main" id="{90A1200F-91D4-4C68-8B27-12EB0DAD100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3800985"/>
                  <a:ext cx="9144000" cy="8309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ru-RU" dirty="0">
                      <a:solidFill>
                        <a:srgbClr val="FF3300"/>
                      </a:solidFill>
                    </a:rPr>
                    <a:t>	Ответ.</a:t>
                  </a:r>
                  <a:r>
                    <a:rPr lang="ru-RU" dirty="0"/>
                    <a:t> </a:t>
                  </a:r>
                  <a:r>
                    <a:rPr lang="ru-RU" dirty="0">
                      <a:cs typeface="Times New Roman" pitchFamily="18" charset="0"/>
                    </a:rPr>
                    <a:t>Искомым телом вращения является цилиндр, радиус основания и высота которого равны 1. Его объем равен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π</m:t>
                      </m:r>
                    </m:oMath>
                  </a14:m>
                  <a:r>
                    <a:rPr lang="en-US" dirty="0">
                      <a:cs typeface="Times New Roman" pitchFamily="18" charset="0"/>
                    </a:rPr>
                    <a:t> </a:t>
                  </a:r>
                  <a:r>
                    <a:rPr lang="ru-RU" dirty="0">
                      <a:cs typeface="Times New Roman" pitchFamily="18" charset="0"/>
                    </a:rPr>
                    <a:t>. </a:t>
                  </a:r>
                </a:p>
              </p:txBody>
            </p:sp>
          </mc:Choice>
          <mc:Fallback xmlns="">
            <p:sp>
              <p:nvSpPr>
                <p:cNvPr id="6" name="Text Box 5">
                  <a:extLst>
                    <a:ext uri="{FF2B5EF4-FFF2-40B4-BE49-F238E27FC236}">
                      <a16:creationId xmlns:a16="http://schemas.microsoft.com/office/drawing/2014/main" id="{90A1200F-91D4-4C68-8B27-12EB0DAD10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3800985"/>
                  <a:ext cx="9144000" cy="830997"/>
                </a:xfrm>
                <a:prstGeom prst="rect">
                  <a:avLst/>
                </a:prstGeom>
                <a:blipFill>
                  <a:blip r:embed="rId3"/>
                  <a:stretch>
                    <a:fillRect l="-1000" t="-5882" r="-1000" b="-16176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AA038DF-770A-447B-9661-B55AAAF02D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3" y="4664353"/>
              <a:ext cx="2836339" cy="20169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62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	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Авторский сайт: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vasmirnov.ru</a:t>
            </a:r>
            <a:r>
              <a:rPr lang="ru-RU" sz="2800" dirty="0">
                <a:solidFill>
                  <a:srgbClr val="FF0000"/>
                </a:solidFill>
              </a:rPr>
              <a:t>	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02" y="492388"/>
            <a:ext cx="7313932" cy="6334780"/>
          </a:xfrm>
          <a:prstGeom prst="rect">
            <a:avLst/>
          </a:prstGeom>
          <a:noFill/>
          <a:ln>
            <a:solidFill>
              <a:srgbClr val="D2ECB6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2648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105415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15. Найдите объем тела вращения правильной шестиугольной призмы </a:t>
            </a:r>
            <a:r>
              <a:rPr lang="en-US" i="1" dirty="0">
                <a:cs typeface="Times New Roman" pitchFamily="18" charset="0"/>
              </a:rPr>
              <a:t>ABCDEFA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E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F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все ребра которой равны 1, вокруг прямой </a:t>
            </a:r>
            <a:r>
              <a:rPr lang="en-US" i="1" dirty="0">
                <a:cs typeface="Times New Roman" pitchFamily="18" charset="0"/>
              </a:rPr>
              <a:t>AA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329" y="1299982"/>
            <a:ext cx="2909342" cy="24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54CD474-9374-44F5-8522-2BB6A85297B2}"/>
              </a:ext>
            </a:extLst>
          </p:cNvPr>
          <p:cNvGrpSpPr/>
          <p:nvPr/>
        </p:nvGrpSpPr>
        <p:grpSpPr>
          <a:xfrm>
            <a:off x="0" y="3750131"/>
            <a:ext cx="9144000" cy="2605300"/>
            <a:chOff x="0" y="3750131"/>
            <a:chExt cx="9144000" cy="26053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 Box 5">
                  <a:extLst>
                    <a:ext uri="{FF2B5EF4-FFF2-40B4-BE49-F238E27FC236}">
                      <a16:creationId xmlns:a16="http://schemas.microsoft.com/office/drawing/2014/main" id="{E45A5241-1382-4E43-AF0C-A91822FF53C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3750131"/>
                  <a:ext cx="9144000" cy="8309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ru-RU" dirty="0">
                      <a:solidFill>
                        <a:srgbClr val="FF3300"/>
                      </a:solidFill>
                    </a:rPr>
                    <a:t>	Ответ.</a:t>
                  </a:r>
                  <a:r>
                    <a:rPr lang="ru-RU" dirty="0"/>
                    <a:t> </a:t>
                  </a:r>
                  <a:r>
                    <a:rPr lang="ru-RU" dirty="0">
                      <a:cs typeface="Times New Roman" pitchFamily="18" charset="0"/>
                    </a:rPr>
                    <a:t>Искомым телом вращения является цилиндр, радиус основания которого равен 2, а высота равна 1. Его объем равен </a:t>
                  </a:r>
                  <a:r>
                    <a:rPr lang="en-US" dirty="0">
                      <a:cs typeface="Times New Roman" pitchFamily="18" charset="0"/>
                    </a:rPr>
                    <a:t> </a:t>
                  </a:r>
                  <a:r>
                    <a:rPr lang="ru-RU" dirty="0">
                      <a:cs typeface="Times New Roman" pitchFamily="18" charset="0"/>
                    </a:rPr>
                    <a:t>4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 i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π</m:t>
                      </m:r>
                    </m:oMath>
                  </a14:m>
                  <a:r>
                    <a:rPr lang="en-US" dirty="0">
                      <a:cs typeface="Times New Roman" pitchFamily="18" charset="0"/>
                    </a:rPr>
                    <a:t> </a:t>
                  </a:r>
                  <a:r>
                    <a:rPr lang="ru-RU" dirty="0">
                      <a:cs typeface="Times New Roman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6" name="Text Box 5">
                  <a:extLst>
                    <a:ext uri="{FF2B5EF4-FFF2-40B4-BE49-F238E27FC236}">
                      <a16:creationId xmlns:a16="http://schemas.microsoft.com/office/drawing/2014/main" id="{E45A5241-1382-4E43-AF0C-A91822FF53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3750131"/>
                  <a:ext cx="9144000" cy="830997"/>
                </a:xfrm>
                <a:prstGeom prst="rect">
                  <a:avLst/>
                </a:prstGeom>
                <a:blipFill>
                  <a:blip r:embed="rId3"/>
                  <a:stretch>
                    <a:fillRect l="-1000" t="-5882" r="-1000" b="-16176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id="{5AE5BD9D-79E9-4BDC-9D84-DBCDE37825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1" y="4581128"/>
              <a:ext cx="3816424" cy="177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0199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605" y="-33952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>
                <a:cs typeface="Times New Roman" pitchFamily="18" charset="0"/>
              </a:rPr>
              <a:t>	1</a:t>
            </a:r>
            <a:r>
              <a:rPr lang="ru-RU" dirty="0">
                <a:cs typeface="Times New Roman" pitchFamily="18" charset="0"/>
              </a:rPr>
              <a:t>6. Все двугранные углы многогранника, изображенного на рисунке, прямые. Найдите объем тела вращения этого многогранника</a:t>
            </a:r>
            <a:r>
              <a:rPr lang="ru-RU" i="1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вокруг прямой </a:t>
            </a:r>
            <a:r>
              <a:rPr lang="en-US" i="1" dirty="0">
                <a:cs typeface="Times New Roman" pitchFamily="18" charset="0"/>
              </a:rPr>
              <a:t>AA</a:t>
            </a:r>
            <a:r>
              <a:rPr lang="ru-RU" baseline="-30000" dirty="0">
                <a:cs typeface="Times New Roman" pitchFamily="18" charset="0"/>
              </a:rPr>
              <a:t>2</a:t>
            </a:r>
            <a:r>
              <a:rPr lang="ru-RU" dirty="0">
                <a:cs typeface="Times New Roman" pitchFamily="18" charset="0"/>
              </a:rPr>
              <a:t>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725" y="1196752"/>
            <a:ext cx="2544411" cy="251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C328DB2-6896-4FF0-A73E-2525FB1CF114}"/>
              </a:ext>
            </a:extLst>
          </p:cNvPr>
          <p:cNvGrpSpPr/>
          <p:nvPr/>
        </p:nvGrpSpPr>
        <p:grpSpPr>
          <a:xfrm>
            <a:off x="35575" y="3648690"/>
            <a:ext cx="9144000" cy="3058465"/>
            <a:chOff x="35575" y="3648690"/>
            <a:chExt cx="9144000" cy="30584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 Box 5">
                  <a:extLst>
                    <a:ext uri="{FF2B5EF4-FFF2-40B4-BE49-F238E27FC236}">
                      <a16:creationId xmlns:a16="http://schemas.microsoft.com/office/drawing/2014/main" id="{497F53FA-2939-4ABE-9CB6-1946491D3B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575" y="3648690"/>
                  <a:ext cx="9144000" cy="12522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ru-RU" dirty="0">
                      <a:solidFill>
                        <a:srgbClr val="FF3300"/>
                      </a:solidFill>
                    </a:rPr>
                    <a:t>	Ответ.</a:t>
                  </a:r>
                  <a:r>
                    <a:rPr lang="ru-RU" dirty="0"/>
                    <a:t> </a:t>
                  </a:r>
                  <a:r>
                    <a:rPr lang="ru-RU" dirty="0">
                      <a:cs typeface="Times New Roman" pitchFamily="18" charset="0"/>
                    </a:rPr>
                    <a:t>Искомое тело вращения составлено из двух цилиндров, радиусы оснований которых равны</a:t>
                  </a:r>
                  <a:r>
                    <a:rPr lang="en-US" dirty="0"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ru-RU" b="0" i="0" dirty="0" smtClean="0">
                          <a:latin typeface="Cambria Math"/>
                          <a:cs typeface="Times New Roman" pitchFamily="18" charset="0"/>
                        </a:rPr>
                        <m:t>2</m:t>
                      </m:r>
                      <m:rad>
                        <m:radPr>
                          <m:degHide m:val="on"/>
                          <m:ctrlPr>
                            <a:rPr lang="ru-RU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ru-RU" b="0" i="1" dirty="0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e>
                      </m:rad>
                    </m:oMath>
                  </a14:m>
                  <a:r>
                    <a:rPr lang="ru-RU" dirty="0">
                      <a:cs typeface="Times New Roman" pitchFamily="18" charset="0"/>
                    </a:rPr>
                    <a:t>,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ru-RU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ru-RU" i="1" dirty="0"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</m:rad>
                    </m:oMath>
                  </a14:m>
                  <a:r>
                    <a:rPr lang="ru-RU" dirty="0">
                      <a:cs typeface="Times New Roman" pitchFamily="18" charset="0"/>
                    </a:rPr>
                    <a:t>, а высоты равны 1.</a:t>
                  </a:r>
                  <a:r>
                    <a:rPr lang="en-US" dirty="0">
                      <a:cs typeface="Times New Roman" pitchFamily="18" charset="0"/>
                    </a:rPr>
                    <a:t> </a:t>
                  </a:r>
                  <a:r>
                    <a:rPr lang="ru-RU" dirty="0">
                      <a:cs typeface="Times New Roman" pitchFamily="18" charset="0"/>
                    </a:rPr>
                    <a:t>Его объем равен </a:t>
                  </a:r>
                  <a14:m>
                    <m:oMath xmlns:m="http://schemas.openxmlformats.org/officeDocument/2006/math">
                      <m:r>
                        <a:rPr lang="ru-RU" b="0" i="1" smtClean="0">
                          <a:latin typeface="Cambria Math"/>
                          <a:cs typeface="Times New Roman" pitchFamily="18" charset="0"/>
                        </a:rPr>
                        <m:t>13</m:t>
                      </m:r>
                      <m:r>
                        <m:rPr>
                          <m:sty m:val="p"/>
                        </m:rPr>
                        <a:rPr lang="ru-RU" b="0" i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π</m:t>
                      </m:r>
                      <m:r>
                        <a:rPr lang="ru-RU" b="0" i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.</m:t>
                      </m:r>
                    </m:oMath>
                  </a14:m>
                  <a:endParaRPr lang="ru-RU" dirty="0"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6" name="Text Box 5">
                  <a:extLst>
                    <a:ext uri="{FF2B5EF4-FFF2-40B4-BE49-F238E27FC236}">
                      <a16:creationId xmlns:a16="http://schemas.microsoft.com/office/drawing/2014/main" id="{497F53FA-2939-4ABE-9CB6-1946491D3B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5575" y="3648690"/>
                  <a:ext cx="9144000" cy="1252266"/>
                </a:xfrm>
                <a:prstGeom prst="rect">
                  <a:avLst/>
                </a:prstGeom>
                <a:blipFill>
                  <a:blip r:embed="rId3"/>
                  <a:stretch>
                    <a:fillRect l="-1067" t="-3902" r="-1000" b="-9756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14">
              <a:extLst>
                <a:ext uri="{FF2B5EF4-FFF2-40B4-BE49-F238E27FC236}">
                  <a16:creationId xmlns:a16="http://schemas.microsoft.com/office/drawing/2014/main" id="{5F4C4D50-140B-4B7F-9085-5038A6387C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9383" y="4797152"/>
              <a:ext cx="4176464" cy="1910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928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605" y="28337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>
                <a:cs typeface="Times New Roman" pitchFamily="18" charset="0"/>
              </a:rPr>
              <a:t>	1</a:t>
            </a:r>
            <a:r>
              <a:rPr lang="ru-RU" dirty="0">
                <a:cs typeface="Times New Roman" pitchFamily="18" charset="0"/>
              </a:rPr>
              <a:t>7. Все двугранные углы многогранника, изображенного на рисунке, прямые. Найдите объем тела вращения этого многогранника</a:t>
            </a:r>
            <a:r>
              <a:rPr lang="ru-RU" i="1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вокруг прямой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en-US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en-US" baseline="-25000" dirty="0">
                <a:cs typeface="Times New Roman" pitchFamily="18" charset="0"/>
              </a:rPr>
              <a:t>2</a:t>
            </a:r>
            <a:r>
              <a:rPr lang="ru-RU" dirty="0">
                <a:cs typeface="Times New Roman" pitchFamily="18" charset="0"/>
              </a:rPr>
              <a:t>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28666"/>
            <a:ext cx="2448272" cy="24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3107912-16FC-44EC-A46A-FE353DDDAAB8}"/>
              </a:ext>
            </a:extLst>
          </p:cNvPr>
          <p:cNvGrpSpPr/>
          <p:nvPr/>
        </p:nvGrpSpPr>
        <p:grpSpPr>
          <a:xfrm>
            <a:off x="34619" y="3746506"/>
            <a:ext cx="9144000" cy="3051209"/>
            <a:chOff x="34619" y="3746506"/>
            <a:chExt cx="9144000" cy="3051209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A5B254C2-1433-44BD-ADBF-DA418D2FE2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4704507"/>
              <a:ext cx="3191285" cy="2093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 Box 2">
                  <a:extLst>
                    <a:ext uri="{FF2B5EF4-FFF2-40B4-BE49-F238E27FC236}">
                      <a16:creationId xmlns:a16="http://schemas.microsoft.com/office/drawing/2014/main" id="{D7842164-FF38-4CD9-91DF-79F83DEE45D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619" y="3746506"/>
                  <a:ext cx="9144000" cy="8695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en-US" dirty="0">
                      <a:cs typeface="Times New Roman" pitchFamily="18" charset="0"/>
                    </a:rPr>
                    <a:t>	</a:t>
                  </a:r>
                  <a:r>
                    <a:rPr lang="ru-RU" dirty="0">
                      <a:solidFill>
                        <a:srgbClr val="FF3300"/>
                      </a:solidFill>
                    </a:rPr>
                    <a:t> Ответ.</a:t>
                  </a:r>
                  <a:r>
                    <a:rPr lang="ru-RU" dirty="0"/>
                    <a:t> </a:t>
                  </a:r>
                  <a:r>
                    <a:rPr lang="ru-RU" dirty="0">
                      <a:cs typeface="Times New Roman" pitchFamily="18" charset="0"/>
                    </a:rPr>
                    <a:t>Искомое тело вращения является цилиндром, радиус основания которого равен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ru-RU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ru-RU" i="1" dirty="0"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</m:rad>
                    </m:oMath>
                  </a14:m>
                  <a:r>
                    <a:rPr lang="ru-RU" dirty="0">
                      <a:cs typeface="Times New Roman" pitchFamily="18" charset="0"/>
                    </a:rPr>
                    <a:t>, а высота равны 1.</a:t>
                  </a:r>
                  <a:r>
                    <a:rPr lang="en-US" dirty="0">
                      <a:cs typeface="Times New Roman" pitchFamily="18" charset="0"/>
                    </a:rPr>
                    <a:t> </a:t>
                  </a:r>
                  <a:r>
                    <a:rPr lang="ru-RU" dirty="0">
                      <a:cs typeface="Times New Roman" pitchFamily="18" charset="0"/>
                    </a:rPr>
                    <a:t>Его объем равен 5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>
                          <a:latin typeface="Cambria Math"/>
                          <a:ea typeface="Cambria Math"/>
                          <a:cs typeface="Times New Roman" pitchFamily="18" charset="0"/>
                        </a:rPr>
                        <m:t>π</m:t>
                      </m:r>
                    </m:oMath>
                  </a14:m>
                  <a:r>
                    <a:rPr lang="ru-RU" dirty="0">
                      <a:cs typeface="Times New Roman" pitchFamily="18" charset="0"/>
                    </a:rPr>
                    <a:t>. </a:t>
                  </a:r>
                </a:p>
              </p:txBody>
            </p:sp>
          </mc:Choice>
          <mc:Fallback xmlns="">
            <p:sp>
              <p:nvSpPr>
                <p:cNvPr id="8" name="Text Box 2">
                  <a:extLst>
                    <a:ext uri="{FF2B5EF4-FFF2-40B4-BE49-F238E27FC236}">
                      <a16:creationId xmlns:a16="http://schemas.microsoft.com/office/drawing/2014/main" id="{D7842164-FF38-4CD9-91DF-79F83DEE45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4619" y="3746506"/>
                  <a:ext cx="9144000" cy="869533"/>
                </a:xfrm>
                <a:prstGeom prst="rect">
                  <a:avLst/>
                </a:prstGeom>
                <a:blipFill>
                  <a:blip r:embed="rId4"/>
                  <a:stretch>
                    <a:fillRect l="-1067" t="-5634" r="-1000" b="-16197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2153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2"/>
          <p:cNvSpPr txBox="1">
            <a:spLocks noChangeArrowheads="1"/>
          </p:cNvSpPr>
          <p:nvPr/>
        </p:nvSpPr>
        <p:spPr bwMode="auto">
          <a:xfrm>
            <a:off x="54348" y="14635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18. Все двугранные углы многогранника, изображенного на рисунке, прямые. Найдите объем тела вращения этого многогранника</a:t>
            </a:r>
            <a:r>
              <a:rPr lang="ru-RU" i="1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вокруг прямой </a:t>
            </a:r>
            <a:r>
              <a:rPr lang="en-US" i="1" dirty="0">
                <a:cs typeface="Times New Roman" pitchFamily="18" charset="0"/>
              </a:rPr>
              <a:t>AA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14131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14964"/>
            <a:ext cx="3157277" cy="24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3D35E35-501F-4C6C-BB1A-9B2FD3C15E17}"/>
              </a:ext>
            </a:extLst>
          </p:cNvPr>
          <p:cNvGrpSpPr/>
          <p:nvPr/>
        </p:nvGrpSpPr>
        <p:grpSpPr>
          <a:xfrm>
            <a:off x="0" y="3641320"/>
            <a:ext cx="9144000" cy="3118119"/>
            <a:chOff x="0" y="3641320"/>
            <a:chExt cx="9144000" cy="31181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 Box 4">
                  <a:extLst>
                    <a:ext uri="{FF2B5EF4-FFF2-40B4-BE49-F238E27FC236}">
                      <a16:creationId xmlns:a16="http://schemas.microsoft.com/office/drawing/2014/main" id="{C057E0FC-6ED1-4A64-96B5-16032F112DE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3641320"/>
                  <a:ext cx="9144000" cy="11072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ru-RU" dirty="0">
                      <a:solidFill>
                        <a:srgbClr val="FF3300"/>
                      </a:solidFill>
                    </a:rPr>
                    <a:t>	</a:t>
                  </a:r>
                  <a:r>
                    <a:rPr lang="ru-RU" sz="2000" dirty="0">
                      <a:solidFill>
                        <a:srgbClr val="FF3300"/>
                      </a:solidFill>
                    </a:rPr>
                    <a:t>Ответ.</a:t>
                  </a:r>
                  <a:r>
                    <a:rPr lang="ru-RU" sz="2000" dirty="0"/>
                    <a:t> </a:t>
                  </a:r>
                  <a:r>
                    <a:rPr lang="ru-RU" sz="2000" dirty="0">
                      <a:cs typeface="Times New Roman" pitchFamily="18" charset="0"/>
                    </a:rPr>
                    <a:t>Искомое тело вращения составлено из двух цилиндров, радиусы оснований которых равны </a:t>
                  </a:r>
                  <a14:m>
                    <m:oMath xmlns:m="http://schemas.openxmlformats.org/officeDocument/2006/math">
                      <m:r>
                        <a:rPr lang="ru-RU" sz="2000" b="0" i="1" smtClean="0">
                          <a:latin typeface="Cambria Math"/>
                          <a:cs typeface="Times New Roman" pitchFamily="18" charset="0"/>
                        </a:rPr>
                        <m:t>3</m:t>
                      </m:r>
                      <m:rad>
                        <m:radPr>
                          <m:degHide m:val="on"/>
                          <m:ctrlPr>
                            <a:rPr lang="ru-RU" sz="20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ru-RU" sz="2000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e>
                      </m:rad>
                    </m:oMath>
                  </a14:m>
                  <a:r>
                    <a:rPr lang="ru-RU" sz="2000" dirty="0">
                      <a:cs typeface="Times New Roman" pitchFamily="18" charset="0"/>
                    </a:rPr>
                    <a:t>, </a:t>
                  </a:r>
                  <a:r>
                    <a:rPr lang="en-US" sz="2000" dirty="0"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00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ru-RU" sz="2000" b="0" i="1" dirty="0" smtClean="0">
                              <a:latin typeface="Cambria Math"/>
                              <a:cs typeface="Times New Roman" pitchFamily="18" charset="0"/>
                            </a:rPr>
                            <m:t>13</m:t>
                          </m:r>
                        </m:e>
                      </m:rad>
                    </m:oMath>
                  </a14:m>
                  <a:r>
                    <a:rPr lang="ru-RU" sz="2000" dirty="0">
                      <a:cs typeface="Times New Roman" pitchFamily="18" charset="0"/>
                    </a:rPr>
                    <a:t>, а высоты равны 1, из которых вырезан цилиндр с радиусом основания и высотой, равными 1. Его объем равен 30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 sz="2000" i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π</m:t>
                      </m:r>
                    </m:oMath>
                  </a14:m>
                  <a:r>
                    <a:rPr lang="ru-RU" sz="2000" dirty="0">
                      <a:cs typeface="Times New Roman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6" name="Text Box 4">
                  <a:extLst>
                    <a:ext uri="{FF2B5EF4-FFF2-40B4-BE49-F238E27FC236}">
                      <a16:creationId xmlns:a16="http://schemas.microsoft.com/office/drawing/2014/main" id="{C057E0FC-6ED1-4A64-96B5-16032F112D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0" y="3641320"/>
                  <a:ext cx="9144000" cy="1107226"/>
                </a:xfrm>
                <a:prstGeom prst="rect">
                  <a:avLst/>
                </a:prstGeom>
                <a:blipFill>
                  <a:blip r:embed="rId3"/>
                  <a:stretch>
                    <a:fillRect l="-667" r="-667" b="-8791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13">
              <a:extLst>
                <a:ext uri="{FF2B5EF4-FFF2-40B4-BE49-F238E27FC236}">
                  <a16:creationId xmlns:a16="http://schemas.microsoft.com/office/drawing/2014/main" id="{C4F6A3C7-0E35-43F6-A2E9-2D0B7DF1DB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4748546"/>
              <a:ext cx="4536504" cy="2010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502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ru-RU" sz="3200">
                <a:solidFill>
                  <a:srgbClr val="FF3300"/>
                </a:solidFill>
              </a:rPr>
              <a:t>Обобщенный конус</a:t>
            </a:r>
          </a:p>
        </p:txBody>
      </p:sp>
      <p:sp>
        <p:nvSpPr>
          <p:cNvPr id="183299" name="Text Box 3"/>
          <p:cNvSpPr txBox="1">
            <a:spLocks noChangeArrowheads="1"/>
          </p:cNvSpPr>
          <p:nvPr/>
        </p:nvSpPr>
        <p:spPr bwMode="auto">
          <a:xfrm>
            <a:off x="0" y="457200"/>
            <a:ext cx="914400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2000" dirty="0">
                <a:cs typeface="Times New Roman" pitchFamily="18" charset="0"/>
              </a:rPr>
              <a:t>	</a:t>
            </a:r>
            <a:r>
              <a:rPr lang="ru-RU" sz="2200" dirty="0"/>
              <a:t>По аналогии с определением обобщенного цилиндра дадим определение обобщенного конуса, позволяющее объединить в один класс пирамиды и круговые конусы. </a:t>
            </a:r>
          </a:p>
          <a:p>
            <a:pPr algn="just">
              <a:spcBef>
                <a:spcPts val="0"/>
              </a:spcBef>
            </a:pPr>
            <a:r>
              <a:rPr lang="ru-RU" sz="2200" dirty="0">
                <a:cs typeface="Times New Roman" pitchFamily="18" charset="0"/>
              </a:rPr>
              <a:t>	Пусть </a:t>
            </a:r>
            <a:r>
              <a:rPr lang="en-US" sz="2200" i="1" dirty="0">
                <a:cs typeface="Times New Roman" pitchFamily="18" charset="0"/>
              </a:rPr>
              <a:t>F</a:t>
            </a:r>
            <a:r>
              <a:rPr lang="ru-RU" sz="2200" dirty="0">
                <a:cs typeface="Times New Roman" pitchFamily="18" charset="0"/>
              </a:rPr>
              <a:t> - фигура на плоскости </a:t>
            </a:r>
            <a:r>
              <a:rPr lang="en-US" sz="2200" dirty="0">
                <a:cs typeface="Times New Roman" pitchFamily="18" charset="0"/>
              </a:rPr>
              <a:t>π</a:t>
            </a:r>
            <a:r>
              <a:rPr lang="ru-RU" sz="2200" dirty="0">
                <a:cs typeface="Times New Roman" pitchFamily="18" charset="0"/>
              </a:rPr>
              <a:t>, и </a:t>
            </a:r>
            <a:r>
              <a:rPr lang="en-US" sz="2200" i="1" dirty="0">
                <a:cs typeface="Times New Roman" pitchFamily="18" charset="0"/>
              </a:rPr>
              <a:t>S</a:t>
            </a:r>
            <a:r>
              <a:rPr lang="ru-RU" sz="2200" dirty="0">
                <a:cs typeface="Times New Roman" pitchFamily="18" charset="0"/>
              </a:rPr>
              <a:t> - точка вне этой плоскости. Отрезки, соединяющие точки фигуры </a:t>
            </a:r>
            <a:r>
              <a:rPr lang="en-US" sz="2200" i="1" dirty="0">
                <a:cs typeface="Times New Roman" pitchFamily="18" charset="0"/>
              </a:rPr>
              <a:t>F</a:t>
            </a:r>
            <a:r>
              <a:rPr lang="ru-RU" sz="2200" dirty="0">
                <a:cs typeface="Times New Roman" pitchFamily="18" charset="0"/>
              </a:rPr>
              <a:t> с точкой </a:t>
            </a:r>
            <a:r>
              <a:rPr lang="en-US" sz="2200" i="1" dirty="0">
                <a:cs typeface="Times New Roman" pitchFamily="18" charset="0"/>
              </a:rPr>
              <a:t>S</a:t>
            </a:r>
            <a:r>
              <a:rPr lang="ru-RU" sz="2200" dirty="0">
                <a:cs typeface="Times New Roman" pitchFamily="18" charset="0"/>
              </a:rPr>
              <a:t>, образуют фигуру в пространстве, которую мы будем называть</a:t>
            </a:r>
            <a:r>
              <a:rPr lang="ru-RU" sz="2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200" dirty="0">
                <a:solidFill>
                  <a:srgbClr val="FF3300"/>
                </a:solidFill>
              </a:rPr>
              <a:t>обобщенным </a:t>
            </a:r>
            <a:r>
              <a:rPr lang="ru-RU" sz="2200" dirty="0">
                <a:solidFill>
                  <a:srgbClr val="FF3300"/>
                </a:solidFill>
                <a:cs typeface="Times New Roman" pitchFamily="18" charset="0"/>
              </a:rPr>
              <a:t>конусом</a:t>
            </a:r>
            <a:r>
              <a:rPr lang="ru-RU" sz="2200" dirty="0">
                <a:cs typeface="Times New Roman" pitchFamily="18" charset="0"/>
              </a:rPr>
              <a:t>.</a:t>
            </a:r>
            <a:r>
              <a:rPr lang="ru-RU" sz="2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200" dirty="0">
                <a:cs typeface="Times New Roman" pitchFamily="18" charset="0"/>
              </a:rPr>
              <a:t>Фигура </a:t>
            </a:r>
            <a:r>
              <a:rPr lang="en-US" sz="2200" i="1" dirty="0">
                <a:cs typeface="Times New Roman" pitchFamily="18" charset="0"/>
              </a:rPr>
              <a:t>F</a:t>
            </a:r>
            <a:r>
              <a:rPr lang="ru-RU" sz="2200" dirty="0">
                <a:cs typeface="Times New Roman" pitchFamily="18" charset="0"/>
              </a:rPr>
              <a:t> называется</a:t>
            </a:r>
            <a:r>
              <a:rPr lang="ru-RU" sz="2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200" dirty="0">
                <a:solidFill>
                  <a:srgbClr val="FF3300"/>
                </a:solidFill>
                <a:cs typeface="Times New Roman" pitchFamily="18" charset="0"/>
              </a:rPr>
              <a:t>основанием</a:t>
            </a:r>
            <a:r>
              <a:rPr lang="ru-RU" sz="2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200" dirty="0"/>
              <a:t>обобщенного </a:t>
            </a:r>
            <a:r>
              <a:rPr lang="ru-RU" sz="2200" dirty="0">
                <a:cs typeface="Times New Roman" pitchFamily="18" charset="0"/>
              </a:rPr>
              <a:t>конуса, точка </a:t>
            </a:r>
            <a:r>
              <a:rPr lang="en-US" sz="2200" i="1" dirty="0">
                <a:cs typeface="Times New Roman" pitchFamily="18" charset="0"/>
              </a:rPr>
              <a:t>S</a:t>
            </a:r>
            <a:r>
              <a:rPr lang="ru-RU" sz="2200" dirty="0">
                <a:cs typeface="Times New Roman" pitchFamily="18" charset="0"/>
              </a:rPr>
              <a:t> -</a:t>
            </a:r>
            <a:r>
              <a:rPr lang="ru-RU" sz="2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200" dirty="0">
                <a:solidFill>
                  <a:srgbClr val="FF3300"/>
                </a:solidFill>
                <a:cs typeface="Times New Roman" pitchFamily="18" charset="0"/>
              </a:rPr>
              <a:t>вершиной</a:t>
            </a:r>
            <a:r>
              <a:rPr lang="ru-RU" sz="2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200" dirty="0"/>
              <a:t>обобщенного </a:t>
            </a:r>
            <a:r>
              <a:rPr lang="ru-RU" sz="2200" dirty="0">
                <a:cs typeface="Times New Roman" pitchFamily="18" charset="0"/>
              </a:rPr>
              <a:t>конуса. Перпендикуляр, опущенный из вершины конуса на плоскость основания, называется</a:t>
            </a:r>
            <a:r>
              <a:rPr lang="ru-RU" sz="2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200" dirty="0">
                <a:solidFill>
                  <a:srgbClr val="FF3300"/>
                </a:solidFill>
                <a:cs typeface="Times New Roman" pitchFamily="18" charset="0"/>
              </a:rPr>
              <a:t>высотой</a:t>
            </a:r>
            <a:r>
              <a:rPr lang="ru-RU" sz="2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200" dirty="0"/>
              <a:t>обобщенного </a:t>
            </a:r>
            <a:r>
              <a:rPr lang="ru-RU" sz="2200" dirty="0">
                <a:cs typeface="Times New Roman" pitchFamily="18" charset="0"/>
              </a:rPr>
              <a:t>конуса.</a:t>
            </a:r>
            <a:r>
              <a:rPr lang="ru-RU" sz="2200" dirty="0"/>
              <a:t>	</a:t>
            </a:r>
            <a:endParaRPr lang="ru-RU" sz="2200" dirty="0">
              <a:cs typeface="Times New Roman" pitchFamily="18" charset="0"/>
            </a:endParaRPr>
          </a:p>
        </p:txBody>
      </p:sp>
      <p:pic>
        <p:nvPicPr>
          <p:cNvPr id="2201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614105"/>
            <a:ext cx="3776977" cy="262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251" y="626982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</a:t>
            </a:r>
            <a:r>
              <a:rPr lang="ru-RU" dirty="0">
                <a:cs typeface="Times New Roman" pitchFamily="18" charset="0"/>
              </a:rPr>
              <a:t>астным случаем </a:t>
            </a:r>
            <a:r>
              <a:rPr lang="ru-RU" dirty="0"/>
              <a:t>обобщенного </a:t>
            </a:r>
            <a:r>
              <a:rPr lang="ru-RU" dirty="0">
                <a:cs typeface="Times New Roman" pitchFamily="18" charset="0"/>
              </a:rPr>
              <a:t>конуса является </a:t>
            </a:r>
            <a:r>
              <a:rPr lang="ru-RU" dirty="0"/>
              <a:t>конус и </a:t>
            </a:r>
            <a:r>
              <a:rPr lang="ru-RU" dirty="0">
                <a:cs typeface="Times New Roman" pitchFamily="18" charset="0"/>
              </a:rPr>
              <a:t>пирамида.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87994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ru-RU" sz="3200">
                <a:solidFill>
                  <a:srgbClr val="FF3300"/>
                </a:solidFill>
              </a:rPr>
              <a:t>Обобщенный конус</a:t>
            </a:r>
          </a:p>
        </p:txBody>
      </p:sp>
      <p:sp>
        <p:nvSpPr>
          <p:cNvPr id="183299" name="Text Box 3"/>
          <p:cNvSpPr txBox="1">
            <a:spLocks noChangeArrowheads="1"/>
          </p:cNvSpPr>
          <p:nvPr/>
        </p:nvSpPr>
        <p:spPr bwMode="auto">
          <a:xfrm>
            <a:off x="0" y="692031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2000" dirty="0">
                <a:cs typeface="Times New Roman" pitchFamily="18" charset="0"/>
              </a:rPr>
              <a:t>	</a:t>
            </a:r>
            <a:r>
              <a:rPr lang="ru-RU" sz="2000" dirty="0">
                <a:solidFill>
                  <a:srgbClr val="FF3300"/>
                </a:solidFill>
                <a:cs typeface="Times New Roman" pitchFamily="18" charset="0"/>
              </a:rPr>
              <a:t>Лемма.</a:t>
            </a:r>
            <a:r>
              <a:rPr lang="ru-RU" sz="2000" b="1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000" dirty="0">
                <a:cs typeface="Times New Roman" pitchFamily="18" charset="0"/>
              </a:rPr>
              <a:t>Если два </a:t>
            </a:r>
            <a:r>
              <a:rPr lang="ru-RU" sz="2000" dirty="0"/>
              <a:t>обобщенных </a:t>
            </a:r>
            <a:r>
              <a:rPr lang="ru-RU" sz="2000" dirty="0">
                <a:cs typeface="Times New Roman" pitchFamily="18" charset="0"/>
              </a:rPr>
              <a:t>конуса имеют равные высоты и основания равной площади, то их объемы равны</a:t>
            </a:r>
            <a:r>
              <a:rPr lang="ru-RU" sz="2000" dirty="0">
                <a:solidFill>
                  <a:schemeClr val="accent1"/>
                </a:solidFill>
                <a:cs typeface="Times New Roman" pitchFamily="18" charset="0"/>
              </a:rPr>
              <a:t>.</a:t>
            </a:r>
            <a:endParaRPr lang="ru-RU" sz="2000" dirty="0">
              <a:cs typeface="Times New Roman" pitchFamily="18" charset="0"/>
            </a:endParaRPr>
          </a:p>
        </p:txBody>
      </p:sp>
      <p:pic>
        <p:nvPicPr>
          <p:cNvPr id="1833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79893"/>
            <a:ext cx="5328592" cy="2604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3"/>
              <p:cNvSpPr txBox="1">
                <a:spLocks noChangeArrowheads="1"/>
              </p:cNvSpPr>
              <p:nvPr/>
            </p:nvSpPr>
            <p:spPr bwMode="auto">
              <a:xfrm>
                <a:off x="0" y="4095879"/>
                <a:ext cx="9144000" cy="25545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/>
                <a:r>
                  <a:rPr lang="ru-RU" sz="2000" dirty="0">
                    <a:cs typeface="Times New Roman" pitchFamily="18" charset="0"/>
                  </a:rPr>
                  <a:t>	</a:t>
                </a:r>
                <a:r>
                  <a:rPr lang="ru-RU" sz="2000" dirty="0"/>
                  <a:t>Пусть обобщенные конусы </a:t>
                </a:r>
                <a:r>
                  <a:rPr lang="ru-RU" sz="2000" i="1" dirty="0"/>
                  <a:t>Ф</a:t>
                </a:r>
                <a:r>
                  <a:rPr lang="ru-RU" sz="2000" baseline="-25000" dirty="0"/>
                  <a:t>1</a:t>
                </a:r>
                <a:r>
                  <a:rPr lang="ru-RU" sz="2000" dirty="0"/>
                  <a:t> и </a:t>
                </a:r>
                <a:r>
                  <a:rPr lang="ru-RU" sz="2000" i="1" dirty="0"/>
                  <a:t>Ф</a:t>
                </a:r>
                <a:r>
                  <a:rPr lang="ru-RU" sz="2000" baseline="-25000" dirty="0"/>
                  <a:t>2</a:t>
                </a:r>
                <a:r>
                  <a:rPr lang="ru-RU" sz="2000" dirty="0"/>
                  <a:t> имеют высоты, равные </a:t>
                </a:r>
                <a:r>
                  <a:rPr lang="en-US" sz="2000" i="1" dirty="0"/>
                  <a:t>h</a:t>
                </a:r>
                <a:r>
                  <a:rPr lang="ru-RU" sz="2000" dirty="0"/>
                  <a:t>, а основания площади </a:t>
                </a:r>
                <a:r>
                  <a:rPr lang="en-US" sz="2000" i="1" dirty="0"/>
                  <a:t>S </a:t>
                </a:r>
                <a:r>
                  <a:rPr lang="ru-RU" sz="2000" dirty="0"/>
                  <a:t>расположены в одной плоскости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000" i="0" smtClean="0">
                        <a:latin typeface="Cambria Math"/>
                        <a:ea typeface="Cambria Math"/>
                      </a:rPr>
                      <m:t>π</m:t>
                    </m:r>
                  </m:oMath>
                </a14:m>
                <a:r>
                  <a:rPr lang="ru-RU" sz="2000" dirty="0"/>
                  <a:t>. </a:t>
                </a:r>
              </a:p>
              <a:p>
                <a:pPr algn="just"/>
                <a:r>
                  <a:rPr lang="ru-RU" sz="2000" dirty="0"/>
                  <a:t>	Проведем плоскость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000" i="0" smtClean="0">
                        <a:latin typeface="Cambria Math"/>
                        <a:ea typeface="Cambria Math"/>
                      </a:rPr>
                      <m:t>α</m:t>
                    </m:r>
                  </m:oMath>
                </a14:m>
                <a:r>
                  <a:rPr lang="ru-RU" sz="2000" dirty="0"/>
                  <a:t>, параллельную плоскости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000">
                        <a:latin typeface="Cambria Math"/>
                        <a:ea typeface="Cambria Math"/>
                      </a:rPr>
                      <m:t>π</m:t>
                    </m:r>
                  </m:oMath>
                </a14:m>
                <a:r>
                  <a:rPr lang="ru-RU" sz="2000" dirty="0"/>
                  <a:t>, на расстоянии </a:t>
                </a:r>
                <a:r>
                  <a:rPr lang="en-US" sz="2000" i="1" dirty="0"/>
                  <a:t>x </a:t>
                </a:r>
                <a:r>
                  <a:rPr lang="ru-RU" sz="2000" dirty="0"/>
                  <a:t>от нее, 0 </a:t>
                </a:r>
                <a14:m>
                  <m:oMath xmlns:m="http://schemas.openxmlformats.org/officeDocument/2006/math">
                    <m:r>
                      <a:rPr lang="ru-RU" sz="2000" i="1" smtClean="0">
                        <a:latin typeface="Cambria Math"/>
                        <a:ea typeface="Cambria Math"/>
                      </a:rPr>
                      <m:t>≤</m:t>
                    </m:r>
                  </m:oMath>
                </a14:m>
                <a:r>
                  <a:rPr lang="ru-RU" sz="2000" dirty="0"/>
                  <a:t> </a:t>
                </a:r>
                <a:r>
                  <a:rPr lang="en-US" sz="2000" i="1" dirty="0"/>
                  <a:t>x</a:t>
                </a:r>
                <a:r>
                  <a:rPr lang="ru-RU" sz="2000" dirty="0"/>
                  <a:t>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  <a:ea typeface="Cambria Math"/>
                      </a:rPr>
                      <m:t>≤ </m:t>
                    </m:r>
                  </m:oMath>
                </a14:m>
                <a:r>
                  <a:rPr lang="ru-RU" sz="2000" i="1" dirty="0"/>
                  <a:t> </a:t>
                </a:r>
                <a:r>
                  <a:rPr lang="en-US" sz="2000" i="1" dirty="0"/>
                  <a:t>h</a:t>
                </a:r>
                <a:r>
                  <a:rPr lang="ru-RU" sz="2000" dirty="0"/>
                  <a:t>. Тогда фигуры </a:t>
                </a:r>
                <a:r>
                  <a:rPr lang="en-US" sz="2000" i="1" dirty="0"/>
                  <a:t>F</a:t>
                </a:r>
                <a:r>
                  <a:rPr lang="ru-RU" sz="2000" baseline="-25000" dirty="0"/>
                  <a:t>1</a:t>
                </a:r>
                <a:r>
                  <a:rPr lang="ru-RU" sz="2000" dirty="0"/>
                  <a:t> и </a:t>
                </a:r>
                <a:r>
                  <a:rPr lang="en-US" sz="2000" i="1" dirty="0"/>
                  <a:t>F</a:t>
                </a:r>
                <a:r>
                  <a:rPr lang="ru-RU" sz="2000" baseline="-25000" dirty="0"/>
                  <a:t>2</a:t>
                </a:r>
                <a:r>
                  <a:rPr lang="ru-RU" sz="2000" dirty="0"/>
                  <a:t>, получающиеся в сечениях конусов этой плоскостью, подобны соответствующим основаниям, и коэффициент подобия </a:t>
                </a:r>
                <a:r>
                  <a:rPr lang="en-US" sz="2000" i="1" dirty="0"/>
                  <a:t>k </a:t>
                </a:r>
                <a:r>
                  <a:rPr lang="ru-RU" sz="2000" dirty="0"/>
                  <a:t>в обоих случаях равен  (</a:t>
                </a:r>
                <a:r>
                  <a:rPr lang="en-US" sz="2000" i="1" dirty="0"/>
                  <a:t>h</a:t>
                </a:r>
                <a:r>
                  <a:rPr lang="ru-RU" sz="2000" dirty="0"/>
                  <a:t> – </a:t>
                </a:r>
                <a:r>
                  <a:rPr lang="en-US" sz="2000" i="1" dirty="0"/>
                  <a:t>x</a:t>
                </a:r>
                <a:r>
                  <a:rPr lang="ru-RU" sz="2000" dirty="0"/>
                  <a:t>):</a:t>
                </a:r>
                <a:r>
                  <a:rPr lang="en-US" sz="2000" i="1" dirty="0"/>
                  <a:t>h</a:t>
                </a:r>
                <a:r>
                  <a:rPr lang="ru-RU" sz="2000" dirty="0"/>
                  <a:t>. Следовательно, площади </a:t>
                </a:r>
                <a:r>
                  <a:rPr lang="en-US" sz="2000" i="1" dirty="0"/>
                  <a:t>S</a:t>
                </a:r>
                <a:r>
                  <a:rPr lang="ru-RU" sz="2000" baseline="-25000" dirty="0"/>
                  <a:t>1</a:t>
                </a:r>
                <a:r>
                  <a:rPr lang="ru-RU" sz="2000" dirty="0"/>
                  <a:t> и </a:t>
                </a:r>
                <a:r>
                  <a:rPr lang="en-US" sz="2000" i="1" dirty="0"/>
                  <a:t>S</a:t>
                </a:r>
                <a:r>
                  <a:rPr lang="ru-RU" sz="2000" baseline="-25000" dirty="0"/>
                  <a:t>2</a:t>
                </a:r>
                <a:r>
                  <a:rPr lang="ru-RU" sz="2000" dirty="0"/>
                  <a:t> фигур </a:t>
                </a:r>
                <a:r>
                  <a:rPr lang="en-US" sz="2000" i="1" dirty="0"/>
                  <a:t>F</a:t>
                </a:r>
                <a:r>
                  <a:rPr lang="ru-RU" sz="2000" baseline="-25000" dirty="0"/>
                  <a:t>1</a:t>
                </a:r>
                <a:r>
                  <a:rPr lang="ru-RU" sz="2000" dirty="0"/>
                  <a:t> и </a:t>
                </a:r>
                <a:r>
                  <a:rPr lang="en-US" sz="2000" i="1" dirty="0"/>
                  <a:t>F</a:t>
                </a:r>
                <a:r>
                  <a:rPr lang="ru-RU" sz="2000" baseline="-25000" dirty="0"/>
                  <a:t>2</a:t>
                </a:r>
                <a:r>
                  <a:rPr lang="ru-RU" sz="2000" dirty="0"/>
                  <a:t> соответственно выражаются формулами </a:t>
                </a:r>
                <a:r>
                  <a:rPr lang="en-US" sz="2000" i="1" dirty="0"/>
                  <a:t>S</a:t>
                </a:r>
                <a:r>
                  <a:rPr lang="ru-RU" sz="2000" baseline="-25000" dirty="0"/>
                  <a:t>1</a:t>
                </a:r>
                <a:r>
                  <a:rPr lang="ru-RU" sz="2000" dirty="0"/>
                  <a:t> = </a:t>
                </a:r>
                <a:r>
                  <a:rPr lang="en-US" sz="2000" i="1" dirty="0"/>
                  <a:t>k</a:t>
                </a:r>
                <a:r>
                  <a:rPr lang="ru-RU" sz="2000" baseline="30000" dirty="0"/>
                  <a:t>2</a:t>
                </a:r>
                <a:r>
                  <a:rPr lang="en-US" sz="2000" i="1" dirty="0"/>
                  <a:t>S</a:t>
                </a:r>
                <a:r>
                  <a:rPr lang="ru-RU" sz="2000" dirty="0"/>
                  <a:t>, </a:t>
                </a:r>
                <a:r>
                  <a:rPr lang="en-US" sz="2000" i="1" dirty="0"/>
                  <a:t>S</a:t>
                </a:r>
                <a:r>
                  <a:rPr lang="ru-RU" sz="2000" baseline="-25000" dirty="0"/>
                  <a:t>2</a:t>
                </a:r>
                <a:r>
                  <a:rPr lang="ru-RU" sz="2000" dirty="0"/>
                  <a:t> = </a:t>
                </a:r>
                <a:r>
                  <a:rPr lang="en-US" sz="2000" i="1" dirty="0"/>
                  <a:t>k</a:t>
                </a:r>
                <a:r>
                  <a:rPr lang="ru-RU" sz="2000" baseline="30000" dirty="0"/>
                  <a:t>2</a:t>
                </a:r>
                <a:r>
                  <a:rPr lang="en-US" sz="2000" i="1" dirty="0"/>
                  <a:t>S </a:t>
                </a:r>
                <a:r>
                  <a:rPr lang="ru-RU" sz="2000" dirty="0"/>
                  <a:t>и, значит, равны. Из принципа Кавальери получаем, что объемы обобщенных конусов </a:t>
                </a:r>
                <a:r>
                  <a:rPr lang="ru-RU" sz="2000" i="1" dirty="0"/>
                  <a:t>Ф</a:t>
                </a:r>
                <a:r>
                  <a:rPr lang="ru-RU" sz="2000" baseline="-25000" dirty="0"/>
                  <a:t>1</a:t>
                </a:r>
                <a:r>
                  <a:rPr lang="ru-RU" sz="2000" dirty="0"/>
                  <a:t> и </a:t>
                </a:r>
                <a:r>
                  <a:rPr lang="ru-RU" sz="2000" i="1" dirty="0"/>
                  <a:t>Ф</a:t>
                </a:r>
                <a:r>
                  <a:rPr lang="ru-RU" sz="2000" baseline="-25000" dirty="0"/>
                  <a:t>2 </a:t>
                </a:r>
                <a:r>
                  <a:rPr lang="ru-RU" sz="2000" dirty="0"/>
                  <a:t>равны.</a:t>
                </a:r>
              </a:p>
            </p:txBody>
          </p:sp>
        </mc:Choice>
        <mc:Fallback xmlns="">
          <p:sp>
            <p:nvSpPr>
              <p:cNvPr id="5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095879"/>
                <a:ext cx="9144000" cy="2554545"/>
              </a:xfrm>
              <a:prstGeom prst="rect">
                <a:avLst/>
              </a:prstGeom>
              <a:blipFill>
                <a:blip r:embed="rId3"/>
                <a:stretch>
                  <a:fillRect l="-667" t="-1432" r="-667" b="-33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27346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050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515938"/>
          </a:xfrm>
        </p:spPr>
        <p:txBody>
          <a:bodyPr/>
          <a:lstStyle/>
          <a:p>
            <a:r>
              <a:rPr lang="ru-RU" sz="2800" dirty="0">
                <a:solidFill>
                  <a:srgbClr val="FF3300"/>
                </a:solidFill>
              </a:rPr>
              <a:t>Объём треугольной пирамиды</a:t>
            </a:r>
          </a:p>
        </p:txBody>
      </p:sp>
      <p:pic>
        <p:nvPicPr>
          <p:cNvPr id="192515" name="Picture 205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196975"/>
            <a:ext cx="2233330" cy="2664073"/>
          </a:xfrm>
          <a:noFill/>
          <a:ln/>
        </p:spPr>
      </p:pic>
      <p:sp>
        <p:nvSpPr>
          <p:cNvPr id="192516" name="Text Box 2052"/>
          <p:cNvSpPr txBox="1">
            <a:spLocks noChangeArrowheads="1"/>
          </p:cNvSpPr>
          <p:nvPr/>
        </p:nvSpPr>
        <p:spPr bwMode="auto">
          <a:xfrm>
            <a:off x="0" y="404813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solidFill>
                  <a:srgbClr val="FF3300"/>
                </a:solidFill>
              </a:rPr>
              <a:t>	Теорема. </a:t>
            </a:r>
            <a:r>
              <a:rPr lang="ru-RU" dirty="0"/>
              <a:t>Объем треугольной пирамиды равен одной третьей произведения площади ее основания на высоту.</a:t>
            </a:r>
          </a:p>
        </p:txBody>
      </p:sp>
      <p:sp>
        <p:nvSpPr>
          <p:cNvPr id="192517" name="Text Box 2053"/>
          <p:cNvSpPr txBox="1">
            <a:spLocks noChangeArrowheads="1"/>
          </p:cNvSpPr>
          <p:nvPr/>
        </p:nvSpPr>
        <p:spPr bwMode="auto">
          <a:xfrm>
            <a:off x="2483768" y="1124744"/>
            <a:ext cx="6660232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FF3300"/>
                </a:solidFill>
              </a:rPr>
              <a:t>Доказательство. </a:t>
            </a:r>
            <a:r>
              <a:rPr lang="ru-RU" sz="2000" dirty="0"/>
              <a:t>Пусть </a:t>
            </a:r>
            <a:r>
              <a:rPr lang="en-US" sz="2000" i="1" dirty="0"/>
              <a:t>A</a:t>
            </a:r>
            <a:r>
              <a:rPr lang="ru-RU" sz="2000" baseline="-25000" dirty="0"/>
              <a:t>1</a:t>
            </a:r>
            <a:r>
              <a:rPr lang="en-US" sz="2000" i="1" dirty="0"/>
              <a:t>ABC</a:t>
            </a:r>
            <a:r>
              <a:rPr lang="ru-RU" sz="2000" dirty="0"/>
              <a:t> треугольная пирамида. Достроим ее до призмы </a:t>
            </a:r>
            <a:r>
              <a:rPr lang="en-US" sz="2000" i="1" dirty="0"/>
              <a:t>ABCA</a:t>
            </a:r>
            <a:r>
              <a:rPr lang="ru-RU" sz="2000" baseline="-25000" dirty="0"/>
              <a:t>1</a:t>
            </a:r>
            <a:r>
              <a:rPr lang="en-US" sz="2000" i="1" dirty="0"/>
              <a:t>B</a:t>
            </a:r>
            <a:r>
              <a:rPr lang="ru-RU" sz="2000" baseline="-25000" dirty="0"/>
              <a:t>1</a:t>
            </a:r>
            <a:r>
              <a:rPr lang="en-US" sz="2000" i="1" dirty="0"/>
              <a:t>C</a:t>
            </a:r>
            <a:r>
              <a:rPr lang="ru-RU" sz="2000" baseline="-25000" dirty="0"/>
              <a:t>1</a:t>
            </a:r>
            <a:r>
              <a:rPr lang="ru-RU" sz="2000" dirty="0"/>
              <a:t>. Плоскости, проходящие через точки </a:t>
            </a:r>
            <a:r>
              <a:rPr lang="en-US" sz="2000" i="1" dirty="0"/>
              <a:t>B</a:t>
            </a:r>
            <a:r>
              <a:rPr lang="ru-RU" sz="2000" dirty="0"/>
              <a:t>, </a:t>
            </a:r>
            <a:r>
              <a:rPr lang="en-US" sz="2000" i="1" dirty="0"/>
              <a:t>C</a:t>
            </a:r>
            <a:r>
              <a:rPr lang="ru-RU" sz="2000" dirty="0"/>
              <a:t>, </a:t>
            </a:r>
            <a:r>
              <a:rPr lang="en-US" sz="2000" i="1" dirty="0"/>
              <a:t>A</a:t>
            </a:r>
            <a:r>
              <a:rPr lang="ru-RU" sz="2000" baseline="-25000" dirty="0"/>
              <a:t>1</a:t>
            </a:r>
            <a:r>
              <a:rPr lang="ru-RU" sz="2000" dirty="0"/>
              <a:t> и </a:t>
            </a:r>
            <a:r>
              <a:rPr lang="en-US" sz="2000" i="1" dirty="0"/>
              <a:t>C</a:t>
            </a:r>
            <a:r>
              <a:rPr lang="ru-RU" sz="2000" dirty="0"/>
              <a:t>, </a:t>
            </a:r>
            <a:r>
              <a:rPr lang="en-US" sz="2000" i="1" dirty="0"/>
              <a:t>B</a:t>
            </a:r>
            <a:r>
              <a:rPr lang="ru-RU" sz="2000" baseline="-25000" dirty="0"/>
              <a:t>1</a:t>
            </a:r>
            <a:r>
              <a:rPr lang="ru-RU" sz="2000" dirty="0"/>
              <a:t>, </a:t>
            </a:r>
            <a:r>
              <a:rPr lang="en-US" sz="2000" i="1" dirty="0"/>
              <a:t>A</a:t>
            </a:r>
            <a:r>
              <a:rPr lang="ru-RU" sz="2000" baseline="-25000" dirty="0"/>
              <a:t>1</a:t>
            </a:r>
            <a:r>
              <a:rPr lang="ru-RU" sz="2000" dirty="0"/>
              <a:t> разбивают эту призму на три пирамиды </a:t>
            </a:r>
            <a:r>
              <a:rPr lang="en-US" sz="2000" i="1" dirty="0"/>
              <a:t>A</a:t>
            </a:r>
            <a:r>
              <a:rPr lang="ru-RU" sz="2000" baseline="-25000" dirty="0"/>
              <a:t>1</a:t>
            </a:r>
            <a:r>
              <a:rPr lang="en-US" sz="2000" i="1" dirty="0"/>
              <a:t>ABC</a:t>
            </a:r>
            <a:r>
              <a:rPr lang="ru-RU" sz="2000" dirty="0"/>
              <a:t>, </a:t>
            </a:r>
            <a:r>
              <a:rPr lang="en-US" sz="2000" i="1" dirty="0"/>
              <a:t>A</a:t>
            </a:r>
            <a:r>
              <a:rPr lang="ru-RU" sz="2000" baseline="-25000" dirty="0"/>
              <a:t>1</a:t>
            </a:r>
            <a:r>
              <a:rPr lang="en-US" sz="2000" i="1" dirty="0"/>
              <a:t>CBB</a:t>
            </a:r>
            <a:r>
              <a:rPr lang="ru-RU" sz="2000" baseline="-25000" dirty="0"/>
              <a:t>1</a:t>
            </a:r>
            <a:r>
              <a:rPr lang="ru-RU" sz="2000" dirty="0"/>
              <a:t> и </a:t>
            </a:r>
            <a:r>
              <a:rPr lang="en-US" sz="2000" i="1" dirty="0"/>
              <a:t>A</a:t>
            </a:r>
            <a:r>
              <a:rPr lang="ru-RU" sz="2000" baseline="-25000" dirty="0"/>
              <a:t>1</a:t>
            </a:r>
            <a:r>
              <a:rPr lang="en-US" sz="2000" i="1" dirty="0"/>
              <a:t>CB</a:t>
            </a:r>
            <a:r>
              <a:rPr lang="ru-RU" sz="2000" baseline="-25000" dirty="0"/>
              <a:t>1</a:t>
            </a:r>
            <a:r>
              <a:rPr lang="en-US" sz="2000" i="1" dirty="0"/>
              <a:t>C</a:t>
            </a:r>
            <a:r>
              <a:rPr lang="ru-RU" sz="2000" baseline="-25000" dirty="0"/>
              <a:t>1</a:t>
            </a:r>
            <a:r>
              <a:rPr lang="ru-RU" sz="2000" i="1" dirty="0"/>
              <a:t> </a:t>
            </a:r>
            <a:r>
              <a:rPr lang="ru-RU" sz="2000" dirty="0"/>
              <a:t>с вершинами в точке </a:t>
            </a:r>
            <a:r>
              <a:rPr lang="en-US" sz="2000" i="1" dirty="0"/>
              <a:t>A</a:t>
            </a:r>
            <a:r>
              <a:rPr lang="ru-RU" sz="2000" baseline="-25000" dirty="0"/>
              <a:t>1</a:t>
            </a:r>
            <a:r>
              <a:rPr lang="ru-RU" sz="2000" dirty="0"/>
              <a:t>. Пирамиды </a:t>
            </a:r>
            <a:r>
              <a:rPr lang="en-US" sz="2000" i="1" dirty="0"/>
              <a:t>A</a:t>
            </a:r>
            <a:r>
              <a:rPr lang="ru-RU" sz="2000" baseline="-25000" dirty="0"/>
              <a:t>1</a:t>
            </a:r>
            <a:r>
              <a:rPr lang="en-US" sz="2000" i="1" dirty="0"/>
              <a:t>CBB</a:t>
            </a:r>
            <a:r>
              <a:rPr lang="ru-RU" sz="2000" baseline="-25000" dirty="0"/>
              <a:t>1</a:t>
            </a:r>
            <a:r>
              <a:rPr lang="ru-RU" sz="2000" dirty="0"/>
              <a:t> и </a:t>
            </a:r>
            <a:r>
              <a:rPr lang="en-US" sz="2000" i="1" dirty="0"/>
              <a:t>A</a:t>
            </a:r>
            <a:r>
              <a:rPr lang="ru-RU" sz="2000" baseline="-25000" dirty="0"/>
              <a:t>1</a:t>
            </a:r>
            <a:r>
              <a:rPr lang="en-US" sz="2000" i="1" dirty="0"/>
              <a:t>CB</a:t>
            </a:r>
            <a:r>
              <a:rPr lang="ru-RU" sz="2000" baseline="-25000" dirty="0"/>
              <a:t>1</a:t>
            </a:r>
            <a:r>
              <a:rPr lang="en-US" sz="2000" i="1" dirty="0"/>
              <a:t>C</a:t>
            </a:r>
            <a:r>
              <a:rPr lang="ru-RU" sz="2000" baseline="-25000" dirty="0"/>
              <a:t>1</a:t>
            </a:r>
            <a:r>
              <a:rPr lang="ru-RU" sz="2000" dirty="0"/>
              <a:t> имеют равные основания </a:t>
            </a:r>
            <a:r>
              <a:rPr lang="en-US" sz="2000" i="1" dirty="0"/>
              <a:t>CBB</a:t>
            </a:r>
            <a:r>
              <a:rPr lang="ru-RU" sz="2000" baseline="-25000" dirty="0"/>
              <a:t>1</a:t>
            </a:r>
            <a:r>
              <a:rPr lang="ru-RU" sz="2000" dirty="0"/>
              <a:t> и </a:t>
            </a:r>
            <a:r>
              <a:rPr lang="en-US" sz="2000" i="1" dirty="0"/>
              <a:t>CB</a:t>
            </a:r>
            <a:r>
              <a:rPr lang="ru-RU" sz="2000" baseline="-25000" dirty="0"/>
              <a:t>1</a:t>
            </a:r>
            <a:r>
              <a:rPr lang="en-US" sz="2000" i="1" dirty="0"/>
              <a:t>C</a:t>
            </a:r>
            <a:r>
              <a:rPr lang="ru-RU" sz="2000" baseline="-25000" dirty="0"/>
              <a:t>1</a:t>
            </a:r>
            <a:r>
              <a:rPr lang="ru-RU" sz="2000" dirty="0"/>
              <a:t>. Кроме этого,  данные пирамиды имеют общую вершину, а их основания лежат в одной плоскости. Значит, эти пирамиды имеют общую высоту. Следовательно, эти пирамиды имеют равные объемы.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2518" name="Text Box 2054"/>
              <p:cNvSpPr txBox="1">
                <a:spLocks noChangeArrowheads="1"/>
              </p:cNvSpPr>
              <p:nvPr/>
            </p:nvSpPr>
            <p:spPr bwMode="auto">
              <a:xfrm>
                <a:off x="0" y="4294843"/>
                <a:ext cx="9144000" cy="20674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/>
                <a:r>
                  <a:rPr lang="ru-RU" sz="2000" dirty="0"/>
                  <a:t>	Рассмотрим теперь пирамиды </a:t>
                </a:r>
                <a:r>
                  <a:rPr lang="en-US" sz="2000" i="1" dirty="0"/>
                  <a:t>A</a:t>
                </a:r>
                <a:r>
                  <a:rPr lang="ru-RU" sz="2000" baseline="-25000" dirty="0"/>
                  <a:t>1</a:t>
                </a:r>
                <a:r>
                  <a:rPr lang="en-US" sz="2000" i="1" dirty="0"/>
                  <a:t>ABC</a:t>
                </a:r>
                <a:r>
                  <a:rPr lang="ru-RU" sz="2000" dirty="0"/>
                  <a:t> и </a:t>
                </a:r>
                <a:r>
                  <a:rPr lang="en-US" sz="2000" i="1" dirty="0"/>
                  <a:t>CA</a:t>
                </a:r>
                <a:r>
                  <a:rPr lang="ru-RU" sz="2000" baseline="-25000" dirty="0"/>
                  <a:t>1</a:t>
                </a:r>
                <a:r>
                  <a:rPr lang="en-US" sz="2000" i="1" dirty="0"/>
                  <a:t>B</a:t>
                </a:r>
                <a:r>
                  <a:rPr lang="ru-RU" sz="2000" baseline="-25000" dirty="0"/>
                  <a:t>1</a:t>
                </a:r>
                <a:r>
                  <a:rPr lang="en-US" sz="2000" i="1" dirty="0"/>
                  <a:t>C</a:t>
                </a:r>
                <a:r>
                  <a:rPr lang="ru-RU" sz="2000" baseline="-25000" dirty="0"/>
                  <a:t>1</a:t>
                </a:r>
                <a:r>
                  <a:rPr lang="ru-RU" sz="2000" dirty="0"/>
                  <a:t>. Они имеют равные основания </a:t>
                </a:r>
                <a:r>
                  <a:rPr lang="en-US" sz="2000" i="1" dirty="0"/>
                  <a:t>ABC</a:t>
                </a:r>
                <a:r>
                  <a:rPr lang="ru-RU" sz="2000" dirty="0"/>
                  <a:t> и </a:t>
                </a:r>
                <a:r>
                  <a:rPr lang="en-US" sz="2000" i="1" dirty="0"/>
                  <a:t>A</a:t>
                </a:r>
                <a:r>
                  <a:rPr lang="ru-RU" sz="2000" baseline="-25000" dirty="0"/>
                  <a:t>1</a:t>
                </a:r>
                <a:r>
                  <a:rPr lang="en-US" sz="2000" i="1" dirty="0"/>
                  <a:t>B</a:t>
                </a:r>
                <a:r>
                  <a:rPr lang="ru-RU" sz="2000" baseline="-25000" dirty="0"/>
                  <a:t>1</a:t>
                </a:r>
                <a:r>
                  <a:rPr lang="en-US" sz="2000" i="1" dirty="0"/>
                  <a:t>C</a:t>
                </a:r>
                <a:r>
                  <a:rPr lang="ru-RU" sz="2000" baseline="-25000" dirty="0"/>
                  <a:t>1</a:t>
                </a:r>
                <a:r>
                  <a:rPr lang="ru-RU" sz="2000" dirty="0"/>
                  <a:t> и равные высоты. Следовательно, они имеют равные объемы. Таким образом, объемы всех трех пирамид равны. Учитывая, что объем призмы равен произведению площади основания на высоту, получим формулу объема треугольной пирамиды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𝑉</m:t>
                    </m:r>
                    <m:r>
                      <a:rPr lang="en-US" sz="2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2000" b="0" i="1" smtClean="0">
                        <a:latin typeface="Cambria Math"/>
                      </a:rPr>
                      <m:t>𝑆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h</m:t>
                    </m:r>
                  </m:oMath>
                </a14:m>
                <a:r>
                  <a:rPr lang="ru-RU" sz="2000" dirty="0"/>
                  <a:t>, где </a:t>
                </a:r>
                <a:r>
                  <a:rPr lang="en-US" sz="2000" i="1" dirty="0"/>
                  <a:t>S</a:t>
                </a:r>
                <a:r>
                  <a:rPr lang="ru-RU" sz="2000" dirty="0"/>
                  <a:t> - площадь основания пирамиды, </a:t>
                </a:r>
                <a:r>
                  <a:rPr lang="en-US" sz="2000" i="1" dirty="0"/>
                  <a:t>h</a:t>
                </a:r>
                <a:r>
                  <a:rPr lang="ru-RU" sz="2000" dirty="0"/>
                  <a:t> - ее высота.</a:t>
                </a:r>
              </a:p>
            </p:txBody>
          </p:sp>
        </mc:Choice>
        <mc:Fallback xmlns="">
          <p:sp>
            <p:nvSpPr>
              <p:cNvPr id="192518" name="Text Box 20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294843"/>
                <a:ext cx="9144000" cy="2067425"/>
              </a:xfrm>
              <a:prstGeom prst="rect">
                <a:avLst/>
              </a:prstGeom>
              <a:blipFill rotWithShape="1">
                <a:blip r:embed="rId3"/>
                <a:stretch>
                  <a:fillRect l="-667" t="-1475" r="-667" b="-442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73691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7772400" cy="620713"/>
          </a:xfrm>
        </p:spPr>
        <p:txBody>
          <a:bodyPr/>
          <a:lstStyle/>
          <a:p>
            <a:r>
              <a:rPr lang="ru-RU" sz="2800" dirty="0">
                <a:solidFill>
                  <a:srgbClr val="FF3300"/>
                </a:solidFill>
              </a:rPr>
              <a:t>Объём обобщённого конуса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47625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solidFill>
                  <a:srgbClr val="FF3300"/>
                </a:solidFill>
              </a:rPr>
              <a:t>	Теорема.</a:t>
            </a:r>
            <a:r>
              <a:rPr lang="ru-RU" b="1" dirty="0"/>
              <a:t> </a:t>
            </a:r>
            <a:r>
              <a:rPr lang="ru-RU" dirty="0"/>
              <a:t>Объем обобщённого конуса равен одной третьей произведения площади его основания  на высоту.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60" name="Text Box 12"/>
              <p:cNvSpPr txBox="1">
                <a:spLocks noChangeArrowheads="1"/>
              </p:cNvSpPr>
              <p:nvPr/>
            </p:nvSpPr>
            <p:spPr bwMode="auto">
              <a:xfrm>
                <a:off x="0" y="1219200"/>
                <a:ext cx="9144000" cy="24624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>
                    <a:solidFill>
                      <a:srgbClr val="FF3300"/>
                    </a:solidFill>
                  </a:rPr>
                  <a:t>	Доказательство.</a:t>
                </a:r>
                <a:r>
                  <a:rPr lang="ru-RU" b="1" dirty="0"/>
                  <a:t> </a:t>
                </a:r>
                <a:r>
                  <a:rPr lang="ru-RU" dirty="0"/>
                  <a:t>Для данного обобщённого конуса с основанием площади </a:t>
                </a:r>
                <a:r>
                  <a:rPr lang="en-US" i="1" dirty="0"/>
                  <a:t>S </a:t>
                </a:r>
                <a:r>
                  <a:rPr lang="ru-RU" dirty="0"/>
                  <a:t>и высотой </a:t>
                </a:r>
                <a:r>
                  <a:rPr lang="en-US" i="1" dirty="0"/>
                  <a:t>h </a:t>
                </a:r>
                <a:r>
                  <a:rPr lang="ru-RU" dirty="0"/>
                  <a:t>рассмотрим какую-нибудь треугольную пирамиду с теми же площадью основания и высотой. Тогда эти пирамида и конус имеют равные объемы. Но для объема пирамиды имеет место формула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𝑉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𝑆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i="1" smtClean="0">
                        <a:latin typeface="Cambria Math"/>
                        <a:ea typeface="Cambria Math"/>
                      </a:rPr>
                      <m:t>h</m:t>
                    </m:r>
                  </m:oMath>
                </a14:m>
                <a:r>
                  <a:rPr lang="ru-RU" i="1" dirty="0"/>
                  <a:t>. </a:t>
                </a:r>
                <a:r>
                  <a:rPr lang="ru-RU" dirty="0"/>
                  <a:t>Следовательно, она имеет место и для объема обобщённого конуса. </a:t>
                </a:r>
              </a:p>
            </p:txBody>
          </p:sp>
        </mc:Choice>
        <mc:Fallback xmlns="">
          <p:sp>
            <p:nvSpPr>
              <p:cNvPr id="2060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219200"/>
                <a:ext cx="9144000" cy="2462405"/>
              </a:xfrm>
              <a:prstGeom prst="rect">
                <a:avLst/>
              </a:prstGeom>
              <a:blipFill rotWithShape="1">
                <a:blip r:embed="rId3"/>
                <a:stretch>
                  <a:fillRect l="-1000" t="-1980" r="-1000" b="-470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66" name="Picture 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3728" y="3681605"/>
            <a:ext cx="5327650" cy="2640012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7255070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052"/>
          <p:cNvSpPr txBox="1">
            <a:spLocks noChangeArrowheads="1"/>
          </p:cNvSpPr>
          <p:nvPr/>
        </p:nvSpPr>
        <p:spPr bwMode="auto">
          <a:xfrm>
            <a:off x="0" y="188640"/>
            <a:ext cx="910850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/>
              <a:t>	</a:t>
            </a:r>
            <a:r>
              <a:rPr lang="ru-RU" dirty="0">
                <a:solidFill>
                  <a:srgbClr val="FF0000"/>
                </a:solidFill>
              </a:rPr>
              <a:t>Следствие 1. </a:t>
            </a:r>
            <a:r>
              <a:rPr lang="ru-RU" dirty="0"/>
              <a:t>Объем произвольной пирамиды равен одной третьей произведения площади ее основания на высоту.</a:t>
            </a:r>
          </a:p>
        </p:txBody>
      </p:sp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69" y="1010815"/>
            <a:ext cx="3405982" cy="324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02651379-0428-453B-8C44-05E7519E51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509120"/>
                <a:ext cx="9115124" cy="15248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/>
                  <a:t>	</a:t>
                </a:r>
                <a:r>
                  <a:rPr lang="ru-RU" dirty="0">
                    <a:solidFill>
                      <a:srgbClr val="FF0000"/>
                    </a:solidFill>
                  </a:rPr>
                  <a:t>Следствие 2. </a:t>
                </a:r>
                <a:r>
                  <a:rPr lang="ru-RU" dirty="0"/>
                  <a:t>Объём </a:t>
                </a:r>
                <a:r>
                  <a:rPr lang="en-US" i="1" dirty="0"/>
                  <a:t>V</a:t>
                </a:r>
                <a:r>
                  <a:rPr lang="ru-RU" dirty="0"/>
                  <a:t> конуса, в основании которого круг радиуса  </a:t>
                </a:r>
                <a:r>
                  <a:rPr lang="en-US" i="1" dirty="0"/>
                  <a:t>R</a:t>
                </a:r>
                <a:r>
                  <a:rPr lang="ru-RU" dirty="0"/>
                  <a:t>, а высота равна </a:t>
                </a:r>
                <a:r>
                  <a:rPr lang="en-US" i="1" dirty="0"/>
                  <a:t>h</a:t>
                </a:r>
                <a:r>
                  <a:rPr lang="ru-RU" dirty="0"/>
                  <a:t>, вычисляется по формуле</a:t>
                </a:r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𝑉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π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h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02651379-0428-453B-8C44-05E7519E5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09120"/>
                <a:ext cx="9115124" cy="1524841"/>
              </a:xfrm>
              <a:prstGeom prst="rect">
                <a:avLst/>
              </a:prstGeom>
              <a:blipFill>
                <a:blip r:embed="rId3"/>
                <a:stretch>
                  <a:fillRect l="-1003" t="-3200" r="-100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3">
            <a:extLst>
              <a:ext uri="{FF2B5EF4-FFF2-40B4-BE49-F238E27FC236}">
                <a16:creationId xmlns:a16="http://schemas.microsoft.com/office/drawing/2014/main" id="{BD3D4137-4DA9-40A2-98C8-10512965D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97953"/>
            <a:ext cx="2881420" cy="324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50139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0" y="833272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1. Объём треугольной призмы </a:t>
            </a:r>
            <a:r>
              <a:rPr lang="en-US" i="1" dirty="0"/>
              <a:t>ABCA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ru-RU" dirty="0"/>
              <a:t>равен 1. Найдите объём четырёхугольной пирамиды </a:t>
            </a:r>
            <a:r>
              <a:rPr lang="en-US" i="1" dirty="0"/>
              <a:t>ABCC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64269"/>
            <a:ext cx="3666802" cy="352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">
                <a:extLst>
                  <a:ext uri="{FF2B5EF4-FFF2-40B4-BE49-F238E27FC236}">
                    <a16:creationId xmlns:a16="http://schemas.microsoft.com/office/drawing/2014/main" id="{3DB82401-75AA-4E78-AED2-1E37DECC90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223675"/>
                <a:ext cx="9144000" cy="6165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/>
                  <a:t>	</a:t>
                </a:r>
                <a:r>
                  <a:rPr lang="ru-RU" dirty="0">
                    <a:solidFill>
                      <a:srgbClr val="FF0000"/>
                    </a:solidFill>
                  </a:rPr>
                  <a:t>Ответ.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6" name="Text Box 3">
                <a:extLst>
                  <a:ext uri="{FF2B5EF4-FFF2-40B4-BE49-F238E27FC236}">
                    <a16:creationId xmlns:a16="http://schemas.microsoft.com/office/drawing/2014/main" id="{3DB82401-75AA-4E78-AED2-1E37DECC90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223675"/>
                <a:ext cx="9144000" cy="616515"/>
              </a:xfrm>
              <a:prstGeom prst="rect">
                <a:avLst/>
              </a:prstGeom>
              <a:blipFill>
                <a:blip r:embed="rId4"/>
                <a:stretch>
                  <a:fillRect b="-89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2050">
            <a:extLst>
              <a:ext uri="{FF2B5EF4-FFF2-40B4-BE49-F238E27FC236}">
                <a16:creationId xmlns:a16="http://schemas.microsoft.com/office/drawing/2014/main" id="{E2376DA2-9D35-4F31-8807-893462C70976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98359"/>
            <a:ext cx="7772400" cy="6858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sz="3200" kern="0" dirty="0">
                <a:solidFill>
                  <a:srgbClr val="FF3300"/>
                </a:solidFill>
              </a:rPr>
              <a:t>Упражнения</a:t>
            </a:r>
          </a:p>
        </p:txBody>
      </p:sp>
    </p:spTree>
    <p:extLst>
      <p:ext uri="{BB962C8B-B14F-4D97-AF65-F5344CB8AC3E}">
        <p14:creationId xmlns:p14="http://schemas.microsoft.com/office/powerpoint/2010/main" val="87812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99531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Не производя вычислений, оцените, во сколько раз объём единичного тетраэдра меньше объёма единичного куба.</a:t>
            </a:r>
            <a:r>
              <a:rPr lang="en-US" dirty="0"/>
              <a:t> 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">
                <a:extLst>
                  <a:ext uri="{FF2B5EF4-FFF2-40B4-BE49-F238E27FC236}">
                    <a16:creationId xmlns:a16="http://schemas.microsoft.com/office/drawing/2014/main" id="{EDA1BCEE-4DFC-463A-BFE7-2DDA54C967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223675"/>
                <a:ext cx="9144000" cy="6971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/>
                  <a:t>	</a:t>
                </a:r>
                <a:r>
                  <a:rPr lang="ru-RU" dirty="0">
                    <a:solidFill>
                      <a:srgbClr val="FF0000"/>
                    </a:solidFill>
                  </a:rPr>
                  <a:t>Ответ.</a:t>
                </a:r>
                <a:r>
                  <a:rPr lang="ru-RU" dirty="0"/>
                  <a:t> Примерно в 8 раз (объем тетраэдра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ru-RU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ru-RU" dirty="0"/>
                  <a:t>).</a:t>
                </a:r>
              </a:p>
            </p:txBody>
          </p:sp>
        </mc:Choice>
        <mc:Fallback xmlns="">
          <p:sp>
            <p:nvSpPr>
              <p:cNvPr id="6" name="Text Box 3">
                <a:extLst>
                  <a:ext uri="{FF2B5EF4-FFF2-40B4-BE49-F238E27FC236}">
                    <a16:creationId xmlns:a16="http://schemas.microsoft.com/office/drawing/2014/main" id="{EDA1BCEE-4DFC-463A-BFE7-2DDA54C96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223675"/>
                <a:ext cx="9144000" cy="697179"/>
              </a:xfrm>
              <a:prstGeom prst="rect">
                <a:avLst/>
              </a:prstGeom>
              <a:blipFill>
                <a:blip r:embed="rId3"/>
                <a:stretch>
                  <a:fillRect b="-526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8E2D8D-6382-4C9B-B70A-D79F567FD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124744"/>
            <a:ext cx="3454863" cy="34336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9A036A-42B0-428D-81EC-81468112D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408" y="1484784"/>
            <a:ext cx="3212434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5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9953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2. Объём правильной шестиугольной призмы </a:t>
            </a:r>
            <a:r>
              <a:rPr lang="en-US" i="1" dirty="0"/>
              <a:t>ABCDEFA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i="1" dirty="0"/>
              <a:t>D</a:t>
            </a:r>
            <a:r>
              <a:rPr lang="en-US" baseline="-25000" dirty="0"/>
              <a:t>1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ru-RU" dirty="0"/>
              <a:t>равен 1. Найдите объём треугольной пирамиды 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i="1" dirty="0"/>
              <a:t>ABC</a:t>
            </a:r>
            <a:r>
              <a:rPr lang="en-US" dirty="0"/>
              <a:t>. </a:t>
            </a:r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747" y="1539691"/>
            <a:ext cx="5212506" cy="377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">
                <a:extLst>
                  <a:ext uri="{FF2B5EF4-FFF2-40B4-BE49-F238E27FC236}">
                    <a16:creationId xmlns:a16="http://schemas.microsoft.com/office/drawing/2014/main" id="{EDA1BCEE-4DFC-463A-BFE7-2DDA54C967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223675"/>
                <a:ext cx="9144000" cy="6157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/>
                  <a:t>	</a:t>
                </a:r>
                <a:r>
                  <a:rPr lang="ru-RU" dirty="0">
                    <a:solidFill>
                      <a:srgbClr val="FF0000"/>
                    </a:solidFill>
                  </a:rPr>
                  <a:t>Ответ.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6" name="Text Box 3">
                <a:extLst>
                  <a:ext uri="{FF2B5EF4-FFF2-40B4-BE49-F238E27FC236}">
                    <a16:creationId xmlns:a16="http://schemas.microsoft.com/office/drawing/2014/main" id="{EDA1BCEE-4DFC-463A-BFE7-2DDA54C96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223675"/>
                <a:ext cx="9144000" cy="615746"/>
              </a:xfrm>
              <a:prstGeom prst="rect">
                <a:avLst/>
              </a:prstGeom>
              <a:blipFill>
                <a:blip r:embed="rId4"/>
                <a:stretch>
                  <a:fillRect b="-89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661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0" y="35443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3. Плоскость параллельна основанию пирамиды и проходит через середину высоты. Какую часть объёма данной пирамиды составляет пирамида, отсечённая этой плоскостью?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7FB244-7D60-471F-BFF4-A01B974EC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287" y="1412776"/>
            <a:ext cx="2867425" cy="31532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3">
                <a:extLst>
                  <a:ext uri="{FF2B5EF4-FFF2-40B4-BE49-F238E27FC236}">
                    <a16:creationId xmlns:a16="http://schemas.microsoft.com/office/drawing/2014/main" id="{00B3464B-FB34-402F-9396-05893C0FB9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223675"/>
                <a:ext cx="9144000" cy="6157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/>
                  <a:t>	</a:t>
                </a:r>
                <a:r>
                  <a:rPr lang="ru-RU" dirty="0">
                    <a:solidFill>
                      <a:srgbClr val="FF0000"/>
                    </a:solidFill>
                  </a:rPr>
                  <a:t>Ответ.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8" name="Text Box 3">
                <a:extLst>
                  <a:ext uri="{FF2B5EF4-FFF2-40B4-BE49-F238E27FC236}">
                    <a16:creationId xmlns:a16="http://schemas.microsoft.com/office/drawing/2014/main" id="{00B3464B-FB34-402F-9396-05893C0FB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223675"/>
                <a:ext cx="9144000" cy="615746"/>
              </a:xfrm>
              <a:prstGeom prst="rect">
                <a:avLst/>
              </a:prstGeom>
              <a:blipFill>
                <a:blip r:embed="rId4"/>
                <a:stretch>
                  <a:fillRect b="-89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971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0" y="35443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4. Плоскость пересекает ребра </a:t>
            </a:r>
            <a:r>
              <a:rPr lang="en-US" i="1" dirty="0">
                <a:cs typeface="Times New Roman" pitchFamily="18" charset="0"/>
              </a:rPr>
              <a:t>SA</a:t>
            </a:r>
            <a:r>
              <a:rPr lang="ru-RU" i="1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SB</a:t>
            </a:r>
            <a:r>
              <a:rPr lang="ru-RU" i="1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SC </a:t>
            </a:r>
            <a:r>
              <a:rPr lang="ru-RU" dirty="0">
                <a:cs typeface="Times New Roman" pitchFamily="18" charset="0"/>
              </a:rPr>
              <a:t>треугольной пирамиды </a:t>
            </a:r>
            <a:r>
              <a:rPr lang="en-US" i="1" dirty="0">
                <a:cs typeface="Times New Roman" pitchFamily="18" charset="0"/>
              </a:rPr>
              <a:t>SABC </a:t>
            </a:r>
            <a:r>
              <a:rPr lang="ru-RU" dirty="0">
                <a:cs typeface="Times New Roman" pitchFamily="18" charset="0"/>
              </a:rPr>
              <a:t>в точках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i="1" dirty="0">
                <a:cs typeface="Times New Roman" pitchFamily="18" charset="0"/>
              </a:rPr>
              <a:t>’,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i="1" dirty="0">
                <a:cs typeface="Times New Roman" pitchFamily="18" charset="0"/>
              </a:rPr>
              <a:t>’,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i="1" dirty="0">
                <a:cs typeface="Times New Roman" pitchFamily="18" charset="0"/>
              </a:rPr>
              <a:t>’ </a:t>
            </a:r>
            <a:r>
              <a:rPr lang="ru-RU" dirty="0">
                <a:cs typeface="Times New Roman" pitchFamily="18" charset="0"/>
              </a:rPr>
              <a:t>соответственно. Найдите объем пирамиды </a:t>
            </a:r>
            <a:r>
              <a:rPr lang="en-US" i="1" dirty="0">
                <a:cs typeface="Times New Roman" pitchFamily="18" charset="0"/>
              </a:rPr>
              <a:t>SA</a:t>
            </a:r>
            <a:r>
              <a:rPr lang="ru-RU" i="1" dirty="0">
                <a:cs typeface="Times New Roman" pitchFamily="18" charset="0"/>
              </a:rPr>
              <a:t>’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i="1" dirty="0">
                <a:cs typeface="Times New Roman" pitchFamily="18" charset="0"/>
              </a:rPr>
              <a:t>’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i="1" dirty="0">
                <a:cs typeface="Times New Roman" pitchFamily="18" charset="0"/>
              </a:rPr>
              <a:t>’</a:t>
            </a:r>
            <a:r>
              <a:rPr lang="ru-RU" dirty="0">
                <a:cs typeface="Times New Roman" pitchFamily="18" charset="0"/>
              </a:rPr>
              <a:t>, если объем исходной пирамиды равен </a:t>
            </a:r>
            <a:r>
              <a:rPr lang="ru-RU" dirty="0"/>
              <a:t>1</a:t>
            </a:r>
            <a:r>
              <a:rPr lang="en-US" i="1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SA</a:t>
            </a:r>
            <a:r>
              <a:rPr lang="ru-RU" i="1" dirty="0">
                <a:cs typeface="Times New Roman" pitchFamily="18" charset="0"/>
              </a:rPr>
              <a:t>’ </a:t>
            </a:r>
            <a:r>
              <a:rPr lang="ru-RU" dirty="0">
                <a:cs typeface="Times New Roman" pitchFamily="18" charset="0"/>
              </a:rPr>
              <a:t>: </a:t>
            </a:r>
            <a:r>
              <a:rPr lang="en-US" i="1" dirty="0">
                <a:cs typeface="Times New Roman" pitchFamily="18" charset="0"/>
              </a:rPr>
              <a:t>SA</a:t>
            </a:r>
            <a:r>
              <a:rPr lang="ru-RU" i="1" dirty="0">
                <a:cs typeface="Times New Roman" pitchFamily="18" charset="0"/>
              </a:rPr>
              <a:t>  = </a:t>
            </a:r>
            <a:r>
              <a:rPr lang="ru-RU" dirty="0">
                <a:cs typeface="Times New Roman" pitchFamily="18" charset="0"/>
              </a:rPr>
              <a:t>1 : 2, </a:t>
            </a:r>
            <a:r>
              <a:rPr lang="en-US" i="1" dirty="0">
                <a:cs typeface="Times New Roman" pitchFamily="18" charset="0"/>
              </a:rPr>
              <a:t>SB</a:t>
            </a:r>
            <a:r>
              <a:rPr lang="ru-RU" i="1" dirty="0">
                <a:cs typeface="Times New Roman" pitchFamily="18" charset="0"/>
              </a:rPr>
              <a:t>’ </a:t>
            </a:r>
            <a:r>
              <a:rPr lang="ru-RU" dirty="0">
                <a:cs typeface="Times New Roman" pitchFamily="18" charset="0"/>
              </a:rPr>
              <a:t>: </a:t>
            </a:r>
            <a:r>
              <a:rPr lang="en-US" i="1" dirty="0">
                <a:cs typeface="Times New Roman" pitchFamily="18" charset="0"/>
              </a:rPr>
              <a:t>SB </a:t>
            </a:r>
            <a:r>
              <a:rPr lang="ru-RU" dirty="0">
                <a:cs typeface="Times New Roman" pitchFamily="18" charset="0"/>
              </a:rPr>
              <a:t>= 2 : 3, </a:t>
            </a:r>
            <a:r>
              <a:rPr lang="en-US" i="1" dirty="0">
                <a:cs typeface="Times New Roman" pitchFamily="18" charset="0"/>
              </a:rPr>
              <a:t>SC</a:t>
            </a:r>
            <a:r>
              <a:rPr lang="ru-RU" i="1" dirty="0">
                <a:cs typeface="Times New Roman" pitchFamily="18" charset="0"/>
              </a:rPr>
              <a:t>’ </a:t>
            </a:r>
            <a:r>
              <a:rPr lang="ru-RU" dirty="0">
                <a:cs typeface="Times New Roman" pitchFamily="18" charset="0"/>
              </a:rPr>
              <a:t>: </a:t>
            </a:r>
            <a:r>
              <a:rPr lang="en-US" i="1" dirty="0">
                <a:cs typeface="Times New Roman" pitchFamily="18" charset="0"/>
              </a:rPr>
              <a:t>SC</a:t>
            </a:r>
            <a:r>
              <a:rPr lang="ru-RU" dirty="0">
                <a:cs typeface="Times New Roman" pitchFamily="18" charset="0"/>
              </a:rPr>
              <a:t> = 3 : 4.</a:t>
            </a:r>
          </a:p>
        </p:txBody>
      </p:sp>
      <p:pic>
        <p:nvPicPr>
          <p:cNvPr id="5736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63635"/>
            <a:ext cx="3365500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186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351" name="Text Box 7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80512" cy="20624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>
                    <a:solidFill>
                      <a:srgbClr val="FF3300"/>
                    </a:solidFill>
                  </a:rPr>
                  <a:t>	Решение. </a:t>
                </a:r>
                <a:r>
                  <a:rPr lang="ru-RU" dirty="0"/>
                  <a:t>Площадь треугольника </a:t>
                </a:r>
                <a:r>
                  <a:rPr lang="en-US" i="1" dirty="0"/>
                  <a:t>SA’B’ </a:t>
                </a:r>
                <a:r>
                  <a:rPr lang="ru-RU" dirty="0"/>
                  <a:t>составляет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dirty="0"/>
                  <a:t> площади треугольника </a:t>
                </a:r>
                <a:r>
                  <a:rPr lang="en-US" i="1" dirty="0"/>
                  <a:t>SAB</a:t>
                </a:r>
                <a:r>
                  <a:rPr lang="ru-RU" dirty="0"/>
                  <a:t>. Высота, опущенная из точки </a:t>
                </a:r>
                <a:r>
                  <a:rPr lang="en-US" i="1" dirty="0"/>
                  <a:t>C’ </a:t>
                </a:r>
                <a:r>
                  <a:rPr lang="ru-RU" dirty="0"/>
                  <a:t>составляет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:r>
                  <a:rPr lang="ru-RU" dirty="0"/>
                  <a:t>высоты, опущенной из вершины </a:t>
                </a:r>
                <a:r>
                  <a:rPr lang="ru-RU" i="1" dirty="0"/>
                  <a:t>С</a:t>
                </a:r>
                <a:r>
                  <a:rPr lang="ru-RU" dirty="0"/>
                  <a:t>. Следовательно, объем пирамиды </a:t>
                </a:r>
                <a:r>
                  <a:rPr lang="en-US" i="1" dirty="0"/>
                  <a:t>SA’B’C’ </a:t>
                </a:r>
                <a:r>
                  <a:rPr lang="ru-RU" dirty="0"/>
                  <a:t>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ru-RU" dirty="0"/>
                  <a:t>.</a:t>
                </a:r>
                <a:r>
                  <a:rPr lang="en-US" dirty="0"/>
                  <a:t> </a:t>
                </a:r>
                <a:endParaRPr lang="ru-RU" dirty="0"/>
              </a:p>
            </p:txBody>
          </p:sp>
        </mc:Choice>
        <mc:Fallback xmlns="">
          <p:sp>
            <p:nvSpPr>
              <p:cNvPr id="57351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80512" cy="2062424"/>
              </a:xfrm>
              <a:prstGeom prst="rect">
                <a:avLst/>
              </a:prstGeom>
              <a:blipFill rotWithShape="1">
                <a:blip r:embed="rId3"/>
                <a:stretch>
                  <a:fillRect l="-996" r="-996" b="-2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36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2141176"/>
            <a:ext cx="2966903" cy="316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1829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32320" y="188640"/>
            <a:ext cx="917632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/>
              <a:t>	</a:t>
            </a:r>
            <a:r>
              <a:rPr lang="ru-RU" dirty="0"/>
              <a:t>5. Два противоположных ребра тетраэдра перпендикулярны и равны 3. Расстояние между ними равно 2. Найдите объем тетраэдра.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40768"/>
            <a:ext cx="2866234" cy="271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471BE5C-7560-446D-902D-44AA6C102A0D}"/>
              </a:ext>
            </a:extLst>
          </p:cNvPr>
          <p:cNvGrpSpPr/>
          <p:nvPr/>
        </p:nvGrpSpPr>
        <p:grpSpPr>
          <a:xfrm>
            <a:off x="26674" y="1277056"/>
            <a:ext cx="9162256" cy="4576409"/>
            <a:chOff x="26674" y="1277056"/>
            <a:chExt cx="9162256" cy="4576409"/>
          </a:xfrm>
        </p:grpSpPr>
        <p:sp>
          <p:nvSpPr>
            <p:cNvPr id="7" name="Text Box 6">
              <a:extLst>
                <a:ext uri="{FF2B5EF4-FFF2-40B4-BE49-F238E27FC236}">
                  <a16:creationId xmlns:a16="http://schemas.microsoft.com/office/drawing/2014/main" id="{853BB914-6959-43A5-A839-E572B3B818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74" y="4653136"/>
              <a:ext cx="9162256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dirty="0">
                  <a:solidFill>
                    <a:srgbClr val="FF3300"/>
                  </a:solidFill>
                </a:rPr>
                <a:t>	</a:t>
              </a:r>
              <a:r>
                <a:rPr lang="ru-RU" dirty="0">
                  <a:solidFill>
                    <a:srgbClr val="FF3300"/>
                  </a:solidFill>
                </a:rPr>
                <a:t>Решение. </a:t>
              </a:r>
              <a:r>
                <a:rPr lang="ru-RU" dirty="0"/>
                <a:t>Пусть </a:t>
              </a:r>
              <a:r>
                <a:rPr lang="en-US" i="1" dirty="0"/>
                <a:t>AB </a:t>
              </a:r>
              <a:r>
                <a:rPr lang="ru-RU" dirty="0"/>
                <a:t>перпендикулярно </a:t>
              </a:r>
              <a:r>
                <a:rPr lang="en-US" i="1" dirty="0"/>
                <a:t>CD</a:t>
              </a:r>
              <a:r>
                <a:rPr lang="ru-RU" dirty="0"/>
                <a:t>. Проведем сечение </a:t>
              </a:r>
              <a:r>
                <a:rPr lang="en-US" i="1" dirty="0"/>
                <a:t>ADE </a:t>
              </a:r>
              <a:r>
                <a:rPr lang="ru-RU" dirty="0"/>
                <a:t>перпендикулярное </a:t>
              </a:r>
              <a:r>
                <a:rPr lang="en-US" i="1" dirty="0"/>
                <a:t>BC</a:t>
              </a:r>
              <a:r>
                <a:rPr lang="ru-RU" dirty="0"/>
                <a:t>. Площадь треугольника </a:t>
              </a:r>
              <a:r>
                <a:rPr lang="en-US" i="1" dirty="0"/>
                <a:t>ADE </a:t>
              </a:r>
              <a:r>
                <a:rPr lang="ru-RU" dirty="0"/>
                <a:t>равна 3. Объем тетраэдра равен 3.</a:t>
              </a:r>
              <a:endParaRPr lang="ru-RU" i="1" dirty="0"/>
            </a:p>
          </p:txBody>
        </p:sp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5C805AA1-19E8-4CF8-AEAC-99A4E1515A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1277056"/>
              <a:ext cx="3049058" cy="28438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2437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8256" y="-11719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6. На двух скрещивающихся прямых </a:t>
            </a:r>
            <a:r>
              <a:rPr lang="en-US" i="1" dirty="0"/>
              <a:t>a </a:t>
            </a:r>
            <a:r>
              <a:rPr lang="ru-RU" dirty="0"/>
              <a:t>и </a:t>
            </a:r>
            <a:r>
              <a:rPr lang="en-US" i="1" dirty="0"/>
              <a:t>b </a:t>
            </a:r>
            <a:r>
              <a:rPr lang="ru-RU" dirty="0"/>
              <a:t>расположены два отрезка соответственно </a:t>
            </a:r>
            <a:r>
              <a:rPr lang="en-US" i="1" dirty="0"/>
              <a:t>A</a:t>
            </a:r>
            <a:r>
              <a:rPr lang="ru-RU" baseline="-25000" dirty="0"/>
              <a:t>1</a:t>
            </a:r>
            <a:r>
              <a:rPr lang="en-US" i="1" dirty="0"/>
              <a:t>A</a:t>
            </a:r>
            <a:r>
              <a:rPr lang="ru-RU" baseline="-25000" dirty="0"/>
              <a:t>2</a:t>
            </a:r>
            <a:r>
              <a:rPr lang="ru-RU" dirty="0"/>
              <a:t> и </a:t>
            </a:r>
            <a:r>
              <a:rPr lang="en-US" i="1" dirty="0"/>
              <a:t>B</a:t>
            </a:r>
            <a:r>
              <a:rPr lang="ru-RU" baseline="-25000" dirty="0"/>
              <a:t>1</a:t>
            </a:r>
            <a:r>
              <a:rPr lang="en-US" i="1" dirty="0"/>
              <a:t>B</a:t>
            </a:r>
            <a:r>
              <a:rPr lang="ru-RU" baseline="-25000" dirty="0"/>
              <a:t>2</a:t>
            </a:r>
            <a:r>
              <a:rPr lang="ru-RU" dirty="0"/>
              <a:t>. Докажите, что объём тетраэдра </a:t>
            </a:r>
            <a:r>
              <a:rPr lang="en-US" i="1" dirty="0"/>
              <a:t>A</a:t>
            </a:r>
            <a:r>
              <a:rPr lang="ru-RU" baseline="-25000" dirty="0"/>
              <a:t>1</a:t>
            </a:r>
            <a:r>
              <a:rPr lang="en-US" i="1" dirty="0"/>
              <a:t>A</a:t>
            </a:r>
            <a:r>
              <a:rPr lang="ru-RU" baseline="-25000" dirty="0"/>
              <a:t>2</a:t>
            </a:r>
            <a:r>
              <a:rPr lang="en-US" i="1" dirty="0"/>
              <a:t>B</a:t>
            </a:r>
            <a:r>
              <a:rPr lang="ru-RU" baseline="-25000" dirty="0"/>
              <a:t>1</a:t>
            </a:r>
            <a:r>
              <a:rPr lang="en-US" i="1" dirty="0"/>
              <a:t>B</a:t>
            </a:r>
            <a:r>
              <a:rPr lang="ru-RU" baseline="-25000" dirty="0"/>
              <a:t>2</a:t>
            </a:r>
            <a:r>
              <a:rPr lang="ru-RU" dirty="0"/>
              <a:t> не зависит от положений этих отрезков на прямых, а зависит только от их длины. 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266" y="1428441"/>
            <a:ext cx="2553468" cy="286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D93E6DB1-90E2-48D9-8690-8820811C2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89350"/>
            <a:ext cx="918051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solidFill>
                  <a:srgbClr val="FF3300"/>
                </a:solidFill>
              </a:rPr>
              <a:t>	Решение. </a:t>
            </a:r>
            <a:r>
              <a:rPr lang="ru-RU" dirty="0"/>
              <a:t>При перемещении отрезка 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ru-RU" dirty="0"/>
              <a:t>по прямой </a:t>
            </a:r>
            <a:r>
              <a:rPr lang="en-US" i="1" dirty="0"/>
              <a:t>b </a:t>
            </a:r>
            <a:r>
              <a:rPr lang="ru-RU" dirty="0"/>
              <a:t>площадь треугольника 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2 </a:t>
            </a:r>
            <a:r>
              <a:rPr lang="ru-RU" dirty="0"/>
              <a:t> остаётся неизменной. Высота, опущенная из вершины </a:t>
            </a:r>
            <a:r>
              <a:rPr lang="en-US" i="1" dirty="0"/>
              <a:t>A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ru-RU" dirty="0"/>
              <a:t>на плоскость 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i="1" dirty="0"/>
              <a:t>B</a:t>
            </a:r>
            <a:r>
              <a:rPr lang="en-US" baseline="-25000" dirty="0"/>
              <a:t>2</a:t>
            </a:r>
            <a:r>
              <a:rPr lang="ru-RU" dirty="0"/>
              <a:t> также не меняется. Следовательно, объём тетраэдра </a:t>
            </a:r>
            <a:r>
              <a:rPr lang="en-US" i="1" dirty="0"/>
              <a:t>A</a:t>
            </a:r>
            <a:r>
              <a:rPr lang="ru-RU" baseline="-25000" dirty="0"/>
              <a:t>1</a:t>
            </a:r>
            <a:r>
              <a:rPr lang="en-US" i="1" dirty="0"/>
              <a:t>A</a:t>
            </a:r>
            <a:r>
              <a:rPr lang="ru-RU" baseline="-25000" dirty="0"/>
              <a:t>2</a:t>
            </a:r>
            <a:r>
              <a:rPr lang="en-US" i="1" dirty="0"/>
              <a:t>B</a:t>
            </a:r>
            <a:r>
              <a:rPr lang="ru-RU" baseline="-25000" dirty="0"/>
              <a:t>1</a:t>
            </a:r>
            <a:r>
              <a:rPr lang="en-US" i="1" dirty="0"/>
              <a:t>B</a:t>
            </a:r>
            <a:r>
              <a:rPr lang="ru-RU" baseline="-25000" dirty="0"/>
              <a:t>2</a:t>
            </a:r>
            <a:r>
              <a:rPr lang="ru-RU" dirty="0"/>
              <a:t> не меняется. Аналогично рассматривается случай, когда отрезок 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i="1" dirty="0"/>
              <a:t>A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ru-RU" dirty="0"/>
              <a:t>перемещается по  прямой </a:t>
            </a:r>
            <a:r>
              <a:rPr lang="en-US" i="1" dirty="0"/>
              <a:t>a</a:t>
            </a:r>
            <a:r>
              <a:rPr lang="en-US" dirty="0"/>
              <a:t>.</a:t>
            </a:r>
            <a:r>
              <a:rPr lang="en-US" i="1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97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26"/>
          <p:cNvSpPr txBox="1">
            <a:spLocks noChangeArrowheads="1"/>
          </p:cNvSpPr>
          <p:nvPr/>
        </p:nvSpPr>
        <p:spPr bwMode="auto">
          <a:xfrm>
            <a:off x="0" y="102467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7. Объём правильной четырёхугольной пирамиды </a:t>
            </a:r>
            <a:r>
              <a:rPr lang="en-US" i="1" dirty="0">
                <a:cs typeface="Times New Roman" pitchFamily="18" charset="0"/>
              </a:rPr>
              <a:t>SABCD </a:t>
            </a:r>
            <a:r>
              <a:rPr lang="ru-RU" dirty="0">
                <a:cs typeface="Times New Roman" pitchFamily="18" charset="0"/>
              </a:rPr>
              <a:t>равен 1. Найдите объём пирамиды </a:t>
            </a:r>
            <a:r>
              <a:rPr lang="en-US" i="1" dirty="0">
                <a:cs typeface="Times New Roman" pitchFamily="18" charset="0"/>
              </a:rPr>
              <a:t>SAEFG</a:t>
            </a:r>
            <a:r>
              <a:rPr lang="ru-RU" dirty="0">
                <a:cs typeface="Times New Roman" pitchFamily="18" charset="0"/>
              </a:rPr>
              <a:t>, где </a:t>
            </a:r>
            <a:r>
              <a:rPr lang="en-US" i="1" dirty="0">
                <a:cs typeface="Times New Roman" pitchFamily="18" charset="0"/>
              </a:rPr>
              <a:t>E</a:t>
            </a:r>
            <a:r>
              <a:rPr lang="ru-RU" dirty="0">
                <a:cs typeface="Times New Roman" pitchFamily="18" charset="0"/>
              </a:rPr>
              <a:t> и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i="1" dirty="0">
                <a:cs typeface="Times New Roman" pitchFamily="18" charset="0"/>
              </a:rPr>
              <a:t>G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– середины рёбер соответственно </a:t>
            </a:r>
            <a:r>
              <a:rPr lang="en-US" i="1" dirty="0">
                <a:cs typeface="Times New Roman" pitchFamily="18" charset="0"/>
              </a:rPr>
              <a:t>SB  </a:t>
            </a:r>
            <a:r>
              <a:rPr lang="ru-RU" dirty="0">
                <a:cs typeface="Times New Roman" pitchFamily="18" charset="0"/>
              </a:rPr>
              <a:t>и</a:t>
            </a:r>
            <a:r>
              <a:rPr lang="ru-RU" i="1" dirty="0">
                <a:cs typeface="Times New Roman" pitchFamily="18" charset="0"/>
              </a:rPr>
              <a:t> 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i="1" dirty="0">
                <a:cs typeface="Times New Roman" pitchFamily="18" charset="0"/>
              </a:rPr>
              <a:t>SD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  <p:pic>
        <p:nvPicPr>
          <p:cNvPr id="9" name="Picture 10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1302796"/>
            <a:ext cx="3168352" cy="2403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7F281FF-BCE9-4DC4-B6AA-17662A9E16C9}"/>
              </a:ext>
            </a:extLst>
          </p:cNvPr>
          <p:cNvGrpSpPr/>
          <p:nvPr/>
        </p:nvGrpSpPr>
        <p:grpSpPr>
          <a:xfrm>
            <a:off x="-19379" y="3850539"/>
            <a:ext cx="9144000" cy="2530789"/>
            <a:chOff x="-19379" y="3850539"/>
            <a:chExt cx="9144000" cy="25307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 Box 3">
                  <a:extLst>
                    <a:ext uri="{FF2B5EF4-FFF2-40B4-BE49-F238E27FC236}">
                      <a16:creationId xmlns:a16="http://schemas.microsoft.com/office/drawing/2014/main" id="{862C5D8C-8116-43C6-848D-EFF047C1486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19379" y="5301208"/>
                  <a:ext cx="9144000" cy="6161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ru-RU" dirty="0"/>
                    <a:t>	</a:t>
                  </a:r>
                  <a:r>
                    <a:rPr lang="ru-RU" dirty="0">
                      <a:solidFill>
                        <a:srgbClr val="FF0000"/>
                      </a:solidFill>
                    </a:rPr>
                    <a:t>Ответ.</a:t>
                  </a:r>
                  <a:r>
                    <a:rPr lang="en-US" dirty="0">
                      <a:solidFill>
                        <a:srgbClr val="FF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ru-RU" dirty="0"/>
                    <a:t>.</a:t>
                  </a:r>
                </a:p>
              </p:txBody>
            </p:sp>
          </mc:Choice>
          <mc:Fallback xmlns="">
            <p:sp>
              <p:nvSpPr>
                <p:cNvPr id="10" name="Text Box 3">
                  <a:extLst>
                    <a:ext uri="{FF2B5EF4-FFF2-40B4-BE49-F238E27FC236}">
                      <a16:creationId xmlns:a16="http://schemas.microsoft.com/office/drawing/2014/main" id="{862C5D8C-8116-43C6-848D-EFF047C148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-19379" y="5301208"/>
                  <a:ext cx="9144000" cy="616194"/>
                </a:xfrm>
                <a:prstGeom prst="rect">
                  <a:avLst/>
                </a:prstGeom>
                <a:blipFill>
                  <a:blip r:embed="rId4"/>
                  <a:stretch>
                    <a:fillRect b="-8911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F8DE5927-997A-45D0-8E4E-BD3244CA8C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5578" y="3850539"/>
              <a:ext cx="3271960" cy="2530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1909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892" y="-28487"/>
            <a:ext cx="915703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/>
              <a:t>	8. Правильную четырёхугольную пирамиду симметрично отразили относительно середины её высоты. Найдите объём общей части исходной и симметричной пирамид, если объём исходной пирамиды равен 1.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906" y="1767788"/>
            <a:ext cx="3232324" cy="2634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AA9AEC0-9021-402B-A468-D8AF130777F6}"/>
              </a:ext>
            </a:extLst>
          </p:cNvPr>
          <p:cNvGrpSpPr/>
          <p:nvPr/>
        </p:nvGrpSpPr>
        <p:grpSpPr>
          <a:xfrm>
            <a:off x="-837" y="1484784"/>
            <a:ext cx="9248665" cy="4299879"/>
            <a:chOff x="-837" y="1484784"/>
            <a:chExt cx="9248665" cy="42998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 Box 7">
                  <a:extLst>
                    <a:ext uri="{FF2B5EF4-FFF2-40B4-BE49-F238E27FC236}">
                      <a16:creationId xmlns:a16="http://schemas.microsoft.com/office/drawing/2014/main" id="{6F96288F-D2BB-49CF-BD05-1D1BAE6D33B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837" y="4767974"/>
                  <a:ext cx="9157034" cy="10166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en-US" dirty="0">
                      <a:solidFill>
                        <a:srgbClr val="FF3300"/>
                      </a:solidFill>
                    </a:rPr>
                    <a:t>	</a:t>
                  </a:r>
                  <a:r>
                    <a:rPr lang="ru-RU" dirty="0">
                      <a:solidFill>
                        <a:srgbClr val="FF0000"/>
                      </a:solidFill>
                    </a:rPr>
                    <a:t>Решение. </a:t>
                  </a:r>
                  <a:r>
                    <a:rPr lang="ru-RU" dirty="0"/>
                    <a:t>Общей частью пирамид является октаэдр (правильная 4-я </a:t>
                  </a:r>
                  <a:r>
                    <a:rPr lang="ru-RU" dirty="0" err="1"/>
                    <a:t>бипирамида</a:t>
                  </a:r>
                  <a:r>
                    <a:rPr lang="ru-RU" dirty="0"/>
                    <a:t>)</a:t>
                  </a:r>
                  <a:r>
                    <a:rPr lang="en-US" dirty="0"/>
                    <a:t>. </a:t>
                  </a:r>
                  <a:r>
                    <a:rPr lang="ru-RU" dirty="0"/>
                    <a:t>Его объем равен</a:t>
                  </a:r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en-US" b="0" i="0" smtClean="0">
                          <a:latin typeface="Cambria Math"/>
                        </a:rPr>
                        <m:t>.</m:t>
                      </m:r>
                    </m:oMath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9" name="Text Box 7">
                  <a:extLst>
                    <a:ext uri="{FF2B5EF4-FFF2-40B4-BE49-F238E27FC236}">
                      <a16:creationId xmlns:a16="http://schemas.microsoft.com/office/drawing/2014/main" id="{6F96288F-D2BB-49CF-BD05-1D1BAE6D33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-837" y="4767974"/>
                  <a:ext cx="9157034" cy="1016689"/>
                </a:xfrm>
                <a:prstGeom prst="rect">
                  <a:avLst/>
                </a:prstGeom>
                <a:blipFill>
                  <a:blip r:embed="rId4"/>
                  <a:stretch>
                    <a:fillRect l="-1065" t="-4790" r="-999" b="-1796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FBB63B88-8F38-448B-898D-BD05583786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6984" y="1484784"/>
              <a:ext cx="4260844" cy="3120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279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21124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/>
              <a:t>	9. Правильный тетраэдр повернули вокруг прямой, проходящей через середины двух его противолежащих рёбер, на угол 90</a:t>
            </a:r>
            <a:r>
              <a:rPr lang="ru-RU" baseline="30000" dirty="0"/>
              <a:t>о</a:t>
            </a:r>
            <a:r>
              <a:rPr lang="ru-RU" dirty="0"/>
              <a:t>. Найдите объём общей части исходного тетраэдра и повёрнутого, если объём исходного тетраэдра равен 1.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716" y="1712045"/>
            <a:ext cx="323628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4A06195-DAE2-4E58-A24D-B1187F47A541}"/>
              </a:ext>
            </a:extLst>
          </p:cNvPr>
          <p:cNvGrpSpPr/>
          <p:nvPr/>
        </p:nvGrpSpPr>
        <p:grpSpPr>
          <a:xfrm>
            <a:off x="35496" y="1590784"/>
            <a:ext cx="9144000" cy="4251614"/>
            <a:chOff x="35496" y="1590784"/>
            <a:chExt cx="9144000" cy="4251614"/>
          </a:xfrm>
        </p:grpSpPr>
        <p:sp>
          <p:nvSpPr>
            <p:cNvPr id="7" name="Text Box 10">
              <a:extLst>
                <a:ext uri="{FF2B5EF4-FFF2-40B4-BE49-F238E27FC236}">
                  <a16:creationId xmlns:a16="http://schemas.microsoft.com/office/drawing/2014/main" id="{CAFC1097-AAB7-4BFC-8A81-1318D02F77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96" y="5011401"/>
              <a:ext cx="9144000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/>
                <a:t>	</a:t>
              </a:r>
              <a:r>
                <a:rPr lang="ru-RU" dirty="0">
                  <a:solidFill>
                    <a:srgbClr val="FF0000"/>
                  </a:solidFill>
                </a:rPr>
                <a:t>Ответ.</a:t>
              </a:r>
              <a:r>
                <a:rPr lang="ru-RU" b="1" dirty="0"/>
                <a:t> </a:t>
              </a:r>
              <a:r>
                <a:rPr lang="ru-RU" dirty="0"/>
                <a:t>Общей частью исходного тетраэдра и повернутого является октаэдр.  Его объём равен 0,5.	</a:t>
              </a: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525AFD0D-6846-4603-9344-39FD50948A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1590784"/>
              <a:ext cx="3046254" cy="3192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146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72" name="Rectangle 16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6278" name="Text Box 22"/>
          <p:cNvSpPr txBox="1">
            <a:spLocks noChangeArrowheads="1"/>
          </p:cNvSpPr>
          <p:nvPr/>
        </p:nvSpPr>
        <p:spPr bwMode="auto">
          <a:xfrm>
            <a:off x="0" y="69345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/>
              <a:t>	</a:t>
            </a:r>
            <a:r>
              <a:rPr lang="en-US" dirty="0"/>
              <a:t>10</a:t>
            </a:r>
            <a:r>
              <a:rPr lang="ru-RU" dirty="0"/>
              <a:t>. Единичный куб повёрнут вокруг диагонали на угол 60°. Найдите объём общей части исходного куба и повёрнутого.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BBBC21-5D00-4AD0-BA34-714836070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13" y="1131975"/>
            <a:ext cx="4148682" cy="3604593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153D546-46D0-4EC2-91E1-6B300FB8748D}"/>
              </a:ext>
            </a:extLst>
          </p:cNvPr>
          <p:cNvGrpSpPr/>
          <p:nvPr/>
        </p:nvGrpSpPr>
        <p:grpSpPr>
          <a:xfrm>
            <a:off x="4039" y="1014577"/>
            <a:ext cx="9133807" cy="5580745"/>
            <a:chOff x="4039" y="1014577"/>
            <a:chExt cx="9133807" cy="558074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 Box 14">
                  <a:extLst>
                    <a:ext uri="{FF2B5EF4-FFF2-40B4-BE49-F238E27FC236}">
                      <a16:creationId xmlns:a16="http://schemas.microsoft.com/office/drawing/2014/main" id="{6BB7A3E9-DA72-4D01-9F87-DE9837AD159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39" y="4990139"/>
                  <a:ext cx="9133807" cy="1605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ru-RU" dirty="0">
                      <a:solidFill>
                        <a:srgbClr val="FF3300"/>
                      </a:solidFill>
                    </a:rPr>
                    <a:t>	Решение.</a:t>
                  </a:r>
                  <a:r>
                    <a:rPr lang="ru-RU" dirty="0">
                      <a:solidFill>
                        <a:schemeClr val="accent1"/>
                      </a:solidFill>
                    </a:rPr>
                    <a:t> </a:t>
                  </a:r>
                  <a:r>
                    <a:rPr lang="ru-RU" dirty="0"/>
                    <a:t>Общая часть является правильной 6-й </a:t>
                  </a:r>
                  <a:r>
                    <a:rPr lang="ru-RU" dirty="0" err="1"/>
                    <a:t>бипирамидой</a:t>
                  </a:r>
                  <a:r>
                    <a:rPr lang="ru-RU" dirty="0"/>
                    <a:t> со стороной основания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ru-RU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b="0" i="1" smtClean="0">
                                  <a:latin typeface="Cambria Math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ru-RU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ru-RU" dirty="0"/>
                    <a:t> и высотой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b="0" i="1" smtClean="0">
                                  <a:latin typeface="Cambria Math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ru-RU" i="1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ru-RU" dirty="0"/>
                    <a:t>. Объём этой </a:t>
                  </a:r>
                  <a:r>
                    <a:rPr lang="ru-RU" dirty="0" err="1"/>
                    <a:t>бипирамиды</a:t>
                  </a:r>
                  <a:r>
                    <a:rPr lang="ru-RU" dirty="0"/>
                    <a:t> равен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ru-RU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ru-RU" dirty="0"/>
                    <a:t>.</a:t>
                  </a:r>
                </a:p>
              </p:txBody>
            </p:sp>
          </mc:Choice>
          <mc:Fallback>
            <p:sp>
              <p:nvSpPr>
                <p:cNvPr id="5" name="Text Box 14">
                  <a:extLst>
                    <a:ext uri="{FF2B5EF4-FFF2-40B4-BE49-F238E27FC236}">
                      <a16:creationId xmlns:a16="http://schemas.microsoft.com/office/drawing/2014/main" id="{6BB7A3E9-DA72-4D01-9F87-DE9837AD15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039" y="4990139"/>
                  <a:ext cx="9133807" cy="1605183"/>
                </a:xfrm>
                <a:prstGeom prst="rect">
                  <a:avLst/>
                </a:prstGeom>
                <a:blipFill>
                  <a:blip r:embed="rId4"/>
                  <a:stretch>
                    <a:fillRect l="-1068" t="-3042" r="-1001" b="-76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F4480B16-6991-48C0-9F85-80661BC05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44008" y="1014577"/>
              <a:ext cx="4087279" cy="3942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484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5302" name="Text Box 6">
                <a:extLst>
                  <a:ext uri="{FF2B5EF4-FFF2-40B4-BE49-F238E27FC236}">
                    <a16:creationId xmlns:a16="http://schemas.microsoft.com/office/drawing/2014/main" id="{D7D29CCC-5B5E-4A28-B7C6-221F1D1F81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5715000"/>
                <a:ext cx="3276600" cy="6154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altLang="ru-RU" dirty="0">
                    <a:solidFill>
                      <a:srgbClr val="FF3300"/>
                    </a:solidFill>
                  </a:rPr>
                  <a:t>Ответ.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altLang="ru-RU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altLang="ru-R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ru-RU" altLang="ru-R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ru-RU" altLang="ru-RU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ru-RU" altLang="ru-RU" dirty="0">
                    <a:solidFill>
                      <a:srgbClr val="FF33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5302" name="Text Box 6">
                <a:extLst>
                  <a:ext uri="{FF2B5EF4-FFF2-40B4-BE49-F238E27FC236}">
                    <a16:creationId xmlns:a16="http://schemas.microsoft.com/office/drawing/2014/main" id="{D7D29CCC-5B5E-4A28-B7C6-221F1D1F8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5715000"/>
                <a:ext cx="3276600" cy="615425"/>
              </a:xfrm>
              <a:prstGeom prst="rect">
                <a:avLst/>
              </a:prstGeom>
              <a:blipFill>
                <a:blip r:embed="rId3"/>
                <a:stretch>
                  <a:fillRect l="-2788" b="-8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3">
            <a:extLst>
              <a:ext uri="{FF2B5EF4-FFF2-40B4-BE49-F238E27FC236}">
                <a16:creationId xmlns:a16="http://schemas.microsoft.com/office/drawing/2014/main" id="{31972FEA-F446-4DFF-BB1F-4FD5962D4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2420"/>
            <a:ext cx="9144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В фужер конусообразной формы налита вода. Половину всего количества воды перелили в стакан цилиндрической формы с радиусом основания, равным радиусу основания конуса. Укажите, какую высоту будет занимать оставшееся количество воды в фужере.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2F1394F1-D943-41A7-AD1B-D3CE406DE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53" y="2133528"/>
            <a:ext cx="2571808" cy="3032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621FF52D-9F17-4436-B5D3-B74E044C8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31078"/>
            <a:ext cx="2254184" cy="242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841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72" name="Rectangle 16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6278" name="Text Box 22"/>
          <p:cNvSpPr txBox="1">
            <a:spLocks noChangeArrowheads="1"/>
          </p:cNvSpPr>
          <p:nvPr/>
        </p:nvSpPr>
        <p:spPr bwMode="auto">
          <a:xfrm>
            <a:off x="0" y="620688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/>
              <a:t>	11. Единичный куб повёрнут вокруг прямой, проходящей через середины противоположных рёбер, на угол 90°. Найдите объем общей части исходного куба и повёрнутого.</a:t>
            </a:r>
          </a:p>
        </p:txBody>
      </p:sp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80" y="1916832"/>
            <a:ext cx="484022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83042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72" name="Rectangle 16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270" name="Text Box 14"/>
              <p:cNvSpPr txBox="1">
                <a:spLocks noChangeArrowheads="1"/>
              </p:cNvSpPr>
              <p:nvPr/>
            </p:nvSpPr>
            <p:spPr bwMode="auto">
              <a:xfrm>
                <a:off x="10193" y="116632"/>
                <a:ext cx="9133807" cy="23170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>
                    <a:solidFill>
                      <a:srgbClr val="FF3300"/>
                    </a:solidFill>
                  </a:rPr>
                  <a:t>	Решение.</a:t>
                </a:r>
                <a:r>
                  <a:rPr lang="ru-RU" dirty="0">
                    <a:solidFill>
                      <a:schemeClr val="accent1"/>
                    </a:solidFill>
                  </a:rPr>
                  <a:t> </a:t>
                </a:r>
                <a:r>
                  <a:rPr lang="ru-RU" dirty="0"/>
                  <a:t>Общая часть является многогранник, составленный из двух правильных четырёхугольных пирамид и прямоугольного параллелепипеда. Объём каждой пирамиды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ru-RU" dirty="0"/>
                  <a:t>. Объём прямоугольного параллелепипеда равен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b="0" i="1" smtClean="0">
                            <a:latin typeface="Cambria Math"/>
                          </a:rPr>
                          <m:t>2</m:t>
                        </m:r>
                      </m:e>
                    </m:rad>
                    <m:r>
                      <a:rPr lang="ru-RU" b="0" i="1" smtClean="0">
                        <a:latin typeface="Cambria Math"/>
                      </a:rPr>
                      <m:t>−1</m:t>
                    </m:r>
                  </m:oMath>
                </a14:m>
                <a:r>
                  <a:rPr lang="ru-RU" dirty="0"/>
                  <a:t>. Следовательно, объём общей части равен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u-RU" i="1">
                            <a:latin typeface="Cambria Math"/>
                          </a:rPr>
                          <m:t>2</m:t>
                        </m:r>
                      </m:e>
                    </m:rad>
                    <m:r>
                      <a:rPr lang="ru-RU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ru-RU" b="0" i="1" smtClean="0">
                        <a:latin typeface="Cambria Math"/>
                      </a:rPr>
                      <m:t>.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96270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93" y="116632"/>
                <a:ext cx="9133807" cy="2317045"/>
              </a:xfrm>
              <a:prstGeom prst="rect">
                <a:avLst/>
              </a:prstGeom>
              <a:blipFill rotWithShape="1">
                <a:blip r:embed="rId3"/>
                <a:stretch>
                  <a:fillRect l="-1068" t="-2105" r="-1001" b="-26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557476"/>
            <a:ext cx="4357693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8386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Text Box 1027">
            <a:extLst>
              <a:ext uri="{FF2B5EF4-FFF2-40B4-BE49-F238E27FC236}">
                <a16:creationId xmlns:a16="http://schemas.microsoft.com/office/drawing/2014/main" id="{6D9A68C5-F224-49AA-9217-28B8BB101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303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12. Параллельно основанию конуса проведено сечение, делящее высоту пополам. В каком отношении находятся объемы полученных частей конуса?</a:t>
            </a:r>
          </a:p>
        </p:txBody>
      </p:sp>
      <p:sp>
        <p:nvSpPr>
          <p:cNvPr id="79876" name="Text Box 1028">
            <a:extLst>
              <a:ext uri="{FF2B5EF4-FFF2-40B4-BE49-F238E27FC236}">
                <a16:creationId xmlns:a16="http://schemas.microsoft.com/office/drawing/2014/main" id="{FAD57240-146F-4967-AF4D-492E7442D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334000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dirty="0">
                <a:solidFill>
                  <a:srgbClr val="FF3300"/>
                </a:solidFill>
              </a:rPr>
              <a:t>Ответ. </a:t>
            </a:r>
            <a:r>
              <a:rPr lang="en-US" altLang="ru-RU" dirty="0"/>
              <a:t>1</a:t>
            </a:r>
            <a:r>
              <a:rPr lang="ru-RU" altLang="ru-RU" dirty="0"/>
              <a:t>:7</a:t>
            </a:r>
            <a:r>
              <a:rPr lang="en-US" altLang="ru-RU" dirty="0"/>
              <a:t>.</a:t>
            </a:r>
            <a:endParaRPr lang="ru-RU" altLang="ru-RU" dirty="0"/>
          </a:p>
        </p:txBody>
      </p:sp>
      <p:pic>
        <p:nvPicPr>
          <p:cNvPr id="79877" name="Picture 1029">
            <a:extLst>
              <a:ext uri="{FF2B5EF4-FFF2-40B4-BE49-F238E27FC236}">
                <a16:creationId xmlns:a16="http://schemas.microsoft.com/office/drawing/2014/main" id="{CBDFD49B-089D-4EEB-BE5F-BC92BA330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47056"/>
            <a:ext cx="3143250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6" grpId="0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3">
            <a:extLst>
              <a:ext uri="{FF2B5EF4-FFF2-40B4-BE49-F238E27FC236}">
                <a16:creationId xmlns:a16="http://schemas.microsoft.com/office/drawing/2014/main" id="{0D34A2E5-29D3-4A13-8481-E7DB6D9DE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6047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13. Объем конуса равен </a:t>
            </a:r>
            <a:r>
              <a:rPr lang="en-US" altLang="ru-RU" dirty="0">
                <a:cs typeface="Times New Roman" panose="02020603050405020304" pitchFamily="18" charset="0"/>
              </a:rPr>
              <a:t>1</a:t>
            </a:r>
            <a:r>
              <a:rPr lang="ru-RU" altLang="ru-RU" dirty="0">
                <a:cs typeface="Times New Roman" panose="02020603050405020304" pitchFamily="18" charset="0"/>
              </a:rPr>
              <a:t>. Его высота разделена на три равные части, и через точки деления параллельно основанию проведены плоскости. Найдите объем средней части конуса.</a:t>
            </a:r>
            <a:r>
              <a:rPr lang="ru-RU" altLang="ru-RU" dirty="0"/>
              <a:t> </a:t>
            </a:r>
          </a:p>
        </p:txBody>
      </p:sp>
      <p:grpSp>
        <p:nvGrpSpPr>
          <p:cNvPr id="55315" name="Group 19">
            <a:extLst>
              <a:ext uri="{FF2B5EF4-FFF2-40B4-BE49-F238E27FC236}">
                <a16:creationId xmlns:a16="http://schemas.microsoft.com/office/drawing/2014/main" id="{B54F9432-2678-4D58-9FF0-068A1E9EA143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5607050"/>
            <a:ext cx="3276600" cy="838200"/>
            <a:chOff x="288" y="3532"/>
            <a:chExt cx="2064" cy="528"/>
          </a:xfrm>
        </p:grpSpPr>
        <p:sp>
          <p:nvSpPr>
            <p:cNvPr id="55302" name="Text Box 6">
              <a:extLst>
                <a:ext uri="{FF2B5EF4-FFF2-40B4-BE49-F238E27FC236}">
                  <a16:creationId xmlns:a16="http://schemas.microsoft.com/office/drawing/2014/main" id="{D7D29CCC-5B5E-4A28-B7C6-221F1D1F81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3600"/>
              <a:ext cx="20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dirty="0">
                  <a:solidFill>
                    <a:srgbClr val="FF3300"/>
                  </a:solidFill>
                </a:rPr>
                <a:t>Ответ. </a:t>
              </a:r>
            </a:p>
          </p:txBody>
        </p:sp>
        <p:graphicFrame>
          <p:nvGraphicFramePr>
            <p:cNvPr id="55312" name="Object 16">
              <a:extLst>
                <a:ext uri="{FF2B5EF4-FFF2-40B4-BE49-F238E27FC236}">
                  <a16:creationId xmlns:a16="http://schemas.microsoft.com/office/drawing/2014/main" id="{7FEE10CF-C1E9-44BE-B3BC-288EEF6B26E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40" y="3532"/>
            <a:ext cx="336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533160" imgH="838080" progId="Equation.DSMT4">
                    <p:embed/>
                  </p:oleObj>
                </mc:Choice>
                <mc:Fallback>
                  <p:oleObj name="Equation" r:id="rId3" imgW="533160" imgH="838080" progId="Equation.DSMT4">
                    <p:embed/>
                    <p:pic>
                      <p:nvPicPr>
                        <p:cNvPr id="55312" name="Object 16">
                          <a:extLst>
                            <a:ext uri="{FF2B5EF4-FFF2-40B4-BE49-F238E27FC236}">
                              <a16:creationId xmlns:a16="http://schemas.microsoft.com/office/drawing/2014/main" id="{7FEE10CF-C1E9-44BE-B3BC-288EEF6B26E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40" y="3532"/>
                          <a:ext cx="336" cy="5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5314" name="Picture 18">
            <a:extLst>
              <a:ext uri="{FF2B5EF4-FFF2-40B4-BE49-F238E27FC236}">
                <a16:creationId xmlns:a16="http://schemas.microsoft.com/office/drawing/2014/main" id="{1A35890C-CD05-4736-AEDB-C3D74A71E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133600"/>
            <a:ext cx="3003550" cy="338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3">
            <a:extLst>
              <a:ext uri="{FF2B5EF4-FFF2-40B4-BE49-F238E27FC236}">
                <a16:creationId xmlns:a16="http://schemas.microsoft.com/office/drawing/2014/main" id="{E3E29128-FAF2-4D7A-847F-1525CD7D4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144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14. Равносторонний треугольник вращается вокруг своей стороны</a:t>
            </a:r>
            <a:r>
              <a:rPr lang="ru-RU" altLang="ru-RU" dirty="0"/>
              <a:t>, равной 1</a:t>
            </a:r>
            <a:r>
              <a:rPr lang="ru-RU" altLang="ru-RU" i="1" dirty="0">
                <a:cs typeface="Times New Roman" panose="02020603050405020304" pitchFamily="18" charset="0"/>
              </a:rPr>
              <a:t>.</a:t>
            </a:r>
            <a:r>
              <a:rPr lang="ru-RU" altLang="ru-RU" dirty="0">
                <a:cs typeface="Times New Roman" panose="02020603050405020304" pitchFamily="18" charset="0"/>
              </a:rPr>
              <a:t> Найдите объем тела вращения.</a:t>
            </a:r>
          </a:p>
        </p:txBody>
      </p:sp>
      <p:pic>
        <p:nvPicPr>
          <p:cNvPr id="41992" name="Picture 8">
            <a:extLst>
              <a:ext uri="{FF2B5EF4-FFF2-40B4-BE49-F238E27FC236}">
                <a16:creationId xmlns:a16="http://schemas.microsoft.com/office/drawing/2014/main" id="{FDF0D48B-C2BC-4B19-9E53-911499790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286000"/>
            <a:ext cx="2371725" cy="263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1998" name="Group 14">
            <a:extLst>
              <a:ext uri="{FF2B5EF4-FFF2-40B4-BE49-F238E27FC236}">
                <a16:creationId xmlns:a16="http://schemas.microsoft.com/office/drawing/2014/main" id="{880DDB91-C6BE-4000-B5A1-CEE93DA6CA09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2286000"/>
            <a:ext cx="4953000" cy="3695700"/>
            <a:chOff x="528" y="1440"/>
            <a:chExt cx="3120" cy="2328"/>
          </a:xfrm>
        </p:grpSpPr>
        <p:grpSp>
          <p:nvGrpSpPr>
            <p:cNvPr id="41995" name="Group 11">
              <a:extLst>
                <a:ext uri="{FF2B5EF4-FFF2-40B4-BE49-F238E27FC236}">
                  <a16:creationId xmlns:a16="http://schemas.microsoft.com/office/drawing/2014/main" id="{A67ACEFD-F4DA-45C3-8C9F-4BB421AA6F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" y="3312"/>
              <a:ext cx="2160" cy="456"/>
              <a:chOff x="528" y="3312"/>
              <a:chExt cx="2160" cy="456"/>
            </a:xfrm>
          </p:grpSpPr>
          <p:sp>
            <p:nvSpPr>
              <p:cNvPr id="41988" name="Text Box 4">
                <a:extLst>
                  <a:ext uri="{FF2B5EF4-FFF2-40B4-BE49-F238E27FC236}">
                    <a16:creationId xmlns:a16="http://schemas.microsoft.com/office/drawing/2014/main" id="{35DE14C3-BD0E-47B2-9DDB-34AD03FC96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" y="3360"/>
                <a:ext cx="216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altLang="ru-RU">
                    <a:solidFill>
                      <a:srgbClr val="FF3300"/>
                    </a:solidFill>
                  </a:rPr>
                  <a:t>Ответ: </a:t>
                </a:r>
              </a:p>
            </p:txBody>
          </p:sp>
          <p:graphicFrame>
            <p:nvGraphicFramePr>
              <p:cNvPr id="41994" name="Object 10">
                <a:extLst>
                  <a:ext uri="{FF2B5EF4-FFF2-40B4-BE49-F238E27FC236}">
                    <a16:creationId xmlns:a16="http://schemas.microsoft.com/office/drawing/2014/main" id="{645908FE-C58D-4ED8-B6F1-88E1EC509A9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00" y="3312"/>
              <a:ext cx="208" cy="45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" imgW="330120" imgH="723600" progId="Equation.DSMT4">
                      <p:embed/>
                    </p:oleObj>
                  </mc:Choice>
                  <mc:Fallback>
                    <p:oleObj name="Equation" r:id="rId4" imgW="330120" imgH="723600" progId="Equation.DSMT4">
                      <p:embed/>
                      <p:pic>
                        <p:nvPicPr>
                          <p:cNvPr id="41994" name="Object 10">
                            <a:extLst>
                              <a:ext uri="{FF2B5EF4-FFF2-40B4-BE49-F238E27FC236}">
                                <a16:creationId xmlns:a16="http://schemas.microsoft.com/office/drawing/2014/main" id="{645908FE-C58D-4ED8-B6F1-88E1EC509A95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00" y="3312"/>
                            <a:ext cx="208" cy="45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41996" name="Object 12">
              <a:extLst>
                <a:ext uri="{FF2B5EF4-FFF2-40B4-BE49-F238E27FC236}">
                  <a16:creationId xmlns:a16="http://schemas.microsoft.com/office/drawing/2014/main" id="{3413B32F-EE7C-422F-BE63-36DFCD11FD1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96" y="1440"/>
            <a:ext cx="2352" cy="16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Точечный рисунок" r:id="rId6" imgW="3600000" imgH="2476190" progId="Paint.Picture">
                    <p:embed/>
                  </p:oleObj>
                </mc:Choice>
                <mc:Fallback>
                  <p:oleObj name="Точечный рисунок" r:id="rId6" imgW="3600000" imgH="2476190" progId="Paint.Picture">
                    <p:embed/>
                    <p:pic>
                      <p:nvPicPr>
                        <p:cNvPr id="41996" name="Object 12">
                          <a:extLst>
                            <a:ext uri="{FF2B5EF4-FFF2-40B4-BE49-F238E27FC236}">
                              <a16:creationId xmlns:a16="http://schemas.microsoft.com/office/drawing/2014/main" id="{3413B32F-EE7C-422F-BE63-36DFCD11FD1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6" y="1440"/>
                          <a:ext cx="2352" cy="16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-8899" y="152021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15. Найдите объем фигуры вращения равнобедренной трапеции </a:t>
            </a:r>
            <a:r>
              <a:rPr lang="en-US" i="1" dirty="0">
                <a:cs typeface="Times New Roman" pitchFamily="18" charset="0"/>
              </a:rPr>
              <a:t>ABCD</a:t>
            </a:r>
            <a:r>
              <a:rPr lang="ru-RU" dirty="0">
                <a:cs typeface="Times New Roman" pitchFamily="18" charset="0"/>
              </a:rPr>
              <a:t> с боковыми сторонами </a:t>
            </a:r>
            <a:r>
              <a:rPr lang="en-US" i="1" dirty="0">
                <a:cs typeface="Times New Roman" pitchFamily="18" charset="0"/>
              </a:rPr>
              <a:t>AD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BC</a:t>
            </a:r>
            <a:r>
              <a:rPr lang="ru-RU" dirty="0">
                <a:cs typeface="Times New Roman" pitchFamily="18" charset="0"/>
              </a:rPr>
              <a:t>, равными 1, и основаниями </a:t>
            </a:r>
            <a:r>
              <a:rPr lang="en-US" i="1" dirty="0">
                <a:cs typeface="Times New Roman" pitchFamily="18" charset="0"/>
              </a:rPr>
              <a:t>AB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CD</a:t>
            </a:r>
            <a:r>
              <a:rPr lang="ru-RU" dirty="0">
                <a:cs typeface="Times New Roman" pitchFamily="18" charset="0"/>
              </a:rPr>
              <a:t>, равными соответственно 2 и 1, вокруг прямой  </a:t>
            </a:r>
            <a:r>
              <a:rPr lang="en-US" i="1" dirty="0">
                <a:cs typeface="Times New Roman" pitchFamily="18" charset="0"/>
              </a:rPr>
              <a:t>AB</a:t>
            </a:r>
            <a:r>
              <a:rPr lang="ru-RU" dirty="0">
                <a:cs typeface="Times New Roman" pitchFamily="18" charset="0"/>
              </a:rPr>
              <a:t>. 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352350"/>
            <a:ext cx="3432637" cy="157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E86875D-B013-45B8-885A-5BF08AAEA702}"/>
              </a:ext>
            </a:extLst>
          </p:cNvPr>
          <p:cNvGrpSpPr/>
          <p:nvPr/>
        </p:nvGrpSpPr>
        <p:grpSpPr>
          <a:xfrm>
            <a:off x="17090" y="3375121"/>
            <a:ext cx="9144000" cy="3589566"/>
            <a:chOff x="17090" y="3375121"/>
            <a:chExt cx="9144000" cy="35895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 Box 3">
                  <a:extLst>
                    <a:ext uri="{FF2B5EF4-FFF2-40B4-BE49-F238E27FC236}">
                      <a16:creationId xmlns:a16="http://schemas.microsoft.com/office/drawing/2014/main" id="{E3E80659-4591-4DB7-96A9-2DC1DFA63FE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090" y="3375121"/>
                  <a:ext cx="9144000" cy="14185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>
                    <a:spcBef>
                      <a:spcPct val="50000"/>
                    </a:spcBef>
                  </a:pPr>
                  <a:r>
                    <a:rPr lang="ru-RU" dirty="0">
                      <a:solidFill>
                        <a:srgbClr val="FF3300"/>
                      </a:solidFill>
                    </a:rPr>
                    <a:t>	Ответ.</a:t>
                  </a:r>
                  <a:r>
                    <a:rPr lang="ru-RU" dirty="0"/>
                    <a:t> </a:t>
                  </a:r>
                  <a:r>
                    <a:rPr lang="ru-RU" dirty="0">
                      <a:cs typeface="Times New Roman" pitchFamily="18" charset="0"/>
                    </a:rPr>
                    <a:t>Искомой фигурой вращения является цилиндр с радиусом основания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ru-RU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b="0" i="1" smtClean="0"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ru-RU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dirty="0">
                      <a:cs typeface="Times New Roman" pitchFamily="18" charset="0"/>
                    </a:rPr>
                    <a:t> </a:t>
                  </a:r>
                  <a:r>
                    <a:rPr lang="ru-RU" dirty="0">
                      <a:cs typeface="Times New Roman" pitchFamily="18" charset="0"/>
                    </a:rPr>
                    <a:t>и высотой 1, на основаниях которого достроены конусы, высотой 0,5. Его объем равен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 i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π</m:t>
                      </m:r>
                    </m:oMath>
                  </a14:m>
                  <a:r>
                    <a:rPr lang="en-US" dirty="0">
                      <a:cs typeface="Times New Roman" pitchFamily="18" charset="0"/>
                    </a:rPr>
                    <a:t> </a:t>
                  </a:r>
                  <a:r>
                    <a:rPr lang="ru-RU" dirty="0">
                      <a:cs typeface="Times New Roman" pitchFamily="18" charset="0"/>
                    </a:rPr>
                    <a:t>. </a:t>
                  </a:r>
                </a:p>
              </p:txBody>
            </p:sp>
          </mc:Choice>
          <mc:Fallback xmlns="">
            <p:sp>
              <p:nvSpPr>
                <p:cNvPr id="6" name="Text Box 3">
                  <a:extLst>
                    <a:ext uri="{FF2B5EF4-FFF2-40B4-BE49-F238E27FC236}">
                      <a16:creationId xmlns:a16="http://schemas.microsoft.com/office/drawing/2014/main" id="{E3E80659-4591-4DB7-96A9-2DC1DFA63F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7090" y="3375121"/>
                  <a:ext cx="9144000" cy="1418530"/>
                </a:xfrm>
                <a:prstGeom prst="rect">
                  <a:avLst/>
                </a:prstGeom>
                <a:blipFill>
                  <a:blip r:embed="rId4"/>
                  <a:stretch>
                    <a:fillRect l="-1067" t="-3448" r="-1000" b="-9483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176EA575-DD73-4905-99ED-6E7E7602F9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50" y="4799939"/>
              <a:ext cx="2427894" cy="1906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C5D42D98-32DA-4979-8929-EE5974FFCF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6713" y="4743639"/>
              <a:ext cx="2778164" cy="2221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134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2714" y="83717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/>
              <a:t> 	16. </a:t>
            </a:r>
            <a:r>
              <a:rPr lang="ru-RU" dirty="0">
                <a:cs typeface="Times New Roman" pitchFamily="18" charset="0"/>
              </a:rPr>
              <a:t>Найдите объем тела вращения правильной четырехугольной пирамиды </a:t>
            </a:r>
            <a:r>
              <a:rPr lang="en-US" i="1" dirty="0">
                <a:cs typeface="Times New Roman" pitchFamily="18" charset="0"/>
              </a:rPr>
              <a:t>SABCD</a:t>
            </a:r>
            <a:r>
              <a:rPr lang="ru-RU" dirty="0">
                <a:cs typeface="Times New Roman" pitchFamily="18" charset="0"/>
              </a:rPr>
              <a:t>, все ребра которой равны 1, вокруг прямой </a:t>
            </a:r>
            <a:r>
              <a:rPr lang="ru-RU" i="1" dirty="0">
                <a:cs typeface="Times New Roman" pitchFamily="18" charset="0"/>
              </a:rPr>
              <a:t>с</a:t>
            </a:r>
            <a:r>
              <a:rPr lang="ru-RU" dirty="0">
                <a:cs typeface="Times New Roman" pitchFamily="18" charset="0"/>
              </a:rPr>
              <a:t>, содержащей высоту </a:t>
            </a:r>
            <a:r>
              <a:rPr lang="en-US" i="1" dirty="0">
                <a:cs typeface="Times New Roman" pitchFamily="18" charset="0"/>
              </a:rPr>
              <a:t>SH </a:t>
            </a:r>
            <a:r>
              <a:rPr lang="ru-RU" dirty="0">
                <a:cs typeface="Times New Roman" pitchFamily="18" charset="0"/>
              </a:rPr>
              <a:t>этой пирамиды. 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12776"/>
            <a:ext cx="300214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5EFF3E1-6CF3-4EE0-A34B-9D49B1C79AE7}"/>
              </a:ext>
            </a:extLst>
          </p:cNvPr>
          <p:cNvGrpSpPr/>
          <p:nvPr/>
        </p:nvGrpSpPr>
        <p:grpSpPr>
          <a:xfrm>
            <a:off x="5079" y="3709342"/>
            <a:ext cx="9144000" cy="3064941"/>
            <a:chOff x="5079" y="3709342"/>
            <a:chExt cx="9144000" cy="30649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 Box 3">
                  <a:extLst>
                    <a:ext uri="{FF2B5EF4-FFF2-40B4-BE49-F238E27FC236}">
                      <a16:creationId xmlns:a16="http://schemas.microsoft.com/office/drawing/2014/main" id="{B6B07119-520C-40D6-8916-1C74D7A4824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079" y="3709342"/>
                  <a:ext cx="9144000" cy="10665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ts val="0"/>
                    </a:spcBef>
                  </a:pPr>
                  <a:r>
                    <a:rPr lang="ru-RU" dirty="0">
                      <a:solidFill>
                        <a:srgbClr val="FF3300"/>
                      </a:solidFill>
                    </a:rPr>
                    <a:t> 	Ответ.</a:t>
                  </a:r>
                  <a:r>
                    <a:rPr lang="ru-RU" dirty="0"/>
                    <a:t> </a:t>
                  </a:r>
                  <a:r>
                    <a:rPr lang="ru-RU" dirty="0">
                      <a:cs typeface="Times New Roman" pitchFamily="18" charset="0"/>
                    </a:rPr>
                    <a:t>Искомым телом вращения является конус, радиус основания и высота которого равны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ru-RU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ru-RU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ru-RU" dirty="0">
                      <a:cs typeface="Times New Roman" pitchFamily="18" charset="0"/>
                    </a:rPr>
                    <a:t>. Его объем равен</a:t>
                  </a:r>
                  <a:r>
                    <a:rPr lang="en-US" dirty="0"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ru-RU" b="0" i="1" smtClean="0">
                              <a:latin typeface="Cambria Math"/>
                              <a:cs typeface="Times New Roman" pitchFamily="18" charset="0"/>
                            </a:rPr>
                            <m:t>12</m:t>
                          </m:r>
                        </m:den>
                      </m:f>
                    </m:oMath>
                  </a14:m>
                  <a:r>
                    <a:rPr lang="ru-RU" dirty="0">
                      <a:cs typeface="Times New Roman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9" name="Text Box 3">
                  <a:extLst>
                    <a:ext uri="{FF2B5EF4-FFF2-40B4-BE49-F238E27FC236}">
                      <a16:creationId xmlns:a16="http://schemas.microsoft.com/office/drawing/2014/main" id="{B6B07119-520C-40D6-8916-1C74D7A482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079" y="3709342"/>
                  <a:ext cx="9144000" cy="1066510"/>
                </a:xfrm>
                <a:prstGeom prst="rect">
                  <a:avLst/>
                </a:prstGeom>
                <a:blipFill>
                  <a:blip r:embed="rId4"/>
                  <a:stretch>
                    <a:fillRect l="-1067" t="-4571" b="-2857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BFFE4DC-9E5F-42F6-AABC-DB04D44CD4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553" y="4735289"/>
              <a:ext cx="2520280" cy="2038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3411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2698" y="70197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/>
              <a:t> 	17. </a:t>
            </a:r>
            <a:r>
              <a:rPr lang="ru-RU" dirty="0">
                <a:cs typeface="Times New Roman" pitchFamily="18" charset="0"/>
              </a:rPr>
              <a:t>Найдите объем тела вращения правильной шестиугольной пирамиды </a:t>
            </a:r>
            <a:r>
              <a:rPr lang="en-US" i="1" dirty="0">
                <a:cs typeface="Times New Roman" pitchFamily="18" charset="0"/>
              </a:rPr>
              <a:t>SABCDEF</a:t>
            </a:r>
            <a:r>
              <a:rPr lang="ru-RU" dirty="0">
                <a:cs typeface="Times New Roman" pitchFamily="18" charset="0"/>
              </a:rPr>
              <a:t>, стороны основания которой равны 1, а боковые рёбра равны 2, вокруг прямой </a:t>
            </a:r>
            <a:r>
              <a:rPr lang="ru-RU" i="1" dirty="0">
                <a:cs typeface="Times New Roman" pitchFamily="18" charset="0"/>
              </a:rPr>
              <a:t>с</a:t>
            </a:r>
            <a:r>
              <a:rPr lang="ru-RU" dirty="0">
                <a:cs typeface="Times New Roman" pitchFamily="18" charset="0"/>
              </a:rPr>
              <a:t>, содержащей высоту </a:t>
            </a:r>
            <a:r>
              <a:rPr lang="en-US" i="1" dirty="0">
                <a:cs typeface="Times New Roman" pitchFamily="18" charset="0"/>
              </a:rPr>
              <a:t>SH </a:t>
            </a:r>
            <a:r>
              <a:rPr lang="ru-RU" dirty="0">
                <a:cs typeface="Times New Roman" pitchFamily="18" charset="0"/>
              </a:rPr>
              <a:t>этой пирамиды.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86048"/>
            <a:ext cx="2592288" cy="266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1A9B5AB-4E6D-45AA-95CA-3C2B216AF09E}"/>
              </a:ext>
            </a:extLst>
          </p:cNvPr>
          <p:cNvGrpSpPr/>
          <p:nvPr/>
        </p:nvGrpSpPr>
        <p:grpSpPr>
          <a:xfrm>
            <a:off x="3182" y="1686048"/>
            <a:ext cx="9144000" cy="4283443"/>
            <a:chOff x="3182" y="1686048"/>
            <a:chExt cx="9144000" cy="42834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 Box 3">
                  <a:extLst>
                    <a:ext uri="{FF2B5EF4-FFF2-40B4-BE49-F238E27FC236}">
                      <a16:creationId xmlns:a16="http://schemas.microsoft.com/office/drawing/2014/main" id="{49E8BA7D-1465-42F4-BB48-C6FE34992D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82" y="4498063"/>
                  <a:ext cx="9144000" cy="14714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just" eaLnBrk="1" hangingPunct="1">
                    <a:spcBef>
                      <a:spcPts val="0"/>
                    </a:spcBef>
                  </a:pPr>
                  <a:r>
                    <a:rPr lang="ru-RU" dirty="0">
                      <a:solidFill>
                        <a:srgbClr val="FF3300"/>
                      </a:solidFill>
                    </a:rPr>
                    <a:t> 	Ответ.</a:t>
                  </a:r>
                  <a:r>
                    <a:rPr lang="ru-RU" dirty="0"/>
                    <a:t> </a:t>
                  </a:r>
                  <a:r>
                    <a:rPr lang="ru-RU" dirty="0">
                      <a:cs typeface="Times New Roman" pitchFamily="18" charset="0"/>
                    </a:rPr>
                    <a:t>Искомым телом вращения является конус, радиус основания которого равен 1, а высота равна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ru-RU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ru-RU" b="0" i="1" smtClean="0"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e>
                      </m:rad>
                    </m:oMath>
                  </a14:m>
                  <a:r>
                    <a:rPr lang="ru-RU" dirty="0">
                      <a:cs typeface="Times New Roman" pitchFamily="18" charset="0"/>
                    </a:rPr>
                    <a:t>. Его объем равен</a:t>
                  </a:r>
                  <a:r>
                    <a:rPr lang="en-US" dirty="0"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b="0" i="1" smtClean="0"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e>
                          </m:rad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ru-RU" b="0" i="1" smtClean="0"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ru-RU" dirty="0">
                      <a:cs typeface="Times New Roman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6" name="Text Box 3">
                  <a:extLst>
                    <a:ext uri="{FF2B5EF4-FFF2-40B4-BE49-F238E27FC236}">
                      <a16:creationId xmlns:a16="http://schemas.microsoft.com/office/drawing/2014/main" id="{49E8BA7D-1465-42F4-BB48-C6FE34992D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182" y="4498063"/>
                  <a:ext cx="9144000" cy="1471428"/>
                </a:xfrm>
                <a:prstGeom prst="rect">
                  <a:avLst/>
                </a:prstGeom>
                <a:blipFill>
                  <a:blip r:embed="rId4"/>
                  <a:stretch>
                    <a:fillRect l="-1067" t="-3320" r="-1000" b="-2075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03A3E1B7-7F54-420B-A9FC-56B60B608D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79" y="1686048"/>
              <a:ext cx="3114549" cy="2667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454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084" y="947073"/>
            <a:ext cx="2448272" cy="249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251" y="12152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cs typeface="Times New Roman" pitchFamily="18" charset="0"/>
              </a:rPr>
              <a:t>	18. Найдите объем тела вращения правильного тетраэдра </a:t>
            </a:r>
            <a:r>
              <a:rPr lang="en-US" i="1" dirty="0">
                <a:cs typeface="Times New Roman" pitchFamily="18" charset="0"/>
              </a:rPr>
              <a:t>ABCD</a:t>
            </a:r>
            <a:r>
              <a:rPr lang="ru-RU" dirty="0">
                <a:cs typeface="Times New Roman" pitchFamily="18" charset="0"/>
              </a:rPr>
              <a:t>, ребра которого равны 1, вокруг прямой </a:t>
            </a:r>
            <a:r>
              <a:rPr lang="en-US" i="1" dirty="0">
                <a:cs typeface="Times New Roman" pitchFamily="18" charset="0"/>
              </a:rPr>
              <a:t>AB</a:t>
            </a:r>
            <a:r>
              <a:rPr lang="ru-RU" dirty="0">
                <a:cs typeface="Times New Roman" pitchFamily="18" charset="0"/>
              </a:rPr>
              <a:t>. </a:t>
            </a:r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7E430AF-6FB0-4939-8A39-55A84412A54F}"/>
              </a:ext>
            </a:extLst>
          </p:cNvPr>
          <p:cNvGrpSpPr/>
          <p:nvPr/>
        </p:nvGrpSpPr>
        <p:grpSpPr>
          <a:xfrm>
            <a:off x="107504" y="3543879"/>
            <a:ext cx="8211108" cy="2935192"/>
            <a:chOff x="107504" y="3543879"/>
            <a:chExt cx="8211108" cy="293519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F99B50E8-77EE-442F-9804-D0C1428DE1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3543879"/>
              <a:ext cx="2018420" cy="2935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 Box 3">
                  <a:extLst>
                    <a:ext uri="{FF2B5EF4-FFF2-40B4-BE49-F238E27FC236}">
                      <a16:creationId xmlns:a16="http://schemas.microsoft.com/office/drawing/2014/main" id="{A7CF549C-AACC-4971-B6F4-AA1ECEFEE0E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7504" y="3789040"/>
                  <a:ext cx="5940152" cy="20070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just" eaLnBrk="1" hangingPunct="1">
                    <a:spcBef>
                      <a:spcPts val="0"/>
                    </a:spcBef>
                  </a:pPr>
                  <a:r>
                    <a:rPr lang="ru-RU" dirty="0">
                      <a:solidFill>
                        <a:srgbClr val="FF3300"/>
                      </a:solidFill>
                    </a:rPr>
                    <a:t> 	Ответ.</a:t>
                  </a:r>
                  <a:r>
                    <a:rPr lang="ru-RU" dirty="0"/>
                    <a:t> </a:t>
                  </a:r>
                  <a:r>
                    <a:rPr lang="ru-RU" dirty="0">
                      <a:cs typeface="Times New Roman" pitchFamily="18" charset="0"/>
                    </a:rPr>
                    <a:t>Искомое тело вращения составлено из двух конусов, радиусы оснований которых равны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ru-RU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b="0" i="1" smtClean="0"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ru-RU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r>
                        <a:rPr lang="ru-RU" b="0" i="0" smtClean="0">
                          <a:latin typeface="Cambria Math"/>
                          <a:cs typeface="Times New Roman" pitchFamily="18" charset="0"/>
                        </a:rPr>
                        <m:t>,</m:t>
                      </m:r>
                    </m:oMath>
                  </a14:m>
                  <a:r>
                    <a:rPr lang="ru-RU" dirty="0">
                      <a:cs typeface="Times New Roman" pitchFamily="18" charset="0"/>
                    </a:rPr>
                    <a:t> а высоты равны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ru-RU" dirty="0">
                      <a:cs typeface="Times New Roman" pitchFamily="18" charset="0"/>
                    </a:rPr>
                    <a:t>. Искомый объем равен</a:t>
                  </a:r>
                  <a:r>
                    <a:rPr lang="en-US" dirty="0"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ru-RU" b="0" i="1" smtClean="0"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ru-RU" dirty="0">
                      <a:cs typeface="Times New Roman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8" name="Text Box 3">
                  <a:extLst>
                    <a:ext uri="{FF2B5EF4-FFF2-40B4-BE49-F238E27FC236}">
                      <a16:creationId xmlns:a16="http://schemas.microsoft.com/office/drawing/2014/main" id="{A7CF549C-AACC-4971-B6F4-AA1ECEFEE0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7504" y="3789040"/>
                  <a:ext cx="5940152" cy="2007024"/>
                </a:xfrm>
                <a:prstGeom prst="rect">
                  <a:avLst/>
                </a:prstGeom>
                <a:blipFill>
                  <a:blip r:embed="rId4"/>
                  <a:stretch>
                    <a:fillRect l="-1643" t="-2432" r="-154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7539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9625" y="1335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/>
              <a:t> 	19. Найдите объем фигуры, полученной </a:t>
            </a:r>
            <a:r>
              <a:rPr lang="ru-RU" dirty="0">
                <a:cs typeface="Times New Roman" pitchFamily="18" charset="0"/>
              </a:rPr>
              <a:t>вращением единичного </a:t>
            </a:r>
            <a:r>
              <a:rPr lang="ru-RU" dirty="0"/>
              <a:t>октаэдра вокруг прямой, проходящей через две противоположные вершины.</a:t>
            </a:r>
          </a:p>
        </p:txBody>
      </p:sp>
      <p:pic>
        <p:nvPicPr>
          <p:cNvPr id="58426" name="Picture 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11612"/>
            <a:ext cx="2736304" cy="274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D688A54-79A5-4820-80F3-D2ED360115F2}"/>
              </a:ext>
            </a:extLst>
          </p:cNvPr>
          <p:cNvGrpSpPr/>
          <p:nvPr/>
        </p:nvGrpSpPr>
        <p:grpSpPr>
          <a:xfrm>
            <a:off x="-15094" y="1201664"/>
            <a:ext cx="9144000" cy="4603600"/>
            <a:chOff x="-15094" y="1201664"/>
            <a:chExt cx="9144000" cy="46036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 Box 3">
                  <a:extLst>
                    <a:ext uri="{FF2B5EF4-FFF2-40B4-BE49-F238E27FC236}">
                      <a16:creationId xmlns:a16="http://schemas.microsoft.com/office/drawing/2014/main" id="{F10BD637-98C3-45C5-A8D4-94524C0EC31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15094" y="4164687"/>
                  <a:ext cx="9144000" cy="16405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just" eaLnBrk="1" hangingPunct="1">
                    <a:spcBef>
                      <a:spcPts val="0"/>
                    </a:spcBef>
                  </a:pPr>
                  <a:r>
                    <a:rPr lang="ru-RU" dirty="0">
                      <a:solidFill>
                        <a:srgbClr val="FF3300"/>
                      </a:solidFill>
                    </a:rPr>
                    <a:t> 	</a:t>
                  </a:r>
                  <a:r>
                    <a:rPr lang="ru-RU" dirty="0">
                      <a:solidFill>
                        <a:srgbClr val="FF0000"/>
                      </a:solidFill>
                    </a:rPr>
                    <a:t>Ответ. </a:t>
                  </a:r>
                  <a:r>
                    <a:rPr lang="ru-RU" dirty="0"/>
                    <a:t>Искомая фигура состоит из двух конусов с общим основанием. Их радиусы оснований и высоты равны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ru-RU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b="0" i="1" smtClean="0">
                                  <a:latin typeface="Cambria Math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ru-RU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ru-RU" b="0" i="0" smtClean="0">
                          <a:latin typeface="Cambria Math"/>
                        </a:rPr>
                        <m:t>.</m:t>
                      </m:r>
                    </m:oMath>
                  </a14:m>
                  <a:r>
                    <a:rPr lang="ru-RU" dirty="0"/>
                    <a:t> Объём фигуры равен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i="1">
                                  <a:latin typeface="Cambria Math"/>
                                </a:rPr>
                                <m:t>2</m:t>
                              </m:r>
                            </m:e>
                          </m:rad>
                          <m:r>
                            <m:rPr>
                              <m:sty m:val="p"/>
                            </m:rPr>
                            <a:rPr lang="ru-RU" i="0">
                              <a:latin typeface="Cambria Math"/>
                              <a:ea typeface="Cambria Math"/>
                            </a:rPr>
                            <m:t>π</m:t>
                          </m:r>
                        </m:num>
                        <m:den>
                          <m:r>
                            <a:rPr lang="ru-RU" b="0" i="1" smtClean="0">
                              <a:latin typeface="Cambria Math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ru-RU" dirty="0"/>
                    <a:t>.</a:t>
                  </a:r>
                </a:p>
              </p:txBody>
            </p:sp>
          </mc:Choice>
          <mc:Fallback xmlns="">
            <p:sp>
              <p:nvSpPr>
                <p:cNvPr id="6" name="Text Box 3">
                  <a:extLst>
                    <a:ext uri="{FF2B5EF4-FFF2-40B4-BE49-F238E27FC236}">
                      <a16:creationId xmlns:a16="http://schemas.microsoft.com/office/drawing/2014/main" id="{F10BD637-98C3-45C5-A8D4-94524C0EC3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-15094" y="4164687"/>
                  <a:ext cx="9144000" cy="1640577"/>
                </a:xfrm>
                <a:prstGeom prst="rect">
                  <a:avLst/>
                </a:prstGeom>
                <a:blipFill>
                  <a:blip r:embed="rId4"/>
                  <a:stretch>
                    <a:fillRect l="-1067" t="-2974" r="-1000" b="-2602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B6380298-7B9B-43D0-8780-FEB5B158A0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1201664"/>
              <a:ext cx="2769591" cy="29630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9095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Text Box 2052"/>
          <p:cNvSpPr txBox="1">
            <a:spLocks noChangeArrowheads="1"/>
          </p:cNvSpPr>
          <p:nvPr/>
        </p:nvSpPr>
        <p:spPr bwMode="auto">
          <a:xfrm>
            <a:off x="0" y="-75585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dirty="0">
                <a:solidFill>
                  <a:srgbClr val="FF3300"/>
                </a:solidFill>
              </a:rPr>
              <a:t>	</a:t>
            </a:r>
            <a:r>
              <a:rPr lang="ru-RU" dirty="0"/>
              <a:t>Апельсин имеет форму шара. Толщина его кожуры составляет одну пятую часть радиуса. Какую часть объёма апельсина составляет его кожура?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82F670DF-2A43-4C88-A61F-9DCF9FABDC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206841"/>
                <a:ext cx="9144000" cy="1224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2pPr>
                <a:lvl3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3pPr>
                <a:lvl4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4pPr>
                <a:lvl5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9pPr>
              </a:lstStyle>
              <a:p>
                <a:pPr algn="just"/>
                <a:r>
                  <a:rPr lang="ru-RU" sz="2400" dirty="0">
                    <a:solidFill>
                      <a:srgbClr val="FF3300"/>
                    </a:solidFill>
                  </a:rPr>
                  <a:t>	Ответ. </a:t>
                </a:r>
                <a:r>
                  <a:rPr lang="ru-RU" sz="2400" dirty="0">
                    <a:solidFill>
                      <a:schemeClr val="tx1"/>
                    </a:solidFill>
                  </a:rPr>
                  <a:t>Объём мякоти составляет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ru-RU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ru-RU" sz="2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ru-RU" sz="240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ru-RU" sz="240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ru-RU" sz="24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ru-RU" sz="240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4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64</m:t>
                        </m:r>
                      </m:num>
                      <m:den>
                        <m:r>
                          <a:rPr lang="ru-RU" sz="24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125</m:t>
                        </m:r>
                      </m:den>
                    </m:f>
                    <m:r>
                      <a:rPr lang="ru-RU" sz="24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≈</m:t>
                    </m:r>
                    <m:f>
                      <m:fPr>
                        <m:ctrlPr>
                          <a:rPr lang="ru-RU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ru-RU" sz="240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ru-RU" sz="240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sz="2400" dirty="0">
                    <a:solidFill>
                      <a:schemeClr val="tx1"/>
                    </a:solidFill>
                  </a:rPr>
                  <a:t> объёма апельсина. Следовательно, объём его кожуры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ru-RU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ru-RU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sz="2400" dirty="0">
                    <a:solidFill>
                      <a:schemeClr val="tx1"/>
                    </a:solidFill>
                  </a:rPr>
                  <a:t> объёма апельсина.</a:t>
                </a:r>
                <a:r>
                  <a:rPr lang="ru-RU" sz="20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82F670DF-2A43-4C88-A61F-9DCF9FABDC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206841"/>
                <a:ext cx="9144000" cy="1224136"/>
              </a:xfrm>
              <a:prstGeom prst="rect">
                <a:avLst/>
              </a:prstGeom>
              <a:blipFill>
                <a:blip r:embed="rId3"/>
                <a:stretch>
                  <a:fillRect l="-1000" t="-8458" r="-1000" b="-2686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E94E51-4291-4CE0-A172-60A05258D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1447120"/>
            <a:ext cx="3490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0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3251" name="Text Box 3"/>
              <p:cNvSpPr txBox="1">
                <a:spLocks noChangeArrowheads="1"/>
              </p:cNvSpPr>
              <p:nvPr/>
            </p:nvSpPr>
            <p:spPr bwMode="auto">
              <a:xfrm>
                <a:off x="9625" y="332656"/>
                <a:ext cx="9144000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indent="450215" algn="just"/>
                <a:r>
                  <a:rPr lang="ru-RU" dirty="0"/>
                  <a:t> 	20*. Н</a:t>
                </a:r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айдите объём пересечения двух цилиндров, задаваемых в координатном пространстве неравенствами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≤1, </m:t>
                    </m:r>
                    <m:sSup>
                      <m:sSup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𝑧</m:t>
                        </m:r>
                      </m:e>
                      <m:sup>
                        <m: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ru-RU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≤1</m:t>
                    </m:r>
                  </m:oMath>
                </a14:m>
                <a:r>
                  <a:rPr lang="ru-RU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53251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25" y="332656"/>
                <a:ext cx="9144000" cy="1200329"/>
              </a:xfrm>
              <a:prstGeom prst="rect">
                <a:avLst/>
              </a:prstGeom>
              <a:blipFill>
                <a:blip r:embed="rId3"/>
                <a:stretch>
                  <a:fillRect l="-1067" t="-4082" r="-1000" b="-1122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13643C-09A0-4D3D-A4E5-304C89BD6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1600081"/>
            <a:ext cx="3353268" cy="294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957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FB69BF5-6AFC-4300-88D0-2A58C114E3E7}"/>
              </a:ext>
            </a:extLst>
          </p:cNvPr>
          <p:cNvSpPr txBox="1"/>
          <p:nvPr/>
        </p:nvSpPr>
        <p:spPr>
          <a:xfrm>
            <a:off x="9624" y="188640"/>
            <a:ext cx="91439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Решение.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нахождения объёма этого тела рассмотрим куб, рёбра которого параллельны осям координат и равны 2, а диагонали пересекаются в начале координат 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Впишем в него две правильные четырёхугольные пирамиды с общей вершиной 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основаниями которых являются грани куба, параллельные координатной плоскости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Oxz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23A468-D64B-4624-A2F4-88A241670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759328"/>
            <a:ext cx="5270769" cy="26082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4E89948-73C6-4D98-97CF-6E56B7C45637}"/>
                  </a:ext>
                </a:extLst>
              </p:cNvPr>
              <p:cNvSpPr txBox="1"/>
              <p:nvPr/>
            </p:nvSpPr>
            <p:spPr>
              <a:xfrm>
                <a:off x="9624" y="4367544"/>
                <a:ext cx="9143999" cy="24238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450215" algn="just"/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Сравним объем искомого тела Ф</a:t>
                </a:r>
                <a:r>
                  <a:rPr lang="ru-RU" sz="18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и фигуры Ф</a:t>
                </a:r>
                <a:r>
                  <a:rPr lang="ru-RU" sz="18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полученной из куба вырезанием двух указанных пирамид.</a:t>
                </a:r>
              </a:p>
              <a:p>
                <a:pPr indent="450215" algn="just"/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Через точку оси ординат с ординатой 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y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(-1</a:t>
                </a:r>
                <a:r>
                  <a:rPr lang="ru-RU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&lt; 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y</a:t>
                </a:r>
                <a:r>
                  <a:rPr lang="ru-RU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&lt;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1) проведём плоскость, перпендикулярную оси ординат. Сечением тела Ф</a:t>
                </a:r>
                <a:r>
                  <a:rPr lang="ru-RU" sz="18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этой плоскостью является квадрат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рис. а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площадь которого равна </a:t>
                </a:r>
                <a14:m>
                  <m:oMath xmlns:m="http://schemas.openxmlformats.org/officeDocument/2006/math"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4−4</m:t>
                    </m:r>
                    <m:sSup>
                      <m:sSup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Сечение фигуры Ф</a:t>
                </a:r>
                <a:r>
                  <a:rPr lang="ru-RU" sz="18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этой плоскостью показано на рисунке б. Оно представляет собой разность двух квадратов, и его площадь также равна </a:t>
                </a:r>
                <a14:m>
                  <m:oMath xmlns:m="http://schemas.openxmlformats.org/officeDocument/2006/math"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4−4</m:t>
                    </m:r>
                    <m:sSup>
                      <m:sSup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В силу принципа Кавальери, фигуры Ф</a:t>
                </a:r>
                <a:r>
                  <a:rPr lang="ru-RU" sz="18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и Ф</a:t>
                </a:r>
                <a:r>
                  <a:rPr lang="ru-RU" sz="18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имеют равные объёмы. Объём фигуры Ф</a:t>
                </a:r>
                <a:r>
                  <a:rPr lang="ru-RU" sz="18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равен </a:t>
                </a:r>
                <a14:m>
                  <m:oMath xmlns:m="http://schemas.openxmlformats.org/officeDocument/2006/math"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f>
                      <m:f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Значит, объём фигуры Ф</a:t>
                </a:r>
                <a:r>
                  <a:rPr lang="ru-RU" sz="18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также равен </a:t>
                </a:r>
                <a14:m>
                  <m:oMath xmlns:m="http://schemas.openxmlformats.org/officeDocument/2006/math"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f>
                      <m:f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ru-RU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4E89948-73C6-4D98-97CF-6E56B7C45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4" y="4367544"/>
                <a:ext cx="9143999" cy="2423869"/>
              </a:xfrm>
              <a:prstGeom prst="rect">
                <a:avLst/>
              </a:prstGeom>
              <a:blipFill>
                <a:blip r:embed="rId4"/>
                <a:stretch>
                  <a:fillRect l="-600" t="-1256" r="-533" b="-50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25022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476672"/>
          </a:xfrm>
        </p:spPr>
        <p:txBody>
          <a:bodyPr/>
          <a:lstStyle/>
          <a:p>
            <a:r>
              <a:rPr lang="ru-RU" sz="2800" dirty="0">
                <a:solidFill>
                  <a:srgbClr val="FF3300"/>
                </a:solidFill>
              </a:rPr>
              <a:t>Объём шара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188" name="Text Box 4"/>
              <p:cNvSpPr txBox="1">
                <a:spLocks noChangeArrowheads="1"/>
              </p:cNvSpPr>
              <p:nvPr/>
            </p:nvSpPr>
            <p:spPr bwMode="auto">
              <a:xfrm>
                <a:off x="0" y="385453"/>
                <a:ext cx="9144000" cy="5279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solidFill>
                      <a:srgbClr val="FF3300"/>
                    </a:solidFill>
                  </a:rPr>
                  <a:t>	</a:t>
                </a:r>
                <a:r>
                  <a:rPr lang="ru-RU" sz="2000" dirty="0">
                    <a:solidFill>
                      <a:srgbClr val="FF3300"/>
                    </a:solidFill>
                  </a:rPr>
                  <a:t>Теорема.</a:t>
                </a:r>
                <a:r>
                  <a:rPr lang="ru-RU" sz="2000" b="1" dirty="0"/>
                  <a:t> </a:t>
                </a:r>
                <a:r>
                  <a:rPr lang="ru-RU" sz="2000" dirty="0"/>
                  <a:t>Объём шара радиуса </a:t>
                </a:r>
                <a:r>
                  <a:rPr lang="en-US" sz="2000" i="1" dirty="0"/>
                  <a:t>R</a:t>
                </a:r>
                <a:r>
                  <a:rPr lang="ru-RU" sz="2000" dirty="0"/>
                  <a:t> выражается формулой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𝑉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π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𝑅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ru-RU" sz="2000" dirty="0"/>
              </a:p>
            </p:txBody>
          </p:sp>
        </mc:Choice>
        <mc:Fallback xmlns="">
          <p:sp>
            <p:nvSpPr>
              <p:cNvPr id="9318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85453"/>
                <a:ext cx="9144000" cy="527901"/>
              </a:xfrm>
              <a:prstGeom prst="rect">
                <a:avLst/>
              </a:prstGeom>
              <a:blipFill rotWithShape="1">
                <a:blip r:embed="rId2"/>
                <a:stretch>
                  <a:fillRect b="-689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764704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1800" dirty="0"/>
              <a:t>	</a:t>
            </a:r>
            <a:r>
              <a:rPr lang="ru-RU" sz="2000" dirty="0"/>
              <a:t>Расположим </a:t>
            </a:r>
            <a:r>
              <a:rPr lang="ru-RU" sz="2000" dirty="0" err="1"/>
              <a:t>полушар</a:t>
            </a:r>
            <a:r>
              <a:rPr lang="ru-RU" sz="2000" dirty="0"/>
              <a:t> и цилиндр без конуса (фигура Ф) так, как показано на рисунке.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4"/>
              <p:cNvSpPr txBox="1">
                <a:spLocks noChangeArrowheads="1"/>
              </p:cNvSpPr>
              <p:nvPr/>
            </p:nvSpPr>
            <p:spPr bwMode="auto">
              <a:xfrm>
                <a:off x="0" y="3536268"/>
                <a:ext cx="9144000" cy="31593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800" dirty="0"/>
                  <a:t>	</a:t>
                </a:r>
                <a:r>
                  <a:rPr lang="ru-RU" sz="2000" dirty="0"/>
                  <a:t>Проведём плоскость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000">
                        <a:latin typeface="Cambria Math"/>
                        <a:ea typeface="Cambria Math"/>
                      </a:rPr>
                      <m:t>β</m:t>
                    </m:r>
                  </m:oMath>
                </a14:m>
                <a:r>
                  <a:rPr lang="ru-RU" sz="2000" dirty="0"/>
                  <a:t>, параллельную плоскости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000">
                        <a:latin typeface="Cambria Math"/>
                      </a:rPr>
                      <m:t>α</m:t>
                    </m:r>
                  </m:oMath>
                </a14:m>
                <a:r>
                  <a:rPr lang="ru-RU" sz="2000" dirty="0"/>
                  <a:t>, на расстоянии </a:t>
                </a:r>
                <a:r>
                  <a:rPr lang="en-US" sz="2000" i="1" dirty="0"/>
                  <a:t>x</a:t>
                </a:r>
                <a:r>
                  <a:rPr lang="ru-RU" sz="2000" dirty="0"/>
                  <a:t> от неё,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</a:rPr>
                      <m:t>0</m:t>
                    </m:r>
                    <m:r>
                      <a:rPr lang="ru-RU" sz="2000" i="1">
                        <a:latin typeface="Cambria Math"/>
                        <a:ea typeface="Cambria Math"/>
                      </a:rPr>
                      <m:t>≤</m:t>
                    </m:r>
                    <m:r>
                      <a:rPr lang="ru-RU" sz="2000" i="1">
                        <a:latin typeface="Cambria Math"/>
                      </a:rPr>
                      <m:t>𝑥</m:t>
                    </m:r>
                    <m:r>
                      <a:rPr lang="ru-RU" sz="2000" i="1">
                        <a:latin typeface="Cambria Math"/>
                        <a:ea typeface="Cambria Math"/>
                      </a:rPr>
                      <m:t>≤</m:t>
                    </m:r>
                    <m:r>
                      <a:rPr lang="ru-RU" sz="2000" i="1">
                        <a:latin typeface="Cambria Math"/>
                      </a:rPr>
                      <m:t>𝑅</m:t>
                    </m:r>
                  </m:oMath>
                </a14:m>
                <a:r>
                  <a:rPr lang="ru-RU" sz="2000" dirty="0"/>
                  <a:t>. В сечении </a:t>
                </a:r>
                <a:r>
                  <a:rPr lang="ru-RU" sz="2000" dirty="0" err="1"/>
                  <a:t>полушара</a:t>
                </a:r>
                <a:r>
                  <a:rPr lang="ru-RU" sz="2000" dirty="0"/>
                  <a:t> этой плоскостью получим круг радиуса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2000" i="1">
                                <a:latin typeface="Cambria Math"/>
                              </a:rPr>
                              <m:t>𝑅</m:t>
                            </m:r>
                          </m:e>
                          <m:sup>
                            <m:r>
                              <a:rPr lang="ru-RU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sz="2000" i="1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20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ru-RU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ru-RU" sz="2000" dirty="0"/>
                  <a:t> и площади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000">
                        <a:latin typeface="Cambria Math"/>
                      </a:rPr>
                      <m:t>π</m:t>
                    </m:r>
                  </m:oMath>
                </a14:m>
                <a:r>
                  <a:rPr lang="ru-RU" sz="2000" dirty="0"/>
                  <a:t>(</a:t>
                </a:r>
                <a:r>
                  <a:rPr lang="en-US" sz="2000" i="1" dirty="0"/>
                  <a:t>R</a:t>
                </a:r>
                <a:r>
                  <a:rPr lang="ru-RU" sz="2000" baseline="30000" dirty="0"/>
                  <a:t>2</a:t>
                </a:r>
                <a:r>
                  <a:rPr lang="ru-RU" sz="2000" dirty="0"/>
                  <a:t> – </a:t>
                </a:r>
                <a:r>
                  <a:rPr lang="en-US" sz="2000" i="1" dirty="0"/>
                  <a:t>x</a:t>
                </a:r>
                <a:r>
                  <a:rPr lang="ru-RU" sz="2000" baseline="30000" dirty="0"/>
                  <a:t>2</a:t>
                </a:r>
                <a:r>
                  <a:rPr lang="ru-RU" sz="2000" dirty="0"/>
                  <a:t>). В сечении фигуры Ф получается кольцо, радиус внутреннего круга в котором равен </a:t>
                </a:r>
                <a:r>
                  <a:rPr lang="en-US" sz="2000" i="1" dirty="0"/>
                  <a:t>x</a:t>
                </a:r>
                <a:r>
                  <a:rPr lang="ru-RU" sz="2000" dirty="0"/>
                  <a:t>, а внешнего - </a:t>
                </a:r>
                <a:r>
                  <a:rPr lang="en-US" sz="2000" i="1" dirty="0"/>
                  <a:t>R</a:t>
                </a:r>
                <a:r>
                  <a:rPr lang="ru-RU" sz="2000" dirty="0"/>
                  <a:t>. Площадь этого кольца равна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000">
                        <a:latin typeface="Cambria Math"/>
                      </a:rPr>
                      <m:t>π</m:t>
                    </m:r>
                  </m:oMath>
                </a14:m>
                <a:r>
                  <a:rPr lang="en-US" sz="2000" i="1" dirty="0"/>
                  <a:t>R</a:t>
                </a:r>
                <a:r>
                  <a:rPr lang="ru-RU" sz="2000" baseline="30000" dirty="0"/>
                  <a:t>2 </a:t>
                </a:r>
                <a:r>
                  <a:rPr lang="ru-RU" sz="2000" dirty="0"/>
                  <a:t>-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000">
                        <a:latin typeface="Cambria Math"/>
                      </a:rPr>
                      <m:t>π</m:t>
                    </m:r>
                  </m:oMath>
                </a14:m>
                <a:r>
                  <a:rPr lang="en-US" sz="2000" i="1" dirty="0"/>
                  <a:t>x</a:t>
                </a:r>
                <a:r>
                  <a:rPr lang="ru-RU" sz="2000" baseline="30000" dirty="0"/>
                  <a:t>2 </a:t>
                </a:r>
                <a:r>
                  <a:rPr lang="ru-RU" sz="2000" dirty="0"/>
                  <a:t>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000">
                        <a:latin typeface="Cambria Math"/>
                      </a:rPr>
                      <m:t>π</m:t>
                    </m:r>
                  </m:oMath>
                </a14:m>
                <a:r>
                  <a:rPr lang="ru-RU" sz="2000" dirty="0"/>
                  <a:t>(</a:t>
                </a:r>
                <a:r>
                  <a:rPr lang="en-US" sz="2000" i="1" dirty="0"/>
                  <a:t>R</a:t>
                </a:r>
                <a:r>
                  <a:rPr lang="ru-RU" sz="2000" baseline="30000" dirty="0"/>
                  <a:t>2 </a:t>
                </a:r>
                <a:r>
                  <a:rPr lang="ru-RU" sz="2000" dirty="0"/>
                  <a:t>- </a:t>
                </a:r>
                <a:r>
                  <a:rPr lang="en-US" sz="2000" i="1" dirty="0"/>
                  <a:t>x</a:t>
                </a:r>
                <a:r>
                  <a:rPr lang="ru-RU" sz="2000" baseline="30000" dirty="0"/>
                  <a:t>2</a:t>
                </a:r>
                <a:r>
                  <a:rPr lang="ru-RU" sz="2000" dirty="0"/>
                  <a:t>), следовательно, равна площади сечения </a:t>
                </a:r>
                <a:r>
                  <a:rPr lang="ru-RU" sz="2000" dirty="0" err="1"/>
                  <a:t>полушара</a:t>
                </a:r>
                <a:r>
                  <a:rPr lang="ru-RU" sz="2000" dirty="0"/>
                  <a:t>. Из принципа Кавальери следует, что </a:t>
                </a:r>
                <a:r>
                  <a:rPr lang="ru-RU" sz="2000" dirty="0" err="1"/>
                  <a:t>полушар</a:t>
                </a:r>
                <a:r>
                  <a:rPr lang="ru-RU" sz="2000" dirty="0"/>
                  <a:t> и фигура Ф имеют равные объёмы. Следовательно, объём </a:t>
                </a:r>
                <a:r>
                  <a:rPr lang="en-US" sz="2000" i="1" dirty="0"/>
                  <a:t>V </a:t>
                </a:r>
                <a:r>
                  <a:rPr lang="ru-RU" sz="2000" dirty="0" err="1"/>
                  <a:t>полушара</a:t>
                </a:r>
                <a:r>
                  <a:rPr lang="ru-RU" sz="2000" dirty="0"/>
                  <a:t> равен разности объёмов цилиндра и конуса, т. е.</a:t>
                </a:r>
                <a:r>
                  <a:rPr lang="en-US" sz="2000" dirty="0"/>
                  <a:t> </a:t>
                </a:r>
                <a:r>
                  <a:rPr lang="en-US" sz="2000" i="1" dirty="0"/>
                  <a:t>V</a:t>
                </a:r>
                <a:r>
                  <a:rPr lang="en-US" sz="2000" dirty="0"/>
                  <a:t> = </a:t>
                </a:r>
                <a:r>
                  <a:rPr lang="en-US" sz="2000" i="1" dirty="0"/>
                  <a:t>V</a:t>
                </a:r>
                <a:r>
                  <a:rPr lang="ru-RU" sz="2000" baseline="-25000" dirty="0"/>
                  <a:t>ц</a:t>
                </a:r>
                <a:r>
                  <a:rPr lang="en-US" sz="2000" dirty="0"/>
                  <a:t> - </a:t>
                </a:r>
                <a:r>
                  <a:rPr lang="en-US" sz="2000" i="1" dirty="0"/>
                  <a:t>V</a:t>
                </a:r>
                <a:r>
                  <a:rPr lang="ru-RU" sz="2000" baseline="-25000" dirty="0"/>
                  <a:t>к</a:t>
                </a:r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000">
                        <a:latin typeface="Cambria Math"/>
                      </a:rPr>
                      <m:t>π</m:t>
                    </m:r>
                  </m:oMath>
                </a14:m>
                <a:r>
                  <a:rPr lang="en-US" sz="2000" i="1" dirty="0"/>
                  <a:t>R</a:t>
                </a:r>
                <a:r>
                  <a:rPr lang="en-US" sz="2000" baseline="30000" dirty="0"/>
                  <a:t>2</a:t>
                </a:r>
                <a:r>
                  <a:rPr lang="en-US" sz="2000" i="1" dirty="0"/>
                  <a:t>R</a:t>
                </a:r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m:rPr>
                        <m:sty m:val="p"/>
                      </m:rPr>
                      <a:rPr lang="ru-RU" sz="2000">
                        <a:latin typeface="Cambria Math"/>
                      </a:rPr>
                      <m:t>π</m:t>
                    </m:r>
                  </m:oMath>
                </a14:m>
                <a:r>
                  <a:rPr lang="en-US" sz="2000" i="1" dirty="0"/>
                  <a:t>R</a:t>
                </a:r>
                <a:r>
                  <a:rPr lang="en-US" sz="2000" baseline="30000" dirty="0"/>
                  <a:t>2</a:t>
                </a:r>
                <a:r>
                  <a:rPr lang="en-US" sz="2000" i="1" dirty="0"/>
                  <a:t>R</a:t>
                </a:r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m:rPr>
                        <m:sty m:val="p"/>
                      </m:rPr>
                      <a:rPr lang="ru-RU" sz="2000">
                        <a:latin typeface="Cambria Math"/>
                      </a:rPr>
                      <m:t>π</m:t>
                    </m:r>
                  </m:oMath>
                </a14:m>
                <a:r>
                  <a:rPr lang="en-US" sz="2000" i="1" dirty="0"/>
                  <a:t>R</a:t>
                </a:r>
                <a:r>
                  <a:rPr lang="en-US" sz="2000" baseline="30000" dirty="0"/>
                  <a:t>3</a:t>
                </a:r>
                <a:r>
                  <a:rPr lang="en-US" sz="2000" dirty="0"/>
                  <a:t>.</a:t>
                </a:r>
                <a:r>
                  <a:rPr lang="ru-RU" sz="2000" dirty="0"/>
                  <a:t> Объём шара вдвое больше объёма </a:t>
                </a:r>
                <a:r>
                  <a:rPr lang="ru-RU" sz="2000" dirty="0" err="1"/>
                  <a:t>полушара</a:t>
                </a:r>
                <a:r>
                  <a:rPr lang="ru-RU" sz="2000" dirty="0"/>
                  <a:t> с тем же радиусом, следовательно, выражается формулой</a:t>
                </a:r>
                <a14:m>
                  <m:oMath xmlns:m="http://schemas.openxmlformats.org/officeDocument/2006/math">
                    <m:r>
                      <a:rPr lang="ru-RU" sz="2000">
                        <a:latin typeface="Cambria Math"/>
                      </a:rPr>
                      <m:t> </m:t>
                    </m:r>
                    <m:r>
                      <a:rPr lang="ru-RU" sz="2000" i="1">
                        <a:latin typeface="Cambria Math"/>
                      </a:rPr>
                      <m:t>𝑉</m:t>
                    </m:r>
                    <m:r>
                      <a:rPr lang="ru-RU" sz="2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m:rPr>
                        <m:sty m:val="p"/>
                      </m:rPr>
                      <a:rPr lang="ru-RU" sz="2000">
                        <a:latin typeface="Cambria Math"/>
                      </a:rPr>
                      <m:t>π</m:t>
                    </m:r>
                    <m:sSup>
                      <m:sSup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000" i="1"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ru-RU" sz="2000" i="1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ru-RU" sz="2000" i="1">
                        <a:latin typeface="Cambria Math"/>
                      </a:rPr>
                      <m:t>.</m:t>
                    </m:r>
                  </m:oMath>
                </a14:m>
                <a:r>
                  <a:rPr lang="ru-RU" sz="2000" dirty="0"/>
                  <a:t> </a:t>
                </a:r>
              </a:p>
            </p:txBody>
          </p:sp>
        </mc:Choice>
        <mc:Fallback xmlns="">
          <p:sp>
            <p:nvSpPr>
              <p:cNvPr id="7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536268"/>
                <a:ext cx="9144000" cy="3159391"/>
              </a:xfrm>
              <a:prstGeom prst="rect">
                <a:avLst/>
              </a:prstGeom>
              <a:blipFill rotWithShape="1">
                <a:blip r:embed="rId3"/>
                <a:stretch>
                  <a:fillRect l="-667" t="-965" r="-667" b="-38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85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16620"/>
            <a:ext cx="6480720" cy="2219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480250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050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685800"/>
          </a:xfrm>
        </p:spPr>
        <p:txBody>
          <a:bodyPr/>
          <a:lstStyle/>
          <a:p>
            <a:r>
              <a:rPr lang="ru-RU" sz="3200" dirty="0">
                <a:solidFill>
                  <a:srgbClr val="FF3300"/>
                </a:solidFill>
              </a:rPr>
              <a:t>Упражнения</a:t>
            </a:r>
          </a:p>
        </p:txBody>
      </p:sp>
      <p:sp>
        <p:nvSpPr>
          <p:cNvPr id="94212" name="Text Box 2052"/>
          <p:cNvSpPr txBox="1">
            <a:spLocks noChangeArrowheads="1"/>
          </p:cNvSpPr>
          <p:nvPr/>
        </p:nvSpPr>
        <p:spPr bwMode="auto">
          <a:xfrm>
            <a:off x="0" y="549275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dirty="0">
                <a:solidFill>
                  <a:srgbClr val="FF3300"/>
                </a:solidFill>
              </a:rPr>
              <a:t>	</a:t>
            </a:r>
            <a:r>
              <a:rPr lang="ru-RU" dirty="0"/>
              <a:t>1. Мякоть вишни окружает косточку толщиной, равной диаметру косточки. Считая шарообразной форму вишни и косточки, найдите отношение объёма мякоти к объёму косточки.</a:t>
            </a:r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044" y="1916832"/>
            <a:ext cx="3979912" cy="364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050">
            <a:extLst>
              <a:ext uri="{FF2B5EF4-FFF2-40B4-BE49-F238E27FC236}">
                <a16:creationId xmlns:a16="http://schemas.microsoft.com/office/drawing/2014/main" id="{EFF8C791-C383-4B0A-8B60-54810B071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32313"/>
            <a:ext cx="845661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ru-RU" sz="3200" kern="0">
                <a:solidFill>
                  <a:srgbClr val="FF3300"/>
                </a:solidFill>
              </a:rPr>
              <a:t>	</a:t>
            </a:r>
            <a:r>
              <a:rPr lang="ru-RU" sz="2400" kern="0">
                <a:solidFill>
                  <a:srgbClr val="FF3300"/>
                </a:solidFill>
              </a:rPr>
              <a:t>Ответ.</a:t>
            </a:r>
            <a:r>
              <a:rPr lang="ru-RU" sz="2400" kern="0">
                <a:solidFill>
                  <a:schemeClr val="tx1"/>
                </a:solidFill>
              </a:rPr>
              <a:t> 26:1.</a:t>
            </a:r>
            <a:r>
              <a:rPr lang="ru-RU" sz="2400" kern="0">
                <a:solidFill>
                  <a:srgbClr val="FF3300"/>
                </a:solidFill>
              </a:rPr>
              <a:t> </a:t>
            </a:r>
            <a:endParaRPr lang="ru-RU" sz="2400" kern="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66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9620"/>
            <a:ext cx="9144000" cy="1440160"/>
          </a:xfrm>
        </p:spPr>
        <p:txBody>
          <a:bodyPr/>
          <a:lstStyle/>
          <a:p>
            <a:pPr algn="just"/>
            <a:r>
              <a:rPr lang="ru-RU" sz="2400" dirty="0">
                <a:solidFill>
                  <a:srgbClr val="FF3300"/>
                </a:solidFill>
              </a:rPr>
              <a:t>	</a:t>
            </a:r>
            <a:r>
              <a:rPr lang="en-US" sz="2400" dirty="0">
                <a:solidFill>
                  <a:srgbClr val="FF3300"/>
                </a:solidFill>
              </a:rPr>
              <a:t>2</a:t>
            </a:r>
            <a:r>
              <a:rPr lang="ru-RU" sz="2400" dirty="0">
                <a:solidFill>
                  <a:srgbClr val="FF3300"/>
                </a:solidFill>
              </a:rPr>
              <a:t>. </a:t>
            </a:r>
            <a:r>
              <a:rPr lang="ru-RU" sz="2400" dirty="0"/>
              <a:t>Дана правильная четырёхугольная пирамида, стороны основания которой равны 2, а высота равна 1. Шар, радиус которого равен 1, имеет своим центром вершину этой пирамиды. Найдите объём общей части пирамиды и шара.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5112570" cy="3827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515F9E1-07C0-46DE-B379-6DBC36287955}"/>
              </a:ext>
            </a:extLst>
          </p:cNvPr>
          <p:cNvGrpSpPr/>
          <p:nvPr/>
        </p:nvGrpSpPr>
        <p:grpSpPr>
          <a:xfrm>
            <a:off x="105815" y="1700808"/>
            <a:ext cx="9144000" cy="4799844"/>
            <a:chOff x="105815" y="1700808"/>
            <a:chExt cx="9144000" cy="47998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2">
                  <a:extLst>
                    <a:ext uri="{FF2B5EF4-FFF2-40B4-BE49-F238E27FC236}">
                      <a16:creationId xmlns:a16="http://schemas.microsoft.com/office/drawing/2014/main" id="{6C55431E-E9DA-4835-ABEE-158A44ED93C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5815" y="5420532"/>
                  <a:ext cx="9144000" cy="10801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lvl1pPr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  <a:lvl2pPr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2"/>
                      </a:solidFill>
                      <a:latin typeface="Times New Roman" pitchFamily="18" charset="0"/>
                    </a:defRPr>
                  </a:lvl2pPr>
                  <a:lvl3pPr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2"/>
                      </a:solidFill>
                      <a:latin typeface="Times New Roman" pitchFamily="18" charset="0"/>
                    </a:defRPr>
                  </a:lvl3pPr>
                  <a:lvl4pPr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2"/>
                      </a:solidFill>
                      <a:latin typeface="Times New Roman" pitchFamily="18" charset="0"/>
                    </a:defRPr>
                  </a:lvl4pPr>
                  <a:lvl5pPr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2"/>
                      </a:solidFill>
                      <a:latin typeface="Times New Roman" pitchFamily="18" charset="0"/>
                    </a:defRPr>
                  </a:lvl5pPr>
                  <a:lvl6pPr marL="4572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2"/>
                      </a:solidFill>
                      <a:latin typeface="Times New Roman" pitchFamily="18" charset="0"/>
                    </a:defRPr>
                  </a:lvl6pPr>
                  <a:lvl7pPr marL="9144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2"/>
                      </a:solidFill>
                      <a:latin typeface="Times New Roman" pitchFamily="18" charset="0"/>
                    </a:defRPr>
                  </a:lvl7pPr>
                  <a:lvl8pPr marL="13716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2"/>
                      </a:solidFill>
                      <a:latin typeface="Times New Roman" pitchFamily="18" charset="0"/>
                    </a:defRPr>
                  </a:lvl8pPr>
                  <a:lvl9pPr marL="1828800" algn="ctr" rtl="0" fontAlgn="base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2"/>
                      </a:solidFill>
                      <a:latin typeface="Times New Roman" pitchFamily="18" charset="0"/>
                    </a:defRPr>
                  </a:lvl9pPr>
                </a:lstStyle>
                <a:p>
                  <a:pPr algn="just"/>
                  <a:r>
                    <a:rPr lang="ru-RU" sz="2400" kern="0" dirty="0">
                      <a:solidFill>
                        <a:srgbClr val="FF3300"/>
                      </a:solidFill>
                    </a:rPr>
                    <a:t>	Ответ.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sz="240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400" i="1" kern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ru-RU" sz="2400" i="1" kern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ru-RU" sz="2400" kern="0" dirty="0">
                      <a:solidFill>
                        <a:schemeClr val="tx1"/>
                      </a:solidFill>
                    </a:rPr>
                    <a:t> объёма шара радиуса 1, т.е.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sz="240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400" i="1" kern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ru-RU" sz="2400" i="1" kern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</m:t>
                          </m:r>
                        </m:den>
                      </m:f>
                      <m:r>
                        <m:rPr>
                          <m:sty m:val="p"/>
                        </m:rPr>
                        <a:rPr lang="ru-RU" sz="2400" kern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π</m:t>
                      </m:r>
                      <m:r>
                        <a:rPr lang="ru-RU" sz="2400" kern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</m:oMath>
                  </a14:m>
                  <a:endParaRPr lang="ru-RU" sz="2400" kern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Rectangle 2">
                  <a:extLst>
                    <a:ext uri="{FF2B5EF4-FFF2-40B4-BE49-F238E27FC236}">
                      <a16:creationId xmlns:a16="http://schemas.microsoft.com/office/drawing/2014/main" id="{6C55431E-E9DA-4835-ABEE-158A44ED93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5815" y="5420532"/>
                  <a:ext cx="9144000" cy="10801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FE8ECF8D-DC11-42D2-B844-0402598A6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88024" y="1700808"/>
              <a:ext cx="3960440" cy="37508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439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1440160"/>
          </a:xfrm>
        </p:spPr>
        <p:txBody>
          <a:bodyPr/>
          <a:lstStyle/>
          <a:p>
            <a:pPr algn="just"/>
            <a:r>
              <a:rPr lang="ru-RU" sz="2400" dirty="0">
                <a:solidFill>
                  <a:srgbClr val="FF3300"/>
                </a:solidFill>
              </a:rPr>
              <a:t>	</a:t>
            </a:r>
            <a:r>
              <a:rPr lang="en-US" sz="2400" dirty="0">
                <a:solidFill>
                  <a:srgbClr val="FF3300"/>
                </a:solidFill>
              </a:rPr>
              <a:t>3</a:t>
            </a:r>
            <a:r>
              <a:rPr lang="ru-RU" sz="2400" dirty="0">
                <a:solidFill>
                  <a:srgbClr val="FF3300"/>
                </a:solidFill>
              </a:rPr>
              <a:t>. </a:t>
            </a:r>
            <a:r>
              <a:rPr lang="ru-RU" sz="2400" dirty="0"/>
              <a:t>Дан единичный куб. Шар, радиус которого равен 1, имеет своим центром вершину этого куба. Найдите объём общей части куба и шара.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32756"/>
            <a:ext cx="6301835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2">
                <a:extLst>
                  <a:ext uri="{FF2B5EF4-FFF2-40B4-BE49-F238E27FC236}">
                    <a16:creationId xmlns:a16="http://schemas.microsoft.com/office/drawing/2014/main" id="{580FCDB0-5EC0-432A-8BD5-B2838B3C24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517232"/>
                <a:ext cx="9144000" cy="10801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2pPr>
                <a:lvl3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3pPr>
                <a:lvl4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4pPr>
                <a:lvl5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pitchFamily="18" charset="0"/>
                  </a:defRPr>
                </a:lvl9pPr>
              </a:lstStyle>
              <a:p>
                <a:pPr algn="just"/>
                <a:r>
                  <a:rPr lang="ru-RU" sz="2400" kern="0" dirty="0">
                    <a:solidFill>
                      <a:srgbClr val="FF3300"/>
                    </a:solidFill>
                  </a:rPr>
                  <a:t>	Ответ.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400" i="1" kern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sz="2400" i="1" kern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ru-RU" sz="2400" kern="0" dirty="0">
                    <a:solidFill>
                      <a:schemeClr val="tx1"/>
                    </a:solidFill>
                  </a:rPr>
                  <a:t> объёма шара радиуса 1, т.е.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400" i="1" kern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sz="2400" i="1" kern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6</m:t>
                        </m:r>
                      </m:den>
                    </m:f>
                    <m:r>
                      <m:rPr>
                        <m:sty m:val="p"/>
                      </m:rPr>
                      <a:rPr lang="ru-RU" sz="2400" kern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π</m:t>
                    </m:r>
                    <m:r>
                      <a:rPr lang="ru-RU" sz="2400" kern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ru-RU" sz="2400" kern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 2">
                <a:extLst>
                  <a:ext uri="{FF2B5EF4-FFF2-40B4-BE49-F238E27FC236}">
                    <a16:creationId xmlns:a16="http://schemas.microsoft.com/office/drawing/2014/main" id="{580FCDB0-5EC0-432A-8BD5-B2838B3C2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517232"/>
                <a:ext cx="9144000" cy="10801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148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62C59A-A9D9-4AE2-842F-478E24D24985}"/>
                  </a:ext>
                </a:extLst>
              </p:cNvPr>
              <p:cNvSpPr txBox="1"/>
              <p:nvPr/>
            </p:nvSpPr>
            <p:spPr>
              <a:xfrm>
                <a:off x="0" y="260648"/>
                <a:ext cx="9144000" cy="1355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В координатном пространстве</a:t>
                </a:r>
                <a:r>
                  <a:rPr lang="ru-RU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рассмотрим эллипс, который в плоскости 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Oxy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задаётся уравнением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</a:p>
              <a:p>
                <a:pPr algn="just"/>
                <a:r>
                  <a:rPr lang="ru-RU" sz="1800" dirty="0">
                    <a:ea typeface="Times New Roman" panose="02020603050405020304" pitchFamily="18" charset="0"/>
                  </a:rPr>
                  <a:t>	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Эллипсоидом вращения называется фигура, полученная вращением этого эллипса вокруг оси ординат.</a:t>
                </a:r>
                <a:endParaRPr lang="ru-RU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62C59A-A9D9-4AE2-842F-478E24D24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60648"/>
                <a:ext cx="9144000" cy="1355179"/>
              </a:xfrm>
              <a:prstGeom prst="rect">
                <a:avLst/>
              </a:prstGeom>
              <a:blipFill>
                <a:blip r:embed="rId3"/>
                <a:stretch>
                  <a:fillRect l="-533" t="-2703" r="-533" b="-63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56ECCB-A320-4FDB-9D6F-E751FEBF6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8838" y="1676788"/>
            <a:ext cx="5473442" cy="24277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8A47A0-5B08-436B-82C5-B29048E1586F}"/>
              </a:ext>
            </a:extLst>
          </p:cNvPr>
          <p:cNvSpPr txBox="1"/>
          <p:nvPr/>
        </p:nvSpPr>
        <p:spPr>
          <a:xfrm>
            <a:off x="0" y="444341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2000" dirty="0"/>
              <a:t> 5. По аналогии с выводом формулы объёма шара, выведите формулу объёма тела, ограниченного эллипсоидом вращения.</a:t>
            </a:r>
          </a:p>
        </p:txBody>
      </p:sp>
    </p:spTree>
    <p:extLst>
      <p:ext uri="{BB962C8B-B14F-4D97-AF65-F5344CB8AC3E}">
        <p14:creationId xmlns:p14="http://schemas.microsoft.com/office/powerpoint/2010/main" val="198328263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62C59A-A9D9-4AE2-842F-478E24D24985}"/>
                  </a:ext>
                </a:extLst>
              </p:cNvPr>
              <p:cNvSpPr txBox="1"/>
              <p:nvPr/>
            </p:nvSpPr>
            <p:spPr>
              <a:xfrm>
                <a:off x="0" y="24388"/>
                <a:ext cx="9144000" cy="1078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sz="1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 Решение.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Через точку оси ординат с ординатой 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y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(-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</a:t>
                </a:r>
                <a:r>
                  <a:rPr lang="ru-RU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&lt; 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y</a:t>
                </a:r>
                <a:r>
                  <a:rPr lang="ru-RU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&lt; 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 проведём плоскость, перпендикулярную оси ординат. Сечением эллипсоида Ф</a:t>
                </a:r>
                <a:r>
                  <a:rPr lang="ru-RU" sz="18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этой плоскостью является круг, квадрат радиуса которого равен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Его площадь равна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1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π</m:t>
                    </m:r>
                    <m:r>
                      <a:rPr lang="ru-RU" sz="1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ru-RU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62C59A-A9D9-4AE2-842F-478E24D24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4388"/>
                <a:ext cx="9144000" cy="1078180"/>
              </a:xfrm>
              <a:prstGeom prst="rect">
                <a:avLst/>
              </a:prstGeom>
              <a:blipFill>
                <a:blip r:embed="rId3"/>
                <a:stretch>
                  <a:fillRect l="-533" t="-2825" r="-533" b="-22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8A47A0-5B08-436B-82C5-B29048E1586F}"/>
                  </a:ext>
                </a:extLst>
              </p:cNvPr>
              <p:cNvSpPr txBox="1"/>
              <p:nvPr/>
            </p:nvSpPr>
            <p:spPr>
              <a:xfrm>
                <a:off x="0" y="3917232"/>
                <a:ext cx="9144000" cy="3064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450215" algn="just"/>
                <a:r>
                  <a:rPr lang="ru-RU" sz="1800" dirty="0">
                    <a:effectLst/>
                    <a:ea typeface="Times New Roman" panose="02020603050405020304" pitchFamily="18" charset="0"/>
                  </a:rPr>
                  <a:t>	</a:t>
                </a:r>
                <a:r>
                  <a:rPr lang="ru-RU" sz="1800" dirty="0"/>
                  <a:t> Рассмотрим цилиндр, радиус основания которого равен </a:t>
                </a:r>
                <a:r>
                  <a:rPr lang="en-US" sz="1800" i="1" dirty="0"/>
                  <a:t>a</a:t>
                </a:r>
                <a:r>
                  <a:rPr lang="ru-RU" sz="1800" dirty="0"/>
                  <a:t>, а образующая равна 2</a:t>
                </a:r>
                <a:r>
                  <a:rPr lang="en-US" sz="1800" i="1" dirty="0"/>
                  <a:t>b</a:t>
                </a:r>
                <a:r>
                  <a:rPr lang="ru-RU" sz="1800" dirty="0"/>
                  <a:t>, расположенный так, как показано на рисунке б.</a:t>
                </a:r>
                <a:r>
                  <a:rPr lang="en-US" sz="1800" dirty="0"/>
                  <a:t> </a:t>
                </a:r>
                <a:r>
                  <a:rPr lang="ru-RU" sz="1800" dirty="0"/>
                  <a:t>Вырежем из него два равных конуса, основаниями которых являются основания этого цилиндра. Полученную фигуру обозначим Ф</a:t>
                </a:r>
                <a:r>
                  <a:rPr lang="ru-RU" sz="1800" baseline="-25000" dirty="0"/>
                  <a:t>2</a:t>
                </a:r>
                <a:r>
                  <a:rPr lang="ru-RU" sz="1800" dirty="0"/>
                  <a:t>.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Сечением этой фигуры  данной плоскостью является кольцо, больший радиус которого равен 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а меньший радиус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Площадь этого кольца равна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1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π</m:t>
                    </m:r>
                    <m:sSup>
                      <m:sSup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ru-RU" sz="1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π</m:t>
                    </m:r>
                    <m:f>
                      <m:f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Она равна площади сечения эллипсоида. Используя принцип Кавальери, получаем, что объёмы фигур Ф</a:t>
                </a:r>
                <a:r>
                  <a:rPr lang="ru-RU" sz="18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и Ф</a:t>
                </a:r>
                <a:r>
                  <a:rPr lang="ru-RU" sz="1800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равны. </a:t>
                </a:r>
              </a:p>
              <a:p>
                <a:pPr algn="just"/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Так как объём цилиндра равен 2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1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π</m:t>
                    </m:r>
                  </m:oMath>
                </a14:m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</a:t>
                </a:r>
                <a:r>
                  <a:rPr lang="ru-RU" sz="1800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а объём двух конусов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sty m:val="p"/>
                      </m:rPr>
                      <a:rPr lang="ru-RU" sz="1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π</m:t>
                    </m:r>
                    <m:sSup>
                      <m:sSup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получаем, что объём эллипсоида, полуоси которого равны 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и 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sty m:val="p"/>
                      </m:rPr>
                      <a:rPr lang="ru-RU" sz="1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π</m:t>
                    </m:r>
                    <m:sSup>
                      <m:sSup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ru-RU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8A47A0-5B08-436B-82C5-B29048E15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917232"/>
                <a:ext cx="9144000" cy="3064878"/>
              </a:xfrm>
              <a:prstGeom prst="rect">
                <a:avLst/>
              </a:prstGeom>
              <a:blipFill>
                <a:blip r:embed="rId4"/>
                <a:stretch>
                  <a:fillRect l="-533" t="-1195" r="-5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AA5073-AFA1-4A72-A4A3-A2CC05D5BB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3101" y="1068859"/>
            <a:ext cx="6077798" cy="284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5409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610600" cy="548680"/>
          </a:xfrm>
        </p:spPr>
        <p:txBody>
          <a:bodyPr/>
          <a:lstStyle/>
          <a:p>
            <a:r>
              <a:rPr lang="ru-RU" sz="2800" dirty="0">
                <a:solidFill>
                  <a:srgbClr val="FF3300"/>
                </a:solidFill>
              </a:rPr>
              <a:t>Объём тора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476672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sz="2000" dirty="0"/>
              <a:t>Рассмотрим тор – фигуру, полученную вращением круга с центром в точке </a:t>
            </a:r>
            <a:r>
              <a:rPr lang="en-US" sz="2000" i="1" dirty="0"/>
              <a:t>O</a:t>
            </a:r>
            <a:r>
              <a:rPr lang="ru-RU" sz="2000" dirty="0"/>
              <a:t>, радиуса </a:t>
            </a:r>
            <a:r>
              <a:rPr lang="en-US" sz="2000" i="1" dirty="0"/>
              <a:t>R</a:t>
            </a:r>
            <a:r>
              <a:rPr lang="ru-RU" sz="2000" dirty="0"/>
              <a:t> относительно прямой </a:t>
            </a:r>
            <a:r>
              <a:rPr lang="en-US" sz="2000" i="1" dirty="0"/>
              <a:t>a</a:t>
            </a:r>
            <a:r>
              <a:rPr lang="ru-RU" sz="2000" dirty="0"/>
              <a:t>, лежащей в плоскости круга и не пересекающей его. </a:t>
            </a:r>
            <a:r>
              <a:rPr lang="en-US" sz="2000" i="1" dirty="0"/>
              <a:t>Q </a:t>
            </a:r>
            <a:r>
              <a:rPr lang="ru-RU" sz="2000" dirty="0"/>
              <a:t>- основание перпендикуляра, опущен­ного из точки </a:t>
            </a:r>
            <a:r>
              <a:rPr lang="en-US" sz="2000" i="1" dirty="0"/>
              <a:t>O</a:t>
            </a:r>
            <a:r>
              <a:rPr lang="ru-RU" sz="2000" dirty="0"/>
              <a:t> на прямую </a:t>
            </a:r>
            <a:r>
              <a:rPr lang="en-US" sz="2000" i="1" dirty="0"/>
              <a:t>a</a:t>
            </a:r>
            <a:r>
              <a:rPr lang="ru-RU" sz="2000" dirty="0"/>
              <a:t>, и пусть </a:t>
            </a:r>
            <a:r>
              <a:rPr lang="en-US" sz="2000" i="1" dirty="0"/>
              <a:t>OQ</a:t>
            </a:r>
            <a:r>
              <a:rPr lang="ru-RU" sz="2000" i="1" dirty="0"/>
              <a:t> </a:t>
            </a:r>
            <a:r>
              <a:rPr lang="ru-RU" sz="2000" dirty="0"/>
              <a:t>= </a:t>
            </a:r>
            <a:r>
              <a:rPr lang="en-US" sz="2000" i="1" dirty="0"/>
              <a:t>d</a:t>
            </a:r>
            <a:r>
              <a:rPr lang="ru-RU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625" y="3910270"/>
                <a:ext cx="9144000" cy="2947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/>
                  <a:t>	 </a:t>
                </a:r>
                <a:r>
                  <a:rPr lang="ru-RU" sz="2000" dirty="0"/>
                  <a:t>Проведем плоскость, перпендикулярную прямой </a:t>
                </a:r>
                <a:r>
                  <a:rPr lang="en-US" sz="2000" i="1" dirty="0"/>
                  <a:t>a</a:t>
                </a:r>
                <a:r>
                  <a:rPr lang="ru-RU" sz="2000" dirty="0"/>
                  <a:t>, на расстоянии </a:t>
                </a:r>
                <a:r>
                  <a:rPr lang="en-US" sz="2000" i="1" dirty="0"/>
                  <a:t>x</a:t>
                </a:r>
                <a:r>
                  <a:rPr lang="ru-RU" sz="2000" dirty="0"/>
                  <a:t> от точки </a:t>
                </a:r>
                <a:r>
                  <a:rPr lang="en-US" sz="2000" i="1" dirty="0"/>
                  <a:t>Q</a:t>
                </a:r>
                <a:r>
                  <a:rPr lang="ru-RU" sz="2000" dirty="0"/>
                  <a:t> (0</a:t>
                </a:r>
                <a14:m>
                  <m:oMath xmlns:m="http://schemas.openxmlformats.org/officeDocument/2006/math">
                    <m:r>
                      <a:rPr lang="ru-RU" sz="2000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ru-RU" sz="2000" i="1" smtClean="0">
                        <a:latin typeface="Cambria Math"/>
                        <a:ea typeface="Cambria Math"/>
                      </a:rPr>
                      <m:t>≤</m:t>
                    </m:r>
                  </m:oMath>
                </a14:m>
                <a:r>
                  <a:rPr lang="en-US" sz="2000" i="1" dirty="0"/>
                  <a:t>x</a:t>
                </a:r>
                <a14:m>
                  <m:oMath xmlns:m="http://schemas.openxmlformats.org/officeDocument/2006/math">
                    <m:r>
                      <a:rPr lang="ru-RU" sz="2000" i="1" smtClean="0">
                        <a:latin typeface="Cambria Math"/>
                        <a:ea typeface="Cambria Math"/>
                      </a:rPr>
                      <m:t>≤</m:t>
                    </m:r>
                  </m:oMath>
                </a14:m>
                <a:r>
                  <a:rPr lang="en-US" sz="2000" i="1" dirty="0"/>
                  <a:t>R</a:t>
                </a:r>
                <a:r>
                  <a:rPr lang="ru-RU" sz="2000" dirty="0"/>
                  <a:t>). Тогда в сечении тора этой плоскостью получим коль­цо, радиус </a:t>
                </a:r>
                <a:r>
                  <a:rPr lang="en-US" sz="2000" i="1" dirty="0"/>
                  <a:t>AD </a:t>
                </a:r>
                <a:r>
                  <a:rPr lang="ru-RU" sz="2000" dirty="0"/>
                  <a:t>внешнего круга которого равен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𝑑</m:t>
                    </m:r>
                    <m:r>
                      <a:rPr lang="en-US" sz="2000" b="0" i="1" smtClean="0">
                        <a:latin typeface="Cambria Math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ru-RU" sz="2000" dirty="0"/>
                  <a:t>(на рисунке </a:t>
                </a:r>
                <a:r>
                  <a:rPr lang="en-US" sz="2000" i="1" dirty="0"/>
                  <a:t>AD</a:t>
                </a:r>
                <a:r>
                  <a:rPr lang="ru-RU" sz="2000" dirty="0"/>
                  <a:t>=</a:t>
                </a:r>
                <a:r>
                  <a:rPr lang="en-US" sz="2000" i="1" dirty="0"/>
                  <a:t>AC</a:t>
                </a:r>
                <a:r>
                  <a:rPr lang="ru-RU" sz="2000" dirty="0"/>
                  <a:t>+</a:t>
                </a:r>
                <a:r>
                  <a:rPr lang="en-US" sz="2000" i="1" dirty="0"/>
                  <a:t>CD</a:t>
                </a:r>
                <a:r>
                  <a:rPr lang="ru-RU" sz="2000" dirty="0"/>
                  <a:t>, </a:t>
                </a:r>
                <a:r>
                  <a:rPr lang="en-US" sz="2000" i="1" dirty="0"/>
                  <a:t>CD</a:t>
                </a:r>
                <a:r>
                  <a:rPr lang="ru-RU" sz="2000" dirty="0"/>
                  <a:t> - катет прямоугольного треугольника </a:t>
                </a:r>
                <a:r>
                  <a:rPr lang="en-US" sz="2000" i="1" dirty="0"/>
                  <a:t>OCD</a:t>
                </a:r>
                <a:r>
                  <a:rPr lang="ru-RU" sz="2000" dirty="0"/>
                  <a:t>, </a:t>
                </a:r>
                <a:r>
                  <a:rPr lang="en-US" sz="2000" i="1" dirty="0"/>
                  <a:t>CD</a:t>
                </a:r>
                <a:r>
                  <a:rPr lang="ru-RU" sz="2000" dirty="0"/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ru-RU" sz="2000" dirty="0"/>
                  <a:t>), а радиус </a:t>
                </a:r>
                <a:r>
                  <a:rPr lang="en-US" sz="2000" i="1" dirty="0"/>
                  <a:t>AB </a:t>
                </a:r>
                <a:r>
                  <a:rPr lang="ru-RU" sz="2000" dirty="0"/>
                  <a:t>внутреннего равен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𝑑</m:t>
                    </m:r>
                    <m:r>
                      <a:rPr lang="en-US" sz="2000" b="0" i="1" smtClean="0">
                        <a:latin typeface="Cambria Math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000" dirty="0"/>
                  <a:t> </a:t>
                </a:r>
                <a:r>
                  <a:rPr lang="ru-RU" sz="2000" dirty="0"/>
                  <a:t>(</a:t>
                </a:r>
                <a:r>
                  <a:rPr lang="en-US" sz="2000" i="1" dirty="0"/>
                  <a:t>AB</a:t>
                </a:r>
                <a:r>
                  <a:rPr lang="ru-RU" sz="2000" dirty="0"/>
                  <a:t>=</a:t>
                </a:r>
                <a:r>
                  <a:rPr lang="en-US" sz="2000" i="1" dirty="0"/>
                  <a:t>AC</a:t>
                </a:r>
                <a:r>
                  <a:rPr lang="ru-RU" sz="2000" dirty="0"/>
                  <a:t>-</a:t>
                </a:r>
                <a:r>
                  <a:rPr lang="en-US" sz="2000" i="1" dirty="0"/>
                  <a:t>BC</a:t>
                </a:r>
                <a:r>
                  <a:rPr lang="ru-RU" sz="2000" dirty="0"/>
                  <a:t>). Поэтому площадь кольца равна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ru-RU" sz="2000" i="0" smtClean="0">
                            <a:latin typeface="Cambria Math"/>
                            <a:ea typeface="Cambria Math"/>
                          </a:rPr>
                          <m:t>π</m:t>
                        </m:r>
                        <m:d>
                          <m:dPr>
                            <m:ctrlPr>
                              <a:rPr lang="ru-RU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𝑑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+</m:t>
                            </m:r>
                            <m:rad>
                              <m:radPr>
                                <m:degHide m:val="on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i="1">
                                    <a:latin typeface="Cambria Math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rad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000" b="0" i="0" smtClean="0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ru-RU" sz="2000">
                            <a:latin typeface="Cambria Math"/>
                            <a:ea typeface="Cambria Math"/>
                          </a:rPr>
                          <m:t>π</m:t>
                        </m:r>
                        <m:d>
                          <m:dPr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𝑑</m:t>
                            </m:r>
                            <m:r>
                              <a:rPr lang="en-US" sz="2000" b="0" i="1" smtClean="0">
                                <a:latin typeface="Cambria Math"/>
                              </a:rPr>
                              <m:t>−</m:t>
                            </m:r>
                            <m:rad>
                              <m:radPr>
                                <m:degHide m:val="on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i="1">
                                    <a:latin typeface="Cambria Math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rad>
                          </m:e>
                        </m:d>
                      </m:e>
                      <m:sup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/>
                      </a:rPr>
                      <m:t>=4</m:t>
                    </m:r>
                    <m:r>
                      <m:rPr>
                        <m:sty m:val="p"/>
                      </m:rPr>
                      <a:rPr lang="ru-RU" sz="2000">
                        <a:latin typeface="Cambria Math"/>
                        <a:ea typeface="Cambria Math"/>
                      </a:rPr>
                      <m:t>π</m:t>
                    </m:r>
                    <m:r>
                      <a:rPr lang="en-US" sz="2000" b="0" i="1" smtClean="0">
                        <a:latin typeface="Cambria Math"/>
                      </a:rPr>
                      <m:t>𝑑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000" dirty="0"/>
                  <a:t>.</a:t>
                </a:r>
                <a:endParaRPr lang="ru-RU" sz="2000" dirty="0"/>
              </a:p>
              <a:p>
                <a:pPr algn="just"/>
                <a:r>
                  <a:rPr lang="ru-RU" sz="2000" dirty="0"/>
                  <a:t>	Наша задача состоит в том, чтобы подобрать фигуру с такими же площадями сечений.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5" y="3910270"/>
                <a:ext cx="9144000" cy="2947730"/>
              </a:xfrm>
              <a:prstGeom prst="rect">
                <a:avLst/>
              </a:prstGeom>
              <a:blipFill rotWithShape="1">
                <a:blip r:embed="rId2"/>
                <a:stretch>
                  <a:fillRect l="-733" r="-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2772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0" y="1861667"/>
            <a:ext cx="4298355" cy="210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30539"/>
            <a:ext cx="2779291" cy="1786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23073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102433"/>
                <a:ext cx="91440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/>
                  <a:t>	</a:t>
                </a:r>
                <a:r>
                  <a:rPr lang="ru-RU" sz="2000" dirty="0"/>
                  <a:t>Рассмотрим цилиндр, осью которого является прямая </a:t>
                </a:r>
                <a:r>
                  <a:rPr lang="en-US" sz="2000" i="1" dirty="0"/>
                  <a:t>OQ</a:t>
                </a:r>
                <a:r>
                  <a:rPr lang="ru-RU" sz="2000" dirty="0"/>
                  <a:t>, радиус основания равен </a:t>
                </a:r>
                <a:r>
                  <a:rPr lang="en-US" sz="2000" i="1" dirty="0"/>
                  <a:t>R</a:t>
                </a:r>
                <a:r>
                  <a:rPr lang="ru-RU" sz="2000" dirty="0"/>
                  <a:t>, и высота равна 2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000">
                        <a:latin typeface="Cambria Math"/>
                        <a:ea typeface="Cambria Math"/>
                      </a:rPr>
                      <m:t>π</m:t>
                    </m:r>
                  </m:oMath>
                </a14:m>
                <a:r>
                  <a:rPr lang="en-US" sz="2000" i="1" dirty="0"/>
                  <a:t>d</a:t>
                </a:r>
                <a:r>
                  <a:rPr lang="ru-RU" sz="2000" dirty="0"/>
                  <a:t>. Покажем, что тор и цилиндр удовлетворяют условиям Кавальери.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2433"/>
                <a:ext cx="9144000" cy="1077218"/>
              </a:xfrm>
              <a:prstGeom prst="rect">
                <a:avLst/>
              </a:prstGeom>
              <a:blipFill>
                <a:blip r:embed="rId2"/>
                <a:stretch>
                  <a:fillRect l="-667" r="-667" b="-904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0" y="4293096"/>
                <a:ext cx="9144000" cy="2155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/>
                  <a:t>	 </a:t>
                </a:r>
                <a:r>
                  <a:rPr lang="ru-RU" sz="2000" dirty="0"/>
                  <a:t>В сечении цилиндра плоскостью  получается прямоугольник со сторонами 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000" dirty="0"/>
                  <a:t> </a:t>
                </a:r>
                <a:r>
                  <a:rPr lang="ru-RU" sz="2000" dirty="0"/>
                  <a:t> и 2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000">
                        <a:latin typeface="Cambria Math"/>
                        <a:ea typeface="Cambria Math"/>
                      </a:rPr>
                      <m:t>π</m:t>
                    </m:r>
                  </m:oMath>
                </a14:m>
                <a:r>
                  <a:rPr lang="en-US" sz="2000" i="1" dirty="0"/>
                  <a:t>d</a:t>
                </a:r>
                <a:r>
                  <a:rPr lang="ru-RU" sz="2000" dirty="0"/>
                  <a:t>. Поэтому пло­щадь прямоугольника равна 4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000">
                        <a:latin typeface="Cambria Math"/>
                        <a:ea typeface="Cambria Math"/>
                      </a:rPr>
                      <m:t>π</m:t>
                    </m:r>
                  </m:oMath>
                </a14:m>
                <a:r>
                  <a:rPr lang="en-US" sz="2000" i="1" dirty="0"/>
                  <a:t>d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ru-RU" sz="2000" dirty="0"/>
                  <a:t>, т.е. равна площади кольца. В си­лу принципа Кавальери, объем тора равен объему цилиндра. Таким обра­зом, получаем следующую формулу объема тора</a:t>
                </a:r>
                <a:endParaRPr lang="en-US" sz="20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𝑉</m:t>
                      </m:r>
                      <m:r>
                        <a:rPr lang="en-US" sz="2000" b="0" i="1" smtClean="0">
                          <a:latin typeface="Cambria Math"/>
                        </a:rPr>
                        <m:t>=2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  <a:ea typeface="Cambria Math"/>
                            </a:rPr>
                            <m:t>π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/>
                        </a:rPr>
                        <m:t>𝑑</m:t>
                      </m:r>
                      <m:r>
                        <a:rPr lang="en-US" sz="2000" b="0" i="1" smtClean="0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293096"/>
                <a:ext cx="9144000" cy="2155270"/>
              </a:xfrm>
              <a:prstGeom prst="rect">
                <a:avLst/>
              </a:prstGeom>
              <a:blipFill rotWithShape="1">
                <a:blip r:embed="rId3"/>
                <a:stretch>
                  <a:fillRect l="-667" r="-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742760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981748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1997</TotalTime>
  <Words>6506</Words>
  <Application>Microsoft Office PowerPoint</Application>
  <PresentationFormat>Экран (4:3)</PresentationFormat>
  <Paragraphs>380</Paragraphs>
  <Slides>110</Slides>
  <Notes>63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110</vt:i4>
      </vt:variant>
    </vt:vector>
  </HeadingPairs>
  <TitlesOfParts>
    <vt:vector size="117" baseType="lpstr">
      <vt:lpstr>Arial</vt:lpstr>
      <vt:lpstr>Arial Black</vt:lpstr>
      <vt:lpstr>Cambria Math</vt:lpstr>
      <vt:lpstr>Times New Roman</vt:lpstr>
      <vt:lpstr>Оформление по умолчанию</vt:lpstr>
      <vt:lpstr>Точечный рисунок</vt:lpstr>
      <vt:lpstr>Equation</vt:lpstr>
      <vt:lpstr>Объём фигур в пространстве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Объём прямоугольного параллелепипеда в учебнике Л.С. Атанасяна и др.</vt:lpstr>
      <vt:lpstr>Объём цилиндра в учебнике Л.С. Атанасяна и др.</vt:lpstr>
      <vt:lpstr>Объём наклонной призмы в учебнике Л.С. Атанасяна и др.</vt:lpstr>
      <vt:lpstr>Объём пирамиды в учебнике Л.С. Атанасяна и др.</vt:lpstr>
      <vt:lpstr>Объём конуса в учебнике Л.С. Атанасяна и др.</vt:lpstr>
      <vt:lpstr>Объём шара в учебнике Л.С. Атанасяна и др.</vt:lpstr>
      <vt:lpstr>ОБЪЕМ ФИГУР В ПРОСТРАНСТВЕ</vt:lpstr>
      <vt:lpstr>Упражнения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Б. Кавальери</vt:lpstr>
      <vt:lpstr>Принцип Кавальери</vt:lpstr>
      <vt:lpstr>Презентация PowerPoint</vt:lpstr>
      <vt:lpstr>Обобщенный цилиндр</vt:lpstr>
      <vt:lpstr>Презентация PowerPoint</vt:lpstr>
      <vt:lpstr>Объем обобщенного цилиндра</vt:lpstr>
      <vt:lpstr>Презентация PowerPoint</vt:lpstr>
      <vt:lpstr>Упражнения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Обобщенный конус</vt:lpstr>
      <vt:lpstr>Обобщенный конус</vt:lpstr>
      <vt:lpstr>Объём треугольной пирамиды</vt:lpstr>
      <vt:lpstr>Объём обобщённого конуса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Объём шара</vt:lpstr>
      <vt:lpstr>Упражнения</vt:lpstr>
      <vt:lpstr> 2. Дана правильная четырёхугольная пирамида, стороны основания которой равны 2, а высота равна 1. Шар, радиус которого равен 1, имеет своим центром вершину этой пирамиды. Найдите объём общей части пирамиды и шара.</vt:lpstr>
      <vt:lpstr> 3. Дан единичный куб. Шар, радиус которого равен 1, имеет своим центром вершину этого куба. Найдите объём общей части куба и шара. </vt:lpstr>
      <vt:lpstr>Презентация PowerPoint</vt:lpstr>
      <vt:lpstr>Презентация PowerPoint</vt:lpstr>
      <vt:lpstr>Объём тора</vt:lpstr>
      <vt:lpstr>Презентация PowerPoint</vt:lpstr>
      <vt:lpstr>Объём параболического сегмента</vt:lpstr>
      <vt:lpstr>Презентация PowerPoint</vt:lpstr>
      <vt:lpstr>Объём гиперболического сегмента</vt:lpstr>
      <vt:lpstr>Презентация PowerPoint</vt:lpstr>
      <vt:lpstr>Упражнения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Объем фигур в пространстве</dc:title>
  <dc:creator>*</dc:creator>
  <cp:lastModifiedBy>Смирнов Владимир Алексеевич</cp:lastModifiedBy>
  <cp:revision>184</cp:revision>
  <dcterms:created xsi:type="dcterms:W3CDTF">2007-11-29T06:10:49Z</dcterms:created>
  <dcterms:modified xsi:type="dcterms:W3CDTF">2021-01-21T08:26:34Z</dcterms:modified>
</cp:coreProperties>
</file>