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684" r:id="rId2"/>
    <p:sldId id="558" r:id="rId3"/>
    <p:sldId id="674" r:id="rId4"/>
    <p:sldId id="680" r:id="rId5"/>
    <p:sldId id="681" r:id="rId6"/>
    <p:sldId id="682" r:id="rId7"/>
    <p:sldId id="683" r:id="rId8"/>
    <p:sldId id="608" r:id="rId9"/>
    <p:sldId id="561" r:id="rId10"/>
    <p:sldId id="562" r:id="rId11"/>
    <p:sldId id="563" r:id="rId12"/>
    <p:sldId id="571" r:id="rId13"/>
    <p:sldId id="572" r:id="rId14"/>
    <p:sldId id="465" r:id="rId15"/>
    <p:sldId id="577" r:id="rId16"/>
    <p:sldId id="578" r:id="rId17"/>
    <p:sldId id="576" r:id="rId18"/>
    <p:sldId id="478" r:id="rId19"/>
    <p:sldId id="565" r:id="rId20"/>
    <p:sldId id="466" r:id="rId21"/>
    <p:sldId id="566" r:id="rId22"/>
    <p:sldId id="611" r:id="rId23"/>
    <p:sldId id="612" r:id="rId24"/>
    <p:sldId id="609" r:id="rId25"/>
    <p:sldId id="610" r:id="rId26"/>
    <p:sldId id="613" r:id="rId27"/>
    <p:sldId id="467" r:id="rId28"/>
    <p:sldId id="567" r:id="rId29"/>
    <p:sldId id="458" r:id="rId30"/>
    <p:sldId id="471" r:id="rId31"/>
    <p:sldId id="472" r:id="rId32"/>
    <p:sldId id="337" r:id="rId33"/>
    <p:sldId id="568" r:id="rId34"/>
    <p:sldId id="473" r:id="rId35"/>
    <p:sldId id="569" r:id="rId36"/>
    <p:sldId id="494" r:id="rId37"/>
    <p:sldId id="340" r:id="rId38"/>
    <p:sldId id="459" r:id="rId39"/>
    <p:sldId id="579" r:id="rId40"/>
    <p:sldId id="476" r:id="rId41"/>
    <p:sldId id="580" r:id="rId42"/>
    <p:sldId id="341" r:id="rId43"/>
    <p:sldId id="460" r:id="rId44"/>
    <p:sldId id="581" r:id="rId45"/>
    <p:sldId id="300" r:id="rId46"/>
    <p:sldId id="504" r:id="rId47"/>
    <p:sldId id="582" r:id="rId48"/>
    <p:sldId id="516" r:id="rId49"/>
    <p:sldId id="584" r:id="rId50"/>
    <p:sldId id="519" r:id="rId51"/>
    <p:sldId id="521" r:id="rId52"/>
    <p:sldId id="525" r:id="rId53"/>
    <p:sldId id="614" r:id="rId54"/>
    <p:sldId id="615" r:id="rId55"/>
    <p:sldId id="344" r:id="rId56"/>
    <p:sldId id="345" r:id="rId57"/>
    <p:sldId id="528" r:id="rId58"/>
    <p:sldId id="530" r:id="rId59"/>
    <p:sldId id="538" r:id="rId60"/>
    <p:sldId id="541" r:id="rId61"/>
    <p:sldId id="642" r:id="rId62"/>
    <p:sldId id="643" r:id="rId63"/>
    <p:sldId id="644" r:id="rId64"/>
    <p:sldId id="645" r:id="rId65"/>
    <p:sldId id="542" r:id="rId66"/>
    <p:sldId id="543" r:id="rId67"/>
    <p:sldId id="585" r:id="rId68"/>
    <p:sldId id="628" r:id="rId69"/>
    <p:sldId id="629" r:id="rId70"/>
    <p:sldId id="630" r:id="rId71"/>
    <p:sldId id="631" r:id="rId72"/>
    <p:sldId id="632" r:id="rId73"/>
    <p:sldId id="633" r:id="rId74"/>
    <p:sldId id="634" r:id="rId75"/>
    <p:sldId id="635" r:id="rId76"/>
    <p:sldId id="636" r:id="rId77"/>
    <p:sldId id="637" r:id="rId78"/>
    <p:sldId id="544" r:id="rId79"/>
    <p:sldId id="606" r:id="rId80"/>
    <p:sldId id="646" r:id="rId81"/>
    <p:sldId id="679" r:id="rId82"/>
    <p:sldId id="647" r:id="rId83"/>
    <p:sldId id="649" r:id="rId84"/>
    <p:sldId id="650" r:id="rId85"/>
    <p:sldId id="651" r:id="rId86"/>
    <p:sldId id="652" r:id="rId87"/>
    <p:sldId id="653" r:id="rId88"/>
    <p:sldId id="654" r:id="rId89"/>
    <p:sldId id="655" r:id="rId90"/>
    <p:sldId id="659" r:id="rId91"/>
    <p:sldId id="660" r:id="rId92"/>
    <p:sldId id="661" r:id="rId93"/>
    <p:sldId id="664" r:id="rId94"/>
    <p:sldId id="665" r:id="rId95"/>
    <p:sldId id="666" r:id="rId96"/>
    <p:sldId id="667" r:id="rId97"/>
    <p:sldId id="668" r:id="rId98"/>
    <p:sldId id="669" r:id="rId99"/>
    <p:sldId id="670" r:id="rId100"/>
    <p:sldId id="671" r:id="rId10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9" autoAdjust="0"/>
    <p:restoredTop sz="90929"/>
  </p:normalViewPr>
  <p:slideViewPr>
    <p:cSldViewPr>
      <p:cViewPr varScale="1">
        <p:scale>
          <a:sx n="99" d="100"/>
          <a:sy n="99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56DE6-5512-462C-ADBE-DD6169D49D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2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15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16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17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18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19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20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21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B7273-34E2-4B91-954D-FAA5D87E1770}" type="slidenum">
              <a:rPr lang="ru-RU"/>
              <a:pPr/>
              <a:t>24</a:t>
            </a:fld>
            <a:endParaRPr lang="ru-RU"/>
          </a:p>
        </p:txBody>
      </p:sp>
      <p:sp>
        <p:nvSpPr>
          <p:cNvPr id="11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E9E05-7C69-4287-858C-0A5E7A2E9B9E}" type="slidenum">
              <a:rPr lang="ru-RU"/>
              <a:pPr/>
              <a:t>25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E9E05-7C69-4287-858C-0A5E7A2E9B9E}" type="slidenum">
              <a:rPr lang="ru-RU"/>
              <a:pPr/>
              <a:t>26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27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28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29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30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31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1AAF-B4EB-415D-8BCC-F5EB6525FC6C}" type="slidenum">
              <a:rPr lang="ru-RU"/>
              <a:pPr/>
              <a:t>32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1AAF-B4EB-415D-8BCC-F5EB6525FC6C}" type="slidenum">
              <a:rPr lang="ru-RU"/>
              <a:pPr/>
              <a:t>33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1AAF-B4EB-415D-8BCC-F5EB6525FC6C}" type="slidenum">
              <a:rPr lang="ru-RU"/>
              <a:pPr/>
              <a:t>34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1AAF-B4EB-415D-8BCC-F5EB6525FC6C}" type="slidenum">
              <a:rPr lang="ru-RU"/>
              <a:pPr/>
              <a:t>35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DDD8-84B2-43CC-84C6-B20744710C61}" type="slidenum">
              <a:rPr lang="ru-RU"/>
              <a:pPr/>
              <a:t>37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DDD8-84B2-43CC-84C6-B20744710C61}" type="slidenum">
              <a:rPr lang="ru-RU"/>
              <a:pPr/>
              <a:t>38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DDD8-84B2-43CC-84C6-B20744710C61}" type="slidenum">
              <a:rPr lang="ru-RU"/>
              <a:pPr/>
              <a:t>39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DDD8-84B2-43CC-84C6-B20744710C61}" type="slidenum">
              <a:rPr lang="ru-RU"/>
              <a:pPr/>
              <a:t>40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DDD8-84B2-43CC-84C6-B20744710C61}" type="slidenum">
              <a:rPr lang="ru-RU"/>
              <a:pPr/>
              <a:t>41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1F7F2-22C1-4320-B363-76CF5CA3C28E}" type="slidenum">
              <a:rPr lang="ru-RU"/>
              <a:pPr/>
              <a:t>42</a:t>
            </a:fld>
            <a:endParaRPr lang="ru-RU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1F7F2-22C1-4320-B363-76CF5CA3C28E}" type="slidenum">
              <a:rPr lang="ru-RU"/>
              <a:pPr/>
              <a:t>43</a:t>
            </a:fld>
            <a:endParaRPr lang="ru-RU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31BA3-1B20-4FB3-92B6-19230F8B22B9}" type="slidenum">
              <a:rPr lang="ru-RU"/>
              <a:pPr/>
              <a:t>44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31BA3-1B20-4FB3-92B6-19230F8B22B9}" type="slidenum">
              <a:rPr lang="ru-RU"/>
              <a:pPr/>
              <a:t>45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DB0BB-8654-43F0-AEFF-7180102F6569}" type="slidenum">
              <a:rPr lang="ru-RU"/>
              <a:pPr/>
              <a:t>55</a:t>
            </a:fld>
            <a:endParaRPr lang="ru-R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E2437-8A60-4FC6-8A7B-0B8DD9951ED4}" type="slidenum">
              <a:rPr lang="ru-RU"/>
              <a:pPr/>
              <a:t>56</a:t>
            </a:fld>
            <a:endParaRPr lang="ru-RU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48CD6-728A-4221-B6BB-1EEC09D5BEE6}" type="slidenum">
              <a:rPr lang="ru-RU"/>
              <a:pPr/>
              <a:t>4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D0D68-BCCE-4135-B9D4-8673A67399AC}" type="slidenum">
              <a:rPr lang="ru-RU"/>
              <a:pPr/>
              <a:t>57</a:t>
            </a:fld>
            <a:endParaRPr lang="ru-RU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D293B-998C-4DD5-8EB9-D57B4D3D22B8}" type="slidenum">
              <a:rPr lang="ru-RU"/>
              <a:pPr/>
              <a:t>58</a:t>
            </a:fld>
            <a:endParaRPr lang="ru-RU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41263-3CAE-45B4-8F82-DD17210F4D76}" type="slidenum">
              <a:rPr lang="ru-RU"/>
              <a:pPr/>
              <a:t>87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79BF7-F3E7-4F30-95EA-927B12ADEE56}" type="slidenum">
              <a:rPr lang="ru-RU"/>
              <a:pPr/>
              <a:t>89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91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92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27E00-D8E8-49EA-9DA1-EDAB673E57BC}" type="slidenum">
              <a:rPr lang="ru-RU"/>
              <a:pPr/>
              <a:t>93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27E00-D8E8-49EA-9DA1-EDAB673E57BC}" type="slidenum">
              <a:rPr lang="ru-RU"/>
              <a:pPr/>
              <a:t>94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27E00-D8E8-49EA-9DA1-EDAB673E57BC}" type="slidenum">
              <a:rPr lang="ru-RU"/>
              <a:pPr/>
              <a:t>95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27E00-D8E8-49EA-9DA1-EDAB673E57BC}" type="slidenum">
              <a:rPr lang="ru-RU"/>
              <a:pPr/>
              <a:t>96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48CD6-728A-4221-B6BB-1EEC09D5BEE6}" type="slidenum">
              <a:rPr lang="ru-RU"/>
              <a:pPr/>
              <a:t>5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AA621-0762-4AF2-9188-F4594922FA78}" type="slidenum">
              <a:rPr lang="ru-RU"/>
              <a:pPr/>
              <a:t>97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AA621-0762-4AF2-9188-F4594922FA78}" type="slidenum">
              <a:rPr lang="ru-RU"/>
              <a:pPr/>
              <a:t>98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AA621-0762-4AF2-9188-F4594922FA78}" type="slidenum">
              <a:rPr lang="ru-RU"/>
              <a:pPr/>
              <a:t>99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AA621-0762-4AF2-9188-F4594922FA78}" type="slidenum">
              <a:rPr lang="ru-RU"/>
              <a:pPr/>
              <a:t>100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48CD6-728A-4221-B6BB-1EEC09D5BEE6}" type="slidenum">
              <a:rPr lang="ru-RU"/>
              <a:pPr/>
              <a:t>6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48CD6-728A-4221-B6BB-1EEC09D5BEE6}" type="slidenum">
              <a:rPr lang="ru-RU"/>
              <a:pPr/>
              <a:t>7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14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4551F-3FD4-4E84-BCD7-693AF240D4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3CC62-A0FA-4AE8-8F66-7867D817D3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6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D3B40-8F26-45F9-8E7B-A5875F1098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4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A741-2D8D-4368-A947-571F2E2B79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9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8A73-687F-4806-B395-8D21AD3D32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5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ED9E-E17A-43D5-A3A7-80C39889AB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5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4821-28F3-49A7-A19E-63BFE6D49F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7D68D-B8D4-45B3-ACAD-43A325F11F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17C4C-2B59-4C5E-B5D9-838A5F0829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4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2F395-1CB5-40AF-A25E-411A954B0B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8D2D6-4708-495E-8702-6E6436CB36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4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A4DDB-22FA-4C35-BC26-D5DEB6C3CE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610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5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t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if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t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2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3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17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5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78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177.png"/><Relationship Id="rId4" Type="http://schemas.openxmlformats.org/officeDocument/2006/relationships/image" Target="../media/image7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7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призмы в наших учебниках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Призмой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многогранник, поверхность которого состоит из двух рав­ных многоугольников, называемых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призмы, и параллелограм­мов, имеющих общие стороны с каждым из оснований и называемых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боковыми гранями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призмы. Стороны боковых граней, не лежащие в основаниях, называются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боковыми рёбрами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призмы.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Призма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боковыми гранями которой являются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прямоугольники,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противном случае призма называется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наклонной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Прямая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призма, основаниями которой являются правильные многоугольники, называется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8954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1809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16287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728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70" name="Text Box 14"/>
              <p:cNvSpPr txBox="1">
                <a:spLocks noChangeArrowheads="1"/>
              </p:cNvSpPr>
              <p:nvPr/>
            </p:nvSpPr>
            <p:spPr bwMode="auto">
              <a:xfrm>
                <a:off x="10193" y="116632"/>
                <a:ext cx="9133807" cy="2317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3300"/>
                    </a:solidFill>
                  </a:rPr>
                  <a:t>	Решение.</a:t>
                </a:r>
                <a:r>
                  <a:rPr lang="ru-RU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ru-RU" dirty="0"/>
                  <a:t>Общая часть является </a:t>
                </a:r>
                <a:r>
                  <a:rPr lang="ru-RU" dirty="0" smtClean="0"/>
                  <a:t>многогранник, составленный из двух правильных четырёхугольных пирамид и прямоугольного параллелепипеда. Объём каждой пирамиды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. Объём прямоугольного параллелепипеда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ru-RU" dirty="0" smtClean="0"/>
                  <a:t>. Следовательно, объём общей части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627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3" y="116632"/>
                <a:ext cx="9133807" cy="2317045"/>
              </a:xfrm>
              <a:prstGeom prst="rect">
                <a:avLst/>
              </a:prstGeom>
              <a:blipFill rotWithShape="1">
                <a:blip r:embed="rId3"/>
                <a:stretch>
                  <a:fillRect l="-1068" t="-2105" r="-1001" b="-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032448" cy="38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пирамиды в наших учебниках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многогранник, поверхность которого состоит из многоу­гольника, называемого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пирамиды, и треугольников, имеющих общую вершину, называемых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боковыми гранями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пирамиды. Общая вершина боковых граней называется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вершиной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пирамиды. Рёбра, сходящиеся в вер­шине пирамиды, называются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боковыми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рёбрами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Пирамида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основании которой правильный многоугольник, и все боковые рёбра которой равны, называется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429000"/>
            <a:ext cx="16287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1387"/>
            <a:ext cx="1876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6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многогранников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420243" cy="229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8" y="3429000"/>
            <a:ext cx="830557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5546267" cy="2298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3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31" y="1207281"/>
            <a:ext cx="5188177" cy="2365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501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	1. На </a:t>
            </a:r>
            <a:r>
              <a:rPr lang="ru-RU" dirty="0">
                <a:cs typeface="Times New Roman" pitchFamily="18" charset="0"/>
              </a:rPr>
              <a:t>клетчатой бумаге изображены три ребра куба (рис. 33.10). Изобразите  весь куб.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01" y="35730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На клетчатой бумаге изображены рёбра; а) треугольной; б) шестиугольной призмы (рис. 33.14). Изобразите  всю призму.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47" y="4426309"/>
            <a:ext cx="5257261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7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126" y="1265858"/>
                <a:ext cx="9108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1. Как </a:t>
                </a:r>
                <a:r>
                  <a:rPr lang="ru-RU" dirty="0"/>
                  <a:t>расположены в пространстве прямые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</a:t>
                </a:r>
                <a:r>
                  <a:rPr lang="ru-RU" dirty="0"/>
                  <a:t>, проведённые в плоскостях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α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β</m:t>
                    </m:r>
                  </m:oMath>
                </a14:m>
                <a:r>
                  <a:rPr lang="ru-RU" dirty="0"/>
                  <a:t> (рис. 7.7)?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1265858"/>
                <a:ext cx="910850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71" t="-5882" r="-1004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ru-RU" sz="2800" dirty="0" smtClean="0">
                <a:solidFill>
                  <a:srgbClr val="FF0000"/>
                </a:solidFill>
              </a:rPr>
              <a:t>. Распознавание взаимного расположения прямых в пространстве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87002"/>
            <a:ext cx="2572175" cy="16833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126" y="2089723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2. </a:t>
            </a:r>
            <a:r>
              <a:rPr lang="ru-RU" dirty="0"/>
              <a:t>Каково взаимное расположение прямых </a:t>
            </a:r>
            <a:r>
              <a:rPr lang="en-US" i="1" dirty="0"/>
              <a:t>DE </a:t>
            </a:r>
            <a:r>
              <a:rPr lang="ru-RU" dirty="0"/>
              <a:t>и </a:t>
            </a:r>
            <a:r>
              <a:rPr lang="en-US" i="1" dirty="0"/>
              <a:t>FG </a:t>
            </a:r>
            <a:r>
              <a:rPr lang="ru-RU" dirty="0"/>
              <a:t>(рис. 7.15)?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38657"/>
            <a:ext cx="2088232" cy="2138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126" y="2920720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3. </a:t>
            </a:r>
            <a:r>
              <a:rPr lang="ru-RU" dirty="0"/>
              <a:t>Пересекаются ли отрезки </a:t>
            </a:r>
            <a:r>
              <a:rPr lang="en-US" i="1" dirty="0"/>
              <a:t>EF </a:t>
            </a:r>
            <a:r>
              <a:rPr lang="ru-RU" dirty="0"/>
              <a:t>и </a:t>
            </a:r>
            <a:r>
              <a:rPr lang="en-US" i="1" dirty="0"/>
              <a:t>GH </a:t>
            </a:r>
            <a:r>
              <a:rPr lang="ru-RU" dirty="0"/>
              <a:t>(рис. 7.16)?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4436"/>
            <a:ext cx="2479545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5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26" y="332656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4. Как </a:t>
            </a:r>
            <a:r>
              <a:rPr lang="ru-RU" dirty="0"/>
              <a:t>расположены в пространстве </a:t>
            </a:r>
            <a:r>
              <a:rPr lang="ru-RU" dirty="0" smtClean="0"/>
              <a:t>прямые, проходящие через вершины </a:t>
            </a:r>
            <a:r>
              <a:rPr lang="en-US" i="1" dirty="0" smtClean="0"/>
              <a:t>A </a:t>
            </a:r>
            <a:r>
              <a:rPr lang="ru-RU" dirty="0" smtClean="0"/>
              <a:t>и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B </a:t>
            </a:r>
            <a:r>
              <a:rPr lang="ru-RU" dirty="0" smtClean="0"/>
              <a:t>и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куба </a:t>
            </a:r>
            <a:r>
              <a:rPr lang="en-US" i="1" dirty="0" smtClean="0"/>
              <a:t>ABCDA</a:t>
            </a:r>
            <a:r>
              <a:rPr lang="en-US" baseline="-25000" dirty="0" smtClean="0"/>
              <a:t>1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ru-RU" dirty="0" smtClean="0"/>
              <a:t>? 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7310"/>
            <a:ext cx="4042502" cy="328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36" y="2505928"/>
            <a:ext cx="3451582" cy="322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548680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en-US" dirty="0" smtClean="0"/>
              <a:t>5</a:t>
            </a:r>
            <a:r>
              <a:rPr lang="ru-RU" dirty="0" smtClean="0"/>
              <a:t>. Как </a:t>
            </a:r>
            <a:r>
              <a:rPr lang="ru-RU" dirty="0"/>
              <a:t>расположены в пространстве </a:t>
            </a:r>
            <a:r>
              <a:rPr lang="ru-RU" dirty="0" smtClean="0"/>
              <a:t>прямые, проходящие через вершины </a:t>
            </a:r>
            <a:r>
              <a:rPr lang="en-US" i="1" dirty="0" smtClean="0"/>
              <a:t>A </a:t>
            </a:r>
            <a:r>
              <a:rPr lang="ru-RU" dirty="0" smtClean="0"/>
              <a:t>и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 smtClean="0"/>
              <a:t>B </a:t>
            </a:r>
            <a:r>
              <a:rPr lang="ru-RU" dirty="0" smtClean="0"/>
              <a:t>и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ru-RU" dirty="0" smtClean="0"/>
              <a:t>тетраэдра </a:t>
            </a:r>
            <a:r>
              <a:rPr lang="en-US" i="1" dirty="0" smtClean="0"/>
              <a:t>ABCD</a:t>
            </a:r>
            <a:r>
              <a:rPr lang="ru-RU" dirty="0" smtClean="0"/>
              <a:t>? 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0198"/>
            <a:ext cx="3456384" cy="322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670920" cy="341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Text Box 2"/>
              <p:cNvSpPr txBox="1">
                <a:spLocks noChangeArrowheads="1"/>
              </p:cNvSpPr>
              <p:nvPr/>
            </p:nvSpPr>
            <p:spPr bwMode="auto">
              <a:xfrm>
                <a:off x="-35496" y="692696"/>
                <a:ext cx="9144000" cy="3435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Для нахождения углов между двумя прямыми в пространстве можно использовать тригонометрические функции. Для этого нужно найти какой-нибудь треугольник, две стороны которого лежат на данных прямых, или параллельны данным прямым.</a:t>
                </a:r>
              </a:p>
              <a:p>
                <a:pPr algn="just"/>
                <a:r>
                  <a:rPr lang="ru-RU" dirty="0" smtClean="0"/>
                  <a:t>	Если </a:t>
                </a:r>
                <a:r>
                  <a:rPr lang="ru-RU" dirty="0"/>
                  <a:t>этот треугольник  прямоугольный, например </a:t>
                </a:r>
                <a:r>
                  <a:rPr lang="en-US" i="1" dirty="0"/>
                  <a:t>ABC</a:t>
                </a:r>
                <a:r>
                  <a:rPr lang="ru-RU" dirty="0"/>
                  <a:t> с прямым углом </a:t>
                </a:r>
                <a:r>
                  <a:rPr lang="en-US" i="1" dirty="0" smtClean="0"/>
                  <a:t>C</a:t>
                </a:r>
                <a:r>
                  <a:rPr lang="ru-RU" dirty="0" smtClean="0"/>
                  <a:t>, </a:t>
                </a:r>
                <a:r>
                  <a:rPr lang="ru-RU" dirty="0"/>
                  <a:t>то его острый угол </a:t>
                </a:r>
                <a:r>
                  <a:rPr lang="en-US" i="1" dirty="0"/>
                  <a:t>A</a:t>
                </a:r>
                <a:r>
                  <a:rPr lang="ru-RU" dirty="0"/>
                  <a:t> можно найти, используя одну из тригонометрических функций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𝐵𝐶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i="1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𝐵𝐶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𝐴𝐶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ctg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𝐵𝐶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854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496" y="692696"/>
                <a:ext cx="9144000" cy="3435108"/>
              </a:xfrm>
              <a:prstGeom prst="rect">
                <a:avLst/>
              </a:prstGeom>
              <a:blipFill rotWithShape="1">
                <a:blip r:embed="rId3"/>
                <a:stretch>
                  <a:fillRect l="-1000" r="-1067" b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126" y="4372149"/>
                <a:ext cx="9108504" cy="177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В </a:t>
                </a:r>
                <a:r>
                  <a:rPr lang="ru-RU" dirty="0"/>
                  <a:t>случае произвольного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с известными сторонами </a:t>
                </a:r>
                <a:r>
                  <a:rPr lang="en-US" i="1" dirty="0"/>
                  <a:t>AB</a:t>
                </a:r>
                <a:r>
                  <a:rPr lang="ru-RU" i="1" dirty="0"/>
                  <a:t> =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 </a:t>
                </a:r>
                <a:r>
                  <a:rPr lang="ru-RU" dirty="0" smtClean="0"/>
                  <a:t>для </a:t>
                </a:r>
                <a:r>
                  <a:rPr lang="ru-RU" dirty="0"/>
                  <a:t>нахождения угла </a:t>
                </a:r>
                <a:r>
                  <a:rPr lang="en-US" i="1" dirty="0"/>
                  <a:t>A</a:t>
                </a:r>
                <a:r>
                  <a:rPr lang="ru-RU" dirty="0"/>
                  <a:t> можно использовать теорему косинусов </a:t>
                </a:r>
                <a:r>
                  <a:rPr lang="en-US" i="1" dirty="0" smtClean="0"/>
                  <a:t>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i="1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– </a:t>
                </a:r>
                <a:r>
                  <a:rPr lang="en-US" dirty="0" smtClean="0"/>
                  <a:t>2</a:t>
                </a:r>
                <a:r>
                  <a:rPr lang="en-US" i="1" dirty="0" smtClean="0"/>
                  <a:t>bc</a:t>
                </a:r>
                <a:r>
                  <a:rPr lang="en-US" dirty="0" smtClean="0"/>
                  <a:t>cos </a:t>
                </a:r>
                <a:r>
                  <a:rPr lang="en-US" i="1" dirty="0"/>
                  <a:t>A</a:t>
                </a:r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r>
                  <a:rPr lang="ru-RU" dirty="0"/>
                  <a:t>Тогда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𝑏𝑐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4372149"/>
                <a:ext cx="9108504" cy="1776384"/>
              </a:xfrm>
              <a:prstGeom prst="rect">
                <a:avLst/>
              </a:prstGeom>
              <a:blipFill rotWithShape="1">
                <a:blip r:embed="rId4"/>
                <a:stretch>
                  <a:fillRect l="-1071" t="-2740" r="-1004" b="-2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512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II</a:t>
            </a:r>
            <a:r>
              <a:rPr lang="ru-RU" sz="3200" dirty="0" smtClean="0">
                <a:solidFill>
                  <a:srgbClr val="FF0000"/>
                </a:solidFill>
              </a:rPr>
              <a:t>. Угол между прямыми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9625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/>
              <a:t>Для куба </a:t>
            </a:r>
            <a:r>
              <a:rPr lang="en-US" sz="2800" i="1" dirty="0"/>
              <a:t>ABCDA</a:t>
            </a:r>
            <a:r>
              <a:rPr lang="ru-RU" sz="2800" baseline="-25000" dirty="0"/>
              <a:t>1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en-US" sz="2800" i="1" dirty="0"/>
              <a:t>C</a:t>
            </a:r>
            <a:r>
              <a:rPr lang="ru-RU" sz="2800" baseline="-25000" dirty="0"/>
              <a:t>1</a:t>
            </a:r>
            <a:r>
              <a:rPr lang="en-US" sz="2800" i="1" dirty="0"/>
              <a:t>D</a:t>
            </a:r>
            <a:r>
              <a:rPr lang="ru-RU" sz="2800" baseline="-25000" dirty="0"/>
              <a:t>1</a:t>
            </a:r>
            <a:r>
              <a:rPr lang="ru-RU" sz="2800" dirty="0"/>
              <a:t> </a:t>
            </a:r>
            <a:r>
              <a:rPr lang="ru-RU" sz="2800" dirty="0" smtClean="0"/>
              <a:t>найдите </a:t>
            </a:r>
            <a:r>
              <a:rPr lang="ru-RU" sz="2800" dirty="0"/>
              <a:t>угол между прямыми </a:t>
            </a:r>
            <a:r>
              <a:rPr lang="en-US" sz="2800" i="1" dirty="0"/>
              <a:t>AB</a:t>
            </a:r>
            <a:r>
              <a:rPr lang="ru-RU" sz="2800" baseline="-25000" dirty="0"/>
              <a:t>1</a:t>
            </a:r>
            <a:r>
              <a:rPr lang="ru-RU" sz="2800" dirty="0"/>
              <a:t> и </a:t>
            </a:r>
            <a:r>
              <a:rPr lang="en-US" sz="2800" i="1" dirty="0"/>
              <a:t>BC</a:t>
            </a:r>
            <a:r>
              <a:rPr lang="ru-RU" sz="2800" baseline="-25000" dirty="0"/>
              <a:t>1</a:t>
            </a:r>
            <a:r>
              <a:rPr lang="ru-RU" sz="2800" dirty="0"/>
              <a:t> (рис. 16.2</a:t>
            </a:r>
            <a:r>
              <a:rPr lang="ru-RU" sz="2800" dirty="0" smtClean="0"/>
              <a:t>).          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04796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0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Решение. </a:t>
            </a:r>
            <a:r>
              <a:rPr lang="ru-RU" sz="2800" dirty="0"/>
              <a:t>Через вершину </a:t>
            </a:r>
            <a:r>
              <a:rPr lang="en-US" sz="2800" i="1" dirty="0"/>
              <a:t>A </a:t>
            </a:r>
            <a:r>
              <a:rPr lang="ru-RU" sz="2800" dirty="0"/>
              <a:t>проведём прямую </a:t>
            </a:r>
            <a:r>
              <a:rPr lang="en-US" sz="2800" i="1" dirty="0"/>
              <a:t>AD</a:t>
            </a:r>
            <a:r>
              <a:rPr lang="ru-RU" sz="2800" baseline="-25000" dirty="0"/>
              <a:t>1</a:t>
            </a:r>
            <a:r>
              <a:rPr lang="ru-RU" sz="2800" dirty="0"/>
              <a:t>, параллельную прямой </a:t>
            </a:r>
            <a:r>
              <a:rPr lang="en-US" sz="2800" i="1" dirty="0"/>
              <a:t>BC</a:t>
            </a:r>
            <a:r>
              <a:rPr lang="ru-RU" sz="2800" baseline="-25000" dirty="0"/>
              <a:t>1</a:t>
            </a:r>
            <a:r>
              <a:rPr lang="ru-RU" sz="2800" dirty="0"/>
              <a:t> (рис. 16.3) Угол между прямыми </a:t>
            </a:r>
            <a:r>
              <a:rPr lang="en-US" sz="2800" i="1" dirty="0"/>
              <a:t>AB</a:t>
            </a:r>
            <a:r>
              <a:rPr lang="ru-RU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BC</a:t>
            </a:r>
            <a:r>
              <a:rPr lang="ru-RU" sz="2800" baseline="-25000" dirty="0"/>
              <a:t>1</a:t>
            </a:r>
            <a:r>
              <a:rPr lang="ru-RU" sz="2800" dirty="0"/>
              <a:t> будет равен углу между прямыми </a:t>
            </a:r>
            <a:r>
              <a:rPr lang="en-US" sz="2800" i="1" dirty="0"/>
              <a:t>AB</a:t>
            </a:r>
            <a:r>
              <a:rPr lang="ru-RU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AD</a:t>
            </a:r>
            <a:r>
              <a:rPr lang="ru-RU" sz="2800" baseline="-25000" dirty="0"/>
              <a:t>1</a:t>
            </a:r>
            <a:r>
              <a:rPr lang="ru-RU" sz="2800" dirty="0"/>
              <a:t>. Треугольник </a:t>
            </a:r>
            <a:r>
              <a:rPr lang="en-US" sz="2800" i="1" dirty="0"/>
              <a:t>AB</a:t>
            </a:r>
            <a:r>
              <a:rPr lang="ru-RU" sz="2800" baseline="-25000" dirty="0"/>
              <a:t>1</a:t>
            </a:r>
            <a:r>
              <a:rPr lang="en-US" sz="2800" i="1" dirty="0"/>
              <a:t>D</a:t>
            </a:r>
            <a:r>
              <a:rPr lang="ru-RU" sz="2800" baseline="-25000" dirty="0"/>
              <a:t>1</a:t>
            </a:r>
            <a:r>
              <a:rPr lang="ru-RU" sz="2800" dirty="0"/>
              <a:t> равносторонний. Следовательно, искомый угол 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en-US" sz="2800" i="1" dirty="0"/>
              <a:t>AD</a:t>
            </a:r>
            <a:r>
              <a:rPr lang="ru-RU" sz="2800" baseline="-25000" dirty="0"/>
              <a:t>1</a:t>
            </a:r>
            <a:r>
              <a:rPr lang="ru-RU" sz="2800" dirty="0"/>
              <a:t> равен 60</a:t>
            </a:r>
            <a:r>
              <a:rPr lang="ru-RU" sz="2800" baseline="30000" dirty="0"/>
              <a:t>о</a:t>
            </a:r>
            <a:r>
              <a:rPr lang="ru-RU" sz="2800" dirty="0"/>
              <a:t>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952328" cy="27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1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Подготовка к ЕГЭ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068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Проблема с подготовкой к ЕГЭ по геометрии заключается в том, что, с одной стороны, старые учебники геометрии были написаны до введения ЕГЭ и не были рассчитаны на подготовку к ЕГЭ, с другой стороны, разработчики заданий ЕГЭ не ориентируются на учебники геометрии, а составляют задания по своему усмотрению.</a:t>
            </a:r>
          </a:p>
          <a:p>
            <a:pPr algn="just"/>
            <a:r>
              <a:rPr lang="ru-RU" sz="2800" dirty="0" smtClean="0"/>
              <a:t>	Выход из этого положения состоит в том, чтобы при написании учебников геометрии авторы учитывали необходимость подготовки к ЕГЭ, включали в учебники соответствующие теоремы и задачи.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При этом подготовкой к ЕГЭ по геометрии нужно заниматься не в конце 11-го класса, а на протяжении всего периода обучения с 7-го по 11-й класс.	</a:t>
            </a:r>
            <a:r>
              <a:rPr lang="ru-RU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07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9625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2. </a:t>
            </a:r>
            <a:r>
              <a:rPr lang="ru-RU" sz="2800" dirty="0"/>
              <a:t>В единичном кубе </a:t>
            </a:r>
            <a:r>
              <a:rPr lang="en-US" sz="2800" i="1" dirty="0"/>
              <a:t>ABCDA</a:t>
            </a:r>
            <a:r>
              <a:rPr lang="ru-RU" sz="2800" baseline="-25000" dirty="0"/>
              <a:t>1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en-US" sz="2800" i="1" dirty="0"/>
              <a:t>C</a:t>
            </a:r>
            <a:r>
              <a:rPr lang="ru-RU" sz="2800" baseline="-25000" dirty="0"/>
              <a:t>1</a:t>
            </a:r>
            <a:r>
              <a:rPr lang="en-US" sz="2800" i="1" dirty="0"/>
              <a:t>D</a:t>
            </a:r>
            <a:r>
              <a:rPr lang="ru-RU" sz="2800" baseline="-25000" dirty="0"/>
              <a:t>1</a:t>
            </a:r>
            <a:r>
              <a:rPr lang="ru-RU" sz="2800" dirty="0"/>
              <a:t> (рис. 16.8) </a:t>
            </a:r>
            <a:r>
              <a:rPr lang="ru-RU" sz="2800" dirty="0" smtClean="0"/>
              <a:t>найдите </a:t>
            </a:r>
            <a:r>
              <a:rPr lang="ru-RU" sz="2800" dirty="0"/>
              <a:t>косинус угла между прямыми </a:t>
            </a:r>
            <a:r>
              <a:rPr lang="en-US" sz="2800" i="1" dirty="0"/>
              <a:t>AA</a:t>
            </a:r>
            <a:r>
              <a:rPr lang="ru-RU" sz="2800" baseline="-25000" dirty="0"/>
              <a:t>1</a:t>
            </a:r>
            <a:r>
              <a:rPr lang="ru-RU" sz="2800" dirty="0"/>
              <a:t> и </a:t>
            </a:r>
            <a:r>
              <a:rPr lang="en-US" sz="2800" i="1" dirty="0"/>
              <a:t>BD</a:t>
            </a:r>
            <a:r>
              <a:rPr lang="ru-RU" sz="2800" baseline="-25000" dirty="0"/>
              <a:t>1</a:t>
            </a:r>
            <a:r>
              <a:rPr lang="ru-RU" sz="2800" dirty="0"/>
              <a:t>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844824"/>
            <a:ext cx="2772308" cy="2917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9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0" y="-25468"/>
                <a:ext cx="9144000" cy="255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sz="2800" dirty="0"/>
                  <a:t>Рассмотрим прямоугольный треугольник </a:t>
                </a:r>
                <a:r>
                  <a:rPr lang="en-US" sz="2800" i="1" dirty="0"/>
                  <a:t>BDD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(рис. 16.9). В нём </a:t>
                </a:r>
                <a:r>
                  <a:rPr lang="en-US" sz="2800" i="1" dirty="0"/>
                  <a:t>BD</a:t>
                </a:r>
                <a:r>
                  <a:rPr lang="ru-RU" sz="2800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, </a:t>
                </a:r>
                <a:r>
                  <a:rPr lang="en-US" sz="2800" i="1" dirty="0"/>
                  <a:t>DD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= 1, </a:t>
                </a:r>
                <a:r>
                  <a:rPr lang="en-US" sz="2800" i="1" dirty="0"/>
                  <a:t>BD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/>
                  <a:t>. Угол </a:t>
                </a:r>
                <a:r>
                  <a:rPr lang="en-US" sz="2800" i="1" dirty="0"/>
                  <a:t>BD</a:t>
                </a:r>
                <a:r>
                  <a:rPr lang="ru-RU" sz="2800" baseline="-25000" dirty="0"/>
                  <a:t>1</a:t>
                </a:r>
                <a:r>
                  <a:rPr lang="en-US" sz="2800" i="1" dirty="0"/>
                  <a:t>D </a:t>
                </a:r>
                <a:r>
                  <a:rPr lang="ru-RU" sz="2800" dirty="0"/>
                  <a:t>этого треугольника равен углу между прямыми </a:t>
                </a:r>
                <a:r>
                  <a:rPr lang="en-US" sz="2800" i="1" dirty="0"/>
                  <a:t>AA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и </a:t>
                </a:r>
                <a:r>
                  <a:rPr lang="en-US" sz="2800" i="1" dirty="0"/>
                  <a:t>BD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cos</m:t>
                    </m:r>
                    <m:r>
                      <a:rPr lang="ru-RU" sz="2800" i="1">
                        <a:latin typeface="Cambria Math"/>
                      </a:rPr>
                      <m:t>∠</m:t>
                    </m:r>
                    <m:r>
                      <a:rPr lang="ru-RU" sz="2800" i="1"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𝐷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/>
                  <a:t> </a:t>
                </a:r>
              </a:p>
              <a:p>
                <a:pPr algn="just"/>
                <a:endParaRPr lang="ru-RU" sz="2800" dirty="0"/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5468"/>
                <a:ext cx="9144000" cy="2550827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392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56641"/>
            <a:ext cx="3024336" cy="3182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3. </a:t>
            </a:r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>
                <a:cs typeface="Times New Roman" pitchFamily="18" charset="0"/>
              </a:rPr>
              <a:t>правильной треугольной призме </a:t>
            </a:r>
            <a:r>
              <a:rPr lang="en-US" i="1" dirty="0">
                <a:cs typeface="Times New Roman" pitchFamily="18" charset="0"/>
              </a:rPr>
              <a:t>ABCA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все </a:t>
            </a:r>
            <a:r>
              <a:rPr lang="ru-RU" dirty="0" smtClean="0">
                <a:cs typeface="Times New Roman" pitchFamily="18" charset="0"/>
              </a:rPr>
              <a:t>рёбра </a:t>
            </a:r>
            <a:r>
              <a:rPr lang="ru-RU" dirty="0">
                <a:cs typeface="Times New Roman" pitchFamily="18" charset="0"/>
              </a:rPr>
              <a:t>которой равны 1, найдите </a:t>
            </a:r>
            <a:r>
              <a:rPr lang="ru-RU" dirty="0"/>
              <a:t>косинус угла</a:t>
            </a:r>
            <a:r>
              <a:rPr lang="ru-RU" dirty="0">
                <a:cs typeface="Times New Roman" pitchFamily="18" charset="0"/>
              </a:rPr>
              <a:t> между прямыми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/>
              <a:t>AB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baseline="-25000" dirty="0"/>
              <a:t>1</a:t>
            </a:r>
            <a:r>
              <a:rPr lang="ru-RU" dirty="0"/>
              <a:t>.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3973" name="Text Box 5"/>
              <p:cNvSpPr txBox="1">
                <a:spLocks noChangeArrowheads="1"/>
              </p:cNvSpPr>
              <p:nvPr/>
            </p:nvSpPr>
            <p:spPr bwMode="auto">
              <a:xfrm>
                <a:off x="0" y="424060"/>
                <a:ext cx="9108504" cy="206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3300"/>
                    </a:solidFill>
                  </a:rPr>
                  <a:t>Решение: </a:t>
                </a:r>
                <a:r>
                  <a:rPr lang="ru-RU" dirty="0"/>
                  <a:t>Достроим призму до 4-х угольной призмы. Проведем </a:t>
                </a:r>
                <a:r>
                  <a:rPr lang="en-US" i="1" dirty="0"/>
                  <a:t>AD</a:t>
                </a:r>
                <a:r>
                  <a:rPr lang="en-US" baseline="-25000" dirty="0"/>
                  <a:t>1 </a:t>
                </a:r>
                <a:r>
                  <a:rPr lang="ru-RU" dirty="0"/>
                  <a:t>параллельно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Искомый угол будет равен </a:t>
                </a:r>
                <a:r>
                  <a:rPr lang="ru-RU" dirty="0" smtClean="0"/>
                  <a:t>углу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i="1" dirty="0"/>
                  <a:t>AD</a:t>
                </a:r>
                <a:r>
                  <a:rPr lang="en-US" baseline="-25000" dirty="0"/>
                  <a:t>1</a:t>
                </a:r>
                <a:r>
                  <a:rPr lang="ru-RU" dirty="0" smtClean="0"/>
                  <a:t>. В </a:t>
                </a:r>
                <a:r>
                  <a:rPr lang="ru-RU" dirty="0"/>
                  <a:t>треугольнике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i="1" dirty="0"/>
              </a:p>
              <a:p>
                <a:pPr>
                  <a:spcBef>
                    <a:spcPct val="50000"/>
                  </a:spcBef>
                </a:pPr>
                <a:r>
                  <a:rPr lang="ru-RU" dirty="0" smtClean="0"/>
                  <a:t> </a:t>
                </a:r>
                <a:r>
                  <a:rPr lang="ru-RU" dirty="0"/>
                  <a:t>Используя теорему косинусов, </a:t>
                </a:r>
                <a:r>
                  <a:rPr lang="ru-RU" dirty="0" smtClean="0"/>
                  <a:t>находим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397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4060"/>
                <a:ext cx="9108504" cy="2068836"/>
              </a:xfrm>
              <a:prstGeom prst="rect">
                <a:avLst/>
              </a:prstGeom>
              <a:blipFill rotWithShape="1">
                <a:blip r:embed="rId2"/>
                <a:stretch>
                  <a:fillRect l="-1004" t="-2360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83" y="2492896"/>
            <a:ext cx="34623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026"/>
          <p:cNvSpPr txBox="1">
            <a:spLocks noChangeArrowheads="1"/>
          </p:cNvSpPr>
          <p:nvPr/>
        </p:nvSpPr>
        <p:spPr bwMode="auto">
          <a:xfrm>
            <a:off x="-28876" y="47667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4. </a:t>
            </a:r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/>
              <a:t>правильном тетраэдре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ABCD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 </a:t>
            </a:r>
            <a:r>
              <a:rPr lang="ru-RU" dirty="0"/>
              <a:t>– середины ребер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BD</a:t>
            </a:r>
            <a:r>
              <a:rPr lang="en-US" dirty="0"/>
              <a:t>, </a:t>
            </a:r>
            <a:r>
              <a:rPr lang="en-US" i="1" dirty="0"/>
              <a:t>CD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Н</a:t>
            </a:r>
            <a:r>
              <a:rPr lang="ru-RU" dirty="0">
                <a:cs typeface="Times New Roman" pitchFamily="18" charset="0"/>
              </a:rPr>
              <a:t>айдите у</a:t>
            </a:r>
            <a:r>
              <a:rPr lang="ru-RU" dirty="0"/>
              <a:t>гол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EFG</a:t>
            </a:r>
            <a:r>
              <a:rPr lang="en-US" dirty="0">
                <a:cs typeface="Times New Roman" pitchFamily="18" charset="0"/>
              </a:rPr>
              <a:t>.</a:t>
            </a:r>
            <a:endParaRPr lang="ru-RU" i="1" dirty="0"/>
          </a:p>
        </p:txBody>
      </p:sp>
      <p:pic>
        <p:nvPicPr>
          <p:cNvPr id="113670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5" y="1412776"/>
            <a:ext cx="34623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4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5.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/>
              <a:t>правильной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</a:t>
            </a:r>
            <a:r>
              <a:rPr lang="en-US" sz="2800" dirty="0">
                <a:cs typeface="Times New Roman" pitchFamily="18" charset="0"/>
              </a:rPr>
              <a:t>,</a:t>
            </a:r>
            <a:r>
              <a:rPr lang="ru-RU" sz="2800" dirty="0"/>
              <a:t> все ребра которой равны 1,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точка </a:t>
            </a:r>
            <a:r>
              <a:rPr lang="en-US" sz="2800" i="1" dirty="0"/>
              <a:t>E </a:t>
            </a:r>
            <a:r>
              <a:rPr lang="ru-RU" sz="2800" dirty="0"/>
              <a:t>– середина ребра </a:t>
            </a:r>
            <a:r>
              <a:rPr lang="en-US" sz="2800" i="1" dirty="0"/>
              <a:t>SC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тангенс угла между прямыми </a:t>
            </a:r>
            <a:r>
              <a:rPr lang="en-US" sz="2800" i="1" dirty="0"/>
              <a:t>SA </a:t>
            </a:r>
            <a:r>
              <a:rPr lang="ru-RU" sz="2800" dirty="0"/>
              <a:t>и </a:t>
            </a:r>
            <a:r>
              <a:rPr lang="en-US" sz="2800" i="1" dirty="0"/>
              <a:t>BE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38687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Text Box 7"/>
              <p:cNvSpPr txBox="1">
                <a:spLocks noChangeArrowheads="1"/>
              </p:cNvSpPr>
              <p:nvPr/>
            </p:nvSpPr>
            <p:spPr bwMode="auto">
              <a:xfrm>
                <a:off x="0" y="476672"/>
                <a:ext cx="9144000" cy="1824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E </a:t>
                </a:r>
                <a:r>
                  <a:rPr lang="ru-RU" dirty="0"/>
                  <a:t>проведем прямую, параллельную </a:t>
                </a:r>
                <a:r>
                  <a:rPr lang="en-US" i="1" dirty="0"/>
                  <a:t>SA</a:t>
                </a:r>
                <a:r>
                  <a:rPr lang="ru-RU" dirty="0"/>
                  <a:t>. Она пересечет основание в точке </a:t>
                </a:r>
                <a:r>
                  <a:rPr lang="en-US" i="1" dirty="0"/>
                  <a:t>O</a:t>
                </a:r>
                <a:r>
                  <a:rPr lang="en-US" dirty="0"/>
                  <a:t>. </a:t>
                </a:r>
                <a:r>
                  <a:rPr lang="ru-RU" dirty="0"/>
                  <a:t>Искомый угол </a:t>
                </a:r>
                <a:r>
                  <a:rPr lang="ru-RU" dirty="0" smtClean="0"/>
                  <a:t>равен </a:t>
                </a:r>
                <a:r>
                  <a:rPr lang="ru-RU" dirty="0"/>
                  <a:t>углу </a:t>
                </a:r>
                <a:r>
                  <a:rPr lang="en-US" i="1" dirty="0"/>
                  <a:t>OEB</a:t>
                </a:r>
                <a:r>
                  <a:rPr lang="en-US" dirty="0"/>
                  <a:t>.</a:t>
                </a:r>
                <a:r>
                  <a:rPr lang="ru-RU" dirty="0"/>
                  <a:t>    В прямоугольном треугольнике </a:t>
                </a:r>
                <a:r>
                  <a:rPr lang="en-US" i="1" dirty="0"/>
                  <a:t>OEB </a:t>
                </a:r>
                <a:r>
                  <a:rPr lang="ru-RU" dirty="0"/>
                  <a:t>имеем: </a:t>
                </a:r>
                <a:r>
                  <a:rPr lang="en-US" i="1" dirty="0" smtClean="0"/>
                  <a:t>OB =</a:t>
                </a:r>
                <a:r>
                  <a:rPr lang="ru-RU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, </a:t>
                </a:r>
                <a:r>
                  <a:rPr lang="en-US" i="1" dirty="0"/>
                  <a:t>OE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tg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19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6672"/>
                <a:ext cx="9144000" cy="1824795"/>
              </a:xfrm>
              <a:prstGeom prst="rect">
                <a:avLst/>
              </a:prstGeom>
              <a:blipFill rotWithShape="1">
                <a:blip r:embed="rId3"/>
                <a:stretch>
                  <a:fillRect l="-1000" t="-2667" r="-1000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8687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9625" y="33265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	6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 </a:t>
            </a:r>
            <a:r>
              <a:rPr lang="ru-RU" sz="2800" dirty="0"/>
              <a:t>В правильной шестиугольной призме </a:t>
            </a:r>
            <a:r>
              <a:rPr lang="ru-RU" sz="2800" i="1" dirty="0"/>
              <a:t>ABCDEFA</a:t>
            </a:r>
            <a:r>
              <a:rPr lang="ru-RU" sz="2800" baseline="-25000" dirty="0"/>
              <a:t>1</a:t>
            </a:r>
            <a:r>
              <a:rPr lang="ru-RU" sz="2800" i="1" dirty="0"/>
              <a:t>B</a:t>
            </a:r>
            <a:r>
              <a:rPr lang="ru-RU" sz="2800" baseline="-25000" dirty="0"/>
              <a:t>1</a:t>
            </a:r>
            <a:r>
              <a:rPr lang="ru-RU" sz="2800" i="1" dirty="0"/>
              <a:t>C</a:t>
            </a:r>
            <a:r>
              <a:rPr lang="ru-RU" sz="2800" baseline="-25000" dirty="0"/>
              <a:t>1</a:t>
            </a:r>
            <a:r>
              <a:rPr lang="ru-RU" sz="2800" i="1" dirty="0"/>
              <a:t>D</a:t>
            </a:r>
            <a:r>
              <a:rPr lang="ru-RU" sz="2800" baseline="-25000" dirty="0"/>
              <a:t>1</a:t>
            </a:r>
            <a:r>
              <a:rPr lang="ru-RU" sz="2800" i="1" dirty="0"/>
              <a:t>E</a:t>
            </a:r>
            <a:r>
              <a:rPr lang="ru-RU" sz="2800" baseline="-25000" dirty="0"/>
              <a:t>1</a:t>
            </a:r>
            <a:r>
              <a:rPr lang="ru-RU" sz="2800" i="1" dirty="0"/>
              <a:t>F</a:t>
            </a:r>
            <a:r>
              <a:rPr lang="ru-RU" sz="2800" baseline="-25000" dirty="0"/>
              <a:t>1</a:t>
            </a:r>
            <a:r>
              <a:rPr lang="ru-RU" sz="2800" dirty="0"/>
              <a:t>, все рёбра которой равны 1 (рис. 16.10), </a:t>
            </a:r>
            <a:r>
              <a:rPr lang="ru-RU" sz="2800" dirty="0" smtClean="0"/>
              <a:t>найдите </a:t>
            </a:r>
            <a:r>
              <a:rPr lang="ru-RU" sz="2800" dirty="0"/>
              <a:t>косинус угла между прямыми </a:t>
            </a:r>
            <a:r>
              <a:rPr lang="ru-RU" sz="2800" i="1" dirty="0"/>
              <a:t>A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ru-RU" sz="2800" dirty="0"/>
              <a:t> и </a:t>
            </a:r>
            <a:r>
              <a:rPr lang="ru-RU" sz="2800" i="1" dirty="0"/>
              <a:t>BC</a:t>
            </a:r>
            <a:r>
              <a:rPr lang="ru-RU" sz="2800" baseline="-25000" dirty="0"/>
              <a:t>1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13870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8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8876" y="0"/>
                <a:ext cx="9144000" cy="2198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Обозначим 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:r>
                  <a:rPr lang="ru-RU" dirty="0"/>
                  <a:t> центр верхнего основания призмы (рис. 16.11). Прямая </a:t>
                </a:r>
                <a:r>
                  <a:rPr lang="en-US" i="1" dirty="0"/>
                  <a:t>AO </a:t>
                </a:r>
                <a:r>
                  <a:rPr lang="ru-RU" dirty="0"/>
                  <a:t>параллельна прямой </a:t>
                </a:r>
                <a:r>
                  <a:rPr lang="en-US" i="1" dirty="0"/>
                  <a:t>BC</a:t>
                </a:r>
                <a:r>
                  <a:rPr lang="ru-RU" baseline="-25000" dirty="0"/>
                  <a:t>1</a:t>
                </a:r>
                <a:r>
                  <a:rPr lang="ru-RU" dirty="0"/>
                  <a:t>. Следовательно, угол между прямыми </a:t>
                </a:r>
                <a:r>
                  <a:rPr lang="en-US" i="1" dirty="0"/>
                  <a:t>AB</a:t>
                </a:r>
                <a:r>
                  <a:rPr lang="ru-RU" baseline="-25000" dirty="0"/>
                  <a:t>1</a:t>
                </a:r>
                <a:r>
                  <a:rPr lang="ru-RU" dirty="0"/>
                  <a:t> и </a:t>
                </a:r>
                <a:r>
                  <a:rPr lang="en-US" i="1" dirty="0"/>
                  <a:t>BC</a:t>
                </a:r>
                <a:r>
                  <a:rPr lang="ru-RU" baseline="-25000" dirty="0"/>
                  <a:t>1</a:t>
                </a:r>
                <a:r>
                  <a:rPr lang="ru-RU" dirty="0"/>
                  <a:t> равен углу </a:t>
                </a:r>
                <a:r>
                  <a:rPr lang="en-US" i="1" dirty="0"/>
                  <a:t>A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</a:t>
                </a:r>
                <a:r>
                  <a:rPr lang="ru-RU" baseline="-25000" dirty="0"/>
                  <a:t>1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:r>
                  <a:rPr lang="ru-RU" dirty="0"/>
                  <a:t>. В этом треугольнике </a:t>
                </a:r>
                <a:r>
                  <a:rPr lang="en-US" i="1" dirty="0"/>
                  <a:t>AB</a:t>
                </a:r>
                <a:r>
                  <a:rPr lang="ru-RU" baseline="-25000" dirty="0"/>
                  <a:t>1</a:t>
                </a:r>
                <a:r>
                  <a:rPr lang="ru-RU" dirty="0"/>
                  <a:t> = </a:t>
                </a:r>
                <a:r>
                  <a:rPr lang="en-US" i="1" dirty="0"/>
                  <a:t>AO</a:t>
                </a:r>
                <a:r>
                  <a:rPr lang="ru-RU" baseline="-25000" dirty="0"/>
                  <a:t>1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O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 = 1. По теореме косинусов находим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</m:t>
                    </m:r>
                    <m:r>
                      <a:rPr lang="ru-RU">
                        <a:latin typeface="Cambria Math"/>
                      </a:rPr>
                      <m:t>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6" y="0"/>
                <a:ext cx="9144000" cy="2198935"/>
              </a:xfrm>
              <a:prstGeom prst="rect">
                <a:avLst/>
              </a:prstGeom>
              <a:blipFill rotWithShape="1">
                <a:blip r:embed="rId3"/>
                <a:stretch>
                  <a:fillRect l="-1067" r="-1000" b="-1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5"/>
            <a:ext cx="3168352" cy="2762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703548" y="19653"/>
            <a:ext cx="7772400" cy="529027"/>
          </a:xfrm>
          <a:noFill/>
          <a:ln/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>II</a:t>
            </a:r>
            <a:r>
              <a:rPr lang="ru-RU" sz="3200" dirty="0" smtClean="0">
                <a:solidFill>
                  <a:srgbClr val="FF3300"/>
                </a:solidFill>
              </a:rPr>
              <a:t>. Расстояние от точки до прямой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121" y="619505"/>
            <a:ext cx="9108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Для </a:t>
            </a:r>
            <a:r>
              <a:rPr lang="ru-RU" dirty="0"/>
              <a:t>того чтобы найти расстояние от точки </a:t>
            </a:r>
            <a:r>
              <a:rPr lang="en-US" i="1" dirty="0"/>
              <a:t>A </a:t>
            </a:r>
            <a:r>
              <a:rPr lang="ru-RU" dirty="0"/>
              <a:t>до прямой </a:t>
            </a:r>
            <a:r>
              <a:rPr lang="en-US" i="1" dirty="0"/>
              <a:t>b</a:t>
            </a:r>
            <a:r>
              <a:rPr lang="ru-RU" dirty="0"/>
              <a:t>, на прямой </a:t>
            </a:r>
            <a:r>
              <a:rPr lang="en-US" i="1" dirty="0"/>
              <a:t>b </a:t>
            </a:r>
            <a:r>
              <a:rPr lang="ru-RU" dirty="0"/>
              <a:t>выбирают какие-нибудь две точки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/>
              <a:t>C </a:t>
            </a:r>
            <a:r>
              <a:rPr lang="ru-RU" dirty="0"/>
              <a:t>и рассматривают треугольник </a:t>
            </a:r>
            <a:r>
              <a:rPr lang="en-US" i="1" dirty="0"/>
              <a:t>ABC</a:t>
            </a:r>
            <a:r>
              <a:rPr lang="ru-RU" dirty="0"/>
              <a:t> (рис. 17.3). Затем находят стороны этого треугольника и выражают через них его высоту </a:t>
            </a:r>
            <a:r>
              <a:rPr lang="en-US" i="1" dirty="0"/>
              <a:t>AH</a:t>
            </a:r>
            <a:r>
              <a:rPr lang="ru-RU" dirty="0"/>
              <a:t>, которая и будет равна искомому расстоянию.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625" y="4797152"/>
            <a:ext cx="915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Для </a:t>
            </a:r>
            <a:r>
              <a:rPr lang="ru-RU" dirty="0"/>
              <a:t>нахождения расстояния от точки </a:t>
            </a:r>
            <a:r>
              <a:rPr lang="en-US" i="1" dirty="0"/>
              <a:t>A </a:t>
            </a:r>
            <a:r>
              <a:rPr lang="ru-RU" dirty="0"/>
              <a:t>до прямой </a:t>
            </a:r>
            <a:r>
              <a:rPr lang="en-US" i="1" dirty="0"/>
              <a:t>b </a:t>
            </a:r>
            <a:r>
              <a:rPr lang="ru-RU" dirty="0"/>
              <a:t>на прямой </a:t>
            </a:r>
            <a:r>
              <a:rPr lang="en-US" i="1" dirty="0" smtClean="0"/>
              <a:t>a</a:t>
            </a:r>
            <a:r>
              <a:rPr lang="ru-RU" i="1" dirty="0" smtClean="0"/>
              <a:t>, </a:t>
            </a:r>
            <a:r>
              <a:rPr lang="ru-RU" dirty="0" smtClean="0"/>
              <a:t>проходящей через точку </a:t>
            </a:r>
            <a:r>
              <a:rPr lang="en-US" i="1" dirty="0" smtClean="0"/>
              <a:t>A </a:t>
            </a:r>
            <a:r>
              <a:rPr lang="ru-RU" dirty="0" smtClean="0"/>
              <a:t>и параллельную прямой </a:t>
            </a:r>
            <a:r>
              <a:rPr lang="en-US" i="1" dirty="0" smtClean="0"/>
              <a:t>b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ru-RU" dirty="0"/>
              <a:t>можно выбирать </a:t>
            </a:r>
            <a:r>
              <a:rPr lang="ru-RU" dirty="0" smtClean="0"/>
              <a:t>любую точку </a:t>
            </a:r>
            <a:r>
              <a:rPr lang="en-US" i="1" dirty="0"/>
              <a:t>A</a:t>
            </a:r>
            <a:r>
              <a:rPr lang="ru-RU" i="1" dirty="0"/>
              <a:t>’</a:t>
            </a:r>
            <a:r>
              <a:rPr lang="ru-RU" dirty="0"/>
              <a:t>. При этом расстояние от точки </a:t>
            </a:r>
            <a:r>
              <a:rPr lang="en-US" i="1" dirty="0"/>
              <a:t>A</a:t>
            </a:r>
            <a:r>
              <a:rPr lang="ru-RU" i="1" dirty="0"/>
              <a:t>’ </a:t>
            </a:r>
            <a:r>
              <a:rPr lang="ru-RU" dirty="0"/>
              <a:t>до прямой </a:t>
            </a:r>
            <a:r>
              <a:rPr lang="en-US" i="1" dirty="0"/>
              <a:t>b </a:t>
            </a:r>
            <a:r>
              <a:rPr lang="ru-RU" dirty="0"/>
              <a:t>будет равно расстоянию от точки </a:t>
            </a:r>
            <a:r>
              <a:rPr lang="en-US" i="1" dirty="0"/>
              <a:t>A </a:t>
            </a:r>
            <a:r>
              <a:rPr lang="ru-RU" dirty="0"/>
              <a:t>до прямой </a:t>
            </a:r>
            <a:r>
              <a:rPr lang="en-US" i="1" dirty="0"/>
              <a:t>b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19"/>
            <a:ext cx="2144670" cy="19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08919"/>
            <a:ext cx="2144670" cy="19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708920"/>
            <a:ext cx="2376263" cy="19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1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24749" cy="54868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Результаты обучения геометрии в 10-11 классах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55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1. Изображать пространственные фигуры (многогранники, круглые тела и их комбинации), проводить дополнительные построения, включая построение сечений.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380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/>
              <a:t>2</a:t>
            </a:r>
            <a:r>
              <a:rPr lang="ru-RU" dirty="0" smtClean="0"/>
              <a:t>. Распознавать взаимное расположение прямых и плоскостей в пространстве, включая доказательства этих расположений.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343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3. Находить углы: между прямыми; прямой и плоскостью; двумя плоскостями.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653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/>
              <a:t>4</a:t>
            </a:r>
            <a:r>
              <a:rPr lang="ru-RU" dirty="0" smtClean="0"/>
              <a:t>. Находить расстояния: между двумя точками; от точки до прямой; от точки до плоскости; между скрещивающимися прямыми.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251" y="58772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7. Находить объемы и площади поверхностей многогранников и круглых тел.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656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/>
              <a:t>5</a:t>
            </a:r>
            <a:r>
              <a:rPr lang="ru-RU" dirty="0" smtClean="0"/>
              <a:t>. Находить площади сечений многогранников.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997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/>
              <a:t>6</a:t>
            </a:r>
            <a:r>
              <a:rPr lang="ru-RU" dirty="0" smtClean="0"/>
              <a:t>. Находить радиусы вписанных и описанных сфер..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21" y="404664"/>
                <a:ext cx="9108504" cy="2100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dirty="0" smtClean="0"/>
                  <a:t>	</a:t>
                </a:r>
                <a:r>
                  <a:rPr lang="ru-RU" sz="2000" dirty="0"/>
                  <a:t>При этом возможны следующие случаи.</a:t>
                </a:r>
              </a:p>
              <a:p>
                <a:pPr algn="just"/>
                <a:r>
                  <a:rPr lang="ru-RU" sz="2000" b="1" dirty="0" smtClean="0"/>
                  <a:t>	1</a:t>
                </a:r>
                <a:r>
                  <a:rPr lang="ru-RU" sz="2000" b="1" dirty="0"/>
                  <a:t>. </a:t>
                </a:r>
                <a:r>
                  <a:rPr lang="ru-RU" sz="2000" dirty="0"/>
                  <a:t>Треугольник является прямоугольным с прямым углом </a:t>
                </a:r>
                <a:r>
                  <a:rPr lang="en-US" sz="2000" i="1" dirty="0"/>
                  <a:t>B </a:t>
                </a:r>
                <a:r>
                  <a:rPr lang="ru-RU" sz="2000" dirty="0"/>
                  <a:t>(рис. 17.4). Искомое расстояние равно длине отрезка </a:t>
                </a:r>
                <a:r>
                  <a:rPr lang="en-US" sz="2000" i="1" dirty="0"/>
                  <a:t>AB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b="1" dirty="0" smtClean="0"/>
                  <a:t>	2</a:t>
                </a:r>
                <a:r>
                  <a:rPr lang="ru-RU" sz="2000" b="1" dirty="0"/>
                  <a:t>.</a:t>
                </a:r>
                <a:r>
                  <a:rPr lang="ru-RU" sz="2000" dirty="0"/>
                  <a:t> Треугольник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является равнобедренным (</a:t>
                </a:r>
                <a:r>
                  <a:rPr lang="en-US" sz="2000" i="1" dirty="0"/>
                  <a:t>AB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AC</a:t>
                </a:r>
                <a:r>
                  <a:rPr lang="ru-RU" sz="2000" dirty="0"/>
                  <a:t>). Искомое расстояние равно высоте </a:t>
                </a:r>
                <a:r>
                  <a:rPr lang="en-US" sz="2000" i="1" dirty="0"/>
                  <a:t>AH </a:t>
                </a:r>
                <a:r>
                  <a:rPr lang="ru-RU" sz="2000" dirty="0"/>
                  <a:t>этого треугольника (рис. 17.5). Это расстояние находится по теореме Пифагора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𝐴𝐻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𝐴𝐵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𝐵𝐻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" y="404664"/>
                <a:ext cx="9108504" cy="2100703"/>
              </a:xfrm>
              <a:prstGeom prst="rect">
                <a:avLst/>
              </a:prstGeom>
              <a:blipFill rotWithShape="1">
                <a:blip r:embed="rId3"/>
                <a:stretch>
                  <a:fillRect l="-669" r="-669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21" y="4757297"/>
                <a:ext cx="9108504" cy="2100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dirty="0" smtClean="0"/>
                  <a:t>	</a:t>
                </a:r>
                <a:r>
                  <a:rPr lang="ru-RU" sz="2000" b="1" dirty="0"/>
                  <a:t>3.</a:t>
                </a:r>
                <a:r>
                  <a:rPr lang="ru-RU" sz="2000" dirty="0"/>
                  <a:t> Треугольник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является равнобедренным (</a:t>
                </a:r>
                <a:r>
                  <a:rPr lang="en-US" sz="2000" i="1" dirty="0"/>
                  <a:t>AC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BC</a:t>
                </a:r>
                <a:r>
                  <a:rPr lang="ru-RU" sz="2000" dirty="0"/>
                  <a:t>). Искомое расстояние равно высоте </a:t>
                </a:r>
                <a:r>
                  <a:rPr lang="en-US" sz="2000" i="1" dirty="0"/>
                  <a:t>AH </a:t>
                </a:r>
                <a:r>
                  <a:rPr lang="ru-RU" sz="2000" dirty="0"/>
                  <a:t>этого треугольника (рис. 17.6). Для нахождения этой высоты сначала найдём высоту </a:t>
                </a:r>
                <a:r>
                  <a:rPr lang="en-US" sz="2000" i="1" dirty="0"/>
                  <a:t>CD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𝐶𝐷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𝐴𝐶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𝐴𝐷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 Воспользуемся тем, что произведение стороны треугольника на высоту, проведённую к этой стороне, равно удвоенной площади этого треугольника. Получим равенства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2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𝐴𝐵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ru-RU" sz="2000" i="1">
                        <a:latin typeface="Cambria Math"/>
                      </a:rPr>
                      <m:t>𝐶𝐷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𝐵𝐶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ru-RU" sz="2000" i="1">
                        <a:latin typeface="Cambria Math"/>
                      </a:rPr>
                      <m:t>𝐴𝐻</m:t>
                    </m:r>
                  </m:oMath>
                </a14:m>
                <a:r>
                  <a:rPr lang="ru-RU" sz="2000" dirty="0"/>
                  <a:t>, из которых находим высоту </a:t>
                </a:r>
                <a:r>
                  <a:rPr lang="en-US" sz="2000" i="1" dirty="0"/>
                  <a:t>AH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" y="4757297"/>
                <a:ext cx="9108504" cy="2100703"/>
              </a:xfrm>
              <a:prstGeom prst="rect">
                <a:avLst/>
              </a:prstGeom>
              <a:blipFill rotWithShape="1">
                <a:blip r:embed="rId4"/>
                <a:stretch>
                  <a:fillRect l="-669" r="-669" b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3806"/>
            <a:ext cx="2157293" cy="197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01" y="2534629"/>
            <a:ext cx="2351744" cy="215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2548"/>
            <a:ext cx="2287684" cy="209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21" y="404664"/>
                <a:ext cx="9108504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dirty="0" smtClean="0"/>
                  <a:t>	</a:t>
                </a:r>
                <a:r>
                  <a:rPr lang="ru-RU" b="1" dirty="0"/>
                  <a:t>4.</a:t>
                </a:r>
                <a:r>
                  <a:rPr lang="ru-RU" dirty="0"/>
                  <a:t> Треугольник является прямоугольным с прямым углом </a:t>
                </a:r>
                <a:r>
                  <a:rPr lang="en-US" i="1" dirty="0"/>
                  <a:t>A </a:t>
                </a:r>
                <a:r>
                  <a:rPr lang="ru-RU" dirty="0"/>
                  <a:t>(рис. 17.7). Искомое расстояние равно высоте </a:t>
                </a:r>
                <a:r>
                  <a:rPr lang="en-US" i="1" dirty="0"/>
                  <a:t>AH </a:t>
                </a:r>
                <a:r>
                  <a:rPr lang="ru-RU" dirty="0"/>
                  <a:t>этого треугольника, которая находится из равенств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𝐴𝐵</m:t>
                      </m:r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</a:rPr>
                        <m:t>𝐴𝐶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𝐵𝐶</m:t>
                      </m:r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𝐴𝐻</m:t>
                      </m:r>
                      <m:r>
                        <a:rPr lang="ru-RU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sz="2000" b="1" dirty="0" smtClean="0"/>
                  <a:t>	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" y="404664"/>
                <a:ext cx="9108504" cy="1877437"/>
              </a:xfrm>
              <a:prstGeom prst="rect">
                <a:avLst/>
              </a:prstGeom>
              <a:blipFill rotWithShape="1">
                <a:blip r:embed="rId3"/>
                <a:stretch>
                  <a:fillRect l="-1003" t="-2597" r="-1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5057"/>
            <a:ext cx="4043485" cy="23038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725144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dirty="0" smtClean="0"/>
                  <a:t>	5</a:t>
                </a:r>
                <a:r>
                  <a:rPr lang="ru-RU" b="1" dirty="0"/>
                  <a:t>.</a:t>
                </a:r>
                <a:r>
                  <a:rPr lang="ru-RU" dirty="0"/>
                  <a:t> Треугольник </a:t>
                </a:r>
                <a:r>
                  <a:rPr lang="en-US" i="1" dirty="0"/>
                  <a:t>ABC </a:t>
                </a:r>
                <a:r>
                  <a:rPr lang="ru-RU" dirty="0"/>
                  <a:t>разносторонний (рис. 17.3). Если известны стороны этого треугольника, то по формуле Герона можно найти его площадь </a:t>
                </a:r>
                <a:r>
                  <a:rPr lang="en-US" i="1" dirty="0"/>
                  <a:t>S</a:t>
                </a:r>
                <a:r>
                  <a:rPr lang="ru-RU" dirty="0"/>
                  <a:t>. После этого из равенства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𝐵𝐶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𝐴𝐻</m:t>
                    </m:r>
                  </m:oMath>
                </a14:m>
                <a:r>
                  <a:rPr lang="ru-RU" dirty="0"/>
                  <a:t> находим его высоту </a:t>
                </a:r>
                <a:r>
                  <a:rPr lang="en-US" i="1" dirty="0"/>
                  <a:t>AH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5144"/>
                <a:ext cx="914400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000" t="-3101" r="-100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56" y="2060848"/>
            <a:ext cx="2591827" cy="237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7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r>
              <a:rPr lang="ru-RU" sz="2800" dirty="0"/>
              <a:t> </a:t>
            </a:r>
            <a:r>
              <a:rPr lang="ru-RU" sz="2800" dirty="0" smtClean="0"/>
              <a:t>Найдите </a:t>
            </a:r>
            <a:r>
              <a:rPr lang="ru-RU" sz="2800" dirty="0"/>
              <a:t>расстояние от вершины </a:t>
            </a:r>
            <a:r>
              <a:rPr lang="en-US" sz="2800" i="1" dirty="0"/>
              <a:t>A</a:t>
            </a:r>
            <a:r>
              <a:rPr lang="ru-RU" sz="2800" dirty="0"/>
              <a:t> единичного куба </a:t>
            </a:r>
            <a:r>
              <a:rPr lang="en-US" sz="2800" i="1" dirty="0"/>
              <a:t>ABCDA</a:t>
            </a:r>
            <a:r>
              <a:rPr lang="ru-RU" sz="2800" baseline="-25000" dirty="0"/>
              <a:t>1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en-US" sz="2800" i="1" dirty="0"/>
              <a:t>C</a:t>
            </a:r>
            <a:r>
              <a:rPr lang="ru-RU" sz="2800" baseline="-25000" dirty="0"/>
              <a:t>1</a:t>
            </a:r>
            <a:r>
              <a:rPr lang="en-US" sz="2800" i="1" dirty="0"/>
              <a:t>D</a:t>
            </a:r>
            <a:r>
              <a:rPr lang="ru-RU" sz="2800" baseline="-25000" dirty="0"/>
              <a:t>1 </a:t>
            </a:r>
            <a:r>
              <a:rPr lang="ru-RU" sz="2800" dirty="0"/>
              <a:t>до прямой 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en-US" sz="2800" i="1" dirty="0"/>
              <a:t>D</a:t>
            </a:r>
            <a:r>
              <a:rPr lang="ru-RU" sz="2800" baseline="-25000" dirty="0"/>
              <a:t>1</a:t>
            </a:r>
            <a:r>
              <a:rPr lang="ru-RU" sz="2800" dirty="0"/>
              <a:t> (рис. 17.8).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024336" cy="306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2979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dirty="0" smtClean="0"/>
                  <a:t>	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 smtClean="0"/>
                  <a:t> </a:t>
                </a:r>
                <a:r>
                  <a:rPr lang="ru-RU" sz="2800" dirty="0"/>
                  <a:t>Рассмотрим треугольник </a:t>
                </a:r>
                <a:r>
                  <a:rPr lang="ru-RU" sz="2800" i="1" dirty="0"/>
                  <a:t>AB</a:t>
                </a:r>
                <a:r>
                  <a:rPr lang="ru-RU" sz="2800" baseline="-25000" dirty="0"/>
                  <a:t>1</a:t>
                </a:r>
                <a:r>
                  <a:rPr lang="ru-RU" sz="2800" i="1" dirty="0"/>
                  <a:t>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. Это равносторонний треугольник со сторонами, равными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. Основанием перпендикуляра, опущенного из вершины </a:t>
                </a:r>
                <a:r>
                  <a:rPr lang="ru-RU" sz="2800" i="1" dirty="0"/>
                  <a:t>A</a:t>
                </a:r>
                <a:r>
                  <a:rPr lang="ru-RU" sz="2800" dirty="0"/>
                  <a:t> на прямую </a:t>
                </a:r>
                <a:r>
                  <a:rPr lang="ru-RU" sz="2800" i="1" dirty="0"/>
                  <a:t>B</a:t>
                </a:r>
                <a:r>
                  <a:rPr lang="ru-RU" sz="2800" baseline="-25000" dirty="0"/>
                  <a:t>1</a:t>
                </a:r>
                <a:r>
                  <a:rPr lang="ru-RU" sz="2800" i="1" dirty="0"/>
                  <a:t>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, является середина </a:t>
                </a:r>
                <a:r>
                  <a:rPr lang="ru-RU" sz="2800" i="1" dirty="0"/>
                  <a:t>O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отрезка </a:t>
                </a:r>
                <a:r>
                  <a:rPr lang="ru-RU" sz="2800" i="1" dirty="0"/>
                  <a:t>B</a:t>
                </a:r>
                <a:r>
                  <a:rPr lang="ru-RU" sz="2800" baseline="-25000" dirty="0"/>
                  <a:t>1</a:t>
                </a:r>
                <a:r>
                  <a:rPr lang="ru-RU" sz="2800" i="1" dirty="0"/>
                  <a:t>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(рис. 17.9). Расстояние от вершины </a:t>
                </a:r>
                <a:r>
                  <a:rPr lang="ru-RU" sz="2800" i="1" dirty="0"/>
                  <a:t>A </a:t>
                </a:r>
                <a:r>
                  <a:rPr lang="ru-RU" sz="2800" dirty="0"/>
                  <a:t>до прямой </a:t>
                </a:r>
                <a:r>
                  <a:rPr lang="ru-RU" sz="2800" i="1" dirty="0"/>
                  <a:t>B</a:t>
                </a:r>
                <a:r>
                  <a:rPr lang="ru-RU" sz="2800" baseline="-25000" dirty="0"/>
                  <a:t>1</a:t>
                </a:r>
                <a:r>
                  <a:rPr lang="ru-RU" sz="2800" i="1" dirty="0"/>
                  <a:t>D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равно длине перпендикуляра </a:t>
                </a:r>
                <a:r>
                  <a:rPr lang="ru-RU" sz="2800" i="1" dirty="0"/>
                  <a:t>AO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и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. </a:t>
                </a:r>
              </a:p>
            </p:txBody>
          </p:sp>
        </mc:Choice>
        <mc:Fallback xmlns=""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2979662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045" r="-1333" b="-14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4467"/>
            <a:ext cx="3024336" cy="306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-9625" y="3282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2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r>
              <a:rPr lang="ru-RU" sz="2800" dirty="0"/>
              <a:t> В правильной треугольной призме </a:t>
            </a:r>
            <a:r>
              <a:rPr lang="en-US" sz="2800" i="1" dirty="0"/>
              <a:t>ABCA</a:t>
            </a:r>
            <a:r>
              <a:rPr lang="ru-RU" sz="2800" baseline="-25000" dirty="0"/>
              <a:t>1</a:t>
            </a:r>
            <a:r>
              <a:rPr lang="en-US" sz="2800" i="1" dirty="0"/>
              <a:t>B</a:t>
            </a:r>
            <a:r>
              <a:rPr lang="ru-RU" sz="2800" baseline="-25000" dirty="0"/>
              <a:t>1</a:t>
            </a:r>
            <a:r>
              <a:rPr lang="en-US" sz="2800" i="1" dirty="0"/>
              <a:t>C</a:t>
            </a:r>
            <a:r>
              <a:rPr lang="ru-RU" sz="2800" baseline="-25000" dirty="0"/>
              <a:t>1</a:t>
            </a:r>
            <a:r>
              <a:rPr lang="ru-RU" sz="2800" dirty="0"/>
              <a:t> все рёбра равны 1 (рис. 17.10). </a:t>
            </a:r>
            <a:r>
              <a:rPr lang="ru-RU" sz="2800" dirty="0" smtClean="0"/>
              <a:t>Найдите </a:t>
            </a:r>
            <a:r>
              <a:rPr lang="ru-RU" sz="2800" dirty="0"/>
              <a:t>расстояние от вершины </a:t>
            </a:r>
            <a:r>
              <a:rPr lang="en-US" sz="2800" i="1" dirty="0"/>
              <a:t>A </a:t>
            </a:r>
            <a:r>
              <a:rPr lang="ru-RU" sz="2800" dirty="0"/>
              <a:t>до прямой </a:t>
            </a:r>
            <a:r>
              <a:rPr lang="en-US" sz="2800" i="1" dirty="0"/>
              <a:t>BC</a:t>
            </a:r>
            <a:r>
              <a:rPr lang="ru-RU" sz="2800" baseline="-25000" dirty="0"/>
              <a:t>1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77234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4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0" y="33373"/>
                <a:ext cx="9144000" cy="2378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dirty="0" smtClean="0"/>
                  <a:t>	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 smtClean="0"/>
                  <a:t> </a:t>
                </a:r>
                <a:r>
                  <a:rPr lang="ru-RU" sz="2800" dirty="0"/>
                  <a:t>Рассмотрим равнобедренный треугольник </a:t>
                </a:r>
                <a:r>
                  <a:rPr lang="en-US" sz="2800" i="1" dirty="0"/>
                  <a:t>ABC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(рис. 17.11), </a:t>
                </a:r>
                <a:r>
                  <a:rPr lang="en-US" sz="2800" i="1" dirty="0"/>
                  <a:t>AB</a:t>
                </a:r>
                <a:r>
                  <a:rPr lang="ru-RU" sz="2800" i="1" dirty="0"/>
                  <a:t> = </a:t>
                </a:r>
                <a:r>
                  <a:rPr lang="ru-RU" sz="2800" dirty="0"/>
                  <a:t>1, </a:t>
                </a:r>
                <a:r>
                  <a:rPr lang="en-US" sz="2800" i="1" dirty="0"/>
                  <a:t>AC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= </a:t>
                </a:r>
                <a:r>
                  <a:rPr lang="en-US" sz="2800" i="1" dirty="0"/>
                  <a:t>BC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. Высота </a:t>
                </a:r>
                <a:r>
                  <a:rPr lang="en-US" sz="2800" i="1" dirty="0"/>
                  <a:t>C</a:t>
                </a:r>
                <a:r>
                  <a:rPr lang="ru-RU" sz="2800" baseline="-25000" dirty="0"/>
                  <a:t>1</a:t>
                </a:r>
                <a:r>
                  <a:rPr lang="en-US" sz="2800" i="1" dirty="0"/>
                  <a:t>D </a:t>
                </a:r>
                <a:r>
                  <a:rPr lang="ru-RU" sz="28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. Площадь треугольника </a:t>
                </a:r>
                <a:r>
                  <a:rPr lang="en-US" sz="2800" i="1" dirty="0"/>
                  <a:t>ABC</a:t>
                </a:r>
                <a:r>
                  <a:rPr lang="ru-RU" sz="2800" baseline="-25000" dirty="0"/>
                  <a:t>1</a:t>
                </a:r>
                <a:r>
                  <a:rPr lang="ru-RU" sz="2800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/>
                  <a:t>. Следовательно, высота </a:t>
                </a:r>
                <a:r>
                  <a:rPr lang="en-US" sz="2800" i="1" dirty="0"/>
                  <a:t>AH </a:t>
                </a:r>
                <a:r>
                  <a:rPr lang="ru-RU" sz="28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373"/>
                <a:ext cx="9144000" cy="2378536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558" r="-1333" b="-1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683873" cy="299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4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0" y="131452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6-й призме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ABCDEFA</a:t>
            </a:r>
            <a:r>
              <a:rPr lang="ru-RU" sz="2800" baseline="-30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F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ru-RU" sz="2800" dirty="0" smtClean="0"/>
              <a:t>, </a:t>
            </a:r>
            <a:r>
              <a:rPr lang="ru-RU" sz="2800" dirty="0"/>
              <a:t>ребра которой равны 1,</a:t>
            </a:r>
            <a:r>
              <a:rPr lang="ru-RU" sz="2800" dirty="0">
                <a:cs typeface="Times New Roman" pitchFamily="18" charset="0"/>
              </a:rPr>
              <a:t> найдите </a:t>
            </a:r>
            <a:r>
              <a:rPr lang="ru-RU" sz="2800" dirty="0"/>
              <a:t>расстояние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от точки </a:t>
            </a:r>
            <a:r>
              <a:rPr lang="en-US" sz="2800" i="1" dirty="0"/>
              <a:t>A </a:t>
            </a:r>
            <a:r>
              <a:rPr lang="ru-RU" sz="2800" dirty="0"/>
              <a:t>до</a:t>
            </a:r>
            <a:r>
              <a:rPr lang="ru-RU" sz="2800" dirty="0">
                <a:cs typeface="Times New Roman" pitchFamily="18" charset="0"/>
              </a:rPr>
              <a:t> прям</a:t>
            </a:r>
            <a:r>
              <a:rPr lang="ru-RU" sz="2800" dirty="0"/>
              <a:t>ой</a:t>
            </a:r>
            <a:r>
              <a:rPr lang="en-US" sz="2800" dirty="0"/>
              <a:t> </a:t>
            </a:r>
            <a:r>
              <a:rPr lang="en-US" sz="2800" i="1" dirty="0"/>
              <a:t>BE</a:t>
            </a:r>
            <a:r>
              <a:rPr lang="en-US" sz="2800" baseline="-25000" dirty="0"/>
              <a:t>1</a:t>
            </a:r>
            <a:r>
              <a:rPr lang="ru-RU" sz="2800" i="1" dirty="0"/>
              <a:t>.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24" y="4088335"/>
            <a:ext cx="2410752" cy="19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5548" y="2683767"/>
            <a:ext cx="91695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6-й призме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ABCDEFA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 smtClean="0"/>
              <a:t>, </a:t>
            </a:r>
            <a:r>
              <a:rPr lang="ru-RU" sz="2800" dirty="0"/>
              <a:t>ребра которой равны 1,</a:t>
            </a:r>
            <a:r>
              <a:rPr lang="ru-RU" sz="2800" dirty="0">
                <a:cs typeface="Times New Roman" pitchFamily="18" charset="0"/>
              </a:rPr>
              <a:t> найдите </a:t>
            </a:r>
            <a:r>
              <a:rPr lang="ru-RU" sz="2800" dirty="0"/>
              <a:t>расстояние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от точки </a:t>
            </a:r>
            <a:r>
              <a:rPr lang="en-US" sz="2800" i="1" dirty="0"/>
              <a:t>A </a:t>
            </a:r>
            <a:r>
              <a:rPr lang="ru-RU" sz="2800" dirty="0"/>
              <a:t>до</a:t>
            </a:r>
            <a:r>
              <a:rPr lang="ru-RU" sz="2800" dirty="0">
                <a:cs typeface="Times New Roman" pitchFamily="18" charset="0"/>
              </a:rPr>
              <a:t> прям</a:t>
            </a:r>
            <a:r>
              <a:rPr lang="ru-RU" sz="2800" dirty="0"/>
              <a:t>ой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C</a:t>
            </a:r>
            <a:r>
              <a:rPr lang="en-US" sz="2800" baseline="-25000" dirty="0"/>
              <a:t>1</a:t>
            </a:r>
            <a:r>
              <a:rPr lang="ru-RU" sz="2800" i="1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8" y="3864370"/>
            <a:ext cx="2551410" cy="211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4730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единичном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 smtClean="0">
                <a:cs typeface="Times New Roman" pitchFamily="18" charset="0"/>
              </a:rPr>
              <a:t>ABCDA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найдите </a:t>
            </a:r>
            <a:r>
              <a:rPr lang="ru-RU" sz="2800" dirty="0"/>
              <a:t>расстояние от точки </a:t>
            </a:r>
            <a:r>
              <a:rPr lang="en-US" sz="2800" i="1" dirty="0"/>
              <a:t>A</a:t>
            </a:r>
            <a:r>
              <a:rPr lang="ru-RU" sz="2800" i="1" dirty="0"/>
              <a:t> </a:t>
            </a:r>
            <a:r>
              <a:rPr lang="ru-RU" sz="2800" dirty="0"/>
              <a:t>до </a:t>
            </a:r>
            <a:r>
              <a:rPr lang="ru-RU" sz="2800" dirty="0">
                <a:cs typeface="Times New Roman" pitchFamily="18" charset="0"/>
              </a:rPr>
              <a:t>прям</a:t>
            </a:r>
            <a:r>
              <a:rPr lang="ru-RU" sz="2800" dirty="0"/>
              <a:t>ой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i="1" dirty="0"/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6" y="4066033"/>
            <a:ext cx="2378992" cy="19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6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rgbClr val="FF0000"/>
                </a:solidFill>
              </a:rPr>
              <a:t>. Расстояние </a:t>
            </a:r>
            <a:r>
              <a:rPr lang="ru-RU" sz="2800" dirty="0">
                <a:solidFill>
                  <a:srgbClr val="FF0000"/>
                </a:solidFill>
              </a:rPr>
              <a:t>от точки до плоскости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41771"/>
            <a:ext cx="2680294" cy="20920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692696"/>
                <a:ext cx="883920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sz="2800" b="1" dirty="0" smtClean="0"/>
                  <a:t>	</a:t>
                </a:r>
                <a:r>
                  <a:rPr lang="ru-RU" sz="2800" dirty="0"/>
                  <a:t>Для нахождения расстояния от точки </a:t>
                </a:r>
                <a:r>
                  <a:rPr lang="en-US" sz="2800" i="1" dirty="0"/>
                  <a:t>A </a:t>
                </a:r>
                <a:r>
                  <a:rPr lang="ru-RU" sz="2800" dirty="0"/>
                  <a:t>до </a:t>
                </a:r>
                <a:r>
                  <a:rPr lang="ru-RU" sz="2800" dirty="0" smtClean="0"/>
                  <a:t>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smtClean="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ru-RU" sz="2800" dirty="0"/>
                  <a:t>на </a:t>
                </a:r>
                <a:r>
                  <a:rPr lang="ru-RU" sz="2800" dirty="0" smtClean="0"/>
                  <a:t>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ru-RU" sz="2800" i="1" dirty="0" smtClean="0"/>
                  <a:t>,</a:t>
                </a:r>
                <a:r>
                  <a:rPr lang="ru-RU" sz="2800" dirty="0" smtClean="0"/>
                  <a:t> проходящей через точку </a:t>
                </a:r>
                <a:r>
                  <a:rPr lang="en-US" sz="2800" i="1" dirty="0" smtClean="0"/>
                  <a:t>A </a:t>
                </a:r>
                <a:r>
                  <a:rPr lang="ru-RU" sz="2800" dirty="0" smtClean="0"/>
                  <a:t>и параллельную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ru-RU" sz="2800" i="1" dirty="0" smtClean="0"/>
                  <a:t>,</a:t>
                </a:r>
                <a:r>
                  <a:rPr lang="en-US" sz="2800" i="1" dirty="0" smtClean="0"/>
                  <a:t> </a:t>
                </a:r>
                <a:r>
                  <a:rPr lang="ru-RU" sz="2800" dirty="0"/>
                  <a:t>можно выбирать </a:t>
                </a:r>
                <a:r>
                  <a:rPr lang="ru-RU" sz="2800" dirty="0" smtClean="0"/>
                  <a:t>любую точку </a:t>
                </a:r>
                <a:r>
                  <a:rPr lang="en-US" sz="2800" i="1" dirty="0"/>
                  <a:t>A</a:t>
                </a:r>
                <a:r>
                  <a:rPr lang="ru-RU" sz="2800" i="1" dirty="0"/>
                  <a:t>’</a:t>
                </a:r>
                <a:r>
                  <a:rPr lang="ru-RU" sz="2800" dirty="0"/>
                  <a:t>. При этом расстояние от точки </a:t>
                </a:r>
                <a:r>
                  <a:rPr lang="en-US" sz="2800" i="1" dirty="0"/>
                  <a:t>A</a:t>
                </a:r>
                <a:r>
                  <a:rPr lang="ru-RU" sz="2800" i="1" dirty="0"/>
                  <a:t>’ </a:t>
                </a:r>
                <a:r>
                  <a:rPr lang="ru-RU" sz="2800" dirty="0"/>
                  <a:t>до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ru-RU" sz="2800" dirty="0"/>
                  <a:t>будет равно расстоянию от точки </a:t>
                </a:r>
                <a:r>
                  <a:rPr lang="en-US" sz="2800" i="1" dirty="0"/>
                  <a:t>A </a:t>
                </a:r>
                <a:r>
                  <a:rPr lang="ru-RU" sz="2800" dirty="0"/>
                  <a:t>до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92696"/>
                <a:ext cx="8839200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379" t="-2717" r="-1379" b="-67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8422"/>
            <a:ext cx="2757914" cy="199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5048" y="620688"/>
            <a:ext cx="91278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</a:t>
            </a:r>
            <a:r>
              <a:rPr lang="ru-RU" dirty="0"/>
              <a:t>Для единичного куба</a:t>
            </a:r>
            <a:r>
              <a:rPr lang="ru-RU" i="1" dirty="0"/>
              <a:t> ABCDA</a:t>
            </a:r>
            <a:r>
              <a:rPr lang="ru-RU" baseline="-25000" dirty="0"/>
              <a:t>1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i="1" dirty="0"/>
              <a:t>D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(рис. 20.5) </a:t>
            </a:r>
            <a:r>
              <a:rPr lang="ru-RU" dirty="0" smtClean="0"/>
              <a:t>найдите </a:t>
            </a:r>
            <a:r>
              <a:rPr lang="ru-RU" dirty="0"/>
              <a:t>расстояние от вершины </a:t>
            </a:r>
            <a:r>
              <a:rPr lang="en-US" i="1" dirty="0"/>
              <a:t>B </a:t>
            </a:r>
            <a:r>
              <a:rPr lang="ru-RU" dirty="0"/>
              <a:t>до плоскости </a:t>
            </a:r>
            <a:r>
              <a:rPr lang="en-US" i="1" dirty="0"/>
              <a:t>ACB</a:t>
            </a:r>
            <a:r>
              <a:rPr lang="ru-RU" baseline="-25000" dirty="0"/>
              <a:t>1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02433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0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71820"/>
            <a:ext cx="2919669" cy="28803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2719" y="0"/>
                <a:ext cx="9127828" cy="3486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b="1" dirty="0" smtClean="0"/>
                  <a:t> </a:t>
                </a:r>
                <a:r>
                  <a:rPr lang="ru-RU" dirty="0"/>
                  <a:t>Прямой, проходящей через вершину </a:t>
                </a:r>
                <a:r>
                  <a:rPr lang="en-US" i="1" dirty="0"/>
                  <a:t>B</a:t>
                </a:r>
                <a:r>
                  <a:rPr lang="ru-RU" dirty="0"/>
                  <a:t> и перпендикулярной плоскости </a:t>
                </a:r>
                <a:r>
                  <a:rPr lang="en-US" i="1" dirty="0"/>
                  <a:t>ACB</a:t>
                </a:r>
                <a:r>
                  <a:rPr lang="ru-RU" baseline="-25000" dirty="0"/>
                  <a:t>1</a:t>
                </a:r>
                <a:r>
                  <a:rPr lang="ru-RU" dirty="0"/>
                  <a:t>, является прямая </a:t>
                </a:r>
                <a:r>
                  <a:rPr lang="en-US" i="1" dirty="0"/>
                  <a:t>DB</a:t>
                </a:r>
                <a:r>
                  <a:rPr lang="ru-RU" baseline="-25000" dirty="0"/>
                  <a:t>1</a:t>
                </a:r>
                <a:r>
                  <a:rPr lang="ru-RU" dirty="0"/>
                  <a:t> (рис. 20.6). Обозначим </a:t>
                </a:r>
                <a:r>
                  <a:rPr lang="en-US" i="1" dirty="0"/>
                  <a:t>O </a:t>
                </a:r>
                <a:r>
                  <a:rPr lang="ru-RU" dirty="0"/>
                  <a:t>точку пересечения диагоналей грани </a:t>
                </a:r>
                <a:r>
                  <a:rPr lang="en-US" i="1" dirty="0"/>
                  <a:t>ABCD</a:t>
                </a:r>
                <a:r>
                  <a:rPr lang="ru-RU" dirty="0"/>
                  <a:t>. Основанием перпендикуляра, опущенного из точки </a:t>
                </a:r>
                <a:r>
                  <a:rPr lang="en-US" i="1" dirty="0"/>
                  <a:t>B </a:t>
                </a:r>
                <a:r>
                  <a:rPr lang="ru-RU" dirty="0"/>
                  <a:t>на плоскость </a:t>
                </a:r>
                <a:r>
                  <a:rPr lang="en-US" i="1" dirty="0"/>
                  <a:t>ACB</a:t>
                </a:r>
                <a:r>
                  <a:rPr lang="ru-RU" baseline="-25000" dirty="0"/>
                  <a:t>1</a:t>
                </a:r>
                <a:r>
                  <a:rPr lang="ru-RU" dirty="0"/>
                  <a:t> будет точка </a:t>
                </a:r>
                <a:r>
                  <a:rPr lang="en-US" i="1" dirty="0"/>
                  <a:t>H </a:t>
                </a:r>
                <a:r>
                  <a:rPr lang="ru-RU" dirty="0"/>
                  <a:t>пересечения прямых </a:t>
                </a:r>
                <a:r>
                  <a:rPr lang="en-US" i="1" dirty="0"/>
                  <a:t>BD</a:t>
                </a:r>
                <a:r>
                  <a:rPr lang="ru-RU" baseline="-25000" dirty="0"/>
                  <a:t>1</a:t>
                </a:r>
                <a:r>
                  <a:rPr lang="ru-RU" dirty="0"/>
                  <a:t> и 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O</a:t>
                </a:r>
                <a:r>
                  <a:rPr lang="ru-RU" dirty="0"/>
                  <a:t>. Найдём длину перпендикуляра </a:t>
                </a:r>
                <a:r>
                  <a:rPr lang="en-US" i="1" dirty="0"/>
                  <a:t>BH</a:t>
                </a:r>
                <a:r>
                  <a:rPr lang="ru-RU" dirty="0"/>
                  <a:t>, являющегося высотой</a:t>
                </a:r>
                <a:r>
                  <a:rPr lang="ru-RU" i="1" dirty="0"/>
                  <a:t> </a:t>
                </a:r>
                <a:r>
                  <a:rPr lang="ru-RU" dirty="0"/>
                  <a:t>прямоугольного треугольника </a:t>
                </a:r>
                <a:r>
                  <a:rPr lang="en-US" i="1" dirty="0"/>
                  <a:t>OBB</a:t>
                </a:r>
                <a:r>
                  <a:rPr lang="ru-RU" baseline="-25000" dirty="0"/>
                  <a:t>1</a:t>
                </a:r>
                <a:r>
                  <a:rPr lang="ru-RU" dirty="0"/>
                  <a:t>. В этом треугольнике </a:t>
                </a:r>
                <a:r>
                  <a:rPr lang="en-US" i="1" dirty="0"/>
                  <a:t>OB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BB</a:t>
                </a:r>
                <a:r>
                  <a:rPr lang="ru-RU" baseline="-25000" dirty="0"/>
                  <a:t>1</a:t>
                </a:r>
                <a:r>
                  <a:rPr lang="ru-RU" dirty="0"/>
                  <a:t> = 1. Следовательно, </a:t>
                </a:r>
                <a:r>
                  <a:rPr lang="en-US" i="1" dirty="0"/>
                  <a:t>BH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19" y="0"/>
                <a:ext cx="9127828" cy="3486211"/>
              </a:xfrm>
              <a:prstGeom prst="rect">
                <a:avLst/>
              </a:prstGeom>
              <a:blipFill rotWithShape="1">
                <a:blip r:embed="rId4"/>
                <a:stretch>
                  <a:fillRect l="-1069" t="-1399" r="-1002" b="-6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568" y="34273"/>
            <a:ext cx="8157903" cy="540296"/>
          </a:xfrm>
        </p:spPr>
        <p:txBody>
          <a:bodyPr/>
          <a:lstStyle/>
          <a:p>
            <a:r>
              <a:rPr lang="ru-RU" sz="2800" dirty="0" smtClean="0">
                <a:solidFill>
                  <a:srgbClr val="FF3300"/>
                </a:solidFill>
              </a:rPr>
              <a:t>Наши учебники геометрии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Geom_7-9_Obl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1815580" cy="2340000"/>
          </a:xfrm>
          <a:prstGeom prst="rect">
            <a:avLst/>
          </a:prstGeom>
        </p:spPr>
      </p:pic>
      <p:pic>
        <p:nvPicPr>
          <p:cNvPr id="5" name="Рисунок 4" descr="Geom_10-11_Ob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6" y="980728"/>
            <a:ext cx="1757690" cy="2340000"/>
          </a:xfrm>
          <a:prstGeom prst="rect">
            <a:avLst/>
          </a:prstGeom>
        </p:spPr>
      </p:pic>
      <p:pic>
        <p:nvPicPr>
          <p:cNvPr id="7" name="Рисунок 6" descr="Geom_10_Obl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7" y="980728"/>
            <a:ext cx="1763139" cy="2340000"/>
          </a:xfrm>
          <a:prstGeom prst="rect">
            <a:avLst/>
          </a:prstGeom>
        </p:spPr>
      </p:pic>
      <p:pic>
        <p:nvPicPr>
          <p:cNvPr id="8" name="Рисунок 7" descr="Geom_11_Ob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980728"/>
            <a:ext cx="1763139" cy="2340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43808" y="3789040"/>
            <a:ext cx="3441719" cy="2340000"/>
            <a:chOff x="2771800" y="4365104"/>
            <a:chExt cx="3441719" cy="2340000"/>
          </a:xfrm>
        </p:grpSpPr>
        <p:pic>
          <p:nvPicPr>
            <p:cNvPr id="10" name="Рисунок 9" descr="Obl_Matem_10_baz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1800" y="4365104"/>
              <a:ext cx="1560594" cy="2340000"/>
            </a:xfrm>
            <a:prstGeom prst="rect">
              <a:avLst/>
            </a:prstGeom>
          </p:spPr>
        </p:pic>
        <p:pic>
          <p:nvPicPr>
            <p:cNvPr id="11" name="Рисунок 10" descr="Obl_Matem_11_baz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4008" y="4365104"/>
              <a:ext cx="1569511" cy="23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282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5048" y="620688"/>
            <a:ext cx="91278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b="1" dirty="0" smtClean="0"/>
              <a:t> </a:t>
            </a:r>
            <a:r>
              <a:rPr lang="ru-RU" dirty="0"/>
              <a:t>Для правильной четырёхугольной пирамиды </a:t>
            </a:r>
            <a:r>
              <a:rPr lang="en-US" i="1" dirty="0"/>
              <a:t>SABCD</a:t>
            </a:r>
            <a:r>
              <a:rPr lang="ru-RU" dirty="0"/>
              <a:t>, все рёбра которой равны 1,</a:t>
            </a:r>
            <a:r>
              <a:rPr lang="ru-RU" i="1" dirty="0"/>
              <a:t> </a:t>
            </a:r>
            <a:r>
              <a:rPr lang="ru-RU" dirty="0"/>
              <a:t>найдите расстояние от вершины </a:t>
            </a:r>
            <a:r>
              <a:rPr lang="en-US" i="1" dirty="0"/>
              <a:t>A </a:t>
            </a:r>
            <a:r>
              <a:rPr lang="ru-RU" dirty="0"/>
              <a:t>до плоскости </a:t>
            </a:r>
            <a:r>
              <a:rPr lang="en-US" i="1" dirty="0"/>
              <a:t>SBC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1"/>
            <a:ext cx="3276028" cy="280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2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2719" y="3045"/>
                <a:ext cx="9127828" cy="2007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Обозначим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F </a:t>
                </a:r>
                <a:r>
                  <a:rPr lang="ru-RU" dirty="0" smtClean="0"/>
                  <a:t>середины рёбер </a:t>
                </a:r>
                <a:r>
                  <a:rPr lang="en-US" i="1" dirty="0" smtClean="0"/>
                  <a:t>AD </a:t>
                </a:r>
                <a:r>
                  <a:rPr lang="ru-RU" dirty="0" smtClean="0"/>
                  <a:t>и </a:t>
                </a:r>
                <a:r>
                  <a:rPr lang="en-US" i="1" dirty="0" smtClean="0"/>
                  <a:t>BC. </a:t>
                </a:r>
                <a:r>
                  <a:rPr lang="ru-RU" dirty="0" smtClean="0"/>
                  <a:t>Найдём </a:t>
                </a:r>
                <a:r>
                  <a:rPr lang="ru-RU" dirty="0"/>
                  <a:t>длину перпендикуляра </a:t>
                </a:r>
                <a:r>
                  <a:rPr lang="en-US" i="1" dirty="0" smtClean="0"/>
                  <a:t>EG</a:t>
                </a:r>
                <a:r>
                  <a:rPr lang="ru-RU" dirty="0" smtClean="0"/>
                  <a:t>, </a:t>
                </a:r>
                <a:r>
                  <a:rPr lang="ru-RU" dirty="0"/>
                  <a:t>являющегося высотой</a:t>
                </a:r>
                <a:r>
                  <a:rPr lang="ru-RU" i="1" dirty="0"/>
                  <a:t> </a:t>
                </a:r>
                <a:r>
                  <a:rPr lang="ru-RU" dirty="0"/>
                  <a:t>прямоугольного треугольника </a:t>
                </a:r>
                <a:r>
                  <a:rPr lang="en-US" i="1" dirty="0" smtClean="0"/>
                  <a:t>SEF</a:t>
                </a:r>
                <a:r>
                  <a:rPr lang="ru-RU" dirty="0" smtClean="0"/>
                  <a:t>. </a:t>
                </a:r>
                <a:r>
                  <a:rPr lang="ru-RU" dirty="0"/>
                  <a:t>В этом треугольнике </a:t>
                </a:r>
                <a:r>
                  <a:rPr lang="en-US" i="1" dirty="0" smtClean="0"/>
                  <a:t>SE = SF</a:t>
                </a:r>
                <a:r>
                  <a:rPr lang="ru-RU" i="1" dirty="0" smtClean="0"/>
                  <a:t> </a:t>
                </a:r>
                <a:r>
                  <a:rPr lang="ru-RU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:r>
                  <a:rPr lang="en-US" i="1" dirty="0" smtClean="0"/>
                  <a:t>EF</a:t>
                </a:r>
                <a:r>
                  <a:rPr lang="ru-RU" dirty="0" smtClean="0"/>
                  <a:t> </a:t>
                </a:r>
                <a:r>
                  <a:rPr lang="ru-RU" dirty="0"/>
                  <a:t>= 1. Следовательно, </a:t>
                </a:r>
                <a:r>
                  <a:rPr lang="en-US" i="1" dirty="0" smtClean="0"/>
                  <a:t>EG</a:t>
                </a:r>
                <a:r>
                  <a:rPr lang="ru-RU" i="1" dirty="0" smtClean="0"/>
                  <a:t> </a:t>
                </a:r>
                <a:r>
                  <a:rPr lang="ru-RU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19" y="3045"/>
                <a:ext cx="9127828" cy="2007601"/>
              </a:xfrm>
              <a:prstGeom prst="rect">
                <a:avLst/>
              </a:prstGeom>
              <a:blipFill rotWithShape="1">
                <a:blip r:embed="rId3"/>
                <a:stretch>
                  <a:fillRect l="-1069" t="-2121" r="-1002" b="-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4255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ru-RU" sz="2800" dirty="0" smtClean="0"/>
              <a:t>.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/>
              <a:t>единичном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 smtClean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</a:t>
            </a:r>
            <a:r>
              <a:rPr lang="ru-RU" sz="2800" dirty="0"/>
              <a:t>расстояние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от точки </a:t>
            </a:r>
            <a:r>
              <a:rPr lang="en-US" sz="2800" i="1" dirty="0"/>
              <a:t>A</a:t>
            </a:r>
            <a:r>
              <a:rPr lang="ru-RU" sz="2800" i="1" dirty="0"/>
              <a:t> </a:t>
            </a:r>
            <a:r>
              <a:rPr lang="ru-RU" sz="2800" dirty="0"/>
              <a:t>до </a:t>
            </a:r>
            <a:r>
              <a:rPr lang="ru-RU" sz="2800" dirty="0">
                <a:cs typeface="Times New Roman" pitchFamily="18" charset="0"/>
              </a:rPr>
              <a:t>п</a:t>
            </a:r>
            <a:r>
              <a:rPr lang="ru-RU" sz="2800" dirty="0"/>
              <a:t>лоскости </a:t>
            </a:r>
            <a:r>
              <a:rPr lang="en-US" sz="2800" i="1" dirty="0"/>
              <a:t>BC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i="1" dirty="0"/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6314"/>
            <a:ext cx="275153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42024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ru-RU" sz="2800" dirty="0" smtClean="0"/>
              <a:t>.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/>
              <a:t>правильном тетраэдре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расстояние от вершины </a:t>
            </a:r>
            <a:r>
              <a:rPr lang="en-US" sz="2800" i="1" dirty="0"/>
              <a:t>D</a:t>
            </a:r>
            <a:r>
              <a:rPr lang="ru-RU" sz="2800" dirty="0"/>
              <a:t> до плоскости </a:t>
            </a:r>
            <a:r>
              <a:rPr lang="en-US" sz="2800" i="1" dirty="0"/>
              <a:t>ABC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90" y="3453007"/>
            <a:ext cx="2524617" cy="231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982" y="2240086"/>
            <a:ext cx="91290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6-й призме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ABCDEFA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 smtClean="0"/>
              <a:t>, </a:t>
            </a:r>
            <a:r>
              <a:rPr lang="ru-RU" sz="2800" dirty="0"/>
              <a:t>ребра которой равны 1,</a:t>
            </a:r>
            <a:r>
              <a:rPr lang="ru-RU" sz="2800" dirty="0">
                <a:cs typeface="Times New Roman" pitchFamily="18" charset="0"/>
              </a:rPr>
              <a:t> найдите </a:t>
            </a:r>
            <a:r>
              <a:rPr lang="ru-RU" sz="2800" dirty="0"/>
              <a:t>расстояние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от точки </a:t>
            </a:r>
            <a:r>
              <a:rPr lang="en-US" sz="2800" i="1" dirty="0"/>
              <a:t>A </a:t>
            </a:r>
            <a:r>
              <a:rPr lang="ru-RU" sz="2800" dirty="0"/>
              <a:t>до</a:t>
            </a:r>
            <a:r>
              <a:rPr lang="ru-RU" sz="2800" dirty="0">
                <a:cs typeface="Times New Roman" pitchFamily="18" charset="0"/>
              </a:rPr>
              <a:t> п</a:t>
            </a:r>
            <a:r>
              <a:rPr lang="ru-RU" sz="2800" dirty="0"/>
              <a:t>лоскости</a:t>
            </a:r>
            <a:r>
              <a:rPr lang="en-US" sz="2800" dirty="0"/>
              <a:t> </a:t>
            </a:r>
            <a:r>
              <a:rPr lang="en-US" sz="2800" i="1" dirty="0"/>
              <a:t>BCC</a:t>
            </a:r>
            <a:r>
              <a:rPr lang="en-US" sz="2800" baseline="-25000" dirty="0"/>
              <a:t>1</a:t>
            </a:r>
            <a:r>
              <a:rPr lang="ru-RU" sz="2800" i="1" dirty="0"/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50566"/>
            <a:ext cx="2503190" cy="203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3582" y="7252259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Ответ: </a:t>
            </a:r>
            <a:endParaRPr lang="ru-RU" sz="2800" baseline="30000">
              <a:solidFill>
                <a:srgbClr val="FF0000"/>
              </a:solidFill>
            </a:endParaRP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751457"/>
              </p:ext>
            </p:extLst>
          </p:nvPr>
        </p:nvGraphicFramePr>
        <p:xfrm>
          <a:off x="1164332" y="7017309"/>
          <a:ext cx="596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66" name="Equation" r:id="rId7" imgW="596880" imgH="914400" progId="Equation.DSMT4">
                  <p:embed/>
                </p:oleObj>
              </mc:Choice>
              <mc:Fallback>
                <p:oleObj name="Equation" r:id="rId7" imgW="596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332" y="7017309"/>
                        <a:ext cx="596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IV</a:t>
            </a:r>
            <a:r>
              <a:rPr lang="ru-RU" sz="2800" dirty="0" smtClean="0">
                <a:solidFill>
                  <a:srgbClr val="FF0000"/>
                </a:solidFill>
              </a:rPr>
              <a:t>. Угол </a:t>
            </a:r>
            <a:r>
              <a:rPr lang="ru-RU" sz="2800" dirty="0">
                <a:solidFill>
                  <a:srgbClr val="FF0000"/>
                </a:solidFill>
              </a:rPr>
              <a:t>между прямой и плоскостью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54868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3300"/>
                </a:solidFill>
              </a:rPr>
              <a:t>	</a:t>
            </a:r>
            <a:r>
              <a:rPr lang="ru-RU" sz="2800" dirty="0"/>
              <a:t>Углом между наклонной и плоскостью называется угол между этой наклонной и её ортогональной проекцией на эту плоскость (рис. 21.1, а).</a:t>
            </a:r>
          </a:p>
          <a:p>
            <a:pPr algn="just"/>
            <a:r>
              <a:rPr lang="ru-RU" sz="2800" dirty="0" smtClean="0"/>
              <a:t>	Считают</a:t>
            </a:r>
            <a:r>
              <a:rPr lang="ru-RU" sz="2800" dirty="0"/>
              <a:t>, что углом между прямой, перпендикулярной плоскости, и этой плоскостью является прямой угол (рис. 21.1, б).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6502711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2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	1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/>
              <a:t>В правильной четырёхугольной пирамиде </a:t>
            </a:r>
            <a:r>
              <a:rPr lang="en-US" sz="2800" i="1" dirty="0"/>
              <a:t>SABCD</a:t>
            </a:r>
            <a:r>
              <a:rPr lang="ru-RU" sz="2800" dirty="0"/>
              <a:t>, все рёбра которой равны 1, </a:t>
            </a:r>
            <a:r>
              <a:rPr lang="ru-RU" sz="2800" dirty="0" smtClean="0"/>
              <a:t>найдите </a:t>
            </a:r>
            <a:r>
              <a:rPr lang="ru-RU" sz="2800" dirty="0"/>
              <a:t>угол между прямой </a:t>
            </a:r>
            <a:r>
              <a:rPr lang="en-US" sz="2800" i="1" dirty="0"/>
              <a:t>SA </a:t>
            </a:r>
            <a:r>
              <a:rPr lang="ru-RU" sz="2800" dirty="0"/>
              <a:t>и плоскостью </a:t>
            </a:r>
            <a:r>
              <a:rPr lang="en-US" sz="2800" i="1" dirty="0"/>
              <a:t>ABC</a:t>
            </a:r>
            <a:r>
              <a:rPr lang="ru-RU" sz="2800" dirty="0"/>
              <a:t> (рис. 21.2).</a:t>
            </a:r>
            <a:endParaRPr lang="ru-RU" sz="2800" i="1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88" y="2132856"/>
            <a:ext cx="319202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0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857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b="1" dirty="0" smtClean="0"/>
                  <a:t>	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sz="2800" dirty="0"/>
                  <a:t>Ортогональной проекцией прямой </a:t>
                </a:r>
                <a:r>
                  <a:rPr lang="en-US" sz="2800" i="1" dirty="0"/>
                  <a:t>SA </a:t>
                </a:r>
                <a:r>
                  <a:rPr lang="ru-RU" sz="2800" dirty="0"/>
                  <a:t>на плоскость </a:t>
                </a:r>
                <a:r>
                  <a:rPr lang="en-US" sz="2800" i="1" dirty="0"/>
                  <a:t>ABC</a:t>
                </a:r>
                <a:r>
                  <a:rPr lang="ru-RU" sz="2800" dirty="0"/>
                  <a:t> является прямая </a:t>
                </a:r>
                <a:r>
                  <a:rPr lang="en-US" sz="2800" i="1" dirty="0"/>
                  <a:t>AC</a:t>
                </a:r>
                <a:r>
                  <a:rPr lang="ru-RU" sz="2800" dirty="0"/>
                  <a:t> (рис. 21.3) Треугольник </a:t>
                </a:r>
                <a:r>
                  <a:rPr lang="en-US" sz="2800" i="1" dirty="0"/>
                  <a:t>SAC </a:t>
                </a:r>
                <a:r>
                  <a:rPr lang="ru-RU" sz="2800" dirty="0"/>
                  <a:t>равнобедренный, </a:t>
                </a:r>
                <a:r>
                  <a:rPr lang="en-US" sz="2800" i="1" dirty="0"/>
                  <a:t>SA</a:t>
                </a:r>
                <a:r>
                  <a:rPr lang="ru-RU" sz="2800" i="1" dirty="0"/>
                  <a:t> = </a:t>
                </a:r>
                <a:r>
                  <a:rPr lang="en-US" sz="2800" i="1" dirty="0"/>
                  <a:t>SC</a:t>
                </a:r>
                <a:r>
                  <a:rPr lang="ru-RU" sz="2800" i="1" dirty="0"/>
                  <a:t> = </a:t>
                </a:r>
                <a:r>
                  <a:rPr lang="ru-RU" sz="2800" dirty="0"/>
                  <a:t>1, </a:t>
                </a:r>
                <a:r>
                  <a:rPr lang="en-US" sz="2800" i="1" dirty="0"/>
                  <a:t>AC</a:t>
                </a:r>
                <a:r>
                  <a:rPr lang="ru-RU" sz="2800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. Следовательно, искомый угол </a:t>
                </a:r>
                <a:r>
                  <a:rPr lang="en-US" sz="2800" i="1" dirty="0"/>
                  <a:t>SAC </a:t>
                </a:r>
                <a:r>
                  <a:rPr lang="ru-RU" sz="2800" dirty="0"/>
                  <a:t>равен 45</a:t>
                </a:r>
                <a:r>
                  <a:rPr lang="ru-RU" sz="2800" baseline="30000" dirty="0"/>
                  <a:t>о</a:t>
                </a:r>
                <a:r>
                  <a:rPr lang="ru-RU" sz="2800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857816"/>
              </a:xfrm>
              <a:prstGeom prst="rect">
                <a:avLst/>
              </a:prstGeom>
              <a:blipFill rotWithShape="1">
                <a:blip r:embed="rId3"/>
                <a:stretch>
                  <a:fillRect l="-1333" t="-3279" r="-1333"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61203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5896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уг</a:t>
            </a:r>
            <a:r>
              <a:rPr lang="ru-RU" sz="2800" dirty="0"/>
              <a:t>ол</a:t>
            </a:r>
            <a:r>
              <a:rPr lang="ru-RU" sz="2800" dirty="0">
                <a:cs typeface="Times New Roman" pitchFamily="18" charset="0"/>
              </a:rPr>
              <a:t> между прям</a:t>
            </a:r>
            <a:r>
              <a:rPr lang="ru-RU" sz="2800" dirty="0"/>
              <a:t>ой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/>
              <a:t> и плоскостью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baseline="-25000" dirty="0"/>
              <a:t>1</a:t>
            </a:r>
            <a:r>
              <a:rPr lang="ru-RU" dirty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" y="3336355"/>
            <a:ext cx="2808312" cy="22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124194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уг</a:t>
            </a:r>
            <a:r>
              <a:rPr lang="ru-RU" sz="2800" dirty="0"/>
              <a:t>ол</a:t>
            </a:r>
            <a:r>
              <a:rPr lang="ru-RU" sz="2800" dirty="0">
                <a:cs typeface="Times New Roman" pitchFamily="18" charset="0"/>
              </a:rPr>
              <a:t> между прям</a:t>
            </a:r>
            <a:r>
              <a:rPr lang="ru-RU" sz="2800" dirty="0"/>
              <a:t>ой </a:t>
            </a:r>
            <a:r>
              <a:rPr lang="en-US" sz="2800" i="1" dirty="0"/>
              <a:t>AC</a:t>
            </a:r>
            <a:r>
              <a:rPr lang="en-US" sz="2800" baseline="-25000" dirty="0"/>
              <a:t>1</a:t>
            </a:r>
            <a:r>
              <a:rPr lang="ru-RU" sz="2800" dirty="0"/>
              <a:t> и плоскостью</a:t>
            </a:r>
            <a:r>
              <a:rPr lang="ru-RU" dirty="0"/>
              <a:t> </a:t>
            </a:r>
            <a:r>
              <a:rPr lang="en-US" i="1" dirty="0"/>
              <a:t>BA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ru-RU" dirty="0"/>
              <a:t>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79" y="3300536"/>
            <a:ext cx="2794493" cy="22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380" y="206543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правильном тетраэдре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точка </a:t>
            </a:r>
            <a:r>
              <a:rPr lang="en-US" sz="2800" i="1" dirty="0"/>
              <a:t>E </a:t>
            </a:r>
            <a:r>
              <a:rPr lang="ru-RU" sz="2800" dirty="0"/>
              <a:t>– середина ребра </a:t>
            </a:r>
            <a:r>
              <a:rPr lang="en-US" sz="2800" i="1" dirty="0"/>
              <a:t>CD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у</a:t>
            </a:r>
            <a:r>
              <a:rPr lang="ru-RU" sz="2800" dirty="0"/>
              <a:t>гол</a:t>
            </a:r>
            <a:r>
              <a:rPr lang="ru-RU" sz="2800" dirty="0">
                <a:cs typeface="Times New Roman" pitchFamily="18" charset="0"/>
              </a:rPr>
              <a:t> между прям</a:t>
            </a:r>
            <a:r>
              <a:rPr lang="ru-RU" sz="2800" dirty="0"/>
              <a:t>ой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dirty="0"/>
              <a:t>плоскостью </a:t>
            </a:r>
            <a:r>
              <a:rPr lang="en-US" sz="2800" i="1" dirty="0"/>
              <a:t>ABE</a:t>
            </a:r>
            <a:r>
              <a:rPr lang="ru-RU" sz="2800" i="1" dirty="0"/>
              <a:t>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01180" y="7018436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Ответ: </a:t>
            </a:r>
            <a:r>
              <a:rPr lang="en-US" sz="2800">
                <a:solidFill>
                  <a:srgbClr val="FF3300"/>
                </a:solidFill>
              </a:rPr>
              <a:t>30</a:t>
            </a:r>
            <a:r>
              <a:rPr lang="ru-RU" sz="2800" baseline="30000">
                <a:solidFill>
                  <a:srgbClr val="FF3300"/>
                </a:solidFill>
              </a:rPr>
              <a:t>о</a:t>
            </a:r>
            <a:r>
              <a:rPr lang="ru-RU" sz="2800">
                <a:solidFill>
                  <a:srgbClr val="FF3300"/>
                </a:solidFill>
              </a:rPr>
              <a:t>.</a:t>
            </a:r>
            <a:endParaRPr lang="ru-RU" sz="2800" baseline="30000">
              <a:solidFill>
                <a:srgbClr val="FF33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33" y="3182984"/>
            <a:ext cx="2709252" cy="25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 smtClean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</a:t>
            </a:r>
            <a:r>
              <a:rPr lang="ru-RU" sz="2800" dirty="0"/>
              <a:t>тангенс </a:t>
            </a:r>
            <a:r>
              <a:rPr lang="ru-RU" sz="2800" dirty="0">
                <a:cs typeface="Times New Roman" pitchFamily="18" charset="0"/>
              </a:rPr>
              <a:t>уг</a:t>
            </a:r>
            <a:r>
              <a:rPr lang="ru-RU" sz="2800" dirty="0"/>
              <a:t>ла</a:t>
            </a:r>
            <a:r>
              <a:rPr lang="ru-RU" sz="2800" dirty="0">
                <a:cs typeface="Times New Roman" pitchFamily="18" charset="0"/>
              </a:rPr>
              <a:t> между прям</a:t>
            </a:r>
            <a:r>
              <a:rPr lang="ru-RU" sz="2800" dirty="0"/>
              <a:t>ой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и плоскостью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dirty="0"/>
              <a:t>.</a:t>
            </a:r>
          </a:p>
        </p:txBody>
      </p:sp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" y="3556789"/>
            <a:ext cx="2827916" cy="22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326827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правильном тетраэдре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</a:t>
            </a:r>
            <a:r>
              <a:rPr lang="ru-RU" sz="2800" dirty="0">
                <a:cs typeface="Times New Roman" pitchFamily="18" charset="0"/>
              </a:rPr>
              <a:t> найдите </a:t>
            </a:r>
            <a:r>
              <a:rPr lang="ru-RU" sz="2800" dirty="0"/>
              <a:t>косинус угла</a:t>
            </a:r>
            <a:r>
              <a:rPr lang="ru-RU" sz="2800" dirty="0">
                <a:cs typeface="Times New Roman" pitchFamily="18" charset="0"/>
              </a:rPr>
              <a:t> между прям</a:t>
            </a:r>
            <a:r>
              <a:rPr lang="ru-RU" sz="2800" dirty="0"/>
              <a:t>ой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dirty="0"/>
              <a:t>плоскостью </a:t>
            </a:r>
            <a:r>
              <a:rPr lang="en-US" sz="2800" i="1" dirty="0"/>
              <a:t>ABC</a:t>
            </a:r>
            <a:r>
              <a:rPr lang="ru-RU" sz="2800" i="1" dirty="0"/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64" y="3467054"/>
            <a:ext cx="2717071" cy="247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9625" y="2199828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</a:t>
            </a:r>
            <a:r>
              <a:rPr lang="ru-RU" sz="2800" dirty="0"/>
              <a:t>, все ребра которой равны 1,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косинус угла между прямой </a:t>
            </a:r>
            <a:r>
              <a:rPr lang="en-US" sz="2800" i="1" dirty="0"/>
              <a:t>AB </a:t>
            </a:r>
            <a:r>
              <a:rPr lang="ru-RU" sz="2800" dirty="0"/>
              <a:t>и плоскостью </a:t>
            </a:r>
            <a:r>
              <a:rPr lang="en-US" sz="2800" i="1" dirty="0"/>
              <a:t>SAD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89" y="3332509"/>
            <a:ext cx="2588939" cy="236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уг</a:t>
            </a:r>
            <a:r>
              <a:rPr lang="ru-RU" sz="2800" dirty="0"/>
              <a:t>ол</a:t>
            </a:r>
            <a:r>
              <a:rPr lang="ru-RU" sz="2800" dirty="0">
                <a:cs typeface="Times New Roman" pitchFamily="18" charset="0"/>
              </a:rPr>
              <a:t> между </a:t>
            </a:r>
            <a:r>
              <a:rPr lang="ru-RU" sz="2800" dirty="0" smtClean="0"/>
              <a:t>плоскостями </a:t>
            </a:r>
            <a:r>
              <a:rPr lang="en-US" sz="2800" i="1" dirty="0" smtClean="0">
                <a:cs typeface="Times New Roman" pitchFamily="18" charset="0"/>
              </a:rPr>
              <a:t>BC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dirty="0"/>
              <a:t>.</a:t>
            </a: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9290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3200" dirty="0">
                <a:solidFill>
                  <a:srgbClr val="FF3300"/>
                </a:solidFill>
              </a:rPr>
              <a:t>V</a:t>
            </a:r>
            <a:r>
              <a:rPr lang="ru-RU" sz="3200" dirty="0" smtClean="0">
                <a:solidFill>
                  <a:srgbClr val="FF3300"/>
                </a:solidFill>
              </a:rPr>
              <a:t>. Угол между плоскостями</a:t>
            </a:r>
            <a:endParaRPr lang="ru-RU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35980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уг</a:t>
            </a:r>
            <a:r>
              <a:rPr lang="ru-RU" sz="2800" dirty="0"/>
              <a:t>ол</a:t>
            </a:r>
            <a:r>
              <a:rPr lang="ru-RU" sz="2800" dirty="0">
                <a:cs typeface="Times New Roman" pitchFamily="18" charset="0"/>
              </a:rPr>
              <a:t> между </a:t>
            </a:r>
            <a:r>
              <a:rPr lang="ru-RU" sz="2800" dirty="0" smtClean="0"/>
              <a:t>плоскостями </a:t>
            </a:r>
            <a:r>
              <a:rPr lang="en-US" sz="2800" i="1" dirty="0" smtClean="0">
                <a:cs typeface="Times New Roman" pitchFamily="18" charset="0"/>
              </a:rPr>
              <a:t>ABC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336571"/>
            <a:ext cx="2952328" cy="23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Решение</a:t>
            </a:r>
            <a:r>
              <a:rPr lang="ru-RU" dirty="0">
                <a:solidFill>
                  <a:srgbClr val="FF3300"/>
                </a:solidFill>
              </a:rPr>
              <a:t>: </a:t>
            </a:r>
            <a:r>
              <a:rPr lang="ru-RU" dirty="0"/>
              <a:t>Заметим, что плоскость равностороннего треугольника </a:t>
            </a:r>
            <a:r>
              <a:rPr lang="en-US" i="1" dirty="0"/>
              <a:t>ACB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перпендикулярна диагонали </a:t>
            </a:r>
            <a:r>
              <a:rPr lang="en-US" i="1" dirty="0"/>
              <a:t>BD</a:t>
            </a:r>
            <a:r>
              <a:rPr lang="en-US" baseline="-25000" dirty="0"/>
              <a:t>1</a:t>
            </a:r>
            <a:r>
              <a:rPr lang="ru-RU" dirty="0"/>
              <a:t>, которая проходит через центр </a:t>
            </a:r>
            <a:r>
              <a:rPr lang="en-US" i="1" dirty="0"/>
              <a:t>O </a:t>
            </a:r>
            <a:r>
              <a:rPr lang="ru-RU" dirty="0"/>
              <a:t>этого треугольника</a:t>
            </a:r>
            <a:r>
              <a:rPr lang="en-US" dirty="0"/>
              <a:t>. </a:t>
            </a:r>
            <a:r>
              <a:rPr lang="ru-RU" dirty="0"/>
              <a:t>Искомым линейным углом будет угол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OE</a:t>
            </a:r>
            <a:r>
              <a:rPr lang="en-US" dirty="0"/>
              <a:t>, </a:t>
            </a:r>
            <a:r>
              <a:rPr lang="ru-RU" dirty="0"/>
              <a:t>который равен 60</a:t>
            </a:r>
            <a:r>
              <a:rPr lang="en-US" baseline="30000" dirty="0"/>
              <a:t>o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113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40296"/>
          </a:xfrm>
        </p:spPr>
        <p:txBody>
          <a:bodyPr/>
          <a:lstStyle/>
          <a:p>
            <a:r>
              <a:rPr lang="ru-RU" sz="3200" dirty="0" smtClean="0">
                <a:solidFill>
                  <a:srgbClr val="FF3300"/>
                </a:solidFill>
              </a:rPr>
              <a:t>Пособия для подготовки к ЕГЭ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76798"/>
            <a:ext cx="1988251" cy="3181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02" y="3695258"/>
            <a:ext cx="1946303" cy="3162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695257"/>
            <a:ext cx="1976714" cy="3162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76207"/>
            <a:ext cx="1994854" cy="3181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64" y="595782"/>
            <a:ext cx="2070461" cy="3004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97860"/>
            <a:ext cx="2046278" cy="2955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97860"/>
            <a:ext cx="2109053" cy="29932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56" y="620471"/>
            <a:ext cx="2409546" cy="29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90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правильном тетраэдре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</a:t>
            </a:r>
            <a:r>
              <a:rPr lang="ru-RU" sz="2800" i="1" dirty="0"/>
              <a:t> </a:t>
            </a:r>
            <a:r>
              <a:rPr lang="ru-RU" sz="2800" dirty="0">
                <a:cs typeface="Times New Roman" pitchFamily="18" charset="0"/>
              </a:rPr>
              <a:t>найдите </a:t>
            </a:r>
            <a:r>
              <a:rPr lang="ru-RU" sz="2800" dirty="0"/>
              <a:t>косинус угла</a:t>
            </a:r>
            <a:r>
              <a:rPr lang="ru-RU" sz="2800" dirty="0">
                <a:cs typeface="Times New Roman" pitchFamily="18" charset="0"/>
              </a:rPr>
              <a:t> между плоскост</a:t>
            </a:r>
            <a:r>
              <a:rPr lang="ru-RU" sz="2800" dirty="0"/>
              <a:t>ями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BCD</a:t>
            </a:r>
            <a:r>
              <a:rPr lang="ru-RU" sz="2800" dirty="0"/>
              <a:t>.</a:t>
            </a:r>
          </a:p>
        </p:txBody>
      </p:sp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6890"/>
            <a:ext cx="2646183" cy="240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1575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</a:t>
            </a:r>
            <a:r>
              <a:rPr lang="ru-RU" sz="2800" dirty="0"/>
              <a:t>, все ребра которой равны 1,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косинус угла между плоскостями </a:t>
            </a:r>
            <a:r>
              <a:rPr lang="en-US" sz="2800" i="1" dirty="0"/>
              <a:t>SBC </a:t>
            </a:r>
            <a:r>
              <a:rPr lang="ru-RU" sz="2800" dirty="0"/>
              <a:t>и </a:t>
            </a:r>
            <a:r>
              <a:rPr lang="en-US" sz="2800" i="1" dirty="0"/>
              <a:t>ABC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43" y="3496890"/>
            <a:ext cx="2514600" cy="229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11189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/>
              <a:t>правильной </a:t>
            </a:r>
            <a:r>
              <a:rPr lang="en-US" sz="2800" dirty="0"/>
              <a:t>6-</a:t>
            </a:r>
            <a:r>
              <a:rPr lang="ru-RU" sz="2800" dirty="0"/>
              <a:t>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SABCDEF</a:t>
            </a:r>
            <a:r>
              <a:rPr lang="ru-RU" sz="2800" dirty="0"/>
              <a:t>, боковые ребра которой равны 2,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а ребра основания – 1, 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косинус угла между плоскостями </a:t>
            </a:r>
            <a:r>
              <a:rPr lang="en-US" sz="2800" i="1" dirty="0"/>
              <a:t>ABC </a:t>
            </a:r>
            <a:r>
              <a:rPr lang="ru-RU" sz="2800" dirty="0"/>
              <a:t>и </a:t>
            </a:r>
            <a:r>
              <a:rPr lang="en-US" sz="2800" i="1" dirty="0"/>
              <a:t>SBC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13" y="3403117"/>
            <a:ext cx="2592288" cy="23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</a:t>
            </a:r>
            <a:r>
              <a:rPr lang="ru-RU" sz="2800" dirty="0"/>
              <a:t>, все ребра которой равны 1,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косинус двугранного </a:t>
            </a:r>
            <a:r>
              <a:rPr lang="ru-RU" sz="2800" dirty="0">
                <a:cs typeface="Times New Roman" pitchFamily="18" charset="0"/>
              </a:rPr>
              <a:t>у</a:t>
            </a:r>
            <a:r>
              <a:rPr lang="ru-RU" sz="2800" dirty="0"/>
              <a:t>гла, образованного гранями </a:t>
            </a:r>
            <a:r>
              <a:rPr lang="en-US" sz="2800" i="1" dirty="0"/>
              <a:t>SAB </a:t>
            </a:r>
            <a:r>
              <a:rPr lang="ru-RU" sz="2800" dirty="0"/>
              <a:t>и </a:t>
            </a:r>
            <a:r>
              <a:rPr lang="en-US" sz="2800" i="1" dirty="0"/>
              <a:t>SBC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7056"/>
            <a:ext cx="2730624" cy="248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7584" y="5802122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62408"/>
              </p:ext>
            </p:extLst>
          </p:nvPr>
        </p:nvGraphicFramePr>
        <p:xfrm>
          <a:off x="1818184" y="5649722"/>
          <a:ext cx="1422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63" name="Equation" r:id="rId4" imgW="1422360" imgH="736560" progId="Equation.DSMT4">
                  <p:embed/>
                </p:oleObj>
              </mc:Choice>
              <mc:Fallback>
                <p:oleObj name="Equation" r:id="rId4" imgW="14223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184" y="5649722"/>
                        <a:ext cx="1422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8876" y="168979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/>
              <a:t>правильной 6-й призме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 smtClean="0">
                <a:cs typeface="Times New Roman" pitchFamily="18" charset="0"/>
              </a:rPr>
              <a:t>ABCDEFA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/>
              <a:t>, ребра которой равны 1,</a:t>
            </a:r>
            <a:r>
              <a:rPr lang="ru-RU" sz="2800" dirty="0">
                <a:cs typeface="Times New Roman" pitchFamily="18" charset="0"/>
              </a:rPr>
              <a:t> найдите </a:t>
            </a:r>
            <a:r>
              <a:rPr lang="ru-RU" sz="2800" dirty="0"/>
              <a:t>косинус угла</a:t>
            </a:r>
            <a:r>
              <a:rPr lang="ru-RU" sz="2800" dirty="0">
                <a:cs typeface="Times New Roman" pitchFamily="18" charset="0"/>
              </a:rPr>
              <a:t> между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плоскостями </a:t>
            </a:r>
            <a:r>
              <a:rPr lang="en-US" sz="2800" i="1" dirty="0">
                <a:cs typeface="Times New Roman" pitchFamily="18" charset="0"/>
              </a:rPr>
              <a:t>BCC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/>
              <a:t> и </a:t>
            </a:r>
            <a:r>
              <a:rPr lang="en-US" sz="2800" i="1" dirty="0"/>
              <a:t>AFE</a:t>
            </a:r>
            <a:r>
              <a:rPr lang="en-US" sz="2800" baseline="-25000" dirty="0"/>
              <a:t>1</a:t>
            </a:r>
            <a:r>
              <a:rPr lang="ru-RU" sz="2800" i="1" dirty="0"/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9363"/>
            <a:ext cx="3230240" cy="27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2022" name="Text Box 6"/>
              <p:cNvSpPr txBox="1">
                <a:spLocks noChangeArrowheads="1"/>
              </p:cNvSpPr>
              <p:nvPr/>
            </p:nvSpPr>
            <p:spPr bwMode="auto">
              <a:xfrm>
                <a:off x="-30480" y="0"/>
                <a:ext cx="9174480" cy="329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</a:t>
                </a:r>
                <a:r>
                  <a:rPr lang="ru-RU" dirty="0">
                    <a:solidFill>
                      <a:srgbClr val="FF3300"/>
                    </a:solidFill>
                  </a:rPr>
                  <a:t>: </a:t>
                </a:r>
                <a:r>
                  <a:rPr lang="ru-RU" dirty="0"/>
                  <a:t>Продолжим отрезки </a:t>
                </a:r>
                <a:r>
                  <a:rPr lang="en-US" i="1" dirty="0"/>
                  <a:t>CB </a:t>
                </a:r>
                <a:r>
                  <a:rPr lang="ru-RU" dirty="0"/>
                  <a:t>и </a:t>
                </a:r>
                <a:r>
                  <a:rPr lang="en-US" i="1" dirty="0"/>
                  <a:t>FA </a:t>
                </a:r>
                <a:r>
                  <a:rPr lang="ru-RU" dirty="0"/>
                  <a:t>до пересечения в точке </a:t>
                </a:r>
                <a:r>
                  <a:rPr lang="en-US" i="1" dirty="0"/>
                  <a:t>G</a:t>
                </a:r>
                <a:r>
                  <a:rPr lang="en-US" dirty="0"/>
                  <a:t>. </a:t>
                </a:r>
                <a:r>
                  <a:rPr lang="ru-RU" dirty="0"/>
                  <a:t>Прямая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i="1" dirty="0"/>
                  <a:t>G</a:t>
                </a:r>
                <a:r>
                  <a:rPr lang="en-US" dirty="0"/>
                  <a:t> </a:t>
                </a:r>
                <a:r>
                  <a:rPr lang="ru-RU" dirty="0"/>
                  <a:t>будет линией пересечения данных плоскостей</a:t>
                </a:r>
                <a:r>
                  <a:rPr lang="ru-RU" dirty="0" smtClean="0"/>
                  <a:t>. Из </a:t>
                </a:r>
                <a:r>
                  <a:rPr lang="ru-RU" dirty="0"/>
                  <a:t>точки </a:t>
                </a:r>
                <a:r>
                  <a:rPr lang="en-US" i="1" dirty="0"/>
                  <a:t>A </a:t>
                </a:r>
                <a:r>
                  <a:rPr lang="ru-RU" dirty="0"/>
                  <a:t>опустим перпендикуляры </a:t>
                </a:r>
                <a:r>
                  <a:rPr lang="en-US" i="1" dirty="0"/>
                  <a:t>AO </a:t>
                </a:r>
                <a:r>
                  <a:rPr lang="ru-RU" dirty="0"/>
                  <a:t>и </a:t>
                </a:r>
                <a:r>
                  <a:rPr lang="en-US" i="1" dirty="0"/>
                  <a:t>AH</a:t>
                </a:r>
                <a:r>
                  <a:rPr lang="ru-RU" dirty="0"/>
                  <a:t> соответственно на прямые 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i="1" dirty="0"/>
                  <a:t>G </a:t>
                </a:r>
                <a:r>
                  <a:rPr lang="ru-RU" dirty="0"/>
                  <a:t>и </a:t>
                </a:r>
                <a:r>
                  <a:rPr lang="en-US" i="1" dirty="0"/>
                  <a:t>BG</a:t>
                </a:r>
                <a:r>
                  <a:rPr lang="ru-RU" dirty="0"/>
                  <a:t>. Угол </a:t>
                </a:r>
                <a:r>
                  <a:rPr lang="en-US" i="1" dirty="0"/>
                  <a:t>AOH </a:t>
                </a:r>
                <a:r>
                  <a:rPr lang="ru-RU" dirty="0"/>
                  <a:t>будет искомым линейным углом.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𝑂𝐻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𝐴𝑂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ru-RU" dirty="0"/>
                  <a:t>По теореме косинусов </a:t>
                </a:r>
                <a:r>
                  <a:rPr lang="ru-RU" dirty="0" smtClean="0"/>
                  <a:t>находим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𝐴𝑂𝐻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  <a:p>
                <a:pPr algn="just">
                  <a:spcBef>
                    <a:spcPct val="50000"/>
                  </a:spcBef>
                </a:pPr>
                <a:endParaRPr lang="en-US" i="1" dirty="0"/>
              </a:p>
            </p:txBody>
          </p:sp>
        </mc:Choice>
        <mc:Fallback xmlns="">
          <p:sp>
            <p:nvSpPr>
              <p:cNvPr id="34202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0480" y="0"/>
                <a:ext cx="9174480" cy="3299878"/>
              </a:xfrm>
              <a:prstGeom prst="rect">
                <a:avLst/>
              </a:prstGeom>
              <a:blipFill rotWithShape="1">
                <a:blip r:embed="rId3"/>
                <a:stretch>
                  <a:fillRect l="-997" t="-1479" r="-9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3322638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2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82979"/>
              </p:ext>
            </p:extLst>
          </p:nvPr>
        </p:nvGraphicFramePr>
        <p:xfrm>
          <a:off x="1835696" y="5717679"/>
          <a:ext cx="21336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7" name="Equation" r:id="rId5" imgW="1282680" imgH="495000" progId="Equation.DSMT4">
                  <p:embed/>
                </p:oleObj>
              </mc:Choice>
              <mc:Fallback>
                <p:oleObj name="Equation" r:id="rId5" imgW="12826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717679"/>
                        <a:ext cx="21336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589239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0" y="0"/>
            <a:ext cx="8532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Пример задачи демоверсии ЕГЭ 2018 г. </a:t>
            </a:r>
            <a:endParaRPr lang="ru-RU" sz="2800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1924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</a:t>
            </a:r>
            <a:r>
              <a:rPr lang="ru-RU" dirty="0"/>
              <a:t>Все рёбра правильной треугольной призмы </a:t>
            </a:r>
            <a:r>
              <a:rPr lang="en-US" i="1" dirty="0" smtClean="0"/>
              <a:t>ABCA</a:t>
            </a:r>
            <a:r>
              <a:rPr lang="en-US" baseline="-25000" dirty="0" smtClean="0"/>
              <a:t>1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имеют длину </a:t>
            </a:r>
            <a:r>
              <a:rPr lang="en-US" dirty="0" smtClean="0"/>
              <a:t>6</a:t>
            </a:r>
            <a:r>
              <a:rPr lang="ru-RU" dirty="0" smtClean="0"/>
              <a:t>. </a:t>
            </a:r>
            <a:r>
              <a:rPr lang="ru-RU" dirty="0"/>
              <a:t>Точки </a:t>
            </a:r>
            <a:r>
              <a:rPr lang="en-US" i="1" dirty="0" smtClean="0"/>
              <a:t>M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en-US" i="1" dirty="0" smtClean="0"/>
              <a:t>N –</a:t>
            </a:r>
            <a:r>
              <a:rPr lang="ru-RU" dirty="0" smtClean="0"/>
              <a:t> </a:t>
            </a:r>
            <a:r>
              <a:rPr lang="ru-RU" dirty="0"/>
              <a:t>середины рёбер </a:t>
            </a:r>
            <a:r>
              <a:rPr lang="en-US" i="1" dirty="0" smtClean="0"/>
              <a:t>AA</a:t>
            </a:r>
            <a:r>
              <a:rPr lang="en-US" baseline="-25000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ru-RU" dirty="0" smtClean="0"/>
              <a:t> соответственно. </a:t>
            </a:r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а</a:t>
            </a:r>
            <a:r>
              <a:rPr lang="ru-RU" dirty="0"/>
              <a:t>) Докажите, что прямые  </a:t>
            </a:r>
            <a:r>
              <a:rPr lang="en-US" i="1" dirty="0" smtClean="0"/>
              <a:t>BM </a:t>
            </a:r>
            <a:r>
              <a:rPr lang="ru-RU" dirty="0" smtClean="0"/>
              <a:t>и </a:t>
            </a:r>
            <a:r>
              <a:rPr lang="en-US" i="1" dirty="0" smtClean="0"/>
              <a:t>MN</a:t>
            </a:r>
            <a:r>
              <a:rPr lang="ru-RU" dirty="0" smtClean="0"/>
              <a:t> </a:t>
            </a:r>
            <a:r>
              <a:rPr lang="ru-RU" dirty="0"/>
              <a:t>перпендикулярны.</a:t>
            </a:r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б</a:t>
            </a:r>
            <a:r>
              <a:rPr lang="ru-RU" dirty="0"/>
              <a:t>) Найдите угол между плоскостями </a:t>
            </a:r>
            <a:r>
              <a:rPr lang="en-US" i="1" dirty="0" smtClean="0"/>
              <a:t>BMN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en-US" i="1" dirty="0" smtClean="0"/>
              <a:t>ABB</a:t>
            </a:r>
            <a:r>
              <a:rPr lang="en-US" baseline="-25000" dirty="0" smtClean="0"/>
              <a:t>1</a:t>
            </a:r>
            <a:r>
              <a:rPr lang="ru-RU" dirty="0" smtClean="0"/>
              <a:t>.</a:t>
            </a:r>
            <a:endParaRPr lang="ru-RU" i="1" dirty="0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962250" cy="29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0" y="-15668"/>
                <a:ext cx="9144000" cy="4386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en-US" sz="2000" dirty="0" smtClean="0">
                    <a:solidFill>
                      <a:srgbClr val="FF3300"/>
                    </a:solidFill>
                  </a:rPr>
                  <a:t> (</a:t>
                </a:r>
                <a:r>
                  <a:rPr lang="ru-RU" sz="2000" dirty="0" smtClean="0">
                    <a:solidFill>
                      <a:srgbClr val="FF3300"/>
                    </a:solidFill>
                  </a:rPr>
                  <a:t>Демоверсия). </a:t>
                </a:r>
                <a:r>
                  <a:rPr lang="ru-RU" sz="2000" dirty="0" smtClean="0"/>
                  <a:t>а</a:t>
                </a:r>
                <a:r>
                  <a:rPr lang="ru-RU" sz="2000" dirty="0"/>
                  <a:t>) Пусть точка </a:t>
                </a:r>
                <a:r>
                  <a:rPr lang="ru-RU" sz="2000" i="1" dirty="0"/>
                  <a:t>H </a:t>
                </a:r>
                <a:r>
                  <a:rPr lang="ru-RU" sz="2000" i="1" dirty="0" smtClean="0"/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середина </a:t>
                </a:r>
                <a:r>
                  <a:rPr lang="ru-RU" sz="2000" i="1" dirty="0"/>
                  <a:t>AC </a:t>
                </a:r>
                <a:r>
                  <a:rPr lang="ru-RU" sz="2000" dirty="0"/>
                  <a:t>. </a:t>
                </a:r>
                <a:r>
                  <a:rPr lang="ru-RU" sz="2000" dirty="0" smtClean="0"/>
                  <a:t>Тогда</a:t>
                </a:r>
                <a:r>
                  <a:rPr lang="en-US" sz="2000" dirty="0" smtClean="0"/>
                  <a:t> </a:t>
                </a:r>
                <a:r>
                  <a:rPr lang="de-DE" sz="2000" i="1" dirty="0" smtClean="0"/>
                  <a:t>BN</a:t>
                </a:r>
                <a:r>
                  <a:rPr lang="de-DE" sz="2000" baseline="30000" dirty="0" smtClean="0"/>
                  <a:t>2</a:t>
                </a:r>
                <a:r>
                  <a:rPr lang="de-DE" sz="2000" dirty="0" smtClean="0"/>
                  <a:t> </a:t>
                </a:r>
                <a:r>
                  <a:rPr lang="de-DE" sz="2000" dirty="0"/>
                  <a:t>= </a:t>
                </a:r>
                <a:r>
                  <a:rPr lang="de-DE" sz="2000" i="1" dirty="0"/>
                  <a:t>BH</a:t>
                </a:r>
                <a:r>
                  <a:rPr lang="de-DE" sz="2000" baseline="30000" dirty="0"/>
                  <a:t>2</a:t>
                </a:r>
                <a:r>
                  <a:rPr lang="de-DE" sz="2000" dirty="0"/>
                  <a:t> + </a:t>
                </a:r>
                <a:r>
                  <a:rPr lang="de-DE" sz="2000" i="1" dirty="0"/>
                  <a:t>NH</a:t>
                </a:r>
                <a:r>
                  <a:rPr lang="de-DE" sz="2000" baseline="30000" dirty="0"/>
                  <a:t>2</a:t>
                </a:r>
                <a:r>
                  <a:rPr lang="de-DE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000" dirty="0"/>
                  <a:t> + 6</a:t>
                </a:r>
                <a:r>
                  <a:rPr lang="de-DE" sz="2000" baseline="30000" dirty="0"/>
                  <a:t>2</a:t>
                </a:r>
                <a:r>
                  <a:rPr lang="de-DE" sz="2000" dirty="0"/>
                  <a:t> = </a:t>
                </a:r>
                <a:r>
                  <a:rPr lang="de-DE" sz="2000" dirty="0" smtClean="0"/>
                  <a:t>63. </a:t>
                </a:r>
                <a:r>
                  <a:rPr lang="ru-RU" sz="2000" dirty="0" smtClean="0"/>
                  <a:t>Вместе </a:t>
                </a:r>
                <a:r>
                  <a:rPr lang="ru-RU" sz="2000" dirty="0"/>
                  <a:t>с тем</a:t>
                </a:r>
                <a:r>
                  <a:rPr lang="ru-RU" sz="2000" dirty="0" smtClean="0"/>
                  <a:t>,</a:t>
                </a:r>
                <a:r>
                  <a:rPr lang="en-US" sz="2000" dirty="0" smtClean="0"/>
                  <a:t> </a:t>
                </a:r>
                <a:r>
                  <a:rPr lang="nn-NO" sz="2000" i="1" dirty="0" smtClean="0"/>
                  <a:t>BM</a:t>
                </a:r>
                <a:r>
                  <a:rPr lang="nn-NO" sz="2000" baseline="30000" dirty="0" smtClean="0"/>
                  <a:t>2</a:t>
                </a:r>
                <a:r>
                  <a:rPr lang="nn-NO" sz="2000" dirty="0" smtClean="0"/>
                  <a:t> </a:t>
                </a:r>
                <a:r>
                  <a:rPr lang="nn-NO" sz="2000" dirty="0"/>
                  <a:t>+ </a:t>
                </a:r>
                <a:r>
                  <a:rPr lang="nn-NO" sz="2000" i="1" dirty="0"/>
                  <a:t>MN</a:t>
                </a:r>
                <a:r>
                  <a:rPr lang="nn-NO" sz="2000" baseline="30000" dirty="0"/>
                  <a:t>2 </a:t>
                </a:r>
                <a:r>
                  <a:rPr lang="nn-NO" sz="2000" dirty="0"/>
                  <a:t>= (3</a:t>
                </a:r>
                <a:r>
                  <a:rPr lang="nn-NO" sz="2000" baseline="30000" dirty="0"/>
                  <a:t>2 </a:t>
                </a:r>
                <a:r>
                  <a:rPr lang="nn-NO" sz="2000" dirty="0"/>
                  <a:t>+ 6</a:t>
                </a:r>
                <a:r>
                  <a:rPr lang="nn-NO" sz="2000" baseline="30000" dirty="0"/>
                  <a:t>2 </a:t>
                </a:r>
                <a:r>
                  <a:rPr lang="nn-NO" sz="2000" dirty="0"/>
                  <a:t>) + (3</a:t>
                </a:r>
                <a:r>
                  <a:rPr lang="nn-NO" sz="2000" baseline="30000" dirty="0"/>
                  <a:t>2 </a:t>
                </a:r>
                <a:r>
                  <a:rPr lang="nn-NO" sz="2000" dirty="0"/>
                  <a:t>+ 3</a:t>
                </a:r>
                <a:r>
                  <a:rPr lang="nn-NO" sz="2000" baseline="30000" dirty="0"/>
                  <a:t>2 </a:t>
                </a:r>
                <a:r>
                  <a:rPr lang="nn-NO" sz="2000" dirty="0"/>
                  <a:t>) = 63</a:t>
                </a:r>
                <a:r>
                  <a:rPr lang="nn-NO" sz="2000" dirty="0" smtClean="0"/>
                  <a:t>, </a:t>
                </a:r>
                <a:r>
                  <a:rPr lang="ru-RU" sz="2000" dirty="0" smtClean="0"/>
                  <a:t>а </a:t>
                </a:r>
                <a:r>
                  <a:rPr lang="ru-RU" sz="2000" dirty="0"/>
                  <a:t>тогда по теореме, обратной теореме </a:t>
                </a:r>
                <a:r>
                  <a:rPr lang="ru-RU" sz="2000" dirty="0" smtClean="0"/>
                  <a:t>Пифагора, треугольник </a:t>
                </a:r>
                <a:r>
                  <a:rPr lang="ru-RU" sz="2000" i="1" dirty="0"/>
                  <a:t>BMN </a:t>
                </a:r>
                <a:r>
                  <a:rPr lang="ru-RU" sz="2000" dirty="0"/>
                  <a:t>является прямоугольным с </a:t>
                </a:r>
                <a:r>
                  <a:rPr lang="ru-RU" sz="2000" dirty="0" smtClean="0"/>
                  <a:t>прямым углом </a:t>
                </a:r>
                <a:r>
                  <a:rPr lang="en-US" sz="2000" i="1" dirty="0"/>
                  <a:t>M </a:t>
                </a:r>
                <a:r>
                  <a:rPr lang="en-US" sz="2000" dirty="0"/>
                  <a:t>.</a:t>
                </a:r>
              </a:p>
              <a:p>
                <a:pPr algn="just"/>
                <a:r>
                  <a:rPr lang="ru-RU" sz="2000" dirty="0"/>
                  <a:t>б) Проведём перпендикуляр </a:t>
                </a:r>
                <a:r>
                  <a:rPr lang="ru-RU" sz="2000" i="1" dirty="0"/>
                  <a:t>NP </a:t>
                </a:r>
                <a:r>
                  <a:rPr lang="ru-RU" sz="2000" dirty="0"/>
                  <a:t>к прямой </a:t>
                </a:r>
                <a:r>
                  <a:rPr lang="ru-RU" sz="2000" i="1" dirty="0" smtClean="0"/>
                  <a:t>A</a:t>
                </a:r>
                <a:r>
                  <a:rPr lang="ru-RU" sz="2000" baseline="-25000" dirty="0" smtClean="0"/>
                  <a:t>1</a:t>
                </a:r>
                <a:r>
                  <a:rPr lang="ru-RU" sz="2000" i="1" dirty="0" smtClean="0"/>
                  <a:t>B</a:t>
                </a:r>
                <a:r>
                  <a:rPr lang="ru-RU" sz="2000" baseline="-25000" dirty="0" smtClean="0"/>
                  <a:t>1</a:t>
                </a:r>
                <a:r>
                  <a:rPr lang="ru-RU" sz="2000" dirty="0" smtClean="0"/>
                  <a:t>. Тогда </a:t>
                </a:r>
                <a:r>
                  <a:rPr lang="ru-RU" sz="2000" i="1" dirty="0" smtClean="0"/>
                  <a:t>NP </a:t>
                </a:r>
                <a:r>
                  <a:rPr lang="ru-RU" sz="2000" dirty="0"/>
                  <a:t>⊥ </a:t>
                </a:r>
                <a:r>
                  <a:rPr lang="ru-RU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i="1" dirty="0" smtClean="0"/>
                  <a:t> </a:t>
                </a:r>
                <a:r>
                  <a:rPr lang="ru-RU" sz="2000" dirty="0"/>
                  <a:t>и </a:t>
                </a:r>
                <a:r>
                  <a:rPr lang="ru-RU" sz="2000" i="1" dirty="0" smtClean="0"/>
                  <a:t>NP </a:t>
                </a:r>
                <a:r>
                  <a:rPr lang="ru-RU" sz="2000" dirty="0"/>
                  <a:t>⊥ </a:t>
                </a:r>
                <a:r>
                  <a:rPr lang="ru-RU" sz="2000" i="1" dirty="0" smtClean="0"/>
                  <a:t>AA</a:t>
                </a:r>
                <a:r>
                  <a:rPr lang="ru-RU" sz="2000" baseline="-25000" dirty="0" smtClean="0"/>
                  <a:t>1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Следовательно, </a:t>
                </a:r>
                <a:r>
                  <a:rPr lang="ru-RU" sz="2000" i="1" dirty="0" smtClean="0"/>
                  <a:t>NP </a:t>
                </a:r>
                <a:r>
                  <a:rPr lang="ru-RU" sz="2000" dirty="0"/>
                  <a:t>⊥ </a:t>
                </a:r>
                <a:r>
                  <a:rPr lang="ru-RU" sz="2000" i="1" dirty="0" smtClean="0"/>
                  <a:t>ABB</a:t>
                </a:r>
                <a:r>
                  <a:rPr lang="ru-RU" sz="2000" baseline="-25000" dirty="0" smtClean="0"/>
                  <a:t>1</a:t>
                </a:r>
                <a:r>
                  <a:rPr lang="ru-RU" sz="2000" dirty="0" smtClean="0"/>
                  <a:t>. Поэтому </a:t>
                </a:r>
                <a:r>
                  <a:rPr lang="ru-RU" sz="2000" i="1" dirty="0"/>
                  <a:t>MP </a:t>
                </a:r>
                <a:r>
                  <a:rPr lang="ru-RU" sz="2000" dirty="0"/>
                  <a:t>— проекция </a:t>
                </a:r>
                <a:r>
                  <a:rPr lang="ru-RU" sz="2000" i="1" dirty="0"/>
                  <a:t>MN </a:t>
                </a:r>
                <a:r>
                  <a:rPr lang="ru-RU" sz="2000" dirty="0"/>
                  <a:t>на плоскость </a:t>
                </a:r>
                <a:r>
                  <a:rPr lang="ru-RU" sz="2000" i="1" dirty="0" smtClean="0"/>
                  <a:t>ABB</a:t>
                </a:r>
                <a:r>
                  <a:rPr lang="ru-RU" sz="2000" baseline="-25000" dirty="0" smtClean="0"/>
                  <a:t>1</a:t>
                </a:r>
                <a:r>
                  <a:rPr lang="ru-RU" sz="2000" dirty="0" smtClean="0"/>
                  <a:t>. Прямая </a:t>
                </a:r>
                <a:r>
                  <a:rPr lang="ru-RU" sz="2000" i="1" dirty="0"/>
                  <a:t>BM </a:t>
                </a:r>
                <a:r>
                  <a:rPr lang="ru-RU" sz="2000" dirty="0"/>
                  <a:t>перпендикулярна </a:t>
                </a:r>
                <a:r>
                  <a:rPr lang="ru-RU" sz="2000" i="1" dirty="0"/>
                  <a:t>MN </a:t>
                </a:r>
                <a:r>
                  <a:rPr lang="ru-RU" sz="2000" dirty="0"/>
                  <a:t>, тогда по теореме о трёх </a:t>
                </a:r>
                <a:r>
                  <a:rPr lang="ru-RU" sz="2000" dirty="0" smtClean="0"/>
                  <a:t>перпендикулярах </a:t>
                </a:r>
                <a:r>
                  <a:rPr lang="ru-RU" sz="2000" i="1" dirty="0" smtClean="0"/>
                  <a:t>BM </a:t>
                </a:r>
                <a:r>
                  <a:rPr lang="ru-RU" sz="2000" dirty="0"/>
                  <a:t>⊥ </a:t>
                </a:r>
                <a:r>
                  <a:rPr lang="ru-RU" sz="2000" i="1" dirty="0"/>
                  <a:t>MP </a:t>
                </a:r>
                <a:r>
                  <a:rPr lang="ru-RU" sz="2000" dirty="0"/>
                  <a:t>. Следовательно, угол </a:t>
                </a:r>
                <a:r>
                  <a:rPr lang="ru-RU" sz="2000" i="1" dirty="0"/>
                  <a:t>NMP </a:t>
                </a:r>
                <a:r>
                  <a:rPr lang="ru-RU" sz="2000" dirty="0"/>
                  <a:t>— линейный угол искомого угла</a:t>
                </a:r>
                <a:r>
                  <a:rPr lang="ru-RU" sz="2000" dirty="0" smtClean="0"/>
                  <a:t>. Длина </a:t>
                </a:r>
                <a:r>
                  <a:rPr lang="ru-RU" sz="2000" i="1" dirty="0"/>
                  <a:t>NP </a:t>
                </a:r>
                <a:r>
                  <a:rPr lang="ru-RU" sz="2000" dirty="0"/>
                  <a:t>равна половине высоты треугольника </a:t>
                </a:r>
                <a:r>
                  <a:rPr lang="ru-RU" sz="2000" i="1" dirty="0" smtClean="0"/>
                  <a:t>A</a:t>
                </a:r>
                <a:r>
                  <a:rPr lang="ru-RU" sz="2000" baseline="-25000" dirty="0" smtClean="0"/>
                  <a:t>1</a:t>
                </a:r>
                <a:r>
                  <a:rPr lang="en-US" sz="2000" i="1" dirty="0" smtClean="0"/>
                  <a:t>B</a:t>
                </a:r>
                <a:r>
                  <a:rPr lang="en-US" sz="2000" baseline="-25000" dirty="0" smtClean="0"/>
                  <a:t>1</a:t>
                </a:r>
                <a:r>
                  <a:rPr lang="en-US" sz="2000" i="1" dirty="0" smtClean="0"/>
                  <a:t>C</a:t>
                </a:r>
                <a:r>
                  <a:rPr lang="en-US" sz="2000" baseline="-25000" dirty="0" smtClean="0"/>
                  <a:t>1</a:t>
                </a:r>
                <a:r>
                  <a:rPr lang="ru-RU" sz="2000" i="1" dirty="0" smtClean="0"/>
                  <a:t> </a:t>
                </a:r>
                <a:r>
                  <a:rPr lang="ru-RU" sz="2000" dirty="0"/>
                  <a:t>, то </a:t>
                </a:r>
                <a:r>
                  <a:rPr lang="ru-RU" sz="2000" dirty="0" smtClean="0"/>
                  <a:t>есть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NP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  <a:r>
                  <a:rPr lang="en-US" sz="2000" dirty="0" smtClean="0"/>
                  <a:t> </a:t>
                </a:r>
                <a:r>
                  <a:rPr lang="ru-RU" sz="2000" dirty="0"/>
                  <a:t>Поэтому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𝑁𝑀𝑃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𝑁𝑃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𝑀𝑁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2∙3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2000" dirty="0" smtClean="0"/>
                  <a:t>. </a:t>
                </a:r>
                <a:r>
                  <a:rPr lang="ru-RU" sz="2000" dirty="0" smtClean="0"/>
                  <a:t>Следовательно,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𝑁𝑀𝑃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arcsin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rad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arcsin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rad>
                      </m:e>
                    </m:func>
                  </m:oMath>
                </a14:m>
                <a:r>
                  <a:rPr lang="ru-RU" sz="2000" dirty="0"/>
                  <a:t>.</a:t>
                </a:r>
                <a:endParaRPr lang="ru-RU" sz="2000" i="1" dirty="0"/>
              </a:p>
            </p:txBody>
          </p:sp>
        </mc:Choice>
        <mc:Fallback xmlns="">
          <p:sp>
            <p:nvSpPr>
              <p:cNvPr id="1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5668"/>
                <a:ext cx="9144000" cy="4386650"/>
              </a:xfrm>
              <a:prstGeom prst="rect">
                <a:avLst/>
              </a:prstGeom>
              <a:blipFill rotWithShape="1">
                <a:blip r:embed="rId2"/>
                <a:stretch>
                  <a:fillRect l="-667" t="-694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3789040"/>
            <a:ext cx="28289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/>
              <a:t>Расстоянием </a:t>
            </a:r>
            <a:r>
              <a:rPr lang="ru-RU" sz="2800" dirty="0"/>
              <a:t>между скрещивающи­мися прямыми называется длина общего перпендикуляра к этим прямым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3048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VI</a:t>
            </a:r>
            <a:r>
              <a:rPr lang="ru-RU" sz="2800" dirty="0" smtClean="0">
                <a:solidFill>
                  <a:srgbClr val="FF0000"/>
                </a:solidFill>
              </a:rPr>
              <a:t>. Расстояние </a:t>
            </a:r>
            <a:r>
              <a:rPr lang="ru-RU" sz="2800" dirty="0">
                <a:solidFill>
                  <a:srgbClr val="FF0000"/>
                </a:solidFill>
              </a:rPr>
              <a:t>между скрещивающимися прямыми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4293096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/>
              <a:t>Для нахождения расстояния между двумя скрещивающимися прямыми можно использовать понятие расстояния между параллельными прямой и плоскостью, а также расстояние между двумя параллельными плоскостями.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92585"/>
            <a:ext cx="174506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6370"/>
            <a:ext cx="2999734" cy="203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/>
              <a:t>Для правильной треугольной призмы </a:t>
            </a:r>
            <a:r>
              <a:rPr lang="ru-RU" sz="2800" i="1" dirty="0"/>
              <a:t>ABCA</a:t>
            </a:r>
            <a:r>
              <a:rPr lang="ru-RU" sz="2800" baseline="-25000" dirty="0"/>
              <a:t>1</a:t>
            </a:r>
            <a:r>
              <a:rPr lang="ru-RU" sz="2800" i="1" dirty="0"/>
              <a:t>B</a:t>
            </a:r>
            <a:r>
              <a:rPr lang="ru-RU" sz="2800" baseline="-25000" dirty="0"/>
              <a:t>1</a:t>
            </a:r>
            <a:r>
              <a:rPr lang="ru-RU" sz="2800" i="1" dirty="0"/>
              <a:t>C</a:t>
            </a:r>
            <a:r>
              <a:rPr lang="ru-RU" sz="2800" baseline="-25000" dirty="0"/>
              <a:t>1</a:t>
            </a:r>
            <a:r>
              <a:rPr lang="ru-RU" sz="2800" dirty="0"/>
              <a:t> (рис. 23.4) </a:t>
            </a:r>
            <a:r>
              <a:rPr lang="ru-RU" sz="2800" dirty="0" smtClean="0"/>
              <a:t>найдите </a:t>
            </a:r>
            <a:r>
              <a:rPr lang="ru-RU" sz="2800" dirty="0"/>
              <a:t>расстояние между скрещивающимися прямыми </a:t>
            </a:r>
            <a:r>
              <a:rPr lang="en-US" sz="2800" i="1" dirty="0"/>
              <a:t>AA</a:t>
            </a:r>
            <a:r>
              <a:rPr lang="ru-RU" sz="2800" baseline="-25000" dirty="0"/>
              <a:t>1</a:t>
            </a:r>
            <a:r>
              <a:rPr lang="ru-RU" sz="2800" dirty="0"/>
              <a:t> и </a:t>
            </a:r>
            <a:r>
              <a:rPr lang="en-US" sz="2800" i="1" dirty="0"/>
              <a:t>B</a:t>
            </a:r>
            <a:r>
              <a:rPr lang="ru-RU" sz="2800" i="1" dirty="0"/>
              <a:t>С</a:t>
            </a:r>
            <a:r>
              <a:rPr lang="ru-RU" sz="2800" baseline="-25000" dirty="0"/>
              <a:t>1</a:t>
            </a:r>
            <a:r>
              <a:rPr lang="ru-RU" sz="2800" dirty="0"/>
              <a:t>.</a:t>
            </a:r>
            <a:endParaRPr lang="ru-RU" sz="2800" i="1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7" y="3140968"/>
            <a:ext cx="2376264" cy="2642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6288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2. </a:t>
            </a:r>
            <a:r>
              <a:rPr lang="ru-RU" sz="2800" dirty="0" smtClean="0"/>
              <a:t>Для </a:t>
            </a:r>
            <a:r>
              <a:rPr lang="ru-RU" sz="2800" dirty="0"/>
              <a:t>единичного куба </a:t>
            </a:r>
            <a:r>
              <a:rPr lang="ru-RU" sz="2800" i="1" dirty="0"/>
              <a:t>ABC</a:t>
            </a:r>
            <a:r>
              <a:rPr lang="en-US" sz="2800" i="1" dirty="0"/>
              <a:t>D</a:t>
            </a:r>
            <a:r>
              <a:rPr lang="ru-RU" sz="2800" i="1" dirty="0"/>
              <a:t>A</a:t>
            </a:r>
            <a:r>
              <a:rPr lang="ru-RU" sz="2800" baseline="-25000" dirty="0"/>
              <a:t>1</a:t>
            </a:r>
            <a:r>
              <a:rPr lang="ru-RU" sz="2800" i="1" dirty="0"/>
              <a:t>B</a:t>
            </a:r>
            <a:r>
              <a:rPr lang="ru-RU" sz="2800" baseline="-25000" dirty="0"/>
              <a:t>1</a:t>
            </a:r>
            <a:r>
              <a:rPr lang="ru-RU" sz="2800" i="1" dirty="0"/>
              <a:t>C</a:t>
            </a:r>
            <a:r>
              <a:rPr lang="ru-RU" sz="2800" baseline="-25000" dirty="0"/>
              <a:t>1</a:t>
            </a:r>
            <a:r>
              <a:rPr lang="en-US" sz="2800" i="1" dirty="0"/>
              <a:t>D</a:t>
            </a:r>
            <a:r>
              <a:rPr lang="ru-RU" sz="2800" baseline="-25000" dirty="0"/>
              <a:t>1</a:t>
            </a:r>
            <a:r>
              <a:rPr lang="ru-RU" sz="2800" dirty="0"/>
              <a:t> (рис. 23.6) </a:t>
            </a:r>
            <a:r>
              <a:rPr lang="ru-RU" sz="2800" dirty="0" smtClean="0"/>
              <a:t>найдите </a:t>
            </a:r>
            <a:r>
              <a:rPr lang="ru-RU" sz="2800" dirty="0"/>
              <a:t>расстояние между скрещивающимися прямыми </a:t>
            </a:r>
            <a:r>
              <a:rPr lang="en-US" sz="2800" i="1" dirty="0"/>
              <a:t>CB</a:t>
            </a:r>
            <a:r>
              <a:rPr lang="ru-RU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</a:t>
            </a:r>
            <a:r>
              <a:rPr lang="ru-RU" sz="2800" baseline="-25000" dirty="0"/>
              <a:t>1</a:t>
            </a:r>
            <a:r>
              <a:rPr lang="en-US" sz="2800" i="1" dirty="0"/>
              <a:t>C</a:t>
            </a:r>
            <a:r>
              <a:rPr lang="ru-RU" sz="2800" baseline="-25000" dirty="0"/>
              <a:t>1</a:t>
            </a:r>
            <a:r>
              <a:rPr lang="ru-RU" sz="2800" dirty="0"/>
              <a:t>.  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9830"/>
            <a:ext cx="2664296" cy="276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2394"/>
            <a:ext cx="2808312" cy="278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0" y="1934022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sz="2800" dirty="0" smtClean="0">
                <a:cs typeface="Times New Roman" pitchFamily="18" charset="0"/>
              </a:rPr>
              <a:t>.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/>
              <a:t>единичном </a:t>
            </a:r>
            <a:r>
              <a:rPr lang="ru-RU" sz="2800" dirty="0">
                <a:cs typeface="Times New Roman" pitchFamily="18" charset="0"/>
              </a:rPr>
              <a:t>кубе </a:t>
            </a:r>
            <a:r>
              <a:rPr lang="en-US" sz="2800" i="1" dirty="0" smtClean="0">
                <a:cs typeface="Times New Roman" pitchFamily="18" charset="0"/>
              </a:rPr>
              <a:t>ABCDA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C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i="1" dirty="0" smtClean="0">
                <a:cs typeface="Times New Roman" pitchFamily="18" charset="0"/>
              </a:rPr>
              <a:t>D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</a:t>
            </a:r>
            <a:r>
              <a:rPr lang="ru-RU" sz="2800" dirty="0"/>
              <a:t>расстояние</a:t>
            </a:r>
            <a:r>
              <a:rPr lang="ru-RU" sz="2800" dirty="0">
                <a:cs typeface="Times New Roman" pitchFamily="18" charset="0"/>
              </a:rPr>
              <a:t> прямыми </a:t>
            </a:r>
            <a:r>
              <a:rPr lang="ru-RU" sz="2800" dirty="0"/>
              <a:t>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BD</a:t>
            </a:r>
            <a:r>
              <a:rPr lang="ru-RU" sz="2800" baseline="-25000" dirty="0"/>
              <a:t>1</a:t>
            </a:r>
            <a:r>
              <a:rPr lang="ru-RU" sz="2800" i="1" dirty="0"/>
              <a:t>.</a:t>
            </a:r>
          </a:p>
        </p:txBody>
      </p:sp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35066"/>
            <a:ext cx="2796087" cy="22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8203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6-ой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SABCDEF</a:t>
            </a:r>
            <a:r>
              <a:rPr lang="en-US" sz="2800" dirty="0">
                <a:cs typeface="Times New Roman" pitchFamily="18" charset="0"/>
              </a:rPr>
              <a:t>,</a:t>
            </a:r>
            <a:r>
              <a:rPr lang="ru-RU" sz="2800" dirty="0"/>
              <a:t> боковые ребра которой равны 2,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а ребра основания – 1, 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расстояние между прямыми </a:t>
            </a:r>
            <a:r>
              <a:rPr lang="en-US" sz="2800" i="1" dirty="0"/>
              <a:t>SA </a:t>
            </a:r>
            <a:r>
              <a:rPr lang="ru-RU" sz="2800" dirty="0"/>
              <a:t>и </a:t>
            </a:r>
            <a:r>
              <a:rPr lang="en-US" sz="2800" i="1" dirty="0"/>
              <a:t>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5066"/>
            <a:ext cx="2611989" cy="23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06" y="2780928"/>
            <a:ext cx="2812157" cy="226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единичном тетраэдре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ABCD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расстояние между прямыми </a:t>
            </a:r>
            <a:r>
              <a:rPr lang="en-US" sz="2800" i="1" dirty="0"/>
              <a:t>AD </a:t>
            </a:r>
            <a:r>
              <a:rPr lang="ru-RU" sz="2800" dirty="0"/>
              <a:t>и </a:t>
            </a:r>
            <a:r>
              <a:rPr lang="en-US" sz="2800" i="1" dirty="0"/>
              <a:t>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2719528"/>
            <a:ext cx="2797530" cy="254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844" y="1207738"/>
            <a:ext cx="91271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ru-RU" sz="2800" dirty="0" smtClean="0">
                <a:cs typeface="Times New Roman" pitchFamily="18" charset="0"/>
              </a:rPr>
              <a:t>. В </a:t>
            </a:r>
            <a:r>
              <a:rPr lang="ru-RU" sz="2800" dirty="0"/>
              <a:t>правильной пирамиде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SABCD</a:t>
            </a:r>
            <a:r>
              <a:rPr lang="ru-RU" sz="2800" dirty="0"/>
              <a:t>, все ребра которой равны 1,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н</a:t>
            </a:r>
            <a:r>
              <a:rPr lang="ru-RU" sz="2800" dirty="0">
                <a:cs typeface="Times New Roman" pitchFamily="18" charset="0"/>
              </a:rPr>
              <a:t>айдите </a:t>
            </a:r>
            <a:r>
              <a:rPr lang="ru-RU" sz="2800" dirty="0"/>
              <a:t>расстояние между прямыми </a:t>
            </a:r>
            <a:r>
              <a:rPr lang="en-US" sz="2800" i="1" dirty="0"/>
              <a:t>SA </a:t>
            </a:r>
            <a:r>
              <a:rPr lang="ru-RU" sz="2800" dirty="0"/>
              <a:t>и </a:t>
            </a:r>
            <a:r>
              <a:rPr lang="en-US" sz="2800" i="1" dirty="0"/>
              <a:t>BC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74" y="2664956"/>
            <a:ext cx="2824298" cy="25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90587"/>
            <a:ext cx="2749752" cy="250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ru-RU" dirty="0" smtClean="0">
                <a:cs typeface="Times New Roman" pitchFamily="18" charset="0"/>
              </a:rPr>
              <a:t>. В </a:t>
            </a:r>
            <a:r>
              <a:rPr lang="ru-RU" dirty="0"/>
              <a:t>правильной 6-й призме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ABCDEFA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 smtClean="0"/>
              <a:t>, </a:t>
            </a:r>
            <a:r>
              <a:rPr lang="ru-RU" dirty="0"/>
              <a:t>ребра которой равны 1,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расстояние</a:t>
            </a:r>
            <a:r>
              <a:rPr lang="ru-RU" dirty="0">
                <a:cs typeface="Times New Roman" pitchFamily="18" charset="0"/>
              </a:rPr>
              <a:t> между </a:t>
            </a:r>
            <a:r>
              <a:rPr lang="ru-RU" dirty="0" smtClean="0">
                <a:cs typeface="Times New Roman" pitchFamily="18" charset="0"/>
              </a:rPr>
              <a:t>прямыми</a:t>
            </a:r>
            <a:r>
              <a:rPr lang="en-US" dirty="0" smtClean="0"/>
              <a:t> </a:t>
            </a:r>
            <a:r>
              <a:rPr lang="en-US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i="1" dirty="0"/>
              <a:t>.</a:t>
            </a:r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7722"/>
            <a:ext cx="2717382" cy="22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625" y="93090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ru-RU" dirty="0" smtClean="0">
                <a:cs typeface="Times New Roman" pitchFamily="18" charset="0"/>
              </a:rPr>
              <a:t>. В </a:t>
            </a:r>
            <a:r>
              <a:rPr lang="ru-RU" dirty="0"/>
              <a:t>правильной 6-й призме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ABCDEFA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 smtClean="0"/>
              <a:t>, </a:t>
            </a:r>
            <a:r>
              <a:rPr lang="ru-RU" dirty="0"/>
              <a:t>ребра которой равны 1,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расстояние</a:t>
            </a:r>
            <a:r>
              <a:rPr lang="ru-RU" dirty="0">
                <a:cs typeface="Times New Roman" pitchFamily="18" charset="0"/>
              </a:rPr>
              <a:t> между </a:t>
            </a:r>
            <a:r>
              <a:rPr lang="ru-RU" dirty="0" smtClean="0">
                <a:cs typeface="Times New Roman" pitchFamily="18" charset="0"/>
              </a:rPr>
              <a:t>прямыми</a:t>
            </a:r>
            <a:r>
              <a:rPr lang="en-US" dirty="0" smtClean="0"/>
              <a:t> </a:t>
            </a:r>
            <a:r>
              <a:rPr lang="en-US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i="1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72" y="2829242"/>
            <a:ext cx="2808312" cy="230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2990" y="195753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. В </a:t>
            </a:r>
            <a:r>
              <a:rPr lang="ru-RU" dirty="0"/>
              <a:t>правильной 6-й призме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ABCDEFA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 smtClean="0"/>
              <a:t>, </a:t>
            </a:r>
            <a:r>
              <a:rPr lang="ru-RU" dirty="0"/>
              <a:t>ребра которой равны 1,</a:t>
            </a:r>
            <a:r>
              <a:rPr lang="ru-RU" dirty="0">
                <a:cs typeface="Times New Roman" pitchFamily="18" charset="0"/>
              </a:rPr>
              <a:t> найдите </a:t>
            </a:r>
            <a:r>
              <a:rPr lang="ru-RU" dirty="0"/>
              <a:t>расстояние</a:t>
            </a:r>
            <a:r>
              <a:rPr lang="ru-RU" dirty="0">
                <a:cs typeface="Times New Roman" pitchFamily="18" charset="0"/>
              </a:rPr>
              <a:t> между </a:t>
            </a:r>
            <a:r>
              <a:rPr lang="ru-RU" dirty="0" smtClean="0">
                <a:cs typeface="Times New Roman" pitchFamily="18" charset="0"/>
              </a:rPr>
              <a:t>прямыми</a:t>
            </a:r>
            <a:r>
              <a:rPr lang="en-US" dirty="0" smtClean="0"/>
              <a:t>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/>
              <a:t>BC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i="1" dirty="0"/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74" y="2850086"/>
            <a:ext cx="2621735" cy="214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568" y="34273"/>
            <a:ext cx="8157903" cy="540296"/>
          </a:xfrm>
        </p:spPr>
        <p:txBody>
          <a:bodyPr/>
          <a:lstStyle/>
          <a:p>
            <a:r>
              <a:rPr lang="ru-RU" sz="2800" dirty="0" smtClean="0">
                <a:solidFill>
                  <a:srgbClr val="FF3300"/>
                </a:solidFill>
              </a:rPr>
              <a:t>Содержание нашего учебника геометрии 10 класса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5" y="620688"/>
            <a:ext cx="4557744" cy="53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78" y="781979"/>
            <a:ext cx="4433391" cy="67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78" y="1556792"/>
            <a:ext cx="4455269" cy="99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37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6597" name="Text Box 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962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dirty="0"/>
                  <a:t>Пусть </a:t>
                </a:r>
                <a:r>
                  <a:rPr lang="en-US" i="1" dirty="0"/>
                  <a:t>O</a:t>
                </a:r>
                <a:r>
                  <a:rPr lang="en-US" dirty="0"/>
                  <a:t>,</a:t>
                </a:r>
                <a:r>
                  <a:rPr lang="en-US" i="1" dirty="0"/>
                  <a:t> O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–центры граней призмы.</a:t>
                </a:r>
                <a:r>
                  <a:rPr lang="en-US" dirty="0"/>
                  <a:t> </a:t>
                </a:r>
                <a:r>
                  <a:rPr lang="ru-RU" dirty="0"/>
                  <a:t>Плоскости </a:t>
                </a:r>
                <a:r>
                  <a:rPr lang="en-US" i="1" dirty="0"/>
                  <a:t>AB</a:t>
                </a:r>
                <a:r>
                  <a:rPr lang="en-US" baseline="-25000" dirty="0"/>
                  <a:t>1</a:t>
                </a:r>
                <a:r>
                  <a:rPr lang="en-US" i="1" dirty="0"/>
                  <a:t>O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en-US" i="1" dirty="0"/>
                  <a:t>O </a:t>
                </a:r>
                <a:r>
                  <a:rPr lang="ru-RU" dirty="0"/>
                  <a:t>параллельны.</a:t>
                </a:r>
                <a:r>
                  <a:rPr lang="en-US" i="1" dirty="0"/>
                  <a:t> </a:t>
                </a:r>
                <a:r>
                  <a:rPr lang="ru-RU" dirty="0"/>
                  <a:t>Плоскость </a:t>
                </a:r>
                <a:r>
                  <a:rPr lang="en-US" i="1" dirty="0"/>
                  <a:t>ACC</a:t>
                </a:r>
                <a:r>
                  <a:rPr lang="en-US" baseline="-25000" dirty="0"/>
                  <a:t>1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перпендикулярна</a:t>
                </a:r>
                <a:r>
                  <a:rPr lang="en-US" dirty="0"/>
                  <a:t> </a:t>
                </a:r>
                <a:r>
                  <a:rPr lang="ru-RU" dirty="0"/>
                  <a:t>этим плоскостям. Искомое расстояние </a:t>
                </a:r>
                <a:r>
                  <a:rPr lang="en-US" i="1" dirty="0"/>
                  <a:t>d </a:t>
                </a:r>
                <a:r>
                  <a:rPr lang="ru-RU" dirty="0"/>
                  <a:t>равно расстоянию между прямыми </a:t>
                </a:r>
                <a:r>
                  <a:rPr lang="en-US" i="1" dirty="0"/>
                  <a:t>AG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GC</a:t>
                </a:r>
                <a:r>
                  <a:rPr lang="en-US" baseline="-25000" dirty="0"/>
                  <a:t>1</a:t>
                </a:r>
                <a:r>
                  <a:rPr lang="en-US" dirty="0"/>
                  <a:t>.</a:t>
                </a:r>
                <a:r>
                  <a:rPr lang="ru-RU" dirty="0"/>
                  <a:t> В параллелограмме </a:t>
                </a:r>
                <a:r>
                  <a:rPr lang="en-US" i="1" dirty="0" smtClean="0"/>
                  <a:t>AGC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ru-RU" dirty="0"/>
                  <a:t>имеем </a:t>
                </a:r>
                <a:r>
                  <a:rPr lang="en-US" i="1" dirty="0"/>
                  <a:t>AG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:r>
                  <a:rPr lang="en-US" i="1" dirty="0" smtClean="0"/>
                  <a:t>AG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 smtClean="0"/>
                  <a:t>Высота</a:t>
                </a:r>
                <a:r>
                  <a:rPr lang="ru-RU" dirty="0"/>
                  <a:t>, проведенная к стороне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равна </a:t>
                </a:r>
                <a:r>
                  <a:rPr lang="ru-RU" dirty="0" smtClean="0"/>
                  <a:t>1. Следовательно</a:t>
                </a:r>
                <a:r>
                  <a:rPr lang="en-US" dirty="0"/>
                  <a:t>, </a:t>
                </a:r>
                <a:r>
                  <a:rPr lang="en-US" i="1" dirty="0" smtClean="0"/>
                  <a:t>d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3665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962542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646" r="-1000" b="-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2492896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83568" y="5669659"/>
            <a:ext cx="2286000" cy="927100"/>
            <a:chOff x="432" y="3520"/>
            <a:chExt cx="1440" cy="584"/>
          </a:xfrm>
        </p:grpSpPr>
        <p:graphicFrame>
          <p:nvGraphicFramePr>
            <p:cNvPr id="8" name="Object 10"/>
            <p:cNvGraphicFramePr>
              <a:graphicFrameLocks noChangeAspect="1"/>
            </p:cNvGraphicFramePr>
            <p:nvPr/>
          </p:nvGraphicFramePr>
          <p:xfrm>
            <a:off x="1164" y="3520"/>
            <a:ext cx="488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81" name="Equation" r:id="rId5" imgW="774360" imgH="927000" progId="Equation.DSMT4">
                    <p:embed/>
                  </p:oleObj>
                </mc:Choice>
                <mc:Fallback>
                  <p:oleObj name="Equation" r:id="rId5" imgW="774360" imgH="9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3520"/>
                          <a:ext cx="488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32" y="3648"/>
              <a:ext cx="14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FF3300"/>
                  </a:solidFill>
                </a:rPr>
                <a:t>Ответ:</a:t>
              </a:r>
              <a:endParaRPr lang="ru-RU" sz="2800" baseline="3000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9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Визуализация в программе </a:t>
            </a:r>
            <a:r>
              <a:rPr lang="en-US" dirty="0" err="1" smtClean="0">
                <a:solidFill>
                  <a:srgbClr val="FF3300"/>
                </a:solidFill>
              </a:rPr>
              <a:t>GeoGebra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674710"/>
                <a:ext cx="9144000" cy="2183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/>
                  <a:t>	</a:t>
                </a:r>
                <a:r>
                  <a:rPr lang="ru-RU" sz="2000" dirty="0" smtClean="0"/>
                  <a:t>Решение</a:t>
                </a:r>
                <a:r>
                  <a:rPr lang="ru-RU" sz="2000" dirty="0"/>
                  <a:t>. Через точки </a:t>
                </a:r>
                <a:r>
                  <a:rPr lang="en-US" sz="2000" i="1" dirty="0"/>
                  <a:t>B</a:t>
                </a:r>
                <a:r>
                  <a:rPr lang="ru-RU" sz="2000" dirty="0"/>
                  <a:t>, </a:t>
                </a:r>
                <a:r>
                  <a:rPr lang="en-US" sz="2000" i="1" dirty="0"/>
                  <a:t>D</a:t>
                </a:r>
                <a:r>
                  <a:rPr lang="ru-RU" sz="2000" dirty="0"/>
                  <a:t>, </a:t>
                </a:r>
                <a:r>
                  <a:rPr lang="en-US" sz="2000" i="1" dirty="0"/>
                  <a:t>D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 </a:t>
                </a:r>
                <a:r>
                  <a:rPr lang="ru-RU" sz="2000" dirty="0"/>
                  <a:t>проведём плоскость. Она будет параллельна прямой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На ребре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выберем какую-нибудь точку </a:t>
                </a:r>
                <a:r>
                  <a:rPr lang="en-US" sz="2000" i="1" dirty="0"/>
                  <a:t>E </a:t>
                </a:r>
                <a:r>
                  <a:rPr lang="ru-RU" sz="2000" dirty="0"/>
                  <a:t>и опустим из неё перпендикуляр </a:t>
                </a:r>
                <a:r>
                  <a:rPr lang="en-US" sz="2000" i="1" dirty="0"/>
                  <a:t>EF </a:t>
                </a:r>
                <a:r>
                  <a:rPr lang="ru-RU" sz="2000" dirty="0"/>
                  <a:t>на плоскость </a:t>
                </a:r>
                <a:r>
                  <a:rPr lang="en-US" sz="2000" i="1" dirty="0"/>
                  <a:t>BDD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Будем перемещать точку </a:t>
                </a:r>
                <a:r>
                  <a:rPr lang="en-US" sz="2000" i="1" dirty="0"/>
                  <a:t>E </a:t>
                </a:r>
                <a:r>
                  <a:rPr lang="ru-RU" sz="2000" dirty="0"/>
                  <a:t>пока точка </a:t>
                </a:r>
                <a:r>
                  <a:rPr lang="en-US" sz="2000" i="1" dirty="0"/>
                  <a:t>F </a:t>
                </a:r>
                <a:r>
                  <a:rPr lang="ru-RU" sz="2000" dirty="0"/>
                  <a:t>не займёт положение на прямой </a:t>
                </a:r>
                <a:r>
                  <a:rPr lang="en-US" sz="2000" i="1" dirty="0"/>
                  <a:t>BD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Полученный отрезок </a:t>
                </a:r>
                <a:r>
                  <a:rPr lang="en-US" sz="2000" i="1" dirty="0"/>
                  <a:t>EF </a:t>
                </a:r>
                <a:r>
                  <a:rPr lang="ru-RU" sz="2000" dirty="0"/>
                  <a:t>будет искомым общим перпендикуляром к прямым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BD</a:t>
                </a:r>
                <a:r>
                  <a:rPr lang="ru-RU" sz="2000" baseline="-25000" dirty="0" smtClean="0"/>
                  <a:t>1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Длина этого перпендикуляра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74710"/>
                <a:ext cx="9144000" cy="2183290"/>
              </a:xfrm>
              <a:prstGeom prst="rect">
                <a:avLst/>
              </a:prstGeom>
              <a:blipFill rotWithShape="1">
                <a:blip r:embed="rId2"/>
                <a:stretch>
                  <a:fillRect l="-667" r="-667" b="-1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4046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</a:t>
            </a:r>
            <a:r>
              <a:rPr lang="ru-RU" dirty="0" smtClean="0"/>
              <a:t>1</a:t>
            </a:r>
            <a:r>
              <a:rPr lang="ru-RU" dirty="0"/>
              <a:t>. Для единичного куба </a:t>
            </a:r>
            <a:r>
              <a:rPr lang="en-US" i="1" dirty="0"/>
              <a:t>ABCDA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en-US" i="1" dirty="0"/>
              <a:t>D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в программе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постройте общий перпендикуляр к скрещивающимся прямым </a:t>
            </a:r>
            <a:r>
              <a:rPr lang="en-US" i="1" dirty="0"/>
              <a:t>AA</a:t>
            </a:r>
            <a:r>
              <a:rPr lang="ru-RU" baseline="-25000" dirty="0"/>
              <a:t>1</a:t>
            </a:r>
            <a:r>
              <a:rPr lang="ru-RU" dirty="0"/>
              <a:t> и </a:t>
            </a:r>
            <a:r>
              <a:rPr lang="en-US" i="1" dirty="0"/>
              <a:t>BD</a:t>
            </a:r>
            <a:r>
              <a:rPr lang="ru-RU" baseline="-25000" dirty="0"/>
              <a:t>1</a:t>
            </a:r>
            <a:r>
              <a:rPr lang="ru-RU" dirty="0"/>
              <a:t>. Найдите его </a:t>
            </a:r>
            <a:r>
              <a:rPr lang="ru-RU" dirty="0" smtClean="0"/>
              <a:t>длину.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604993"/>
            <a:ext cx="3109536" cy="319438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88148"/>
            <a:ext cx="3168352" cy="31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Визуализация в программе </a:t>
            </a:r>
            <a:r>
              <a:rPr lang="en-US" dirty="0" err="1" smtClean="0">
                <a:solidFill>
                  <a:srgbClr val="FF3300"/>
                </a:solidFill>
              </a:rPr>
              <a:t>GeoGebra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674710"/>
                <a:ext cx="9144000" cy="187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/>
                  <a:t>	</a:t>
                </a:r>
                <a:r>
                  <a:rPr lang="ru-RU" sz="2000" dirty="0" smtClean="0"/>
                  <a:t>Решение</a:t>
                </a:r>
                <a:r>
                  <a:rPr lang="ru-RU" sz="2000" dirty="0"/>
                  <a:t>. На прямой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выберем какую-нибудь точку </a:t>
                </a:r>
                <a:r>
                  <a:rPr lang="en-US" sz="2000" i="1" dirty="0"/>
                  <a:t>E </a:t>
                </a:r>
                <a:r>
                  <a:rPr lang="ru-RU" sz="2000" dirty="0"/>
                  <a:t>и опустим из неё перпендикуляр </a:t>
                </a:r>
                <a:r>
                  <a:rPr lang="en-US" sz="2000" i="1" dirty="0"/>
                  <a:t>EF </a:t>
                </a:r>
                <a:r>
                  <a:rPr lang="ru-RU" sz="2000" dirty="0"/>
                  <a:t>на плоскость </a:t>
                </a:r>
                <a:r>
                  <a:rPr lang="en-US" sz="2000" i="1" dirty="0"/>
                  <a:t>BCC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Будем перемещать точку </a:t>
                </a:r>
                <a:r>
                  <a:rPr lang="en-US" sz="2000" i="1" dirty="0"/>
                  <a:t>E </a:t>
                </a:r>
                <a:r>
                  <a:rPr lang="ru-RU" sz="2000" dirty="0"/>
                  <a:t>пока точка </a:t>
                </a:r>
                <a:r>
                  <a:rPr lang="en-US" sz="2000" i="1" dirty="0"/>
                  <a:t>F </a:t>
                </a:r>
                <a:r>
                  <a:rPr lang="ru-RU" sz="2000" dirty="0"/>
                  <a:t>не займёт положение на прямой </a:t>
                </a:r>
                <a:r>
                  <a:rPr lang="en-US" sz="2000" i="1" dirty="0"/>
                  <a:t>BC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Полученный отрезок </a:t>
                </a:r>
                <a:r>
                  <a:rPr lang="en-US" sz="2000" i="1" dirty="0"/>
                  <a:t>EF </a:t>
                </a:r>
                <a:r>
                  <a:rPr lang="ru-RU" sz="2000" dirty="0"/>
                  <a:t>будет искомым общим перпендикуляром к прямым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(рис. 8, б). Он равен расстоянию от точки </a:t>
                </a:r>
                <a:r>
                  <a:rPr lang="en-US" sz="2000" i="1" dirty="0"/>
                  <a:t>A </a:t>
                </a:r>
                <a:r>
                  <a:rPr lang="ru-RU" sz="2000" dirty="0"/>
                  <a:t>до прямой </a:t>
                </a:r>
                <a:r>
                  <a:rPr lang="en-US" sz="2000" i="1" dirty="0"/>
                  <a:t>BC</a:t>
                </a:r>
                <a:r>
                  <a:rPr lang="ru-RU" sz="2000" dirty="0"/>
                  <a:t>, т. е.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74710"/>
                <a:ext cx="9144000" cy="1878719"/>
              </a:xfrm>
              <a:prstGeom prst="rect">
                <a:avLst/>
              </a:prstGeom>
              <a:blipFill rotWithShape="1">
                <a:blip r:embed="rId2"/>
                <a:stretch>
                  <a:fillRect l="-667" r="-667"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40466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</a:t>
            </a:r>
            <a:r>
              <a:rPr lang="en-US" dirty="0"/>
              <a:t>2</a:t>
            </a:r>
            <a:r>
              <a:rPr lang="ru-RU" dirty="0" smtClean="0"/>
              <a:t>. </a:t>
            </a:r>
            <a:r>
              <a:rPr lang="ru-RU" dirty="0"/>
              <a:t>Для правильной треугольной призмы </a:t>
            </a:r>
            <a:r>
              <a:rPr lang="en-US" i="1" dirty="0"/>
              <a:t>ABCA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ru-RU" dirty="0"/>
              <a:t>, все рёбра которой равны 1, в программе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постройте общий перпендикуляр к скрещивающимся прямым </a:t>
            </a:r>
            <a:r>
              <a:rPr lang="en-US" i="1" dirty="0"/>
              <a:t>AA</a:t>
            </a:r>
            <a:r>
              <a:rPr lang="ru-RU" baseline="-25000" dirty="0"/>
              <a:t>1</a:t>
            </a:r>
            <a:r>
              <a:rPr lang="ru-RU" dirty="0"/>
              <a:t> и </a:t>
            </a:r>
            <a:r>
              <a:rPr lang="en-US" i="1" dirty="0"/>
              <a:t>BC</a:t>
            </a:r>
            <a:r>
              <a:rPr lang="ru-RU" baseline="-25000" dirty="0"/>
              <a:t>1</a:t>
            </a:r>
            <a:r>
              <a:rPr lang="ru-RU" dirty="0"/>
              <a:t>. Найдите его длину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12205"/>
            <a:ext cx="2723490" cy="287989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12" y="1812823"/>
            <a:ext cx="2661678" cy="28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Визуализация в программе </a:t>
            </a:r>
            <a:r>
              <a:rPr lang="en-US" dirty="0" err="1" smtClean="0">
                <a:solidFill>
                  <a:srgbClr val="FF3300"/>
                </a:solidFill>
              </a:rPr>
              <a:t>GeoGebra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674710"/>
                <a:ext cx="9144000" cy="188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/>
                  <a:t>	</a:t>
                </a:r>
                <a:r>
                  <a:rPr lang="ru-RU" sz="2000" dirty="0" smtClean="0"/>
                  <a:t>Решение</a:t>
                </a:r>
                <a:r>
                  <a:rPr lang="ru-RU" sz="2000" dirty="0"/>
                  <a:t>. На прямой </a:t>
                </a:r>
                <a:r>
                  <a:rPr lang="en-US" sz="2000" i="1" dirty="0"/>
                  <a:t>BC</a:t>
                </a:r>
                <a:r>
                  <a:rPr lang="en-US" sz="2000" dirty="0"/>
                  <a:t> </a:t>
                </a:r>
                <a:r>
                  <a:rPr lang="ru-RU" sz="2000" dirty="0"/>
                  <a:t>выберем какую-нибудь точку </a:t>
                </a:r>
                <a:r>
                  <a:rPr lang="en-US" sz="2000" i="1" dirty="0"/>
                  <a:t>E </a:t>
                </a:r>
                <a:r>
                  <a:rPr lang="ru-RU" sz="2000" dirty="0"/>
                  <a:t>и опустим из неё перпендикуляр </a:t>
                </a:r>
                <a:r>
                  <a:rPr lang="en-US" sz="2000" i="1" dirty="0"/>
                  <a:t>EF </a:t>
                </a:r>
                <a:r>
                  <a:rPr lang="ru-RU" sz="2000" dirty="0"/>
                  <a:t>на плоскость </a:t>
                </a:r>
                <a:r>
                  <a:rPr lang="en-US" sz="2000" i="1" dirty="0"/>
                  <a:t>SAD</a:t>
                </a:r>
                <a:r>
                  <a:rPr lang="ru-RU" sz="2000" dirty="0"/>
                  <a:t>. Будем перемещать точку </a:t>
                </a:r>
                <a:r>
                  <a:rPr lang="en-US" sz="2000" i="1" dirty="0"/>
                  <a:t>E </a:t>
                </a:r>
                <a:r>
                  <a:rPr lang="ru-RU" sz="2000" dirty="0"/>
                  <a:t>пока точка </a:t>
                </a:r>
                <a:r>
                  <a:rPr lang="en-US" sz="2000" i="1" dirty="0"/>
                  <a:t>F </a:t>
                </a:r>
                <a:r>
                  <a:rPr lang="ru-RU" sz="2000" dirty="0"/>
                  <a:t>не займёт положение на прямой </a:t>
                </a:r>
                <a:r>
                  <a:rPr lang="en-US" sz="2000" i="1" dirty="0"/>
                  <a:t>SA</a:t>
                </a:r>
                <a:r>
                  <a:rPr lang="ru-RU" sz="2000" dirty="0"/>
                  <a:t>. Полученный отрезок </a:t>
                </a:r>
                <a:r>
                  <a:rPr lang="en-US" sz="2000" i="1" dirty="0"/>
                  <a:t>EF </a:t>
                </a:r>
                <a:r>
                  <a:rPr lang="ru-RU" sz="2000" dirty="0"/>
                  <a:t>будет искомым общим перпендикуляром к прямым </a:t>
                </a:r>
                <a:r>
                  <a:rPr lang="en-US" sz="2000" i="1" dirty="0"/>
                  <a:t>SA</a:t>
                </a:r>
                <a:r>
                  <a:rPr lang="en-US" sz="2000" dirty="0"/>
                  <a:t>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BC</a:t>
                </a:r>
                <a:r>
                  <a:rPr lang="ru-RU" sz="2000" dirty="0"/>
                  <a:t> (рис. 10, б). Он равен расстоянию от прямой </a:t>
                </a:r>
                <a:r>
                  <a:rPr lang="en-US" sz="2000" i="1" dirty="0"/>
                  <a:t>BC </a:t>
                </a:r>
                <a:r>
                  <a:rPr lang="ru-RU" sz="2000" dirty="0"/>
                  <a:t>до плоскости </a:t>
                </a:r>
                <a:r>
                  <a:rPr lang="en-US" sz="2000" i="1" dirty="0"/>
                  <a:t>SAD</a:t>
                </a:r>
                <a:r>
                  <a:rPr lang="ru-RU" sz="2000" dirty="0"/>
                  <a:t>.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74710"/>
                <a:ext cx="9144000" cy="1880195"/>
              </a:xfrm>
              <a:prstGeom prst="rect">
                <a:avLst/>
              </a:prstGeom>
              <a:blipFill rotWithShape="1">
                <a:blip r:embed="rId2"/>
                <a:stretch>
                  <a:fillRect l="-667" r="-667"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40466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dirty="0"/>
              <a:t>Для правильной четырёхугольной пирамиды </a:t>
            </a:r>
            <a:r>
              <a:rPr lang="en-US" i="1" dirty="0"/>
              <a:t>SABCD</a:t>
            </a:r>
            <a:r>
              <a:rPr lang="ru-RU" dirty="0"/>
              <a:t>, все рёбра которой равны 1, в программе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постройте общий перпендикуляр к скрещивающимся прямым </a:t>
            </a:r>
            <a:r>
              <a:rPr lang="en-US" i="1" dirty="0"/>
              <a:t>SA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ru-RU" dirty="0"/>
              <a:t>. Найдите его длину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719700" y="1974324"/>
            <a:ext cx="3745066" cy="254830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716016" y="1830309"/>
            <a:ext cx="3728482" cy="2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Визуализация в программе </a:t>
            </a:r>
            <a:r>
              <a:rPr lang="en-US" dirty="0" err="1" smtClean="0">
                <a:solidFill>
                  <a:srgbClr val="FF3300"/>
                </a:solidFill>
              </a:rPr>
              <a:t>GeoGebra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454625"/>
                <a:ext cx="9144000" cy="341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/>
                  <a:t>	</a:t>
                </a:r>
                <a:r>
                  <a:rPr lang="ru-RU" sz="2000" dirty="0" smtClean="0"/>
                  <a:t>Решение</a:t>
                </a:r>
                <a:r>
                  <a:rPr lang="ru-RU" sz="2000" dirty="0"/>
                  <a:t>. Обозначим </a:t>
                </a:r>
                <a:r>
                  <a:rPr lang="en-US" sz="2000" i="1" dirty="0"/>
                  <a:t>O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O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центры оснований призмы.</a:t>
                </a:r>
                <a:r>
                  <a:rPr lang="ru-RU" sz="2000" i="1" dirty="0"/>
                  <a:t> </a:t>
                </a:r>
                <a:r>
                  <a:rPr lang="ru-RU" sz="2000" dirty="0"/>
                  <a:t>Через точки </a:t>
                </a:r>
                <a:r>
                  <a:rPr lang="en-US" sz="2000" i="1" dirty="0"/>
                  <a:t>B</a:t>
                </a:r>
                <a:r>
                  <a:rPr lang="ru-RU" sz="2000" dirty="0"/>
                  <a:t>,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O </a:t>
                </a:r>
                <a:r>
                  <a:rPr lang="ru-RU" sz="2000" dirty="0"/>
                  <a:t>проведём плоскость. Она будет содержать прямую </a:t>
                </a:r>
                <a:r>
                  <a:rPr lang="en-US" sz="2000" i="1" dirty="0"/>
                  <a:t>OC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параллельную прямой </a:t>
                </a:r>
                <a:r>
                  <a:rPr lang="en-US" sz="2000" i="1" dirty="0"/>
                  <a:t>AB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следовательно, будет</a:t>
                </a:r>
                <a:r>
                  <a:rPr lang="ru-RU" sz="2000" i="1" dirty="0"/>
                  <a:t> </a:t>
                </a:r>
                <a:r>
                  <a:rPr lang="ru-RU" sz="2000" dirty="0"/>
                  <a:t>параллельна  этой прямой. На прямой </a:t>
                </a:r>
                <a:r>
                  <a:rPr lang="en-US" sz="2000" i="1" dirty="0"/>
                  <a:t>AB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выберем какую-нибудь точку </a:t>
                </a:r>
                <a:r>
                  <a:rPr lang="en-US" sz="2000" i="1" dirty="0"/>
                  <a:t>G </a:t>
                </a:r>
                <a:r>
                  <a:rPr lang="ru-RU" sz="2000" dirty="0"/>
                  <a:t>и опустим из неё перпендикуляр </a:t>
                </a:r>
                <a:r>
                  <a:rPr lang="en-US" sz="2000" i="1" dirty="0"/>
                  <a:t>GH </a:t>
                </a:r>
                <a:r>
                  <a:rPr lang="ru-RU" sz="2000" dirty="0"/>
                  <a:t>на плоскость </a:t>
                </a:r>
                <a:r>
                  <a:rPr lang="en-US" sz="2000" i="1" dirty="0"/>
                  <a:t>BOC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Будем перемещать точку </a:t>
                </a:r>
                <a:r>
                  <a:rPr lang="en-US" sz="2000" i="1" dirty="0"/>
                  <a:t>G </a:t>
                </a:r>
                <a:r>
                  <a:rPr lang="ru-RU" sz="2000" dirty="0"/>
                  <a:t>пока точка </a:t>
                </a:r>
                <a:r>
                  <a:rPr lang="en-US" sz="2000" i="1" dirty="0"/>
                  <a:t>H </a:t>
                </a:r>
                <a:r>
                  <a:rPr lang="ru-RU" sz="2000" dirty="0"/>
                  <a:t>не займёт положение на прямой </a:t>
                </a:r>
                <a:r>
                  <a:rPr lang="en-US" sz="2000" i="1" dirty="0"/>
                  <a:t>BC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Полученный отрезок </a:t>
                </a:r>
                <a:r>
                  <a:rPr lang="en-US" sz="2000" i="1" dirty="0"/>
                  <a:t>GH </a:t>
                </a:r>
                <a:r>
                  <a:rPr lang="ru-RU" sz="2000" dirty="0"/>
                  <a:t>будет искомым общим перпендикуляром к прямым </a:t>
                </a:r>
                <a:r>
                  <a:rPr lang="en-US" sz="2000" i="1" dirty="0"/>
                  <a:t>AB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(рис. 10, б). Он равен расстоянию между плоскостями </a:t>
                </a:r>
                <a:r>
                  <a:rPr lang="en-US" sz="2000" i="1" dirty="0"/>
                  <a:t>AB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O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BOC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Обозначим </a:t>
                </a:r>
                <a:r>
                  <a:rPr lang="en-US" sz="2000" i="1" dirty="0"/>
                  <a:t>P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P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середины отрезков соответственно </a:t>
                </a:r>
                <a:r>
                  <a:rPr lang="en-US" sz="2000" i="1" dirty="0"/>
                  <a:t>OB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O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Расстояние между плоскостями </a:t>
                </a:r>
                <a:r>
                  <a:rPr lang="en-US" sz="2000" i="1" dirty="0"/>
                  <a:t>AB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O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BOC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равно расстоянию между прямыми </a:t>
                </a:r>
                <a:r>
                  <a:rPr lang="en-US" sz="2000" i="1" dirty="0"/>
                  <a:t>AP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PC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4625"/>
                <a:ext cx="9144000" cy="3418949"/>
              </a:xfrm>
              <a:prstGeom prst="rect">
                <a:avLst/>
              </a:prstGeom>
              <a:blipFill rotWithShape="1">
                <a:blip r:embed="rId2"/>
                <a:stretch>
                  <a:fillRect l="-667" r="-667" b="-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404664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</a:t>
            </a:r>
            <a:r>
              <a:rPr lang="en-US" sz="2200" dirty="0"/>
              <a:t>4</a:t>
            </a:r>
            <a:r>
              <a:rPr lang="ru-RU" sz="2200" dirty="0" smtClean="0"/>
              <a:t>. </a:t>
            </a:r>
            <a:r>
              <a:rPr lang="ru-RU" sz="2200" dirty="0"/>
              <a:t>Для правильной шестиугольной призмы </a:t>
            </a:r>
            <a:r>
              <a:rPr lang="en-US" sz="2200" i="1" dirty="0"/>
              <a:t>ABCDEFA</a:t>
            </a:r>
            <a:r>
              <a:rPr lang="ru-RU" sz="2200" baseline="-25000" dirty="0"/>
              <a:t>1</a:t>
            </a:r>
            <a:r>
              <a:rPr lang="en-US" sz="2200" i="1" dirty="0"/>
              <a:t>B</a:t>
            </a:r>
            <a:r>
              <a:rPr lang="ru-RU" sz="2200" baseline="-25000" dirty="0"/>
              <a:t>1</a:t>
            </a:r>
            <a:r>
              <a:rPr lang="en-US" sz="2200" i="1" dirty="0"/>
              <a:t>C</a:t>
            </a:r>
            <a:r>
              <a:rPr lang="ru-RU" sz="2200" baseline="-25000" dirty="0"/>
              <a:t>1</a:t>
            </a:r>
            <a:r>
              <a:rPr lang="en-US" sz="2200" i="1" dirty="0"/>
              <a:t>D</a:t>
            </a:r>
            <a:r>
              <a:rPr lang="ru-RU" sz="2200" baseline="-25000" dirty="0"/>
              <a:t>1</a:t>
            </a:r>
            <a:r>
              <a:rPr lang="en-US" sz="2200" i="1" dirty="0"/>
              <a:t>E</a:t>
            </a:r>
            <a:r>
              <a:rPr lang="ru-RU" sz="2200" baseline="-25000" dirty="0"/>
              <a:t>1</a:t>
            </a:r>
            <a:r>
              <a:rPr lang="en-US" sz="2200" i="1" dirty="0"/>
              <a:t>F</a:t>
            </a:r>
            <a:r>
              <a:rPr lang="ru-RU" sz="2200" baseline="-25000" dirty="0"/>
              <a:t>1</a:t>
            </a:r>
            <a:r>
              <a:rPr lang="ru-RU" sz="2200" dirty="0"/>
              <a:t>, все рёбра которой равны 1, в программе </a:t>
            </a:r>
            <a:r>
              <a:rPr lang="en-US" sz="2200" dirty="0" err="1"/>
              <a:t>GeoGebra</a:t>
            </a:r>
            <a:r>
              <a:rPr lang="en-US" sz="2200" dirty="0"/>
              <a:t> </a:t>
            </a:r>
            <a:r>
              <a:rPr lang="ru-RU" sz="2200" dirty="0"/>
              <a:t>постройте общий перпендикуляр к скрещивающимся прямым </a:t>
            </a:r>
            <a:r>
              <a:rPr lang="en-US" sz="2200" i="1" dirty="0"/>
              <a:t>AB</a:t>
            </a:r>
            <a:r>
              <a:rPr lang="ru-RU" sz="2200" baseline="-25000" dirty="0"/>
              <a:t>1</a:t>
            </a:r>
            <a:r>
              <a:rPr lang="ru-RU" sz="2200" dirty="0"/>
              <a:t> и </a:t>
            </a:r>
            <a:r>
              <a:rPr lang="en-US" sz="2200" i="1" dirty="0"/>
              <a:t>BC</a:t>
            </a:r>
            <a:r>
              <a:rPr lang="ru-RU" sz="2200" baseline="-25000" dirty="0"/>
              <a:t>1</a:t>
            </a:r>
            <a:r>
              <a:rPr lang="ru-RU" sz="2200" dirty="0"/>
              <a:t>. Найдите его длину</a:t>
            </a:r>
            <a:r>
              <a:rPr lang="en-US" sz="2200" dirty="0" smtClean="0"/>
              <a:t>.</a:t>
            </a:r>
            <a:endParaRPr lang="ru-RU" sz="22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1543436"/>
            <a:ext cx="2792475" cy="204934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543437"/>
            <a:ext cx="2664296" cy="20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VII</a:t>
            </a:r>
            <a:r>
              <a:rPr lang="ru-RU" sz="3200" dirty="0" smtClean="0">
                <a:solidFill>
                  <a:srgbClr val="FF0000"/>
                </a:solidFill>
              </a:rPr>
              <a:t>. Сечения многогранников</a:t>
            </a:r>
            <a:endParaRPr lang="ru-RU" sz="3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59119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Для построения </a:t>
                </a:r>
                <a:r>
                  <a:rPr lang="ru-RU" dirty="0" smtClean="0"/>
                  <a:t>сечений многогранников используется </a:t>
                </a:r>
                <a:r>
                  <a:rPr lang="ru-RU" dirty="0">
                    <a:solidFill>
                      <a:srgbClr val="FF0000"/>
                    </a:solidFill>
                  </a:rPr>
                  <a:t>метод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следов.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Он позволяет по известным параллельным проекциям </a:t>
                </a:r>
                <a:r>
                  <a:rPr lang="en-US" i="1" dirty="0" smtClean="0"/>
                  <a:t>A’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B’ </a:t>
                </a:r>
                <a:r>
                  <a:rPr lang="ru-RU" dirty="0" smtClean="0"/>
                  <a:t>на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ru-RU" dirty="0" smtClean="0"/>
                  <a:t> точек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 </a:t>
                </a:r>
                <a:r>
                  <a:rPr lang="ru-RU" dirty="0" smtClean="0"/>
                  <a:t>находить точку </a:t>
                </a:r>
                <a:r>
                  <a:rPr lang="en-US" i="1" dirty="0" smtClean="0"/>
                  <a:t>C </a:t>
                </a:r>
                <a:r>
                  <a:rPr lang="ru-RU" dirty="0" smtClean="0"/>
                  <a:t>пересечения прямой </a:t>
                </a:r>
                <a:r>
                  <a:rPr lang="en-US" i="1" dirty="0" smtClean="0"/>
                  <a:t>AB </a:t>
                </a:r>
                <a:r>
                  <a:rPr lang="ru-RU" dirty="0" smtClean="0"/>
                  <a:t>с плоскостью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9119"/>
                <a:ext cx="91440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113" r="-1000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7304"/>
            <a:ext cx="3408067" cy="238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48" y="2129008"/>
            <a:ext cx="3533107" cy="242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Теорема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Площадь ортогональной проекции плоской фигуры</a:t>
            </a:r>
            <a:r>
              <a:rPr lang="ru-RU" i="1" dirty="0"/>
              <a:t> </a:t>
            </a:r>
            <a:r>
              <a:rPr lang="ru-RU" dirty="0"/>
              <a:t>равна произведению площади этой фигуры на косинус угла между плоскостью фигуры и плоскостью проекции. </a:t>
            </a:r>
            <a:endParaRPr lang="ru-RU" dirty="0" smtClean="0"/>
          </a:p>
          <a:p>
            <a:pPr algn="just"/>
            <a:r>
              <a:rPr lang="ru-RU" b="1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Следствие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b="1" dirty="0"/>
              <a:t> </a:t>
            </a:r>
            <a:r>
              <a:rPr lang="ru-RU" dirty="0"/>
              <a:t>Площадь сечения равна площади её ортогональной проекции, делённой на косинус угла между плоскостью сечения и плоскостью проекции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smtClean="0"/>
              <a:t>Постройте сечение </a:t>
            </a:r>
            <a:r>
              <a:rPr lang="ru-RU" dirty="0"/>
              <a:t>единичного куба </a:t>
            </a:r>
            <a:r>
              <a:rPr lang="en-US" i="1" dirty="0"/>
              <a:t>ABCDA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C</a:t>
            </a:r>
            <a:r>
              <a:rPr lang="ru-RU" baseline="-25000" dirty="0"/>
              <a:t>1</a:t>
            </a:r>
            <a:r>
              <a:rPr lang="en-US" i="1" dirty="0"/>
              <a:t>D</a:t>
            </a:r>
            <a:r>
              <a:rPr lang="ru-RU" baseline="-25000" dirty="0"/>
              <a:t>1</a:t>
            </a:r>
            <a:r>
              <a:rPr lang="ru-RU" dirty="0"/>
              <a:t> плоскостью, проходящей через вершины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/>
              <a:t>D</a:t>
            </a:r>
            <a:r>
              <a:rPr lang="ru-RU" baseline="-25000" dirty="0"/>
              <a:t>1</a:t>
            </a:r>
            <a:r>
              <a:rPr lang="ru-RU" dirty="0"/>
              <a:t> и середину ребра </a:t>
            </a:r>
            <a:r>
              <a:rPr lang="en-US" i="1" dirty="0"/>
              <a:t>AA</a:t>
            </a:r>
            <a:r>
              <a:rPr lang="ru-RU" baseline="-25000" dirty="0"/>
              <a:t>1</a:t>
            </a:r>
            <a:r>
              <a:rPr lang="ru-RU" dirty="0"/>
              <a:t>. Найдите </a:t>
            </a:r>
            <a:r>
              <a:rPr lang="ru-RU" dirty="0" smtClean="0"/>
              <a:t>его площадь.</a:t>
            </a:r>
            <a:endParaRPr lang="ru-RU" dirty="0"/>
          </a:p>
        </p:txBody>
      </p:sp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47875"/>
            <a:ext cx="3095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482919"/>
                <a:ext cx="9144000" cy="333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Первый способ.</a:t>
                </a:r>
                <a:r>
                  <a:rPr lang="ru-RU" b="1" dirty="0"/>
                  <a:t> </a:t>
                </a:r>
                <a:r>
                  <a:rPr lang="ru-RU" dirty="0"/>
                  <a:t>Воспользуемся тем, что площадь ромба равна половине произведения его диагоналей. В нашем случае </a:t>
                </a:r>
                <a:r>
                  <a:rPr lang="en-US" i="1" dirty="0"/>
                  <a:t>BD</a:t>
                </a:r>
                <a:r>
                  <a:rPr lang="ru-RU" baseline="-25000" dirty="0"/>
                  <a:t>1</a:t>
                </a:r>
                <a:r>
                  <a:rPr lang="ru-RU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EF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, Значит, площадь ромба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Второй </a:t>
                </a:r>
                <a:r>
                  <a:rPr lang="ru-RU" dirty="0">
                    <a:solidFill>
                      <a:srgbClr val="FF0000"/>
                    </a:solidFill>
                  </a:rPr>
                  <a:t>способ. </a:t>
                </a:r>
                <a:r>
                  <a:rPr lang="ru-RU" dirty="0"/>
                  <a:t>Ортогональной проекцией ромба </a:t>
                </a:r>
                <a:r>
                  <a:rPr lang="en-US" i="1" dirty="0"/>
                  <a:t>BED</a:t>
                </a:r>
                <a:r>
                  <a:rPr lang="ru-RU" baseline="-25000" dirty="0"/>
                  <a:t>1</a:t>
                </a:r>
                <a:r>
                  <a:rPr lang="en-US" i="1" dirty="0"/>
                  <a:t>F </a:t>
                </a:r>
                <a:r>
                  <a:rPr lang="ru-RU" dirty="0"/>
                  <a:t>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является квадрат </a:t>
                </a:r>
                <a:r>
                  <a:rPr lang="en-US" i="1" dirty="0"/>
                  <a:t>ABCD</a:t>
                </a:r>
                <a:r>
                  <a:rPr lang="ru-RU" dirty="0"/>
                  <a:t>. Его площадь равна 1. Косинус угла между плоскостями </a:t>
                </a:r>
                <a:r>
                  <a:rPr lang="en-US" i="1" dirty="0"/>
                  <a:t>BED</a:t>
                </a:r>
                <a:r>
                  <a:rPr lang="ru-RU" baseline="-25000" dirty="0"/>
                  <a:t>1</a:t>
                </a:r>
                <a:r>
                  <a:rPr lang="ru-RU" dirty="0"/>
                  <a:t> и </a:t>
                </a:r>
                <a:r>
                  <a:rPr lang="en-US" i="1" dirty="0"/>
                  <a:t>ABC </a:t>
                </a:r>
                <a:r>
                  <a:rPr lang="ru-RU" dirty="0"/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Следовательно, площадь ромба будет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2919"/>
                <a:ext cx="9144000" cy="3333541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463" r="-1000" b="-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Решение. </a:t>
            </a:r>
            <a:r>
              <a:rPr lang="ru-RU" dirty="0" smtClean="0"/>
              <a:t>Искомым </a:t>
            </a:r>
            <a:r>
              <a:rPr lang="ru-RU" dirty="0"/>
              <a:t>сечением является ромб </a:t>
            </a:r>
            <a:r>
              <a:rPr lang="en-US" i="1" dirty="0"/>
              <a:t>BED</a:t>
            </a:r>
            <a:r>
              <a:rPr lang="ru-RU" baseline="-25000" dirty="0"/>
              <a:t>1</a:t>
            </a:r>
            <a:r>
              <a:rPr lang="en-US" i="1" dirty="0"/>
              <a:t>F </a:t>
            </a:r>
            <a:r>
              <a:rPr lang="ru-RU" dirty="0"/>
              <a:t>(рис. 24.2). Приведём два способа нахождения его площади</a:t>
            </a:r>
            <a:r>
              <a:rPr lang="ru-RU" dirty="0" smtClean="0"/>
              <a:t>.</a:t>
            </a:r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805616"/>
            <a:ext cx="2664296" cy="27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6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04" y="2348880"/>
            <a:ext cx="3054254" cy="25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25" y="83514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dirty="0" smtClean="0">
                <a:cs typeface="Times New Roman" pitchFamily="18" charset="0"/>
              </a:rPr>
              <a:t>. Постройте </a:t>
            </a:r>
            <a:r>
              <a:rPr lang="ru-RU" dirty="0">
                <a:cs typeface="Times New Roman" pitchFamily="18" charset="0"/>
              </a:rPr>
              <a:t>сечение единичного куба </a:t>
            </a:r>
            <a:r>
              <a:rPr lang="ru-RU" i="1" dirty="0" smtClean="0"/>
              <a:t>ABCDA</a:t>
            </a:r>
            <a:r>
              <a:rPr lang="ru-RU" baseline="-25000" dirty="0" smtClean="0"/>
              <a:t>1</a:t>
            </a:r>
            <a:r>
              <a:rPr lang="ru-RU" i="1" dirty="0" smtClean="0"/>
              <a:t>B</a:t>
            </a:r>
            <a:r>
              <a:rPr lang="ru-RU" baseline="-25000" dirty="0" smtClean="0"/>
              <a:t>1</a:t>
            </a:r>
            <a:r>
              <a:rPr lang="ru-RU" i="1" dirty="0" smtClean="0"/>
              <a:t>C</a:t>
            </a:r>
            <a:r>
              <a:rPr lang="ru-RU" baseline="-25000" dirty="0" smtClean="0"/>
              <a:t>1</a:t>
            </a:r>
            <a:r>
              <a:rPr lang="ru-RU" i="1" dirty="0" smtClean="0"/>
              <a:t>D</a:t>
            </a:r>
            <a:r>
              <a:rPr lang="ru-RU" baseline="-25000" dirty="0" smtClean="0"/>
              <a:t>1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проходящее через вершины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середину ребра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Найдите его площадь.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7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574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ru-RU" dirty="0">
                    <a:solidFill>
                      <a:srgbClr val="FF3300"/>
                    </a:solidFill>
                  </a:rPr>
                  <a:t>.</a:t>
                </a:r>
                <a:r>
                  <a:rPr lang="ru-RU" dirty="0"/>
                  <a:t> Сечением является равнобедренная трапеция </a:t>
                </a:r>
                <a:r>
                  <a:rPr lang="en-US" i="1" dirty="0"/>
                  <a:t>ACEF</a:t>
                </a:r>
                <a:r>
                  <a:rPr lang="ru-RU" dirty="0" smtClean="0"/>
                  <a:t>. </a:t>
                </a:r>
                <a:r>
                  <a:rPr lang="ru-RU" dirty="0"/>
                  <a:t>Ее основания </a:t>
                </a:r>
                <a:r>
                  <a:rPr lang="en-US" i="1" dirty="0"/>
                  <a:t>AC </a:t>
                </a:r>
                <a:r>
                  <a:rPr lang="ru-RU" dirty="0"/>
                  <a:t>и </a:t>
                </a:r>
                <a:r>
                  <a:rPr lang="en-US" i="1" dirty="0"/>
                  <a:t>EF </a:t>
                </a:r>
                <a:r>
                  <a:rPr lang="ru-RU" dirty="0" smtClean="0"/>
                  <a:t>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. Высота </a:t>
                </a:r>
                <a:r>
                  <a:rPr lang="en-US" i="1" dirty="0"/>
                  <a:t>FH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pPr>
                  <a:spcBef>
                    <a:spcPts val="0"/>
                  </a:spcBef>
                </a:pPr>
                <a:r>
                  <a:rPr lang="ru-RU" dirty="0"/>
                  <a:t>Площадь сечения </a:t>
                </a:r>
                <a:r>
                  <a:rPr lang="ru-RU" dirty="0" smtClean="0"/>
                  <a:t>равна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574214"/>
              </a:xfrm>
              <a:prstGeom prst="rect">
                <a:avLst/>
              </a:prstGeom>
              <a:blipFill rotWithShape="1">
                <a:blip r:embed="rId2"/>
                <a:stretch>
                  <a:fillRect l="-1000" t="-3101" r="-1000" b="-27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1442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540296"/>
          </a:xfrm>
        </p:spPr>
        <p:txBody>
          <a:bodyPr/>
          <a:lstStyle/>
          <a:p>
            <a:r>
              <a:rPr lang="ru-RU" sz="3200" dirty="0" smtClean="0">
                <a:solidFill>
                  <a:srgbClr val="FF3300"/>
                </a:solidFill>
              </a:rPr>
              <a:t>Наш учебник </a:t>
            </a:r>
            <a:r>
              <a:rPr lang="ru-RU" sz="3200" dirty="0">
                <a:solidFill>
                  <a:srgbClr val="FF3300"/>
                </a:solidFill>
              </a:rPr>
              <a:t>геометрии </a:t>
            </a:r>
            <a:r>
              <a:rPr lang="ru-RU" sz="3200" dirty="0" smtClean="0">
                <a:solidFill>
                  <a:srgbClr val="FF3300"/>
                </a:solidFill>
              </a:rPr>
              <a:t>11 </a:t>
            </a:r>
            <a:r>
              <a:rPr lang="ru-RU" sz="3200" dirty="0">
                <a:solidFill>
                  <a:srgbClr val="FF3300"/>
                </a:solidFill>
              </a:rPr>
              <a:t>класс</a:t>
            </a:r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411159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0027"/>
            <a:ext cx="4907708" cy="9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28" y="1698787"/>
            <a:ext cx="4932040" cy="133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05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026"/>
          <p:cNvSpPr txBox="1">
            <a:spLocks noChangeArrowheads="1"/>
          </p:cNvSpPr>
          <p:nvPr/>
        </p:nvSpPr>
        <p:spPr bwMode="auto">
          <a:xfrm>
            <a:off x="0" y="3048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Постройте сечение единичного куба </a:t>
            </a:r>
            <a:r>
              <a:rPr lang="ru-RU" i="1" dirty="0"/>
              <a:t>ABCDA</a:t>
            </a:r>
            <a:r>
              <a:rPr lang="ru-RU" baseline="-25000" dirty="0"/>
              <a:t>1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i="1" dirty="0"/>
              <a:t>D</a:t>
            </a:r>
            <a:r>
              <a:rPr lang="ru-RU" baseline="-25000" dirty="0"/>
              <a:t>1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проходящее через середины ребер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Найдите его площадь.</a:t>
            </a:r>
            <a:r>
              <a:rPr lang="ru-RU" dirty="0"/>
              <a:t> </a:t>
            </a:r>
          </a:p>
        </p:txBody>
      </p:sp>
      <p:pic>
        <p:nvPicPr>
          <p:cNvPr id="7475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75" y="1916832"/>
            <a:ext cx="3139302" cy="26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26"/>
              <p:cNvSpPr txBox="1">
                <a:spLocks noChangeArrowheads="1"/>
              </p:cNvSpPr>
              <p:nvPr/>
            </p:nvSpPr>
            <p:spPr bwMode="auto">
              <a:xfrm>
                <a:off x="12529" y="188640"/>
                <a:ext cx="8915400" cy="1066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	Решение. </a:t>
                </a:r>
                <a:r>
                  <a:rPr lang="ru-RU" dirty="0" smtClean="0">
                    <a:cs typeface="Times New Roman" pitchFamily="18" charset="0"/>
                  </a:rPr>
                  <a:t>Искомым сечением является правильный шестиугольник.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cs typeface="Times New Roman" pitchFamily="18" charset="0"/>
                  </a:rPr>
                  <a:t>. 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 Box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9" y="188640"/>
                <a:ext cx="8915400" cy="1066510"/>
              </a:xfrm>
              <a:prstGeom prst="rect">
                <a:avLst/>
              </a:prstGeom>
              <a:blipFill rotWithShape="1">
                <a:blip r:embed="rId3"/>
                <a:stretch>
                  <a:fillRect l="-1025" t="-4571" r="-1025" b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052052" cy="258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32"/>
          <p:cNvGrpSpPr>
            <a:grpSpLocks/>
          </p:cNvGrpSpPr>
          <p:nvPr/>
        </p:nvGrpSpPr>
        <p:grpSpPr bwMode="auto">
          <a:xfrm>
            <a:off x="971600" y="5589240"/>
            <a:ext cx="2667000" cy="787400"/>
            <a:chOff x="384" y="2784"/>
            <a:chExt cx="1680" cy="496"/>
          </a:xfrm>
        </p:grpSpPr>
        <p:sp>
          <p:nvSpPr>
            <p:cNvPr id="7" name="Text Box 1029"/>
            <p:cNvSpPr txBox="1">
              <a:spLocks noChangeArrowheads="1"/>
            </p:cNvSpPr>
            <p:nvPr/>
          </p:nvSpPr>
          <p:spPr bwMode="auto">
            <a:xfrm>
              <a:off x="384" y="288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en-US" dirty="0">
                  <a:solidFill>
                    <a:srgbClr val="FF0000"/>
                  </a:solidFill>
                </a:rPr>
                <a:t>  </a:t>
              </a:r>
              <a:r>
                <a:rPr lang="ru-RU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       </a:t>
              </a:r>
              <a:r>
                <a:rPr lang="ru-RU" dirty="0"/>
                <a:t>.</a:t>
              </a:r>
            </a:p>
          </p:txBody>
        </p:sp>
        <p:graphicFrame>
          <p:nvGraphicFramePr>
            <p:cNvPr id="8" name="Object 1031"/>
            <p:cNvGraphicFramePr>
              <a:graphicFrameLocks noChangeAspect="1"/>
            </p:cNvGraphicFramePr>
            <p:nvPr/>
          </p:nvGraphicFramePr>
          <p:xfrm>
            <a:off x="1056" y="2784"/>
            <a:ext cx="3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34" name="Equation" r:id="rId5" imgW="583920" imgH="787320" progId="Equation.DSMT4">
                    <p:embed/>
                  </p:oleObj>
                </mc:Choice>
                <mc:Fallback>
                  <p:oleObj name="Equation" r:id="rId5" imgW="583920" imgH="787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784"/>
                          <a:ext cx="3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60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Постройте сечение единичного куба </a:t>
            </a:r>
            <a:r>
              <a:rPr lang="ru-RU" i="1" dirty="0"/>
              <a:t>ABCDA</a:t>
            </a:r>
            <a:r>
              <a:rPr lang="ru-RU" baseline="-25000" dirty="0"/>
              <a:t>1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i="1" dirty="0"/>
              <a:t>D</a:t>
            </a:r>
            <a:r>
              <a:rPr lang="ru-RU" baseline="-25000" dirty="0"/>
              <a:t>1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проходящее через вершину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середины ребер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Найдите его площадь.</a:t>
            </a:r>
            <a:r>
              <a:rPr lang="ru-RU" dirty="0"/>
              <a:t> 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297667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066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3300"/>
                    </a:solidFill>
                  </a:rPr>
                  <a:t>	Решение</a:t>
                </a:r>
                <a:r>
                  <a:rPr lang="ru-RU" dirty="0">
                    <a:solidFill>
                      <a:srgbClr val="FF3300"/>
                    </a:solidFill>
                  </a:rPr>
                  <a:t>. </a:t>
                </a:r>
                <a:r>
                  <a:rPr lang="ru-RU" dirty="0"/>
                  <a:t>Сечением является трапеция </a:t>
                </a:r>
                <a:r>
                  <a:rPr lang="en-US" i="1" dirty="0"/>
                  <a:t>AEFG</a:t>
                </a:r>
                <a:r>
                  <a:rPr lang="en-US" dirty="0"/>
                  <a:t>. </a:t>
                </a:r>
                <a:r>
                  <a:rPr lang="ru-RU" dirty="0" smtClean="0"/>
                  <a:t>Ее </a:t>
                </a:r>
                <a:r>
                  <a:rPr lang="ru-RU" dirty="0"/>
                  <a:t>основания </a:t>
                </a:r>
                <a:r>
                  <a:rPr lang="en-US" i="1" dirty="0"/>
                  <a:t>AG </a:t>
                </a:r>
                <a:r>
                  <a:rPr lang="ru-RU" dirty="0"/>
                  <a:t>и </a:t>
                </a:r>
                <a:r>
                  <a:rPr lang="en-US" i="1" dirty="0"/>
                  <a:t>EF </a:t>
                </a:r>
                <a:r>
                  <a:rPr lang="ru-RU" dirty="0"/>
                  <a:t>равны соответственно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37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06651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4571" b="-3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745" name="Text Box 17"/>
              <p:cNvSpPr txBox="1">
                <a:spLocks noChangeArrowheads="1"/>
              </p:cNvSpPr>
              <p:nvPr/>
            </p:nvSpPr>
            <p:spPr bwMode="auto">
              <a:xfrm>
                <a:off x="152400" y="3810000"/>
                <a:ext cx="8763000" cy="2821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	Для </a:t>
                </a:r>
                <a:r>
                  <a:rPr lang="ru-RU" dirty="0"/>
                  <a:t>нахождения ее высоты </a:t>
                </a:r>
                <a:r>
                  <a:rPr lang="en-US" i="1" dirty="0"/>
                  <a:t>EH </a:t>
                </a:r>
                <a:r>
                  <a:rPr lang="ru-RU" dirty="0"/>
                  <a:t>рассмотрим равнобедренный треугольник </a:t>
                </a:r>
                <a:r>
                  <a:rPr lang="en-US" i="1" dirty="0"/>
                  <a:t>AEG</a:t>
                </a:r>
                <a:r>
                  <a:rPr lang="en-US" dirty="0"/>
                  <a:t>, </a:t>
                </a:r>
                <a:r>
                  <a:rPr lang="ru-RU" dirty="0"/>
                  <a:t>в котором </a:t>
                </a:r>
                <a:r>
                  <a:rPr lang="en-US" i="1" dirty="0"/>
                  <a:t>AE </a:t>
                </a:r>
                <a:r>
                  <a:rPr lang="en-US" i="1" dirty="0" smtClean="0"/>
                  <a:t>= </a:t>
                </a:r>
                <a:r>
                  <a:rPr lang="en-US" i="1" dirty="0"/>
                  <a:t>AG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i="1" dirty="0" smtClean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Высота, опущенная на сторону </a:t>
                </a:r>
                <a:r>
                  <a:rPr lang="en-US" i="1" dirty="0" smtClean="0"/>
                  <a:t>EG</a:t>
                </a:r>
                <a:r>
                  <a:rPr lang="ru-RU" dirty="0" smtClean="0"/>
                  <a:t>,</a:t>
                </a:r>
                <a:r>
                  <a:rPr lang="en-US" i="1" dirty="0" smtClean="0"/>
                  <a:t> </a:t>
                </a:r>
                <a:r>
                  <a:rPr lang="ru-RU" dirty="0"/>
                  <a:t>равна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Следовательно, высота </a:t>
                </a:r>
                <a:r>
                  <a:rPr lang="en-US" i="1" dirty="0"/>
                  <a:t>EH </a:t>
                </a:r>
                <a:r>
                  <a:rPr lang="ru-RU" dirty="0"/>
                  <a:t>равна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Площадь сечения равна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374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810000"/>
                <a:ext cx="8763000" cy="2821991"/>
              </a:xfrm>
              <a:prstGeom prst="rect">
                <a:avLst/>
              </a:prstGeom>
              <a:blipFill rotWithShape="1">
                <a:blip r:embed="rId3"/>
                <a:stretch>
                  <a:fillRect l="-1043" t="-1728" r="-974" b="-1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75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66510"/>
            <a:ext cx="3127997" cy="265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8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3048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Постройте сечение единичного куба </a:t>
            </a:r>
            <a:r>
              <a:rPr lang="ru-RU" i="1" dirty="0"/>
              <a:t>ABCDA</a:t>
            </a:r>
            <a:r>
              <a:rPr lang="ru-RU" baseline="-25000" dirty="0"/>
              <a:t>1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i="1" dirty="0"/>
              <a:t>D</a:t>
            </a:r>
            <a:r>
              <a:rPr lang="ru-RU" baseline="-25000" dirty="0"/>
              <a:t>1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проходящее через вершину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середины ребер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Найдите его площадь.</a:t>
            </a:r>
            <a:r>
              <a:rPr lang="ru-RU" dirty="0"/>
              <a:t> 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9826"/>
            <a:ext cx="3136122" cy="26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0" y="167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Решение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Сечением является пятиугольник </a:t>
            </a:r>
            <a:r>
              <a:rPr lang="en-US" i="1" dirty="0"/>
              <a:t>EFGD</a:t>
            </a:r>
            <a:r>
              <a:rPr lang="en-US" baseline="-25000" dirty="0"/>
              <a:t>1</a:t>
            </a:r>
            <a:r>
              <a:rPr lang="en-US" i="1" dirty="0"/>
              <a:t>H</a:t>
            </a:r>
            <a:r>
              <a:rPr lang="ru-RU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8415"/>
            <a:ext cx="3521046" cy="234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790" name="Text Box 14"/>
              <p:cNvSpPr txBox="1">
                <a:spLocks noChangeArrowheads="1"/>
              </p:cNvSpPr>
              <p:nvPr/>
            </p:nvSpPr>
            <p:spPr bwMode="auto">
              <a:xfrm>
                <a:off x="0" y="2825202"/>
                <a:ext cx="8991600" cy="1441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1-й способ. </a:t>
                </a:r>
                <a:r>
                  <a:rPr lang="ru-RU" sz="2000" dirty="0"/>
                  <a:t>П</a:t>
                </a:r>
                <a:r>
                  <a:rPr lang="ru-RU" sz="2000" dirty="0" smtClean="0"/>
                  <a:t>лоскость сечения образует </a:t>
                </a:r>
                <a:r>
                  <a:rPr lang="ru-RU" sz="2000" dirty="0"/>
                  <a:t>с плоскостью грани </a:t>
                </a:r>
                <a:r>
                  <a:rPr lang="en-US" sz="2000" i="1" dirty="0"/>
                  <a:t>ABCD </a:t>
                </a:r>
                <a:r>
                  <a:rPr lang="ru-RU" sz="2000" dirty="0"/>
                  <a:t>угол, косинус которого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000" dirty="0" smtClean="0"/>
                  <a:t>. Площадь </a:t>
                </a:r>
                <a:r>
                  <a:rPr lang="ru-RU" sz="2000" dirty="0"/>
                  <a:t>пятиугольника </a:t>
                </a:r>
                <a:r>
                  <a:rPr lang="en-US" sz="2000" i="1" dirty="0"/>
                  <a:t>AEFCD </a:t>
                </a:r>
                <a:r>
                  <a:rPr lang="ru-RU" sz="2000" dirty="0" smtClean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dirty="0" smtClean="0"/>
                  <a:t>. </a:t>
                </a:r>
                <a:r>
                  <a:rPr lang="ru-RU" sz="2000" dirty="0"/>
                  <a:t>Площадь сечения </a:t>
                </a:r>
                <a:r>
                  <a:rPr lang="ru-RU" sz="2000" dirty="0" smtClean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579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25202"/>
                <a:ext cx="8991600" cy="1441998"/>
              </a:xfrm>
              <a:prstGeom prst="rect">
                <a:avLst/>
              </a:prstGeom>
              <a:blipFill rotWithShape="1">
                <a:blip r:embed="rId3"/>
                <a:stretch>
                  <a:fillRect l="-678" t="-3376" r="-678" b="-1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6" name="Text Box 20"/>
              <p:cNvSpPr txBox="1">
                <a:spLocks noChangeArrowheads="1"/>
              </p:cNvSpPr>
              <p:nvPr/>
            </p:nvSpPr>
            <p:spPr bwMode="auto">
              <a:xfrm>
                <a:off x="0" y="4267201"/>
                <a:ext cx="8991600" cy="2180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 smtClean="0"/>
                  <a:t>	</a:t>
                </a:r>
                <a:r>
                  <a:rPr lang="ru-RU" sz="2000" dirty="0" smtClean="0">
                    <a:solidFill>
                      <a:srgbClr val="FF0000"/>
                    </a:solidFill>
                  </a:rPr>
                  <a:t>2-й способ. </a:t>
                </a:r>
                <a:r>
                  <a:rPr lang="ru-RU" sz="2000" dirty="0"/>
                  <a:t>П</a:t>
                </a:r>
                <a:r>
                  <a:rPr lang="ru-RU" sz="2000" dirty="0" smtClean="0"/>
                  <a:t>лощадь пятиугольника равна разности площади треугольника </a:t>
                </a:r>
                <a:r>
                  <a:rPr lang="en-US" sz="2000" i="1" dirty="0"/>
                  <a:t>PQD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и суммы площадей треугольников </a:t>
                </a:r>
                <a:r>
                  <a:rPr lang="en-US" sz="2000" i="1" dirty="0"/>
                  <a:t>PEH</a:t>
                </a:r>
                <a:r>
                  <a:rPr lang="en-US" sz="2000" dirty="0"/>
                  <a:t>, </a:t>
                </a:r>
                <a:r>
                  <a:rPr lang="en-US" sz="2000" i="1" dirty="0"/>
                  <a:t>FQG</a:t>
                </a:r>
                <a:r>
                  <a:rPr lang="en-US" sz="2000" dirty="0"/>
                  <a:t>. </a:t>
                </a:r>
                <a:r>
                  <a:rPr lang="ru-RU" sz="2000" dirty="0" smtClean="0"/>
                  <a:t>Высота </a:t>
                </a:r>
                <a:r>
                  <a:rPr lang="en-US" sz="2000" i="1" dirty="0"/>
                  <a:t>D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R </a:t>
                </a:r>
                <a:r>
                  <a:rPr lang="ru-RU" sz="2000" dirty="0"/>
                  <a:t>треугольника </a:t>
                </a:r>
                <a:r>
                  <a:rPr lang="en-US" sz="2000" i="1" dirty="0"/>
                  <a:t>PQD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. Сторона </a:t>
                </a:r>
                <a:r>
                  <a:rPr lang="en-US" sz="2000" i="1" dirty="0"/>
                  <a:t>PQ </a:t>
                </a:r>
                <a:r>
                  <a:rPr lang="ru-RU" sz="2000" dirty="0" smtClean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. </a:t>
                </a:r>
                <a:r>
                  <a:rPr lang="ru-RU" sz="2000" dirty="0" smtClean="0"/>
                  <a:t>Площадь </a:t>
                </a:r>
                <a:r>
                  <a:rPr lang="ru-RU" sz="2000" dirty="0"/>
                  <a:t>треугольника </a:t>
                </a:r>
                <a:r>
                  <a:rPr lang="en-US" sz="2000" i="1" dirty="0"/>
                  <a:t>PQD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dirty="0" smtClean="0"/>
                  <a:t>.</a:t>
                </a:r>
                <a:r>
                  <a:rPr lang="ru-RU" sz="2000" dirty="0"/>
                  <a:t> Площади треугольников </a:t>
                </a:r>
                <a:r>
                  <a:rPr lang="en-US" sz="2000" i="1" dirty="0"/>
                  <a:t>PEH</a:t>
                </a:r>
                <a:r>
                  <a:rPr lang="en-US" sz="2000" dirty="0"/>
                  <a:t>, </a:t>
                </a:r>
                <a:r>
                  <a:rPr lang="en-US" sz="2000" i="1" dirty="0"/>
                  <a:t>FQG</a:t>
                </a:r>
                <a:r>
                  <a:rPr lang="ru-RU" sz="2000" i="1" dirty="0"/>
                  <a:t> </a:t>
                </a:r>
                <a:r>
                  <a:rPr lang="ru-RU" sz="2000" dirty="0"/>
                  <a:t>в 9 раз меньше площади треугольника </a:t>
                </a:r>
                <a:r>
                  <a:rPr lang="en-US" sz="2000" i="1" dirty="0"/>
                  <a:t>PQD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.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Следовательно</a:t>
                </a:r>
                <a:r>
                  <a:rPr lang="ru-RU" sz="2000" dirty="0"/>
                  <a:t>, площадь пятиугольника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000" i="1" dirty="0" smtClean="0"/>
                  <a:t>.</a:t>
                </a:r>
                <a:endParaRPr lang="ru-RU" sz="2000" i="1" dirty="0"/>
              </a:p>
            </p:txBody>
          </p:sp>
        </mc:Choice>
        <mc:Fallback xmlns="">
          <p:sp>
            <p:nvSpPr>
              <p:cNvPr id="7579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67201"/>
                <a:ext cx="8991600" cy="2180405"/>
              </a:xfrm>
              <a:prstGeom prst="rect">
                <a:avLst/>
              </a:prstGeom>
              <a:blipFill rotWithShape="1">
                <a:blip r:embed="rId4"/>
                <a:stretch>
                  <a:fillRect l="-678" t="-1397" r="-678" b="-8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0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026"/>
          <p:cNvSpPr txBox="1"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Постройте сечение пирамиды </a:t>
            </a:r>
            <a:r>
              <a:rPr lang="en-US" i="1" dirty="0">
                <a:cs typeface="Times New Roman" pitchFamily="18" charset="0"/>
              </a:rPr>
              <a:t>SABCD</a:t>
            </a:r>
            <a:r>
              <a:rPr lang="ru-RU" dirty="0">
                <a:cs typeface="Times New Roman" pitchFamily="18" charset="0"/>
              </a:rPr>
              <a:t>, все ребра которой равны 1, проходящее через </a:t>
            </a:r>
            <a:r>
              <a:rPr lang="ru-RU" dirty="0"/>
              <a:t>вершину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ru-RU" dirty="0">
                <a:cs typeface="Times New Roman" pitchFamily="18" charset="0"/>
              </a:rPr>
              <a:t>середины ребер </a:t>
            </a:r>
            <a:r>
              <a:rPr lang="en-US" i="1" dirty="0">
                <a:cs typeface="Times New Roman" pitchFamily="18" charset="0"/>
              </a:rPr>
              <a:t>SB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SD</a:t>
            </a:r>
            <a:r>
              <a:rPr lang="ru-RU" dirty="0">
                <a:cs typeface="Times New Roman" pitchFamily="18" charset="0"/>
              </a:rPr>
              <a:t>. Найдите его площадь. </a:t>
            </a:r>
          </a:p>
        </p:txBody>
      </p:sp>
      <p:pic>
        <p:nvPicPr>
          <p:cNvPr id="1228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23029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96" name="Text Box 1040"/>
              <p:cNvSpPr txBox="1">
                <a:spLocks noChangeArrowheads="1"/>
              </p:cNvSpPr>
              <p:nvPr/>
            </p:nvSpPr>
            <p:spPr bwMode="auto">
              <a:xfrm>
                <a:off x="802" y="548680"/>
                <a:ext cx="9143198" cy="1068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/>
                  <a:t>Его диагонали </a:t>
                </a:r>
                <a:r>
                  <a:rPr lang="en-US" i="1" dirty="0"/>
                  <a:t>AF </a:t>
                </a:r>
                <a:r>
                  <a:rPr lang="ru-RU" dirty="0"/>
                  <a:t>и </a:t>
                </a:r>
                <a:r>
                  <a:rPr lang="en-US" i="1" dirty="0"/>
                  <a:t>GE </a:t>
                </a:r>
                <a:r>
                  <a:rPr lang="ru-RU" dirty="0"/>
                  <a:t>которого перпендикулярны и равны </a:t>
                </a:r>
                <a:r>
                  <a:rPr lang="ru-RU" dirty="0" smtClean="0"/>
                  <a:t>соответственно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.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dirty="0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2896" name="Text Box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" y="548680"/>
                <a:ext cx="9143198" cy="1068819"/>
              </a:xfrm>
              <a:prstGeom prst="rect">
                <a:avLst/>
              </a:prstGeom>
              <a:blipFill rotWithShape="1">
                <a:blip r:embed="rId2"/>
                <a:stretch>
                  <a:fillRect l="-1000" t="-4571" r="-1067" b="-3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5" name="Text Box 1029"/>
          <p:cNvSpPr txBox="1">
            <a:spLocks noChangeArrowheads="1"/>
          </p:cNvSpPr>
          <p:nvPr/>
        </p:nvSpPr>
        <p:spPr bwMode="auto">
          <a:xfrm>
            <a:off x="-13636" y="188640"/>
            <a:ext cx="9157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Решение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Сечением является четырехугольник </a:t>
            </a:r>
            <a:r>
              <a:rPr lang="en-US" i="1" dirty="0"/>
              <a:t>AEFG</a:t>
            </a:r>
            <a:r>
              <a:rPr lang="ru-RU" dirty="0"/>
              <a:t>, </a:t>
            </a:r>
          </a:p>
        </p:txBody>
      </p:sp>
      <p:pic>
        <p:nvPicPr>
          <p:cNvPr id="122899" name="Picture 1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6493"/>
            <a:ext cx="34172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5301208"/>
                <a:ext cx="2520280" cy="68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 dirty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2520280" cy="684611"/>
              </a:xfrm>
              <a:prstGeom prst="rect">
                <a:avLst/>
              </a:prstGeom>
              <a:blipFill rotWithShape="1">
                <a:blip r:embed="rId4"/>
                <a:stretch>
                  <a:fillRect l="-3874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Найдите </a:t>
            </a:r>
            <a:r>
              <a:rPr lang="ru-RU" dirty="0"/>
              <a:t>площадь сечения правильной шестиугольной призмы </a:t>
            </a:r>
            <a:r>
              <a:rPr lang="ru-RU" i="1" dirty="0"/>
              <a:t>ABCDEFA</a:t>
            </a:r>
            <a:r>
              <a:rPr lang="ru-RU" baseline="-25000" dirty="0"/>
              <a:t>1</a:t>
            </a:r>
            <a:r>
              <a:rPr lang="ru-RU" i="1" dirty="0"/>
              <a:t>B</a:t>
            </a:r>
            <a:r>
              <a:rPr lang="ru-RU" baseline="-25000" dirty="0"/>
              <a:t>1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r>
              <a:rPr lang="ru-RU" i="1" dirty="0"/>
              <a:t>D</a:t>
            </a:r>
            <a:r>
              <a:rPr lang="ru-RU" baseline="-25000" dirty="0"/>
              <a:t>1</a:t>
            </a:r>
            <a:r>
              <a:rPr lang="ru-RU" i="1" dirty="0"/>
              <a:t>E</a:t>
            </a:r>
            <a:r>
              <a:rPr lang="ru-RU" baseline="-25000" dirty="0"/>
              <a:t>1</a:t>
            </a:r>
            <a:r>
              <a:rPr lang="ru-RU" i="1" dirty="0"/>
              <a:t>F</a:t>
            </a:r>
            <a:r>
              <a:rPr lang="ru-RU" baseline="-25000" dirty="0"/>
              <a:t>1</a:t>
            </a:r>
            <a:r>
              <a:rPr lang="ru-RU" dirty="0"/>
              <a:t>, все рёбра которой равны 1,</a:t>
            </a:r>
            <a:r>
              <a:rPr lang="ru-RU" baseline="-25000" dirty="0"/>
              <a:t> </a:t>
            </a:r>
            <a:r>
              <a:rPr lang="ru-RU" dirty="0"/>
              <a:t>плоскостью, проходящей через вершины </a:t>
            </a:r>
            <a:r>
              <a:rPr lang="ru-RU" i="1" dirty="0"/>
              <a:t>F</a:t>
            </a:r>
            <a:r>
              <a:rPr lang="ru-RU" dirty="0"/>
              <a:t>, </a:t>
            </a:r>
            <a:r>
              <a:rPr lang="ru-RU" i="1" dirty="0"/>
              <a:t>A</a:t>
            </a:r>
            <a:r>
              <a:rPr lang="ru-RU" dirty="0"/>
              <a:t> и </a:t>
            </a:r>
            <a:r>
              <a:rPr lang="ru-RU" i="1" dirty="0"/>
              <a:t>C</a:t>
            </a:r>
            <a:r>
              <a:rPr lang="ru-RU" baseline="-25000" dirty="0"/>
              <a:t>1</a:t>
            </a:r>
            <a:endParaRPr lang="ru-RU" dirty="0"/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116138"/>
            <a:ext cx="3152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1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216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 smtClean="0"/>
                  <a:t> </a:t>
                </a:r>
                <a:r>
                  <a:rPr lang="ru-RU" dirty="0"/>
                  <a:t>Искомым сечением является шестиугольник </a:t>
                </a:r>
                <a:r>
                  <a:rPr lang="en-US" i="1" dirty="0"/>
                  <a:t>AGC</a:t>
                </a:r>
                <a:r>
                  <a:rPr lang="ru-RU" baseline="-25000" dirty="0"/>
                  <a:t>1</a:t>
                </a:r>
                <a:r>
                  <a:rPr lang="en-US" i="1" dirty="0"/>
                  <a:t>D</a:t>
                </a:r>
                <a:r>
                  <a:rPr lang="ru-RU" baseline="-25000" dirty="0"/>
                  <a:t>1</a:t>
                </a:r>
                <a:r>
                  <a:rPr lang="en-US" i="1" dirty="0"/>
                  <a:t>HF </a:t>
                </a:r>
                <a:r>
                  <a:rPr lang="ru-RU" dirty="0"/>
                  <a:t>(рис. 24.3</a:t>
                </a:r>
                <a:r>
                  <a:rPr lang="ru-RU" dirty="0" smtClean="0"/>
                  <a:t>). Его </a:t>
                </a:r>
                <a:r>
                  <a:rPr lang="ru-RU" dirty="0"/>
                  <a:t>ортогональной проекцией на плоскость </a:t>
                </a:r>
                <a:r>
                  <a:rPr lang="ru-RU" i="1" dirty="0"/>
                  <a:t>ABC </a:t>
                </a:r>
                <a:r>
                  <a:rPr lang="ru-RU" dirty="0"/>
                  <a:t>является правильный шестиугольник </a:t>
                </a:r>
                <a:r>
                  <a:rPr lang="ru-RU" i="1" dirty="0"/>
                  <a:t>ABCDEF</a:t>
                </a:r>
                <a:r>
                  <a:rPr lang="ru-RU" dirty="0"/>
                  <a:t>.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Косинус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φ</m:t>
                    </m:r>
                  </m:oMath>
                </a14:m>
                <a:r>
                  <a:rPr lang="ru-RU" dirty="0"/>
                  <a:t> между плоскостями </a:t>
                </a:r>
                <a:r>
                  <a:rPr lang="ru-RU" i="1" dirty="0"/>
                  <a:t>FAC</a:t>
                </a:r>
                <a:r>
                  <a:rPr lang="ru-RU" baseline="-25000" dirty="0"/>
                  <a:t>1</a:t>
                </a:r>
                <a:r>
                  <a:rPr lang="ru-RU" dirty="0"/>
                  <a:t> и </a:t>
                </a:r>
                <a:r>
                  <a:rPr lang="ru-RU" i="1" dirty="0"/>
                  <a:t>ABC </a:t>
                </a:r>
                <a:r>
                  <a:rPr lang="ru-RU" dirty="0"/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Следовательно, площадь шестиугольника равна 3.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162002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254" r="-1000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7624" y="56612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Ответ: 3.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0003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8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Определение призмы в учебнике Л.С. </a:t>
            </a:r>
            <a:r>
              <a:rPr lang="ru-RU" dirty="0" err="1" smtClean="0">
                <a:solidFill>
                  <a:srgbClr val="FF0000"/>
                </a:solidFill>
              </a:rPr>
              <a:t>Атанасяна</a:t>
            </a:r>
            <a:r>
              <a:rPr lang="ru-RU" dirty="0" smtClean="0">
                <a:solidFill>
                  <a:srgbClr val="FF0000"/>
                </a:solidFill>
              </a:rPr>
              <a:t> и др.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" y="626013"/>
            <a:ext cx="4514850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05" y="1064405"/>
            <a:ext cx="42291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79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КРУГЛЫЕ ТЕЛА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77" y="836712"/>
            <a:ext cx="35384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1115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83980"/>
            <a:ext cx="2644080" cy="276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7520"/>
            <a:ext cx="4589115" cy="299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61747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сферы в учебнике 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Л.С. </a:t>
            </a:r>
            <a:r>
              <a:rPr lang="ru-RU" sz="2800" dirty="0" err="1" smtClean="0">
                <a:solidFill>
                  <a:srgbClr val="FF0000"/>
                </a:solidFill>
                <a:cs typeface="Times New Roman" pitchFamily="18" charset="0"/>
              </a:rPr>
              <a:t>Атанасяна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 и др.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865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5442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Изображения сферы в программе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6" y="738662"/>
            <a:ext cx="3237399" cy="269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15" y="890373"/>
            <a:ext cx="2844992" cy="276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473"/>
            <a:ext cx="3217727" cy="306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27" y="3751903"/>
            <a:ext cx="2588079" cy="30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10" y="3820790"/>
            <a:ext cx="3048587" cy="28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57" y="848100"/>
            <a:ext cx="3241492" cy="27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563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комбинаций многогранников и круглых тел в наших учебниках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3" y="954106"/>
            <a:ext cx="2232248" cy="278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79" y="1075429"/>
            <a:ext cx="1935304" cy="25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4" y="3832233"/>
            <a:ext cx="2739345" cy="281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32233"/>
            <a:ext cx="2880320" cy="276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75429"/>
            <a:ext cx="1800200" cy="25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6694"/>
            <a:ext cx="2099546" cy="2751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297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693" y="0"/>
            <a:ext cx="7772400" cy="4572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Сфера, вписанная в конус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-2582" y="404664"/>
            <a:ext cx="914658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Теорема. </a:t>
            </a:r>
            <a:r>
              <a:rPr lang="ru-RU" sz="2200" dirty="0" smtClean="0"/>
              <a:t>В </a:t>
            </a:r>
            <a:r>
              <a:rPr lang="ru-RU" sz="2200" dirty="0"/>
              <a:t>любой </a:t>
            </a:r>
            <a:r>
              <a:rPr lang="ru-RU" sz="2200" dirty="0" smtClean="0"/>
              <a:t>конус можно </a:t>
            </a:r>
            <a:r>
              <a:rPr lang="ru-RU" sz="2200" dirty="0"/>
              <a:t>вписать сферу. Ее центр находится на высоте конуса, а радиус </a:t>
            </a:r>
            <a:r>
              <a:rPr lang="en-US" sz="2200" i="1" dirty="0" smtClean="0"/>
              <a:t>r </a:t>
            </a:r>
            <a:r>
              <a:rPr lang="ru-RU" sz="2200" dirty="0" smtClean="0"/>
              <a:t>равен </a:t>
            </a:r>
            <a:r>
              <a:rPr lang="ru-RU" sz="2200" dirty="0"/>
              <a:t>радиусу окружности, вписанной в треугольник, являющийся осевым сечением конуса.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2" name="Text Box 6"/>
              <p:cNvSpPr txBox="1">
                <a:spLocks noChangeArrowheads="1"/>
              </p:cNvSpPr>
              <p:nvPr/>
            </p:nvSpPr>
            <p:spPr bwMode="auto">
              <a:xfrm>
                <a:off x="3114674" y="1412776"/>
                <a:ext cx="6029325" cy="4347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 smtClean="0"/>
                  <a:t>	</a:t>
                </a:r>
                <a:r>
                  <a:rPr lang="ru-RU" sz="2200" dirty="0" smtClean="0"/>
                  <a:t>Найдём радиус </a:t>
                </a:r>
                <a:r>
                  <a:rPr lang="en-US" sz="2200" i="1" dirty="0" smtClean="0"/>
                  <a:t>r </a:t>
                </a:r>
                <a:r>
                  <a:rPr lang="ru-RU" sz="2200" dirty="0" smtClean="0"/>
                  <a:t>сферы, вписанной в конус, радиус основания которого 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200" dirty="0" smtClean="0"/>
                  <a:t>,  высота – </a:t>
                </a:r>
                <a:r>
                  <a:rPr lang="en-US" sz="2200" i="1" dirty="0" smtClean="0"/>
                  <a:t>h</a:t>
                </a:r>
                <a:r>
                  <a:rPr lang="ru-RU" sz="2200" dirty="0" smtClean="0"/>
                  <a:t>, а образующая</a:t>
                </a:r>
                <a:r>
                  <a:rPr lang="en-US" sz="2200" i="1" dirty="0" smtClean="0"/>
                  <a:t> </a:t>
                </a:r>
                <a:r>
                  <a:rPr lang="ru-RU" sz="2200" i="1" dirty="0" smtClean="0"/>
                  <a:t>– </a:t>
                </a:r>
                <a:r>
                  <a:rPr lang="en-US" sz="2200" i="1" dirty="0" smtClean="0"/>
                  <a:t>b</a:t>
                </a:r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200" dirty="0" smtClean="0"/>
                  <a:t>).</a:t>
                </a:r>
                <a:r>
                  <a:rPr lang="ru-RU" sz="2200" i="1" dirty="0" smtClean="0"/>
                  <a:t>	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2200" i="1" dirty="0"/>
                  <a:t>	</a:t>
                </a:r>
                <a:r>
                  <a:rPr lang="ru-RU" sz="2200" dirty="0" smtClean="0"/>
                  <a:t>Напомним, что радиус </a:t>
                </a:r>
                <a:r>
                  <a:rPr lang="en-US" sz="2200" i="1" dirty="0"/>
                  <a:t>r </a:t>
                </a:r>
                <a:r>
                  <a:rPr lang="ru-RU" sz="2200" dirty="0"/>
                  <a:t>окружности, вписанный в треугольник, находится по </a:t>
                </a:r>
                <a:r>
                  <a:rPr lang="ru-RU" sz="2200" dirty="0" smtClean="0"/>
                  <a:t>формуле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𝑟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200" dirty="0"/>
                  <a:t>, </a:t>
                </a:r>
                <a:r>
                  <a:rPr lang="ru-RU" sz="2200" dirty="0"/>
                  <a:t>где </a:t>
                </a:r>
                <a:r>
                  <a:rPr lang="en-US" sz="2200" i="1" dirty="0"/>
                  <a:t>S </a:t>
                </a:r>
                <a:r>
                  <a:rPr lang="ru-RU" sz="2200" dirty="0"/>
                  <a:t>– площадь, </a:t>
                </a:r>
                <a:r>
                  <a:rPr lang="en-US" sz="2200" i="1" dirty="0" smtClean="0"/>
                  <a:t>a</a:t>
                </a:r>
                <a:r>
                  <a:rPr lang="en-US" sz="2200" dirty="0" smtClean="0"/>
                  <a:t>, </a:t>
                </a:r>
                <a:r>
                  <a:rPr lang="en-US" sz="2200" i="1" dirty="0" smtClean="0"/>
                  <a:t>b</a:t>
                </a:r>
                <a:r>
                  <a:rPr lang="en-US" sz="2200" dirty="0" smtClean="0"/>
                  <a:t>, </a:t>
                </a:r>
                <a:r>
                  <a:rPr lang="en-US" sz="2200" i="1" dirty="0" smtClean="0"/>
                  <a:t>c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– </a:t>
                </a:r>
                <a:r>
                  <a:rPr lang="ru-RU" sz="2200" dirty="0" smtClean="0"/>
                  <a:t>стороны </a:t>
                </a:r>
                <a:r>
                  <a:rPr lang="ru-RU" sz="2200" dirty="0"/>
                  <a:t>треугольника</a:t>
                </a:r>
                <a:r>
                  <a:rPr lang="ru-RU" sz="2200" dirty="0" smtClean="0"/>
                  <a:t>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2200" dirty="0" smtClean="0"/>
                  <a:t>	Радиус вписанной сферы равен радиусу окружности, вписанной в треугольник </a:t>
                </a:r>
                <a:r>
                  <a:rPr lang="en-US" sz="2200" i="1" dirty="0" smtClean="0"/>
                  <a:t>ABC</a:t>
                </a:r>
                <a:r>
                  <a:rPr lang="ru-RU" sz="2200" dirty="0" smtClean="0"/>
                  <a:t>, являющийся осевым сечением конуса.</a:t>
                </a:r>
                <a:endParaRPr lang="en-US" sz="2200" dirty="0"/>
              </a:p>
              <a:p>
                <a:pPr algn="just">
                  <a:spcBef>
                    <a:spcPts val="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7066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4674" y="1412776"/>
                <a:ext cx="6029325" cy="4347152"/>
              </a:xfrm>
              <a:prstGeom prst="rect">
                <a:avLst/>
              </a:prstGeom>
              <a:blipFill rotWithShape="1">
                <a:blip r:embed="rId2"/>
                <a:stretch>
                  <a:fillRect l="-1314" t="-281" r="-13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973"/>
            <a:ext cx="31337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097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Text Box 3"/>
              <p:cNvSpPr txBox="1">
                <a:spLocks noChangeArrowheads="1"/>
              </p:cNvSpPr>
              <p:nvPr/>
            </p:nvSpPr>
            <p:spPr bwMode="auto">
              <a:xfrm>
                <a:off x="0" y="179787"/>
                <a:ext cx="9144000" cy="1066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	1. </a:t>
                </a:r>
                <a:r>
                  <a:rPr lang="ru-RU" dirty="0" smtClean="0"/>
                  <a:t>В </a:t>
                </a:r>
                <a:r>
                  <a:rPr lang="ru-RU" dirty="0"/>
                  <a:t>конус, радиус основания которого равен 1, а образующая равна 2, вписана сфера. Найдите ее радиус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.)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7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9787"/>
                <a:ext cx="9144000" cy="106651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4571" r="-1000" b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9829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	2. </a:t>
            </a:r>
            <a:r>
              <a:rPr lang="ru-RU" dirty="0"/>
              <a:t>Высота конуса равна 8, образующая 10. Найдите радиус вписанной сферы</a:t>
            </a:r>
            <a:r>
              <a:rPr lang="ru-RU" dirty="0" smtClean="0"/>
              <a:t>.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1" y="3293330"/>
            <a:ext cx="2543207" cy="300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0" y="1994771"/>
                <a:ext cx="9144000" cy="1252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	3. </a:t>
                </a:r>
                <a:r>
                  <a:rPr lang="ru-RU" dirty="0"/>
                  <a:t>Радиус основания конуса равен 1. Образующая наклонена к плоскости основания под углом 45</a:t>
                </a:r>
                <a:r>
                  <a:rPr lang="ru-RU" baseline="30000" dirty="0"/>
                  <a:t>о</a:t>
                </a:r>
                <a:r>
                  <a:rPr lang="ru-RU" dirty="0"/>
                  <a:t>. Найдите радиус вписанной сферы</a:t>
                </a:r>
                <a:r>
                  <a:rPr lang="ru-RU" dirty="0" smtClean="0"/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ru-RU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.)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94771"/>
                <a:ext cx="9144000" cy="1252266"/>
              </a:xfrm>
              <a:prstGeom prst="rect">
                <a:avLst/>
              </a:prstGeom>
              <a:blipFill rotWithShape="1">
                <a:blip r:embed="rId4"/>
                <a:stretch>
                  <a:fillRect l="-1000" t="-3883" r="-1000" b="-87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85201"/>
            <a:ext cx="3943350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056" y="24838"/>
            <a:ext cx="7772400" cy="4572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Сфера, описанная около конуса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440241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Теорема. </a:t>
            </a:r>
            <a:r>
              <a:rPr lang="ru-RU" dirty="0" smtClean="0"/>
              <a:t>Около </a:t>
            </a:r>
            <a:r>
              <a:rPr lang="ru-RU" dirty="0"/>
              <a:t>любого </a:t>
            </a:r>
            <a:r>
              <a:rPr lang="ru-RU" dirty="0" smtClean="0"/>
              <a:t>конуса </a:t>
            </a:r>
            <a:r>
              <a:rPr lang="ru-RU" dirty="0"/>
              <a:t>можно описать сферу. Ее центр находится на высоте конуса, а радиус равен радиусу окружности, описанной около треугольника, являющимся осевым сечением конуса.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Text Box 6"/>
              <p:cNvSpPr txBox="1">
                <a:spLocks noChangeArrowheads="1"/>
              </p:cNvSpPr>
              <p:nvPr/>
            </p:nvSpPr>
            <p:spPr bwMode="auto">
              <a:xfrm>
                <a:off x="3059831" y="2009901"/>
                <a:ext cx="6075295" cy="2930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 smtClean="0"/>
                  <a:t>	</a:t>
                </a:r>
                <a:r>
                  <a:rPr lang="ru-RU" sz="2200" dirty="0"/>
                  <a:t> Найдём радиус </a:t>
                </a:r>
                <a:r>
                  <a:rPr lang="en-US" sz="2200" i="1" dirty="0" smtClean="0"/>
                  <a:t>R </a:t>
                </a:r>
                <a:r>
                  <a:rPr lang="ru-RU" sz="2200" dirty="0"/>
                  <a:t>сферы, </a:t>
                </a:r>
                <a:r>
                  <a:rPr lang="ru-RU" sz="2200" dirty="0" smtClean="0"/>
                  <a:t>описанной около </a:t>
                </a:r>
                <a:r>
                  <a:rPr lang="ru-RU" sz="2200" dirty="0"/>
                  <a:t>конус, радиус основания которого равен </a:t>
                </a:r>
                <a:r>
                  <a:rPr lang="en-US" sz="2200" i="1" dirty="0" smtClean="0"/>
                  <a:t>R</a:t>
                </a:r>
                <a:r>
                  <a:rPr lang="en-US" sz="2200" baseline="-25000" dirty="0" smtClean="0"/>
                  <a:t>0</a:t>
                </a:r>
                <a:r>
                  <a:rPr lang="ru-RU" sz="2200" dirty="0" smtClean="0"/>
                  <a:t>, высота </a:t>
                </a:r>
                <a:r>
                  <a:rPr lang="en-US" sz="2200" dirty="0" smtClean="0"/>
                  <a:t>–</a:t>
                </a:r>
                <a:r>
                  <a:rPr lang="ru-RU" sz="2200" dirty="0" smtClean="0"/>
                  <a:t> </a:t>
                </a:r>
                <a:r>
                  <a:rPr lang="en-US" sz="2200" i="1" dirty="0" smtClean="0"/>
                  <a:t>h</a:t>
                </a:r>
                <a:r>
                  <a:rPr lang="ru-RU" sz="2200" dirty="0" smtClean="0"/>
                  <a:t>, </a:t>
                </a:r>
                <a:r>
                  <a:rPr lang="ru-RU" sz="2200" dirty="0"/>
                  <a:t>а образующая</a:t>
                </a:r>
                <a:r>
                  <a:rPr lang="en-US" sz="2200" i="1" dirty="0"/>
                  <a:t> </a:t>
                </a:r>
                <a:r>
                  <a:rPr lang="ru-RU" sz="2200" i="1" dirty="0"/>
                  <a:t>– </a:t>
                </a:r>
                <a:r>
                  <a:rPr lang="en-US" sz="2200" i="1" dirty="0"/>
                  <a:t>b</a:t>
                </a:r>
                <a:r>
                  <a:rPr lang="en-US" sz="2200" dirty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200" dirty="0"/>
                  <a:t>).</a:t>
                </a:r>
                <a:r>
                  <a:rPr lang="ru-RU" sz="2200" i="1" dirty="0" smtClean="0"/>
                  <a:t>	</a:t>
                </a:r>
                <a:r>
                  <a:rPr lang="ru-RU" sz="2200" dirty="0" smtClean="0"/>
                  <a:t>Напомним</a:t>
                </a:r>
                <a:r>
                  <a:rPr lang="ru-RU" sz="2200" dirty="0"/>
                  <a:t>, что радиус </a:t>
                </a:r>
                <a:r>
                  <a:rPr lang="en-US" sz="2200" i="1" dirty="0"/>
                  <a:t>R </a:t>
                </a:r>
                <a:r>
                  <a:rPr lang="ru-RU" sz="2200" dirty="0"/>
                  <a:t>окружности, описанной около треугольника, находится по </a:t>
                </a:r>
                <a:r>
                  <a:rPr lang="ru-RU" sz="2200" dirty="0" smtClean="0"/>
                  <a:t>формуле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200" dirty="0" smtClean="0"/>
                  <a:t>, </a:t>
                </a:r>
                <a:r>
                  <a:rPr lang="ru-RU" sz="2200" dirty="0" smtClean="0"/>
                  <a:t>где </a:t>
                </a:r>
                <a:r>
                  <a:rPr lang="en-US" sz="2200" i="1" dirty="0"/>
                  <a:t>S </a:t>
                </a:r>
                <a:r>
                  <a:rPr lang="ru-RU" sz="2200" dirty="0"/>
                  <a:t>– площадь, </a:t>
                </a:r>
                <a:r>
                  <a:rPr lang="en-US" sz="2200" i="1" dirty="0"/>
                  <a:t>a</a:t>
                </a:r>
                <a:r>
                  <a:rPr lang="en-US" sz="2200" dirty="0"/>
                  <a:t>, </a:t>
                </a:r>
                <a:r>
                  <a:rPr lang="en-US" sz="2200" i="1" dirty="0"/>
                  <a:t>b</a:t>
                </a:r>
                <a:r>
                  <a:rPr lang="en-US" sz="2200" dirty="0"/>
                  <a:t>, </a:t>
                </a:r>
                <a:r>
                  <a:rPr lang="en-US" sz="2200" i="1" dirty="0"/>
                  <a:t>c</a:t>
                </a:r>
                <a:r>
                  <a:rPr lang="ru-RU" sz="2200" dirty="0"/>
                  <a:t> –</a:t>
                </a:r>
                <a:r>
                  <a:rPr lang="en-US" sz="2200" dirty="0"/>
                  <a:t> </a:t>
                </a:r>
                <a:r>
                  <a:rPr lang="ru-RU" sz="2200" dirty="0"/>
                  <a:t>стороны треугольника</a:t>
                </a:r>
                <a:r>
                  <a:rPr lang="ru-RU" sz="2200" dirty="0" smtClean="0"/>
                  <a:t>.</a:t>
                </a:r>
                <a:r>
                  <a:rPr lang="en-US" sz="2200" dirty="0" smtClean="0"/>
                  <a:t>	</a:t>
                </a:r>
                <a:endParaRPr lang="ru-RU" sz="2200" dirty="0"/>
              </a:p>
            </p:txBody>
          </p:sp>
        </mc:Choice>
        <mc:Fallback xmlns="">
          <p:sp>
            <p:nvSpPr>
              <p:cNvPr id="7168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1" y="2009901"/>
                <a:ext cx="6075295" cy="2930226"/>
              </a:xfrm>
              <a:prstGeom prst="rect">
                <a:avLst/>
              </a:prstGeom>
              <a:blipFill rotWithShape="1">
                <a:blip r:embed="rId2"/>
                <a:stretch>
                  <a:fillRect l="-1304" t="-417" r="-1204"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4755977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 smtClean="0"/>
              <a:t>	</a:t>
            </a:r>
            <a:r>
              <a:rPr lang="ru-RU" sz="2200" dirty="0" smtClean="0"/>
              <a:t>Радиус </a:t>
            </a:r>
            <a:r>
              <a:rPr lang="ru-RU" sz="2200" dirty="0"/>
              <a:t>о</a:t>
            </a:r>
            <a:r>
              <a:rPr lang="ru-RU" sz="2200" dirty="0" smtClean="0"/>
              <a:t>писанной </a:t>
            </a:r>
            <a:r>
              <a:rPr lang="ru-RU" sz="2200" dirty="0"/>
              <a:t>сферы равен радиусу окружности, </a:t>
            </a:r>
            <a:r>
              <a:rPr lang="ru-RU" sz="2200" dirty="0" smtClean="0"/>
              <a:t>описанной около треугольни</a:t>
            </a:r>
            <a:r>
              <a:rPr lang="ru-RU" sz="2200" dirty="0"/>
              <a:t>к</a:t>
            </a:r>
            <a:r>
              <a:rPr lang="ru-RU" sz="2200" dirty="0" smtClean="0"/>
              <a:t>а </a:t>
            </a:r>
            <a:r>
              <a:rPr lang="en-US" sz="2200" i="1" dirty="0" smtClean="0"/>
              <a:t>SAB</a:t>
            </a:r>
            <a:r>
              <a:rPr lang="ru-RU" sz="2200" dirty="0" smtClean="0"/>
              <a:t>, являющегося </a:t>
            </a:r>
            <a:r>
              <a:rPr lang="ru-RU" sz="2200" dirty="0"/>
              <a:t>осевым сечением конуса</a:t>
            </a:r>
            <a:r>
              <a:rPr lang="ru-RU" sz="2200" dirty="0" smtClean="0"/>
              <a:t>.</a:t>
            </a:r>
            <a:r>
              <a:rPr lang="ru-RU" sz="2200" dirty="0"/>
              <a:t>	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6" y="2051246"/>
            <a:ext cx="27717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3233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Text Box 3"/>
              <p:cNvSpPr txBox="1">
                <a:spLocks noChangeArrowheads="1"/>
              </p:cNvSpPr>
              <p:nvPr/>
            </p:nvSpPr>
            <p:spPr bwMode="auto">
              <a:xfrm>
                <a:off x="0" y="30534"/>
                <a:ext cx="8991600" cy="1001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	</a:t>
                </a:r>
                <a:r>
                  <a:rPr lang="en-US" sz="2200" dirty="0" smtClean="0"/>
                  <a:t>1. </a:t>
                </a:r>
                <a:r>
                  <a:rPr lang="ru-RU" sz="2200" dirty="0" smtClean="0"/>
                  <a:t>Около </a:t>
                </a:r>
                <a:r>
                  <a:rPr lang="ru-RU" sz="2200" dirty="0"/>
                  <a:t>конуса, радиус основания которого равен 1, а образующая равна 2, описана сфера. Найдите ее радиус</a:t>
                </a:r>
                <a:r>
                  <a:rPr lang="ru-RU" sz="2200" dirty="0" smtClean="0"/>
                  <a:t>.</a:t>
                </a:r>
                <a:r>
                  <a:rPr lang="en-US" sz="2200" dirty="0" smtClean="0"/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(</a:t>
                </a:r>
                <a:r>
                  <a:rPr lang="ru-RU" sz="2200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rgbClr val="FF0000"/>
                    </a:solidFill>
                  </a:rPr>
                  <a:t>.)</a:t>
                </a:r>
                <a:endParaRPr lang="ru-RU" sz="2200" dirty="0"/>
              </a:p>
            </p:txBody>
          </p:sp>
        </mc:Choice>
        <mc:Fallback xmlns="">
          <p:sp>
            <p:nvSpPr>
              <p:cNvPr id="337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0534"/>
                <a:ext cx="8991600" cy="1001941"/>
              </a:xfrm>
              <a:prstGeom prst="rect">
                <a:avLst/>
              </a:prstGeom>
              <a:blipFill rotWithShape="1">
                <a:blip r:embed="rId2"/>
                <a:stretch>
                  <a:fillRect l="-814" t="-1220" r="-881" b="-36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5292"/>
            <a:ext cx="2506689" cy="24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0" y="864587"/>
                <a:ext cx="8991600" cy="941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/>
                  <a:t>	</a:t>
                </a:r>
                <a:r>
                  <a:rPr lang="en-US" sz="2200" dirty="0" smtClean="0"/>
                  <a:t>2. </a:t>
                </a:r>
                <a:r>
                  <a:rPr lang="ru-RU" sz="2200" dirty="0"/>
                  <a:t>Высота конуса равна 8, образующая 10. Найдите радиус описанной сферы</a:t>
                </a:r>
                <a:r>
                  <a:rPr lang="ru-RU" sz="2200" dirty="0" smtClean="0"/>
                  <a:t>.</a:t>
                </a:r>
                <a:r>
                  <a:rPr lang="en-US" sz="2200" dirty="0" smtClean="0"/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(</a:t>
                </a:r>
                <a:r>
                  <a:rPr lang="ru-RU" sz="2200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20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rgbClr val="FF0000"/>
                    </a:solidFill>
                  </a:rPr>
                  <a:t>.)</a:t>
                </a:r>
                <a:endParaRPr lang="ru-RU" sz="2200" dirty="0"/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64587"/>
                <a:ext cx="8991600" cy="941861"/>
              </a:xfrm>
              <a:prstGeom prst="rect">
                <a:avLst/>
              </a:prstGeom>
              <a:blipFill rotWithShape="1">
                <a:blip r:embed="rId4"/>
                <a:stretch>
                  <a:fillRect l="-814" t="-1299" r="-881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690625"/>
            <a:ext cx="8991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en-US" sz="2200" dirty="0" smtClean="0"/>
              <a:t>3. </a:t>
            </a:r>
            <a:r>
              <a:rPr lang="ru-RU" sz="2200" dirty="0"/>
              <a:t>Радиус основания конуса равен 1. Образующая наклонена к плоскости основания под углом 45</a:t>
            </a:r>
            <a:r>
              <a:rPr lang="ru-RU" sz="2200" baseline="30000" dirty="0"/>
              <a:t>о</a:t>
            </a:r>
            <a:r>
              <a:rPr lang="ru-RU" sz="2200" dirty="0"/>
              <a:t>. Найдите радиус описанной сферы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ru-RU" sz="2200" dirty="0">
                <a:solidFill>
                  <a:srgbClr val="FF0000"/>
                </a:solidFill>
              </a:rPr>
              <a:t>Ответ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r>
              <a:rPr lang="en-US" sz="2200" dirty="0" smtClean="0">
                <a:solidFill>
                  <a:srgbClr val="FF0000"/>
                </a:solidFill>
              </a:rPr>
              <a:t> 1</a:t>
            </a:r>
            <a:r>
              <a:rPr lang="ru-RU" sz="2200" dirty="0" smtClean="0">
                <a:solidFill>
                  <a:srgbClr val="FF0000"/>
                </a:solidFill>
              </a:rPr>
              <a:t>.)</a:t>
            </a:r>
            <a:endParaRPr lang="ru-RU" sz="22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9148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-64860" y="5373216"/>
            <a:ext cx="916210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FF3300"/>
                </a:solidFill>
              </a:rPr>
              <a:t>	</a:t>
            </a:r>
            <a:r>
              <a:rPr lang="ru-RU" dirty="0">
                <a:cs typeface="Times New Roman" pitchFamily="18" charset="0"/>
              </a:rPr>
              <a:t>Для нахождения радиуса </a:t>
            </a:r>
            <a:r>
              <a:rPr lang="ru-RU" dirty="0" smtClean="0">
                <a:cs typeface="Times New Roman" pitchFamily="18" charset="0"/>
              </a:rPr>
              <a:t>сферы, описанной около правильной пирамиды, </a:t>
            </a:r>
            <a:r>
              <a:rPr lang="ru-RU" dirty="0">
                <a:cs typeface="Times New Roman" pitchFamily="18" charset="0"/>
              </a:rPr>
              <a:t>заметим, что эта сфера будет описана около </a:t>
            </a:r>
            <a:r>
              <a:rPr lang="ru-RU" dirty="0" smtClean="0">
                <a:cs typeface="Times New Roman" pitchFamily="18" charset="0"/>
              </a:rPr>
              <a:t>конуса, </a:t>
            </a:r>
            <a:r>
              <a:rPr lang="ru-RU" dirty="0">
                <a:cs typeface="Times New Roman" pitchFamily="18" charset="0"/>
              </a:rPr>
              <a:t>описанного около </a:t>
            </a:r>
            <a:r>
              <a:rPr lang="ru-RU" dirty="0" smtClean="0">
                <a:cs typeface="Times New Roman" pitchFamily="18" charset="0"/>
              </a:rPr>
              <a:t>пирамиды. </a:t>
            </a: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16" y="2060847"/>
            <a:ext cx="3298475" cy="326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92696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Сфера, описанная около </a:t>
            </a:r>
            <a:r>
              <a:rPr lang="ru-RU" sz="3600" dirty="0" smtClean="0">
                <a:solidFill>
                  <a:srgbClr val="FF3300"/>
                </a:solidFill>
              </a:rPr>
              <a:t>пирамиды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0394" y="54868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</a:rPr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Теорема</a:t>
            </a:r>
            <a:r>
              <a:rPr lang="ru-RU" sz="2800" dirty="0">
                <a:solidFill>
                  <a:srgbClr val="FF3300"/>
                </a:solidFill>
              </a:rPr>
              <a:t>. </a:t>
            </a:r>
            <a:r>
              <a:rPr lang="ru-RU" sz="2800" dirty="0">
                <a:cs typeface="Times New Roman" pitchFamily="18" charset="0"/>
              </a:rPr>
              <a:t>Около пирамиды можно описать сферу тогда и только тогда, когда около основания этой пирамиды можно описать окружность</a:t>
            </a:r>
            <a:r>
              <a:rPr lang="ru-RU" sz="2800" dirty="0" smtClean="0">
                <a:cs typeface="Times New Roman" pitchFamily="18" charset="0"/>
              </a:rPr>
              <a:t>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4207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6"/>
              <p:cNvSpPr txBox="1">
                <a:spLocks noChangeArrowheads="1"/>
              </p:cNvSpPr>
              <p:nvPr/>
            </p:nvSpPr>
            <p:spPr bwMode="auto">
              <a:xfrm>
                <a:off x="0" y="22320"/>
                <a:ext cx="9144000" cy="969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200" dirty="0" smtClean="0"/>
                  <a:t>	1. Найдите </a:t>
                </a:r>
                <a:r>
                  <a:rPr lang="ru-RU" sz="2200" dirty="0"/>
                  <a:t>радиус сферы, </a:t>
                </a:r>
                <a:r>
                  <a:rPr lang="ru-RU" sz="2200" dirty="0" smtClean="0"/>
                  <a:t>описанной около единичного тетраэдра. </a:t>
                </a:r>
                <a:r>
                  <a:rPr lang="ru-RU" sz="2200" dirty="0" smtClean="0">
                    <a:solidFill>
                      <a:srgbClr val="FF0000"/>
                    </a:solidFill>
                  </a:rPr>
                  <a:t>(Ответ.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.)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297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320"/>
                <a:ext cx="9144000" cy="969240"/>
              </a:xfrm>
              <a:prstGeom prst="rect">
                <a:avLst/>
              </a:prstGeom>
              <a:blipFill rotWithShape="1">
                <a:blip r:embed="rId2"/>
                <a:stretch>
                  <a:fillRect l="-800" t="-3774" r="-267"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0" y="1009683"/>
                <a:ext cx="9144000" cy="98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200" dirty="0" smtClean="0"/>
                  <a:t>	2. Найдите </a:t>
                </a:r>
                <a:r>
                  <a:rPr lang="ru-RU" sz="2200" dirty="0"/>
                  <a:t>радиус сферы, </a:t>
                </a:r>
                <a:r>
                  <a:rPr lang="ru-RU" sz="2200" dirty="0" smtClean="0"/>
                  <a:t>описанной около правильной четырёхугольной пирамиды, рёбра которой равны 1 </a:t>
                </a:r>
                <a:r>
                  <a:rPr lang="ru-RU" sz="2200" dirty="0" smtClean="0">
                    <a:solidFill>
                      <a:srgbClr val="FF0000"/>
                    </a:solidFill>
                  </a:rPr>
                  <a:t>(Ответ</a:t>
                </a:r>
                <a:r>
                  <a:rPr lang="ru-RU" sz="2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200" i="1">
                        <a:solidFill>
                          <a:srgbClr val="FF0000"/>
                        </a:solidFill>
                        <a:latin typeface="Cambria Math"/>
                      </a:rPr>
                      <m:t>.)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09683"/>
                <a:ext cx="9144000" cy="987001"/>
              </a:xfrm>
              <a:prstGeom prst="rect">
                <a:avLst/>
              </a:prstGeom>
              <a:blipFill rotWithShape="1">
                <a:blip r:embed="rId3"/>
                <a:stretch>
                  <a:fillRect l="-800" t="-3704" r="-867" b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2060848"/>
                <a:ext cx="9144000" cy="1325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200" dirty="0" smtClean="0"/>
                  <a:t>	3. </a:t>
                </a:r>
                <a:r>
                  <a:rPr lang="ru-RU" sz="2200" dirty="0"/>
                  <a:t>Найдите радиус сферы, </a:t>
                </a:r>
                <a:r>
                  <a:rPr lang="ru-RU" sz="2200" dirty="0" smtClean="0"/>
                  <a:t>описанной около правильной шестиугольной пирамиды, стороны основания </a:t>
                </a:r>
                <a:r>
                  <a:rPr lang="ru-RU" sz="2200" dirty="0"/>
                  <a:t>которой </a:t>
                </a:r>
                <a:r>
                  <a:rPr lang="ru-RU" sz="2200" dirty="0" smtClean="0"/>
                  <a:t>равны </a:t>
                </a:r>
                <a:r>
                  <a:rPr lang="ru-RU" sz="2200" dirty="0"/>
                  <a:t>1, а боковые </a:t>
                </a:r>
                <a:r>
                  <a:rPr lang="ru-RU" sz="2200" dirty="0" smtClean="0"/>
                  <a:t>рёбра равны </a:t>
                </a:r>
                <a:r>
                  <a:rPr lang="ru-RU" sz="2200" dirty="0"/>
                  <a:t>2</a:t>
                </a:r>
                <a:r>
                  <a:rPr lang="ru-RU" sz="2200" dirty="0" smtClean="0"/>
                  <a:t>. </a:t>
                </a:r>
                <a:r>
                  <a:rPr lang="ru-RU" sz="2200" dirty="0">
                    <a:solidFill>
                      <a:srgbClr val="FF0000"/>
                    </a:solidFill>
                  </a:rPr>
                  <a:t>(Ответ.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200" i="1">
                        <a:solidFill>
                          <a:srgbClr val="FF0000"/>
                        </a:solidFill>
                        <a:latin typeface="Cambria Math"/>
                      </a:rPr>
                      <m:t>.)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60848"/>
                <a:ext cx="9144000" cy="1325556"/>
              </a:xfrm>
              <a:prstGeom prst="rect">
                <a:avLst/>
              </a:prstGeom>
              <a:blipFill rotWithShape="1">
                <a:blip r:embed="rId4"/>
                <a:stretch>
                  <a:fillRect l="-800" t="-2752" r="-867" b="-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39865"/>
            <a:ext cx="2646323" cy="260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717032"/>
            <a:ext cx="2815767" cy="269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9865"/>
            <a:ext cx="2695757" cy="26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Сфера, вписанная в </a:t>
            </a:r>
            <a:r>
              <a:rPr lang="ru-RU" sz="3600" dirty="0" smtClean="0">
                <a:solidFill>
                  <a:srgbClr val="FF3300"/>
                </a:solidFill>
              </a:rPr>
              <a:t>пирамиду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692696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Теорема</a:t>
            </a:r>
            <a:r>
              <a:rPr lang="ru-RU" dirty="0">
                <a:solidFill>
                  <a:srgbClr val="FF3300"/>
                </a:solidFill>
              </a:rPr>
              <a:t>. </a:t>
            </a:r>
            <a:r>
              <a:rPr lang="ru-RU" dirty="0"/>
              <a:t>В любую треугольную пирамиду можно вписать </a:t>
            </a:r>
            <a:r>
              <a:rPr lang="ru-RU" dirty="0" smtClean="0"/>
              <a:t>сферу.</a:t>
            </a:r>
            <a:endParaRPr lang="ru-R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34750"/>
            <a:ext cx="282523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1420685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Теорема</a:t>
            </a:r>
            <a:r>
              <a:rPr lang="ru-RU" dirty="0">
                <a:solidFill>
                  <a:srgbClr val="FF3300"/>
                </a:solidFill>
              </a:rPr>
              <a:t>. </a:t>
            </a:r>
            <a:r>
              <a:rPr lang="ru-RU" dirty="0"/>
              <a:t>В любую </a:t>
            </a:r>
            <a:r>
              <a:rPr lang="ru-RU" dirty="0" smtClean="0"/>
              <a:t>правильную </a:t>
            </a:r>
            <a:r>
              <a:rPr lang="ru-RU" dirty="0"/>
              <a:t>пирамиду можно вписать </a:t>
            </a:r>
            <a:r>
              <a:rPr lang="ru-RU" dirty="0" smtClean="0"/>
              <a:t>сферу.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46" y="2270072"/>
            <a:ext cx="2922654" cy="286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86096"/>
            <a:ext cx="3312368" cy="27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20806" y="5629663"/>
            <a:ext cx="9164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dirty="0">
                <a:cs typeface="Times New Roman" pitchFamily="18" charset="0"/>
              </a:rPr>
              <a:t> Для нахождения радиуса </a:t>
            </a:r>
            <a:r>
              <a:rPr lang="ru-RU" dirty="0" smtClean="0">
                <a:cs typeface="Times New Roman" pitchFamily="18" charset="0"/>
              </a:rPr>
              <a:t>сферы, вписанной в правильную пирамиду, </a:t>
            </a:r>
            <a:r>
              <a:rPr lang="ru-RU" dirty="0">
                <a:cs typeface="Times New Roman" pitchFamily="18" charset="0"/>
              </a:rPr>
              <a:t>заметим, что эта сфера будет </a:t>
            </a:r>
            <a:r>
              <a:rPr lang="ru-RU" dirty="0" smtClean="0">
                <a:cs typeface="Times New Roman" pitchFamily="18" charset="0"/>
              </a:rPr>
              <a:t>вписана в конус, вписанный в эту пирамиду.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72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Определения куба и параллелепипеда в наших учебниках</a:t>
            </a:r>
          </a:p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многогранник, поверхность которого состоит из шести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квадра­тов.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Параллелепипед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многогранник, поверхность которого состоит из шести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параллелограммов.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Параллелепипед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которого все грани – прямоугольники, называется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прямоугольным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1722"/>
            <a:ext cx="16668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43" y="2111722"/>
            <a:ext cx="17716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99" y="2111722"/>
            <a:ext cx="17335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5660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6"/>
              <p:cNvSpPr txBox="1">
                <a:spLocks noChangeArrowheads="1"/>
              </p:cNvSpPr>
              <p:nvPr/>
            </p:nvSpPr>
            <p:spPr bwMode="auto">
              <a:xfrm>
                <a:off x="0" y="22320"/>
                <a:ext cx="9144000" cy="630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200" dirty="0" smtClean="0"/>
                  <a:t>1. Найдите </a:t>
                </a:r>
                <a:r>
                  <a:rPr lang="ru-RU" sz="2200" dirty="0"/>
                  <a:t>радиус сферы, вписанной в единичный тетраэдр</a:t>
                </a:r>
                <a:r>
                  <a:rPr lang="ru-RU" sz="2200" dirty="0" smtClean="0"/>
                  <a:t>. </a:t>
                </a:r>
                <a:r>
                  <a:rPr lang="ru-RU" sz="2200" dirty="0" smtClean="0">
                    <a:solidFill>
                      <a:srgbClr val="FF0000"/>
                    </a:solidFill>
                  </a:rPr>
                  <a:t>(Ответ.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.)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297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320"/>
                <a:ext cx="9144000" cy="630685"/>
              </a:xfrm>
              <a:prstGeom prst="rect">
                <a:avLst/>
              </a:prstGeom>
              <a:blipFill rotWithShape="1">
                <a:blip r:embed="rId2"/>
                <a:stretch>
                  <a:fillRect l="-800" b="-6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" y="3294391"/>
            <a:ext cx="2976445" cy="29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0" y="653005"/>
                <a:ext cx="9144000" cy="1309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200" dirty="0"/>
                  <a:t>2</a:t>
                </a:r>
                <a:r>
                  <a:rPr lang="ru-RU" sz="2200" dirty="0" smtClean="0"/>
                  <a:t>. Найдите </a:t>
                </a:r>
                <a:r>
                  <a:rPr lang="ru-RU" sz="2200" dirty="0"/>
                  <a:t>радиус сферы, вписанной в правильную </a:t>
                </a:r>
                <a:r>
                  <a:rPr lang="ru-RU" sz="2200" dirty="0" smtClean="0"/>
                  <a:t>четырёхугольную </a:t>
                </a:r>
                <a:r>
                  <a:rPr lang="ru-RU" sz="2200" dirty="0"/>
                  <a:t>пирамиду, </a:t>
                </a:r>
                <a:r>
                  <a:rPr lang="ru-RU" sz="2200" dirty="0" smtClean="0"/>
                  <a:t>стороны </a:t>
                </a:r>
                <a:r>
                  <a:rPr lang="ru-RU" sz="2200" dirty="0"/>
                  <a:t>основания которой </a:t>
                </a:r>
                <a:r>
                  <a:rPr lang="ru-RU" sz="2200" dirty="0" smtClean="0"/>
                  <a:t>равны </a:t>
                </a:r>
                <a:r>
                  <a:rPr lang="ru-RU" sz="2200" dirty="0"/>
                  <a:t>2, </a:t>
                </a:r>
                <a:r>
                  <a:rPr lang="ru-RU" sz="2200" dirty="0" smtClean="0"/>
                  <a:t>а </a:t>
                </a:r>
                <a:r>
                  <a:rPr lang="ru-RU" sz="2200" dirty="0"/>
                  <a:t>двугранные углы при основании равны 60</a:t>
                </a:r>
                <a:r>
                  <a:rPr lang="ru-RU" sz="2200" baseline="30000" dirty="0"/>
                  <a:t>о</a:t>
                </a:r>
                <a:r>
                  <a:rPr lang="ru-RU" sz="2200" dirty="0" smtClean="0"/>
                  <a:t>. </a:t>
                </a:r>
                <a:r>
                  <a:rPr lang="ru-RU" sz="2200" dirty="0">
                    <a:solidFill>
                      <a:srgbClr val="FF0000"/>
                    </a:solidFill>
                  </a:rPr>
                  <a:t>(Ответ.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200" i="1">
                        <a:solidFill>
                          <a:srgbClr val="FF0000"/>
                        </a:solidFill>
                        <a:latin typeface="Cambria Math"/>
                      </a:rPr>
                      <m:t>.)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53005"/>
                <a:ext cx="9144000" cy="1309718"/>
              </a:xfrm>
              <a:prstGeom prst="rect">
                <a:avLst/>
              </a:prstGeom>
              <a:blipFill rotWithShape="1">
                <a:blip r:embed="rId4"/>
                <a:stretch>
                  <a:fillRect l="-800" t="-2791" r="-867" b="-2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2549"/>
            <a:ext cx="2864358" cy="30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1962723"/>
                <a:ext cx="9144000" cy="131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200" dirty="0" smtClean="0"/>
                  <a:t>3. </a:t>
                </a:r>
                <a:r>
                  <a:rPr lang="ru-RU" sz="2200" dirty="0"/>
                  <a:t>Найдите радиус сферы, вписанной в правильную шестиугольную пирамиду, </a:t>
                </a:r>
                <a:r>
                  <a:rPr lang="ru-RU" sz="2200" dirty="0" smtClean="0"/>
                  <a:t>стороны основания которой равны </a:t>
                </a:r>
                <a:r>
                  <a:rPr lang="ru-RU" sz="2200" dirty="0"/>
                  <a:t>1, а боковые ребра </a:t>
                </a:r>
                <a:r>
                  <a:rPr lang="ru-RU" sz="2200" dirty="0" smtClean="0"/>
                  <a:t>равны </a:t>
                </a:r>
                <a:r>
                  <a:rPr lang="ru-RU" sz="2200" dirty="0"/>
                  <a:t>2</a:t>
                </a:r>
                <a:r>
                  <a:rPr lang="ru-RU" sz="2200" dirty="0" smtClean="0"/>
                  <a:t>. </a:t>
                </a:r>
                <a:r>
                  <a:rPr lang="ru-RU" sz="2200" dirty="0">
                    <a:solidFill>
                      <a:srgbClr val="FF0000"/>
                    </a:solidFill>
                  </a:rPr>
                  <a:t>(Ответ.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15</m:t>
                            </m:r>
                          </m:e>
                        </m:rad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2200" i="1">
                        <a:solidFill>
                          <a:srgbClr val="FF0000"/>
                        </a:solidFill>
                        <a:latin typeface="Cambria Math"/>
                      </a:rPr>
                      <m:t>.)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62723"/>
                <a:ext cx="9144000" cy="1310230"/>
              </a:xfrm>
              <a:prstGeom prst="rect">
                <a:avLst/>
              </a:prstGeom>
              <a:blipFill rotWithShape="1">
                <a:blip r:embed="rId6"/>
                <a:stretch>
                  <a:fillRect l="-800" t="-2791" r="-867" b="-27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70707"/>
            <a:ext cx="2627784" cy="29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9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83671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1. Для единичного куба </a:t>
            </a:r>
            <a:r>
              <a:rPr lang="en-US" i="1" dirty="0" smtClean="0"/>
              <a:t>ABCDA</a:t>
            </a:r>
            <a:r>
              <a:rPr lang="en-US" baseline="-25000" dirty="0" smtClean="0"/>
              <a:t>1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найдите объём общей части </a:t>
            </a:r>
            <a:r>
              <a:rPr lang="ru-RU" dirty="0">
                <a:cs typeface="Times New Roman" pitchFamily="18" charset="0"/>
              </a:rPr>
              <a:t>двух пирамид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ABCD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ABCD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091930" cy="36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Объём</a:t>
            </a:r>
            <a:endParaRPr 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824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260648"/>
                <a:ext cx="9036496" cy="1512168"/>
              </a:xfrm>
            </p:spPr>
            <p:txBody>
              <a:bodyPr/>
              <a:lstStyle/>
              <a:p>
                <a:pPr algn="just"/>
                <a:r>
                  <a:rPr lang="en-US" sz="2400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sz="2400" dirty="0" smtClean="0">
                    <a:solidFill>
                      <a:srgbClr val="FF3300"/>
                    </a:solidFill>
                  </a:rPr>
                  <a:t>Решение. </a:t>
                </a:r>
                <a:r>
                  <a:rPr lang="ru-RU" sz="2400" dirty="0">
                    <a:cs typeface="Times New Roman" pitchFamily="18" charset="0"/>
                  </a:rPr>
                  <a:t>Общей частью двух пирамид </a:t>
                </a:r>
                <a:r>
                  <a:rPr lang="en-US" sz="2400" i="1" dirty="0">
                    <a:cs typeface="Times New Roman" pitchFamily="18" charset="0"/>
                  </a:rPr>
                  <a:t>A</a:t>
                </a:r>
                <a:r>
                  <a:rPr lang="ru-RU" sz="2400" baseline="-30000" dirty="0">
                    <a:cs typeface="Times New Roman" pitchFamily="18" charset="0"/>
                  </a:rPr>
                  <a:t>1</a:t>
                </a:r>
                <a:r>
                  <a:rPr lang="en-US" sz="2400" i="1" dirty="0">
                    <a:cs typeface="Times New Roman" pitchFamily="18" charset="0"/>
                  </a:rPr>
                  <a:t>ABCD</a:t>
                </a:r>
                <a:r>
                  <a:rPr lang="ru-RU" sz="2400" dirty="0">
                    <a:cs typeface="Times New Roman" pitchFamily="18" charset="0"/>
                  </a:rPr>
                  <a:t> и </a:t>
                </a:r>
                <a:r>
                  <a:rPr lang="en-US" sz="2400" i="1" dirty="0">
                    <a:cs typeface="Times New Roman" pitchFamily="18" charset="0"/>
                  </a:rPr>
                  <a:t>C</a:t>
                </a:r>
                <a:r>
                  <a:rPr lang="ru-RU" sz="2400" baseline="-30000" dirty="0">
                    <a:cs typeface="Times New Roman" pitchFamily="18" charset="0"/>
                  </a:rPr>
                  <a:t>1</a:t>
                </a:r>
                <a:r>
                  <a:rPr lang="en-US" sz="2400" i="1" dirty="0">
                    <a:cs typeface="Times New Roman" pitchFamily="18" charset="0"/>
                  </a:rPr>
                  <a:t>ABCD</a:t>
                </a:r>
                <a:r>
                  <a:rPr lang="ru-RU" sz="2400" dirty="0">
                    <a:cs typeface="Times New Roman" pitchFamily="18" charset="0"/>
                  </a:rPr>
                  <a:t> является четырехугольная пирамида </a:t>
                </a:r>
                <a:r>
                  <a:rPr lang="en-US" sz="2400" i="1" dirty="0">
                    <a:cs typeface="Times New Roman" pitchFamily="18" charset="0"/>
                  </a:rPr>
                  <a:t>O</a:t>
                </a:r>
                <a:r>
                  <a:rPr lang="en-US" sz="2400" i="1" dirty="0" smtClean="0">
                    <a:cs typeface="Times New Roman" pitchFamily="18" charset="0"/>
                  </a:rPr>
                  <a:t>ABCD</a:t>
                </a:r>
                <a:r>
                  <a:rPr lang="ru-RU" sz="2400" dirty="0">
                    <a:cs typeface="Times New Roman" pitchFamily="18" charset="0"/>
                  </a:rPr>
                  <a:t>, объем которой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38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60648"/>
                <a:ext cx="9036496" cy="1512168"/>
              </a:xfrm>
              <a:blipFill rotWithShape="1">
                <a:blip r:embed="rId3"/>
                <a:stretch>
                  <a:fillRect l="-1012" r="-1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773266" cy="455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0" y="76517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2*. Правильный тетраэдр, объём которого равен 1, </a:t>
            </a:r>
            <a:r>
              <a:rPr lang="ru-RU" dirty="0"/>
              <a:t>повернут на 90° </a:t>
            </a:r>
            <a:r>
              <a:rPr lang="ru-RU" dirty="0" smtClean="0"/>
              <a:t>вокруг прямой, проходящей через середины его противоположных рёбер. Найдите </a:t>
            </a:r>
            <a:r>
              <a:rPr lang="ru-RU" dirty="0"/>
              <a:t>объем </a:t>
            </a:r>
            <a:r>
              <a:rPr lang="ru-RU" dirty="0" smtClean="0"/>
              <a:t>общей части исходного тетраэдра и повёрнутого.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0838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83" name="Text Box 7"/>
              <p:cNvSpPr txBox="1">
                <a:spLocks noChangeArrowheads="1"/>
              </p:cNvSpPr>
              <p:nvPr/>
            </p:nvSpPr>
            <p:spPr bwMode="auto">
              <a:xfrm>
                <a:off x="-13034" y="260648"/>
                <a:ext cx="9157034" cy="1016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Решение. </a:t>
                </a:r>
                <a:r>
                  <a:rPr lang="ru-RU" dirty="0"/>
                  <a:t>Общей частью является октаэдр (правильная 4-я </a:t>
                </a:r>
                <a:r>
                  <a:rPr lang="ru-RU" dirty="0" err="1" smtClean="0"/>
                  <a:t>бипирамида</a:t>
                </a:r>
                <a:r>
                  <a:rPr lang="ru-RU" dirty="0" smtClean="0"/>
                  <a:t>)</a:t>
                </a:r>
                <a:r>
                  <a:rPr lang="en-US" dirty="0" smtClean="0"/>
                  <a:t>. </a:t>
                </a:r>
                <a:r>
                  <a:rPr lang="ru-RU" dirty="0" smtClean="0"/>
                  <a:t>Его </a:t>
                </a:r>
                <a:r>
                  <a:rPr lang="ru-RU" dirty="0"/>
                  <a:t>объем </a:t>
                </a:r>
                <a:r>
                  <a:rPr lang="ru-RU" dirty="0" smtClean="0"/>
                  <a:t>равен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13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034" y="260648"/>
                <a:ext cx="9157034" cy="1016689"/>
              </a:xfrm>
              <a:prstGeom prst="rect">
                <a:avLst/>
              </a:prstGeom>
              <a:blipFill rotWithShape="1">
                <a:blip r:embed="rId4"/>
                <a:stretch>
                  <a:fillRect l="-1065" t="-4790" r="-999" b="-1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66035"/>
              </p:ext>
            </p:extLst>
          </p:nvPr>
        </p:nvGraphicFramePr>
        <p:xfrm>
          <a:off x="2411760" y="1988840"/>
          <a:ext cx="34861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1" name="Точечный рисунок" r:id="rId5" imgW="3486637" imgH="3352381" progId="Paint.Picture">
                  <p:embed/>
                </p:oleObj>
              </mc:Choice>
              <mc:Fallback>
                <p:oleObj name="Точечный рисунок" r:id="rId5" imgW="3486637" imgH="3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88840"/>
                        <a:ext cx="34861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-19251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3*. Объём правильной четырёхугольной пирамиды </a:t>
            </a:r>
            <a:r>
              <a:rPr lang="en-US" i="1" dirty="0" smtClean="0"/>
              <a:t>SABCD </a:t>
            </a:r>
            <a:r>
              <a:rPr lang="ru-RU" dirty="0" smtClean="0"/>
              <a:t>равен 1. Найдите объём общей части этой пирамиды и центрально- симметричной ей пирамиды относительно середины </a:t>
            </a:r>
            <a:r>
              <a:rPr lang="en-US" i="1" dirty="0" smtClean="0"/>
              <a:t>E </a:t>
            </a:r>
            <a:r>
              <a:rPr lang="ru-RU" dirty="0" smtClean="0"/>
              <a:t>высоты </a:t>
            </a:r>
            <a:r>
              <a:rPr lang="en-US" i="1" dirty="0" smtClean="0"/>
              <a:t>SO.</a:t>
            </a:r>
            <a:endParaRPr lang="ru-RU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12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9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83" name="Text Box 7"/>
              <p:cNvSpPr txBox="1">
                <a:spLocks noChangeArrowheads="1"/>
              </p:cNvSpPr>
              <p:nvPr/>
            </p:nvSpPr>
            <p:spPr bwMode="auto">
              <a:xfrm>
                <a:off x="-13034" y="260648"/>
                <a:ext cx="9157034" cy="1016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Решение. </a:t>
                </a:r>
                <a:r>
                  <a:rPr lang="ru-RU" dirty="0"/>
                  <a:t>Общей частью является октаэдр (правильная 4-я </a:t>
                </a:r>
                <a:r>
                  <a:rPr lang="ru-RU" dirty="0" err="1" smtClean="0"/>
                  <a:t>бипирамида</a:t>
                </a:r>
                <a:r>
                  <a:rPr lang="ru-RU" dirty="0" smtClean="0"/>
                  <a:t>)</a:t>
                </a:r>
                <a:r>
                  <a:rPr lang="en-US" dirty="0" smtClean="0"/>
                  <a:t>. </a:t>
                </a:r>
                <a:r>
                  <a:rPr lang="ru-RU" dirty="0" smtClean="0"/>
                  <a:t>Его </a:t>
                </a:r>
                <a:r>
                  <a:rPr lang="ru-RU" dirty="0"/>
                  <a:t>объем </a:t>
                </a:r>
                <a:r>
                  <a:rPr lang="ru-RU" dirty="0" smtClean="0"/>
                  <a:t>равен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13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034" y="260648"/>
                <a:ext cx="9157034" cy="1016689"/>
              </a:xfrm>
              <a:prstGeom prst="rect">
                <a:avLst/>
              </a:prstGeom>
              <a:blipFill rotWithShape="1">
                <a:blip r:embed="rId3"/>
                <a:stretch>
                  <a:fillRect l="-1065" t="-4790" r="-999" b="-1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67" y="1556792"/>
            <a:ext cx="648902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4*. Единичный куб повёрнут вокруг диагонали на </a:t>
            </a:r>
            <a:r>
              <a:rPr lang="ru-RU" dirty="0"/>
              <a:t>угол 60</a:t>
            </a:r>
            <a:r>
              <a:rPr lang="ru-RU" dirty="0" smtClean="0"/>
              <a:t>°. Найдите объём общей части исходного куба и повёрнутого.</a:t>
            </a:r>
            <a:endParaRPr lang="ru-RU" dirty="0"/>
          </a:p>
        </p:txBody>
      </p:sp>
      <p:pic>
        <p:nvPicPr>
          <p:cNvPr id="2089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552728" cy="441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70" name="Text Box 14"/>
              <p:cNvSpPr txBox="1">
                <a:spLocks noChangeArrowheads="1"/>
              </p:cNvSpPr>
              <p:nvPr/>
            </p:nvSpPr>
            <p:spPr bwMode="auto">
              <a:xfrm>
                <a:off x="10193" y="116632"/>
                <a:ext cx="9133807" cy="1605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 smtClean="0">
                    <a:solidFill>
                      <a:srgbClr val="FF3300"/>
                    </a:solidFill>
                  </a:rPr>
                  <a:t>	Решение.</a:t>
                </a:r>
                <a:r>
                  <a:rPr lang="ru-RU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ru-RU" dirty="0"/>
                  <a:t>Общая часть является правильной 6-й </a:t>
                </a:r>
                <a:r>
                  <a:rPr lang="ru-RU" dirty="0" err="1"/>
                  <a:t>бипирамидой</a:t>
                </a:r>
                <a:r>
                  <a:rPr lang="ru-RU" dirty="0"/>
                  <a:t> со стороной основания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и высотой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. Объём </a:t>
                </a:r>
                <a:r>
                  <a:rPr lang="ru-RU" dirty="0"/>
                  <a:t>этой </a:t>
                </a:r>
                <a:r>
                  <a:rPr lang="ru-RU" dirty="0" err="1" smtClean="0"/>
                  <a:t>бипирамиды</a:t>
                </a:r>
                <a:r>
                  <a:rPr lang="ru-RU" dirty="0" smtClean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9627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3" y="116632"/>
                <a:ext cx="9133807" cy="1605183"/>
              </a:xfrm>
              <a:prstGeom prst="rect">
                <a:avLst/>
              </a:prstGeom>
              <a:blipFill rotWithShape="1">
                <a:blip r:embed="rId3"/>
                <a:stretch>
                  <a:fillRect l="-1068" t="-3042" r="-1001" b="-7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95365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0" y="6206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5*. Единичный куб повёрнут вокруг прямой, проходящей через середины противоположных рёбер, на </a:t>
            </a:r>
            <a:r>
              <a:rPr lang="ru-RU" dirty="0"/>
              <a:t>угол </a:t>
            </a:r>
            <a:r>
              <a:rPr lang="ru-RU" dirty="0" smtClean="0"/>
              <a:t>90°. Найдите </a:t>
            </a:r>
            <a:r>
              <a:rPr lang="ru-RU" dirty="0"/>
              <a:t>объем </a:t>
            </a:r>
            <a:r>
              <a:rPr lang="ru-RU" dirty="0" smtClean="0"/>
              <a:t>общей части исходного куба и повёрнутого.</a:t>
            </a:r>
            <a:endParaRPr lang="ru-RU" dirty="0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80" y="1916832"/>
            <a:ext cx="48402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867</Words>
  <Application>Microsoft Office PowerPoint</Application>
  <PresentationFormat>Экран (4:3)</PresentationFormat>
  <Paragraphs>338</Paragraphs>
  <Slides>100</Slides>
  <Notes>53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100</vt:i4>
      </vt:variant>
    </vt:vector>
  </HeadingPairs>
  <TitlesOfParts>
    <vt:vector size="103" baseType="lpstr">
      <vt:lpstr>Оформление по умолчанию</vt:lpstr>
      <vt:lpstr>Equation</vt:lpstr>
      <vt:lpstr>Точечный рисунок</vt:lpstr>
      <vt:lpstr>Презентация PowerPoint</vt:lpstr>
      <vt:lpstr>Подготовка к ЕГЭ</vt:lpstr>
      <vt:lpstr>Результаты обучения геометрии в 10-11 классах</vt:lpstr>
      <vt:lpstr>Наши учебники геометрии</vt:lpstr>
      <vt:lpstr>Пособия для подготовки к ЕГЭ</vt:lpstr>
      <vt:lpstr>Содержание нашего учебника геометрии 10 класса</vt:lpstr>
      <vt:lpstr>Наш учебник геометрии 11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Расстояние от точки до прямой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Расстояние от точки до плоскости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Угол между прямой и плоскостью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V. Угол между плоскостями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VI. Расстояние между скрещивающимися прямыми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вписанная в конус</vt:lpstr>
      <vt:lpstr>Презентация PowerPoint</vt:lpstr>
      <vt:lpstr>Сфера, описанная около конуса</vt:lpstr>
      <vt:lpstr>Презентация PowerPoint</vt:lpstr>
      <vt:lpstr>Сфера, описанная около пирамиды</vt:lpstr>
      <vt:lpstr>Презентация PowerPoint</vt:lpstr>
      <vt:lpstr>Сфера, вписанная в пирамиду</vt:lpstr>
      <vt:lpstr>Презентация PowerPoint</vt:lpstr>
      <vt:lpstr>Объём</vt:lpstr>
      <vt:lpstr> Решение. Общей частью двух пирамид A1ABCD и C1ABCD является четырехугольная пирамида OABCD, объем которой равен 1/6.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Владимир</cp:lastModifiedBy>
  <cp:revision>136</cp:revision>
  <dcterms:created xsi:type="dcterms:W3CDTF">2007-10-22T16:06:58Z</dcterms:created>
  <dcterms:modified xsi:type="dcterms:W3CDTF">2020-01-22T09:13:26Z</dcterms:modified>
</cp:coreProperties>
</file>