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751" r:id="rId2"/>
    <p:sldId id="637" r:id="rId3"/>
    <p:sldId id="771" r:id="rId4"/>
    <p:sldId id="772" r:id="rId5"/>
    <p:sldId id="538" r:id="rId6"/>
    <p:sldId id="496" r:id="rId7"/>
    <p:sldId id="753" r:id="rId8"/>
    <p:sldId id="487" r:id="rId9"/>
    <p:sldId id="556" r:id="rId10"/>
    <p:sldId id="532" r:id="rId11"/>
    <p:sldId id="557" r:id="rId12"/>
    <p:sldId id="340" r:id="rId13"/>
    <p:sldId id="329" r:id="rId14"/>
    <p:sldId id="426" r:id="rId15"/>
    <p:sldId id="330" r:id="rId16"/>
    <p:sldId id="607" r:id="rId17"/>
    <p:sldId id="332" r:id="rId18"/>
    <p:sldId id="488" r:id="rId19"/>
    <p:sldId id="540" r:id="rId20"/>
    <p:sldId id="560" r:id="rId21"/>
    <p:sldId id="561" r:id="rId22"/>
    <p:sldId id="554" r:id="rId23"/>
    <p:sldId id="555" r:id="rId24"/>
    <p:sldId id="551" r:id="rId25"/>
    <p:sldId id="280" r:id="rId26"/>
    <p:sldId id="312" r:id="rId27"/>
    <p:sldId id="319" r:id="rId28"/>
    <p:sldId id="754" r:id="rId29"/>
    <p:sldId id="313" r:id="rId30"/>
    <p:sldId id="314" r:id="rId31"/>
    <p:sldId id="399" r:id="rId32"/>
    <p:sldId id="764" r:id="rId33"/>
    <p:sldId id="389" r:id="rId34"/>
    <p:sldId id="755" r:id="rId35"/>
    <p:sldId id="598" r:id="rId36"/>
    <p:sldId id="390" r:id="rId37"/>
    <p:sldId id="758" r:id="rId38"/>
    <p:sldId id="759" r:id="rId39"/>
    <p:sldId id="760" r:id="rId40"/>
    <p:sldId id="318" r:id="rId41"/>
    <p:sldId id="756" r:id="rId42"/>
    <p:sldId id="317" r:id="rId43"/>
    <p:sldId id="279" r:id="rId44"/>
    <p:sldId id="757" r:id="rId45"/>
    <p:sldId id="322" r:id="rId46"/>
    <p:sldId id="307" r:id="rId47"/>
    <p:sldId id="409" r:id="rId48"/>
    <p:sldId id="303" r:id="rId49"/>
    <p:sldId id="304" r:id="rId50"/>
    <p:sldId id="761" r:id="rId51"/>
    <p:sldId id="305" r:id="rId52"/>
    <p:sldId id="311" r:id="rId53"/>
    <p:sldId id="320" r:id="rId54"/>
    <p:sldId id="762" r:id="rId55"/>
    <p:sldId id="763" r:id="rId56"/>
    <p:sldId id="327" r:id="rId57"/>
    <p:sldId id="536" r:id="rId58"/>
    <p:sldId id="326" r:id="rId59"/>
    <p:sldId id="769" r:id="rId60"/>
    <p:sldId id="765" r:id="rId61"/>
    <p:sldId id="766" r:id="rId62"/>
    <p:sldId id="767" r:id="rId63"/>
    <p:sldId id="768" r:id="rId64"/>
    <p:sldId id="770" r:id="rId65"/>
    <p:sldId id="466" r:id="rId66"/>
    <p:sldId id="613" r:id="rId67"/>
    <p:sldId id="614" r:id="rId68"/>
    <p:sldId id="591" r:id="rId69"/>
    <p:sldId id="578" r:id="rId70"/>
    <p:sldId id="590" r:id="rId71"/>
    <p:sldId id="579" r:id="rId72"/>
    <p:sldId id="589" r:id="rId73"/>
    <p:sldId id="580" r:id="rId74"/>
    <p:sldId id="638" r:id="rId7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0" autoAdjust="0"/>
    <p:restoredTop sz="86455" autoAdjust="0"/>
  </p:normalViewPr>
  <p:slideViewPr>
    <p:cSldViewPr>
      <p:cViewPr varScale="1">
        <p:scale>
          <a:sx n="92" d="100"/>
          <a:sy n="92" d="100"/>
        </p:scale>
        <p:origin x="4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418A50-AA2F-4768-B350-88E8857D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72963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11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4C6B32-8066-4E70-A24F-8A0633434B7C}" type="slidenum">
              <a:rPr lang="ru-RU" sz="1200" smtClean="0"/>
              <a:pPr eaLnBrk="1" hangingPunct="1"/>
              <a:t>12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13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5D1AC-EA53-4257-9D86-D0BDC44CC3F1}" type="slidenum">
              <a:rPr lang="ru-RU" sz="1200" smtClean="0"/>
              <a:pPr eaLnBrk="1" hangingPunct="1"/>
              <a:t>14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2B5125-66D9-4C0E-B6E1-2DA54C167C4F}" type="slidenum">
              <a:rPr lang="ru-RU" sz="1200" smtClean="0"/>
              <a:pPr eaLnBrk="1" hangingPunct="1"/>
              <a:t>15</a:t>
            </a:fld>
            <a:endParaRPr 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16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85936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07371-7E54-49D6-95D9-D8157B1CCD72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07457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48D63B-5EC9-46D8-BFFB-9759F7B30748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22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61A8C-5F96-424A-93E5-4AEE8AEA7227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484CC8-8EA4-41F0-9027-D4BBB1420371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6A9EE82-3E06-409B-A87B-7A7A1586F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0063C6-8C0F-4E4C-B351-E15F5DFB4401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0C836B3-F342-452F-9EC6-78116B3FF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AD2E510-CA5D-4285-87EA-61AEDEE36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7AAE579-219E-42A5-903C-E9A54A8B2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C8D336-11D0-4720-B66E-3F6111ED2737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55BC2EE8-F977-40D6-98F0-8BF289EE4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72EC7C2C-124B-4838-A201-1886BF215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76C4189-806D-4042-9938-FAA1AC867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6A7743-996C-4283-B647-15FD5815A478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5DB3A6A-A28D-40EE-BBA1-D6AF86EFB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AA82ADB-BABB-4721-95F5-7F36BB694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7757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AEBF0AB-E3E0-4A0E-A024-8283CC706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05285A-28BE-41F6-BEB8-C3748649134F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5856BB4-194A-4D6D-8080-299C8E9EF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89493FE-3E4A-45AC-A945-181480951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77938D1-2AD4-4F92-BE75-0248C3EAD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E4B8AC-6799-43D7-BC53-30793F30436B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32771" name="Rectangle 3074">
            <a:extLst>
              <a:ext uri="{FF2B5EF4-FFF2-40B4-BE49-F238E27FC236}">
                <a16:creationId xmlns:a16="http://schemas.microsoft.com/office/drawing/2014/main" id="{3EEFCEC2-3379-4CA1-89B2-74F2D8C6D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075">
            <a:extLst>
              <a:ext uri="{FF2B5EF4-FFF2-40B4-BE49-F238E27FC236}">
                <a16:creationId xmlns:a16="http://schemas.microsoft.com/office/drawing/2014/main" id="{E34DC7A3-44DB-4A08-8EB4-9DCB9DF75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94554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C02E93-2325-4840-9821-0A0DCBA15742}" type="slidenum">
              <a:rPr lang="ru-RU" sz="1200"/>
              <a:pPr eaLnBrk="1" hangingPunct="1"/>
              <a:t>31</a:t>
            </a:fld>
            <a:endParaRPr 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BC3A31F-C6F5-4B94-800E-25FD2EA7CE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4C1008-095B-4355-AAF3-870338930DB4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B151EC9-84FB-430E-A3DF-9B525E7EF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48D8EE2-53C7-4DC5-9368-41395D639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33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34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59041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35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6E8FD7-4A63-4367-A96E-0A43E18A6F59}" type="slidenum">
              <a:rPr lang="ru-RU" sz="1200"/>
              <a:pPr eaLnBrk="1" hangingPunct="1"/>
              <a:t>36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4C6BF57-3CC1-4F65-B17D-DDEFEC727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D4D19D-8B56-445B-93AA-A0EF472221C0}" type="slidenum">
              <a:rPr lang="ru-RU" altLang="ru-RU" sz="1200"/>
              <a:pPr eaLnBrk="1" hangingPunct="1"/>
              <a:t>37</a:t>
            </a:fld>
            <a:endParaRPr lang="ru-RU" altLang="ru-RU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690FC92-DBE5-4AF6-96B7-257236619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BE6CC5E-3D53-4F07-A742-71D6317D1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5ECC85D-5FF7-464D-8292-B9ED1CC859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9EA189-C3B5-4AEB-B4AB-BAEC61F2EE3D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40963" name="Rectangle 1026">
            <a:extLst>
              <a:ext uri="{FF2B5EF4-FFF2-40B4-BE49-F238E27FC236}">
                <a16:creationId xmlns:a16="http://schemas.microsoft.com/office/drawing/2014/main" id="{58ECCFBC-5FC1-46C7-AE6B-049D3AF29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>
            <a:extLst>
              <a:ext uri="{FF2B5EF4-FFF2-40B4-BE49-F238E27FC236}">
                <a16:creationId xmlns:a16="http://schemas.microsoft.com/office/drawing/2014/main" id="{8702E67E-1F69-4E0C-B40A-6019312EC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52E5718-E649-4083-87CF-71EF6A45E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A6AEF00-EABE-4B7E-AC79-62ECA50A5B4E}" type="slidenum">
              <a:rPr lang="ru-RU" altLang="ru-RU" sz="1200"/>
              <a:pPr eaLnBrk="1" hangingPunct="1"/>
              <a:t>39</a:t>
            </a:fld>
            <a:endParaRPr lang="ru-RU" altLang="ru-RU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169F7B7-F230-496E-9912-A3AFC6D56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1074C4A-B2EA-49C7-8DFB-4ECEDAC6C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30E01C7-1EAA-411B-9198-6E1F2FC10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C5BA97-26FD-4162-B509-63DD389FE9F6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E51D6F1-F3DE-4A5B-8248-427601B56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E2DEB86-B9DB-422C-BD9D-84013EC04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EB070E-9664-4073-BA4A-4F2BE705A9B9}" type="slidenum">
              <a:rPr lang="ru-RU" sz="1200" smtClean="0"/>
              <a:pPr eaLnBrk="1" hangingPunct="1"/>
              <a:t>5</a:t>
            </a:fld>
            <a:endParaRPr lang="ru-RU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7C8DA3-DD66-484B-BCE7-64DD98FBF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F4FA3-D8E1-4074-94DD-8AB01DAC3F60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BC99F18B-3839-478C-9DAB-19A5F55E5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B15F841-B3D6-45FC-83E0-55AEF371B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78B433-67DB-4C1A-90D2-5EDA4D1F3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8B908-1F2F-4DC5-AE5F-E0AD7A030234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01030AE9-04F3-42C8-8E73-B40EACF44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46700246-3C9B-4824-BCD2-BEE4B8A66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7AAE5E-97F5-4943-9DBB-D199AB795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4ED5C-2317-4C78-8690-81E56EFD4B64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C43A6B39-2830-4DA6-9290-60B6BB66A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F5D84FD-6FDD-4E6C-88A5-64489B44B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61823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44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255363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5CDB0E-D3D4-42E1-A976-6568615C3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5F7B2-F953-4A4E-B35C-8FB39DAB385D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BB079665-757C-4098-9236-78E2F55B6E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E408B0B-F7C1-47E8-A021-2A9049AA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118859-8BDA-4B29-A9AD-28D74B26B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0AA07-D8F4-4160-97D2-91D1E900B6A5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0AACE0B2-F6CD-45C6-B4C8-257EBB6E5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51A66BFD-2332-4507-BFA5-0F894CBD4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236005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D192E-A050-4751-93E9-1AD59F2C31BA}" type="slidenum">
              <a:rPr lang="ru-RU"/>
              <a:pPr/>
              <a:t>47</a:t>
            </a:fld>
            <a:endParaRPr 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35232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DDCF2D-B317-4800-B7E8-F0F2CC1EA2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FDC20-8F77-41EF-9368-0F4D33784B19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67061CB8-4D0E-4086-B34E-29EA0A213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FD5D2621-45B2-4CAF-A14C-150F73875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B15524-9A19-4708-8AB8-620D88783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B3996-D4CA-49C1-8D57-AD425DF9B19E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D836EE0A-35DB-4C3D-8BC1-E36E4ED36C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801D5B39-924F-4607-9249-19B94B95C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50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9957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D56E29-1267-4EC1-86A0-D328898A4C17}" type="slidenum">
              <a:rPr lang="ru-RU" sz="1200" smtClean="0"/>
              <a:pPr eaLnBrk="1" hangingPunct="1"/>
              <a:t>6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F737D6-BDDA-44E6-A718-997D2550C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07FCB-5CCE-44CE-BD72-7A513F0233FC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2183ADE8-61C0-4F0E-A61C-1C9ADC60F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F0348A6-F547-4448-90D1-E07ECAB77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A2490B-66A5-4FED-A5E1-D67B4C47A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CF48B-1886-4CD7-BAA7-8287AA0730A9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17F13B62-BABC-4AC4-8871-16A1EB43D3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ACFACFB-CEEE-4A2D-A8A7-04ABB6D73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D281F4-D0B7-4C2D-AC00-073399061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7BACA-6128-48FE-AD44-6F44978054A3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175106" name="Rectangle 1026">
            <a:extLst>
              <a:ext uri="{FF2B5EF4-FFF2-40B4-BE49-F238E27FC236}">
                <a16:creationId xmlns:a16="http://schemas.microsoft.com/office/drawing/2014/main" id="{3A6BAE6D-1B26-4FD7-8ACC-461C6EDFC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1027">
            <a:extLst>
              <a:ext uri="{FF2B5EF4-FFF2-40B4-BE49-F238E27FC236}">
                <a16:creationId xmlns:a16="http://schemas.microsoft.com/office/drawing/2014/main" id="{6E2AF16B-2B24-4070-9E72-01E3EEF30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699569-835E-45FF-8C5D-201B3CCFF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37DDB-D404-458B-AB39-5DD7B4B891B8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6A4A37F1-AC36-4D77-93CB-3ECFB6EF93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BA2579D-2388-472F-B5A6-FBD7C92CF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24214D-C88D-4075-86F1-70A388852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ABA67-9FB6-4697-B296-364138C40B8A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90878F84-05AD-40E6-BA9F-61AE8832F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45B0D732-BAD8-4B12-8A6B-C6527B951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E29248-16F4-4BDC-87CE-5D5E594435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793C5-BADE-4CCF-9117-A15E4339D85E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5BA2570E-CD21-4161-B237-7E09FFA7D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EF4722BF-C70B-49CD-8EEB-372524D40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30C2E-3230-40B3-9F4E-AB03A323A902}" type="slidenum">
              <a:rPr lang="ru-RU"/>
              <a:pPr/>
              <a:t>57</a:t>
            </a:fld>
            <a:endParaRPr lang="ru-RU"/>
          </a:p>
        </p:txBody>
      </p:sp>
      <p:sp>
        <p:nvSpPr>
          <p:cNvPr id="177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4AA79A-0582-44BF-8BFA-E22699E11D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B9233-D3E0-4E19-BC63-3D8CBE251B46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6B51D613-EF68-44C0-AA81-B804F554F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5457C01D-120D-47FC-B616-DD65AB58D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59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123781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2E0355-6CAA-4D9C-8AFC-B74823389C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1682E-E1B4-423B-BFC8-F70893E37C66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DA487226-B94E-4522-A79D-E1FE0A30C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8162ABC3-4DF3-47AA-BB70-172B28FFD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2DEF4A-3786-4AEC-801D-75ADE6EE468D}" type="slidenum">
              <a:rPr lang="ru-RU" sz="1200" smtClean="0"/>
              <a:pPr eaLnBrk="1" hangingPunct="1"/>
              <a:t>7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06358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864930-BC12-4756-A2E9-87C2D761CB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CCF4E-C687-4688-840A-8193CEDFEAD7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A2AC7993-17DB-4DEE-ADE7-5E8B16A3D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AE91D4BB-14A4-4E67-859A-B57E10AA3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367DB8-70F6-4AC4-A61D-134045032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A4C8C-80D3-4622-B595-5D6FAFA5A098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99D65028-EE0D-481B-BDA3-5D72DAF5D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AA7BC2CC-B550-4A06-B5D8-96E9C1BAB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BC1EE7-00CF-4BAF-927E-14AE67437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11A34-A9DA-4A32-8EAE-643A6892DCAA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70B2C108-CFF6-4F65-8F22-658306ECB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A7661DBC-B452-4E29-A805-9555449E4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64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666804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65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66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858106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67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899668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68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69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70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2DEF4A-3786-4AEC-801D-75ADE6EE468D}" type="slidenum">
              <a:rPr lang="ru-RU" sz="1200" smtClean="0"/>
              <a:pPr eaLnBrk="1" hangingPunct="1"/>
              <a:t>8</a:t>
            </a:fld>
            <a:endParaRPr 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71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72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59644-9576-4E93-983A-D83B5A9C5D5B}" type="slidenum">
              <a:rPr lang="ru-RU"/>
              <a:pPr/>
              <a:t>73</a:t>
            </a:fld>
            <a:endParaRPr 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5F72B-BF6D-4BD4-B76D-5386152DB80D}" type="slidenum">
              <a:rPr lang="ru-RU"/>
              <a:pPr/>
              <a:t>9</a:t>
            </a:fld>
            <a:endParaRPr lang="ru-RU"/>
          </a:p>
        </p:txBody>
      </p:sp>
      <p:sp>
        <p:nvSpPr>
          <p:cNvPr id="334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D62490-2B6A-483A-8525-1F89A4C94557}" type="slidenum">
              <a:rPr lang="ru-RU" sz="1200" smtClean="0"/>
              <a:pPr eaLnBrk="1" hangingPunct="1"/>
              <a:t>10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78CE-A18B-4E4C-9B94-BA212932A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F38D-407A-4359-8C9E-CD66DB53E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0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33A2-EE0B-4A70-A6C8-F482B8ECF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9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C143-9BCA-40AD-863B-8DF3257D9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FD0E-BAF1-458C-AA56-D78665721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D4C2-DD84-4033-88B0-D19917AA9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3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EEE85-EEA1-4F08-A31F-B3286C306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8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7C78-CEC6-4E57-8293-A7B37F4AE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7C87-6E9C-464B-8757-E810159E9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4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1EB8-615C-4550-8A49-4B132F8D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5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712F-8924-43F1-A69F-C3FC11D0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2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A685-3CB4-4C47-9C79-E2B051CEB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0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2DFCB8-02B3-4CAF-8754-C9042E1FB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emozina.ru/" TargetMode="External"/><Relationship Id="rId7" Type="http://schemas.openxmlformats.org/officeDocument/2006/relationships/image" Target="../media/image140.png"/><Relationship Id="rId2" Type="http://schemas.openxmlformats.org/officeDocument/2006/relationships/hyperlink" Target="mailto:ioc@mnemozina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cketschool.ru/" TargetMode="External"/><Relationship Id="rId5" Type="http://schemas.openxmlformats.org/officeDocument/2006/relationships/hyperlink" Target="mailto:td@mnemozina.ru" TargetMode="External"/><Relationship Id="rId4" Type="http://schemas.openxmlformats.org/officeDocument/2006/relationships/hyperlink" Target="http://shop.mnemozina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700808"/>
            <a:ext cx="6300192" cy="3312368"/>
          </a:xfrm>
        </p:spPr>
        <p:txBody>
          <a:bodyPr anchor="ctr">
            <a:noAutofit/>
          </a:bodyPr>
          <a:lstStyle/>
          <a:p>
            <a:r>
              <a:rPr lang="ru-RU" sz="2200" cap="all" dirty="0">
                <a:latin typeface="Arial Black" pitchFamily="34" charset="0"/>
              </a:rPr>
              <a:t>ГЕОМЕТРИЧЕСКИЕ МЕСТА ТОЧЕК</a:t>
            </a:r>
            <a:br>
              <a:rPr lang="ru-RU" sz="2200" cap="all" dirty="0">
                <a:latin typeface="Arial Black" pitchFamily="34" charset="0"/>
              </a:rPr>
            </a:br>
            <a:r>
              <a:rPr lang="ru-RU" sz="2200" cap="all" dirty="0">
                <a:latin typeface="Arial Black" pitchFamily="34" charset="0"/>
              </a:rPr>
              <a:t>7 класс</a:t>
            </a:r>
            <a:br>
              <a:rPr lang="ru-RU" sz="2200" cap="all" dirty="0">
                <a:latin typeface="Arial Black" pitchFamily="34" charset="0"/>
              </a:rPr>
            </a:br>
            <a:r>
              <a:rPr lang="ru-RU" sz="2200" dirty="0">
                <a:latin typeface="Arial Black" pitchFamily="34" charset="0"/>
              </a:rPr>
              <a:t>Презентация к § </a:t>
            </a:r>
            <a:r>
              <a:rPr lang="en-US" sz="2200" dirty="0">
                <a:latin typeface="Arial Black" pitchFamily="34" charset="0"/>
              </a:rPr>
              <a:t>1</a:t>
            </a:r>
            <a:r>
              <a:rPr lang="ru-RU" sz="2200" dirty="0">
                <a:latin typeface="Arial Black" pitchFamily="34" charset="0"/>
              </a:rPr>
              <a:t>9, 21*-23* учебника </a:t>
            </a:r>
            <a:br>
              <a:rPr lang="ru-RU" sz="2200" dirty="0">
                <a:latin typeface="Arial Black" pitchFamily="34" charset="0"/>
              </a:rPr>
            </a:br>
            <a:r>
              <a:rPr lang="ru-RU" sz="2200" dirty="0">
                <a:latin typeface="Arial Black" pitchFamily="34" charset="0"/>
              </a:rPr>
              <a:t>«Геометрия. 7-9 классы» </a:t>
            </a:r>
            <a:br>
              <a:rPr lang="ru-RU" sz="2200" dirty="0">
                <a:latin typeface="Arial Black" pitchFamily="34" charset="0"/>
              </a:rPr>
            </a:br>
            <a:r>
              <a:rPr lang="ru-RU" sz="2200" dirty="0">
                <a:latin typeface="Arial Black" pitchFamily="34" charset="0"/>
              </a:rPr>
              <a:t>И.М. Смирновой и В.А. Смирнова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440160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 7-9 и 10-11 классов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  <p:pic>
        <p:nvPicPr>
          <p:cNvPr id="6" name="Рисунок 5" descr="Geom_7-9_Obl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747511"/>
            <a:ext cx="2578710" cy="3323556"/>
          </a:xfrm>
          <a:prstGeom prst="rect">
            <a:avLst/>
          </a:prstGeom>
          <a:ln>
            <a:solidFill>
              <a:srgbClr val="6D4337"/>
            </a:solidFill>
          </a:ln>
        </p:spPr>
      </p:pic>
    </p:spTree>
    <p:extLst>
      <p:ext uri="{BB962C8B-B14F-4D97-AF65-F5344CB8AC3E}">
        <p14:creationId xmlns:p14="http://schemas.microsoft.com/office/powerpoint/2010/main" val="345563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160" y="12397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Отметьте точку, равноудаленную от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1647"/>
            <a:ext cx="2319516" cy="22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41" y="764704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319517" cy="22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E097A51-2BE3-46A0-A260-E1D790A5C845}"/>
              </a:ext>
            </a:extLst>
          </p:cNvPr>
          <p:cNvGrpSpPr/>
          <p:nvPr/>
        </p:nvGrpSpPr>
        <p:grpSpPr>
          <a:xfrm>
            <a:off x="324251" y="3464349"/>
            <a:ext cx="7710668" cy="2895256"/>
            <a:chOff x="324251" y="3464349"/>
            <a:chExt cx="7710668" cy="2895256"/>
          </a:xfrm>
        </p:grpSpPr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A459A56F-CCF8-41C6-ADA0-F0982DF9C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51" y="3464349"/>
              <a:ext cx="13573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200" dirty="0">
                  <a:solidFill>
                    <a:srgbClr val="FF3300"/>
                  </a:solidFill>
                </a:rPr>
                <a:t>Ответ:</a:t>
              </a:r>
              <a:endParaRPr lang="ru-RU" sz="3200" dirty="0">
                <a:cs typeface="Times New Roman" pitchFamily="18" charset="0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1AB4B738-7526-4E75-8425-7435F253C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51" y="4043787"/>
              <a:ext cx="2318793" cy="2272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2185F872-86D2-482A-A747-57E4ADBC8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076" y="4043787"/>
              <a:ext cx="2376264" cy="2315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C8B69587-5FCA-4952-8BC3-227E42F0B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388" y="4043788"/>
              <a:ext cx="2295531" cy="2272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38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1784" y="1493107"/>
            <a:ext cx="2506373" cy="2506373"/>
          </a:xfrm>
          <a:noFill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552" y="34972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Найдите </a:t>
            </a:r>
            <a:r>
              <a:rPr lang="ru-RU" sz="2800" dirty="0">
                <a:cs typeface="Times New Roman" pitchFamily="18" charset="0"/>
              </a:rPr>
              <a:t>геометрическое место центров окружностей, проходящих через две данные точки.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84D8EDF-32CC-4D59-96D7-DF18EBBE00C9}"/>
              </a:ext>
            </a:extLst>
          </p:cNvPr>
          <p:cNvGrpSpPr/>
          <p:nvPr/>
        </p:nvGrpSpPr>
        <p:grpSpPr>
          <a:xfrm>
            <a:off x="13237" y="826781"/>
            <a:ext cx="9134792" cy="4377634"/>
            <a:chOff x="13237" y="826781"/>
            <a:chExt cx="9134792" cy="4377634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F39AF03C-B52E-4415-A7A1-F6DC2E3F0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37" y="4188752"/>
              <a:ext cx="9134792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3200" dirty="0">
                  <a:solidFill>
                    <a:srgbClr val="FF3300"/>
                  </a:solidFill>
                </a:rPr>
                <a:t>	</a:t>
              </a:r>
              <a:r>
                <a:rPr lang="ru-RU" sz="2800" dirty="0">
                  <a:solidFill>
                    <a:srgbClr val="FF3300"/>
                  </a:solidFill>
                </a:rPr>
                <a:t>Ответ: </a:t>
              </a:r>
              <a:r>
                <a:rPr lang="ru-RU" sz="2800" dirty="0">
                  <a:cs typeface="Times New Roman" pitchFamily="18" charset="0"/>
                </a:rPr>
                <a:t>Серединный перпендикуляр к отрезку, соединяющему две данные точки. </a:t>
              </a:r>
            </a:p>
          </p:txBody>
        </p:sp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FD727EBA-D275-471B-B24A-6F3D57EB4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784" y="826781"/>
              <a:ext cx="2506373" cy="3619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2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1297856"/>
            <a:ext cx="2916242" cy="2563192"/>
          </a:xfr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88640"/>
            <a:ext cx="90924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Найдите </a:t>
            </a:r>
            <a:r>
              <a:rPr lang="ru-RU" sz="2800" dirty="0">
                <a:cs typeface="Times New Roman" pitchFamily="18" charset="0"/>
              </a:rPr>
              <a:t>геометрическое место вершин </a:t>
            </a:r>
            <a:r>
              <a:rPr lang="ru-RU" sz="2800" i="1" dirty="0">
                <a:cs typeface="Times New Roman" pitchFamily="18" charset="0"/>
              </a:rPr>
              <a:t>С </a:t>
            </a:r>
            <a:r>
              <a:rPr lang="ru-RU" sz="2800" dirty="0">
                <a:cs typeface="Times New Roman" pitchFamily="18" charset="0"/>
              </a:rPr>
              <a:t>равнобедренных треугольников с заданным основанием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6981EA-20E8-4614-8B9A-69CD0AEB860B}"/>
              </a:ext>
            </a:extLst>
          </p:cNvPr>
          <p:cNvGrpSpPr/>
          <p:nvPr/>
        </p:nvGrpSpPr>
        <p:grpSpPr>
          <a:xfrm>
            <a:off x="21272" y="1052736"/>
            <a:ext cx="9122727" cy="4512606"/>
            <a:chOff x="21272" y="1052736"/>
            <a:chExt cx="9122727" cy="4512606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FB560B33-25AF-412E-9365-35D50866B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2" y="4549679"/>
              <a:ext cx="912272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3200" dirty="0">
                  <a:solidFill>
                    <a:srgbClr val="FF3300"/>
                  </a:solidFill>
                </a:rPr>
                <a:t>	</a:t>
              </a:r>
              <a:r>
                <a:rPr lang="ru-RU" sz="2800" dirty="0">
                  <a:solidFill>
                    <a:srgbClr val="FF3300"/>
                  </a:solidFill>
                </a:rPr>
                <a:t>Ответ: </a:t>
              </a:r>
              <a:r>
                <a:rPr lang="ru-RU" sz="2800" dirty="0">
                  <a:cs typeface="Times New Roman" pitchFamily="18" charset="0"/>
                </a:rPr>
                <a:t>Серединный перпендикуляр к отрезку </a:t>
              </a:r>
              <a:r>
                <a:rPr lang="en-US" sz="2800" i="1" dirty="0">
                  <a:cs typeface="Times New Roman" pitchFamily="18" charset="0"/>
                </a:rPr>
                <a:t>AB</a:t>
              </a:r>
              <a:r>
                <a:rPr lang="ru-RU" sz="2800" dirty="0">
                  <a:cs typeface="Times New Roman" pitchFamily="18" charset="0"/>
                </a:rPr>
                <a:t> без середины этого отрезка. </a:t>
              </a:r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A984C62A-FA63-4528-819A-47D631505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889" y="1052736"/>
              <a:ext cx="2904201" cy="328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024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sz="2800" dirty="0"/>
              <a:t>Для данных точек </a:t>
            </a:r>
            <a:r>
              <a:rPr lang="en-US" sz="2800" i="1" dirty="0"/>
              <a:t>A </a:t>
            </a:r>
            <a:r>
              <a:rPr lang="ru-RU" sz="2800" dirty="0"/>
              <a:t>и </a:t>
            </a:r>
            <a:r>
              <a:rPr lang="en-US" sz="2800" i="1" dirty="0"/>
              <a:t>B </a:t>
            </a:r>
            <a:r>
              <a:rPr lang="ru-RU" sz="2800" dirty="0"/>
              <a:t>найдите ГМТ точек, </a:t>
            </a:r>
            <a:r>
              <a:rPr lang="en-US" sz="2800" i="1" dirty="0"/>
              <a:t>D </a:t>
            </a:r>
            <a:r>
              <a:rPr lang="ru-RU" sz="2800" dirty="0"/>
              <a:t>расстояние от которых до точки </a:t>
            </a:r>
            <a:r>
              <a:rPr lang="en-US" sz="2800" i="1" dirty="0"/>
              <a:t>A </a:t>
            </a:r>
            <a:r>
              <a:rPr lang="ru-RU" sz="2800" dirty="0"/>
              <a:t>меньше чем расстояние до точки </a:t>
            </a:r>
            <a:r>
              <a:rPr lang="en-US" sz="2800" i="1" dirty="0"/>
              <a:t>B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87" y="2420888"/>
            <a:ext cx="306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	</a:t>
            </a:r>
            <a:r>
              <a:rPr lang="ru-RU" sz="2800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Докажем, что искомым ГМТ является полуплоскость, ограниченная серединным перпендикуляром к отрезку </a:t>
            </a:r>
            <a:r>
              <a:rPr lang="en-US" i="1" dirty="0"/>
              <a:t>AB</a:t>
            </a:r>
            <a:r>
              <a:rPr lang="ru-RU" dirty="0"/>
              <a:t>, содержащая точку </a:t>
            </a:r>
            <a:r>
              <a:rPr lang="en-US" i="1" dirty="0"/>
              <a:t>A</a:t>
            </a:r>
            <a:r>
              <a:rPr lang="ru-RU" dirty="0"/>
              <a:t>, без этого серединного перпендикуляра.</a:t>
            </a:r>
          </a:p>
          <a:p>
            <a:pPr algn="just"/>
            <a:r>
              <a:rPr lang="ru-RU" dirty="0"/>
              <a:t>	Пусть </a:t>
            </a:r>
            <a:r>
              <a:rPr lang="en-US" i="1" dirty="0"/>
              <a:t>D – </a:t>
            </a:r>
            <a:r>
              <a:rPr lang="ru-RU" dirty="0"/>
              <a:t>внутренняя точка этой полуплоскости. Проведём отрезок </a:t>
            </a:r>
            <a:r>
              <a:rPr lang="en-US" i="1" dirty="0"/>
              <a:t>AB</a:t>
            </a:r>
            <a:r>
              <a:rPr lang="ru-RU" dirty="0"/>
              <a:t>. Обозначим </a:t>
            </a:r>
            <a:r>
              <a:rPr lang="en-US" i="1" dirty="0"/>
              <a:t>C </a:t>
            </a:r>
            <a:r>
              <a:rPr lang="ru-RU" dirty="0"/>
              <a:t>точку его пересечения с серединным перпендикуляром </a:t>
            </a:r>
            <a:r>
              <a:rPr lang="en-US" i="1" dirty="0"/>
              <a:t>c</a:t>
            </a:r>
            <a:r>
              <a:rPr lang="ru-RU" dirty="0"/>
              <a:t>. Воспользуемся неравенством треугольника, применённому к треугольнику </a:t>
            </a:r>
            <a:r>
              <a:rPr lang="en-US" i="1" dirty="0"/>
              <a:t>ACD</a:t>
            </a:r>
            <a:r>
              <a:rPr lang="ru-RU" dirty="0"/>
              <a:t>. Имеем </a:t>
            </a:r>
            <a:r>
              <a:rPr lang="en-US" i="1" dirty="0"/>
              <a:t>AD &lt; AC + CD = BC + CD = BD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" y="3078311"/>
            <a:ext cx="30670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2996952"/>
            <a:ext cx="6228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u-RU" dirty="0"/>
              <a:t>Аналогичным образом доказывается, что для внутренних точек </a:t>
            </a:r>
            <a:r>
              <a:rPr lang="en-US" i="1" dirty="0"/>
              <a:t>E</a:t>
            </a:r>
            <a:r>
              <a:rPr lang="ru-RU" dirty="0"/>
              <a:t> полуплоскости, ограниченной серединным перпендикуляром и содержащей точку </a:t>
            </a:r>
            <a:r>
              <a:rPr lang="en-US" i="1" dirty="0"/>
              <a:t>B</a:t>
            </a:r>
            <a:r>
              <a:rPr lang="ru-RU" dirty="0"/>
              <a:t>, выполняется неравенство </a:t>
            </a:r>
            <a:r>
              <a:rPr lang="en-US" i="1" dirty="0"/>
              <a:t>AE &gt; BE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790" y="52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Следовательно, искомым ГМТ является полуплоскость, ограниченная серединным перпендикуляром к отрезку </a:t>
            </a:r>
            <a:r>
              <a:rPr lang="en-US" i="1" dirty="0"/>
              <a:t>AB</a:t>
            </a:r>
            <a:r>
              <a:rPr lang="ru-RU" dirty="0"/>
              <a:t>, содержащая точку </a:t>
            </a:r>
            <a:r>
              <a:rPr lang="en-US" i="1" dirty="0"/>
              <a:t>A</a:t>
            </a:r>
            <a:r>
              <a:rPr lang="ru-RU" dirty="0"/>
              <a:t>, без этого серединного перпендикуляра.</a:t>
            </a:r>
          </a:p>
        </p:txBody>
      </p:sp>
    </p:spTree>
    <p:extLst>
      <p:ext uri="{BB962C8B-B14F-4D97-AF65-F5344CB8AC3E}">
        <p14:creationId xmlns:p14="http://schemas.microsoft.com/office/powerpoint/2010/main" val="53825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592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Пусть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ru-RU" sz="2800" i="1" dirty="0">
                <a:cs typeface="Times New Roman" pitchFamily="18" charset="0"/>
              </a:rPr>
              <a:t>В</a:t>
            </a:r>
            <a:r>
              <a:rPr lang="ru-RU" sz="2800" dirty="0">
                <a:cs typeface="Times New Roman" pitchFamily="18" charset="0"/>
              </a:rPr>
              <a:t> точки плоскости,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 - прямая. </a:t>
            </a:r>
            <a:r>
              <a:rPr lang="ru-RU" sz="2800" dirty="0"/>
              <a:t>Укажите</a:t>
            </a:r>
            <a:r>
              <a:rPr lang="ru-RU" sz="2800" dirty="0">
                <a:cs typeface="Times New Roman" pitchFamily="18" charset="0"/>
              </a:rPr>
              <a:t> геометрическое место точек 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, расположенных ближе к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ru-RU" sz="2800" dirty="0">
                <a:cs typeface="Times New Roman" pitchFamily="18" charset="0"/>
              </a:rPr>
              <a:t>, чем к </a:t>
            </a:r>
            <a:r>
              <a:rPr lang="ru-RU" sz="2800" i="1" dirty="0">
                <a:cs typeface="Times New Roman" pitchFamily="18" charset="0"/>
              </a:rPr>
              <a:t>В</a:t>
            </a:r>
            <a:r>
              <a:rPr lang="ru-RU" sz="2800" dirty="0">
                <a:cs typeface="Times New Roman" pitchFamily="18" charset="0"/>
              </a:rPr>
              <a:t>. В каком случае таких точек нет?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344863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D3CC9C0-A13D-4D38-8B79-359B6488B4DD}"/>
              </a:ext>
            </a:extLst>
          </p:cNvPr>
          <p:cNvGrpSpPr/>
          <p:nvPr/>
        </p:nvGrpSpPr>
        <p:grpSpPr>
          <a:xfrm>
            <a:off x="11119" y="1377360"/>
            <a:ext cx="9144000" cy="4358312"/>
            <a:chOff x="11119" y="1377360"/>
            <a:chExt cx="9144000" cy="4358312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E7D6CAC0-EC2C-455B-A73A-061021D02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9" y="4104456"/>
              <a:ext cx="9144000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Ответ: </a:t>
              </a:r>
              <a:r>
                <a:rPr lang="ru-RU" dirty="0">
                  <a:cs typeface="Times New Roman" pitchFamily="18" charset="0"/>
                </a:rPr>
                <a:t>Часть прямой </a:t>
              </a:r>
              <a:r>
                <a:rPr lang="en-US" i="1" dirty="0">
                  <a:cs typeface="Times New Roman" pitchFamily="18" charset="0"/>
                </a:rPr>
                <a:t>c</a:t>
              </a:r>
              <a:r>
                <a:rPr lang="ru-RU" dirty="0">
                  <a:cs typeface="Times New Roman" pitchFamily="18" charset="0"/>
                </a:rPr>
                <a:t>, лежащая внутри полуплоскости, определяемой серединным перпендикуляром к отрезку </a:t>
              </a:r>
              <a:r>
                <a:rPr lang="en-US" i="1" dirty="0">
                  <a:cs typeface="Times New Roman" pitchFamily="18" charset="0"/>
                </a:rPr>
                <a:t>AB </a:t>
              </a:r>
              <a:r>
                <a:rPr lang="ru-RU" dirty="0">
                  <a:cs typeface="Times New Roman" pitchFamily="18" charset="0"/>
                </a:rPr>
                <a:t>и точкой </a:t>
              </a:r>
              <a:r>
                <a:rPr lang="en-US" i="1" dirty="0">
                  <a:cs typeface="Times New Roman" pitchFamily="18" charset="0"/>
                </a:rPr>
                <a:t>A</a:t>
              </a:r>
              <a:r>
                <a:rPr lang="ru-RU" dirty="0">
                  <a:cs typeface="Times New Roman" pitchFamily="18" charset="0"/>
                </a:rPr>
                <a:t>. Если прямая </a:t>
              </a:r>
              <a:r>
                <a:rPr lang="en-US" i="1" dirty="0">
                  <a:cs typeface="Times New Roman" pitchFamily="18" charset="0"/>
                </a:rPr>
                <a:t>c </a:t>
              </a:r>
              <a:r>
                <a:rPr lang="ru-RU" dirty="0">
                  <a:cs typeface="Times New Roman" pitchFamily="18" charset="0"/>
                </a:rPr>
                <a:t>целиком лежит в</a:t>
              </a:r>
              <a:r>
                <a:rPr lang="ru-RU" dirty="0"/>
                <a:t> </a:t>
              </a:r>
              <a:r>
                <a:rPr lang="ru-RU" dirty="0">
                  <a:cs typeface="Times New Roman" pitchFamily="18" charset="0"/>
                </a:rPr>
                <a:t>полуплоскости, определяемой серединным перпендикуляром и точкой </a:t>
              </a:r>
              <a:r>
                <a:rPr lang="en-US" i="1" dirty="0">
                  <a:cs typeface="Times New Roman" pitchFamily="18" charset="0"/>
                </a:rPr>
                <a:t>B</a:t>
              </a:r>
              <a:r>
                <a:rPr lang="ru-RU" dirty="0">
                  <a:cs typeface="Times New Roman" pitchFamily="18" charset="0"/>
                </a:rPr>
                <a:t>, то таких точек нет.</a:t>
              </a:r>
              <a:r>
                <a:rPr lang="ru-RU" dirty="0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</a:p>
          </p:txBody>
        </p:sp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6334571D-044E-4242-AF58-253F5C161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377360"/>
              <a:ext cx="3405878" cy="2363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73" y="404664"/>
            <a:ext cx="9108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(*). Для данных точек </a:t>
            </a:r>
            <a:r>
              <a:rPr lang="en-US" sz="2800" i="1" dirty="0"/>
              <a:t>A </a:t>
            </a:r>
            <a:r>
              <a:rPr lang="ru-RU" sz="2800" dirty="0"/>
              <a:t>и </a:t>
            </a:r>
            <a:r>
              <a:rPr lang="en-US" sz="2800" i="1" dirty="0"/>
              <a:t>B </a:t>
            </a:r>
            <a:r>
              <a:rPr lang="ru-RU" sz="2800" dirty="0"/>
              <a:t>изобразите ГМТ, удалённых от </a:t>
            </a:r>
            <a:r>
              <a:rPr lang="en-US" sz="2800" i="1" dirty="0"/>
              <a:t>A </a:t>
            </a:r>
            <a:r>
              <a:rPr lang="ru-RU" sz="2800" dirty="0"/>
              <a:t>на расстояние, в 2 раза большее, чем расстояние от точки </a:t>
            </a:r>
            <a:r>
              <a:rPr lang="en-US" sz="2800" i="1" dirty="0"/>
              <a:t>B</a:t>
            </a:r>
            <a:r>
              <a:rPr lang="ru-RU" sz="2800" dirty="0"/>
              <a:t>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1718950-163F-4D3B-8EF1-23119373149D}"/>
              </a:ext>
            </a:extLst>
          </p:cNvPr>
          <p:cNvGrpSpPr/>
          <p:nvPr/>
        </p:nvGrpSpPr>
        <p:grpSpPr>
          <a:xfrm>
            <a:off x="86452" y="1826821"/>
            <a:ext cx="9057547" cy="4740148"/>
            <a:chOff x="86452" y="1826821"/>
            <a:chExt cx="9057547" cy="4740148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CB60CA09-B1F6-4F68-9FAC-1B11B6576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52" y="1826821"/>
              <a:ext cx="9057547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Ответ</a:t>
              </a:r>
              <a:r>
                <a:rPr lang="ru-RU" sz="2800" dirty="0"/>
                <a:t>. Окружность. Она называется окружностью </a:t>
              </a:r>
              <a:r>
                <a:rPr lang="ru-RU" sz="2800" dirty="0" err="1"/>
                <a:t>Аполлония</a:t>
              </a:r>
              <a:r>
                <a:rPr lang="ru-RU" sz="2800" dirty="0"/>
                <a:t>. 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2602A6A-5C6A-41EB-9D71-5EC40A435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826" y="2780928"/>
              <a:ext cx="4908798" cy="3786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9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Биссектриса угла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0" y="381000"/>
            <a:ext cx="9144000" cy="3238500"/>
            <a:chOff x="0" y="240"/>
            <a:chExt cx="5760" cy="2040"/>
          </a:xfrm>
        </p:grpSpPr>
        <p:sp>
          <p:nvSpPr>
            <p:cNvPr id="32774" name="Text Box 4"/>
            <p:cNvSpPr txBox="1">
              <a:spLocks noChangeArrowheads="1"/>
            </p:cNvSpPr>
            <p:nvPr/>
          </p:nvSpPr>
          <p:spPr bwMode="auto">
            <a:xfrm>
              <a:off x="0" y="240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Теорема. </a:t>
              </a:r>
              <a:r>
                <a:rPr lang="ru-RU" sz="2800" dirty="0"/>
                <a:t>Биссектриса угла является ГМТ, лежащих внутри этого угла и одинаково удаленных от его сторон.</a:t>
              </a:r>
              <a:endParaRPr lang="ru-RU" sz="2800" dirty="0">
                <a:cs typeface="Times New Roman" pitchFamily="18" charset="0"/>
              </a:endParaRPr>
            </a:p>
          </p:txBody>
        </p:sp>
        <p:pic>
          <p:nvPicPr>
            <p:cNvPr id="3277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816"/>
              <a:ext cx="1872" cy="1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0" y="358140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>
                <a:cs typeface="Times New Roman" pitchFamily="18" charset="0"/>
              </a:rPr>
              <a:t>	Если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CB</a:t>
            </a:r>
            <a:r>
              <a:rPr lang="ru-RU" dirty="0">
                <a:cs typeface="Times New Roman" pitchFamily="18" charset="0"/>
              </a:rPr>
              <a:t>, то прямоугольные треугольники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i="1" dirty="0">
                <a:cs typeface="Times New Roman" pitchFamily="18" charset="0"/>
              </a:rPr>
              <a:t>В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равны (по гипотенузе и катету). Следовательно, углы  </a:t>
            </a:r>
            <a:r>
              <a:rPr lang="en-US" i="1" dirty="0">
                <a:cs typeface="Times New Roman" pitchFamily="18" charset="0"/>
              </a:rPr>
              <a:t>AOC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BOC </a:t>
            </a:r>
            <a:r>
              <a:rPr lang="ru-RU" dirty="0">
                <a:cs typeface="Times New Roman" pitchFamily="18" charset="0"/>
              </a:rPr>
              <a:t>равны. Значит,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угла.</a:t>
            </a:r>
            <a:r>
              <a:rPr lang="ru-RU" i="1" dirty="0"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ru-RU" i="1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Обратно, если точка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принадлежит биссектрисе угла, то прямоугольные треугольники </a:t>
            </a:r>
            <a:r>
              <a:rPr lang="en-US" i="1" dirty="0">
                <a:cs typeface="Times New Roman" pitchFamily="18" charset="0"/>
              </a:rPr>
              <a:t>AOC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BOC</a:t>
            </a:r>
            <a:r>
              <a:rPr lang="ru-RU" dirty="0">
                <a:cs typeface="Times New Roman" pitchFamily="18" charset="0"/>
              </a:rPr>
              <a:t> равны (по гипотенузе и острому углу). Следовательно, </a:t>
            </a:r>
            <a:r>
              <a:rPr lang="en-US" i="1" dirty="0">
                <a:cs typeface="Times New Roman" pitchFamily="18" charset="0"/>
              </a:rPr>
              <a:t>AC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Значит, точка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одинаково удалена от сторон данного угла. 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3352800" y="1524000"/>
            <a:ext cx="5791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Доказательство.</a:t>
            </a:r>
            <a:r>
              <a:rPr lang="ru-RU" dirty="0">
                <a:cs typeface="Times New Roman" pitchFamily="18" charset="0"/>
              </a:rPr>
              <a:t> Рассмотрим угол </a:t>
            </a:r>
            <a:r>
              <a:rPr lang="en-US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вершиной в точке </a:t>
            </a:r>
            <a:r>
              <a:rPr lang="ru-RU" i="1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сторонами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. Пусть точка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 лежит внутри данного угла. Опустим из нее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перпендикуляры </a:t>
            </a:r>
            <a:r>
              <a:rPr lang="ru-RU" i="1" dirty="0">
                <a:cs typeface="Times New Roman" pitchFamily="18" charset="0"/>
              </a:rPr>
              <a:t>СА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на стороны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autoUpdateAnimBg="0"/>
      <p:bldP spid="25600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Построение биссектрисы с использованием программы </a:t>
            </a:r>
            <a:r>
              <a:rPr lang="en-US" sz="3600" dirty="0" err="1">
                <a:solidFill>
                  <a:srgbClr val="FF3300"/>
                </a:solidFill>
              </a:rPr>
              <a:t>GeoGebra</a:t>
            </a:r>
            <a:endParaRPr lang="ru-RU" sz="3600" dirty="0">
              <a:solidFill>
                <a:srgbClr val="FF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722145" cy="504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52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22984" y="23889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Изобразите геометрическое место внутренних точек угла </a:t>
            </a:r>
            <a:r>
              <a:rPr lang="en-US" sz="2800" i="1" dirty="0"/>
              <a:t>AOB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равноудаленных от его сторон.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0" y="1465721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78" y="1465721"/>
            <a:ext cx="2160627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48" y="1466493"/>
            <a:ext cx="2168127" cy="214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EE79404-9A39-4DC8-A407-2C035440213A}"/>
              </a:ext>
            </a:extLst>
          </p:cNvPr>
          <p:cNvGrpSpPr/>
          <p:nvPr/>
        </p:nvGrpSpPr>
        <p:grpSpPr>
          <a:xfrm>
            <a:off x="-181522" y="3697354"/>
            <a:ext cx="9144000" cy="2775105"/>
            <a:chOff x="-181522" y="3697354"/>
            <a:chExt cx="9144000" cy="2775105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E86E7A13-634C-43F1-97AC-A542B7A19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1522" y="3697354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0000"/>
                  </a:solidFill>
                </a:rPr>
                <a:t>	Ответ.</a:t>
              </a: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0F34638-3DC8-4821-8F75-7346C59A6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30" y="4310555"/>
              <a:ext cx="2179916" cy="2161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1B2A3D48-339E-4CB4-AA10-9B9CF50E3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804" y="4310555"/>
              <a:ext cx="2213987" cy="2161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9BA65548-F0BF-4517-A263-53A2D6F01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955" y="4297244"/>
              <a:ext cx="2183911" cy="217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99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C41576-70EE-43B5-85D7-6716DF62E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44458"/>
            <a:ext cx="6963275" cy="6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50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6319" y="18864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На прямой </a:t>
            </a:r>
            <a:r>
              <a:rPr lang="en-US" sz="2800" i="1" dirty="0"/>
              <a:t>c </a:t>
            </a:r>
            <a:r>
              <a:rPr lang="ru-RU" sz="2800" dirty="0"/>
              <a:t>отметьте точку</a:t>
            </a:r>
            <a:r>
              <a:rPr lang="en-US" sz="2800" dirty="0"/>
              <a:t> </a:t>
            </a:r>
            <a:r>
              <a:rPr lang="en-US" sz="2800" i="1" dirty="0"/>
              <a:t>C</a:t>
            </a:r>
            <a:r>
              <a:rPr lang="ru-RU" sz="2800" dirty="0"/>
              <a:t>, равноудаленную от сторон угла </a:t>
            </a:r>
            <a:r>
              <a:rPr lang="en-US" sz="2800" i="1" dirty="0"/>
              <a:t>AOB</a:t>
            </a:r>
            <a:r>
              <a:rPr lang="ru-RU" sz="2800" dirty="0"/>
              <a:t>. </a:t>
            </a:r>
          </a:p>
        </p:txBody>
      </p:sp>
      <p:pic>
        <p:nvPicPr>
          <p:cNvPr id="11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13" y="1268760"/>
            <a:ext cx="2393181" cy="236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08" y="1252562"/>
            <a:ext cx="2336534" cy="230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F2D5ED4-1FD7-414C-8993-B192D79AB1CC}"/>
              </a:ext>
            </a:extLst>
          </p:cNvPr>
          <p:cNvGrpSpPr/>
          <p:nvPr/>
        </p:nvGrpSpPr>
        <p:grpSpPr>
          <a:xfrm>
            <a:off x="-54248" y="3625479"/>
            <a:ext cx="9144000" cy="3043882"/>
            <a:chOff x="-54248" y="3625479"/>
            <a:chExt cx="9144000" cy="3043882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53F73029-0A8E-49FA-8100-39B8AC721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4248" y="3625479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0000"/>
                  </a:solidFill>
                </a:rPr>
                <a:t>	Ответ.</a:t>
              </a: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8C586E4-B400-4141-84E6-BAD4094C6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472" y="4118860"/>
              <a:ext cx="2574528" cy="255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D33270C8-1ECE-46E6-8E92-576A1FA16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456" y="4118861"/>
              <a:ext cx="2583656" cy="255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87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6928" y="4697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Найдите геометрическое место точек, одинаково удаленных от двух пересекающихся прямых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60" y="1124744"/>
            <a:ext cx="344038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11D4BBB-A25F-461E-ADAD-BAC9C438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63" y="1015696"/>
            <a:ext cx="3145663" cy="270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65EC671E-0BA6-48B8-95A9-370597A4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41" y="3888432"/>
            <a:ext cx="89985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Ответ. </a:t>
            </a:r>
            <a:r>
              <a:rPr lang="ru-RU" sz="2800" dirty="0">
                <a:cs typeface="Times New Roman" pitchFamily="18" charset="0"/>
              </a:rPr>
              <a:t>Точки, принадлежащие биссектрисам четырех углов, образованных данными прямыми; </a:t>
            </a:r>
          </a:p>
        </p:txBody>
      </p:sp>
    </p:spTree>
    <p:extLst>
      <p:ext uri="{BB962C8B-B14F-4D97-AF65-F5344CB8AC3E}">
        <p14:creationId xmlns:p14="http://schemas.microsoft.com/office/powerpoint/2010/main" val="12412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Для двух данных пересекающихся прямых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геометрическое место точек, расположенных ближе 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чем к </a:t>
            </a:r>
            <a:r>
              <a:rPr lang="en-US" sz="2800" i="1" dirty="0">
                <a:cs typeface="Times New Roman" pitchFamily="18" charset="0"/>
              </a:rPr>
              <a:t>b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02" y="2087189"/>
            <a:ext cx="3117233" cy="20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72827A3-91CF-41F8-91E9-2A9F1F908498}"/>
              </a:ext>
            </a:extLst>
          </p:cNvPr>
          <p:cNvGrpSpPr/>
          <p:nvPr/>
        </p:nvGrpSpPr>
        <p:grpSpPr>
          <a:xfrm>
            <a:off x="17145" y="1988840"/>
            <a:ext cx="9126855" cy="3736078"/>
            <a:chOff x="17145" y="1988840"/>
            <a:chExt cx="9126855" cy="3736078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2C4561F4-2435-4CF2-89E8-30E1A1333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" y="4770811"/>
              <a:ext cx="912685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0000"/>
                  </a:solidFill>
                </a:rPr>
                <a:t>	Ответ.</a:t>
              </a:r>
              <a:r>
                <a:rPr lang="ru-RU" sz="2800" dirty="0"/>
                <a:t> внутренности двух вертикальных углов, образованных биссектрисами. </a:t>
              </a:r>
            </a:p>
          </p:txBody>
        </p: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13AE7F5C-8980-4F8B-BA7D-FEAD4D90B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3" y="1988840"/>
              <a:ext cx="2736110" cy="2659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569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2109" y="1528003"/>
            <a:ext cx="3585424" cy="2197565"/>
          </a:xfr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297" y="57947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Найдите геометрическое место центров окружностей касающихся двух данных пересекающихся прямых.</a:t>
            </a:r>
            <a:endParaRPr lang="en-US" sz="2800" dirty="0">
              <a:cs typeface="Times New Roman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E479311-F7C4-4E50-8018-72E7866F65C8}"/>
              </a:ext>
            </a:extLst>
          </p:cNvPr>
          <p:cNvGrpSpPr/>
          <p:nvPr/>
        </p:nvGrpSpPr>
        <p:grpSpPr>
          <a:xfrm>
            <a:off x="0" y="1474657"/>
            <a:ext cx="9144000" cy="3741490"/>
            <a:chOff x="0" y="1474657"/>
            <a:chExt cx="9144000" cy="3741490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EC599F85-14BF-456D-965A-05C21AD04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62040"/>
              <a:ext cx="91440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Ответ: </a:t>
              </a:r>
              <a:r>
                <a:rPr lang="ru-RU" dirty="0">
                  <a:cs typeface="Times New Roman" pitchFamily="18" charset="0"/>
                </a:rPr>
                <a:t>Биссектрисы углов, образующихся при пересечении данных прямых</a:t>
              </a:r>
              <a:r>
                <a:rPr lang="ru-RU" dirty="0"/>
                <a:t>, без точки пересечения этих прямых</a:t>
              </a:r>
              <a:r>
                <a:rPr lang="ru-RU" dirty="0">
                  <a:cs typeface="Times New Roman" pitchFamily="18" charset="0"/>
                </a:rPr>
                <a:t>. </a:t>
              </a:r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6D4050F3-3095-4358-B855-F72C4FCF4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856" y="1474657"/>
              <a:ext cx="3640288" cy="2250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0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40" y="315518"/>
            <a:ext cx="915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ru-RU" sz="2800" dirty="0"/>
              <a:t>(*) Найдите ГМТ, равноудалённых от сторон угла </a:t>
            </a:r>
            <a:r>
              <a:rPr lang="en-US" sz="2800" i="1" dirty="0"/>
              <a:t>AOB</a:t>
            </a:r>
            <a:r>
              <a:rPr lang="ru-RU" sz="2800" i="1" dirty="0"/>
              <a:t>.</a:t>
            </a:r>
            <a:endParaRPr lang="ru-RU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433226" cy="21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3A5F110-FBC8-4187-9C0D-00EE44A0A03A}"/>
              </a:ext>
            </a:extLst>
          </p:cNvPr>
          <p:cNvGrpSpPr/>
          <p:nvPr/>
        </p:nvGrpSpPr>
        <p:grpSpPr>
          <a:xfrm>
            <a:off x="323528" y="1124744"/>
            <a:ext cx="8136904" cy="3124472"/>
            <a:chOff x="323528" y="1124744"/>
            <a:chExt cx="8136904" cy="31244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84DEC3-ADCD-490B-9ECD-D6D85EB6AFC6}"/>
                </a:ext>
              </a:extLst>
            </p:cNvPr>
            <p:cNvSpPr txBox="1"/>
            <p:nvPr/>
          </p:nvSpPr>
          <p:spPr>
            <a:xfrm>
              <a:off x="323528" y="3725996"/>
              <a:ext cx="8136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AA034DA-0F4C-447F-AD45-74B54F12E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4" y="1124744"/>
              <a:ext cx="3456384" cy="2784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82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040">
            <a:extLst>
              <a:ext uri="{FF2B5EF4-FFF2-40B4-BE49-F238E27FC236}">
                <a16:creationId xmlns:a16="http://schemas.microsoft.com/office/drawing/2014/main" id="{1479A0B6-49A6-47AA-9E97-BE56AB28B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На клетчатой бумаге постройте несколько точек, равноудаленных от данной точки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</a:t>
            </a:r>
            <a:r>
              <a:rPr lang="en-US" altLang="ru-RU" sz="2800" dirty="0"/>
              <a:t> </a:t>
            </a:r>
            <a:r>
              <a:rPr lang="ru-RU" altLang="ru-RU" sz="2800" dirty="0"/>
              <a:t>данной прямой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Соедините их плавной кривой.</a:t>
            </a:r>
            <a:endParaRPr lang="en-US" altLang="ru-RU" sz="2800" dirty="0"/>
          </a:p>
        </p:txBody>
      </p:sp>
      <p:pic>
        <p:nvPicPr>
          <p:cNvPr id="2052" name="Picture 1061">
            <a:extLst>
              <a:ext uri="{FF2B5EF4-FFF2-40B4-BE49-F238E27FC236}">
                <a16:creationId xmlns:a16="http://schemas.microsoft.com/office/drawing/2014/main" id="{083B51AA-8C51-49D8-91C5-B945C6C6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8" name="Picture 1062">
            <a:extLst>
              <a:ext uri="{FF2B5EF4-FFF2-40B4-BE49-F238E27FC236}">
                <a16:creationId xmlns:a16="http://schemas.microsoft.com/office/drawing/2014/main" id="{0B8698C9-AF5D-4493-A274-C473E852A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9" name="Picture 1063">
            <a:extLst>
              <a:ext uri="{FF2B5EF4-FFF2-40B4-BE49-F238E27FC236}">
                <a16:creationId xmlns:a16="http://schemas.microsoft.com/office/drawing/2014/main" id="{0CC5D66D-2664-48D0-86C5-68A1BED6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0" name="Picture 1064">
            <a:extLst>
              <a:ext uri="{FF2B5EF4-FFF2-40B4-BE49-F238E27FC236}">
                <a16:creationId xmlns:a16="http://schemas.microsoft.com/office/drawing/2014/main" id="{BB7429F6-6D2D-4705-A647-49AAB8FCB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1" name="Picture 1065">
            <a:extLst>
              <a:ext uri="{FF2B5EF4-FFF2-40B4-BE49-F238E27FC236}">
                <a16:creationId xmlns:a16="http://schemas.microsoft.com/office/drawing/2014/main" id="{7855A65C-0F15-4D09-9F99-EE41BF6B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2" name="Picture 1066">
            <a:extLst>
              <a:ext uri="{FF2B5EF4-FFF2-40B4-BE49-F238E27FC236}">
                <a16:creationId xmlns:a16="http://schemas.microsoft.com/office/drawing/2014/main" id="{6C7E3210-89D0-49DB-A493-9201B9AA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3" name="Picture 1067">
            <a:extLst>
              <a:ext uri="{FF2B5EF4-FFF2-40B4-BE49-F238E27FC236}">
                <a16:creationId xmlns:a16="http://schemas.microsoft.com/office/drawing/2014/main" id="{59DE3C7B-88F2-4127-9566-043C516F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826FB-357E-41A4-A8AA-E6C5E87CC450}"/>
              </a:ext>
            </a:extLst>
          </p:cNvPr>
          <p:cNvSpPr txBox="1"/>
          <p:nvPr/>
        </p:nvSpPr>
        <p:spPr>
          <a:xfrm>
            <a:off x="1691680" y="7173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Параграф 21*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B9A729A-78FD-4100-AF21-026DB51A1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Определение параболы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F2B914A1-EA79-44A7-9516-BC19E5F2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Пусть на плоскости задана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и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, не принадлежащая этой прямой. Геометрическое место точек, равноудаленных от 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и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параболой</a:t>
            </a:r>
            <a:r>
              <a:rPr lang="ru-RU" altLang="ru-RU" sz="2800" dirty="0">
                <a:cs typeface="Times New Roman" panose="02020603050405020304" pitchFamily="18" charset="0"/>
              </a:rPr>
              <a:t>.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директрисой</a:t>
            </a:r>
            <a:r>
              <a:rPr lang="ru-RU" altLang="ru-RU" sz="2800" dirty="0">
                <a:cs typeface="Times New Roman" panose="02020603050405020304" pitchFamily="18" charset="0"/>
              </a:rPr>
              <a:t>, а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-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фокусом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параболы</a:t>
            </a:r>
            <a:r>
              <a:rPr lang="ru-RU" altLang="ru-RU" sz="2800" dirty="0"/>
              <a:t>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E763EA37-0A8F-4E4A-8E96-F9EFE7E8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C7D695A-8C53-4424-86DA-029268A46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Рисуем параболу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17F4F4A-5E2F-49FE-99E4-393691C6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627813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8A63F017-C14C-4DBC-91B0-DF186C9C5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/>
              <a:t>	Параболу можно нарисовать с помощью линейки, угольника, кнопок, нитки и карандаша.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17341-4121-4C2D-B39C-B91543F8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209675"/>
            <a:ext cx="6276975" cy="5648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5AAE923-D207-4B95-9DE9-BE5DB467C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Построение параболы с использованием программы </a:t>
            </a:r>
            <a:r>
              <a:rPr lang="en-US" sz="3200" dirty="0" err="1">
                <a:solidFill>
                  <a:srgbClr val="FF3300"/>
                </a:solidFill>
              </a:rPr>
              <a:t>GeoGebra</a:t>
            </a:r>
            <a:endParaRPr lang="ru-RU" sz="32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06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27">
            <a:extLst>
              <a:ext uri="{FF2B5EF4-FFF2-40B4-BE49-F238E27FC236}">
                <a16:creationId xmlns:a16="http://schemas.microsoft.com/office/drawing/2014/main" id="{B61F18A8-77DF-46F0-91D4-3962BBDE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Изобразите ГМТ </a:t>
            </a:r>
            <a:r>
              <a:rPr lang="en-US" altLang="ru-RU" sz="2800" i="1" dirty="0"/>
              <a:t>A’</a:t>
            </a:r>
            <a:r>
              <a:rPr lang="ru-RU" altLang="ru-RU" sz="2800" dirty="0"/>
              <a:t>, для которых расстояние до фокуса меньше расстояния до директрисы.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8" name="Picture 1030">
            <a:extLst>
              <a:ext uri="{FF2B5EF4-FFF2-40B4-BE49-F238E27FC236}">
                <a16:creationId xmlns:a16="http://schemas.microsoft.com/office/drawing/2014/main" id="{2C8FA5B4-0278-47C4-87C0-C9C9C245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9753" name="Group 1033">
            <a:extLst>
              <a:ext uri="{FF2B5EF4-FFF2-40B4-BE49-F238E27FC236}">
                <a16:creationId xmlns:a16="http://schemas.microsoft.com/office/drawing/2014/main" id="{CAB7BFFC-3F9C-4144-AC78-2813507C8C5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905000"/>
            <a:ext cx="8229600" cy="4710113"/>
            <a:chOff x="336" y="1200"/>
            <a:chExt cx="5184" cy="2967"/>
          </a:xfrm>
        </p:grpSpPr>
        <p:pic>
          <p:nvPicPr>
            <p:cNvPr id="6150" name="Picture 1031">
              <a:extLst>
                <a:ext uri="{FF2B5EF4-FFF2-40B4-BE49-F238E27FC236}">
                  <a16:creationId xmlns:a16="http://schemas.microsoft.com/office/drawing/2014/main" id="{20EE42F9-6415-4DD8-A4AE-E2457F923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200"/>
              <a:ext cx="3642" cy="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1" name="Text Box 1032">
              <a:extLst>
                <a:ext uri="{FF2B5EF4-FFF2-40B4-BE49-F238E27FC236}">
                  <a16:creationId xmlns:a16="http://schemas.microsoft.com/office/drawing/2014/main" id="{BD723087-1C51-4B88-BC93-453D21E28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840"/>
              <a:ext cx="51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Точки </a:t>
              </a:r>
              <a:r>
                <a:rPr lang="en-US" altLang="ru-RU" sz="2800" i="1"/>
                <a:t> A’</a:t>
              </a:r>
              <a:r>
                <a:rPr lang="ru-RU" altLang="ru-RU" sz="2800"/>
                <a:t>, расположенные выше параболы.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476001-894B-4C64-954E-1CD53996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4214912" cy="60486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AE471D-7A23-410C-9ECC-A570849A7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510" y="260648"/>
            <a:ext cx="4354865" cy="43924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942535-E9F2-4C4F-8590-952290BF8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375" y="4643861"/>
            <a:ext cx="4391638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41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F70F1A6F-37E3-45BD-9C3A-D3A5BEF39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Изобразите ГМТ </a:t>
            </a:r>
            <a:r>
              <a:rPr lang="en-US" altLang="ru-RU" sz="2800" i="1" dirty="0"/>
              <a:t>A”</a:t>
            </a:r>
            <a:r>
              <a:rPr lang="ru-RU" altLang="ru-RU" sz="2800" dirty="0"/>
              <a:t>, для которых расстояние до фокуса больше расстояния до директрисы.</a:t>
            </a:r>
            <a:endParaRPr lang="en-US" altLang="ru-RU" sz="28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93D30C4-A120-4489-A273-5570746A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1800" name="Group 8">
            <a:extLst>
              <a:ext uri="{FF2B5EF4-FFF2-40B4-BE49-F238E27FC236}">
                <a16:creationId xmlns:a16="http://schemas.microsoft.com/office/drawing/2014/main" id="{3DC0BD49-599C-493E-B274-A610EFA3E93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057400"/>
            <a:ext cx="8305800" cy="4557713"/>
            <a:chOff x="288" y="1296"/>
            <a:chExt cx="5232" cy="2871"/>
          </a:xfrm>
        </p:grpSpPr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51002AE2-CDEC-4807-BE6E-B225645CB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296"/>
              <a:ext cx="3642" cy="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5" name="Text Box 7">
              <a:extLst>
                <a:ext uri="{FF2B5EF4-FFF2-40B4-BE49-F238E27FC236}">
                  <a16:creationId xmlns:a16="http://schemas.microsoft.com/office/drawing/2014/main" id="{7674AE82-1958-45B4-BA2C-A53F2B8C7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840"/>
              <a:ext cx="52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Точки </a:t>
              </a:r>
              <a:r>
                <a:rPr lang="en-US" altLang="ru-RU" sz="2800" i="1"/>
                <a:t> A”</a:t>
              </a:r>
              <a:r>
                <a:rPr lang="ru-RU" altLang="ru-RU" sz="2800"/>
                <a:t>, расположенные ниже параболы.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-17528"/>
            <a:ext cx="8763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Найдите геометрическое место центров окружностей, проходящих через данную точку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dirty="0">
                <a:cs typeface="Times New Roman" pitchFamily="18" charset="0"/>
              </a:rPr>
              <a:t>, и касающуюся данной прямой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dirty="0"/>
              <a:t>.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409057"/>
            <a:ext cx="3600399" cy="296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BF158F1-F0FA-4263-B9C1-E2FC1DD924A8}"/>
              </a:ext>
            </a:extLst>
          </p:cNvPr>
          <p:cNvGrpSpPr/>
          <p:nvPr/>
        </p:nvGrpSpPr>
        <p:grpSpPr>
          <a:xfrm>
            <a:off x="1" y="1440083"/>
            <a:ext cx="9036496" cy="4365181"/>
            <a:chOff x="1" y="1440083"/>
            <a:chExt cx="9036496" cy="4365181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E83E0457-37B1-4C47-88F7-02751FFA9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4851157"/>
              <a:ext cx="9036496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sz="2800" dirty="0">
                  <a:solidFill>
                    <a:srgbClr val="FF3300"/>
                  </a:solidFill>
                </a:rPr>
                <a:t>Ответ. </a:t>
              </a:r>
              <a:r>
                <a:rPr lang="ru-RU" sz="2800" dirty="0"/>
                <a:t>Искомым ГМТ является парабола</a:t>
              </a:r>
              <a:r>
                <a:rPr lang="en-US" sz="2800" dirty="0"/>
                <a:t> </a:t>
              </a:r>
              <a:r>
                <a:rPr lang="ru-RU" sz="2800" dirty="0"/>
                <a:t>с фокусом </a:t>
              </a:r>
              <a:r>
                <a:rPr lang="en-US" sz="2800" i="1" dirty="0"/>
                <a:t>F </a:t>
              </a:r>
              <a:r>
                <a:rPr lang="ru-RU" sz="2800" dirty="0"/>
                <a:t>и директрисой </a:t>
              </a:r>
              <a:r>
                <a:rPr lang="en-US" sz="2800" i="1" dirty="0"/>
                <a:t>d</a:t>
              </a:r>
              <a:r>
                <a:rPr lang="ru-RU" sz="2800" dirty="0"/>
                <a:t>.</a:t>
              </a:r>
            </a:p>
          </p:txBody>
        </p:sp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7191D30E-EAD2-4DA7-AD6E-31011CC0F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187" y="1440083"/>
              <a:ext cx="3600399" cy="2968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58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AC043217-D5D9-410A-BC43-9011FF66C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1313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Что будет происходить с параболой, если фокус: а) удаляется от директрисы; б) приближается к директрисе?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A2490A85-3DCD-4D98-8FC2-90D4559C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5942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68" name="Group 12">
            <a:extLst>
              <a:ext uri="{FF2B5EF4-FFF2-40B4-BE49-F238E27FC236}">
                <a16:creationId xmlns:a16="http://schemas.microsoft.com/office/drawing/2014/main" id="{AD862B56-FC38-49A7-A939-6D2B3707DC7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667000"/>
            <a:ext cx="7696200" cy="3717925"/>
            <a:chOff x="480" y="1680"/>
            <a:chExt cx="4848" cy="2342"/>
          </a:xfrm>
        </p:grpSpPr>
        <p:sp>
          <p:nvSpPr>
            <p:cNvPr id="19462" name="Text Box 6">
              <a:extLst>
                <a:ext uri="{FF2B5EF4-FFF2-40B4-BE49-F238E27FC236}">
                  <a16:creationId xmlns:a16="http://schemas.microsoft.com/office/drawing/2014/main" id="{023382DB-D56D-42FE-B7B8-3F86C88F8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Ветви параболы разжимаются; б) ветви параболы сжимаются.</a:t>
              </a:r>
            </a:p>
          </p:txBody>
        </p:sp>
        <p:pic>
          <p:nvPicPr>
            <p:cNvPr id="19463" name="Picture 11">
              <a:extLst>
                <a:ext uri="{FF2B5EF4-FFF2-40B4-BE49-F238E27FC236}">
                  <a16:creationId xmlns:a16="http://schemas.microsoft.com/office/drawing/2014/main" id="{1683E5EE-AF54-437E-AFE6-8EA004606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80"/>
              <a:ext cx="2955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Касательная к параболе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Прямая, имеющая с параболой только одну общую точку и не перпендикулярная ее директрисе,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касательной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 параболе. Общая точка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точкой касания.</a:t>
            </a:r>
          </a:p>
        </p:txBody>
      </p:sp>
      <p:pic>
        <p:nvPicPr>
          <p:cNvPr id="122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94362"/>
            <a:ext cx="465589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1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3A5B6C-F24A-4DE1-8983-10920894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209675"/>
            <a:ext cx="6276975" cy="56483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F2EA06B-C49F-4EF6-99B3-CF979EE5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kern="0" dirty="0">
                <a:solidFill>
                  <a:srgbClr val="FF3300"/>
                </a:solidFill>
              </a:rPr>
              <a:t>Построение касательной к параболе с использованием программы </a:t>
            </a:r>
            <a:r>
              <a:rPr lang="en-US" sz="3200" kern="0" dirty="0">
                <a:solidFill>
                  <a:srgbClr val="FF3300"/>
                </a:solidFill>
              </a:rPr>
              <a:t>GeoGebra</a:t>
            </a:r>
            <a:endParaRPr lang="ru-RU" sz="32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25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0" y="246127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Теорема.</a:t>
            </a:r>
            <a:r>
              <a:rPr lang="ru-RU" sz="28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Пусть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– точка на параболе с фокусом </a:t>
            </a:r>
            <a:r>
              <a:rPr lang="en-US" sz="2800" i="1" dirty="0">
                <a:cs typeface="Times New Roman" pitchFamily="18" charset="0"/>
              </a:rPr>
              <a:t>F</a:t>
            </a:r>
            <a:r>
              <a:rPr lang="ru-RU" sz="2800" dirty="0">
                <a:cs typeface="Times New Roman" pitchFamily="18" charset="0"/>
              </a:rPr>
              <a:t> и директрисой 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en-US" sz="2800" i="1" dirty="0">
                <a:cs typeface="Times New Roman" pitchFamily="18" charset="0"/>
              </a:rPr>
              <a:t>D</a:t>
            </a:r>
            <a:r>
              <a:rPr lang="ru-RU" sz="2800" dirty="0">
                <a:cs typeface="Times New Roman" pitchFamily="18" charset="0"/>
              </a:rPr>
              <a:t> – перпендикуляр, опущенный на директрису. Тогда касательной к параболе, проходящей через точку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будет прямая, содержащая биссектрису угла </a:t>
            </a:r>
            <a:r>
              <a:rPr lang="en-US" sz="2800" i="1" dirty="0">
                <a:cs typeface="Times New Roman" pitchFamily="18" charset="0"/>
              </a:rPr>
              <a:t>FAD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16877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81000" y="5715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Проведите доказательство теоремы, используя рисунок.</a:t>
            </a:r>
          </a:p>
        </p:txBody>
      </p:sp>
    </p:spTree>
    <p:extLst>
      <p:ext uri="{BB962C8B-B14F-4D97-AF65-F5344CB8AC3E}">
        <p14:creationId xmlns:p14="http://schemas.microsoft.com/office/powerpoint/2010/main" val="1828060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Фокальное свойство параболы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20320" y="62544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Если источник света поместить в фокус параболы, то лучи, отразившись от параболы, пойдут в одном направлении, перпендикулярном директрисе.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8085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0" y="5181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Фокальное свойство параболы используется при изготовлении отражающих поверхностей прожекторов, автомобильных фар, карманных фонариков, телескопов, параболических антенн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986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9E26B6D-BD0D-45DB-8B2E-4E0B34043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E19FB74E-CC3B-40DC-9A2C-9EC00347B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03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По данному рисунку укажите способ построения касательной к параболе, заданной фокусом </a:t>
            </a:r>
            <a:r>
              <a:rPr lang="en-US" altLang="ru-RU" sz="2800" i="1" dirty="0"/>
              <a:t>F</a:t>
            </a:r>
            <a:r>
              <a:rPr lang="ru-RU" altLang="ru-RU" sz="2800" dirty="0"/>
              <a:t> 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, проходящей через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с помощью циркуля и линейки.</a:t>
            </a: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2DA084AC-247A-45F1-A198-7FC62A96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6567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027">
            <a:extLst>
              <a:ext uri="{FF2B5EF4-FFF2-40B4-BE49-F238E27FC236}">
                <a16:creationId xmlns:a16="http://schemas.microsoft.com/office/drawing/2014/main" id="{B993E3D2-6C4C-484F-B58F-9C76EF833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782" y="332656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касательную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</a:t>
            </a:r>
          </a:p>
        </p:txBody>
      </p:sp>
      <p:pic>
        <p:nvPicPr>
          <p:cNvPr id="15364" name="Picture 1036">
            <a:extLst>
              <a:ext uri="{FF2B5EF4-FFF2-40B4-BE49-F238E27FC236}">
                <a16:creationId xmlns:a16="http://schemas.microsoft.com/office/drawing/2014/main" id="{DDB2E73C-AA6F-49F3-B373-C568C72A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62" name="Group 1038">
            <a:extLst>
              <a:ext uri="{FF2B5EF4-FFF2-40B4-BE49-F238E27FC236}">
                <a16:creationId xmlns:a16="http://schemas.microsoft.com/office/drawing/2014/main" id="{F95BAB8E-CB23-4611-9777-5C064E76FE23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057400"/>
            <a:ext cx="5761037" cy="3186113"/>
            <a:chOff x="567" y="1296"/>
            <a:chExt cx="3629" cy="2007"/>
          </a:xfrm>
        </p:grpSpPr>
        <p:sp>
          <p:nvSpPr>
            <p:cNvPr id="155653" name="Text Box 1029">
              <a:extLst>
                <a:ext uri="{FF2B5EF4-FFF2-40B4-BE49-F238E27FC236}">
                  <a16:creationId xmlns:a16="http://schemas.microsoft.com/office/drawing/2014/main" id="{4C631FF8-E808-404D-BA85-A8EE9A64C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367" name="Picture 1037">
              <a:extLst>
                <a:ext uri="{FF2B5EF4-FFF2-40B4-BE49-F238E27FC236}">
                  <a16:creationId xmlns:a16="http://schemas.microsoft.com/office/drawing/2014/main" id="{70953494-6A8E-48DE-8E70-49531E0E1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6EC22C5B-0312-4978-891D-A610B880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3434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60A40A76-462E-495F-987E-BD23FF47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146550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89" name="Group 5">
            <a:extLst>
              <a:ext uri="{FF2B5EF4-FFF2-40B4-BE49-F238E27FC236}">
                <a16:creationId xmlns:a16="http://schemas.microsoft.com/office/drawing/2014/main" id="{ABCBDC23-1DC7-48B2-A8AB-25A7E6924C60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209800"/>
            <a:ext cx="5761037" cy="3375025"/>
            <a:chOff x="567" y="1392"/>
            <a:chExt cx="3629" cy="2126"/>
          </a:xfrm>
        </p:grpSpPr>
        <p:sp>
          <p:nvSpPr>
            <p:cNvPr id="16390" name="Text Box 6">
              <a:extLst>
                <a:ext uri="{FF2B5EF4-FFF2-40B4-BE49-F238E27FC236}">
                  <a16:creationId xmlns:a16="http://schemas.microsoft.com/office/drawing/2014/main" id="{AA44E5B2-9775-4735-8EC5-BBCB6A767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6391" name="Picture 7">
              <a:extLst>
                <a:ext uri="{FF2B5EF4-FFF2-40B4-BE49-F238E27FC236}">
                  <a16:creationId xmlns:a16="http://schemas.microsoft.com/office/drawing/2014/main" id="{51771AB9-1ED6-435A-9394-0A77A1C1B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92"/>
              <a:ext cx="2612" cy="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D272A2-1354-4832-8F53-117233B65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276" y="31707"/>
            <a:ext cx="4653022" cy="3096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6FEDC9-263B-4021-90C9-A8B427D69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2" y="3050684"/>
            <a:ext cx="4549568" cy="380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E516AB-BE0D-4984-BEC9-E5771FDBC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078" y="3128051"/>
            <a:ext cx="4428439" cy="35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91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3EA9E355-9048-46D9-952F-4DE55D30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036496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7412" name="Picture 11">
            <a:extLst>
              <a:ext uri="{FF2B5EF4-FFF2-40B4-BE49-F238E27FC236}">
                <a16:creationId xmlns:a16="http://schemas.microsoft.com/office/drawing/2014/main" id="{7038C5B1-5D0C-4E18-971E-8F8474E7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47" name="Group 15">
            <a:extLst>
              <a:ext uri="{FF2B5EF4-FFF2-40B4-BE49-F238E27FC236}">
                <a16:creationId xmlns:a16="http://schemas.microsoft.com/office/drawing/2014/main" id="{E7398563-7F15-49E0-86E6-70B142A605C1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362200"/>
            <a:ext cx="5495925" cy="3238500"/>
            <a:chOff x="567" y="1488"/>
            <a:chExt cx="3462" cy="2040"/>
          </a:xfrm>
        </p:grpSpPr>
        <p:sp>
          <p:nvSpPr>
            <p:cNvPr id="17414" name="Text Box 6">
              <a:extLst>
                <a:ext uri="{FF2B5EF4-FFF2-40B4-BE49-F238E27FC236}">
                  <a16:creationId xmlns:a16="http://schemas.microsoft.com/office/drawing/2014/main" id="{632F5CBC-A94F-4330-828F-7DF92198B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415" name="Picture 14">
              <a:extLst>
                <a:ext uri="{FF2B5EF4-FFF2-40B4-BE49-F238E27FC236}">
                  <a16:creationId xmlns:a16="http://schemas.microsoft.com/office/drawing/2014/main" id="{17295CA7-28C1-4905-BEF4-B513A825B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88"/>
              <a:ext cx="1965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040">
            <a:extLst>
              <a:ext uri="{FF2B5EF4-FFF2-40B4-BE49-F238E27FC236}">
                <a16:creationId xmlns:a16="http://schemas.microsoft.com/office/drawing/2014/main" id="{A3EAE515-5E3A-46DA-A81E-B62972A99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постройте несколько точек, расположенных в узлах сетки, сумма расстояний от которых до точек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ru-RU" altLang="ru-RU" sz="2800" dirty="0"/>
              <a:t>равна </a:t>
            </a:r>
            <a:r>
              <a:rPr lang="en-US" altLang="ru-RU" sz="2800" dirty="0"/>
              <a:t>6</a:t>
            </a:r>
            <a:r>
              <a:rPr lang="ru-RU" altLang="ru-RU" sz="2800" dirty="0"/>
              <a:t> (стороны клеток равны 1)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Соедините их плавной кривой.</a:t>
            </a:r>
            <a:endParaRPr lang="en-US" altLang="ru-RU" sz="2800" dirty="0">
              <a:solidFill>
                <a:schemeClr val="accent1"/>
              </a:solidFill>
            </a:endParaRPr>
          </a:p>
        </p:txBody>
      </p:sp>
      <p:pic>
        <p:nvPicPr>
          <p:cNvPr id="92190" name="Picture 1054">
            <a:extLst>
              <a:ext uri="{FF2B5EF4-FFF2-40B4-BE49-F238E27FC236}">
                <a16:creationId xmlns:a16="http://schemas.microsoft.com/office/drawing/2014/main" id="{B2AD7FD7-346A-4081-9B48-BD7E048E0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1" name="Picture 1055">
            <a:extLst>
              <a:ext uri="{FF2B5EF4-FFF2-40B4-BE49-F238E27FC236}">
                <a16:creationId xmlns:a16="http://schemas.microsoft.com/office/drawing/2014/main" id="{5857A54A-E222-4F90-90E8-B114FFDA2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2" name="Picture 1056">
            <a:extLst>
              <a:ext uri="{FF2B5EF4-FFF2-40B4-BE49-F238E27FC236}">
                <a16:creationId xmlns:a16="http://schemas.microsoft.com/office/drawing/2014/main" id="{3C2866C9-C61E-41BF-962E-E7BFD15AA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4" name="Picture 1058">
            <a:extLst>
              <a:ext uri="{FF2B5EF4-FFF2-40B4-BE49-F238E27FC236}">
                <a16:creationId xmlns:a16="http://schemas.microsoft.com/office/drawing/2014/main" id="{4020EC9B-9E68-4D6E-A31E-BD622A78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5" name="Picture 1059">
            <a:extLst>
              <a:ext uri="{FF2B5EF4-FFF2-40B4-BE49-F238E27FC236}">
                <a16:creationId xmlns:a16="http://schemas.microsoft.com/office/drawing/2014/main" id="{87DD2BC5-F652-47E3-8524-2800171A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5146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7A2EA6-852D-4EDF-84A1-39E173335C19}"/>
              </a:ext>
            </a:extLst>
          </p:cNvPr>
          <p:cNvSpPr txBox="1"/>
          <p:nvPr/>
        </p:nvSpPr>
        <p:spPr>
          <a:xfrm>
            <a:off x="1691680" y="7173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Параграф 22*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>
            <a:extLst>
              <a:ext uri="{FF2B5EF4-FFF2-40B4-BE49-F238E27FC236}">
                <a16:creationId xmlns:a16="http://schemas.microsoft.com/office/drawing/2014/main" id="{EEB079C7-4799-4DE2-A69D-C4E18C889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Определение эллипса</a:t>
            </a:r>
          </a:p>
        </p:txBody>
      </p:sp>
      <p:sp>
        <p:nvSpPr>
          <p:cNvPr id="167939" name="Text Box 1027">
            <a:extLst>
              <a:ext uri="{FF2B5EF4-FFF2-40B4-BE49-F238E27FC236}">
                <a16:creationId xmlns:a16="http://schemas.microsoft.com/office/drawing/2014/main" id="{8AFF3FFE-E31F-469B-BB2A-482DE403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Геометрическое место точек плоскости, сумма расстояний от которых до двух заданных точек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есть величина постоянная,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эллипсом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фокусами</a:t>
            </a:r>
            <a:r>
              <a:rPr lang="ru-RU" altLang="ru-RU" sz="2800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эллипса.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67940" name="Picture 1028">
            <a:extLst>
              <a:ext uri="{FF2B5EF4-FFF2-40B4-BE49-F238E27FC236}">
                <a16:creationId xmlns:a16="http://schemas.microsoft.com/office/drawing/2014/main" id="{F8D38CBE-6FC5-4BBE-83A8-1E2C8A7B7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399732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1" name="Text Box 1029">
            <a:extLst>
              <a:ext uri="{FF2B5EF4-FFF2-40B4-BE49-F238E27FC236}">
                <a16:creationId xmlns:a16="http://schemas.microsoft.com/office/drawing/2014/main" id="{CA36B46E-27E9-49EA-A717-63FD1B73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Таким образом, для точек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эллипса с фокусами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сумма </a:t>
            </a:r>
            <a:r>
              <a:rPr lang="en-US" altLang="ru-RU" sz="2800" i="1" dirty="0">
                <a:cs typeface="Times New Roman" panose="02020603050405020304" pitchFamily="18" charset="0"/>
              </a:rPr>
              <a:t>AF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+ </a:t>
            </a:r>
            <a:r>
              <a:rPr lang="en-US" altLang="ru-RU" sz="2800" i="1" dirty="0">
                <a:cs typeface="Times New Roman" panose="02020603050405020304" pitchFamily="18" charset="0"/>
              </a:rPr>
              <a:t>AF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 постоянна и равна некоторому заданному отрезку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/>
              <a:t>, большему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99B1926-4447-483A-AE0E-98068C6D7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эллипс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8D9C2D96-0DE6-4134-8758-2A33503C6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По данному рисунку укажите способ построения эллипса с помощью кнопок, нитки и карандаша.</a:t>
            </a:r>
          </a:p>
        </p:txBody>
      </p:sp>
      <p:pic>
        <p:nvPicPr>
          <p:cNvPr id="59422" name="Picture 30">
            <a:extLst>
              <a:ext uri="{FF2B5EF4-FFF2-40B4-BE49-F238E27FC236}">
                <a16:creationId xmlns:a16="http://schemas.microsoft.com/office/drawing/2014/main" id="{39ECFF7D-7876-4505-8ACE-207D3116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1403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50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F2EA06B-C49F-4EF6-99B3-CF979EE5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kern="0" dirty="0">
                <a:solidFill>
                  <a:srgbClr val="FF3300"/>
                </a:solidFill>
              </a:rPr>
              <a:t>Построение эллипса с использованием программы </a:t>
            </a:r>
            <a:r>
              <a:rPr lang="en-US" sz="3200" kern="0" dirty="0">
                <a:solidFill>
                  <a:srgbClr val="FF3300"/>
                </a:solidFill>
              </a:rPr>
              <a:t>GeoGebra</a:t>
            </a:r>
            <a:endParaRPr lang="ru-RU" sz="3200" kern="0" dirty="0">
              <a:solidFill>
                <a:srgbClr val="FF33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5E6CA1-1B95-4A98-AC18-B5B676E70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124744"/>
            <a:ext cx="62769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03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>
            <a:extLst>
              <a:ext uri="{FF2B5EF4-FFF2-40B4-BE49-F238E27FC236}">
                <a16:creationId xmlns:a16="http://schemas.microsoft.com/office/drawing/2014/main" id="{CB8DBC63-8927-4552-A351-58CB5B1B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24872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Для точ</a:t>
            </a:r>
            <a:r>
              <a:rPr lang="ru-RU" altLang="ru-RU" sz="3200" dirty="0"/>
              <a:t>ек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геометрическое место точек, </a:t>
            </a:r>
            <a:r>
              <a:rPr lang="ru-RU" altLang="ru-RU" sz="3200" dirty="0"/>
              <a:t>сумма </a:t>
            </a:r>
            <a:r>
              <a:rPr lang="ru-RU" altLang="ru-RU" sz="3200" dirty="0">
                <a:cs typeface="Times New Roman" panose="02020603050405020304" pitchFamily="18" charset="0"/>
              </a:rPr>
              <a:t>расстояни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от которых до точ</a:t>
            </a:r>
            <a:r>
              <a:rPr lang="ru-RU" altLang="ru-RU" sz="3200" dirty="0"/>
              <a:t>ек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F</a:t>
            </a:r>
            <a:r>
              <a:rPr lang="en-US" altLang="ru-RU" sz="3200" baseline="-25000" dirty="0"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 а) </a:t>
            </a:r>
            <a:r>
              <a:rPr lang="ru-RU" altLang="ru-RU" sz="3200" dirty="0"/>
              <a:t>меньше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/>
              <a:t>; </a:t>
            </a:r>
            <a:r>
              <a:rPr lang="ru-RU" altLang="ru-RU" sz="3200" dirty="0">
                <a:cs typeface="Times New Roman" panose="02020603050405020304" pitchFamily="18" charset="0"/>
              </a:rPr>
              <a:t>б) </a:t>
            </a:r>
            <a:r>
              <a:rPr lang="ru-RU" altLang="ru-RU" sz="3200" dirty="0"/>
              <a:t>больше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/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8180" name="Picture 4">
            <a:extLst>
              <a:ext uri="{FF2B5EF4-FFF2-40B4-BE49-F238E27FC236}">
                <a16:creationId xmlns:a16="http://schemas.microsoft.com/office/drawing/2014/main" id="{6A99B1A9-61E2-4308-8BBC-1A07F598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189288"/>
            <a:ext cx="37179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F4207B5-E30A-416E-8C16-7A10E99C9A9D}"/>
              </a:ext>
            </a:extLst>
          </p:cNvPr>
          <p:cNvGrpSpPr/>
          <p:nvPr/>
        </p:nvGrpSpPr>
        <p:grpSpPr>
          <a:xfrm>
            <a:off x="723900" y="1866005"/>
            <a:ext cx="7696200" cy="3696595"/>
            <a:chOff x="723900" y="1866005"/>
            <a:chExt cx="7696200" cy="3696595"/>
          </a:xfrm>
        </p:grpSpPr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2BAB91F3-2439-4AC9-86AF-97D7B2515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" y="5105400"/>
              <a:ext cx="7696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Точки </a:t>
              </a:r>
              <a:r>
                <a:rPr lang="en-US" altLang="ru-RU" i="1" dirty="0"/>
                <a:t> A’</a:t>
              </a:r>
              <a:r>
                <a:rPr lang="ru-RU" altLang="ru-RU" dirty="0"/>
                <a:t>, расположенные внутри эллипса;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6320A87-48B0-42EA-A308-CBD1A4823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4105" y="1866005"/>
              <a:ext cx="5048175" cy="2585801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AB88FF9-763C-4044-AD6E-D26F56EE63D4}"/>
              </a:ext>
            </a:extLst>
          </p:cNvPr>
          <p:cNvGrpSpPr/>
          <p:nvPr/>
        </p:nvGrpSpPr>
        <p:grpSpPr>
          <a:xfrm>
            <a:off x="1691680" y="1884005"/>
            <a:ext cx="6477000" cy="4237035"/>
            <a:chOff x="1691680" y="1884005"/>
            <a:chExt cx="6477000" cy="4237035"/>
          </a:xfrm>
        </p:grpSpPr>
        <p:sp>
          <p:nvSpPr>
            <p:cNvPr id="178185" name="Text Box 9">
              <a:extLst>
                <a:ext uri="{FF2B5EF4-FFF2-40B4-BE49-F238E27FC236}">
                  <a16:creationId xmlns:a16="http://schemas.microsoft.com/office/drawing/2014/main" id="{C23573BB-5BF6-4C2A-B970-ECD7F36E1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80" y="5663840"/>
              <a:ext cx="6477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б) точки</a:t>
              </a:r>
              <a:r>
                <a:rPr lang="en-US" altLang="ru-RU" dirty="0"/>
                <a:t> </a:t>
              </a:r>
              <a:r>
                <a:rPr lang="en-US" altLang="ru-RU" i="1" dirty="0"/>
                <a:t>A”</a:t>
              </a:r>
              <a:r>
                <a:rPr lang="ru-RU" altLang="ru-RU" dirty="0"/>
                <a:t>, расположенные вне эллипса.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E22D784-07D4-45C7-823D-29BEF18F4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3095" y="1884005"/>
              <a:ext cx="5048175" cy="26757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>
            <a:extLst>
              <a:ext uri="{FF2B5EF4-FFF2-40B4-BE49-F238E27FC236}">
                <a16:creationId xmlns:a16="http://schemas.microsoft.com/office/drawing/2014/main" id="{2B517D62-13E5-4786-B610-B892E2DB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699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Что будет происходить с эллипсом, если </a:t>
            </a:r>
            <a:r>
              <a:rPr lang="ru-RU" altLang="ru-RU" sz="3200" dirty="0"/>
              <a:t>константа </a:t>
            </a:r>
            <a:r>
              <a:rPr lang="en-US" altLang="ru-RU" sz="3200" i="1" dirty="0"/>
              <a:t>c </a:t>
            </a:r>
            <a:r>
              <a:rPr lang="ru-RU" altLang="ru-RU" sz="3200" dirty="0"/>
              <a:t>не изменяется, а </a:t>
            </a:r>
            <a:r>
              <a:rPr lang="ru-RU" altLang="ru-RU" sz="3200" dirty="0">
                <a:cs typeface="Times New Roman" panose="02020603050405020304" pitchFamily="18" charset="0"/>
              </a:rPr>
              <a:t>фокусы: а) приближаются друг к другу; б) удаляются друг от друга?</a:t>
            </a:r>
          </a:p>
        </p:txBody>
      </p:sp>
      <p:pic>
        <p:nvPicPr>
          <p:cNvPr id="147472" name="Picture 16">
            <a:extLst>
              <a:ext uri="{FF2B5EF4-FFF2-40B4-BE49-F238E27FC236}">
                <a16:creationId xmlns:a16="http://schemas.microsoft.com/office/drawing/2014/main" id="{EE1544EC-12D9-4306-9457-EABA3C8E5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200525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74" name="Group 18">
            <a:extLst>
              <a:ext uri="{FF2B5EF4-FFF2-40B4-BE49-F238E27FC236}">
                <a16:creationId xmlns:a16="http://schemas.microsoft.com/office/drawing/2014/main" id="{ADF0285C-9973-4137-8BF7-D69175A8DB5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09800"/>
            <a:ext cx="8077200" cy="4403725"/>
            <a:chOff x="432" y="1392"/>
            <a:chExt cx="5088" cy="2774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3E850F72-7A28-45B2-8808-B9B42CFDF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50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Эллипс приближается к окружности</a:t>
              </a:r>
              <a:r>
                <a:rPr lang="en-US" altLang="ru-RU"/>
                <a:t> </a:t>
              </a:r>
              <a:r>
                <a:rPr lang="ru-RU" altLang="ru-RU"/>
                <a:t>радиуса </a:t>
              </a:r>
              <a:r>
                <a:rPr lang="en-US" altLang="ru-RU" i="1"/>
                <a:t>c</a:t>
              </a:r>
              <a:r>
                <a:rPr lang="en-US" altLang="ru-RU"/>
                <a:t>/2</a:t>
              </a:r>
              <a:r>
                <a:rPr lang="ru-RU" altLang="ru-RU"/>
                <a:t>; б) эллипс приближается к отрезку длины </a:t>
              </a:r>
              <a:r>
                <a:rPr lang="en-US" altLang="ru-RU" i="1"/>
                <a:t>c</a:t>
              </a:r>
              <a:r>
                <a:rPr lang="ru-RU" altLang="ru-RU"/>
                <a:t>.</a:t>
              </a:r>
            </a:p>
          </p:txBody>
        </p:sp>
        <p:pic>
          <p:nvPicPr>
            <p:cNvPr id="147473" name="Picture 17">
              <a:extLst>
                <a:ext uri="{FF2B5EF4-FFF2-40B4-BE49-F238E27FC236}">
                  <a16:creationId xmlns:a16="http://schemas.microsoft.com/office/drawing/2014/main" id="{C8C07338-259F-450E-BB18-FD48B983E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92"/>
              <a:ext cx="3083" cy="2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69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Касательная к эллипсу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Прямая, имеющая с </a:t>
            </a:r>
            <a:r>
              <a:rPr lang="ru-RU" sz="2800" dirty="0"/>
              <a:t>эллипсом</a:t>
            </a:r>
            <a:r>
              <a:rPr lang="ru-RU" sz="2800" dirty="0">
                <a:cs typeface="Times New Roman" pitchFamily="18" charset="0"/>
              </a:rPr>
              <a:t> только одну общую точку,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касательной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 </a:t>
            </a:r>
            <a:r>
              <a:rPr lang="ru-RU" sz="2800" dirty="0"/>
              <a:t>эллипсу</a:t>
            </a:r>
            <a:r>
              <a:rPr lang="ru-RU" sz="2800" dirty="0">
                <a:cs typeface="Times New Roman" pitchFamily="18" charset="0"/>
              </a:rPr>
              <a:t>. Общая точка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точкой касания.</a:t>
            </a:r>
          </a:p>
        </p:txBody>
      </p:sp>
      <p:pic>
        <p:nvPicPr>
          <p:cNvPr id="13928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02907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31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80" name="Picture 16">
            <a:extLst>
              <a:ext uri="{FF2B5EF4-FFF2-40B4-BE49-F238E27FC236}">
                <a16:creationId xmlns:a16="http://schemas.microsoft.com/office/drawing/2014/main" id="{89E99EF6-6C05-421B-A348-69EA28F5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02907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282" name="Group 18">
            <a:extLst>
              <a:ext uri="{FF2B5EF4-FFF2-40B4-BE49-F238E27FC236}">
                <a16:creationId xmlns:a16="http://schemas.microsoft.com/office/drawing/2014/main" id="{95F95A14-5000-4B8F-B134-1D78A150A1B3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15887"/>
            <a:ext cx="8610600" cy="4483101"/>
            <a:chOff x="168" y="73"/>
            <a:chExt cx="5424" cy="2824"/>
          </a:xfrm>
        </p:grpSpPr>
        <p:sp>
          <p:nvSpPr>
            <p:cNvPr id="139270" name="Text Box 6">
              <a:extLst>
                <a:ext uri="{FF2B5EF4-FFF2-40B4-BE49-F238E27FC236}">
                  <a16:creationId xmlns:a16="http://schemas.microsoft.com/office/drawing/2014/main" id="{2F27D772-58F2-427C-965E-0C921E36E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" y="73"/>
              <a:ext cx="5424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Теорема.</a:t>
              </a:r>
              <a:r>
                <a: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Пусть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А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- произвольная точка эллипса с фокусами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F</a:t>
              </a:r>
              <a:r>
                <a:rPr lang="ru-RU" altLang="ru-RU" sz="28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800" dirty="0">
                  <a:cs typeface="Times New Roman" panose="02020603050405020304" pitchFamily="18" charset="0"/>
                </a:rPr>
                <a:t>,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F</a:t>
              </a:r>
              <a:r>
                <a:rPr lang="ru-RU" altLang="ru-RU" sz="28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Тогда касательной к эллипсу, проходящей через точку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является прямая, содержащая биссектрису угла, смежного с углом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F</a:t>
              </a:r>
              <a:r>
                <a:rPr lang="ru-RU" altLang="ru-RU" sz="2800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AF</a:t>
              </a:r>
              <a:r>
                <a:rPr lang="ru-RU" altLang="ru-RU" sz="2800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39281" name="Picture 17">
              <a:extLst>
                <a:ext uri="{FF2B5EF4-FFF2-40B4-BE49-F238E27FC236}">
                  <a16:creationId xmlns:a16="http://schemas.microsoft.com/office/drawing/2014/main" id="{D7CB2BBB-A647-42FC-8FA4-FD299C522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598" cy="1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9273" name="Text Box 9">
            <a:extLst>
              <a:ext uri="{FF2B5EF4-FFF2-40B4-BE49-F238E27FC236}">
                <a16:creationId xmlns:a16="http://schemas.microsoft.com/office/drawing/2014/main" id="{6D304FB5-3255-4A9F-92AD-57A428DDE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70463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Проведите доказательство теоремы, используя рисунок.</a:t>
            </a:r>
          </a:p>
        </p:txBody>
      </p:sp>
      <p:pic>
        <p:nvPicPr>
          <p:cNvPr id="139283" name="Picture 19">
            <a:extLst>
              <a:ext uri="{FF2B5EF4-FFF2-40B4-BE49-F238E27FC236}">
                <a16:creationId xmlns:a16="http://schemas.microsoft.com/office/drawing/2014/main" id="{4CEE5315-51C9-4CDA-BFBA-EB74968E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6B44C7C3-BD8F-45D6-8818-F7799C59F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Фокальное свойство эллипса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6BED1DD8-C71F-40F5-8730-F90614493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Если источник света поместить в фокус </a:t>
            </a:r>
            <a:r>
              <a:rPr lang="ru-RU" altLang="ru-RU" sz="2800"/>
              <a:t>эллипса</a:t>
            </a:r>
            <a:r>
              <a:rPr lang="ru-RU" altLang="ru-RU" sz="2800">
                <a:cs typeface="Times New Roman" panose="02020603050405020304" pitchFamily="18" charset="0"/>
              </a:rPr>
              <a:t>, то лучи, отразившись от </a:t>
            </a:r>
            <a:r>
              <a:rPr lang="ru-RU" altLang="ru-RU" sz="2800"/>
              <a:t>эллипса</a:t>
            </a:r>
            <a:r>
              <a:rPr lang="ru-RU" altLang="ru-RU" sz="2800">
                <a:cs typeface="Times New Roman" panose="02020603050405020304" pitchFamily="18" charset="0"/>
              </a:rPr>
              <a:t>, </a:t>
            </a:r>
            <a:r>
              <a:rPr lang="ru-RU" altLang="ru-RU" sz="2800"/>
              <a:t>соберутся в другом фокусе</a:t>
            </a:r>
            <a:r>
              <a:rPr lang="ru-RU" altLang="ru-RU" sz="28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1323" name="Picture 11">
            <a:extLst>
              <a:ext uri="{FF2B5EF4-FFF2-40B4-BE49-F238E27FC236}">
                <a16:creationId xmlns:a16="http://schemas.microsoft.com/office/drawing/2014/main" id="{69DC8CC7-B62D-4D07-B365-A4B109468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124325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1941984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Г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еометрическим местом точек </a:t>
            </a:r>
            <a:r>
              <a:rPr lang="ru-RU" sz="2800" dirty="0">
                <a:solidFill>
                  <a:srgbClr val="FF3300"/>
                </a:solidFill>
              </a:rPr>
              <a:t>(ГМТ) </a:t>
            </a:r>
            <a:r>
              <a:rPr lang="ru-RU" sz="2800" dirty="0">
                <a:cs typeface="Times New Roman" pitchFamily="18" charset="0"/>
              </a:rPr>
              <a:t>называется фигура, </a:t>
            </a:r>
            <a:r>
              <a:rPr lang="ru-RU" sz="2800" dirty="0"/>
              <a:t>состоящая из </a:t>
            </a:r>
            <a:r>
              <a:rPr lang="ru-RU" sz="2800" dirty="0">
                <a:cs typeface="Times New Roman" pitchFamily="18" charset="0"/>
              </a:rPr>
              <a:t>всех точек, </a:t>
            </a:r>
            <a:r>
              <a:rPr lang="ru-RU" sz="2800" dirty="0"/>
              <a:t>у</a:t>
            </a:r>
            <a:r>
              <a:rPr lang="ru-RU" sz="2800" dirty="0">
                <a:cs typeface="Times New Roman" pitchFamily="18" charset="0"/>
              </a:rPr>
              <a:t>довлетворяющих заданному свойству или нескольким заданным свойствам.</a:t>
            </a:r>
            <a:r>
              <a:rPr lang="ru-RU" sz="3200" dirty="0"/>
              <a:t>               </a:t>
            </a:r>
          </a:p>
        </p:txBody>
      </p:sp>
      <p:grpSp>
        <p:nvGrpSpPr>
          <p:cNvPr id="92176" name="Group 16"/>
          <p:cNvGrpSpPr>
            <a:grpSpLocks/>
          </p:cNvGrpSpPr>
          <p:nvPr/>
        </p:nvGrpSpPr>
        <p:grpSpPr bwMode="auto">
          <a:xfrm>
            <a:off x="0" y="3542184"/>
            <a:ext cx="8915400" cy="2622550"/>
            <a:chOff x="48" y="1968"/>
            <a:chExt cx="5616" cy="1652"/>
          </a:xfrm>
        </p:grpSpPr>
        <p:sp>
          <p:nvSpPr>
            <p:cNvPr id="2053" name="Text Box 11"/>
            <p:cNvSpPr txBox="1">
              <a:spLocks noChangeArrowheads="1"/>
            </p:cNvSpPr>
            <p:nvPr/>
          </p:nvSpPr>
          <p:spPr bwMode="auto">
            <a:xfrm>
              <a:off x="48" y="1968"/>
              <a:ext cx="56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/>
                <a:t>	Примерами геометрических мест точек являются:</a:t>
              </a:r>
            </a:p>
          </p:txBody>
        </p:sp>
        <p:sp>
          <p:nvSpPr>
            <p:cNvPr id="2054" name="Text Box 12"/>
            <p:cNvSpPr txBox="1">
              <a:spLocks noChangeArrowheads="1"/>
            </p:cNvSpPr>
            <p:nvPr/>
          </p:nvSpPr>
          <p:spPr bwMode="auto">
            <a:xfrm>
              <a:off x="96" y="2400"/>
              <a:ext cx="55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Окружность</a:t>
              </a:r>
              <a:r>
                <a:rPr lang="ru-RU" sz="2800" dirty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 данное расстояние;</a:t>
              </a:r>
            </a:p>
          </p:txBody>
        </p:sp>
        <p:sp>
          <p:nvSpPr>
            <p:cNvPr id="2055" name="Text Box 15"/>
            <p:cNvSpPr txBox="1">
              <a:spLocks noChangeArrowheads="1"/>
            </p:cNvSpPr>
            <p:nvPr/>
          </p:nvSpPr>
          <p:spPr bwMode="auto">
            <a:xfrm>
              <a:off x="96" y="3024"/>
              <a:ext cx="556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Круг</a:t>
              </a:r>
              <a:r>
                <a:rPr lang="ru-RU" sz="2800" dirty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– ГМТ, удаленных от данной точки на расстояние, не превосходящее данное.</a:t>
              </a:r>
            </a:p>
          </p:txBody>
        </p:sp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089497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Геометрические места точек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28358C-8F42-41C3-9E0D-8A3D22EB6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56097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kern="0" dirty="0">
                <a:solidFill>
                  <a:srgbClr val="FF3300"/>
                </a:solidFill>
              </a:rPr>
              <a:t>Параграф 19</a:t>
            </a:r>
          </a:p>
        </p:txBody>
      </p:sp>
    </p:spTree>
    <p:extLst>
      <p:ext uri="{BB962C8B-B14F-4D97-AF65-F5344CB8AC3E}">
        <p14:creationId xmlns:p14="http://schemas.microsoft.com/office/powerpoint/2010/main" val="14345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F2EA06B-C49F-4EF6-99B3-CF979EE5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kern="0" dirty="0">
                <a:solidFill>
                  <a:srgbClr val="FF3300"/>
                </a:solidFill>
              </a:rPr>
              <a:t>Построение касательной к эллипсу с использованием программы </a:t>
            </a:r>
            <a:r>
              <a:rPr lang="en-US" sz="3200" kern="0" dirty="0">
                <a:solidFill>
                  <a:srgbClr val="FF3300"/>
                </a:solidFill>
              </a:rPr>
              <a:t>GeoGebra</a:t>
            </a:r>
            <a:endParaRPr lang="ru-RU" sz="3200" kern="0" dirty="0">
              <a:solidFill>
                <a:srgbClr val="FF33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338DA1-FF9E-4474-B36E-341173A94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270217"/>
            <a:ext cx="62769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7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4167CDBB-FFA8-4699-BFC1-01B79EAD6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05031DF4-A451-4FB4-BDEA-7D9F0C2BE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По данному рисунку укажите способ построения касательной к эллипсу, заданному фокусами </a:t>
            </a:r>
            <a:r>
              <a:rPr lang="en-US" altLang="ru-RU" sz="2800" i="1" dirty="0"/>
              <a:t>F</a:t>
            </a:r>
            <a:r>
              <a:rPr lang="ru-RU" altLang="ru-RU" sz="2800" baseline="-25000" dirty="0"/>
              <a:t>1</a:t>
            </a:r>
            <a:r>
              <a:rPr lang="ru-RU" altLang="ru-RU" sz="2800" dirty="0"/>
              <a:t>, </a:t>
            </a:r>
            <a:r>
              <a:rPr lang="en-US" altLang="ru-RU" sz="2800" i="1" dirty="0"/>
              <a:t>F</a:t>
            </a:r>
            <a:r>
              <a:rPr lang="en-US" altLang="ru-RU" sz="2800" baseline="-25000" dirty="0"/>
              <a:t>2</a:t>
            </a:r>
            <a:r>
              <a:rPr lang="ru-RU" altLang="ru-RU" sz="2800" dirty="0"/>
              <a:t>, проходящей через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с помощью циркуля и линейки.</a:t>
            </a:r>
          </a:p>
        </p:txBody>
      </p:sp>
      <p:pic>
        <p:nvPicPr>
          <p:cNvPr id="143368" name="Picture 8">
            <a:extLst>
              <a:ext uri="{FF2B5EF4-FFF2-40B4-BE49-F238E27FC236}">
                <a16:creationId xmlns:a16="http://schemas.microsoft.com/office/drawing/2014/main" id="{AF2EF280-3275-49F1-BD61-1373CB35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438775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>
            <a:extLst>
              <a:ext uri="{FF2B5EF4-FFF2-40B4-BE49-F238E27FC236}">
                <a16:creationId xmlns:a16="http://schemas.microsoft.com/office/drawing/2014/main" id="{550CD5B5-2B39-45B3-89D9-EE06570DC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Через точку </a:t>
            </a:r>
            <a:r>
              <a:rPr lang="en-US" altLang="ru-RU" sz="2800" i="1"/>
              <a:t>C </a:t>
            </a:r>
            <a:r>
              <a:rPr lang="ru-RU" altLang="ru-RU" sz="2800"/>
              <a:t>проведите касательную к эллипсу, с заданными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</a:t>
            </a:r>
            <a:r>
              <a:rPr lang="en-US" altLang="ru-RU" sz="2800" i="1"/>
              <a:t> </a:t>
            </a:r>
            <a:r>
              <a:rPr lang="ru-RU" altLang="ru-RU" sz="2800"/>
              <a:t>и константой </a:t>
            </a:r>
            <a:r>
              <a:rPr lang="ru-RU" altLang="ru-RU" sz="2800" i="1"/>
              <a:t>с</a:t>
            </a:r>
            <a:r>
              <a:rPr lang="ru-RU" altLang="ru-RU" sz="2800"/>
              <a:t>. </a:t>
            </a:r>
          </a:p>
        </p:txBody>
      </p:sp>
      <p:pic>
        <p:nvPicPr>
          <p:cNvPr id="155656" name="Picture 8">
            <a:extLst>
              <a:ext uri="{FF2B5EF4-FFF2-40B4-BE49-F238E27FC236}">
                <a16:creationId xmlns:a16="http://schemas.microsoft.com/office/drawing/2014/main" id="{B5CFF957-93F7-4DB2-9552-760ABF58A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90713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58" name="Group 10">
            <a:extLst>
              <a:ext uri="{FF2B5EF4-FFF2-40B4-BE49-F238E27FC236}">
                <a16:creationId xmlns:a16="http://schemas.microsoft.com/office/drawing/2014/main" id="{4DBACA8D-3223-4253-96D8-647E3C4087C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05000"/>
            <a:ext cx="5822950" cy="3109913"/>
            <a:chOff x="528" y="1200"/>
            <a:chExt cx="3668" cy="1959"/>
          </a:xfrm>
        </p:grpSpPr>
        <p:sp>
          <p:nvSpPr>
            <p:cNvPr id="155653" name="Text Box 5">
              <a:extLst>
                <a:ext uri="{FF2B5EF4-FFF2-40B4-BE49-F238E27FC236}">
                  <a16:creationId xmlns:a16="http://schemas.microsoft.com/office/drawing/2014/main" id="{A0D92691-9222-4289-BA37-73F10CE2D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5657" name="Picture 9">
              <a:extLst>
                <a:ext uri="{FF2B5EF4-FFF2-40B4-BE49-F238E27FC236}">
                  <a16:creationId xmlns:a16="http://schemas.microsoft.com/office/drawing/2014/main" id="{05C2E5F6-FC2A-48B8-9A51-8150B0F54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1027">
            <a:extLst>
              <a:ext uri="{FF2B5EF4-FFF2-40B4-BE49-F238E27FC236}">
                <a16:creationId xmlns:a16="http://schemas.microsoft.com/office/drawing/2014/main" id="{BD978ED7-D411-4CDE-89FF-35FD817F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Через точку </a:t>
            </a:r>
            <a:r>
              <a:rPr lang="en-US" altLang="ru-RU" sz="2800" i="1"/>
              <a:t>C </a:t>
            </a:r>
            <a:r>
              <a:rPr lang="ru-RU" altLang="ru-RU" sz="2800"/>
              <a:t>проведите касательные к эллипсу, с заданными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</a:t>
            </a:r>
            <a:r>
              <a:rPr lang="en-US" altLang="ru-RU" sz="2800" i="1"/>
              <a:t> </a:t>
            </a:r>
            <a:r>
              <a:rPr lang="ru-RU" altLang="ru-RU" sz="2800"/>
              <a:t>и константой </a:t>
            </a:r>
            <a:r>
              <a:rPr lang="ru-RU" altLang="ru-RU" sz="2800" i="1"/>
              <a:t>с</a:t>
            </a:r>
            <a:r>
              <a:rPr lang="ru-RU" altLang="ru-RU" sz="2800"/>
              <a:t>. </a:t>
            </a:r>
          </a:p>
        </p:txBody>
      </p:sp>
      <p:pic>
        <p:nvPicPr>
          <p:cNvPr id="174091" name="Picture 1035">
            <a:extLst>
              <a:ext uri="{FF2B5EF4-FFF2-40B4-BE49-F238E27FC236}">
                <a16:creationId xmlns:a16="http://schemas.microsoft.com/office/drawing/2014/main" id="{2370508B-5EB6-460D-9894-1950C9AC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1560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093" name="Group 1037">
            <a:extLst>
              <a:ext uri="{FF2B5EF4-FFF2-40B4-BE49-F238E27FC236}">
                <a16:creationId xmlns:a16="http://schemas.microsoft.com/office/drawing/2014/main" id="{DC36BC80-3609-46F4-BB57-FD24AD84192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362200"/>
            <a:ext cx="5768975" cy="3079750"/>
            <a:chOff x="528" y="1488"/>
            <a:chExt cx="3634" cy="1940"/>
          </a:xfrm>
        </p:grpSpPr>
        <p:sp>
          <p:nvSpPr>
            <p:cNvPr id="174086" name="Text Box 1030">
              <a:extLst>
                <a:ext uri="{FF2B5EF4-FFF2-40B4-BE49-F238E27FC236}">
                  <a16:creationId xmlns:a16="http://schemas.microsoft.com/office/drawing/2014/main" id="{572D9C79-442A-4BB9-BD92-7C50CDF0C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4092" name="Picture 1036">
              <a:extLst>
                <a:ext uri="{FF2B5EF4-FFF2-40B4-BE49-F238E27FC236}">
                  <a16:creationId xmlns:a16="http://schemas.microsoft.com/office/drawing/2014/main" id="{FC7BA4BA-1DE2-4F9D-B950-7DA380F10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488"/>
              <a:ext cx="2626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3">
            <a:extLst>
              <a:ext uri="{FF2B5EF4-FFF2-40B4-BE49-F238E27FC236}">
                <a16:creationId xmlns:a16="http://schemas.microsoft.com/office/drawing/2014/main" id="{A1B80FD4-D9CF-40FA-8B7B-D2171BE3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Для заданных точек </a:t>
            </a:r>
            <a:r>
              <a:rPr lang="ru-RU" altLang="ru-RU" sz="3200" i="1">
                <a:cs typeface="Times New Roman" panose="02020603050405020304" pitchFamily="18" charset="0"/>
              </a:rPr>
              <a:t>А</a:t>
            </a:r>
            <a:r>
              <a:rPr lang="ru-RU" altLang="ru-RU" sz="3200">
                <a:cs typeface="Times New Roman" panose="02020603050405020304" pitchFamily="18" charset="0"/>
              </a:rPr>
              <a:t> и </a:t>
            </a:r>
            <a:r>
              <a:rPr lang="ru-RU" altLang="ru-RU" sz="3200" i="1">
                <a:cs typeface="Times New Roman" panose="02020603050405020304" pitchFamily="18" charset="0"/>
              </a:rPr>
              <a:t>В</a:t>
            </a:r>
            <a:r>
              <a:rPr lang="ru-RU" altLang="ru-RU" sz="3200">
                <a:cs typeface="Times New Roman" panose="02020603050405020304" pitchFamily="18" charset="0"/>
              </a:rPr>
              <a:t> найдите геометрическое место точек </a:t>
            </a:r>
            <a:r>
              <a:rPr lang="ru-RU" altLang="ru-RU" sz="3200" i="1">
                <a:cs typeface="Times New Roman" panose="02020603050405020304" pitchFamily="18" charset="0"/>
              </a:rPr>
              <a:t>С</a:t>
            </a:r>
            <a:r>
              <a:rPr lang="ru-RU" altLang="ru-RU" sz="3200">
                <a:cs typeface="Times New Roman" panose="02020603050405020304" pitchFamily="18" charset="0"/>
              </a:rPr>
              <a:t>, для которых периметр треугольника </a:t>
            </a:r>
            <a:r>
              <a:rPr lang="ru-RU" altLang="ru-RU" sz="3200" i="1">
                <a:cs typeface="Times New Roman" panose="02020603050405020304" pitchFamily="18" charset="0"/>
              </a:rPr>
              <a:t>АВС</a:t>
            </a:r>
            <a:r>
              <a:rPr lang="ru-RU" altLang="ru-RU" sz="3200">
                <a:cs typeface="Times New Roman" panose="02020603050405020304" pitchFamily="18" charset="0"/>
              </a:rPr>
              <a:t> равен постоянной величине </a:t>
            </a:r>
            <a:r>
              <a:rPr lang="ru-RU" altLang="ru-RU" sz="3200" i="1">
                <a:cs typeface="Times New Roman" panose="02020603050405020304" pitchFamily="18" charset="0"/>
              </a:rPr>
              <a:t>с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  <a:endParaRPr lang="en-US" altLang="ru-RU" sz="3200">
              <a:cs typeface="Times New Roman" panose="02020603050405020304" pitchFamily="18" charset="0"/>
            </a:endParaRPr>
          </a:p>
        </p:txBody>
      </p:sp>
      <p:grpSp>
        <p:nvGrpSpPr>
          <p:cNvPr id="159760" name="Group 16">
            <a:extLst>
              <a:ext uri="{FF2B5EF4-FFF2-40B4-BE49-F238E27FC236}">
                <a16:creationId xmlns:a16="http://schemas.microsoft.com/office/drawing/2014/main" id="{F7B4FBAC-35C1-4079-96C1-3AA6B3368D0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124200"/>
            <a:ext cx="7696200" cy="2957513"/>
            <a:chOff x="480" y="1968"/>
            <a:chExt cx="4848" cy="1863"/>
          </a:xfrm>
        </p:grpSpPr>
        <p:sp>
          <p:nvSpPr>
            <p:cNvPr id="159750" name="Text Box 6">
              <a:extLst>
                <a:ext uri="{FF2B5EF4-FFF2-40B4-BE49-F238E27FC236}">
                  <a16:creationId xmlns:a16="http://schemas.microsoft.com/office/drawing/2014/main" id="{AB9EFA27-BE91-490B-9AF1-C2C660F34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Эллипс без двух точек.</a:t>
              </a:r>
            </a:p>
          </p:txBody>
        </p:sp>
        <p:pic>
          <p:nvPicPr>
            <p:cNvPr id="159759" name="Picture 15">
              <a:extLst>
                <a:ext uri="{FF2B5EF4-FFF2-40B4-BE49-F238E27FC236}">
                  <a16:creationId xmlns:a16="http://schemas.microsoft.com/office/drawing/2014/main" id="{BE8709C8-62AD-4434-A877-EC886002C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968"/>
              <a:ext cx="2511" cy="1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>
            <a:extLst>
              <a:ext uri="{FF2B5EF4-FFF2-40B4-BE49-F238E27FC236}">
                <a16:creationId xmlns:a16="http://schemas.microsoft.com/office/drawing/2014/main" id="{2FEC5EB0-9B94-4F89-8469-2387A2052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Найдите геометрическое место точек пересечения пар окружностей с заданными центрами </a:t>
            </a:r>
            <a:r>
              <a:rPr lang="en-US" altLang="ru-RU" sz="3200" i="1">
                <a:cs typeface="Times New Roman" panose="02020603050405020304" pitchFamily="18" charset="0"/>
              </a:rPr>
              <a:t>O</a:t>
            </a:r>
            <a:r>
              <a:rPr lang="en-US" altLang="ru-RU" sz="3200" baseline="-25000">
                <a:cs typeface="Times New Roman" panose="02020603050405020304" pitchFamily="18" charset="0"/>
              </a:rPr>
              <a:t>1</a:t>
            </a:r>
            <a:r>
              <a:rPr lang="en-US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O</a:t>
            </a:r>
            <a:r>
              <a:rPr lang="en-US" altLang="ru-RU" sz="3200" baseline="-25000">
                <a:cs typeface="Times New Roman" panose="02020603050405020304" pitchFamily="18" charset="0"/>
              </a:rPr>
              <a:t>2</a:t>
            </a:r>
            <a:r>
              <a:rPr lang="en-US" altLang="ru-RU" sz="3200" i="1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и суммой радиусов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c = R</a:t>
            </a:r>
            <a:r>
              <a:rPr lang="en-US" altLang="ru-RU" sz="3200" baseline="-25000">
                <a:cs typeface="Times New Roman" panose="02020603050405020304" pitchFamily="18" charset="0"/>
              </a:rPr>
              <a:t>1</a:t>
            </a:r>
            <a:r>
              <a:rPr lang="en-US" altLang="ru-RU" sz="3200">
                <a:cs typeface="Times New Roman" panose="02020603050405020304" pitchFamily="18" charset="0"/>
              </a:rPr>
              <a:t> + </a:t>
            </a:r>
            <a:r>
              <a:rPr lang="en-US" altLang="ru-RU" sz="3200" i="1">
                <a:cs typeface="Times New Roman" panose="02020603050405020304" pitchFamily="18" charset="0"/>
              </a:rPr>
              <a:t>R</a:t>
            </a:r>
            <a:r>
              <a:rPr lang="en-US" altLang="ru-RU" sz="3200" baseline="-25000">
                <a:cs typeface="Times New Roman" panose="02020603050405020304" pitchFamily="18" charset="0"/>
              </a:rPr>
              <a:t>2  </a:t>
            </a:r>
            <a:r>
              <a:rPr lang="en-US" altLang="ru-RU" sz="3200">
                <a:cs typeface="Times New Roman" panose="02020603050405020304" pitchFamily="18" charset="0"/>
              </a:rPr>
              <a:t>(</a:t>
            </a:r>
            <a:r>
              <a:rPr lang="en-US" altLang="ru-RU" sz="3200" i="1">
                <a:cs typeface="Times New Roman" panose="02020603050405020304" pitchFamily="18" charset="0"/>
              </a:rPr>
              <a:t>c &gt; O</a:t>
            </a:r>
            <a:r>
              <a:rPr lang="en-US" altLang="ru-RU" sz="3200" baseline="-25000">
                <a:cs typeface="Times New Roman" panose="02020603050405020304" pitchFamily="18" charset="0"/>
              </a:rPr>
              <a:t>1</a:t>
            </a:r>
            <a:r>
              <a:rPr lang="en-US" altLang="ru-RU" sz="3200" i="1">
                <a:cs typeface="Times New Roman" panose="02020603050405020304" pitchFamily="18" charset="0"/>
              </a:rPr>
              <a:t>O</a:t>
            </a:r>
            <a:r>
              <a:rPr lang="en-US" altLang="ru-RU" sz="3200" baseline="-25000">
                <a:cs typeface="Times New Roman" panose="02020603050405020304" pitchFamily="18" charset="0"/>
              </a:rPr>
              <a:t>2</a:t>
            </a:r>
            <a:r>
              <a:rPr lang="en-US" altLang="ru-RU" sz="3200">
                <a:cs typeface="Times New Roman" panose="02020603050405020304" pitchFamily="18" charset="0"/>
              </a:rPr>
              <a:t>)</a:t>
            </a:r>
            <a:r>
              <a:rPr lang="ru-RU" altLang="ru-RU" sz="3200" i="1">
                <a:cs typeface="Times New Roman" panose="02020603050405020304" pitchFamily="18" charset="0"/>
              </a:rPr>
              <a:t>.</a:t>
            </a:r>
            <a:endParaRPr lang="en-US" altLang="ru-RU" sz="3200" i="1">
              <a:cs typeface="Times New Roman" panose="02020603050405020304" pitchFamily="18" charset="0"/>
            </a:endParaRPr>
          </a:p>
        </p:txBody>
      </p:sp>
      <p:grpSp>
        <p:nvGrpSpPr>
          <p:cNvPr id="161796" name="Group 4">
            <a:extLst>
              <a:ext uri="{FF2B5EF4-FFF2-40B4-BE49-F238E27FC236}">
                <a16:creationId xmlns:a16="http://schemas.microsoft.com/office/drawing/2014/main" id="{7696117E-4FD4-4A80-9A8C-41C0E34FC65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743200"/>
            <a:ext cx="7696200" cy="3338513"/>
            <a:chOff x="480" y="1728"/>
            <a:chExt cx="4848" cy="2103"/>
          </a:xfrm>
        </p:grpSpPr>
        <p:sp>
          <p:nvSpPr>
            <p:cNvPr id="161797" name="Text Box 5">
              <a:extLst>
                <a:ext uri="{FF2B5EF4-FFF2-40B4-BE49-F238E27FC236}">
                  <a16:creationId xmlns:a16="http://schemas.microsoft.com/office/drawing/2014/main" id="{A956E7DE-8DB4-4C05-8F78-CF009FDF4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Эллипс.</a:t>
              </a:r>
            </a:p>
          </p:txBody>
        </p:sp>
        <p:pic>
          <p:nvPicPr>
            <p:cNvPr id="161798" name="Picture 6">
              <a:extLst>
                <a:ext uri="{FF2B5EF4-FFF2-40B4-BE49-F238E27FC236}">
                  <a16:creationId xmlns:a16="http://schemas.microsoft.com/office/drawing/2014/main" id="{85C3C2B3-F1A0-4643-842D-84FF7A342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28"/>
              <a:ext cx="2740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Text Box 3">
            <a:extLst>
              <a:ext uri="{FF2B5EF4-FFF2-40B4-BE49-F238E27FC236}">
                <a16:creationId xmlns:a16="http://schemas.microsoft.com/office/drawing/2014/main" id="{108C0F19-0440-4980-8C04-4369F7495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610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На клетчатой бумаге постройте несколько точек, расположенных в узлах сетки, модуль разности расстояний от которых до точек </a:t>
            </a:r>
            <a:r>
              <a:rPr lang="en-US" altLang="ru-RU" sz="2800" i="1"/>
              <a:t>F</a:t>
            </a:r>
            <a:r>
              <a:rPr lang="en-US" altLang="ru-RU" sz="2800" baseline="-25000"/>
              <a:t>1</a:t>
            </a:r>
            <a:r>
              <a:rPr lang="en-US" altLang="ru-RU" sz="2800"/>
              <a:t> </a:t>
            </a:r>
            <a:r>
              <a:rPr lang="ru-RU" altLang="ru-RU" sz="2800"/>
              <a:t>и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en-US" altLang="ru-RU" sz="2800"/>
              <a:t> </a:t>
            </a:r>
            <a:r>
              <a:rPr lang="ru-RU" altLang="ru-RU" sz="2800"/>
              <a:t>равен </a:t>
            </a:r>
            <a:r>
              <a:rPr lang="en-US" altLang="ru-RU" sz="2800"/>
              <a:t>2</a:t>
            </a:r>
            <a:r>
              <a:rPr lang="ru-RU" altLang="ru-RU" sz="2800"/>
              <a:t> (стороны клеток равны 1)</a:t>
            </a:r>
            <a:r>
              <a:rPr lang="ru-RU" altLang="ru-RU" sz="2800">
                <a:cs typeface="Times New Roman" panose="02020603050405020304" pitchFamily="18" charset="0"/>
              </a:rPr>
              <a:t>.</a:t>
            </a:r>
            <a:r>
              <a: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/>
              <a:t>Соедините их плавной кривой.</a:t>
            </a:r>
            <a:endParaRPr lang="en-US" altLang="ru-RU" sz="2800">
              <a:solidFill>
                <a:schemeClr val="accent1"/>
              </a:solidFill>
            </a:endParaRPr>
          </a:p>
        </p:txBody>
      </p:sp>
      <p:pic>
        <p:nvPicPr>
          <p:cNvPr id="188429" name="Picture 13">
            <a:extLst>
              <a:ext uri="{FF2B5EF4-FFF2-40B4-BE49-F238E27FC236}">
                <a16:creationId xmlns:a16="http://schemas.microsoft.com/office/drawing/2014/main" id="{1EB259F4-6E45-4667-A467-11E5E831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670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30" name="Picture 14">
            <a:extLst>
              <a:ext uri="{FF2B5EF4-FFF2-40B4-BE49-F238E27FC236}">
                <a16:creationId xmlns:a16="http://schemas.microsoft.com/office/drawing/2014/main" id="{5BE9D071-965B-46B4-B0FB-707F924B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670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31" name="Picture 15">
            <a:extLst>
              <a:ext uri="{FF2B5EF4-FFF2-40B4-BE49-F238E27FC236}">
                <a16:creationId xmlns:a16="http://schemas.microsoft.com/office/drawing/2014/main" id="{FE45E1E3-679A-43DE-9412-AB6FA949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670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32" name="Picture 16">
            <a:extLst>
              <a:ext uri="{FF2B5EF4-FFF2-40B4-BE49-F238E27FC236}">
                <a16:creationId xmlns:a16="http://schemas.microsoft.com/office/drawing/2014/main" id="{7692A80B-FEC8-4244-8553-29F68C310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670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33" name="Picture 17">
            <a:extLst>
              <a:ext uri="{FF2B5EF4-FFF2-40B4-BE49-F238E27FC236}">
                <a16:creationId xmlns:a16="http://schemas.microsoft.com/office/drawing/2014/main" id="{AA1F734E-F3EB-457E-9C40-86C6737D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670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34" name="Picture 18">
            <a:extLst>
              <a:ext uri="{FF2B5EF4-FFF2-40B4-BE49-F238E27FC236}">
                <a16:creationId xmlns:a16="http://schemas.microsoft.com/office/drawing/2014/main" id="{11076763-B8B6-4A71-BA4C-2997CD98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667000"/>
            <a:ext cx="44037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35" name="Picture 19">
            <a:extLst>
              <a:ext uri="{FF2B5EF4-FFF2-40B4-BE49-F238E27FC236}">
                <a16:creationId xmlns:a16="http://schemas.microsoft.com/office/drawing/2014/main" id="{697BC28C-9C48-4C23-A100-8B959CCF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670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36" name="Picture 20">
            <a:extLst>
              <a:ext uri="{FF2B5EF4-FFF2-40B4-BE49-F238E27FC236}">
                <a16:creationId xmlns:a16="http://schemas.microsoft.com/office/drawing/2014/main" id="{84282348-D017-4E02-AF12-FB23C75E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67000"/>
            <a:ext cx="4381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7E9AA8-7E72-421A-99B0-BE8C64D67452}"/>
              </a:ext>
            </a:extLst>
          </p:cNvPr>
          <p:cNvSpPr txBox="1"/>
          <p:nvPr/>
        </p:nvSpPr>
        <p:spPr>
          <a:xfrm>
            <a:off x="1691680" y="7173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Параграф 23*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Гипербола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Геометрическое место точек плоскости,  модуль разности расстояний от которых до двух заданных точек </a:t>
            </a:r>
            <a:r>
              <a:rPr lang="ru-RU" sz="2800" i="1" dirty="0">
                <a:cs typeface="Times New Roman" charset="0"/>
              </a:rPr>
              <a:t>F</a:t>
            </a:r>
            <a:r>
              <a:rPr lang="ru-RU" sz="2800" baseline="-30000" dirty="0">
                <a:cs typeface="Times New Roman" charset="0"/>
              </a:rPr>
              <a:t>1</a:t>
            </a:r>
            <a:r>
              <a:rPr lang="ru-RU" sz="2800" dirty="0">
                <a:cs typeface="Times New Roman" charset="0"/>
              </a:rPr>
              <a:t>,</a:t>
            </a:r>
            <a:r>
              <a:rPr lang="ru-RU" sz="2800" i="1" dirty="0">
                <a:cs typeface="Times New Roman" charset="0"/>
              </a:rPr>
              <a:t> F</a:t>
            </a:r>
            <a:r>
              <a:rPr lang="ru-RU" sz="2800" baseline="-30000" dirty="0">
                <a:cs typeface="Times New Roman" charset="0"/>
              </a:rPr>
              <a:t>2</a:t>
            </a:r>
            <a:r>
              <a:rPr lang="ru-RU" sz="2800" dirty="0">
                <a:cs typeface="Times New Roman" charset="0"/>
              </a:rPr>
              <a:t> есть величина постоянная, называется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charset="0"/>
              </a:rPr>
              <a:t>гиперболой.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Точки </a:t>
            </a:r>
            <a:r>
              <a:rPr lang="ru-RU" sz="2800" i="1" dirty="0">
                <a:cs typeface="Times New Roman" charset="0"/>
              </a:rPr>
              <a:t>F</a:t>
            </a:r>
            <a:r>
              <a:rPr lang="ru-RU" sz="2800" baseline="-30000" dirty="0">
                <a:cs typeface="Times New Roman" charset="0"/>
              </a:rPr>
              <a:t>1</a:t>
            </a:r>
            <a:r>
              <a:rPr lang="ru-RU" sz="2800" dirty="0">
                <a:cs typeface="Times New Roman" charset="0"/>
              </a:rPr>
              <a:t>,</a:t>
            </a:r>
            <a:r>
              <a:rPr lang="ru-RU" sz="2800" i="1" dirty="0">
                <a:cs typeface="Times New Roman" charset="0"/>
              </a:rPr>
              <a:t> F</a:t>
            </a:r>
            <a:r>
              <a:rPr lang="ru-RU" sz="2800" baseline="-30000" dirty="0">
                <a:cs typeface="Times New Roman" charset="0"/>
              </a:rPr>
              <a:t>2</a:t>
            </a:r>
            <a:r>
              <a:rPr lang="ru-RU" sz="2800" dirty="0">
                <a:cs typeface="Times New Roman" charset="0"/>
              </a:rPr>
              <a:t> называются</a:t>
            </a:r>
            <a:r>
              <a:rPr lang="ru-RU" sz="2800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charset="0"/>
              </a:rPr>
              <a:t>фокусами</a:t>
            </a:r>
            <a:r>
              <a:rPr lang="ru-RU" sz="2800" i="1" dirty="0">
                <a:solidFill>
                  <a:schemeClr val="accent1"/>
                </a:solidFill>
                <a:cs typeface="Times New Roman" charset="0"/>
              </a:rPr>
              <a:t> </a:t>
            </a:r>
            <a:r>
              <a:rPr lang="ru-RU" sz="2800" dirty="0">
                <a:cs typeface="Times New Roman" charset="0"/>
              </a:rPr>
              <a:t>гиперболы</a:t>
            </a:r>
            <a:r>
              <a:rPr lang="ru-RU" sz="2800" dirty="0"/>
              <a:t>.</a:t>
            </a:r>
            <a:r>
              <a:rPr lang="ru-RU" sz="2800" dirty="0">
                <a:cs typeface="Times New Roman" charset="0"/>
              </a:rPr>
              <a:t> </a:t>
            </a:r>
            <a:endParaRPr lang="en-US" sz="2800" dirty="0">
              <a:cs typeface="Times New Roman" charset="0"/>
            </a:endParaRP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0" y="5517232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Таким образом, для точек </a:t>
            </a:r>
            <a:r>
              <a:rPr lang="ru-RU" i="1" dirty="0">
                <a:cs typeface="Times New Roman" charset="0"/>
              </a:rPr>
              <a:t>А </a:t>
            </a:r>
            <a:r>
              <a:rPr lang="ru-RU" dirty="0">
                <a:cs typeface="Times New Roman" charset="0"/>
              </a:rPr>
              <a:t>гиперболы с фокусами </a:t>
            </a:r>
            <a:r>
              <a:rPr lang="en-US" i="1" dirty="0">
                <a:cs typeface="Times New Roman" charset="0"/>
              </a:rPr>
              <a:t>F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dirty="0">
                <a:cs typeface="Times New Roman" charset="0"/>
              </a:rPr>
              <a:t>,</a:t>
            </a:r>
            <a:r>
              <a:rPr lang="ru-RU" i="1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F</a:t>
            </a:r>
            <a:r>
              <a:rPr lang="ru-RU" baseline="-30000" dirty="0">
                <a:cs typeface="Times New Roman" charset="0"/>
              </a:rPr>
              <a:t>2</a:t>
            </a:r>
            <a:r>
              <a:rPr lang="ru-RU" dirty="0">
                <a:cs typeface="Times New Roman" charset="0"/>
              </a:rPr>
              <a:t> выполняется равенство: </a:t>
            </a:r>
            <a:r>
              <a:rPr lang="en-US" dirty="0">
                <a:cs typeface="Times New Roman" charset="0"/>
              </a:rPr>
              <a:t>|</a:t>
            </a:r>
            <a:r>
              <a:rPr lang="en-US" i="1" dirty="0">
                <a:cs typeface="Times New Roman" charset="0"/>
              </a:rPr>
              <a:t>AF</a:t>
            </a:r>
            <a:r>
              <a:rPr lang="ru-RU" baseline="-30000" dirty="0">
                <a:cs typeface="Times New Roman" charset="0"/>
              </a:rPr>
              <a:t>1</a:t>
            </a:r>
            <a:r>
              <a:rPr lang="ru-RU" i="1" dirty="0">
                <a:cs typeface="Times New Roman" charset="0"/>
              </a:rPr>
              <a:t> - </a:t>
            </a:r>
            <a:r>
              <a:rPr lang="en-US" i="1" dirty="0">
                <a:cs typeface="Times New Roman" charset="0"/>
              </a:rPr>
              <a:t>AF</a:t>
            </a:r>
            <a:r>
              <a:rPr lang="ru-RU" baseline="-30000" dirty="0">
                <a:cs typeface="Times New Roman" charset="0"/>
              </a:rPr>
              <a:t>2</a:t>
            </a:r>
            <a:r>
              <a:rPr lang="en-US" i="1" dirty="0">
                <a:cs typeface="Times New Roman" charset="0"/>
              </a:rPr>
              <a:t>| </a:t>
            </a:r>
            <a:r>
              <a:rPr lang="ru-RU" i="1" dirty="0">
                <a:cs typeface="Times New Roman" charset="0"/>
              </a:rPr>
              <a:t>=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,</a:t>
            </a:r>
            <a:r>
              <a:rPr lang="ru-RU" i="1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где </a:t>
            </a:r>
            <a:r>
              <a:rPr lang="en-US" i="1" dirty="0">
                <a:cs typeface="Times New Roman" charset="0"/>
              </a:rPr>
              <a:t>c</a:t>
            </a:r>
            <a:r>
              <a:rPr lang="ru-RU" dirty="0">
                <a:cs typeface="Times New Roman" charset="0"/>
              </a:rPr>
              <a:t> – некоторое положительное число. </a:t>
            </a:r>
          </a:p>
        </p:txBody>
      </p:sp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31" y="2436832"/>
            <a:ext cx="4221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899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76D10381-66C5-4AFF-B1D2-CF931C1C5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гиперболу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4B214349-3A02-4588-B30F-F5B975D9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По данному рисунку укажите способ построения гиперболы с помощью линейки, кнопок, нитки и карандаша.</a:t>
            </a:r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645C8D4C-2BE1-4249-8889-5FF4F244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754563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F2EA06B-C49F-4EF6-99B3-CF979EE5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kern="0" dirty="0">
                <a:solidFill>
                  <a:srgbClr val="FF3300"/>
                </a:solidFill>
              </a:rPr>
              <a:t>Построение гиперболы с использованием программы </a:t>
            </a:r>
            <a:r>
              <a:rPr lang="en-US" sz="3200" kern="0" dirty="0">
                <a:solidFill>
                  <a:srgbClr val="FF3300"/>
                </a:solidFill>
              </a:rPr>
              <a:t>GeoGebra</a:t>
            </a:r>
            <a:endParaRPr lang="ru-RU" sz="3200" kern="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EEEAC6-CA6A-4402-8AFC-FE74B8A26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1124744"/>
            <a:ext cx="64389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2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>
                <a:solidFill>
                  <a:srgbClr val="FF3300"/>
                </a:solidFill>
              </a:rPr>
              <a:t>Серединный перпендикуляр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2483769" y="1292858"/>
            <a:ext cx="666023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>
                <a:solidFill>
                  <a:srgbClr val="FF3300"/>
                </a:solidFill>
              </a:rPr>
              <a:t>Теорема. </a:t>
            </a:r>
            <a:r>
              <a:rPr lang="ru-RU" sz="2200" dirty="0"/>
              <a:t>Серединный перпендикуляр к отрезку является ГМТ, одинаково удаленных от концов этого отрезка. </a:t>
            </a: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-9525" y="443746"/>
            <a:ext cx="9067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Серединным перпендикуляром </a:t>
            </a:r>
            <a:r>
              <a:rPr lang="ru-RU" dirty="0"/>
              <a:t>к отрезку называется</a:t>
            </a:r>
            <a:r>
              <a:rPr lang="en-US" dirty="0"/>
              <a:t> </a:t>
            </a:r>
            <a:r>
              <a:rPr lang="ru-RU" dirty="0"/>
              <a:t>прямая, перпендикулярная этому отрезку и проходящая через его середину.</a:t>
            </a:r>
          </a:p>
        </p:txBody>
      </p:sp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8" y="1301030"/>
            <a:ext cx="2329450" cy="259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2555776" y="2397841"/>
            <a:ext cx="660251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200" dirty="0">
                <a:solidFill>
                  <a:srgbClr val="FF3300"/>
                </a:solidFill>
                <a:cs typeface="Times New Roman" pitchFamily="18" charset="0"/>
              </a:rPr>
              <a:t>Доказательство.</a:t>
            </a:r>
            <a:r>
              <a:rPr lang="ru-RU" sz="2200" dirty="0">
                <a:cs typeface="Times New Roman" pitchFamily="18" charset="0"/>
              </a:rPr>
              <a:t> Пусть дан отрезок </a:t>
            </a:r>
            <a:r>
              <a:rPr lang="ru-RU" sz="2200" i="1" dirty="0">
                <a:cs typeface="Times New Roman" pitchFamily="18" charset="0"/>
              </a:rPr>
              <a:t>АВ</a:t>
            </a:r>
            <a:r>
              <a:rPr lang="ru-RU" sz="2200" dirty="0">
                <a:cs typeface="Times New Roman" pitchFamily="18" charset="0"/>
              </a:rPr>
              <a:t> и </a:t>
            </a:r>
            <a:r>
              <a:rPr lang="en-US" sz="2200" i="1" dirty="0">
                <a:cs typeface="Times New Roman" pitchFamily="18" charset="0"/>
              </a:rPr>
              <a:t>O </a:t>
            </a:r>
            <a:r>
              <a:rPr lang="ru-RU" sz="2200" dirty="0">
                <a:cs typeface="Times New Roman" pitchFamily="18" charset="0"/>
              </a:rPr>
              <a:t>– его середина. Если точка </a:t>
            </a:r>
            <a:r>
              <a:rPr lang="ru-RU" sz="2200" i="1" dirty="0">
                <a:cs typeface="Times New Roman" pitchFamily="18" charset="0"/>
              </a:rPr>
              <a:t>С</a:t>
            </a:r>
            <a:r>
              <a:rPr lang="ru-RU" sz="2200" dirty="0">
                <a:cs typeface="Times New Roman" pitchFamily="18" charset="0"/>
              </a:rPr>
              <a:t> одинаково удалена от точек </a:t>
            </a:r>
            <a:r>
              <a:rPr lang="ru-RU" sz="2200" i="1" dirty="0">
                <a:cs typeface="Times New Roman" pitchFamily="18" charset="0"/>
              </a:rPr>
              <a:t>А</a:t>
            </a:r>
            <a:r>
              <a:rPr lang="ru-RU" sz="2200" dirty="0">
                <a:cs typeface="Times New Roman" pitchFamily="18" charset="0"/>
              </a:rPr>
              <a:t>, </a:t>
            </a:r>
            <a:r>
              <a:rPr lang="ru-RU" sz="2200" i="1" dirty="0">
                <a:cs typeface="Times New Roman" pitchFamily="18" charset="0"/>
              </a:rPr>
              <a:t>В </a:t>
            </a:r>
            <a:r>
              <a:rPr lang="ru-RU" sz="2200" dirty="0">
                <a:cs typeface="Times New Roman" pitchFamily="18" charset="0"/>
              </a:rPr>
              <a:t>и  принадлежит прямой </a:t>
            </a:r>
            <a:r>
              <a:rPr lang="en-US" sz="2200" i="1" dirty="0">
                <a:cs typeface="Times New Roman" pitchFamily="18" charset="0"/>
              </a:rPr>
              <a:t>AB</a:t>
            </a:r>
            <a:r>
              <a:rPr lang="ru-RU" sz="2200" dirty="0">
                <a:cs typeface="Times New Roman" pitchFamily="18" charset="0"/>
              </a:rPr>
              <a:t>, то она должна совпадать с точкой </a:t>
            </a:r>
            <a:r>
              <a:rPr lang="en-US" sz="2200" i="1" dirty="0">
                <a:cs typeface="Times New Roman" pitchFamily="18" charset="0"/>
              </a:rPr>
              <a:t>O</a:t>
            </a:r>
            <a:r>
              <a:rPr lang="ru-RU" sz="2200" dirty="0">
                <a:cs typeface="Times New Roman" pitchFamily="18" charset="0"/>
              </a:rPr>
              <a:t>. 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4013" y="4956165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200" dirty="0"/>
              <a:t>Обратно, пусть точка </a:t>
            </a:r>
            <a:r>
              <a:rPr lang="ru-RU" sz="2200" i="1" dirty="0"/>
              <a:t>С</a:t>
            </a:r>
            <a:r>
              <a:rPr lang="ru-RU" sz="2200" dirty="0"/>
              <a:t> принадлежит серединному перпендикуляру</a:t>
            </a:r>
            <a:r>
              <a:rPr lang="en-US" sz="2200" dirty="0"/>
              <a:t> </a:t>
            </a:r>
            <a:r>
              <a:rPr lang="ru-RU" sz="2200" dirty="0"/>
              <a:t>к отрезку </a:t>
            </a:r>
            <a:r>
              <a:rPr lang="en-US" sz="2200" i="1" dirty="0"/>
              <a:t>AB</a:t>
            </a:r>
            <a:r>
              <a:rPr lang="ru-RU" sz="2200" dirty="0"/>
              <a:t>. Если </a:t>
            </a:r>
            <a:r>
              <a:rPr lang="en-US" sz="2200" i="1" dirty="0"/>
              <a:t>C</a:t>
            </a:r>
            <a:r>
              <a:rPr lang="ru-RU" sz="2200" dirty="0"/>
              <a:t> совпадает с точкой </a:t>
            </a:r>
            <a:r>
              <a:rPr lang="ru-RU" sz="2200" i="1" dirty="0"/>
              <a:t>О</a:t>
            </a:r>
            <a:r>
              <a:rPr lang="ru-RU" sz="2200" dirty="0"/>
              <a:t>, то она равноудалена от концов отрезка </a:t>
            </a:r>
            <a:r>
              <a:rPr lang="en-US" sz="2200" i="1" dirty="0"/>
              <a:t>AB</a:t>
            </a:r>
            <a:r>
              <a:rPr lang="en-US" sz="2200" dirty="0"/>
              <a:t>. </a:t>
            </a:r>
            <a:r>
              <a:rPr lang="ru-RU" sz="2200" dirty="0"/>
              <a:t>Если</a:t>
            </a:r>
            <a:r>
              <a:rPr lang="en-US" sz="2200" i="1" dirty="0"/>
              <a:t> C</a:t>
            </a:r>
            <a:r>
              <a:rPr lang="en-US" sz="2200" dirty="0"/>
              <a:t> </a:t>
            </a:r>
            <a:r>
              <a:rPr lang="ru-RU" sz="2200" dirty="0"/>
              <a:t>не совпадает с точкой </a:t>
            </a:r>
            <a:r>
              <a:rPr lang="en-US" sz="2200" i="1" dirty="0"/>
              <a:t>O</a:t>
            </a:r>
            <a:r>
              <a:rPr lang="en-US" sz="2200" dirty="0"/>
              <a:t>,</a:t>
            </a:r>
            <a:r>
              <a:rPr lang="en-US" sz="2200" i="1" dirty="0"/>
              <a:t> </a:t>
            </a:r>
            <a:r>
              <a:rPr lang="ru-RU" sz="2200" dirty="0"/>
              <a:t>то прямоугольные треугольники </a:t>
            </a:r>
            <a:r>
              <a:rPr lang="ru-RU" sz="2200" i="1" dirty="0"/>
              <a:t>АОС</a:t>
            </a:r>
            <a:r>
              <a:rPr lang="ru-RU" sz="2200" dirty="0"/>
              <a:t> и </a:t>
            </a:r>
            <a:r>
              <a:rPr lang="ru-RU" sz="2200" i="1" dirty="0"/>
              <a:t>ВОС</a:t>
            </a:r>
            <a:r>
              <a:rPr lang="ru-RU" sz="2200" dirty="0"/>
              <a:t> равны (по катетам). Следовательно, </a:t>
            </a:r>
            <a:r>
              <a:rPr lang="ru-RU" sz="2200" i="1" dirty="0"/>
              <a:t>АС=ВС</a:t>
            </a:r>
            <a:r>
              <a:rPr lang="ru-RU" sz="2200" dirty="0"/>
              <a:t>. 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0" y="3912738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2200" dirty="0"/>
              <a:t>Если </a:t>
            </a:r>
            <a:r>
              <a:rPr lang="en-US" sz="2200" i="1" dirty="0"/>
              <a:t>C  </a:t>
            </a:r>
            <a:r>
              <a:rPr lang="ru-RU" sz="2200" dirty="0"/>
              <a:t>не принадлежит прямой </a:t>
            </a:r>
            <a:r>
              <a:rPr lang="en-US" sz="2200" i="1" dirty="0"/>
              <a:t>AB</a:t>
            </a:r>
            <a:r>
              <a:rPr lang="ru-RU" sz="2200" dirty="0"/>
              <a:t>, то треугольник </a:t>
            </a:r>
            <a:r>
              <a:rPr lang="ru-RU" sz="2200" i="1" dirty="0"/>
              <a:t>АВС</a:t>
            </a:r>
            <a:r>
              <a:rPr lang="ru-RU" sz="2200" dirty="0"/>
              <a:t> равнобедренный и его медиана </a:t>
            </a:r>
            <a:r>
              <a:rPr lang="ru-RU" sz="2200" i="1" dirty="0"/>
              <a:t>СО</a:t>
            </a:r>
            <a:r>
              <a:rPr lang="ru-RU" sz="2200" dirty="0"/>
              <a:t> является также и высотой. Значит, точка </a:t>
            </a:r>
            <a:r>
              <a:rPr lang="ru-RU" sz="2200" i="1" dirty="0"/>
              <a:t>С</a:t>
            </a:r>
            <a:r>
              <a:rPr lang="ru-RU" sz="2200" dirty="0"/>
              <a:t> принадлежит серединному перпендикуляру к отрезку </a:t>
            </a:r>
            <a:r>
              <a:rPr lang="en-US" sz="2200" i="1" dirty="0"/>
              <a:t>AB</a:t>
            </a:r>
            <a:r>
              <a:rPr lang="ru-RU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26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utoUpdateAnimBg="0"/>
      <p:bldP spid="243719" grpId="0" autoUpdateAnimBg="0"/>
      <p:bldP spid="243720" grpId="0" autoUpdateAnimBg="0"/>
      <p:bldP spid="243721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>
            <a:extLst>
              <a:ext uri="{FF2B5EF4-FFF2-40B4-BE49-F238E27FC236}">
                <a16:creationId xmlns:a16="http://schemas.microsoft.com/office/drawing/2014/main" id="{54D576BE-B880-4678-B63C-1603AC6FD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Найдите геометрическое место точек</a:t>
            </a:r>
            <a:r>
              <a:rPr lang="ru-RU" altLang="ru-RU" sz="3200"/>
              <a:t> </a:t>
            </a:r>
            <a:r>
              <a:rPr lang="en-US" altLang="ru-RU" sz="3200" i="1"/>
              <a:t>A</a:t>
            </a:r>
            <a:r>
              <a:rPr lang="ru-RU" altLang="ru-RU" sz="3200">
                <a:cs typeface="Times New Roman" panose="02020603050405020304" pitchFamily="18" charset="0"/>
              </a:rPr>
              <a:t>, для которых разность </a:t>
            </a:r>
            <a:r>
              <a:rPr lang="en-US" altLang="ru-RU" sz="3200" i="1">
                <a:cs typeface="Times New Roman" panose="02020603050405020304" pitchFamily="18" charset="0"/>
              </a:rPr>
              <a:t>AF</a:t>
            </a:r>
            <a:r>
              <a:rPr lang="en-US" altLang="ru-RU" sz="3200" baseline="-25000">
                <a:cs typeface="Times New Roman" panose="02020603050405020304" pitchFamily="18" charset="0"/>
              </a:rPr>
              <a:t>1</a:t>
            </a:r>
            <a:r>
              <a:rPr lang="en-US" altLang="ru-RU" sz="3200">
                <a:cs typeface="Times New Roman" panose="02020603050405020304" pitchFamily="18" charset="0"/>
              </a:rPr>
              <a:t> – </a:t>
            </a:r>
            <a:r>
              <a:rPr lang="en-US" altLang="ru-RU" sz="3200" i="1">
                <a:cs typeface="Times New Roman" panose="02020603050405020304" pitchFamily="18" charset="0"/>
              </a:rPr>
              <a:t>AF</a:t>
            </a:r>
            <a:r>
              <a:rPr lang="en-US" altLang="ru-RU" sz="3200" baseline="-25000">
                <a:cs typeface="Times New Roman" panose="02020603050405020304" pitchFamily="18" charset="0"/>
              </a:rPr>
              <a:t>2</a:t>
            </a:r>
            <a:r>
              <a:rPr lang="en-US" altLang="ru-RU" sz="3200" i="1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расстояний до двух заданных точек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ru-RU" altLang="ru-RU" sz="3200" baseline="-30000">
                <a:cs typeface="Times New Roman" panose="02020603050405020304" pitchFamily="18" charset="0"/>
              </a:rPr>
              <a:t>1</a:t>
            </a:r>
            <a:r>
              <a:rPr lang="ru-RU" altLang="ru-RU" sz="3200">
                <a:cs typeface="Times New Roman" panose="02020603050405020304" pitchFamily="18" charset="0"/>
              </a:rPr>
              <a:t>,</a:t>
            </a:r>
            <a:r>
              <a:rPr lang="ru-RU" altLang="ru-RU" sz="3200" i="1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ru-RU" altLang="ru-RU" sz="3200" baseline="-30000">
                <a:cs typeface="Times New Roman" panose="02020603050405020304" pitchFamily="18" charset="0"/>
              </a:rPr>
              <a:t>2</a:t>
            </a:r>
            <a:r>
              <a:rPr lang="ru-RU" altLang="ru-RU" sz="3200">
                <a:cs typeface="Times New Roman" panose="02020603050405020304" pitchFamily="18" charset="0"/>
              </a:rPr>
              <a:t>: а) </a:t>
            </a:r>
            <a:r>
              <a:rPr lang="ru-RU" altLang="ru-RU" sz="3200"/>
              <a:t>бол</a:t>
            </a:r>
            <a:r>
              <a:rPr lang="ru-RU" altLang="ru-RU" sz="3200">
                <a:cs typeface="Times New Roman" panose="02020603050405020304" pitchFamily="18" charset="0"/>
              </a:rPr>
              <a:t>ьше заданной величины </a:t>
            </a:r>
            <a:r>
              <a:rPr lang="en-US" altLang="ru-RU" sz="3200" i="1">
                <a:cs typeface="Times New Roman" panose="02020603050405020304" pitchFamily="18" charset="0"/>
              </a:rPr>
              <a:t>c</a:t>
            </a:r>
            <a:r>
              <a:rPr lang="ru-RU" altLang="ru-RU" sz="3200">
                <a:cs typeface="Times New Roman" panose="02020603050405020304" pitchFamily="18" charset="0"/>
              </a:rPr>
              <a:t>; б) </a:t>
            </a:r>
            <a:r>
              <a:rPr lang="ru-RU" altLang="ru-RU" sz="3200"/>
              <a:t>мен</a:t>
            </a:r>
            <a:r>
              <a:rPr lang="ru-RU" altLang="ru-RU" sz="3200">
                <a:cs typeface="Times New Roman" panose="02020603050405020304" pitchFamily="18" charset="0"/>
              </a:rPr>
              <a:t>ьше заданной величины </a:t>
            </a:r>
            <a:r>
              <a:rPr lang="en-US" altLang="ru-RU" sz="3200" i="1">
                <a:cs typeface="Times New Roman" panose="02020603050405020304" pitchFamily="18" charset="0"/>
              </a:rPr>
              <a:t>c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2036" name="Picture 4">
            <a:extLst>
              <a:ext uri="{FF2B5EF4-FFF2-40B4-BE49-F238E27FC236}">
                <a16:creationId xmlns:a16="http://schemas.microsoft.com/office/drawing/2014/main" id="{94A9DFB5-8BC8-4F97-B1AE-EAAAA97EE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643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37" name="Group 5">
            <a:extLst>
              <a:ext uri="{FF2B5EF4-FFF2-40B4-BE49-F238E27FC236}">
                <a16:creationId xmlns:a16="http://schemas.microsoft.com/office/drawing/2014/main" id="{4EF32117-13F3-4989-AEB7-860D08804C7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0"/>
            <a:ext cx="8229600" cy="3429000"/>
            <a:chOff x="480" y="1632"/>
            <a:chExt cx="5184" cy="2160"/>
          </a:xfrm>
        </p:grpSpPr>
        <p:sp>
          <p:nvSpPr>
            <p:cNvPr id="172038" name="Text Box 6">
              <a:extLst>
                <a:ext uri="{FF2B5EF4-FFF2-40B4-BE49-F238E27FC236}">
                  <a16:creationId xmlns:a16="http://schemas.microsoft.com/office/drawing/2014/main" id="{1169875A-1F93-4AC0-94FD-82B27095D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51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Точки </a:t>
              </a:r>
              <a:r>
                <a:rPr lang="en-US" altLang="ru-RU" i="1"/>
                <a:t> A’</a:t>
              </a:r>
              <a:r>
                <a:rPr lang="ru-RU" altLang="ru-RU"/>
                <a:t>, расположенные внутри ветви гиперболы;</a:t>
              </a:r>
            </a:p>
          </p:txBody>
        </p:sp>
        <p:pic>
          <p:nvPicPr>
            <p:cNvPr id="172039" name="Picture 7">
              <a:extLst>
                <a:ext uri="{FF2B5EF4-FFF2-40B4-BE49-F238E27FC236}">
                  <a16:creationId xmlns:a16="http://schemas.microsoft.com/office/drawing/2014/main" id="{5FAB02F9-0546-42B4-90A4-7FE05A3B7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632"/>
              <a:ext cx="3298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2040" name="Group 8">
            <a:extLst>
              <a:ext uri="{FF2B5EF4-FFF2-40B4-BE49-F238E27FC236}">
                <a16:creationId xmlns:a16="http://schemas.microsoft.com/office/drawing/2014/main" id="{D19FC3C2-F09E-4BDE-AADC-B0C46C8FB1D9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514600"/>
            <a:ext cx="7315200" cy="3962400"/>
            <a:chOff x="1104" y="1584"/>
            <a:chExt cx="4608" cy="2496"/>
          </a:xfrm>
        </p:grpSpPr>
        <p:sp>
          <p:nvSpPr>
            <p:cNvPr id="172041" name="Text Box 9">
              <a:extLst>
                <a:ext uri="{FF2B5EF4-FFF2-40B4-BE49-F238E27FC236}">
                  <a16:creationId xmlns:a16="http://schemas.microsoft.com/office/drawing/2014/main" id="{D6C15137-2175-4E97-8CAB-26F3926FE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792"/>
              <a:ext cx="46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б) точки</a:t>
              </a:r>
              <a:r>
                <a:rPr lang="en-US" altLang="ru-RU"/>
                <a:t> </a:t>
              </a:r>
              <a:r>
                <a:rPr lang="en-US" altLang="ru-RU" i="1"/>
                <a:t>A”</a:t>
              </a:r>
              <a:r>
                <a:rPr lang="ru-RU" altLang="ru-RU"/>
                <a:t>, расположенные вне ветви гиперболы.</a:t>
              </a:r>
            </a:p>
          </p:txBody>
        </p:sp>
        <p:pic>
          <p:nvPicPr>
            <p:cNvPr id="172042" name="Picture 10">
              <a:extLst>
                <a:ext uri="{FF2B5EF4-FFF2-40B4-BE49-F238E27FC236}">
                  <a16:creationId xmlns:a16="http://schemas.microsoft.com/office/drawing/2014/main" id="{9F67634E-D0FE-49DE-B6A6-23E713BB2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584"/>
              <a:ext cx="3683" cy="1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050">
            <a:extLst>
              <a:ext uri="{FF2B5EF4-FFF2-40B4-BE49-F238E27FC236}">
                <a16:creationId xmlns:a16="http://schemas.microsoft.com/office/drawing/2014/main" id="{C7A22CF8-9A71-4760-8311-A7D7F86AC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Касательная к гиперболе</a:t>
            </a:r>
          </a:p>
        </p:txBody>
      </p:sp>
      <p:sp>
        <p:nvSpPr>
          <p:cNvPr id="139268" name="Text Box 2052">
            <a:extLst>
              <a:ext uri="{FF2B5EF4-FFF2-40B4-BE49-F238E27FC236}">
                <a16:creationId xmlns:a16="http://schemas.microsoft.com/office/drawing/2014/main" id="{DF5C0913-16B5-4272-B6A2-E60BC2EF8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Прямая, проходящая через точку </a:t>
            </a:r>
            <a:r>
              <a:rPr lang="ru-RU" altLang="ru-RU" i="1">
                <a:cs typeface="Times New Roman" panose="02020603050405020304" pitchFamily="18" charset="0"/>
              </a:rPr>
              <a:t>А </a:t>
            </a:r>
            <a:r>
              <a:rPr lang="ru-RU" altLang="ru-RU">
                <a:cs typeface="Times New Roman" panose="02020603050405020304" pitchFamily="18" charset="0"/>
              </a:rPr>
              <a:t>гиперболы, остальные точки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i="1">
                <a:cs typeface="Times New Roman" panose="02020603050405020304" pitchFamily="18" charset="0"/>
              </a:rPr>
              <a:t>'</a:t>
            </a:r>
            <a:r>
              <a:rPr lang="ru-RU" altLang="ru-RU">
                <a:cs typeface="Times New Roman" panose="02020603050405020304" pitchFamily="18" charset="0"/>
              </a:rPr>
              <a:t> которой лежат во внешней области, т. е. удовлетворяют неравенству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i="1">
                <a:cs typeface="Times New Roman" panose="02020603050405020304" pitchFamily="18" charset="0"/>
              </a:rPr>
              <a:t>'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>
                <a:cs typeface="Times New Roman" panose="02020603050405020304" pitchFamily="18" charset="0"/>
              </a:rPr>
              <a:t> –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i="1">
                <a:cs typeface="Times New Roman" panose="02020603050405020304" pitchFamily="18" charset="0"/>
              </a:rPr>
              <a:t>'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 i="1">
                <a:cs typeface="Times New Roman" panose="02020603050405020304" pitchFamily="18" charset="0"/>
              </a:rPr>
              <a:t> &lt;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>
                <a:cs typeface="Times New Roman" panose="02020603050405020304" pitchFamily="18" charset="0"/>
              </a:rPr>
              <a:t>, называется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касательной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к гиперболе.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Точка </a:t>
            </a:r>
            <a:r>
              <a:rPr lang="ru-RU" altLang="ru-RU" i="1">
                <a:cs typeface="Times New Roman" panose="02020603050405020304" pitchFamily="18" charset="0"/>
              </a:rPr>
              <a:t>А</a:t>
            </a:r>
            <a:r>
              <a:rPr lang="ru-RU" altLang="ru-RU">
                <a:cs typeface="Times New Roman" panose="02020603050405020304" pitchFamily="18" charset="0"/>
              </a:rPr>
              <a:t> называется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точкой касания. </a:t>
            </a:r>
          </a:p>
        </p:txBody>
      </p:sp>
      <p:pic>
        <p:nvPicPr>
          <p:cNvPr id="139287" name="Picture 2071">
            <a:extLst>
              <a:ext uri="{FF2B5EF4-FFF2-40B4-BE49-F238E27FC236}">
                <a16:creationId xmlns:a16="http://schemas.microsoft.com/office/drawing/2014/main" id="{82F5D25F-1C9A-4B91-8E8E-0D5A7397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68776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289" name="Group 2073">
            <a:extLst>
              <a:ext uri="{FF2B5EF4-FFF2-40B4-BE49-F238E27FC236}">
                <a16:creationId xmlns:a16="http://schemas.microsoft.com/office/drawing/2014/main" id="{BCB929A6-9339-4D8A-A03F-57328E6E2CC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33600"/>
            <a:ext cx="8610600" cy="4083050"/>
            <a:chOff x="192" y="1344"/>
            <a:chExt cx="5424" cy="2572"/>
          </a:xfrm>
        </p:grpSpPr>
        <p:sp>
          <p:nvSpPr>
            <p:cNvPr id="139270" name="Text Box 2054">
              <a:extLst>
                <a:ext uri="{FF2B5EF4-FFF2-40B4-BE49-F238E27FC236}">
                  <a16:creationId xmlns:a16="http://schemas.microsoft.com/office/drawing/2014/main" id="{D85A8C81-5BAE-4830-9D28-AFF0BE7CD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68"/>
              <a:ext cx="542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b="1">
                  <a:solidFill>
                    <a:srgbClr val="FF3300"/>
                  </a:solidFill>
                  <a:cs typeface="Times New Roman" panose="02020603050405020304" pitchFamily="18" charset="0"/>
                </a:rPr>
                <a:t>Теорема.</a:t>
              </a:r>
              <a:r>
                <a:rPr lang="ru-RU" altLang="ru-RU" b="1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altLang="ru-RU">
                  <a:cs typeface="Times New Roman" panose="02020603050405020304" pitchFamily="18" charset="0"/>
                </a:rPr>
                <a:t>Пусть </a:t>
              </a:r>
              <a:r>
                <a:rPr lang="ru-RU" altLang="ru-RU" i="1">
                  <a:cs typeface="Times New Roman" panose="02020603050405020304" pitchFamily="18" charset="0"/>
                </a:rPr>
                <a:t>А</a:t>
              </a:r>
              <a:r>
                <a:rPr lang="ru-RU" altLang="ru-RU">
                  <a:cs typeface="Times New Roman" panose="02020603050405020304" pitchFamily="18" charset="0"/>
                </a:rPr>
                <a:t> - точка гиперболы с фокусами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ru-RU" altLang="ru-RU">
                  <a:cs typeface="Times New Roman" panose="02020603050405020304" pitchFamily="18" charset="0"/>
                </a:rPr>
                <a:t>,</a:t>
              </a:r>
              <a:r>
                <a:rPr lang="ru-RU" altLang="ru-RU" i="1">
                  <a:cs typeface="Times New Roman" panose="02020603050405020304" pitchFamily="18" charset="0"/>
                </a:rPr>
                <a:t>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2</a:t>
              </a:r>
              <a:r>
                <a:rPr lang="ru-RU" altLang="ru-RU">
                  <a:cs typeface="Times New Roman" panose="02020603050405020304" pitchFamily="18" charset="0"/>
                </a:rPr>
                <a:t>. Тогда касательной к гиперболе, проходящей через точку </a:t>
              </a:r>
              <a:r>
                <a:rPr lang="en-US" altLang="ru-RU" i="1">
                  <a:cs typeface="Times New Roman" panose="02020603050405020304" pitchFamily="18" charset="0"/>
                </a:rPr>
                <a:t>A</a:t>
              </a:r>
              <a:r>
                <a:rPr lang="ru-RU" altLang="ru-RU">
                  <a:cs typeface="Times New Roman" panose="02020603050405020304" pitchFamily="18" charset="0"/>
                </a:rPr>
                <a:t>, является прямая, содержащая биссектрису угла </a:t>
              </a:r>
              <a:r>
                <a:rPr lang="en-US" altLang="ru-RU" i="1">
                  <a:cs typeface="Times New Roman" panose="02020603050405020304" pitchFamily="18" charset="0"/>
                </a:rPr>
                <a:t>F</a:t>
              </a:r>
              <a:r>
                <a:rPr lang="ru-RU" altLang="ru-RU" baseline="-30000">
                  <a:cs typeface="Times New Roman" panose="02020603050405020304" pitchFamily="18" charset="0"/>
                </a:rPr>
                <a:t>1</a:t>
              </a:r>
              <a:r>
                <a:rPr lang="en-US" altLang="ru-RU" i="1">
                  <a:cs typeface="Times New Roman" panose="02020603050405020304" pitchFamily="18" charset="0"/>
                </a:rPr>
                <a:t>AF</a:t>
              </a:r>
              <a:r>
                <a:rPr lang="ru-RU" altLang="ru-RU" baseline="-30000">
                  <a:cs typeface="Times New Roman" panose="02020603050405020304" pitchFamily="18" charset="0"/>
                </a:rPr>
                <a:t>2</a:t>
              </a:r>
              <a:r>
                <a:rPr lang="ru-RU" altLang="ru-RU"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39288" name="Picture 2072">
              <a:extLst>
                <a:ext uri="{FF2B5EF4-FFF2-40B4-BE49-F238E27FC236}">
                  <a16:creationId xmlns:a16="http://schemas.microsoft.com/office/drawing/2014/main" id="{E634D8E3-C316-4846-941B-1BA93E137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44"/>
              <a:ext cx="2323" cy="1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9291" name="Group 2075">
            <a:extLst>
              <a:ext uri="{FF2B5EF4-FFF2-40B4-BE49-F238E27FC236}">
                <a16:creationId xmlns:a16="http://schemas.microsoft.com/office/drawing/2014/main" id="{56FAD28B-56DB-4EB7-85FC-F68A811AFE4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133600"/>
            <a:ext cx="8610600" cy="4495800"/>
            <a:chOff x="240" y="1344"/>
            <a:chExt cx="5424" cy="2832"/>
          </a:xfrm>
        </p:grpSpPr>
        <p:sp>
          <p:nvSpPr>
            <p:cNvPr id="139273" name="Text Box 2057">
              <a:extLst>
                <a:ext uri="{FF2B5EF4-FFF2-40B4-BE49-F238E27FC236}">
                  <a16:creationId xmlns:a16="http://schemas.microsoft.com/office/drawing/2014/main" id="{E59F133A-7F3F-468D-8A99-BCBAC200B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88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Проведите доказательство теоремы, используя рисунок.</a:t>
              </a:r>
            </a:p>
          </p:txBody>
        </p:sp>
        <p:pic>
          <p:nvPicPr>
            <p:cNvPr id="139290" name="Picture 2074">
              <a:extLst>
                <a:ext uri="{FF2B5EF4-FFF2-40B4-BE49-F238E27FC236}">
                  <a16:creationId xmlns:a16="http://schemas.microsoft.com/office/drawing/2014/main" id="{DCFB1553-3C22-4D6C-B5FD-D3066D76F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44"/>
              <a:ext cx="2323" cy="1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2B260DE3-C7AE-449E-BF46-0FFB45CEB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Фокальное свойство гиперболы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1842DD8D-D3F6-4B93-920B-5EBAD1EE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Если источник света поместить в один из фокусов гиперболы, то лучи, отразившись от нее, пойдут так, как будто бы они исходят из другого фокуса.</a:t>
            </a:r>
          </a:p>
        </p:txBody>
      </p:sp>
      <p:pic>
        <p:nvPicPr>
          <p:cNvPr id="141325" name="Picture 13">
            <a:extLst>
              <a:ext uri="{FF2B5EF4-FFF2-40B4-BE49-F238E27FC236}">
                <a16:creationId xmlns:a16="http://schemas.microsoft.com/office/drawing/2014/main" id="{987BEC7E-7D7A-4F50-94F6-FE29CA7C2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7879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60FC9192-B1AA-4EB5-A8C6-D4666A501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8E55B923-712D-41EA-954E-510429125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382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/>
              <a:t>По данному рисунку укажите способ построения касательной, проходящей через точку </a:t>
            </a:r>
            <a:r>
              <a:rPr lang="en-US" altLang="ru-RU" sz="2800" i="1"/>
              <a:t>C</a:t>
            </a:r>
            <a:r>
              <a:rPr lang="ru-RU" altLang="ru-RU" sz="2800" i="1"/>
              <a:t>,</a:t>
            </a:r>
            <a:r>
              <a:rPr lang="ru-RU" altLang="ru-RU" sz="2800"/>
              <a:t> к гиперболе, заданной фокусами </a:t>
            </a:r>
            <a:r>
              <a:rPr lang="en-US" altLang="ru-RU" sz="2800" i="1"/>
              <a:t>F</a:t>
            </a:r>
            <a:r>
              <a:rPr lang="ru-RU" altLang="ru-RU" sz="2800" baseline="-25000"/>
              <a:t>1</a:t>
            </a:r>
            <a:r>
              <a:rPr lang="ru-RU" altLang="ru-RU" sz="2800"/>
              <a:t>, </a:t>
            </a:r>
            <a:r>
              <a:rPr lang="en-US" altLang="ru-RU" sz="2800" i="1"/>
              <a:t>F</a:t>
            </a:r>
            <a:r>
              <a:rPr lang="en-US" altLang="ru-RU" sz="2800" baseline="-25000"/>
              <a:t>2</a:t>
            </a:r>
            <a:r>
              <a:rPr lang="ru-RU" altLang="ru-RU" sz="2800"/>
              <a:t> и константой </a:t>
            </a:r>
            <a:r>
              <a:rPr lang="en-US" altLang="ru-RU" sz="2800" i="1"/>
              <a:t>c</a:t>
            </a:r>
            <a:r>
              <a:rPr lang="ru-RU" altLang="ru-RU" sz="2800"/>
              <a:t>, с помощью циркуля и линейки.</a:t>
            </a:r>
          </a:p>
        </p:txBody>
      </p:sp>
      <p:pic>
        <p:nvPicPr>
          <p:cNvPr id="143369" name="Picture 9">
            <a:extLst>
              <a:ext uri="{FF2B5EF4-FFF2-40B4-BE49-F238E27FC236}">
                <a16:creationId xmlns:a16="http://schemas.microsoft.com/office/drawing/2014/main" id="{3A988949-2394-4405-8735-F5DD27C2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37719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F2EA06B-C49F-4EF6-99B3-CF979EE5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kern="0" dirty="0">
                <a:solidFill>
                  <a:srgbClr val="FF3300"/>
                </a:solidFill>
              </a:rPr>
              <a:t>Построение касательной к гиперболе с использованием программы </a:t>
            </a:r>
            <a:r>
              <a:rPr lang="en-US" sz="3200" kern="0" dirty="0">
                <a:solidFill>
                  <a:srgbClr val="FF3300"/>
                </a:solidFill>
              </a:rPr>
              <a:t>GeoGebra</a:t>
            </a:r>
            <a:endParaRPr lang="ru-RU" sz="3200" kern="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E94762-C7DA-4D60-ADED-731D9F533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1124744"/>
            <a:ext cx="64389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919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Найдите геометрическое место центров окружностей, касающихся</a:t>
            </a:r>
            <a:r>
              <a:rPr lang="en-US" sz="3200" dirty="0">
                <a:cs typeface="Times New Roman" charset="0"/>
              </a:rPr>
              <a:t> </a:t>
            </a:r>
            <a:r>
              <a:rPr lang="ru-RU" sz="3200" dirty="0"/>
              <a:t>внешним образом</a:t>
            </a:r>
            <a:r>
              <a:rPr lang="ru-RU" sz="3200" dirty="0">
                <a:cs typeface="Times New Roman" charset="0"/>
              </a:rPr>
              <a:t> двух заданных окружностей.</a:t>
            </a:r>
            <a:r>
              <a:rPr lang="ru-RU" sz="3200" dirty="0">
                <a:solidFill>
                  <a:schemeClr val="accent1"/>
                </a:solidFill>
                <a:cs typeface="Times New Roman" charset="0"/>
              </a:rPr>
              <a:t>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18880"/>
            <a:ext cx="5122756" cy="23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075B12B-AD15-4B9E-BBAC-86A42159DD7E}"/>
              </a:ext>
            </a:extLst>
          </p:cNvPr>
          <p:cNvGrpSpPr/>
          <p:nvPr/>
        </p:nvGrpSpPr>
        <p:grpSpPr>
          <a:xfrm>
            <a:off x="44152" y="1412776"/>
            <a:ext cx="8054188" cy="5445224"/>
            <a:chOff x="44152" y="1412776"/>
            <a:chExt cx="8054188" cy="544522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02A1075B-BD68-4B9A-90E5-353F5DAE4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1" y="1412776"/>
              <a:ext cx="4678469" cy="5445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24BC1B1A-92EE-4843-8E56-462927FA2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2" y="5420580"/>
              <a:ext cx="7696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sz="2800" dirty="0">
                  <a:solidFill>
                    <a:schemeClr val="accent1"/>
                  </a:solidFill>
                </a:rPr>
                <a:t> </a:t>
              </a:r>
              <a:r>
                <a:rPr lang="ru-RU" sz="2800" dirty="0"/>
                <a:t>Гипербола.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9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60" y="17976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Дана прямая </a:t>
            </a:r>
            <a:r>
              <a:rPr lang="en-US" sz="2800" i="1" dirty="0"/>
              <a:t>c </a:t>
            </a:r>
            <a:r>
              <a:rPr lang="ru-RU" sz="2800" dirty="0"/>
              <a:t>и точка </a:t>
            </a:r>
            <a:r>
              <a:rPr lang="en-US" sz="2800" i="1" dirty="0"/>
              <a:t>O </a:t>
            </a:r>
            <a:r>
              <a:rPr lang="ru-RU" sz="2800" dirty="0"/>
              <a:t>на расстоянии 2 от этой прямой. Через точку </a:t>
            </a:r>
            <a:r>
              <a:rPr lang="en-US" sz="2800" i="1" dirty="0"/>
              <a:t>O </a:t>
            </a:r>
            <a:r>
              <a:rPr lang="ru-RU" sz="2800" dirty="0"/>
              <a:t>проводятся прямые, пересекающие прямую </a:t>
            </a:r>
            <a:r>
              <a:rPr lang="en-US" sz="2800" i="1" dirty="0"/>
              <a:t>c </a:t>
            </a:r>
            <a:r>
              <a:rPr lang="ru-RU" sz="2800" dirty="0"/>
              <a:t>в точках </a:t>
            </a:r>
            <a:r>
              <a:rPr lang="en-US" sz="2800" i="1" dirty="0"/>
              <a:t>C</a:t>
            </a:r>
            <a:r>
              <a:rPr lang="en-US" sz="2800" dirty="0"/>
              <a:t>. </a:t>
            </a:r>
            <a:r>
              <a:rPr lang="ru-RU" sz="2800" dirty="0"/>
              <a:t>От точек </a:t>
            </a:r>
            <a:r>
              <a:rPr lang="en-US" sz="2800" i="1" dirty="0"/>
              <a:t>C</a:t>
            </a:r>
            <a:r>
              <a:rPr lang="ru-RU" sz="2800" i="1" dirty="0"/>
              <a:t> </a:t>
            </a:r>
            <a:r>
              <a:rPr lang="ru-RU" sz="2800" dirty="0"/>
              <a:t>на этих прямых откладываются отрезки </a:t>
            </a:r>
            <a:r>
              <a:rPr lang="en-US" sz="2800" i="1" dirty="0"/>
              <a:t>CA = CB = </a:t>
            </a:r>
            <a:r>
              <a:rPr lang="en-US" sz="2800" dirty="0"/>
              <a:t>4. </a:t>
            </a:r>
            <a:r>
              <a:rPr lang="ru-RU" sz="2800" dirty="0"/>
              <a:t>Изобразите кривую, которую при этом описывают точки </a:t>
            </a:r>
            <a:r>
              <a:rPr lang="en-US" sz="2800" i="1" dirty="0"/>
              <a:t>A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ru-RU" sz="2800" i="1" dirty="0"/>
              <a:t>.</a:t>
            </a:r>
            <a:r>
              <a:rPr lang="ru-RU" sz="2800" dirty="0"/>
              <a:t> Она называется </a:t>
            </a:r>
            <a:r>
              <a:rPr lang="ru-RU" sz="2800" dirty="0">
                <a:solidFill>
                  <a:srgbClr val="FF0000"/>
                </a:solidFill>
              </a:rPr>
              <a:t>конхоидой</a:t>
            </a:r>
            <a:r>
              <a:rPr lang="ru-RU" sz="2800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ED8D16-6CD7-433C-A884-F4FBD037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58" y="2996952"/>
            <a:ext cx="642028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68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67544" y="116632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96253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4103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536581" cy="601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40920"/>
            <a:ext cx="55081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Дана прямая и точка </a:t>
            </a:r>
            <a:r>
              <a:rPr lang="en-US" sz="2800" i="1" dirty="0"/>
              <a:t>O </a:t>
            </a:r>
            <a:r>
              <a:rPr lang="ru-RU" sz="2800" dirty="0"/>
              <a:t>на расстоянии </a:t>
            </a:r>
            <a:r>
              <a:rPr lang="en-US" sz="2800" i="1" dirty="0"/>
              <a:t>OP = </a:t>
            </a:r>
            <a:r>
              <a:rPr lang="ru-RU" sz="2800" dirty="0"/>
              <a:t>2 от этой прямой. Через точку </a:t>
            </a:r>
            <a:r>
              <a:rPr lang="en-US" sz="2800" i="1" dirty="0"/>
              <a:t>O </a:t>
            </a:r>
            <a:r>
              <a:rPr lang="ru-RU" sz="2800" dirty="0"/>
              <a:t>проводятся прямые, пересекающие прямую </a:t>
            </a:r>
            <a:r>
              <a:rPr lang="en-US" sz="2800" i="1" dirty="0"/>
              <a:t>c </a:t>
            </a:r>
            <a:r>
              <a:rPr lang="ru-RU" sz="2800" dirty="0"/>
              <a:t>в точках </a:t>
            </a:r>
            <a:r>
              <a:rPr lang="en-US" sz="2800" i="1" dirty="0"/>
              <a:t>C</a:t>
            </a:r>
            <a:r>
              <a:rPr lang="en-US" sz="2800" dirty="0"/>
              <a:t>. </a:t>
            </a:r>
            <a:r>
              <a:rPr lang="ru-RU" sz="2800" dirty="0"/>
              <a:t>От точек </a:t>
            </a:r>
            <a:r>
              <a:rPr lang="en-US" sz="2800" i="1" dirty="0"/>
              <a:t>C</a:t>
            </a:r>
            <a:r>
              <a:rPr lang="ru-RU" sz="2800" i="1" dirty="0"/>
              <a:t> </a:t>
            </a:r>
            <a:r>
              <a:rPr lang="ru-RU" sz="2800" dirty="0"/>
              <a:t>на этих прямых откладываются отрезки </a:t>
            </a:r>
            <a:r>
              <a:rPr lang="en-US" sz="2800" i="1" dirty="0"/>
              <a:t>CA = CB = CP</a:t>
            </a:r>
            <a:r>
              <a:rPr lang="en-US" sz="2800" dirty="0"/>
              <a:t>. </a:t>
            </a:r>
            <a:r>
              <a:rPr lang="ru-RU" sz="2800" dirty="0"/>
              <a:t>Изобразите кривую, которую при этом описывают точки </a:t>
            </a:r>
            <a:r>
              <a:rPr lang="en-US" sz="2800" i="1" dirty="0"/>
              <a:t>A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ru-RU" sz="2800" i="1" dirty="0"/>
              <a:t>.</a:t>
            </a:r>
            <a:r>
              <a:rPr lang="ru-RU" sz="2800" dirty="0"/>
              <a:t> Она называется </a:t>
            </a:r>
            <a:r>
              <a:rPr lang="ru-RU" sz="2800" dirty="0">
                <a:solidFill>
                  <a:srgbClr val="FF0000"/>
                </a:solidFill>
              </a:rPr>
              <a:t>строфоидой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3743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67544" y="116632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124"/>
            <a:ext cx="3600400" cy="549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3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Построение серединного перпендикуляра с использованием программы </a:t>
            </a:r>
            <a:r>
              <a:rPr lang="en-US" sz="3600" dirty="0" err="1">
                <a:solidFill>
                  <a:srgbClr val="FF3300"/>
                </a:solidFill>
              </a:rPr>
              <a:t>GeoGebra</a:t>
            </a:r>
            <a:endParaRPr lang="ru-RU" sz="3600" dirty="0">
              <a:solidFill>
                <a:srgbClr val="FF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7560840" cy="53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0812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" y="836712"/>
            <a:ext cx="5816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Дана прямая и точка </a:t>
            </a:r>
            <a:r>
              <a:rPr lang="en-US" sz="2800" i="1" dirty="0"/>
              <a:t>O </a:t>
            </a:r>
            <a:r>
              <a:rPr lang="ru-RU" sz="2800" dirty="0"/>
              <a:t>на расстоянии </a:t>
            </a:r>
            <a:r>
              <a:rPr lang="en-US" sz="2800" i="1" dirty="0"/>
              <a:t>OQ = </a:t>
            </a:r>
            <a:r>
              <a:rPr lang="en-US" sz="2800" dirty="0"/>
              <a:t>4</a:t>
            </a:r>
            <a:r>
              <a:rPr lang="ru-RU" sz="2800" dirty="0"/>
              <a:t> от этой прямой. С диаметром </a:t>
            </a:r>
            <a:r>
              <a:rPr lang="en-US" sz="2800" i="1" dirty="0"/>
              <a:t>OQ </a:t>
            </a:r>
            <a:r>
              <a:rPr lang="ru-RU" sz="2800" dirty="0"/>
              <a:t>проведена окружность. Через точку </a:t>
            </a:r>
            <a:r>
              <a:rPr lang="en-US" sz="2800" i="1" dirty="0"/>
              <a:t>O </a:t>
            </a:r>
            <a:r>
              <a:rPr lang="ru-RU" sz="2800" dirty="0"/>
              <a:t>проводятся прямые, пересекающие окружность в точках </a:t>
            </a:r>
            <a:r>
              <a:rPr lang="en-US" sz="2800" i="1" dirty="0"/>
              <a:t>B </a:t>
            </a:r>
            <a:r>
              <a:rPr lang="ru-RU" sz="2800" dirty="0"/>
              <a:t>и прямую </a:t>
            </a:r>
            <a:r>
              <a:rPr lang="en-US" sz="2800" i="1" dirty="0"/>
              <a:t>c </a:t>
            </a:r>
            <a:r>
              <a:rPr lang="ru-RU" sz="2800" dirty="0"/>
              <a:t>в точках </a:t>
            </a:r>
            <a:r>
              <a:rPr lang="en-US" sz="2800" i="1" dirty="0"/>
              <a:t>C</a:t>
            </a:r>
            <a:r>
              <a:rPr lang="en-US" sz="2800" dirty="0"/>
              <a:t>. </a:t>
            </a:r>
            <a:r>
              <a:rPr lang="ru-RU" sz="2800" dirty="0"/>
              <a:t>От точек </a:t>
            </a:r>
            <a:r>
              <a:rPr lang="en-US" sz="2800" i="1" dirty="0"/>
              <a:t>O</a:t>
            </a:r>
            <a:r>
              <a:rPr lang="ru-RU" sz="2800" i="1" dirty="0"/>
              <a:t> </a:t>
            </a:r>
            <a:r>
              <a:rPr lang="ru-RU" sz="2800" dirty="0"/>
              <a:t>на этих прямых откладываются отрезки </a:t>
            </a:r>
            <a:r>
              <a:rPr lang="en-US" sz="2800" i="1" dirty="0"/>
              <a:t>OA = BC</a:t>
            </a:r>
            <a:r>
              <a:rPr lang="en-US" sz="2800" dirty="0"/>
              <a:t>. </a:t>
            </a:r>
            <a:r>
              <a:rPr lang="ru-RU" sz="2800" dirty="0"/>
              <a:t>Изобразите кривую, которую при этом описывают точки </a:t>
            </a:r>
            <a:r>
              <a:rPr lang="en-US" sz="2800" i="1" dirty="0"/>
              <a:t>A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ru-RU" sz="2800" i="1" dirty="0"/>
              <a:t>.</a:t>
            </a:r>
            <a:r>
              <a:rPr lang="ru-RU" sz="2800" dirty="0"/>
              <a:t> Она называется </a:t>
            </a:r>
            <a:r>
              <a:rPr lang="ru-RU" sz="2800" dirty="0">
                <a:solidFill>
                  <a:srgbClr val="FF0000"/>
                </a:solidFill>
              </a:rPr>
              <a:t>циссоидой</a:t>
            </a:r>
            <a:r>
              <a:rPr lang="ru-RU" sz="2800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19" y="620688"/>
            <a:ext cx="3213613" cy="561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3978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67544" y="116632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72" y="407412"/>
            <a:ext cx="3024336" cy="571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320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54872" y="35594"/>
            <a:ext cx="9128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Дана окружность радиусом 2 и точка </a:t>
            </a:r>
            <a:r>
              <a:rPr lang="en-US" sz="2800" i="1" dirty="0"/>
              <a:t>O</a:t>
            </a:r>
            <a:r>
              <a:rPr lang="ru-RU" sz="2800" dirty="0"/>
              <a:t>, ей принадлежащая.</a:t>
            </a:r>
            <a:r>
              <a:rPr lang="en-US" sz="2800" i="1" dirty="0"/>
              <a:t> </a:t>
            </a:r>
            <a:r>
              <a:rPr lang="ru-RU" sz="2800" dirty="0"/>
              <a:t>Через точку </a:t>
            </a:r>
            <a:r>
              <a:rPr lang="en-US" sz="2800" i="1" dirty="0"/>
              <a:t>O </a:t>
            </a:r>
            <a:r>
              <a:rPr lang="ru-RU" sz="2800" dirty="0"/>
              <a:t>проводятся прямые, пересекающие окружность в точках </a:t>
            </a:r>
            <a:r>
              <a:rPr lang="en-US" sz="2800" i="1" dirty="0"/>
              <a:t>C</a:t>
            </a:r>
            <a:r>
              <a:rPr lang="en-US" sz="2800" dirty="0"/>
              <a:t>. </a:t>
            </a:r>
            <a:r>
              <a:rPr lang="ru-RU" sz="2800" dirty="0"/>
              <a:t>От точек </a:t>
            </a:r>
            <a:r>
              <a:rPr lang="ru-RU" sz="2800" i="1" dirty="0"/>
              <a:t>С </a:t>
            </a:r>
            <a:r>
              <a:rPr lang="ru-RU" sz="2800" dirty="0"/>
              <a:t>на этих прямых откладываются отрезки </a:t>
            </a:r>
            <a:r>
              <a:rPr lang="ru-RU" sz="2800" i="1" dirty="0"/>
              <a:t>С</a:t>
            </a:r>
            <a:r>
              <a:rPr lang="en-US" sz="2800" i="1" dirty="0"/>
              <a:t>A = CB = </a:t>
            </a:r>
            <a:r>
              <a:rPr lang="ru-RU" sz="2800" dirty="0"/>
              <a:t>1</a:t>
            </a:r>
            <a:r>
              <a:rPr lang="en-US" sz="2800" dirty="0"/>
              <a:t>. </a:t>
            </a:r>
            <a:r>
              <a:rPr lang="ru-RU" sz="2800" dirty="0"/>
              <a:t>Изобразите кривую, которую при этом описывают точки </a:t>
            </a:r>
            <a:r>
              <a:rPr lang="en-US" sz="2800" i="1" dirty="0"/>
              <a:t>A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ru-RU" sz="2800" i="1" dirty="0"/>
              <a:t>.</a:t>
            </a:r>
            <a:r>
              <a:rPr lang="ru-RU" sz="2800" dirty="0"/>
              <a:t> Она называется </a:t>
            </a:r>
            <a:r>
              <a:rPr lang="ru-RU" sz="2800" dirty="0">
                <a:solidFill>
                  <a:srgbClr val="FF0000"/>
                </a:solidFill>
              </a:rPr>
              <a:t>улиткой Паскаля</a:t>
            </a:r>
            <a:r>
              <a:rPr lang="ru-RU" sz="28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1030"/>
            <a:ext cx="4061768" cy="40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361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467544" y="116632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Ответ.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23849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1550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1566952"/>
            <a:ext cx="799288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Издательство «Мнемозина»: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105043, Москва, ул. 6-я Парковая, д. 29 Б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8 (499) 367–67–81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Сайт: 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Интернет-магазин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Торговый дом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 8 (495) 644–20–26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Электронные формы учебников и пособий представлены на сайте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«Школа в кармане»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http://pocketschool.ru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1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07504" y="129132"/>
            <a:ext cx="8713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Изобразите ГМТ,  равноудаленных от точек </a:t>
            </a:r>
            <a:r>
              <a:rPr lang="en-US" sz="2800" i="1" dirty="0">
                <a:cs typeface="Times New Roman" pitchFamily="18" charset="0"/>
              </a:rPr>
              <a:t>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5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9" y="1126148"/>
            <a:ext cx="2282415" cy="22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63" y="1138570"/>
            <a:ext cx="2290630" cy="226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9" y="1130942"/>
            <a:ext cx="2305885" cy="227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74A6763-9784-4454-A867-C36557603C46}"/>
              </a:ext>
            </a:extLst>
          </p:cNvPr>
          <p:cNvGrpSpPr/>
          <p:nvPr/>
        </p:nvGrpSpPr>
        <p:grpSpPr>
          <a:xfrm>
            <a:off x="380999" y="3716037"/>
            <a:ext cx="7849581" cy="2785251"/>
            <a:chOff x="380999" y="3716037"/>
            <a:chExt cx="7849581" cy="2785251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0019B9B5-D422-485E-919B-B970A689E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99" y="3716037"/>
              <a:ext cx="13573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200" dirty="0">
                  <a:solidFill>
                    <a:srgbClr val="FF3300"/>
                  </a:solidFill>
                </a:rPr>
                <a:t>Ответ:</a:t>
              </a:r>
              <a:endParaRPr lang="ru-RU" sz="3200" dirty="0">
                <a:cs typeface="Times New Roman" pitchFamily="18" charset="0"/>
              </a:endParaRPr>
            </a:p>
          </p:txBody>
        </p:sp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A4CF97EB-650D-42E8-BB8A-5F7C16855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293096"/>
              <a:ext cx="2174875" cy="2146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D74DBE0-6238-484B-9F42-00D48C0CD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293096"/>
              <a:ext cx="2232248" cy="2196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1D233353-53E4-48DD-9C24-BA68A5A41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304992"/>
              <a:ext cx="2218420" cy="2196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1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8696" y="111076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На прямой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отметьте точку, равноудаленную от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6" y="1337916"/>
            <a:ext cx="2118114" cy="209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93" y="1352608"/>
            <a:ext cx="2110546" cy="208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18" y="1340768"/>
            <a:ext cx="2132171" cy="210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8EB98BE-B96A-4D3C-9DD6-E149FABFC491}"/>
              </a:ext>
            </a:extLst>
          </p:cNvPr>
          <p:cNvGrpSpPr/>
          <p:nvPr/>
        </p:nvGrpSpPr>
        <p:grpSpPr>
          <a:xfrm>
            <a:off x="327281" y="3446675"/>
            <a:ext cx="8310718" cy="3145825"/>
            <a:chOff x="327281" y="3446675"/>
            <a:chExt cx="8310718" cy="3145825"/>
          </a:xfrm>
        </p:grpSpPr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FBE8656C-3AAE-47EA-9A2D-0DE78DCB4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81" y="3446675"/>
              <a:ext cx="13573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200" dirty="0">
                  <a:solidFill>
                    <a:srgbClr val="FF3300"/>
                  </a:solidFill>
                </a:rPr>
                <a:t>Ответ:</a:t>
              </a:r>
              <a:endParaRPr lang="ru-RU" sz="3200" dirty="0">
                <a:cs typeface="Times New Roman" pitchFamily="18" charset="0"/>
              </a:endParaRP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964C346C-A222-4145-B9E7-E053F9829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19" y="4166107"/>
              <a:ext cx="2448272" cy="2412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9FC530DB-4602-49A3-841F-77FA7ED9C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138" y="4166108"/>
              <a:ext cx="2455902" cy="241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C8C58906-4683-4870-971A-6867E884E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727" y="4166107"/>
              <a:ext cx="2448272" cy="2426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25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3237</Words>
  <Application>Microsoft Office PowerPoint</Application>
  <PresentationFormat>Экран (4:3)</PresentationFormat>
  <Paragraphs>301</Paragraphs>
  <Slides>74</Slides>
  <Notes>72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8" baseType="lpstr">
      <vt:lpstr>Arial</vt:lpstr>
      <vt:lpstr>Arial Black</vt:lpstr>
      <vt:lpstr>Times New Roman</vt:lpstr>
      <vt:lpstr>Оформление по умолчанию</vt:lpstr>
      <vt:lpstr>ГЕОМЕТРИЧЕСКИЕ МЕСТА ТОЧЕК 7 класс Презентация к § 19, 21*-23* учебника  «Геометрия. 7-9 классы»  И.М. Смирновой и В.А. Смирнова</vt:lpstr>
      <vt:lpstr>Презентация PowerPoint</vt:lpstr>
      <vt:lpstr>Презентация PowerPoint</vt:lpstr>
      <vt:lpstr>Презентация PowerPoint</vt:lpstr>
      <vt:lpstr>Геометрические места точек</vt:lpstr>
      <vt:lpstr>Серединный перпендикуляр</vt:lpstr>
      <vt:lpstr>Построение серединного перпендикуляра с использованием программы GeoGebra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Биссектриса угла</vt:lpstr>
      <vt:lpstr>Построение биссектрисы с использованием программы GeoGebra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параболы</vt:lpstr>
      <vt:lpstr>Рисуем параболу</vt:lpstr>
      <vt:lpstr>Построение параболы с использованием программы GeoGebra</vt:lpstr>
      <vt:lpstr>Презентация PowerPoint</vt:lpstr>
      <vt:lpstr>Презентация PowerPoint</vt:lpstr>
      <vt:lpstr>Презентация PowerPoint</vt:lpstr>
      <vt:lpstr>Презентация PowerPoint</vt:lpstr>
      <vt:lpstr>Касательная к параболе</vt:lpstr>
      <vt:lpstr>Презентация PowerPoint</vt:lpstr>
      <vt:lpstr>Презентация PowerPoint</vt:lpstr>
      <vt:lpstr>Фокальное свойство параболы</vt:lpstr>
      <vt:lpstr>Построение касательной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эллипса</vt:lpstr>
      <vt:lpstr>Рисуем эллипс</vt:lpstr>
      <vt:lpstr>Презентация PowerPoint</vt:lpstr>
      <vt:lpstr>Презентация PowerPoint</vt:lpstr>
      <vt:lpstr>Презентация PowerPoint</vt:lpstr>
      <vt:lpstr>Касательная к эллипсу</vt:lpstr>
      <vt:lpstr>Презентация PowerPoint</vt:lpstr>
      <vt:lpstr>Фокальное свойство эллипса</vt:lpstr>
      <vt:lpstr>Презентация PowerPoint</vt:lpstr>
      <vt:lpstr>Построение касательной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Гипербола</vt:lpstr>
      <vt:lpstr>Рисуем гиперболу</vt:lpstr>
      <vt:lpstr>Презентация PowerPoint</vt:lpstr>
      <vt:lpstr>Презентация PowerPoint</vt:lpstr>
      <vt:lpstr>Касательная к гиперболе</vt:lpstr>
      <vt:lpstr>Фокальное свойство гиперболы</vt:lpstr>
      <vt:lpstr>Построение касательной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165</cp:revision>
  <dcterms:created xsi:type="dcterms:W3CDTF">2008-04-30T05:51:18Z</dcterms:created>
  <dcterms:modified xsi:type="dcterms:W3CDTF">2021-11-17T07:48:52Z</dcterms:modified>
</cp:coreProperties>
</file>